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9"/>
  </p:notesMasterIdLst>
  <p:sldIdLst>
    <p:sldId id="2147472337" r:id="rId5"/>
    <p:sldId id="257" r:id="rId6"/>
    <p:sldId id="2147472352" r:id="rId7"/>
    <p:sldId id="2147472340" r:id="rId8"/>
    <p:sldId id="381" r:id="rId9"/>
    <p:sldId id="322" r:id="rId10"/>
    <p:sldId id="263" r:id="rId11"/>
    <p:sldId id="369" r:id="rId12"/>
    <p:sldId id="2147472344" r:id="rId13"/>
    <p:sldId id="367" r:id="rId14"/>
    <p:sldId id="2147472342" r:id="rId15"/>
    <p:sldId id="2147472339" r:id="rId16"/>
    <p:sldId id="2147472338" r:id="rId17"/>
    <p:sldId id="2147472354" r:id="rId18"/>
    <p:sldId id="2147472341" r:id="rId19"/>
    <p:sldId id="2147472343" r:id="rId20"/>
    <p:sldId id="2147472353" r:id="rId21"/>
    <p:sldId id="2147472346" r:id="rId22"/>
    <p:sldId id="2147472345" r:id="rId23"/>
    <p:sldId id="2147472347" r:id="rId24"/>
    <p:sldId id="2147472348" r:id="rId25"/>
    <p:sldId id="2147472351" r:id="rId26"/>
    <p:sldId id="2147472350" r:id="rId27"/>
    <p:sldId id="261" r:id="rId28"/>
  </p:sldIdLst>
  <p:sldSz cx="12192000" cy="6858000"/>
  <p:notesSz cx="6794500" cy="9931400"/>
  <p:embeddedFontLst>
    <p:embeddedFont>
      <p:font typeface="Roboto" panose="02000000000000000000" pitchFamily="2" charset="0"/>
      <p:regular r:id="rId30"/>
      <p:bold r:id="rId31"/>
      <p:italic r:id="rId32"/>
      <p:boldItalic r:id="rId3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817A3EC7-9B2D-4B35-9ADE-9304E87C4564}">
          <p14:sldIdLst>
            <p14:sldId id="2147472337"/>
            <p14:sldId id="257"/>
            <p14:sldId id="2147472352"/>
            <p14:sldId id="2147472340"/>
            <p14:sldId id="381"/>
            <p14:sldId id="322"/>
            <p14:sldId id="263"/>
            <p14:sldId id="369"/>
            <p14:sldId id="2147472344"/>
            <p14:sldId id="367"/>
            <p14:sldId id="2147472342"/>
            <p14:sldId id="2147472339"/>
            <p14:sldId id="2147472338"/>
            <p14:sldId id="2147472354"/>
            <p14:sldId id="2147472341"/>
            <p14:sldId id="2147472343"/>
            <p14:sldId id="2147472353"/>
            <p14:sldId id="2147472346"/>
            <p14:sldId id="2147472345"/>
            <p14:sldId id="2147472347"/>
            <p14:sldId id="2147472348"/>
            <p14:sldId id="2147472351"/>
            <p14:sldId id="2147472350"/>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68B"/>
    <a:srgbClr val="5A81A7"/>
    <a:srgbClr val="E05263"/>
    <a:srgbClr val="CB769E"/>
    <a:srgbClr val="FFAF57"/>
    <a:srgbClr val="000066"/>
    <a:srgbClr val="F7F7F7"/>
    <a:srgbClr val="76C3CC"/>
    <a:srgbClr val="70138E"/>
    <a:srgbClr val="FFC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85" autoAdjust="0"/>
    <p:restoredTop sz="94660"/>
  </p:normalViewPr>
  <p:slideViewPr>
    <p:cSldViewPr snapToGrid="0">
      <p:cViewPr>
        <p:scale>
          <a:sx n="82" d="100"/>
          <a:sy n="82" d="100"/>
        </p:scale>
        <p:origin x="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654696193124954"/>
          <c:y val="3.4307987989993953E-2"/>
          <c:w val="0.72822418614213724"/>
          <c:h val="0.85319938564879916"/>
        </c:manualLayout>
      </c:layout>
      <c:barChart>
        <c:barDir val="bar"/>
        <c:grouping val="percentStacked"/>
        <c:varyColors val="0"/>
        <c:ser>
          <c:idx val="0"/>
          <c:order val="0"/>
          <c:tx>
            <c:strRef>
              <c:f>Blad1!$B$1</c:f>
              <c:strCache>
                <c:ptCount val="1"/>
                <c:pt idx="0">
                  <c:v>Helt avgörande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Samtliga</c:v>
                </c:pt>
                <c:pt idx="1">
                  <c:v>Man 18-29 år</c:v>
                </c:pt>
                <c:pt idx="2">
                  <c:v>Man 30-39 år</c:v>
                </c:pt>
                <c:pt idx="3">
                  <c:v>Man 40-49 år</c:v>
                </c:pt>
                <c:pt idx="4">
                  <c:v>Man 50-65 år</c:v>
                </c:pt>
                <c:pt idx="5">
                  <c:v>Kvinna 18-29 år</c:v>
                </c:pt>
                <c:pt idx="6">
                  <c:v>Kvinna 30-39 år</c:v>
                </c:pt>
                <c:pt idx="7">
                  <c:v>Kvinna 40-49 år</c:v>
                </c:pt>
                <c:pt idx="8">
                  <c:v>Kvinna 50-65 år</c:v>
                </c:pt>
                <c:pt idx="9">
                  <c:v>Folk-/Grundskola</c:v>
                </c:pt>
                <c:pt idx="10">
                  <c:v>Gymnasium</c:v>
                </c:pt>
                <c:pt idx="11">
                  <c:v>Högskola/Universitet</c:v>
                </c:pt>
                <c:pt idx="12">
                  <c:v>Hbtqi+</c:v>
                </c:pt>
                <c:pt idx="13">
                  <c:v>Hbtqi+ i närhet</c:v>
                </c:pt>
              </c:strCache>
            </c:strRef>
          </c:cat>
          <c:val>
            <c:numRef>
              <c:f>Blad1!$B$2:$B$15</c:f>
              <c:numCache>
                <c:formatCode>0%</c:formatCode>
                <c:ptCount val="14"/>
                <c:pt idx="0">
                  <c:v>4.5422655420494298E-2</c:v>
                </c:pt>
                <c:pt idx="1">
                  <c:v>6.7330074487895714E-2</c:v>
                </c:pt>
                <c:pt idx="2">
                  <c:v>4.6277747542236486E-2</c:v>
                </c:pt>
                <c:pt idx="3">
                  <c:v>3.3494608889170593E-2</c:v>
                </c:pt>
                <c:pt idx="4">
                  <c:v>1.5198026409261755E-2</c:v>
                </c:pt>
                <c:pt idx="5">
                  <c:v>0.10431069318392801</c:v>
                </c:pt>
                <c:pt idx="6">
                  <c:v>5.5826898783346506E-2</c:v>
                </c:pt>
                <c:pt idx="7">
                  <c:v>7.4473226367678336E-2</c:v>
                </c:pt>
                <c:pt idx="8">
                  <c:v>2.5675805490979656E-2</c:v>
                </c:pt>
                <c:pt idx="9">
                  <c:v>1.7040061803332965E-2</c:v>
                </c:pt>
                <c:pt idx="10">
                  <c:v>5.407078119910326E-2</c:v>
                </c:pt>
                <c:pt idx="11">
                  <c:v>4.0874970595319762E-2</c:v>
                </c:pt>
                <c:pt idx="12">
                  <c:v>0.18062923078367493</c:v>
                </c:pt>
                <c:pt idx="13">
                  <c:v>8.4676069458393372E-2</c:v>
                </c:pt>
              </c:numCache>
            </c:numRef>
          </c:val>
          <c:extLst>
            <c:ext xmlns:c16="http://schemas.microsoft.com/office/drawing/2014/chart" uri="{C3380CC4-5D6E-409C-BE32-E72D297353CC}">
              <c16:uniqueId val="{00000000-95C8-4A2F-B24F-1C6FF68D5AD3}"/>
            </c:ext>
          </c:extLst>
        </c:ser>
        <c:ser>
          <c:idx val="1"/>
          <c:order val="1"/>
          <c:tx>
            <c:strRef>
              <c:f>Blad1!$C$1</c:f>
              <c:strCache>
                <c:ptCount val="1"/>
                <c:pt idx="0">
                  <c:v>Mycket viktig</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Samtliga</c:v>
                </c:pt>
                <c:pt idx="1">
                  <c:v>Man 18-29 år</c:v>
                </c:pt>
                <c:pt idx="2">
                  <c:v>Man 30-39 år</c:v>
                </c:pt>
                <c:pt idx="3">
                  <c:v>Man 40-49 år</c:v>
                </c:pt>
                <c:pt idx="4">
                  <c:v>Man 50-65 år</c:v>
                </c:pt>
                <c:pt idx="5">
                  <c:v>Kvinna 18-29 år</c:v>
                </c:pt>
                <c:pt idx="6">
                  <c:v>Kvinna 30-39 år</c:v>
                </c:pt>
                <c:pt idx="7">
                  <c:v>Kvinna 40-49 år</c:v>
                </c:pt>
                <c:pt idx="8">
                  <c:v>Kvinna 50-65 år</c:v>
                </c:pt>
                <c:pt idx="9">
                  <c:v>Folk-/Grundskola</c:v>
                </c:pt>
                <c:pt idx="10">
                  <c:v>Gymnasium</c:v>
                </c:pt>
                <c:pt idx="11">
                  <c:v>Högskola/Universitet</c:v>
                </c:pt>
                <c:pt idx="12">
                  <c:v>Hbtqi+</c:v>
                </c:pt>
                <c:pt idx="13">
                  <c:v>Hbtqi+ i närhet</c:v>
                </c:pt>
              </c:strCache>
            </c:strRef>
          </c:cat>
          <c:val>
            <c:numRef>
              <c:f>Blad1!$C$2:$C$15</c:f>
              <c:numCache>
                <c:formatCode>0%</c:formatCode>
                <c:ptCount val="14"/>
                <c:pt idx="0">
                  <c:v>0.19470510118109866</c:v>
                </c:pt>
                <c:pt idx="1">
                  <c:v>0.19706315952824335</c:v>
                </c:pt>
                <c:pt idx="2">
                  <c:v>0.19521416412881112</c:v>
                </c:pt>
                <c:pt idx="3">
                  <c:v>0.12347791792553155</c:v>
                </c:pt>
                <c:pt idx="4">
                  <c:v>8.189282162339033E-2</c:v>
                </c:pt>
                <c:pt idx="5">
                  <c:v>0.3013225866343392</c:v>
                </c:pt>
                <c:pt idx="6">
                  <c:v>0.22311168757473199</c:v>
                </c:pt>
                <c:pt idx="7">
                  <c:v>0.16774598878793737</c:v>
                </c:pt>
                <c:pt idx="8">
                  <c:v>0.29444561855174933</c:v>
                </c:pt>
                <c:pt idx="9">
                  <c:v>0.10696391126807196</c:v>
                </c:pt>
                <c:pt idx="10">
                  <c:v>0.16688765831880281</c:v>
                </c:pt>
                <c:pt idx="11">
                  <c:v>0.22075414024940801</c:v>
                </c:pt>
                <c:pt idx="12">
                  <c:v>0.42338350029574412</c:v>
                </c:pt>
                <c:pt idx="13">
                  <c:v>0.30521047115846467</c:v>
                </c:pt>
              </c:numCache>
            </c:numRef>
          </c:val>
          <c:extLst>
            <c:ext xmlns:c16="http://schemas.microsoft.com/office/drawing/2014/chart" uri="{C3380CC4-5D6E-409C-BE32-E72D297353CC}">
              <c16:uniqueId val="{00000001-95C8-4A2F-B24F-1C6FF68D5AD3}"/>
            </c:ext>
          </c:extLst>
        </c:ser>
        <c:ser>
          <c:idx val="2"/>
          <c:order val="2"/>
          <c:tx>
            <c:strRef>
              <c:f>Blad1!$D$1</c:f>
              <c:strCache>
                <c:ptCount val="1"/>
                <c:pt idx="0">
                  <c:v>Ganska viktig</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Samtliga</c:v>
                </c:pt>
                <c:pt idx="1">
                  <c:v>Man 18-29 år</c:v>
                </c:pt>
                <c:pt idx="2">
                  <c:v>Man 30-39 år</c:v>
                </c:pt>
                <c:pt idx="3">
                  <c:v>Man 40-49 år</c:v>
                </c:pt>
                <c:pt idx="4">
                  <c:v>Man 50-65 år</c:v>
                </c:pt>
                <c:pt idx="5">
                  <c:v>Kvinna 18-29 år</c:v>
                </c:pt>
                <c:pt idx="6">
                  <c:v>Kvinna 30-39 år</c:v>
                </c:pt>
                <c:pt idx="7">
                  <c:v>Kvinna 40-49 år</c:v>
                </c:pt>
                <c:pt idx="8">
                  <c:v>Kvinna 50-65 år</c:v>
                </c:pt>
                <c:pt idx="9">
                  <c:v>Folk-/Grundskola</c:v>
                </c:pt>
                <c:pt idx="10">
                  <c:v>Gymnasium</c:v>
                </c:pt>
                <c:pt idx="11">
                  <c:v>Högskola/Universitet</c:v>
                </c:pt>
                <c:pt idx="12">
                  <c:v>Hbtqi+</c:v>
                </c:pt>
                <c:pt idx="13">
                  <c:v>Hbtqi+ i närhet</c:v>
                </c:pt>
              </c:strCache>
            </c:strRef>
          </c:cat>
          <c:val>
            <c:numRef>
              <c:f>Blad1!$D$2:$D$15</c:f>
              <c:numCache>
                <c:formatCode>0%</c:formatCode>
                <c:ptCount val="14"/>
                <c:pt idx="0">
                  <c:v>0.24010583220318277</c:v>
                </c:pt>
                <c:pt idx="1">
                  <c:v>0.20295041899441341</c:v>
                </c:pt>
                <c:pt idx="2">
                  <c:v>0.22522840699869154</c:v>
                </c:pt>
                <c:pt idx="3">
                  <c:v>0.25266034241124563</c:v>
                </c:pt>
                <c:pt idx="4">
                  <c:v>0.20656399746843074</c:v>
                </c:pt>
                <c:pt idx="5">
                  <c:v>0.26088048665945851</c:v>
                </c:pt>
                <c:pt idx="6">
                  <c:v>0.3056698349647704</c:v>
                </c:pt>
                <c:pt idx="7">
                  <c:v>0.33973677427669308</c:v>
                </c:pt>
                <c:pt idx="8">
                  <c:v>0.19846298680089916</c:v>
                </c:pt>
                <c:pt idx="9">
                  <c:v>0.30689769341132328</c:v>
                </c:pt>
                <c:pt idx="10">
                  <c:v>0.24032075724769589</c:v>
                </c:pt>
                <c:pt idx="11">
                  <c:v>0.23568537907739029</c:v>
                </c:pt>
                <c:pt idx="12">
                  <c:v>0.20395076564861844</c:v>
                </c:pt>
                <c:pt idx="13">
                  <c:v>0.26598729313130431</c:v>
                </c:pt>
              </c:numCache>
            </c:numRef>
          </c:val>
          <c:extLst>
            <c:ext xmlns:c16="http://schemas.microsoft.com/office/drawing/2014/chart" uri="{C3380CC4-5D6E-409C-BE32-E72D297353CC}">
              <c16:uniqueId val="{00000002-95C8-4A2F-B24F-1C6FF68D5AD3}"/>
            </c:ext>
          </c:extLst>
        </c:ser>
        <c:ser>
          <c:idx val="3"/>
          <c:order val="3"/>
          <c:tx>
            <c:strRef>
              <c:f>Blad1!$E$1</c:f>
              <c:strCache>
                <c:ptCount val="1"/>
                <c:pt idx="0">
                  <c:v>Varken eller</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Samtliga</c:v>
                </c:pt>
                <c:pt idx="1">
                  <c:v>Man 18-29 år</c:v>
                </c:pt>
                <c:pt idx="2">
                  <c:v>Man 30-39 år</c:v>
                </c:pt>
                <c:pt idx="3">
                  <c:v>Man 40-49 år</c:v>
                </c:pt>
                <c:pt idx="4">
                  <c:v>Man 50-65 år</c:v>
                </c:pt>
                <c:pt idx="5">
                  <c:v>Kvinna 18-29 år</c:v>
                </c:pt>
                <c:pt idx="6">
                  <c:v>Kvinna 30-39 år</c:v>
                </c:pt>
                <c:pt idx="7">
                  <c:v>Kvinna 40-49 år</c:v>
                </c:pt>
                <c:pt idx="8">
                  <c:v>Kvinna 50-65 år</c:v>
                </c:pt>
                <c:pt idx="9">
                  <c:v>Folk-/Grundskola</c:v>
                </c:pt>
                <c:pt idx="10">
                  <c:v>Gymnasium</c:v>
                </c:pt>
                <c:pt idx="11">
                  <c:v>Högskola/Universitet</c:v>
                </c:pt>
                <c:pt idx="12">
                  <c:v>Hbtqi+</c:v>
                </c:pt>
                <c:pt idx="13">
                  <c:v>Hbtqi+ i närhet</c:v>
                </c:pt>
              </c:strCache>
            </c:strRef>
          </c:cat>
          <c:val>
            <c:numRef>
              <c:f>Blad1!$E$2:$E$15</c:f>
              <c:numCache>
                <c:formatCode>0%</c:formatCode>
                <c:ptCount val="14"/>
                <c:pt idx="0">
                  <c:v>0.23073941599666747</c:v>
                </c:pt>
                <c:pt idx="1">
                  <c:v>0.18304818435754192</c:v>
                </c:pt>
                <c:pt idx="2">
                  <c:v>0.18904225384731183</c:v>
                </c:pt>
                <c:pt idx="3">
                  <c:v>0.2582380821589797</c:v>
                </c:pt>
                <c:pt idx="4">
                  <c:v>0.26410122832774352</c:v>
                </c:pt>
                <c:pt idx="5">
                  <c:v>0.2158732239004838</c:v>
                </c:pt>
                <c:pt idx="6">
                  <c:v>0.19281357031392499</c:v>
                </c:pt>
                <c:pt idx="7">
                  <c:v>0.21212707004317288</c:v>
                </c:pt>
                <c:pt idx="8">
                  <c:v>0.26322503794501334</c:v>
                </c:pt>
                <c:pt idx="9">
                  <c:v>0.32892616708972516</c:v>
                </c:pt>
                <c:pt idx="10">
                  <c:v>0.24138419973557645</c:v>
                </c:pt>
                <c:pt idx="11">
                  <c:v>0.21664804957171288</c:v>
                </c:pt>
                <c:pt idx="12">
                  <c:v>0.10165147261785168</c:v>
                </c:pt>
                <c:pt idx="13">
                  <c:v>0.18091458888258155</c:v>
                </c:pt>
              </c:numCache>
            </c:numRef>
          </c:val>
          <c:extLst>
            <c:ext xmlns:c16="http://schemas.microsoft.com/office/drawing/2014/chart" uri="{C3380CC4-5D6E-409C-BE32-E72D297353CC}">
              <c16:uniqueId val="{00000003-95C8-4A2F-B24F-1C6FF68D5AD3}"/>
            </c:ext>
          </c:extLst>
        </c:ser>
        <c:ser>
          <c:idx val="4"/>
          <c:order val="4"/>
          <c:tx>
            <c:strRef>
              <c:f>Blad1!$F$1</c:f>
              <c:strCache>
                <c:ptCount val="1"/>
                <c:pt idx="0">
                  <c:v>Ganska oviktig</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Samtliga</c:v>
                </c:pt>
                <c:pt idx="1">
                  <c:v>Man 18-29 år</c:v>
                </c:pt>
                <c:pt idx="2">
                  <c:v>Man 30-39 år</c:v>
                </c:pt>
                <c:pt idx="3">
                  <c:v>Man 40-49 år</c:v>
                </c:pt>
                <c:pt idx="4">
                  <c:v>Man 50-65 år</c:v>
                </c:pt>
                <c:pt idx="5">
                  <c:v>Kvinna 18-29 år</c:v>
                </c:pt>
                <c:pt idx="6">
                  <c:v>Kvinna 30-39 år</c:v>
                </c:pt>
                <c:pt idx="7">
                  <c:v>Kvinna 40-49 år</c:v>
                </c:pt>
                <c:pt idx="8">
                  <c:v>Kvinna 50-65 år</c:v>
                </c:pt>
                <c:pt idx="9">
                  <c:v>Folk-/Grundskola</c:v>
                </c:pt>
                <c:pt idx="10">
                  <c:v>Gymnasium</c:v>
                </c:pt>
                <c:pt idx="11">
                  <c:v>Högskola/Universitet</c:v>
                </c:pt>
                <c:pt idx="12">
                  <c:v>Hbtqi+</c:v>
                </c:pt>
                <c:pt idx="13">
                  <c:v>Hbtqi+ i närhet</c:v>
                </c:pt>
              </c:strCache>
            </c:strRef>
          </c:cat>
          <c:val>
            <c:numRef>
              <c:f>Blad1!$F$2:$F$15</c:f>
              <c:numCache>
                <c:formatCode>0%</c:formatCode>
                <c:ptCount val="14"/>
                <c:pt idx="0">
                  <c:v>0.10333673683518178</c:v>
                </c:pt>
                <c:pt idx="1">
                  <c:v>0.13613438857852264</c:v>
                </c:pt>
                <c:pt idx="2">
                  <c:v>0.12976644009309973</c:v>
                </c:pt>
                <c:pt idx="3">
                  <c:v>0.14470431640996387</c:v>
                </c:pt>
                <c:pt idx="4">
                  <c:v>0.17044177605944882</c:v>
                </c:pt>
                <c:pt idx="5">
                  <c:v>3.60079944955932E-2</c:v>
                </c:pt>
                <c:pt idx="6">
                  <c:v>6.5588499550763707E-2</c:v>
                </c:pt>
                <c:pt idx="7">
                  <c:v>9.4883690959469039E-2</c:v>
                </c:pt>
                <c:pt idx="8">
                  <c:v>4.073853484216796E-2</c:v>
                </c:pt>
                <c:pt idx="9">
                  <c:v>4.8228672331972193E-2</c:v>
                </c:pt>
                <c:pt idx="10">
                  <c:v>9.7585698135622456E-2</c:v>
                </c:pt>
                <c:pt idx="11">
                  <c:v>0.11108137384300505</c:v>
                </c:pt>
                <c:pt idx="12">
                  <c:v>5.0426716489376688E-2</c:v>
                </c:pt>
                <c:pt idx="13">
                  <c:v>7.9081335603976538E-2</c:v>
                </c:pt>
              </c:numCache>
            </c:numRef>
          </c:val>
          <c:extLst>
            <c:ext xmlns:c16="http://schemas.microsoft.com/office/drawing/2014/chart" uri="{C3380CC4-5D6E-409C-BE32-E72D297353CC}">
              <c16:uniqueId val="{00000000-6581-4E90-A0A6-91D01A5099C6}"/>
            </c:ext>
          </c:extLst>
        </c:ser>
        <c:ser>
          <c:idx val="5"/>
          <c:order val="5"/>
          <c:tx>
            <c:strRef>
              <c:f>Blad1!$G$1</c:f>
              <c:strCache>
                <c:ptCount val="1"/>
                <c:pt idx="0">
                  <c:v>Helt oviktig</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Samtliga</c:v>
                </c:pt>
                <c:pt idx="1">
                  <c:v>Man 18-29 år</c:v>
                </c:pt>
                <c:pt idx="2">
                  <c:v>Man 30-39 år</c:v>
                </c:pt>
                <c:pt idx="3">
                  <c:v>Man 40-49 år</c:v>
                </c:pt>
                <c:pt idx="4">
                  <c:v>Man 50-65 år</c:v>
                </c:pt>
                <c:pt idx="5">
                  <c:v>Kvinna 18-29 år</c:v>
                </c:pt>
                <c:pt idx="6">
                  <c:v>Kvinna 30-39 år</c:v>
                </c:pt>
                <c:pt idx="7">
                  <c:v>Kvinna 40-49 år</c:v>
                </c:pt>
                <c:pt idx="8">
                  <c:v>Kvinna 50-65 år</c:v>
                </c:pt>
                <c:pt idx="9">
                  <c:v>Folk-/Grundskola</c:v>
                </c:pt>
                <c:pt idx="10">
                  <c:v>Gymnasium</c:v>
                </c:pt>
                <c:pt idx="11">
                  <c:v>Högskola/Universitet</c:v>
                </c:pt>
                <c:pt idx="12">
                  <c:v>Hbtqi+</c:v>
                </c:pt>
                <c:pt idx="13">
                  <c:v>Hbtqi+ i närhet</c:v>
                </c:pt>
              </c:strCache>
            </c:strRef>
          </c:cat>
          <c:val>
            <c:numRef>
              <c:f>Blad1!$G$2:$G$15</c:f>
              <c:numCache>
                <c:formatCode>0%</c:formatCode>
                <c:ptCount val="14"/>
                <c:pt idx="0">
                  <c:v>0.13015105910504604</c:v>
                </c:pt>
                <c:pt idx="1">
                  <c:v>0.18262143078833024</c:v>
                </c:pt>
                <c:pt idx="2">
                  <c:v>0.18518046758299658</c:v>
                </c:pt>
                <c:pt idx="3">
                  <c:v>0.16664201756424613</c:v>
                </c:pt>
                <c:pt idx="4">
                  <c:v>0.17928504695027705</c:v>
                </c:pt>
                <c:pt idx="5">
                  <c:v>4.6110328407762961E-2</c:v>
                </c:pt>
                <c:pt idx="6">
                  <c:v>7.8281958264934573E-2</c:v>
                </c:pt>
                <c:pt idx="7">
                  <c:v>6.9793478961273275E-2</c:v>
                </c:pt>
                <c:pt idx="8">
                  <c:v>9.8464908067398021E-2</c:v>
                </c:pt>
                <c:pt idx="9">
                  <c:v>0.10603686127359012</c:v>
                </c:pt>
                <c:pt idx="10">
                  <c:v>0.15352852133591371</c:v>
                </c:pt>
                <c:pt idx="11">
                  <c:v>0.11450428991394816</c:v>
                </c:pt>
                <c:pt idx="12">
                  <c:v>3.9948925463097709E-2</c:v>
                </c:pt>
                <c:pt idx="13">
                  <c:v>6.9249159425352605E-2</c:v>
                </c:pt>
              </c:numCache>
            </c:numRef>
          </c:val>
          <c:extLst>
            <c:ext xmlns:c16="http://schemas.microsoft.com/office/drawing/2014/chart" uri="{C3380CC4-5D6E-409C-BE32-E72D297353CC}">
              <c16:uniqueId val="{00000001-DC66-40DB-8365-3D40A9633389}"/>
            </c:ext>
          </c:extLst>
        </c:ser>
        <c:ser>
          <c:idx val="6"/>
          <c:order val="6"/>
          <c:tx>
            <c:strRef>
              <c:f>Blad1!$H$1</c:f>
              <c:strCache>
                <c:ptCount val="1"/>
                <c:pt idx="0">
                  <c:v>Vet inte/vill ej svara</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Samtliga</c:v>
                </c:pt>
                <c:pt idx="1">
                  <c:v>Man 18-29 år</c:v>
                </c:pt>
                <c:pt idx="2">
                  <c:v>Man 30-39 år</c:v>
                </c:pt>
                <c:pt idx="3">
                  <c:v>Man 40-49 år</c:v>
                </c:pt>
                <c:pt idx="4">
                  <c:v>Man 50-65 år</c:v>
                </c:pt>
                <c:pt idx="5">
                  <c:v>Kvinna 18-29 år</c:v>
                </c:pt>
                <c:pt idx="6">
                  <c:v>Kvinna 30-39 år</c:v>
                </c:pt>
                <c:pt idx="7">
                  <c:v>Kvinna 40-49 år</c:v>
                </c:pt>
                <c:pt idx="8">
                  <c:v>Kvinna 50-65 år</c:v>
                </c:pt>
                <c:pt idx="9">
                  <c:v>Folk-/Grundskola</c:v>
                </c:pt>
                <c:pt idx="10">
                  <c:v>Gymnasium</c:v>
                </c:pt>
                <c:pt idx="11">
                  <c:v>Högskola/Universitet</c:v>
                </c:pt>
                <c:pt idx="12">
                  <c:v>Hbtqi+</c:v>
                </c:pt>
                <c:pt idx="13">
                  <c:v>Hbtqi+ i närhet</c:v>
                </c:pt>
              </c:strCache>
            </c:strRef>
          </c:cat>
          <c:val>
            <c:numRef>
              <c:f>Blad1!$H$2:$H$15</c:f>
              <c:numCache>
                <c:formatCode>0%</c:formatCode>
                <c:ptCount val="14"/>
                <c:pt idx="0">
                  <c:v>5.5539199258328925E-2</c:v>
                </c:pt>
                <c:pt idx="1">
                  <c:v>3.0852343265052762E-2</c:v>
                </c:pt>
                <c:pt idx="2">
                  <c:v>2.929051980685279E-2</c:v>
                </c:pt>
                <c:pt idx="3">
                  <c:v>2.0782714640862579E-2</c:v>
                </c:pt>
                <c:pt idx="4">
                  <c:v>8.2517103161447822E-2</c:v>
                </c:pt>
                <c:pt idx="5">
                  <c:v>3.5483765276367089E-2</c:v>
                </c:pt>
                <c:pt idx="6">
                  <c:v>7.8687284248356734E-2</c:v>
                </c:pt>
                <c:pt idx="7">
                  <c:v>4.1239770603776017E-2</c:v>
                </c:pt>
                <c:pt idx="8">
                  <c:v>7.898710830179255E-2</c:v>
                </c:pt>
                <c:pt idx="9">
                  <c:v>8.5906632821984324E-2</c:v>
                </c:pt>
                <c:pt idx="10">
                  <c:v>4.6220467914694668E-2</c:v>
                </c:pt>
                <c:pt idx="11">
                  <c:v>6.0451796749215747E-2</c:v>
                </c:pt>
                <c:pt idx="12">
                  <c:v>0</c:v>
                </c:pt>
                <c:pt idx="13">
                  <c:v>1.4881082339926932E-2</c:v>
                </c:pt>
              </c:numCache>
            </c:numRef>
          </c:val>
          <c:extLst>
            <c:ext xmlns:c16="http://schemas.microsoft.com/office/drawing/2014/chart" uri="{C3380CC4-5D6E-409C-BE32-E72D297353CC}">
              <c16:uniqueId val="{0000000F-8C47-42BE-A70B-728D1E525B4C}"/>
            </c:ext>
          </c:extLst>
        </c:ser>
        <c:dLbls>
          <c:showLegendKey val="0"/>
          <c:showVal val="0"/>
          <c:showCatName val="0"/>
          <c:showSerName val="0"/>
          <c:showPercent val="0"/>
          <c:showBubbleSize val="0"/>
        </c:dLbls>
        <c:gapWidth val="50"/>
        <c:overlap val="100"/>
        <c:axId val="1803776911"/>
        <c:axId val="414903823"/>
      </c:barChart>
      <c:catAx>
        <c:axId val="18037769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t"/>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0"/>
          <c:y val="0.91245863763151602"/>
          <c:w val="1"/>
          <c:h val="5.947119037667077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3102199074074112E-2"/>
          <c:y val="3.4307987989993953E-2"/>
          <c:w val="0.91002501137630354"/>
          <c:h val="0.88188088033950651"/>
        </c:manualLayout>
      </c:layout>
      <c:barChart>
        <c:barDir val="col"/>
        <c:grouping val="clustered"/>
        <c:varyColors val="0"/>
        <c:ser>
          <c:idx val="0"/>
          <c:order val="0"/>
          <c:tx>
            <c:strRef>
              <c:f>Blad1!$B$1</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Blad1!$A$2:$A$34</c:f>
              <c:strCache>
                <c:ptCount val="33"/>
                <c:pt idx="0">
                  <c:v>Samtliga</c:v>
                </c:pt>
                <c:pt idx="2">
                  <c:v>Man 18-29 år</c:v>
                </c:pt>
                <c:pt idx="3">
                  <c:v>Man 30-39 år</c:v>
                </c:pt>
                <c:pt idx="4">
                  <c:v>Man 40-49 år</c:v>
                </c:pt>
                <c:pt idx="5">
                  <c:v>Man 50-65 år</c:v>
                </c:pt>
                <c:pt idx="7">
                  <c:v>Kvinna 18-29 år</c:v>
                </c:pt>
                <c:pt idx="8">
                  <c:v>Kvinna 30-39 år</c:v>
                </c:pt>
                <c:pt idx="9">
                  <c:v>Kvinna 40-49 år</c:v>
                </c:pt>
                <c:pt idx="10">
                  <c:v>Kvinna 50-65 år</c:v>
                </c:pt>
                <c:pt idx="12">
                  <c:v>Hbtqi+</c:v>
                </c:pt>
                <c:pt idx="13">
                  <c:v>Hbtqi+ i närhet</c:v>
                </c:pt>
                <c:pt idx="15">
                  <c:v>0-9</c:v>
                </c:pt>
                <c:pt idx="16">
                  <c:v>10-49</c:v>
                </c:pt>
                <c:pt idx="17">
                  <c:v>50-199</c:v>
                </c:pt>
                <c:pt idx="18">
                  <c:v>200 eller fler</c:v>
                </c:pt>
                <c:pt idx="20">
                  <c:v>Privat</c:v>
                </c:pt>
                <c:pt idx="21">
                  <c:v>Offentlig</c:v>
                </c:pt>
                <c:pt idx="23">
                  <c:v>Byggverksamhet</c:v>
                </c:pt>
                <c:pt idx="24">
                  <c:v>Finansiell verksamhet</c:v>
                </c:pt>
                <c:pt idx="25">
                  <c:v>Handel</c:v>
                </c:pt>
                <c:pt idx="26">
                  <c:v>Industri</c:v>
                </c:pt>
                <c:pt idx="27">
                  <c:v>Information och kommunikation</c:v>
                </c:pt>
                <c:pt idx="28">
                  <c:v>Transport</c:v>
                </c:pt>
                <c:pt idx="29">
                  <c:v>Utbildning</c:v>
                </c:pt>
                <c:pt idx="30">
                  <c:v>Vård och omsorg</c:v>
                </c:pt>
                <c:pt idx="31">
                  <c:v>Annan offentlig verksamhet</c:v>
                </c:pt>
                <c:pt idx="32">
                  <c:v>Hotell och restaurang/Tjänster till privatpersoner</c:v>
                </c:pt>
              </c:strCache>
            </c:strRef>
          </c:cat>
          <c:val>
            <c:numRef>
              <c:f>Blad1!$B$2:$B$34</c:f>
              <c:numCache>
                <c:formatCode>General</c:formatCode>
                <c:ptCount val="33"/>
                <c:pt idx="0" formatCode="0%">
                  <c:v>0.11742159678525679</c:v>
                </c:pt>
                <c:pt idx="2" formatCode="0%">
                  <c:v>0.3309182960893855</c:v>
                </c:pt>
                <c:pt idx="3" formatCode="0%">
                  <c:v>0.24000972683796712</c:v>
                </c:pt>
                <c:pt idx="4" formatCode="0%">
                  <c:v>8.3722437021543319E-2</c:v>
                </c:pt>
                <c:pt idx="5" formatCode="0%">
                  <c:v>6.544623213801358E-2</c:v>
                </c:pt>
                <c:pt idx="7" formatCode="0%">
                  <c:v>0.13858217839083473</c:v>
                </c:pt>
                <c:pt idx="8" formatCode="0%">
                  <c:v>8.4740152267461108E-2</c:v>
                </c:pt>
                <c:pt idx="9" formatCode="0%">
                  <c:v>0.10081996262645788</c:v>
                </c:pt>
                <c:pt idx="10" formatCode="0%">
                  <c:v>3.6692347595534976E-2</c:v>
                </c:pt>
                <c:pt idx="12" formatCode="0%">
                  <c:v>0.48404390156885202</c:v>
                </c:pt>
                <c:pt idx="13" formatCode="0%">
                  <c:v>0.1</c:v>
                </c:pt>
                <c:pt idx="15" formatCode="0%">
                  <c:v>8.5157747896376215E-2</c:v>
                </c:pt>
                <c:pt idx="16" formatCode="0%">
                  <c:v>0.12099106070170436</c:v>
                </c:pt>
                <c:pt idx="17" formatCode="0%">
                  <c:v>0.15223927296517001</c:v>
                </c:pt>
                <c:pt idx="18" formatCode="0%">
                  <c:v>9.8271286344775013E-2</c:v>
                </c:pt>
                <c:pt idx="20" formatCode="0%">
                  <c:v>0.12105471168302821</c:v>
                </c:pt>
                <c:pt idx="21" formatCode="0%">
                  <c:v>0.11631780588891417</c:v>
                </c:pt>
                <c:pt idx="23" formatCode="0%">
                  <c:v>0.20380786737223847</c:v>
                </c:pt>
                <c:pt idx="24" formatCode="0%">
                  <c:v>0.29602100986076013</c:v>
                </c:pt>
                <c:pt idx="25" formatCode="0%">
                  <c:v>0.18924382000132545</c:v>
                </c:pt>
                <c:pt idx="26" formatCode="0%">
                  <c:v>9.6709149440631886E-2</c:v>
                </c:pt>
                <c:pt idx="27" formatCode="0%">
                  <c:v>0.18209107965205526</c:v>
                </c:pt>
                <c:pt idx="28" formatCode="0%">
                  <c:v>0.16938828211632817</c:v>
                </c:pt>
                <c:pt idx="29" formatCode="0%">
                  <c:v>0.10034018571512</c:v>
                </c:pt>
                <c:pt idx="30" formatCode="0%">
                  <c:v>7.161158138321308E-2</c:v>
                </c:pt>
                <c:pt idx="31" formatCode="0%">
                  <c:v>5.0243397784959863E-2</c:v>
                </c:pt>
                <c:pt idx="32" formatCode="0%">
                  <c:v>0.19188436546877072</c:v>
                </c:pt>
              </c:numCache>
            </c:numRef>
          </c:val>
          <c:extLst>
            <c:ext xmlns:c16="http://schemas.microsoft.com/office/drawing/2014/chart" uri="{C3380CC4-5D6E-409C-BE32-E72D297353CC}">
              <c16:uniqueId val="{00000000-B98E-4395-B892-7327952AB801}"/>
            </c:ext>
          </c:extLst>
        </c:ser>
        <c:dLbls>
          <c:showLegendKey val="0"/>
          <c:showVal val="0"/>
          <c:showCatName val="0"/>
          <c:showSerName val="0"/>
          <c:showPercent val="0"/>
          <c:showBubbleSize val="0"/>
        </c:dLbls>
        <c:gapWidth val="50"/>
        <c:overlap val="25"/>
        <c:axId val="1803776911"/>
        <c:axId val="414903823"/>
      </c:barChart>
      <c:catAx>
        <c:axId val="18037769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max val="0.60000000000000009"/>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803776911"/>
        <c:crosses val="autoZero"/>
        <c:crossBetween val="between"/>
        <c:majorUnit val="0.1"/>
        <c:minorUnit val="5.000000000000001E-2"/>
      </c:valAx>
      <c:spPr>
        <a:noFill/>
        <a:ln>
          <a:noFill/>
        </a:ln>
        <a:effectLst/>
      </c:spPr>
    </c:plotArea>
    <c:legend>
      <c:legendPos val="r"/>
      <c:layout>
        <c:manualLayout>
          <c:xMode val="edge"/>
          <c:yMode val="edge"/>
          <c:x val="0.80029027050028412"/>
          <c:y val="5.0676284721714697E-2"/>
          <c:w val="0.15243184623876363"/>
          <c:h val="8.8031514478242423E-2"/>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3241183849105E-2"/>
          <c:y val="4.6470295645600512E-2"/>
          <c:w val="0.91919136682063873"/>
          <c:h val="0.66951632070425238"/>
        </c:manualLayout>
      </c:layout>
      <c:barChart>
        <c:barDir val="col"/>
        <c:grouping val="clustered"/>
        <c:varyColors val="0"/>
        <c:ser>
          <c:idx val="0"/>
          <c:order val="0"/>
          <c:tx>
            <c:strRef>
              <c:f>Blad1!$B$1</c:f>
              <c:strCache>
                <c:ptCount val="1"/>
                <c:pt idx="0">
                  <c:v>Ja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Sverige</c:v>
                </c:pt>
                <c:pt idx="1">
                  <c:v>Småland och öarna</c:v>
                </c:pt>
                <c:pt idx="2">
                  <c:v>Västsverige</c:v>
                </c:pt>
                <c:pt idx="3">
                  <c:v>Stockholm</c:v>
                </c:pt>
                <c:pt idx="4">
                  <c:v>Sydsverige</c:v>
                </c:pt>
                <c:pt idx="5">
                  <c:v>Övre Norrland</c:v>
                </c:pt>
                <c:pt idx="6">
                  <c:v>Östra Mellansverige</c:v>
                </c:pt>
                <c:pt idx="7">
                  <c:v>Norra Mellansverige</c:v>
                </c:pt>
                <c:pt idx="8">
                  <c:v>Mellersta Norrland</c:v>
                </c:pt>
              </c:strCache>
            </c:strRef>
          </c:cat>
          <c:val>
            <c:numRef>
              <c:f>Blad1!$B$2:$B$10</c:f>
              <c:numCache>
                <c:formatCode>General</c:formatCode>
                <c:ptCount val="9"/>
                <c:pt idx="0">
                  <c:v>0.12</c:v>
                </c:pt>
                <c:pt idx="1">
                  <c:v>0.16</c:v>
                </c:pt>
                <c:pt idx="2">
                  <c:v>0.13</c:v>
                </c:pt>
                <c:pt idx="3">
                  <c:v>0.12</c:v>
                </c:pt>
                <c:pt idx="4">
                  <c:v>0.09</c:v>
                </c:pt>
                <c:pt idx="5">
                  <c:v>0.08</c:v>
                </c:pt>
                <c:pt idx="6">
                  <c:v>0.08</c:v>
                </c:pt>
                <c:pt idx="7">
                  <c:v>0.04</c:v>
                </c:pt>
                <c:pt idx="8">
                  <c:v>0.03</c:v>
                </c:pt>
              </c:numCache>
            </c:numRef>
          </c:val>
          <c:extLst>
            <c:ext xmlns:c16="http://schemas.microsoft.com/office/drawing/2014/chart" uri="{C3380CC4-5D6E-409C-BE32-E72D297353CC}">
              <c16:uniqueId val="{00000000-A46F-4137-A6B8-294D0280AAE5}"/>
            </c:ext>
          </c:extLst>
        </c:ser>
        <c:dLbls>
          <c:dLblPos val="outEnd"/>
          <c:showLegendKey val="0"/>
          <c:showVal val="1"/>
          <c:showCatName val="0"/>
          <c:showSerName val="0"/>
          <c:showPercent val="0"/>
          <c:showBubbleSize val="0"/>
        </c:dLbls>
        <c:gapWidth val="150"/>
        <c:overlap val="-23"/>
        <c:axId val="1635300927"/>
        <c:axId val="1635299967"/>
      </c:barChart>
      <c:catAx>
        <c:axId val="163530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1635299967"/>
        <c:crosses val="autoZero"/>
        <c:auto val="1"/>
        <c:lblAlgn val="ctr"/>
        <c:lblOffset val="100"/>
        <c:tickLblSkip val="1"/>
        <c:noMultiLvlLbl val="0"/>
      </c:catAx>
      <c:valAx>
        <c:axId val="1635299967"/>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35300927"/>
        <c:crosses val="autoZero"/>
        <c:crossBetween val="between"/>
        <c:majorUnit val="0.1"/>
        <c:minorUnit val="5.000000000000001E-2"/>
      </c:valAx>
      <c:spPr>
        <a:noFill/>
        <a:ln>
          <a:noFill/>
        </a:ln>
        <a:effectLst/>
      </c:spPr>
    </c:plotArea>
    <c:legend>
      <c:legendPos val="b"/>
      <c:layout>
        <c:manualLayout>
          <c:xMode val="edge"/>
          <c:yMode val="edge"/>
          <c:x val="0.86423761574074076"/>
          <c:y val="7.243055555555554E-2"/>
          <c:w val="6.7994560185185196E-2"/>
          <c:h val="6.486742424242424E-2"/>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180023148148147"/>
          <c:y val="3.7752032651049344E-2"/>
          <c:w val="0.7904219907407406"/>
          <c:h val="0.81760378787878785"/>
        </c:manualLayout>
      </c:layout>
      <c:barChart>
        <c:barDir val="bar"/>
        <c:grouping val="percentStacked"/>
        <c:varyColors val="0"/>
        <c:ser>
          <c:idx val="0"/>
          <c:order val="0"/>
          <c:tx>
            <c:strRef>
              <c:f>Blad1!$A$2</c:f>
              <c:strCache>
                <c:ptCount val="1"/>
                <c:pt idx="0">
                  <c:v>Inte alls orolig</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Blad1!$B$1:$O$1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Blad1!$B$2:$O$2</c:f>
              <c:numCache>
                <c:formatCode>0%</c:formatCode>
                <c:ptCount val="14"/>
                <c:pt idx="0">
                  <c:v>0.42</c:v>
                </c:pt>
                <c:pt idx="1">
                  <c:v>0.21</c:v>
                </c:pt>
                <c:pt idx="2">
                  <c:v>0.35569168963870629</c:v>
                </c:pt>
                <c:pt idx="3">
                  <c:v>0.36331985667477823</c:v>
                </c:pt>
                <c:pt idx="4">
                  <c:v>0.23836221167641539</c:v>
                </c:pt>
                <c:pt idx="5">
                  <c:v>0.34981267651635961</c:v>
                </c:pt>
                <c:pt idx="6">
                  <c:v>0.36187093240543849</c:v>
                </c:pt>
                <c:pt idx="7">
                  <c:v>0.31330347431922123</c:v>
                </c:pt>
                <c:pt idx="8">
                  <c:v>0.36104103185784647</c:v>
                </c:pt>
                <c:pt idx="9">
                  <c:v>0.32696853190509201</c:v>
                </c:pt>
                <c:pt idx="10">
                  <c:v>0.44080341988689586</c:v>
                </c:pt>
                <c:pt idx="11">
                  <c:v>0.37075464051228019</c:v>
                </c:pt>
                <c:pt idx="12">
                  <c:v>0.32929857231533205</c:v>
                </c:pt>
                <c:pt idx="13">
                  <c:v>0.35464671964018929</c:v>
                </c:pt>
              </c:numCache>
            </c:numRef>
          </c:val>
          <c:extLst>
            <c:ext xmlns:c16="http://schemas.microsoft.com/office/drawing/2014/chart" uri="{C3380CC4-5D6E-409C-BE32-E72D297353CC}">
              <c16:uniqueId val="{00000000-BE4D-4A25-B604-5BCDF3FB546A}"/>
            </c:ext>
          </c:extLst>
        </c:ser>
        <c:ser>
          <c:idx val="1"/>
          <c:order val="1"/>
          <c:tx>
            <c:strRef>
              <c:f>Blad1!$A$3</c:f>
              <c:strCache>
                <c:ptCount val="1"/>
                <c:pt idx="0">
                  <c:v>Inte särskilt orolig</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Blad1!$B$1:$O$1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Blad1!$B$3:$O$3</c:f>
              <c:numCache>
                <c:formatCode>0%</c:formatCode>
                <c:ptCount val="14"/>
                <c:pt idx="0">
                  <c:v>0.4</c:v>
                </c:pt>
                <c:pt idx="1">
                  <c:v>0.31</c:v>
                </c:pt>
                <c:pt idx="2">
                  <c:v>0.37937883229260722</c:v>
                </c:pt>
                <c:pt idx="3">
                  <c:v>0.37453677978118</c:v>
                </c:pt>
                <c:pt idx="4">
                  <c:v>0.40083875951881692</c:v>
                </c:pt>
                <c:pt idx="5">
                  <c:v>0.39256469864934962</c:v>
                </c:pt>
                <c:pt idx="6">
                  <c:v>0.40381951156646689</c:v>
                </c:pt>
                <c:pt idx="7">
                  <c:v>0.38677556424754611</c:v>
                </c:pt>
                <c:pt idx="8">
                  <c:v>0.40324148400554805</c:v>
                </c:pt>
                <c:pt idx="9">
                  <c:v>0.40220091532589652</c:v>
                </c:pt>
                <c:pt idx="10">
                  <c:v>0.37256061918545286</c:v>
                </c:pt>
                <c:pt idx="11">
                  <c:v>0.32408897740826087</c:v>
                </c:pt>
                <c:pt idx="12">
                  <c:v>0.32146182495344505</c:v>
                </c:pt>
                <c:pt idx="13">
                  <c:v>0.37816220296355224</c:v>
                </c:pt>
              </c:numCache>
            </c:numRef>
          </c:val>
          <c:extLst>
            <c:ext xmlns:c16="http://schemas.microsoft.com/office/drawing/2014/chart" uri="{C3380CC4-5D6E-409C-BE32-E72D297353CC}">
              <c16:uniqueId val="{00000001-BE4D-4A25-B604-5BCDF3FB546A}"/>
            </c:ext>
          </c:extLst>
        </c:ser>
        <c:ser>
          <c:idx val="2"/>
          <c:order val="2"/>
          <c:tx>
            <c:strRef>
              <c:f>Blad1!$A$4</c:f>
              <c:strCache>
                <c:ptCount val="1"/>
                <c:pt idx="0">
                  <c:v>Ganska orolig</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Blad1!$B$1:$O$1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Blad1!$B$4:$O$4</c:f>
              <c:numCache>
                <c:formatCode>0%</c:formatCode>
                <c:ptCount val="14"/>
                <c:pt idx="0">
                  <c:v>0.11</c:v>
                </c:pt>
                <c:pt idx="1">
                  <c:v>0.35</c:v>
                </c:pt>
                <c:pt idx="2">
                  <c:v>0.14633036633653601</c:v>
                </c:pt>
                <c:pt idx="3">
                  <c:v>0.11122841978194639</c:v>
                </c:pt>
                <c:pt idx="4">
                  <c:v>0.20132435713497407</c:v>
                </c:pt>
                <c:pt idx="5">
                  <c:v>0.12021748736767278</c:v>
                </c:pt>
                <c:pt idx="6">
                  <c:v>0.14054546040337651</c:v>
                </c:pt>
                <c:pt idx="7">
                  <c:v>0.12135459943659688</c:v>
                </c:pt>
                <c:pt idx="8">
                  <c:v>8.8321701997531754E-2</c:v>
                </c:pt>
                <c:pt idx="9">
                  <c:v>0.1076605802804531</c:v>
                </c:pt>
                <c:pt idx="10">
                  <c:v>7.0158388089553714E-2</c:v>
                </c:pt>
                <c:pt idx="11">
                  <c:v>0.20285088988987832</c:v>
                </c:pt>
                <c:pt idx="12">
                  <c:v>0.25471368715083798</c:v>
                </c:pt>
                <c:pt idx="13">
                  <c:v>0.13393693290194469</c:v>
                </c:pt>
              </c:numCache>
            </c:numRef>
          </c:val>
          <c:extLst>
            <c:ext xmlns:c16="http://schemas.microsoft.com/office/drawing/2014/chart" uri="{C3380CC4-5D6E-409C-BE32-E72D297353CC}">
              <c16:uniqueId val="{00000001-34D7-4020-AC53-DE3E4BF845AB}"/>
            </c:ext>
          </c:extLst>
        </c:ser>
        <c:ser>
          <c:idx val="3"/>
          <c:order val="3"/>
          <c:tx>
            <c:strRef>
              <c:f>Blad1!$A$5</c:f>
              <c:strCache>
                <c:ptCount val="1"/>
                <c:pt idx="0">
                  <c:v>Mycket orolig</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Blad1!$B$1:$O$1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Blad1!$B$5:$O$5</c:f>
              <c:numCache>
                <c:formatCode>0%</c:formatCode>
                <c:ptCount val="14"/>
                <c:pt idx="0">
                  <c:v>0.03</c:v>
                </c:pt>
                <c:pt idx="1">
                  <c:v>0.13</c:v>
                </c:pt>
                <c:pt idx="2">
                  <c:v>4.4702157000567663E-2</c:v>
                </c:pt>
                <c:pt idx="3">
                  <c:v>3.7488742838529196E-2</c:v>
                </c:pt>
                <c:pt idx="4">
                  <c:v>6.6968325791855202E-2</c:v>
                </c:pt>
                <c:pt idx="5">
                  <c:v>4.5633921881304156E-2</c:v>
                </c:pt>
                <c:pt idx="6">
                  <c:v>2.7659643018235713E-2</c:v>
                </c:pt>
                <c:pt idx="7">
                  <c:v>6.6345108053151747E-2</c:v>
                </c:pt>
                <c:pt idx="8">
                  <c:v>4.8589495757019756E-2</c:v>
                </c:pt>
                <c:pt idx="9">
                  <c:v>1.6584361962741156E-2</c:v>
                </c:pt>
                <c:pt idx="10">
                  <c:v>3.3170649257357757E-2</c:v>
                </c:pt>
                <c:pt idx="11">
                  <c:v>6.6217765374772752E-2</c:v>
                </c:pt>
                <c:pt idx="12">
                  <c:v>4.6128181253879581E-2</c:v>
                </c:pt>
                <c:pt idx="13">
                  <c:v>4.2544295114930832E-2</c:v>
                </c:pt>
              </c:numCache>
            </c:numRef>
          </c:val>
          <c:extLst>
            <c:ext xmlns:c16="http://schemas.microsoft.com/office/drawing/2014/chart" uri="{C3380CC4-5D6E-409C-BE32-E72D297353CC}">
              <c16:uniqueId val="{00000002-34D7-4020-AC53-DE3E4BF845AB}"/>
            </c:ext>
          </c:extLst>
        </c:ser>
        <c:ser>
          <c:idx val="4"/>
          <c:order val="4"/>
          <c:tx>
            <c:strRef>
              <c:f>Blad1!$A$6</c:f>
              <c:strCache>
                <c:ptCount val="1"/>
                <c:pt idx="0">
                  <c:v>Vet inte/vill ej svara</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Blad1!$B$1:$O$1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Blad1!$B$6:$O$6</c:f>
              <c:numCache>
                <c:formatCode>0%</c:formatCode>
                <c:ptCount val="14"/>
                <c:pt idx="0">
                  <c:v>0.04</c:v>
                </c:pt>
                <c:pt idx="1">
                  <c:v>0.01</c:v>
                </c:pt>
                <c:pt idx="2">
                  <c:v>7.38955461241462E-2</c:v>
                </c:pt>
                <c:pt idx="3">
                  <c:v>0.11342620092356627</c:v>
                </c:pt>
                <c:pt idx="4">
                  <c:v>9.2484273259022198E-2</c:v>
                </c:pt>
                <c:pt idx="5">
                  <c:v>9.1767373052316095E-2</c:v>
                </c:pt>
                <c:pt idx="6">
                  <c:v>6.6104452606482386E-2</c:v>
                </c:pt>
                <c:pt idx="7">
                  <c:v>0.11221449851042702</c:v>
                </c:pt>
                <c:pt idx="8">
                  <c:v>9.8795364939986668E-2</c:v>
                </c:pt>
                <c:pt idx="9">
                  <c:v>0.14658561052581726</c:v>
                </c:pt>
                <c:pt idx="10">
                  <c:v>8.3306923580739906E-2</c:v>
                </c:pt>
                <c:pt idx="11">
                  <c:v>3.6093516599312175E-2</c:v>
                </c:pt>
                <c:pt idx="12">
                  <c:v>4.8397734326505279E-2</c:v>
                </c:pt>
                <c:pt idx="13">
                  <c:v>9.0709066365153995E-2</c:v>
                </c:pt>
              </c:numCache>
            </c:numRef>
          </c:val>
          <c:extLst>
            <c:ext xmlns:c16="http://schemas.microsoft.com/office/drawing/2014/chart" uri="{C3380CC4-5D6E-409C-BE32-E72D297353CC}">
              <c16:uniqueId val="{00000003-34D7-4020-AC53-DE3E4BF845AB}"/>
            </c:ext>
          </c:extLst>
        </c:ser>
        <c:dLbls>
          <c:dLblPos val="ctr"/>
          <c:showLegendKey val="0"/>
          <c:showVal val="1"/>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0.16411087962962964"/>
          <c:y val="0.88291186868686877"/>
          <c:w val="0.79172696759259253"/>
          <c:h val="6.11522727272727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831775462962963"/>
          <c:y val="3.7752032651049344E-2"/>
          <c:w val="0.58904467592592591"/>
          <c:h val="0.81760378787878785"/>
        </c:manualLayout>
      </c:layout>
      <c:barChart>
        <c:barDir val="bar"/>
        <c:grouping val="percentStacked"/>
        <c:varyColors val="0"/>
        <c:ser>
          <c:idx val="0"/>
          <c:order val="0"/>
          <c:tx>
            <c:strRef>
              <c:f>Blad1!$A$2</c:f>
              <c:strCache>
                <c:ptCount val="1"/>
                <c:pt idx="0">
                  <c:v>Inte alls orolig</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Byggverksamhet</c:v>
                </c:pt>
                <c:pt idx="1">
                  <c:v>Finansiell verksamhet</c:v>
                </c:pt>
                <c:pt idx="2">
                  <c:v>Handel</c:v>
                </c:pt>
                <c:pt idx="3">
                  <c:v>Industri</c:v>
                </c:pt>
                <c:pt idx="4">
                  <c:v>Information och kommunikation</c:v>
                </c:pt>
                <c:pt idx="5">
                  <c:v>Transport</c:v>
                </c:pt>
                <c:pt idx="6">
                  <c:v>Utbildning</c:v>
                </c:pt>
                <c:pt idx="7">
                  <c:v>Vård och omsorg</c:v>
                </c:pt>
                <c:pt idx="8">
                  <c:v>Annan offentlig verksamhet </c:v>
                </c:pt>
                <c:pt idx="9">
                  <c:v>Hotell och restaurang/Tjänstetill privatpersoner</c:v>
                </c:pt>
                <c:pt idx="10">
                  <c:v>Offentlig</c:v>
                </c:pt>
                <c:pt idx="11">
                  <c:v>Privat</c:v>
                </c:pt>
                <c:pt idx="12">
                  <c:v>200 eller fler</c:v>
                </c:pt>
                <c:pt idx="13">
                  <c:v>50-1992</c:v>
                </c:pt>
                <c:pt idx="14">
                  <c:v>10-49</c:v>
                </c:pt>
                <c:pt idx="15">
                  <c:v>0-9</c:v>
                </c:pt>
                <c:pt idx="16">
                  <c:v>Samtliga</c:v>
                </c:pt>
              </c:strCache>
            </c:strRef>
          </c:cat>
          <c:val>
            <c:numRef>
              <c:f>Blad1!$B$2:$R$2</c:f>
              <c:numCache>
                <c:formatCode>0%</c:formatCode>
                <c:ptCount val="17"/>
                <c:pt idx="0">
                  <c:v>0.32104133515893868</c:v>
                </c:pt>
                <c:pt idx="1">
                  <c:v>0.40652098508498091</c:v>
                </c:pt>
                <c:pt idx="2">
                  <c:v>0.27421742107937347</c:v>
                </c:pt>
                <c:pt idx="3">
                  <c:v>0.44631943430466614</c:v>
                </c:pt>
                <c:pt idx="4">
                  <c:v>0.46340326340326343</c:v>
                </c:pt>
                <c:pt idx="5">
                  <c:v>0.34369825765976514</c:v>
                </c:pt>
                <c:pt idx="6">
                  <c:v>0.38028528879285173</c:v>
                </c:pt>
                <c:pt idx="7">
                  <c:v>0.30138287087929716</c:v>
                </c:pt>
                <c:pt idx="8">
                  <c:v>0.32783716808481628</c:v>
                </c:pt>
                <c:pt idx="9">
                  <c:v>0.29558414003447819</c:v>
                </c:pt>
                <c:pt idx="10">
                  <c:v>0.29231934284104855</c:v>
                </c:pt>
                <c:pt idx="11">
                  <c:v>0.40134982754046161</c:v>
                </c:pt>
                <c:pt idx="12">
                  <c:v>0.37517924957112064</c:v>
                </c:pt>
                <c:pt idx="13">
                  <c:v>0.30163981056134714</c:v>
                </c:pt>
                <c:pt idx="14">
                  <c:v>0.39320440245168914</c:v>
                </c:pt>
                <c:pt idx="15">
                  <c:v>0.35196922116554447</c:v>
                </c:pt>
                <c:pt idx="16">
                  <c:v>0.35464671964018929</c:v>
                </c:pt>
              </c:numCache>
            </c:numRef>
          </c:val>
          <c:extLst>
            <c:ext xmlns:c16="http://schemas.microsoft.com/office/drawing/2014/chart" uri="{C3380CC4-5D6E-409C-BE32-E72D297353CC}">
              <c16:uniqueId val="{00000000-BE4D-4A25-B604-5BCDF3FB546A}"/>
            </c:ext>
          </c:extLst>
        </c:ser>
        <c:ser>
          <c:idx val="1"/>
          <c:order val="1"/>
          <c:tx>
            <c:strRef>
              <c:f>Blad1!$A$3</c:f>
              <c:strCache>
                <c:ptCount val="1"/>
                <c:pt idx="0">
                  <c:v>Inte särskilt orolig</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Byggverksamhet</c:v>
                </c:pt>
                <c:pt idx="1">
                  <c:v>Finansiell verksamhet</c:v>
                </c:pt>
                <c:pt idx="2">
                  <c:v>Handel</c:v>
                </c:pt>
                <c:pt idx="3">
                  <c:v>Industri</c:v>
                </c:pt>
                <c:pt idx="4">
                  <c:v>Information och kommunikation</c:v>
                </c:pt>
                <c:pt idx="5">
                  <c:v>Transport</c:v>
                </c:pt>
                <c:pt idx="6">
                  <c:v>Utbildning</c:v>
                </c:pt>
                <c:pt idx="7">
                  <c:v>Vård och omsorg</c:v>
                </c:pt>
                <c:pt idx="8">
                  <c:v>Annan offentlig verksamhet </c:v>
                </c:pt>
                <c:pt idx="9">
                  <c:v>Hotell och restaurang/Tjänstetill privatpersoner</c:v>
                </c:pt>
                <c:pt idx="10">
                  <c:v>Offentlig</c:v>
                </c:pt>
                <c:pt idx="11">
                  <c:v>Privat</c:v>
                </c:pt>
                <c:pt idx="12">
                  <c:v>200 eller fler</c:v>
                </c:pt>
                <c:pt idx="13">
                  <c:v>50-1992</c:v>
                </c:pt>
                <c:pt idx="14">
                  <c:v>10-49</c:v>
                </c:pt>
                <c:pt idx="15">
                  <c:v>0-9</c:v>
                </c:pt>
                <c:pt idx="16">
                  <c:v>Samtliga</c:v>
                </c:pt>
              </c:strCache>
            </c:strRef>
          </c:cat>
          <c:val>
            <c:numRef>
              <c:f>Blad1!$B$3:$R$3</c:f>
              <c:numCache>
                <c:formatCode>0%</c:formatCode>
                <c:ptCount val="17"/>
                <c:pt idx="0">
                  <c:v>0.37567997631647115</c:v>
                </c:pt>
                <c:pt idx="1">
                  <c:v>0.33075665229671469</c:v>
                </c:pt>
                <c:pt idx="2">
                  <c:v>0.43192612720083057</c:v>
                </c:pt>
                <c:pt idx="3">
                  <c:v>0.29186569602914691</c:v>
                </c:pt>
                <c:pt idx="4">
                  <c:v>0.34507931093296951</c:v>
                </c:pt>
                <c:pt idx="5">
                  <c:v>0.34939466208928927</c:v>
                </c:pt>
                <c:pt idx="6">
                  <c:v>0.41496087134263854</c:v>
                </c:pt>
                <c:pt idx="7">
                  <c:v>0.4613519027841344</c:v>
                </c:pt>
                <c:pt idx="8">
                  <c:v>0.44158854145782045</c:v>
                </c:pt>
                <c:pt idx="9">
                  <c:v>0.28858536297867948</c:v>
                </c:pt>
                <c:pt idx="10">
                  <c:v>0.3804031141933053</c:v>
                </c:pt>
                <c:pt idx="11">
                  <c:v>0.37946211417705844</c:v>
                </c:pt>
                <c:pt idx="12">
                  <c:v>0.40315244644506681</c:v>
                </c:pt>
                <c:pt idx="13">
                  <c:v>0.38706355865913844</c:v>
                </c:pt>
                <c:pt idx="14">
                  <c:v>0.35782646765358694</c:v>
                </c:pt>
                <c:pt idx="15">
                  <c:v>0.3734481594486308</c:v>
                </c:pt>
                <c:pt idx="16">
                  <c:v>0.37816220296355224</c:v>
                </c:pt>
              </c:numCache>
            </c:numRef>
          </c:val>
          <c:extLst>
            <c:ext xmlns:c16="http://schemas.microsoft.com/office/drawing/2014/chart" uri="{C3380CC4-5D6E-409C-BE32-E72D297353CC}">
              <c16:uniqueId val="{00000001-BE4D-4A25-B604-5BCDF3FB546A}"/>
            </c:ext>
          </c:extLst>
        </c:ser>
        <c:ser>
          <c:idx val="2"/>
          <c:order val="2"/>
          <c:tx>
            <c:strRef>
              <c:f>Blad1!$A$4</c:f>
              <c:strCache>
                <c:ptCount val="1"/>
                <c:pt idx="0">
                  <c:v>Ganska orolig</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Byggverksamhet</c:v>
                </c:pt>
                <c:pt idx="1">
                  <c:v>Finansiell verksamhet</c:v>
                </c:pt>
                <c:pt idx="2">
                  <c:v>Handel</c:v>
                </c:pt>
                <c:pt idx="3">
                  <c:v>Industri</c:v>
                </c:pt>
                <c:pt idx="4">
                  <c:v>Information och kommunikation</c:v>
                </c:pt>
                <c:pt idx="5">
                  <c:v>Transport</c:v>
                </c:pt>
                <c:pt idx="6">
                  <c:v>Utbildning</c:v>
                </c:pt>
                <c:pt idx="7">
                  <c:v>Vård och omsorg</c:v>
                </c:pt>
                <c:pt idx="8">
                  <c:v>Annan offentlig verksamhet </c:v>
                </c:pt>
                <c:pt idx="9">
                  <c:v>Hotell och restaurang/Tjänstetill privatpersoner</c:v>
                </c:pt>
                <c:pt idx="10">
                  <c:v>Offentlig</c:v>
                </c:pt>
                <c:pt idx="11">
                  <c:v>Privat</c:v>
                </c:pt>
                <c:pt idx="12">
                  <c:v>200 eller fler</c:v>
                </c:pt>
                <c:pt idx="13">
                  <c:v>50-1992</c:v>
                </c:pt>
                <c:pt idx="14">
                  <c:v>10-49</c:v>
                </c:pt>
                <c:pt idx="15">
                  <c:v>0-9</c:v>
                </c:pt>
                <c:pt idx="16">
                  <c:v>Samtliga</c:v>
                </c:pt>
              </c:strCache>
            </c:strRef>
          </c:cat>
          <c:val>
            <c:numRef>
              <c:f>Blad1!$B$4:$R$4</c:f>
              <c:numCache>
                <c:formatCode>0%</c:formatCode>
                <c:ptCount val="17"/>
                <c:pt idx="0">
                  <c:v>0.23911112755800615</c:v>
                </c:pt>
                <c:pt idx="1">
                  <c:v>0.16394133095485852</c:v>
                </c:pt>
                <c:pt idx="2">
                  <c:v>0.16329776658492942</c:v>
                </c:pt>
                <c:pt idx="3">
                  <c:v>0.15430772546811011</c:v>
                </c:pt>
                <c:pt idx="4">
                  <c:v>0.12348626982773324</c:v>
                </c:pt>
                <c:pt idx="5">
                  <c:v>0.15959046649754674</c:v>
                </c:pt>
                <c:pt idx="6">
                  <c:v>0.12993488290603281</c:v>
                </c:pt>
                <c:pt idx="7">
                  <c:v>0.14650389881474321</c:v>
                </c:pt>
                <c:pt idx="8">
                  <c:v>8.7783596513036022E-2</c:v>
                </c:pt>
                <c:pt idx="9">
                  <c:v>0.120806259116828</c:v>
                </c:pt>
                <c:pt idx="10">
                  <c:v>0.15913609860368644</c:v>
                </c:pt>
                <c:pt idx="11">
                  <c:v>0.11639084195631025</c:v>
                </c:pt>
                <c:pt idx="12">
                  <c:v>0.10498673039984752</c:v>
                </c:pt>
                <c:pt idx="13">
                  <c:v>0.17109496110249883</c:v>
                </c:pt>
                <c:pt idx="14">
                  <c:v>0.13965617300291189</c:v>
                </c:pt>
                <c:pt idx="15">
                  <c:v>0.10685962889592396</c:v>
                </c:pt>
                <c:pt idx="16">
                  <c:v>0.13393693290194469</c:v>
                </c:pt>
              </c:numCache>
            </c:numRef>
          </c:val>
          <c:extLst>
            <c:ext xmlns:c16="http://schemas.microsoft.com/office/drawing/2014/chart" uri="{C3380CC4-5D6E-409C-BE32-E72D297353CC}">
              <c16:uniqueId val="{00000001-34D7-4020-AC53-DE3E4BF845AB}"/>
            </c:ext>
          </c:extLst>
        </c:ser>
        <c:ser>
          <c:idx val="3"/>
          <c:order val="3"/>
          <c:tx>
            <c:strRef>
              <c:f>Blad1!$A$5</c:f>
              <c:strCache>
                <c:ptCount val="1"/>
                <c:pt idx="0">
                  <c:v>Mycket orolig</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Byggverksamhet</c:v>
                </c:pt>
                <c:pt idx="1">
                  <c:v>Finansiell verksamhet</c:v>
                </c:pt>
                <c:pt idx="2">
                  <c:v>Handel</c:v>
                </c:pt>
                <c:pt idx="3">
                  <c:v>Industri</c:v>
                </c:pt>
                <c:pt idx="4">
                  <c:v>Information och kommunikation</c:v>
                </c:pt>
                <c:pt idx="5">
                  <c:v>Transport</c:v>
                </c:pt>
                <c:pt idx="6">
                  <c:v>Utbildning</c:v>
                </c:pt>
                <c:pt idx="7">
                  <c:v>Vård och omsorg</c:v>
                </c:pt>
                <c:pt idx="8">
                  <c:v>Annan offentlig verksamhet </c:v>
                </c:pt>
                <c:pt idx="9">
                  <c:v>Hotell och restaurang/Tjänstetill privatpersoner</c:v>
                </c:pt>
                <c:pt idx="10">
                  <c:v>Offentlig</c:v>
                </c:pt>
                <c:pt idx="11">
                  <c:v>Privat</c:v>
                </c:pt>
                <c:pt idx="12">
                  <c:v>200 eller fler</c:v>
                </c:pt>
                <c:pt idx="13">
                  <c:v>50-1992</c:v>
                </c:pt>
                <c:pt idx="14">
                  <c:v>10-49</c:v>
                </c:pt>
                <c:pt idx="15">
                  <c:v>0-9</c:v>
                </c:pt>
                <c:pt idx="16">
                  <c:v>Samtliga</c:v>
                </c:pt>
              </c:strCache>
            </c:strRef>
          </c:cat>
          <c:val>
            <c:numRef>
              <c:f>Blad1!$B$5:$R$5</c:f>
              <c:numCache>
                <c:formatCode>0%</c:formatCode>
                <c:ptCount val="17"/>
                <c:pt idx="0">
                  <c:v>3.1454686748325501E-2</c:v>
                </c:pt>
                <c:pt idx="1">
                  <c:v>9.8781031663445817E-2</c:v>
                </c:pt>
                <c:pt idx="2">
                  <c:v>7.7816069101111177E-2</c:v>
                </c:pt>
                <c:pt idx="3">
                  <c:v>3.454245843849732E-2</c:v>
                </c:pt>
                <c:pt idx="4">
                  <c:v>3.3827960657228956E-2</c:v>
                </c:pt>
                <c:pt idx="5">
                  <c:v>3.7581078823046891E-2</c:v>
                </c:pt>
                <c:pt idx="6">
                  <c:v>2.871868247386556E-2</c:v>
                </c:pt>
                <c:pt idx="7">
                  <c:v>3.6648430850039992E-2</c:v>
                </c:pt>
                <c:pt idx="8">
                  <c:v>1.9792610651760724E-2</c:v>
                </c:pt>
                <c:pt idx="9">
                  <c:v>0.18366264421164302</c:v>
                </c:pt>
                <c:pt idx="10">
                  <c:v>6.3182908495391016E-2</c:v>
                </c:pt>
                <c:pt idx="11">
                  <c:v>2.7307475457681082E-2</c:v>
                </c:pt>
                <c:pt idx="12">
                  <c:v>3.7676866908109855E-2</c:v>
                </c:pt>
                <c:pt idx="13">
                  <c:v>6.5819976391278998E-2</c:v>
                </c:pt>
                <c:pt idx="14">
                  <c:v>3.1320633692398542E-2</c:v>
                </c:pt>
                <c:pt idx="15">
                  <c:v>2.9447547948608519E-2</c:v>
                </c:pt>
                <c:pt idx="16">
                  <c:v>4.2544295114930832E-2</c:v>
                </c:pt>
              </c:numCache>
            </c:numRef>
          </c:val>
          <c:extLst>
            <c:ext xmlns:c16="http://schemas.microsoft.com/office/drawing/2014/chart" uri="{C3380CC4-5D6E-409C-BE32-E72D297353CC}">
              <c16:uniqueId val="{00000002-34D7-4020-AC53-DE3E4BF845AB}"/>
            </c:ext>
          </c:extLst>
        </c:ser>
        <c:ser>
          <c:idx val="4"/>
          <c:order val="4"/>
          <c:tx>
            <c:strRef>
              <c:f>Blad1!$A$6</c:f>
              <c:strCache>
                <c:ptCount val="1"/>
                <c:pt idx="0">
                  <c:v>Vet inte/vill ej svara</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Byggverksamhet</c:v>
                </c:pt>
                <c:pt idx="1">
                  <c:v>Finansiell verksamhet</c:v>
                </c:pt>
                <c:pt idx="2">
                  <c:v>Handel</c:v>
                </c:pt>
                <c:pt idx="3">
                  <c:v>Industri</c:v>
                </c:pt>
                <c:pt idx="4">
                  <c:v>Information och kommunikation</c:v>
                </c:pt>
                <c:pt idx="5">
                  <c:v>Transport</c:v>
                </c:pt>
                <c:pt idx="6">
                  <c:v>Utbildning</c:v>
                </c:pt>
                <c:pt idx="7">
                  <c:v>Vård och omsorg</c:v>
                </c:pt>
                <c:pt idx="8">
                  <c:v>Annan offentlig verksamhet </c:v>
                </c:pt>
                <c:pt idx="9">
                  <c:v>Hotell och restaurang/Tjänstetill privatpersoner</c:v>
                </c:pt>
                <c:pt idx="10">
                  <c:v>Offentlig</c:v>
                </c:pt>
                <c:pt idx="11">
                  <c:v>Privat</c:v>
                </c:pt>
                <c:pt idx="12">
                  <c:v>200 eller fler</c:v>
                </c:pt>
                <c:pt idx="13">
                  <c:v>50-1992</c:v>
                </c:pt>
                <c:pt idx="14">
                  <c:v>10-49</c:v>
                </c:pt>
                <c:pt idx="15">
                  <c:v>0-9</c:v>
                </c:pt>
                <c:pt idx="16">
                  <c:v>Samtliga</c:v>
                </c:pt>
              </c:strCache>
            </c:strRef>
          </c:cat>
          <c:val>
            <c:numRef>
              <c:f>Blad1!$B$6:$R$6</c:f>
              <c:numCache>
                <c:formatCode>0%</c:formatCode>
                <c:ptCount val="17"/>
                <c:pt idx="0">
                  <c:v>3.2731376975169299E-2</c:v>
                </c:pt>
                <c:pt idx="1">
                  <c:v>0</c:v>
                </c:pt>
                <c:pt idx="2">
                  <c:v>5.2731570459716791E-2</c:v>
                </c:pt>
                <c:pt idx="3">
                  <c:v>7.2971638750408477E-2</c:v>
                </c:pt>
                <c:pt idx="4">
                  <c:v>3.4191824435726881E-2</c:v>
                </c:pt>
                <c:pt idx="5">
                  <c:v>0.10973553493035196</c:v>
                </c:pt>
                <c:pt idx="6">
                  <c:v>4.6100274484611341E-2</c:v>
                </c:pt>
                <c:pt idx="7">
                  <c:v>5.4112896671785246E-2</c:v>
                </c:pt>
                <c:pt idx="8">
                  <c:v>0.12299808329256655</c:v>
                </c:pt>
                <c:pt idx="9">
                  <c:v>0.11136159365837127</c:v>
                </c:pt>
                <c:pt idx="10">
                  <c:v>0.10495853586656868</c:v>
                </c:pt>
                <c:pt idx="11">
                  <c:v>7.5489740868488545E-2</c:v>
                </c:pt>
                <c:pt idx="12">
                  <c:v>7.9004706675855185E-2</c:v>
                </c:pt>
                <c:pt idx="13">
                  <c:v>7.4381693285736628E-2</c:v>
                </c:pt>
                <c:pt idx="14">
                  <c:v>7.7992323199413544E-2</c:v>
                </c:pt>
                <c:pt idx="15">
                  <c:v>0.13827544254129215</c:v>
                </c:pt>
                <c:pt idx="16">
                  <c:v>9.0709066365153995E-2</c:v>
                </c:pt>
              </c:numCache>
            </c:numRef>
          </c:val>
          <c:extLst>
            <c:ext xmlns:c16="http://schemas.microsoft.com/office/drawing/2014/chart" uri="{C3380CC4-5D6E-409C-BE32-E72D297353CC}">
              <c16:uniqueId val="{00000003-34D7-4020-AC53-DE3E4BF845AB}"/>
            </c:ext>
          </c:extLst>
        </c:ser>
        <c:dLbls>
          <c:dLblPos val="ctr"/>
          <c:showLegendKey val="0"/>
          <c:showVal val="1"/>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0.16411087962962964"/>
          <c:y val="0.88291186868686877"/>
          <c:w val="0.79172696759259253"/>
          <c:h val="6.11522727272727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654696193124954"/>
          <c:y val="3.4307987989993953E-2"/>
          <c:w val="0.72822418614213724"/>
          <c:h val="0.85319938564879916"/>
        </c:manualLayout>
      </c:layout>
      <c:barChart>
        <c:barDir val="bar"/>
        <c:grouping val="percentStacked"/>
        <c:varyColors val="0"/>
        <c:ser>
          <c:idx val="0"/>
          <c:order val="0"/>
          <c:tx>
            <c:strRef>
              <c:f>Blad1!$A$2</c:f>
              <c:strCache>
                <c:ptCount val="1"/>
                <c:pt idx="0">
                  <c:v>Instämmer helt och hållet</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Blad1!$B$2:$U$2</c:f>
              <c:numCache>
                <c:formatCode>0%</c:formatCode>
                <c:ptCount val="14"/>
                <c:pt idx="0">
                  <c:v>0.48</c:v>
                </c:pt>
                <c:pt idx="1">
                  <c:v>0.36061064115443475</c:v>
                </c:pt>
                <c:pt idx="2">
                  <c:v>0.43505544983174183</c:v>
                </c:pt>
                <c:pt idx="3">
                  <c:v>0.36845312230546667</c:v>
                </c:pt>
                <c:pt idx="4">
                  <c:v>0.32373910164441011</c:v>
                </c:pt>
                <c:pt idx="5">
                  <c:v>0.47239332167764991</c:v>
                </c:pt>
                <c:pt idx="6">
                  <c:v>0.38495553837231777</c:v>
                </c:pt>
                <c:pt idx="7">
                  <c:v>0.38370859763965171</c:v>
                </c:pt>
                <c:pt idx="8">
                  <c:v>0.48828675338291672</c:v>
                </c:pt>
                <c:pt idx="9">
                  <c:v>0.41094946763853668</c:v>
                </c:pt>
                <c:pt idx="10">
                  <c:v>0.38189910770249236</c:v>
                </c:pt>
                <c:pt idx="11">
                  <c:v>0.35447955627091565</c:v>
                </c:pt>
                <c:pt idx="12">
                  <c:v>0.30675822470515207</c:v>
                </c:pt>
                <c:pt idx="13">
                  <c:v>0.40389048449788434</c:v>
                </c:pt>
              </c:numCache>
            </c:numRef>
          </c:val>
          <c:extLst>
            <c:ext xmlns:c16="http://schemas.microsoft.com/office/drawing/2014/chart" uri="{C3380CC4-5D6E-409C-BE32-E72D297353CC}">
              <c16:uniqueId val="{00000000-95C8-4A2F-B24F-1C6FF68D5AD3}"/>
            </c:ext>
          </c:extLst>
        </c:ser>
        <c:ser>
          <c:idx val="1"/>
          <c:order val="1"/>
          <c:tx>
            <c:strRef>
              <c:f>Blad1!$A$3</c:f>
              <c:strCache>
                <c:ptCount val="1"/>
                <c:pt idx="0">
                  <c:v>Instämmer delvis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Blad1!$B$3:$U$3</c:f>
              <c:numCache>
                <c:formatCode>0%</c:formatCode>
                <c:ptCount val="14"/>
                <c:pt idx="0">
                  <c:v>0.32</c:v>
                </c:pt>
                <c:pt idx="1">
                  <c:v>0.41187295208945557</c:v>
                </c:pt>
                <c:pt idx="2">
                  <c:v>0.33706426489708008</c:v>
                </c:pt>
                <c:pt idx="3">
                  <c:v>0.2895054513403208</c:v>
                </c:pt>
                <c:pt idx="4">
                  <c:v>0.19916124048118308</c:v>
                </c:pt>
                <c:pt idx="5">
                  <c:v>0.26866990720282813</c:v>
                </c:pt>
                <c:pt idx="6">
                  <c:v>0.33012758554030541</c:v>
                </c:pt>
                <c:pt idx="7">
                  <c:v>0.30483216126569795</c:v>
                </c:pt>
                <c:pt idx="8">
                  <c:v>0.28716839771523434</c:v>
                </c:pt>
                <c:pt idx="9">
                  <c:v>0.28556359706716838</c:v>
                </c:pt>
                <c:pt idx="10">
                  <c:v>0.36459543780327203</c:v>
                </c:pt>
                <c:pt idx="11">
                  <c:v>0.37627230514480253</c:v>
                </c:pt>
                <c:pt idx="12">
                  <c:v>0.3296671322160149</c:v>
                </c:pt>
                <c:pt idx="13">
                  <c:v>0.3127366660506955</c:v>
                </c:pt>
              </c:numCache>
            </c:numRef>
          </c:val>
          <c:extLst>
            <c:ext xmlns:c16="http://schemas.microsoft.com/office/drawing/2014/chart" uri="{C3380CC4-5D6E-409C-BE32-E72D297353CC}">
              <c16:uniqueId val="{00000001-95C8-4A2F-B24F-1C6FF68D5AD3}"/>
            </c:ext>
          </c:extLst>
        </c:ser>
        <c:ser>
          <c:idx val="2"/>
          <c:order val="2"/>
          <c:tx>
            <c:strRef>
              <c:f>Blad1!$A$4</c:f>
              <c:strCache>
                <c:ptCount val="1"/>
                <c:pt idx="0">
                  <c:v>Tar delvis avstånd från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Blad1!$B$4:$U$4</c:f>
              <c:numCache>
                <c:formatCode>0%</c:formatCode>
                <c:ptCount val="14"/>
                <c:pt idx="0">
                  <c:v>0.06</c:v>
                </c:pt>
                <c:pt idx="1">
                  <c:v>0.12921670062247093</c:v>
                </c:pt>
                <c:pt idx="2">
                  <c:v>8.6306786248047315E-2</c:v>
                </c:pt>
                <c:pt idx="3">
                  <c:v>5.1612408745137867E-2</c:v>
                </c:pt>
                <c:pt idx="4">
                  <c:v>4.1937975940845376E-2</c:v>
                </c:pt>
                <c:pt idx="5">
                  <c:v>2.0300101827124443E-2</c:v>
                </c:pt>
                <c:pt idx="6">
                  <c:v>5.5319286036471425E-2</c:v>
                </c:pt>
                <c:pt idx="7">
                  <c:v>7.0236237494004553E-2</c:v>
                </c:pt>
                <c:pt idx="8">
                  <c:v>7.9966798816115681E-2</c:v>
                </c:pt>
                <c:pt idx="9">
                  <c:v>7.3592029862184466E-2</c:v>
                </c:pt>
                <c:pt idx="10">
                  <c:v>5.812962610832928E-2</c:v>
                </c:pt>
                <c:pt idx="11">
                  <c:v>0.10945008626778911</c:v>
                </c:pt>
                <c:pt idx="12">
                  <c:v>0.15504733085040348</c:v>
                </c:pt>
                <c:pt idx="13">
                  <c:v>7.0555063126607143E-2</c:v>
                </c:pt>
              </c:numCache>
            </c:numRef>
          </c:val>
          <c:extLst>
            <c:ext xmlns:c16="http://schemas.microsoft.com/office/drawing/2014/chart" uri="{C3380CC4-5D6E-409C-BE32-E72D297353CC}">
              <c16:uniqueId val="{00000002-95C8-4A2F-B24F-1C6FF68D5AD3}"/>
            </c:ext>
          </c:extLst>
        </c:ser>
        <c:ser>
          <c:idx val="3"/>
          <c:order val="3"/>
          <c:tx>
            <c:strRef>
              <c:f>Blad1!$A$5</c:f>
              <c:strCache>
                <c:ptCount val="1"/>
                <c:pt idx="0">
                  <c:v>Tar helt avstånd från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Blad1!$B$5:$U$5</c:f>
              <c:numCache>
                <c:formatCode>0%</c:formatCode>
                <c:ptCount val="14"/>
                <c:pt idx="0">
                  <c:v>0.03</c:v>
                </c:pt>
                <c:pt idx="1">
                  <c:v>5.1046370797382432E-2</c:v>
                </c:pt>
                <c:pt idx="2">
                  <c:v>2.5974721130942739E-2</c:v>
                </c:pt>
                <c:pt idx="3">
                  <c:v>6.2766100136043987E-2</c:v>
                </c:pt>
                <c:pt idx="4">
                  <c:v>2.8341242688444984E-2</c:v>
                </c:pt>
                <c:pt idx="5">
                  <c:v>4.5138235124594132E-2</c:v>
                </c:pt>
                <c:pt idx="6">
                  <c:v>1.1107352277852955E-2</c:v>
                </c:pt>
                <c:pt idx="7">
                  <c:v>4.2984820541920842E-2</c:v>
                </c:pt>
                <c:pt idx="8">
                  <c:v>2.3350043139696165E-2</c:v>
                </c:pt>
                <c:pt idx="9">
                  <c:v>1.9727296602616816E-2</c:v>
                </c:pt>
                <c:pt idx="10">
                  <c:v>5.0227828132372719E-2</c:v>
                </c:pt>
                <c:pt idx="11">
                  <c:v>5.1459604673514056E-2</c:v>
                </c:pt>
                <c:pt idx="12">
                  <c:v>8.9734636871508386E-2</c:v>
                </c:pt>
                <c:pt idx="13">
                  <c:v>4.1093369748715074E-2</c:v>
                </c:pt>
              </c:numCache>
            </c:numRef>
          </c:val>
          <c:extLst>
            <c:ext xmlns:c16="http://schemas.microsoft.com/office/drawing/2014/chart" uri="{C3380CC4-5D6E-409C-BE32-E72D297353CC}">
              <c16:uniqueId val="{00000003-95C8-4A2F-B24F-1C6FF68D5AD3}"/>
            </c:ext>
          </c:extLst>
        </c:ser>
        <c:ser>
          <c:idx val="4"/>
          <c:order val="4"/>
          <c:tx>
            <c:strRef>
              <c:f>Blad1!$A$6</c:f>
              <c:strCache>
                <c:ptCount val="1"/>
                <c:pt idx="0">
                  <c:v>Vet ej/vill ej svara</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Blad1!$B$6:$U$6</c:f>
              <c:numCache>
                <c:formatCode>0%</c:formatCode>
                <c:ptCount val="14"/>
                <c:pt idx="0">
                  <c:v>0.11</c:v>
                </c:pt>
                <c:pt idx="1">
                  <c:v>4.7253335336256357E-2</c:v>
                </c:pt>
                <c:pt idx="2">
                  <c:v>0.115598777892188</c:v>
                </c:pt>
                <c:pt idx="3">
                  <c:v>0.22766291747303072</c:v>
                </c:pt>
                <c:pt idx="4">
                  <c:v>0.40682043924511646</c:v>
                </c:pt>
                <c:pt idx="5">
                  <c:v>0.19349459163480567</c:v>
                </c:pt>
                <c:pt idx="6">
                  <c:v>0.21848218313035633</c:v>
                </c:pt>
                <c:pt idx="7">
                  <c:v>0.19822467219261092</c:v>
                </c:pt>
                <c:pt idx="8">
                  <c:v>0.12122800694603715</c:v>
                </c:pt>
                <c:pt idx="9">
                  <c:v>0.21016330343957601</c:v>
                </c:pt>
                <c:pt idx="10">
                  <c:v>0.14515504285422523</c:v>
                </c:pt>
                <c:pt idx="11">
                  <c:v>0.10833844764297873</c:v>
                </c:pt>
                <c:pt idx="12">
                  <c:v>0.11880237430167598</c:v>
                </c:pt>
                <c:pt idx="13">
                  <c:v>0.17172441657609802</c:v>
                </c:pt>
              </c:numCache>
            </c:numRef>
          </c:val>
          <c:extLst>
            <c:ext xmlns:c16="http://schemas.microsoft.com/office/drawing/2014/chart" uri="{C3380CC4-5D6E-409C-BE32-E72D297353CC}">
              <c16:uniqueId val="{00000000-6581-4E90-A0A6-91D01A5099C6}"/>
            </c:ext>
          </c:extLst>
        </c:ser>
        <c:dLbls>
          <c:showLegendKey val="0"/>
          <c:showVal val="0"/>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5.1653719887178068E-2"/>
          <c:y val="0.92181536162878708"/>
          <c:w val="0.94834628011282196"/>
          <c:h val="5.947119037667077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0335414065751141"/>
          <c:y val="3.4307987989993953E-2"/>
          <c:w val="0.58141697877652931"/>
          <c:h val="0.85319938564879916"/>
        </c:manualLayout>
      </c:layout>
      <c:barChart>
        <c:barDir val="bar"/>
        <c:grouping val="percentStacked"/>
        <c:varyColors val="0"/>
        <c:ser>
          <c:idx val="0"/>
          <c:order val="0"/>
          <c:tx>
            <c:strRef>
              <c:f>Blad1!$A$2</c:f>
              <c:strCache>
                <c:ptCount val="1"/>
                <c:pt idx="0">
                  <c:v>Instämmer helt och hållet</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Hotell och restaurang/Tjänster till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Samtliga</c:v>
                </c:pt>
              </c:strCache>
            </c:strRef>
          </c:cat>
          <c:val>
            <c:numRef>
              <c:f>Blad1!$B$2:$R$2</c:f>
              <c:numCache>
                <c:formatCode>0%</c:formatCode>
                <c:ptCount val="17"/>
                <c:pt idx="0">
                  <c:v>0.51767375384932734</c:v>
                </c:pt>
                <c:pt idx="1">
                  <c:v>0.38894725445694628</c:v>
                </c:pt>
                <c:pt idx="2">
                  <c:v>0.38740915954129579</c:v>
                </c:pt>
                <c:pt idx="3">
                  <c:v>0.46150645330841555</c:v>
                </c:pt>
                <c:pt idx="4">
                  <c:v>0.35117194027130072</c:v>
                </c:pt>
                <c:pt idx="5">
                  <c:v>0.39258627551310488</c:v>
                </c:pt>
                <c:pt idx="6">
                  <c:v>0.53915576785354224</c:v>
                </c:pt>
                <c:pt idx="7">
                  <c:v>0.31985773300638431</c:v>
                </c:pt>
                <c:pt idx="8">
                  <c:v>0.31715474951687228</c:v>
                </c:pt>
                <c:pt idx="9">
                  <c:v>0.34259704695999699</c:v>
                </c:pt>
                <c:pt idx="10">
                  <c:v>0.41922048175242388</c:v>
                </c:pt>
                <c:pt idx="11">
                  <c:v>0.39565368798089678</c:v>
                </c:pt>
                <c:pt idx="12">
                  <c:v>0.45642439260421402</c:v>
                </c:pt>
                <c:pt idx="13">
                  <c:v>0.40305206718530007</c:v>
                </c:pt>
                <c:pt idx="14">
                  <c:v>0.40024995418355092</c:v>
                </c:pt>
                <c:pt idx="15">
                  <c:v>0.3423954239414998</c:v>
                </c:pt>
                <c:pt idx="16">
                  <c:v>0.40389048449788434</c:v>
                </c:pt>
              </c:numCache>
            </c:numRef>
          </c:val>
          <c:extLst>
            <c:ext xmlns:c16="http://schemas.microsoft.com/office/drawing/2014/chart" uri="{C3380CC4-5D6E-409C-BE32-E72D297353CC}">
              <c16:uniqueId val="{00000000-95C8-4A2F-B24F-1C6FF68D5AD3}"/>
            </c:ext>
          </c:extLst>
        </c:ser>
        <c:ser>
          <c:idx val="1"/>
          <c:order val="1"/>
          <c:tx>
            <c:strRef>
              <c:f>Blad1!$A$3</c:f>
              <c:strCache>
                <c:ptCount val="1"/>
                <c:pt idx="0">
                  <c:v>Instämmer delvis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Hotell och restaurang/Tjänster till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Samtliga</c:v>
                </c:pt>
              </c:strCache>
            </c:strRef>
          </c:cat>
          <c:val>
            <c:numRef>
              <c:f>Blad1!$B$3:$R$3</c:f>
              <c:numCache>
                <c:formatCode>0%</c:formatCode>
                <c:ptCount val="17"/>
                <c:pt idx="0">
                  <c:v>0.16805905494408346</c:v>
                </c:pt>
                <c:pt idx="1">
                  <c:v>0.44081063090951378</c:v>
                </c:pt>
                <c:pt idx="2">
                  <c:v>0.31470685104945062</c:v>
                </c:pt>
                <c:pt idx="3">
                  <c:v>0.31671582082578986</c:v>
                </c:pt>
                <c:pt idx="4">
                  <c:v>0.36327869848551592</c:v>
                </c:pt>
                <c:pt idx="5">
                  <c:v>0.30541815907669567</c:v>
                </c:pt>
                <c:pt idx="6">
                  <c:v>0.23088796645877224</c:v>
                </c:pt>
                <c:pt idx="7">
                  <c:v>0.29984315284865354</c:v>
                </c:pt>
                <c:pt idx="8">
                  <c:v>0.42641593578118026</c:v>
                </c:pt>
                <c:pt idx="9">
                  <c:v>0.44985752877178697</c:v>
                </c:pt>
                <c:pt idx="10">
                  <c:v>0.33458366130349954</c:v>
                </c:pt>
                <c:pt idx="11">
                  <c:v>0.30097229592287961</c:v>
                </c:pt>
                <c:pt idx="12">
                  <c:v>0.3288221580328734</c:v>
                </c:pt>
                <c:pt idx="13">
                  <c:v>0.3372605350361953</c:v>
                </c:pt>
                <c:pt idx="14">
                  <c:v>0.32415646826447292</c:v>
                </c:pt>
                <c:pt idx="15">
                  <c:v>0.23679701384155777</c:v>
                </c:pt>
                <c:pt idx="16">
                  <c:v>0.3127366660506955</c:v>
                </c:pt>
              </c:numCache>
            </c:numRef>
          </c:val>
          <c:extLst>
            <c:ext xmlns:c16="http://schemas.microsoft.com/office/drawing/2014/chart" uri="{C3380CC4-5D6E-409C-BE32-E72D297353CC}">
              <c16:uniqueId val="{00000001-95C8-4A2F-B24F-1C6FF68D5AD3}"/>
            </c:ext>
          </c:extLst>
        </c:ser>
        <c:ser>
          <c:idx val="2"/>
          <c:order val="2"/>
          <c:tx>
            <c:strRef>
              <c:f>Blad1!$A$4</c:f>
              <c:strCache>
                <c:ptCount val="1"/>
                <c:pt idx="0">
                  <c:v>Tar delvis avstånd från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Hotell och restaurang/Tjänster till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Samtliga</c:v>
                </c:pt>
              </c:strCache>
            </c:strRef>
          </c:cat>
          <c:val>
            <c:numRef>
              <c:f>Blad1!$B$4:$R$4</c:f>
              <c:numCache>
                <c:formatCode>0%</c:formatCode>
                <c:ptCount val="17"/>
                <c:pt idx="0">
                  <c:v>5.6432244470966127E-2</c:v>
                </c:pt>
                <c:pt idx="1">
                  <c:v>4.5351382996639752E-2</c:v>
                </c:pt>
                <c:pt idx="2">
                  <c:v>7.8027623198696272E-2</c:v>
                </c:pt>
                <c:pt idx="3">
                  <c:v>4.5968872277054248E-2</c:v>
                </c:pt>
                <c:pt idx="4">
                  <c:v>5.6113381233765247E-2</c:v>
                </c:pt>
                <c:pt idx="5">
                  <c:v>0.10954573881403151</c:v>
                </c:pt>
                <c:pt idx="6">
                  <c:v>7.5579010311285388E-2</c:v>
                </c:pt>
                <c:pt idx="7">
                  <c:v>0.12030839242715442</c:v>
                </c:pt>
                <c:pt idx="8">
                  <c:v>9.4147960953371981E-2</c:v>
                </c:pt>
                <c:pt idx="9">
                  <c:v>0.10354142767272324</c:v>
                </c:pt>
                <c:pt idx="10">
                  <c:v>5.4095492477514613E-2</c:v>
                </c:pt>
                <c:pt idx="11">
                  <c:v>8.4440225081807721E-2</c:v>
                </c:pt>
                <c:pt idx="12">
                  <c:v>6.7506341549244148E-2</c:v>
                </c:pt>
                <c:pt idx="13">
                  <c:v>7.0410877078207451E-2</c:v>
                </c:pt>
                <c:pt idx="14">
                  <c:v>8.5518947647070798E-2</c:v>
                </c:pt>
                <c:pt idx="15">
                  <c:v>4.3588485964163544E-2</c:v>
                </c:pt>
                <c:pt idx="16">
                  <c:v>7.0555063126607143E-2</c:v>
                </c:pt>
              </c:numCache>
            </c:numRef>
          </c:val>
          <c:extLst>
            <c:ext xmlns:c16="http://schemas.microsoft.com/office/drawing/2014/chart" uri="{C3380CC4-5D6E-409C-BE32-E72D297353CC}">
              <c16:uniqueId val="{00000002-95C8-4A2F-B24F-1C6FF68D5AD3}"/>
            </c:ext>
          </c:extLst>
        </c:ser>
        <c:ser>
          <c:idx val="3"/>
          <c:order val="3"/>
          <c:tx>
            <c:strRef>
              <c:f>Blad1!$A$5</c:f>
              <c:strCache>
                <c:ptCount val="1"/>
                <c:pt idx="0">
                  <c:v>Tar helt avstånd från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Hotell och restaurang/Tjänster till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Samtliga</c:v>
                </c:pt>
              </c:strCache>
            </c:strRef>
          </c:cat>
          <c:val>
            <c:numRef>
              <c:f>Blad1!$B$5:$R$5</c:f>
              <c:numCache>
                <c:formatCode>0%</c:formatCode>
                <c:ptCount val="17"/>
                <c:pt idx="0">
                  <c:v>3.67472631098145E-2</c:v>
                </c:pt>
                <c:pt idx="1">
                  <c:v>9.0061190283335871E-3</c:v>
                </c:pt>
                <c:pt idx="2">
                  <c:v>2.5531569064412785E-2</c:v>
                </c:pt>
                <c:pt idx="3">
                  <c:v>2.792296910588098E-2</c:v>
                </c:pt>
                <c:pt idx="4">
                  <c:v>4.242682019109538E-2</c:v>
                </c:pt>
                <c:pt idx="5">
                  <c:v>6.4187844675649558E-2</c:v>
                </c:pt>
                <c:pt idx="6">
                  <c:v>2.9758800748141814E-2</c:v>
                </c:pt>
                <c:pt idx="7">
                  <c:v>5.3018755384717335E-2</c:v>
                </c:pt>
                <c:pt idx="8">
                  <c:v>9.5931817055646393E-2</c:v>
                </c:pt>
                <c:pt idx="9">
                  <c:v>2.9863449653998449E-2</c:v>
                </c:pt>
                <c:pt idx="10">
                  <c:v>2.6808996392639044E-2</c:v>
                </c:pt>
                <c:pt idx="11">
                  <c:v>5.1693641107278678E-2</c:v>
                </c:pt>
                <c:pt idx="12">
                  <c:v>3.257723493790414E-2</c:v>
                </c:pt>
                <c:pt idx="13">
                  <c:v>3.597627750202665E-2</c:v>
                </c:pt>
                <c:pt idx="14">
                  <c:v>2.6291005721965424E-2</c:v>
                </c:pt>
                <c:pt idx="15">
                  <c:v>0.11271983744291074</c:v>
                </c:pt>
                <c:pt idx="16">
                  <c:v>4.1093369748715074E-2</c:v>
                </c:pt>
              </c:numCache>
            </c:numRef>
          </c:val>
          <c:extLst>
            <c:ext xmlns:c16="http://schemas.microsoft.com/office/drawing/2014/chart" uri="{C3380CC4-5D6E-409C-BE32-E72D297353CC}">
              <c16:uniqueId val="{00000003-95C8-4A2F-B24F-1C6FF68D5AD3}"/>
            </c:ext>
          </c:extLst>
        </c:ser>
        <c:ser>
          <c:idx val="4"/>
          <c:order val="4"/>
          <c:tx>
            <c:strRef>
              <c:f>Blad1!$A$6</c:f>
              <c:strCache>
                <c:ptCount val="1"/>
                <c:pt idx="0">
                  <c:v>Vet ej/vill ej svara</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Blad1!$B$1:$R$1</c:f>
              <c:strCache>
                <c:ptCount val="17"/>
                <c:pt idx="0">
                  <c:v>Hotell och restaurang/Tjänster till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Samtliga</c:v>
                </c:pt>
              </c:strCache>
            </c:strRef>
          </c:cat>
          <c:val>
            <c:numRef>
              <c:f>Blad1!$B$6:$R$6</c:f>
              <c:numCache>
                <c:formatCode>0%</c:formatCode>
                <c:ptCount val="17"/>
                <c:pt idx="0">
                  <c:v>0.22108768362580855</c:v>
                </c:pt>
                <c:pt idx="1">
                  <c:v>0.11589263230494094</c:v>
                </c:pt>
                <c:pt idx="2">
                  <c:v>0.19432907450735495</c:v>
                </c:pt>
                <c:pt idx="3">
                  <c:v>0.1478858844828593</c:v>
                </c:pt>
                <c:pt idx="4">
                  <c:v>0.18700915981832267</c:v>
                </c:pt>
                <c:pt idx="5">
                  <c:v>0.12826198192051852</c:v>
                </c:pt>
                <c:pt idx="6">
                  <c:v>0.12461845462825832</c:v>
                </c:pt>
                <c:pt idx="7">
                  <c:v>0.20697196633309031</c:v>
                </c:pt>
                <c:pt idx="8">
                  <c:v>6.6349536692928993E-2</c:v>
                </c:pt>
                <c:pt idx="9">
                  <c:v>7.4140546941494273E-2</c:v>
                </c:pt>
                <c:pt idx="10">
                  <c:v>0.16529136807392295</c:v>
                </c:pt>
                <c:pt idx="11">
                  <c:v>0.1672415317944636</c:v>
                </c:pt>
                <c:pt idx="12">
                  <c:v>0.11466987287576429</c:v>
                </c:pt>
                <c:pt idx="13">
                  <c:v>0.1533002431982706</c:v>
                </c:pt>
                <c:pt idx="14">
                  <c:v>0.16378362418293999</c:v>
                </c:pt>
                <c:pt idx="15">
                  <c:v>0.26449923880986809</c:v>
                </c:pt>
                <c:pt idx="16">
                  <c:v>0.17172441657609802</c:v>
                </c:pt>
              </c:numCache>
            </c:numRef>
          </c:val>
          <c:extLst>
            <c:ext xmlns:c16="http://schemas.microsoft.com/office/drawing/2014/chart" uri="{C3380CC4-5D6E-409C-BE32-E72D297353CC}">
              <c16:uniqueId val="{00000000-6581-4E90-A0A6-91D01A5099C6}"/>
            </c:ext>
          </c:extLst>
        </c:ser>
        <c:dLbls>
          <c:showLegendKey val="0"/>
          <c:showVal val="0"/>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5.1653719887178068E-2"/>
          <c:y val="0.92181536162878708"/>
          <c:w val="0.94834628011282196"/>
          <c:h val="5.947119037667077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3102199074074112E-2"/>
          <c:y val="3.4307987989993953E-2"/>
          <c:w val="0.91002501137630354"/>
          <c:h val="0.79834412562914447"/>
        </c:manualLayout>
      </c:layout>
      <c:barChart>
        <c:barDir val="col"/>
        <c:grouping val="clustered"/>
        <c:varyColors val="0"/>
        <c:ser>
          <c:idx val="0"/>
          <c:order val="0"/>
          <c:tx>
            <c:strRef>
              <c:f>Blad1!$B$1</c:f>
              <c:strCache>
                <c:ptCount val="1"/>
                <c:pt idx="0">
                  <c:v>Kan vara helt öppen i jobbsammanhang</c:v>
                </c:pt>
              </c:strCache>
            </c:strRef>
          </c:tx>
          <c:spPr>
            <a:solidFill>
              <a:srgbClr val="59A6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Blad1!$A$2:$A$12</c:f>
              <c:strCache>
                <c:ptCount val="11"/>
                <c:pt idx="0">
                  <c:v>Samtliga</c:v>
                </c:pt>
                <c:pt idx="2">
                  <c:v>Man</c:v>
                </c:pt>
                <c:pt idx="3">
                  <c:v>Kvinna</c:v>
                </c:pt>
                <c:pt idx="5">
                  <c:v>18-29 år</c:v>
                </c:pt>
                <c:pt idx="6">
                  <c:v>30-39 år</c:v>
                </c:pt>
                <c:pt idx="7">
                  <c:v>40-49 år</c:v>
                </c:pt>
                <c:pt idx="9">
                  <c:v>Privat</c:v>
                </c:pt>
                <c:pt idx="10">
                  <c:v>Offentlig</c:v>
                </c:pt>
              </c:strCache>
            </c:strRef>
          </c:cat>
          <c:val>
            <c:numRef>
              <c:f>Blad1!$B$2:$B$12</c:f>
              <c:numCache>
                <c:formatCode>General</c:formatCode>
                <c:ptCount val="11"/>
                <c:pt idx="0" formatCode="0%">
                  <c:v>0.73224361803006266</c:v>
                </c:pt>
                <c:pt idx="2" formatCode="0%">
                  <c:v>0.78093138605676493</c:v>
                </c:pt>
                <c:pt idx="3" formatCode="0%">
                  <c:v>0.66256226848895128</c:v>
                </c:pt>
                <c:pt idx="5" formatCode="0%">
                  <c:v>0.75296588522449903</c:v>
                </c:pt>
                <c:pt idx="6" formatCode="0%">
                  <c:v>0.71777745510865876</c:v>
                </c:pt>
                <c:pt idx="7" formatCode="0%">
                  <c:v>0.71090953465668727</c:v>
                </c:pt>
                <c:pt idx="9" formatCode="0%">
                  <c:v>0.69717663666843122</c:v>
                </c:pt>
                <c:pt idx="10" formatCode="0%">
                  <c:v>0.76777280255167768</c:v>
                </c:pt>
              </c:numCache>
            </c:numRef>
          </c:val>
          <c:extLst>
            <c:ext xmlns:c16="http://schemas.microsoft.com/office/drawing/2014/chart" uri="{C3380CC4-5D6E-409C-BE32-E72D297353CC}">
              <c16:uniqueId val="{00000000-B98E-4395-B892-7327952AB801}"/>
            </c:ext>
          </c:extLst>
        </c:ser>
        <c:ser>
          <c:idx val="1"/>
          <c:order val="1"/>
          <c:tx>
            <c:strRef>
              <c:f>Blad1!$C$1</c:f>
              <c:strCache>
                <c:ptCount val="1"/>
                <c:pt idx="0">
                  <c:v>Känner inte att hen kan vara helt öppen i jobbsammanhan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Blad1!$A$2:$A$12</c:f>
              <c:strCache>
                <c:ptCount val="11"/>
                <c:pt idx="0">
                  <c:v>Samtliga</c:v>
                </c:pt>
                <c:pt idx="2">
                  <c:v>Man</c:v>
                </c:pt>
                <c:pt idx="3">
                  <c:v>Kvinna</c:v>
                </c:pt>
                <c:pt idx="5">
                  <c:v>18-29 år</c:v>
                </c:pt>
                <c:pt idx="6">
                  <c:v>30-39 år</c:v>
                </c:pt>
                <c:pt idx="7">
                  <c:v>40-49 år</c:v>
                </c:pt>
                <c:pt idx="9">
                  <c:v>Privat</c:v>
                </c:pt>
                <c:pt idx="10">
                  <c:v>Offentlig</c:v>
                </c:pt>
              </c:strCache>
            </c:strRef>
          </c:cat>
          <c:val>
            <c:numRef>
              <c:f>Blad1!$C$2:$C$12</c:f>
              <c:numCache>
                <c:formatCode>General</c:formatCode>
                <c:ptCount val="11"/>
                <c:pt idx="0" formatCode="0%">
                  <c:v>0.23</c:v>
                </c:pt>
                <c:pt idx="2" formatCode="0%">
                  <c:v>0.2</c:v>
                </c:pt>
                <c:pt idx="3" formatCode="0%">
                  <c:v>0.3</c:v>
                </c:pt>
                <c:pt idx="5" formatCode="0%">
                  <c:v>0.22</c:v>
                </c:pt>
                <c:pt idx="6" formatCode="0%">
                  <c:v>0.22</c:v>
                </c:pt>
                <c:pt idx="7" formatCode="0%">
                  <c:v>0.28999999999999998</c:v>
                </c:pt>
                <c:pt idx="9" formatCode="0%">
                  <c:v>0.24</c:v>
                </c:pt>
                <c:pt idx="10" formatCode="0%">
                  <c:v>0.23</c:v>
                </c:pt>
              </c:numCache>
            </c:numRef>
          </c:val>
          <c:extLst>
            <c:ext xmlns:c16="http://schemas.microsoft.com/office/drawing/2014/chart" uri="{C3380CC4-5D6E-409C-BE32-E72D297353CC}">
              <c16:uniqueId val="{00000000-0E46-44CE-80BB-A0724F22E3F5}"/>
            </c:ext>
          </c:extLst>
        </c:ser>
        <c:ser>
          <c:idx val="2"/>
          <c:order val="2"/>
          <c:tx>
            <c:strRef>
              <c:f>Blad1!$D$1</c:f>
              <c:strCache>
                <c:ptCount val="1"/>
                <c:pt idx="0">
                  <c:v>Blivit mer orolig</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Blad1!$A$2:$A$12</c:f>
              <c:strCache>
                <c:ptCount val="11"/>
                <c:pt idx="0">
                  <c:v>Samtliga</c:v>
                </c:pt>
                <c:pt idx="2">
                  <c:v>Man</c:v>
                </c:pt>
                <c:pt idx="3">
                  <c:v>Kvinna</c:v>
                </c:pt>
                <c:pt idx="5">
                  <c:v>18-29 år</c:v>
                </c:pt>
                <c:pt idx="6">
                  <c:v>30-39 år</c:v>
                </c:pt>
                <c:pt idx="7">
                  <c:v>40-49 år</c:v>
                </c:pt>
                <c:pt idx="9">
                  <c:v>Privat</c:v>
                </c:pt>
                <c:pt idx="10">
                  <c:v>Offentlig</c:v>
                </c:pt>
              </c:strCache>
            </c:strRef>
          </c:cat>
          <c:val>
            <c:numRef>
              <c:f>Blad1!$D$2:$D$12</c:f>
              <c:numCache>
                <c:formatCode>General</c:formatCode>
                <c:ptCount val="11"/>
                <c:pt idx="0" formatCode="0%">
                  <c:v>0.47787552459370397</c:v>
                </c:pt>
                <c:pt idx="2" formatCode="0%">
                  <c:v>0.57352806099017173</c:v>
                </c:pt>
                <c:pt idx="3" formatCode="0%">
                  <c:v>0.34321113807638265</c:v>
                </c:pt>
                <c:pt idx="5" formatCode="0%">
                  <c:v>0.45399330192427767</c:v>
                </c:pt>
                <c:pt idx="6" formatCode="0%">
                  <c:v>0.60461739509220269</c:v>
                </c:pt>
                <c:pt idx="7" formatCode="0%">
                  <c:v>0.3128864301985031</c:v>
                </c:pt>
                <c:pt idx="9" formatCode="0%">
                  <c:v>0.53756837833068638</c:v>
                </c:pt>
                <c:pt idx="10" formatCode="0%">
                  <c:v>0.41781676174119281</c:v>
                </c:pt>
              </c:numCache>
            </c:numRef>
          </c:val>
          <c:extLst>
            <c:ext xmlns:c16="http://schemas.microsoft.com/office/drawing/2014/chart" uri="{C3380CC4-5D6E-409C-BE32-E72D297353CC}">
              <c16:uniqueId val="{00000002-0E46-44CE-80BB-A0724F22E3F5}"/>
            </c:ext>
          </c:extLst>
        </c:ser>
        <c:dLbls>
          <c:showLegendKey val="0"/>
          <c:showVal val="0"/>
          <c:showCatName val="0"/>
          <c:showSerName val="0"/>
          <c:showPercent val="0"/>
          <c:showBubbleSize val="0"/>
        </c:dLbls>
        <c:gapWidth val="50"/>
        <c:overlap val="25"/>
        <c:axId val="1803776911"/>
        <c:axId val="414903823"/>
      </c:barChart>
      <c:catAx>
        <c:axId val="18037769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max val="1"/>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803776911"/>
        <c:crosses val="autoZero"/>
        <c:crossBetween val="between"/>
        <c:majorUnit val="0.2"/>
        <c:minorUnit val="5.000000000000001E-2"/>
      </c:valAx>
      <c:spPr>
        <a:noFill/>
        <a:ln>
          <a:noFill/>
        </a:ln>
        <a:effectLst/>
      </c:spPr>
    </c:plotArea>
    <c:legend>
      <c:legendPos val="r"/>
      <c:layout>
        <c:manualLayout>
          <c:xMode val="edge"/>
          <c:yMode val="edge"/>
          <c:x val="4.9986567352725692E-2"/>
          <c:y val="2.2830699818260667E-2"/>
          <c:w val="0.95001343264727434"/>
          <c:h val="0.12515896101618115"/>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654696193124954"/>
          <c:y val="3.4307987989993953E-2"/>
          <c:w val="0.72822418614213724"/>
          <c:h val="0.85319938564879916"/>
        </c:manualLayout>
      </c:layout>
      <c:barChart>
        <c:barDir val="bar"/>
        <c:grouping val="percentStacked"/>
        <c:varyColors val="0"/>
        <c:ser>
          <c:idx val="0"/>
          <c:order val="0"/>
          <c:tx>
            <c:strRef>
              <c:f>Blad1!$A$2</c:f>
              <c:strCache>
                <c:ptCount val="1"/>
                <c:pt idx="0">
                  <c:v>Instämmer helt och hållet</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Blad1!$B$2:$U$2</c:f>
              <c:numCache>
                <c:formatCode>0%</c:formatCode>
                <c:ptCount val="14"/>
                <c:pt idx="0">
                  <c:v>0.41</c:v>
                </c:pt>
                <c:pt idx="1">
                  <c:v>0.39391236585892542</c:v>
                </c:pt>
                <c:pt idx="2">
                  <c:v>0.31184314874471947</c:v>
                </c:pt>
                <c:pt idx="3">
                  <c:v>0.27793787962980704</c:v>
                </c:pt>
                <c:pt idx="4">
                  <c:v>0.14872530625758748</c:v>
                </c:pt>
                <c:pt idx="5">
                  <c:v>0.43547426463524752</c:v>
                </c:pt>
                <c:pt idx="6">
                  <c:v>0.25425285134351439</c:v>
                </c:pt>
                <c:pt idx="7">
                  <c:v>0.29133480601773976</c:v>
                </c:pt>
                <c:pt idx="8">
                  <c:v>0.35006498258029989</c:v>
                </c:pt>
                <c:pt idx="9">
                  <c:v>0.27222980449224382</c:v>
                </c:pt>
                <c:pt idx="10">
                  <c:v>0.18181177945391674</c:v>
                </c:pt>
                <c:pt idx="11">
                  <c:v>0.24992762769369725</c:v>
                </c:pt>
                <c:pt idx="12">
                  <c:v>0.20257216014897578</c:v>
                </c:pt>
                <c:pt idx="13">
                  <c:v>0.29220211789688644</c:v>
                </c:pt>
              </c:numCache>
            </c:numRef>
          </c:val>
          <c:extLst>
            <c:ext xmlns:c16="http://schemas.microsoft.com/office/drawing/2014/chart" uri="{C3380CC4-5D6E-409C-BE32-E72D297353CC}">
              <c16:uniqueId val="{00000000-95C8-4A2F-B24F-1C6FF68D5AD3}"/>
            </c:ext>
          </c:extLst>
        </c:ser>
        <c:ser>
          <c:idx val="1"/>
          <c:order val="1"/>
          <c:tx>
            <c:strRef>
              <c:f>Blad1!$A$3</c:f>
              <c:strCache>
                <c:ptCount val="1"/>
                <c:pt idx="0">
                  <c:v>Instämmer delvis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Blad1!$B$3:$U$3</c:f>
              <c:numCache>
                <c:formatCode>0%</c:formatCode>
                <c:ptCount val="14"/>
                <c:pt idx="0">
                  <c:v>0.32</c:v>
                </c:pt>
                <c:pt idx="1">
                  <c:v>0.36964257212870033</c:v>
                </c:pt>
                <c:pt idx="2">
                  <c:v>0.37174136277135056</c:v>
                </c:pt>
                <c:pt idx="3">
                  <c:v>0.29298319569257891</c:v>
                </c:pt>
                <c:pt idx="4">
                  <c:v>0.46233307581944599</c:v>
                </c:pt>
                <c:pt idx="5">
                  <c:v>0.27288132336836446</c:v>
                </c:pt>
                <c:pt idx="6">
                  <c:v>0.39638507635801279</c:v>
                </c:pt>
                <c:pt idx="7">
                  <c:v>0.39824628957839342</c:v>
                </c:pt>
                <c:pt idx="8">
                  <c:v>0.32900844227471793</c:v>
                </c:pt>
                <c:pt idx="9">
                  <c:v>0.32118208785578661</c:v>
                </c:pt>
                <c:pt idx="10">
                  <c:v>0.43311289993168678</c:v>
                </c:pt>
                <c:pt idx="11">
                  <c:v>0.32879607221019236</c:v>
                </c:pt>
                <c:pt idx="12">
                  <c:v>0.33479787399130972</c:v>
                </c:pt>
                <c:pt idx="13">
                  <c:v>0.34276995981570979</c:v>
                </c:pt>
              </c:numCache>
            </c:numRef>
          </c:val>
          <c:extLst>
            <c:ext xmlns:c16="http://schemas.microsoft.com/office/drawing/2014/chart" uri="{C3380CC4-5D6E-409C-BE32-E72D297353CC}">
              <c16:uniqueId val="{00000001-95C8-4A2F-B24F-1C6FF68D5AD3}"/>
            </c:ext>
          </c:extLst>
        </c:ser>
        <c:ser>
          <c:idx val="2"/>
          <c:order val="2"/>
          <c:tx>
            <c:strRef>
              <c:f>Blad1!$A$4</c:f>
              <c:strCache>
                <c:ptCount val="1"/>
                <c:pt idx="0">
                  <c:v>Tar delvis avstånd från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Blad1!$B$4:$U$4</c:f>
              <c:numCache>
                <c:formatCode>0%</c:formatCode>
                <c:ptCount val="14"/>
                <c:pt idx="0">
                  <c:v>0.09</c:v>
                </c:pt>
                <c:pt idx="1">
                  <c:v>0.14505544028316325</c:v>
                </c:pt>
                <c:pt idx="2">
                  <c:v>0.13474738738535694</c:v>
                </c:pt>
                <c:pt idx="3">
                  <c:v>0.11409109199256548</c:v>
                </c:pt>
                <c:pt idx="4">
                  <c:v>0.14336165986094251</c:v>
                </c:pt>
                <c:pt idx="5">
                  <c:v>4.5399527368441273E-2</c:v>
                </c:pt>
                <c:pt idx="6">
                  <c:v>0.11818577227914169</c:v>
                </c:pt>
                <c:pt idx="7">
                  <c:v>9.2299481858284529E-2</c:v>
                </c:pt>
                <c:pt idx="8">
                  <c:v>7.1622817076766807E-2</c:v>
                </c:pt>
                <c:pt idx="9">
                  <c:v>0.17778677125893905</c:v>
                </c:pt>
                <c:pt idx="10">
                  <c:v>0.1660152261026952</c:v>
                </c:pt>
                <c:pt idx="11">
                  <c:v>0.16994175476788756</c:v>
                </c:pt>
                <c:pt idx="12">
                  <c:v>0.20144708255741775</c:v>
                </c:pt>
                <c:pt idx="13">
                  <c:v>0.12661105177603288</c:v>
                </c:pt>
              </c:numCache>
            </c:numRef>
          </c:val>
          <c:extLst>
            <c:ext xmlns:c16="http://schemas.microsoft.com/office/drawing/2014/chart" uri="{C3380CC4-5D6E-409C-BE32-E72D297353CC}">
              <c16:uniqueId val="{00000002-95C8-4A2F-B24F-1C6FF68D5AD3}"/>
            </c:ext>
          </c:extLst>
        </c:ser>
        <c:ser>
          <c:idx val="3"/>
          <c:order val="3"/>
          <c:tx>
            <c:strRef>
              <c:f>Blad1!$A$5</c:f>
              <c:strCache>
                <c:ptCount val="1"/>
                <c:pt idx="0">
                  <c:v>Tar helt avstånd från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Blad1!$B$5:$U$5</c:f>
              <c:numCache>
                <c:formatCode>0%</c:formatCode>
                <c:ptCount val="14"/>
                <c:pt idx="0">
                  <c:v>0.08</c:v>
                </c:pt>
                <c:pt idx="1">
                  <c:v>5.1356197951385303E-2</c:v>
                </c:pt>
                <c:pt idx="2">
                  <c:v>6.9034441860432352E-2</c:v>
                </c:pt>
                <c:pt idx="3">
                  <c:v>0.12921496867155916</c:v>
                </c:pt>
                <c:pt idx="4">
                  <c:v>8.2065997130559537E-2</c:v>
                </c:pt>
                <c:pt idx="5">
                  <c:v>7.6754596630098565E-2</c:v>
                </c:pt>
                <c:pt idx="6">
                  <c:v>4.6008119079837616E-2</c:v>
                </c:pt>
                <c:pt idx="7">
                  <c:v>5.6928034371643392E-2</c:v>
                </c:pt>
                <c:pt idx="8">
                  <c:v>2.9051035898780074E-2</c:v>
                </c:pt>
                <c:pt idx="9">
                  <c:v>0.10338963348215631</c:v>
                </c:pt>
                <c:pt idx="10">
                  <c:v>0.13936602508574367</c:v>
                </c:pt>
                <c:pt idx="11">
                  <c:v>0.11493301219328617</c:v>
                </c:pt>
                <c:pt idx="12">
                  <c:v>0.18171942892613285</c:v>
                </c:pt>
                <c:pt idx="13">
                  <c:v>9.4089338791464514E-2</c:v>
                </c:pt>
              </c:numCache>
            </c:numRef>
          </c:val>
          <c:extLst>
            <c:ext xmlns:c16="http://schemas.microsoft.com/office/drawing/2014/chart" uri="{C3380CC4-5D6E-409C-BE32-E72D297353CC}">
              <c16:uniqueId val="{00000003-95C8-4A2F-B24F-1C6FF68D5AD3}"/>
            </c:ext>
          </c:extLst>
        </c:ser>
        <c:ser>
          <c:idx val="4"/>
          <c:order val="4"/>
          <c:tx>
            <c:strRef>
              <c:f>Blad1!$A$6</c:f>
              <c:strCache>
                <c:ptCount val="1"/>
                <c:pt idx="0">
                  <c:v>Vet ej/vill ej svara</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Blad1!$B$1:$U$1</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Blad1!$B$6:$U$6</c:f>
              <c:numCache>
                <c:formatCode>0%</c:formatCode>
                <c:ptCount val="14"/>
                <c:pt idx="0">
                  <c:v>0.09</c:v>
                </c:pt>
                <c:pt idx="1">
                  <c:v>4.0033423777825768E-2</c:v>
                </c:pt>
                <c:pt idx="2">
                  <c:v>0.11263365923814057</c:v>
                </c:pt>
                <c:pt idx="3">
                  <c:v>0.18577286401348944</c:v>
                </c:pt>
                <c:pt idx="4">
                  <c:v>0.16351396093146453</c:v>
                </c:pt>
                <c:pt idx="5">
                  <c:v>0.16949028799784818</c:v>
                </c:pt>
                <c:pt idx="6">
                  <c:v>0.18516818093949353</c:v>
                </c:pt>
                <c:pt idx="7">
                  <c:v>0.16118463274088185</c:v>
                </c:pt>
                <c:pt idx="8">
                  <c:v>0.22024180072736804</c:v>
                </c:pt>
                <c:pt idx="9">
                  <c:v>0.12541170291087414</c:v>
                </c:pt>
                <c:pt idx="10">
                  <c:v>7.9701112026649201E-2</c:v>
                </c:pt>
                <c:pt idx="11">
                  <c:v>0.13640153313493672</c:v>
                </c:pt>
                <c:pt idx="12">
                  <c:v>7.9453755431409062E-2</c:v>
                </c:pt>
                <c:pt idx="13">
                  <c:v>0.14432674870567749</c:v>
                </c:pt>
              </c:numCache>
            </c:numRef>
          </c:val>
          <c:extLst>
            <c:ext xmlns:c16="http://schemas.microsoft.com/office/drawing/2014/chart" uri="{C3380CC4-5D6E-409C-BE32-E72D297353CC}">
              <c16:uniqueId val="{00000000-6581-4E90-A0A6-91D01A5099C6}"/>
            </c:ext>
          </c:extLst>
        </c:ser>
        <c:dLbls>
          <c:showLegendKey val="0"/>
          <c:showVal val="0"/>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5.1653719887178068E-2"/>
          <c:y val="0.92181536162878708"/>
          <c:w val="0.94834628011282196"/>
          <c:h val="5.947119037667077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3241183849105E-2"/>
          <c:y val="4.6470295645600512E-2"/>
          <c:w val="0.91919136682063873"/>
          <c:h val="0.66951632070425238"/>
        </c:manualLayout>
      </c:layout>
      <c:barChart>
        <c:barDir val="col"/>
        <c:grouping val="clustered"/>
        <c:varyColors val="0"/>
        <c:ser>
          <c:idx val="0"/>
          <c:order val="0"/>
          <c:tx>
            <c:strRef>
              <c:f>Blad1!$B$1</c:f>
              <c:strCache>
                <c:ptCount val="1"/>
                <c:pt idx="0">
                  <c:v>Samtliga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0"/>
                <c:pt idx="0">
                  <c:v>Kyrkan/
trossam-
fund</c:v>
                </c:pt>
                <c:pt idx="1">
                  <c:v>Idrotts-
världen</c:v>
                </c:pt>
                <c:pt idx="2">
                  <c:v>Skolan/
utbildnings-
världen</c:v>
                </c:pt>
                <c:pt idx="3">
                  <c:v>Arbets-
marknaden</c:v>
                </c:pt>
                <c:pt idx="4">
                  <c:v>Familjen</c:v>
                </c:pt>
                <c:pt idx="5">
                  <c:v>Vården</c:v>
                </c:pt>
                <c:pt idx="6">
                  <c:v>Förenings-
livet</c:v>
                </c:pt>
                <c:pt idx="7">
                  <c:v>I kontakt 
med myndig-
heter</c:v>
                </c:pt>
                <c:pt idx="8">
                  <c:v>I ditt 
bostads-
område</c:v>
                </c:pt>
                <c:pt idx="9">
                  <c:v>Bostads-
marknaden</c:v>
                </c:pt>
              </c:strCache>
              <c:extLst/>
            </c:strRef>
          </c:cat>
          <c:val>
            <c:numRef>
              <c:f>Blad1!$B$2:$B$13</c:f>
              <c:numCache>
                <c:formatCode>0%</c:formatCode>
                <c:ptCount val="10"/>
                <c:pt idx="0">
                  <c:v>0.39</c:v>
                </c:pt>
                <c:pt idx="1">
                  <c:v>0.37</c:v>
                </c:pt>
                <c:pt idx="2">
                  <c:v>0.22</c:v>
                </c:pt>
                <c:pt idx="3">
                  <c:v>0.21</c:v>
                </c:pt>
                <c:pt idx="4">
                  <c:v>0.15</c:v>
                </c:pt>
                <c:pt idx="5">
                  <c:v>0.09</c:v>
                </c:pt>
                <c:pt idx="6">
                  <c:v>0.08</c:v>
                </c:pt>
                <c:pt idx="7">
                  <c:v>0.08</c:v>
                </c:pt>
                <c:pt idx="8">
                  <c:v>7.0000000000000007E-2</c:v>
                </c:pt>
                <c:pt idx="9">
                  <c:v>0.03</c:v>
                </c:pt>
              </c:numCache>
              <c:extLst/>
            </c:numRef>
          </c:val>
          <c:extLst>
            <c:ext xmlns:c16="http://schemas.microsoft.com/office/drawing/2014/chart" uri="{C3380CC4-5D6E-409C-BE32-E72D297353CC}">
              <c16:uniqueId val="{00000000-AECD-43AC-9658-98E927D05AC6}"/>
            </c:ext>
          </c:extLst>
        </c:ser>
        <c:ser>
          <c:idx val="1"/>
          <c:order val="1"/>
          <c:tx>
            <c:strRef>
              <c:f>Blad1!$C$1</c:f>
              <c:strCache>
                <c:ptCount val="1"/>
                <c:pt idx="0">
                  <c:v>Hbqti+</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0"/>
                <c:pt idx="0">
                  <c:v>Kyrkan/
trossam-
fund</c:v>
                </c:pt>
                <c:pt idx="1">
                  <c:v>Idrotts-
världen</c:v>
                </c:pt>
                <c:pt idx="2">
                  <c:v>Skolan/
utbildnings-
världen</c:v>
                </c:pt>
                <c:pt idx="3">
                  <c:v>Arbets-
marknaden</c:v>
                </c:pt>
                <c:pt idx="4">
                  <c:v>Familjen</c:v>
                </c:pt>
                <c:pt idx="5">
                  <c:v>Vården</c:v>
                </c:pt>
                <c:pt idx="6">
                  <c:v>Förenings-
livet</c:v>
                </c:pt>
                <c:pt idx="7">
                  <c:v>I kontakt 
med myndig-
heter</c:v>
                </c:pt>
                <c:pt idx="8">
                  <c:v>I ditt 
bostads-
område</c:v>
                </c:pt>
                <c:pt idx="9">
                  <c:v>Bostads-
marknaden</c:v>
                </c:pt>
              </c:strCache>
              <c:extLst/>
            </c:strRef>
          </c:cat>
          <c:val>
            <c:numRef>
              <c:f>Blad1!$C$2:$C$13</c:f>
              <c:numCache>
                <c:formatCode>0%</c:formatCode>
                <c:ptCount val="10"/>
                <c:pt idx="0">
                  <c:v>0.36</c:v>
                </c:pt>
                <c:pt idx="1">
                  <c:v>0.35</c:v>
                </c:pt>
                <c:pt idx="2">
                  <c:v>0.17</c:v>
                </c:pt>
                <c:pt idx="3">
                  <c:v>0.24</c:v>
                </c:pt>
                <c:pt idx="4">
                  <c:v>0.25</c:v>
                </c:pt>
                <c:pt idx="5">
                  <c:v>0.14000000000000001</c:v>
                </c:pt>
                <c:pt idx="6">
                  <c:v>0.16</c:v>
                </c:pt>
                <c:pt idx="7">
                  <c:v>0.19</c:v>
                </c:pt>
                <c:pt idx="8">
                  <c:v>0.14000000000000001</c:v>
                </c:pt>
                <c:pt idx="9">
                  <c:v>0.1</c:v>
                </c:pt>
              </c:numCache>
              <c:extLst/>
            </c:numRef>
          </c:val>
          <c:extLst>
            <c:ext xmlns:c16="http://schemas.microsoft.com/office/drawing/2014/chart" uri="{C3380CC4-5D6E-409C-BE32-E72D297353CC}">
              <c16:uniqueId val="{00000001-AECD-43AC-9658-98E927D05AC6}"/>
            </c:ext>
          </c:extLst>
        </c:ser>
        <c:ser>
          <c:idx val="2"/>
          <c:order val="2"/>
          <c:tx>
            <c:strRef>
              <c:f>Blad1!$D$1</c:f>
              <c:strCache>
                <c:ptCount val="1"/>
                <c:pt idx="0">
                  <c:v>Hbqti+ i närhet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0"/>
                <c:pt idx="0">
                  <c:v>Kyrkan/
trossam-
fund</c:v>
                </c:pt>
                <c:pt idx="1">
                  <c:v>Idrotts-
världen</c:v>
                </c:pt>
                <c:pt idx="2">
                  <c:v>Skolan/
utbildnings-
världen</c:v>
                </c:pt>
                <c:pt idx="3">
                  <c:v>Arbets-
marknaden</c:v>
                </c:pt>
                <c:pt idx="4">
                  <c:v>Familjen</c:v>
                </c:pt>
                <c:pt idx="5">
                  <c:v>Vården</c:v>
                </c:pt>
                <c:pt idx="6">
                  <c:v>Förenings-
livet</c:v>
                </c:pt>
                <c:pt idx="7">
                  <c:v>I kontakt 
med myndig-
heter</c:v>
                </c:pt>
                <c:pt idx="8">
                  <c:v>I ditt 
bostads-
område</c:v>
                </c:pt>
                <c:pt idx="9">
                  <c:v>Bostads-
marknaden</c:v>
                </c:pt>
              </c:strCache>
              <c:extLst/>
            </c:strRef>
          </c:cat>
          <c:val>
            <c:numRef>
              <c:f>Blad1!$D$2:$D$13</c:f>
              <c:numCache>
                <c:formatCode>0%</c:formatCode>
                <c:ptCount val="10"/>
                <c:pt idx="0">
                  <c:v>0.49</c:v>
                </c:pt>
                <c:pt idx="1">
                  <c:v>0.47</c:v>
                </c:pt>
                <c:pt idx="2">
                  <c:v>0.22</c:v>
                </c:pt>
                <c:pt idx="3">
                  <c:v>0.2</c:v>
                </c:pt>
                <c:pt idx="4">
                  <c:v>0.15</c:v>
                </c:pt>
                <c:pt idx="5">
                  <c:v>0.09</c:v>
                </c:pt>
                <c:pt idx="6">
                  <c:v>7.0000000000000007E-2</c:v>
                </c:pt>
                <c:pt idx="7">
                  <c:v>0.09</c:v>
                </c:pt>
                <c:pt idx="8">
                  <c:v>0.06</c:v>
                </c:pt>
                <c:pt idx="9">
                  <c:v>0.02</c:v>
                </c:pt>
              </c:numCache>
              <c:extLst/>
            </c:numRef>
          </c:val>
          <c:extLst>
            <c:ext xmlns:c16="http://schemas.microsoft.com/office/drawing/2014/chart" uri="{C3380CC4-5D6E-409C-BE32-E72D297353CC}">
              <c16:uniqueId val="{00000002-AECD-43AC-9658-98E927D05AC6}"/>
            </c:ext>
          </c:extLst>
        </c:ser>
        <c:dLbls>
          <c:showLegendKey val="0"/>
          <c:showVal val="0"/>
          <c:showCatName val="0"/>
          <c:showSerName val="0"/>
          <c:showPercent val="0"/>
          <c:showBubbleSize val="0"/>
        </c:dLbls>
        <c:gapWidth val="219"/>
        <c:overlap val="-27"/>
        <c:axId val="1635300927"/>
        <c:axId val="1635299967"/>
      </c:barChart>
      <c:catAx>
        <c:axId val="163530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1635299967"/>
        <c:crosses val="autoZero"/>
        <c:auto val="1"/>
        <c:lblAlgn val="ctr"/>
        <c:lblOffset val="100"/>
        <c:tickLblSkip val="1"/>
        <c:noMultiLvlLbl val="0"/>
      </c:catAx>
      <c:valAx>
        <c:axId val="1635299967"/>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35300927"/>
        <c:crosses val="autoZero"/>
        <c:crossBetween val="between"/>
        <c:majorUnit val="0.1"/>
        <c:minorUnit val="5.000000000000001E-2"/>
      </c:valAx>
      <c:spPr>
        <a:noFill/>
        <a:ln>
          <a:noFill/>
        </a:ln>
        <a:effectLst/>
      </c:spPr>
    </c:plotArea>
    <c:legend>
      <c:legendPos val="b"/>
      <c:layout>
        <c:manualLayout>
          <c:xMode val="edge"/>
          <c:yMode val="edge"/>
          <c:x val="0.79809178240740741"/>
          <c:y val="6.280934343434344E-2"/>
          <c:w val="0.15978159722222221"/>
          <c:h val="0.29577651515151515"/>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180023148148147"/>
          <c:y val="3.7752032651049344E-2"/>
          <c:w val="0.7904219907407406"/>
          <c:h val="0.81760378787878785"/>
        </c:manualLayout>
      </c:layout>
      <c:barChart>
        <c:barDir val="bar"/>
        <c:grouping val="percentStacked"/>
        <c:varyColors val="0"/>
        <c:ser>
          <c:idx val="0"/>
          <c:order val="0"/>
          <c:tx>
            <c:strRef>
              <c:f>Blad1!$B$1</c:f>
              <c:strCache>
                <c:ptCount val="1"/>
                <c:pt idx="0">
                  <c:v>Inte alls orolig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Blad1!$B$2:$B$15</c:f>
              <c:numCache>
                <c:formatCode>0%</c:formatCode>
                <c:ptCount val="14"/>
                <c:pt idx="0">
                  <c:v>0.21</c:v>
                </c:pt>
                <c:pt idx="1">
                  <c:v>0.14380674296551529</c:v>
                </c:pt>
                <c:pt idx="2">
                  <c:v>0.18984506726804812</c:v>
                </c:pt>
                <c:pt idx="3">
                  <c:v>0.26720190078369005</c:v>
                </c:pt>
                <c:pt idx="4">
                  <c:v>0.17775080013243574</c:v>
                </c:pt>
                <c:pt idx="5">
                  <c:v>0.15495014313435418</c:v>
                </c:pt>
                <c:pt idx="6">
                  <c:v>0.21287615181390551</c:v>
                </c:pt>
                <c:pt idx="7">
                  <c:v>0.16000243195590053</c:v>
                </c:pt>
                <c:pt idx="8">
                  <c:v>0.16002096916876904</c:v>
                </c:pt>
                <c:pt idx="9">
                  <c:v>0.21208781273276014</c:v>
                </c:pt>
                <c:pt idx="10">
                  <c:v>0.29349334122104609</c:v>
                </c:pt>
                <c:pt idx="11">
                  <c:v>0.3250327122824489</c:v>
                </c:pt>
                <c:pt idx="12">
                  <c:v>0.28237507759155805</c:v>
                </c:pt>
                <c:pt idx="13">
                  <c:v>0.22</c:v>
                </c:pt>
              </c:numCache>
            </c:numRef>
          </c:val>
          <c:extLst>
            <c:ext xmlns:c16="http://schemas.microsoft.com/office/drawing/2014/chart" uri="{C3380CC4-5D6E-409C-BE32-E72D297353CC}">
              <c16:uniqueId val="{00000000-BE4D-4A25-B604-5BCDF3FB546A}"/>
            </c:ext>
          </c:extLst>
        </c:ser>
        <c:ser>
          <c:idx val="1"/>
          <c:order val="1"/>
          <c:tx>
            <c:strRef>
              <c:f>Blad1!$C$1</c:f>
              <c:strCache>
                <c:ptCount val="1"/>
                <c:pt idx="0">
                  <c:v>Inte särskilt orolig</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Blad1!$C$2:$C$15</c:f>
              <c:numCache>
                <c:formatCode>0%</c:formatCode>
                <c:ptCount val="14"/>
                <c:pt idx="0">
                  <c:v>0.45</c:v>
                </c:pt>
                <c:pt idx="1">
                  <c:v>0.27475096468909316</c:v>
                </c:pt>
                <c:pt idx="2">
                  <c:v>0.4415660334037167</c:v>
                </c:pt>
                <c:pt idx="3">
                  <c:v>0.40472896587403473</c:v>
                </c:pt>
                <c:pt idx="4">
                  <c:v>0.54144134201523009</c:v>
                </c:pt>
                <c:pt idx="5">
                  <c:v>0.48579607677380932</c:v>
                </c:pt>
                <c:pt idx="6">
                  <c:v>0.45579612088407756</c:v>
                </c:pt>
                <c:pt idx="7">
                  <c:v>0.47315728674786695</c:v>
                </c:pt>
                <c:pt idx="8">
                  <c:v>0.4536767034719264</c:v>
                </c:pt>
                <c:pt idx="9">
                  <c:v>0.4291311292607215</c:v>
                </c:pt>
                <c:pt idx="10">
                  <c:v>0.41518243857091552</c:v>
                </c:pt>
                <c:pt idx="11">
                  <c:v>0.33632279206567933</c:v>
                </c:pt>
                <c:pt idx="12">
                  <c:v>0.36778398510242089</c:v>
                </c:pt>
                <c:pt idx="13">
                  <c:v>0.43</c:v>
                </c:pt>
              </c:numCache>
            </c:numRef>
          </c:val>
          <c:extLst>
            <c:ext xmlns:c16="http://schemas.microsoft.com/office/drawing/2014/chart" uri="{C3380CC4-5D6E-409C-BE32-E72D297353CC}">
              <c16:uniqueId val="{00000001-BE4D-4A25-B604-5BCDF3FB546A}"/>
            </c:ext>
          </c:extLst>
        </c:ser>
        <c:ser>
          <c:idx val="2"/>
          <c:order val="2"/>
          <c:tx>
            <c:strRef>
              <c:f>Blad1!$D$1</c:f>
              <c:strCache>
                <c:ptCount val="1"/>
                <c:pt idx="0">
                  <c:v>Ganska orolig</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Blad1!$D$2:$D$15</c:f>
              <c:numCache>
                <c:formatCode>0%</c:formatCode>
                <c:ptCount val="14"/>
                <c:pt idx="0">
                  <c:v>0.24</c:v>
                </c:pt>
                <c:pt idx="1">
                  <c:v>0.3076301978199435</c:v>
                </c:pt>
                <c:pt idx="2">
                  <c:v>0.21418439516509583</c:v>
                </c:pt>
                <c:pt idx="3">
                  <c:v>0.17631876449060149</c:v>
                </c:pt>
                <c:pt idx="4">
                  <c:v>0.16207924070190929</c:v>
                </c:pt>
                <c:pt idx="5">
                  <c:v>0.2379988088147707</c:v>
                </c:pt>
                <c:pt idx="6">
                  <c:v>0.20833333333333331</c:v>
                </c:pt>
                <c:pt idx="7">
                  <c:v>0.20420998588114492</c:v>
                </c:pt>
                <c:pt idx="8">
                  <c:v>0.21514148728198074</c:v>
                </c:pt>
                <c:pt idx="9">
                  <c:v>0.18099859213749694</c:v>
                </c:pt>
                <c:pt idx="10">
                  <c:v>0.16488840999204188</c:v>
                </c:pt>
                <c:pt idx="11">
                  <c:v>0.17749742354589562</c:v>
                </c:pt>
                <c:pt idx="12">
                  <c:v>0.16034295468653012</c:v>
                </c:pt>
                <c:pt idx="13">
                  <c:v>0.2</c:v>
                </c:pt>
              </c:numCache>
            </c:numRef>
          </c:val>
          <c:extLst>
            <c:ext xmlns:c16="http://schemas.microsoft.com/office/drawing/2014/chart" uri="{C3380CC4-5D6E-409C-BE32-E72D297353CC}">
              <c16:uniqueId val="{00000001-34D7-4020-AC53-DE3E4BF845AB}"/>
            </c:ext>
          </c:extLst>
        </c:ser>
        <c:ser>
          <c:idx val="3"/>
          <c:order val="3"/>
          <c:tx>
            <c:strRef>
              <c:f>Blad1!$E$1</c:f>
              <c:strCache>
                <c:ptCount val="1"/>
                <c:pt idx="0">
                  <c:v>Mycket orolig</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Blad1!$E$2:$E$15</c:f>
              <c:numCache>
                <c:formatCode>0%</c:formatCode>
                <c:ptCount val="14"/>
                <c:pt idx="0">
                  <c:v>0.06</c:v>
                </c:pt>
                <c:pt idx="1">
                  <c:v>0.26054585911314326</c:v>
                </c:pt>
                <c:pt idx="2">
                  <c:v>8.0189204150884388E-2</c:v>
                </c:pt>
                <c:pt idx="3">
                  <c:v>5.647167027534538E-2</c:v>
                </c:pt>
                <c:pt idx="4">
                  <c:v>1.2073722547180223E-2</c:v>
                </c:pt>
                <c:pt idx="5">
                  <c:v>5.6281580818075272E-2</c:v>
                </c:pt>
                <c:pt idx="6">
                  <c:v>4.2447967008183513E-2</c:v>
                </c:pt>
                <c:pt idx="7">
                  <c:v>6.4919711678117123E-2</c:v>
                </c:pt>
                <c:pt idx="8">
                  <c:v>6.781123379531033E-2</c:v>
                </c:pt>
                <c:pt idx="9">
                  <c:v>3.6371934024204904E-2</c:v>
                </c:pt>
                <c:pt idx="10">
                  <c:v>5.8115540906946123E-2</c:v>
                </c:pt>
                <c:pt idx="11">
                  <c:v>0.11459141490753716</c:v>
                </c:pt>
                <c:pt idx="12">
                  <c:v>0.14274906890130354</c:v>
                </c:pt>
                <c:pt idx="13">
                  <c:v>7.0000000000000007E-2</c:v>
                </c:pt>
              </c:numCache>
            </c:numRef>
          </c:val>
          <c:extLst>
            <c:ext xmlns:c16="http://schemas.microsoft.com/office/drawing/2014/chart" uri="{C3380CC4-5D6E-409C-BE32-E72D297353CC}">
              <c16:uniqueId val="{00000002-34D7-4020-AC53-DE3E4BF845AB}"/>
            </c:ext>
          </c:extLst>
        </c:ser>
        <c:ser>
          <c:idx val="4"/>
          <c:order val="4"/>
          <c:tx>
            <c:strRef>
              <c:f>Blad1!$F$1</c:f>
              <c:strCache>
                <c:ptCount val="1"/>
                <c:pt idx="0">
                  <c:v>Vet inte/vill ej svara</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Hbtqi+ i närhet</c:v>
                </c:pt>
                <c:pt idx="1">
                  <c:v>Hbtqi+</c:v>
                </c:pt>
                <c:pt idx="2">
                  <c:v>Högskola/Universitet</c:v>
                </c:pt>
                <c:pt idx="3">
                  <c:v>Gymnasium</c:v>
                </c:pt>
                <c:pt idx="4">
                  <c:v>Folk-/Grundskola</c:v>
                </c:pt>
                <c:pt idx="5">
                  <c:v>Kvinna 50-65 år</c:v>
                </c:pt>
                <c:pt idx="6">
                  <c:v>Kvinna 40-49 år</c:v>
                </c:pt>
                <c:pt idx="7">
                  <c:v>Kvinna 30-39 år</c:v>
                </c:pt>
                <c:pt idx="8">
                  <c:v>Kvinna 18-29 år</c:v>
                </c:pt>
                <c:pt idx="9">
                  <c:v>Man 50-65 år</c:v>
                </c:pt>
                <c:pt idx="10">
                  <c:v>Man 40-49 år</c:v>
                </c:pt>
                <c:pt idx="11">
                  <c:v>Man 30-39 år</c:v>
                </c:pt>
                <c:pt idx="12">
                  <c:v>Man 18-29 år</c:v>
                </c:pt>
                <c:pt idx="13">
                  <c:v>Samtliga</c:v>
                </c:pt>
              </c:strCache>
            </c:strRef>
          </c:cat>
          <c:val>
            <c:numRef>
              <c:f>Blad1!$F$2:$F$15</c:f>
              <c:numCache>
                <c:formatCode>0%</c:formatCode>
                <c:ptCount val="14"/>
                <c:pt idx="0">
                  <c:v>0.04</c:v>
                </c:pt>
                <c:pt idx="1">
                  <c:v>1.3266235412304834E-2</c:v>
                </c:pt>
                <c:pt idx="2">
                  <c:v>7.421389140481828E-2</c:v>
                </c:pt>
                <c:pt idx="3">
                  <c:v>9.5276782463737567E-2</c:v>
                </c:pt>
                <c:pt idx="4">
                  <c:v>0.10665489460324468</c:v>
                </c:pt>
                <c:pt idx="5">
                  <c:v>6.4969547925992813E-2</c:v>
                </c:pt>
                <c:pt idx="6">
                  <c:v>8.0554481603196074E-2</c:v>
                </c:pt>
                <c:pt idx="7">
                  <c:v>9.7710583736970461E-2</c:v>
                </c:pt>
                <c:pt idx="8">
                  <c:v>0.10334960628201346</c:v>
                </c:pt>
                <c:pt idx="9">
                  <c:v>0.14141483723473416</c:v>
                </c:pt>
                <c:pt idx="10">
                  <c:v>6.8320269309050455E-2</c:v>
                </c:pt>
                <c:pt idx="11">
                  <c:v>4.6555657198439078E-2</c:v>
                </c:pt>
                <c:pt idx="12">
                  <c:v>4.6748913718187464E-2</c:v>
                </c:pt>
                <c:pt idx="13">
                  <c:v>0.08</c:v>
                </c:pt>
              </c:numCache>
            </c:numRef>
          </c:val>
          <c:extLst>
            <c:ext xmlns:c16="http://schemas.microsoft.com/office/drawing/2014/chart" uri="{C3380CC4-5D6E-409C-BE32-E72D297353CC}">
              <c16:uniqueId val="{00000003-34D7-4020-AC53-DE3E4BF845AB}"/>
            </c:ext>
          </c:extLst>
        </c:ser>
        <c:dLbls>
          <c:showLegendKey val="0"/>
          <c:showVal val="0"/>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0.16411087962962964"/>
          <c:y val="0.88291186868686877"/>
          <c:w val="0.79172696759259253"/>
          <c:h val="6.11522727272727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180023148148147"/>
          <c:y val="3.7752032651049344E-2"/>
          <c:w val="0.7904219907407406"/>
          <c:h val="0.81760378787878785"/>
        </c:manualLayout>
      </c:layout>
      <c:barChart>
        <c:barDir val="bar"/>
        <c:grouping val="percentStacked"/>
        <c:varyColors val="0"/>
        <c:ser>
          <c:idx val="0"/>
          <c:order val="0"/>
          <c:tx>
            <c:strRef>
              <c:f>Blad1!$B$1</c:f>
              <c:strCache>
                <c:ptCount val="1"/>
                <c:pt idx="0">
                  <c:v>1 - Mycket otryggt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Folkskola/grundskola</c:v>
                </c:pt>
                <c:pt idx="5">
                  <c:v>50-65 år</c:v>
                </c:pt>
                <c:pt idx="6">
                  <c:v>40-49 år</c:v>
                </c:pt>
                <c:pt idx="7">
                  <c:v>30-39 år</c:v>
                </c:pt>
                <c:pt idx="8">
                  <c:v>18-29 år</c:v>
                </c:pt>
                <c:pt idx="9">
                  <c:v>Kvinna</c:v>
                </c:pt>
                <c:pt idx="10">
                  <c:v>Man</c:v>
                </c:pt>
                <c:pt idx="11">
                  <c:v>Samtliga</c:v>
                </c:pt>
              </c:strCache>
            </c:strRef>
          </c:cat>
          <c:val>
            <c:numRef>
              <c:f>Blad1!$B$2:$B$13</c:f>
              <c:numCache>
                <c:formatCode>0%</c:formatCode>
                <c:ptCount val="12"/>
                <c:pt idx="0">
                  <c:v>0.01</c:v>
                </c:pt>
                <c:pt idx="1">
                  <c:v>1.8476964820534968E-2</c:v>
                </c:pt>
                <c:pt idx="2">
                  <c:v>2.0168441277268877E-2</c:v>
                </c:pt>
                <c:pt idx="3">
                  <c:v>1.507214163904271E-2</c:v>
                </c:pt>
                <c:pt idx="4">
                  <c:v>2.7303829599381969E-2</c:v>
                </c:pt>
                <c:pt idx="5">
                  <c:v>1.2980434113050948E-2</c:v>
                </c:pt>
                <c:pt idx="6">
                  <c:v>1.2789972421152299E-2</c:v>
                </c:pt>
                <c:pt idx="7">
                  <c:v>2.5090538459870318E-2</c:v>
                </c:pt>
                <c:pt idx="8">
                  <c:v>2.831502000852738E-2</c:v>
                </c:pt>
                <c:pt idx="9">
                  <c:v>1.2540305262280685E-2</c:v>
                </c:pt>
                <c:pt idx="10">
                  <c:v>2.3989244450324038E-2</c:v>
                </c:pt>
                <c:pt idx="11">
                  <c:v>1.8338976255876521E-2</c:v>
                </c:pt>
              </c:numCache>
            </c:numRef>
          </c:val>
          <c:extLst>
            <c:ext xmlns:c16="http://schemas.microsoft.com/office/drawing/2014/chart" uri="{C3380CC4-5D6E-409C-BE32-E72D297353CC}">
              <c16:uniqueId val="{00000000-BE4D-4A25-B604-5BCDF3FB546A}"/>
            </c:ext>
          </c:extLst>
        </c:ser>
        <c:ser>
          <c:idx val="1"/>
          <c:order val="1"/>
          <c:tx>
            <c:strRef>
              <c:f>Blad1!$C$1</c:f>
              <c:strCache>
                <c:ptCount val="1"/>
                <c:pt idx="0">
                  <c:v>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Folkskola/grundskola</c:v>
                </c:pt>
                <c:pt idx="5">
                  <c:v>50-65 år</c:v>
                </c:pt>
                <c:pt idx="6">
                  <c:v>40-49 år</c:v>
                </c:pt>
                <c:pt idx="7">
                  <c:v>30-39 år</c:v>
                </c:pt>
                <c:pt idx="8">
                  <c:v>18-29 år</c:v>
                </c:pt>
                <c:pt idx="9">
                  <c:v>Kvinna</c:v>
                </c:pt>
                <c:pt idx="10">
                  <c:v>Man</c:v>
                </c:pt>
                <c:pt idx="11">
                  <c:v>Samtliga</c:v>
                </c:pt>
              </c:strCache>
            </c:strRef>
          </c:cat>
          <c:val>
            <c:numRef>
              <c:f>Blad1!$C$2:$C$13</c:f>
              <c:numCache>
                <c:formatCode>0%</c:formatCode>
                <c:ptCount val="12"/>
                <c:pt idx="0">
                  <c:v>7.0000000000000007E-2</c:v>
                </c:pt>
                <c:pt idx="1">
                  <c:v>4.955356723718677E-2</c:v>
                </c:pt>
                <c:pt idx="2">
                  <c:v>6.5117104579241913E-2</c:v>
                </c:pt>
                <c:pt idx="3">
                  <c:v>8.3737952442085498E-2</c:v>
                </c:pt>
                <c:pt idx="4">
                  <c:v>7.9351065003862714E-2</c:v>
                </c:pt>
                <c:pt idx="5">
                  <c:v>7.8358783575677993E-2</c:v>
                </c:pt>
                <c:pt idx="6">
                  <c:v>8.0955565742111463E-2</c:v>
                </c:pt>
                <c:pt idx="7">
                  <c:v>7.2421473956832752E-2</c:v>
                </c:pt>
                <c:pt idx="8">
                  <c:v>5.1020460581403117E-2</c:v>
                </c:pt>
                <c:pt idx="9">
                  <c:v>7.0825079969486587E-2</c:v>
                </c:pt>
                <c:pt idx="10">
                  <c:v>7.588569459592083E-2</c:v>
                </c:pt>
                <c:pt idx="11">
                  <c:v>7.3231405761105497E-2</c:v>
                </c:pt>
              </c:numCache>
            </c:numRef>
          </c:val>
          <c:extLst>
            <c:ext xmlns:c16="http://schemas.microsoft.com/office/drawing/2014/chart" uri="{C3380CC4-5D6E-409C-BE32-E72D297353CC}">
              <c16:uniqueId val="{00000001-BE4D-4A25-B604-5BCDF3FB546A}"/>
            </c:ext>
          </c:extLst>
        </c:ser>
        <c:ser>
          <c:idx val="2"/>
          <c:order val="2"/>
          <c:tx>
            <c:strRef>
              <c:f>Blad1!$D$1</c:f>
              <c:strCache>
                <c:ptCount val="1"/>
                <c:pt idx="0">
                  <c:v>3</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Folkskola/grundskola</c:v>
                </c:pt>
                <c:pt idx="5">
                  <c:v>50-65 år</c:v>
                </c:pt>
                <c:pt idx="6">
                  <c:v>40-49 år</c:v>
                </c:pt>
                <c:pt idx="7">
                  <c:v>30-39 år</c:v>
                </c:pt>
                <c:pt idx="8">
                  <c:v>18-29 år</c:v>
                </c:pt>
                <c:pt idx="9">
                  <c:v>Kvinna</c:v>
                </c:pt>
                <c:pt idx="10">
                  <c:v>Man</c:v>
                </c:pt>
                <c:pt idx="11">
                  <c:v>Samtliga</c:v>
                </c:pt>
              </c:strCache>
            </c:strRef>
          </c:cat>
          <c:val>
            <c:numRef>
              <c:f>Blad1!$D$2:$D$13</c:f>
              <c:numCache>
                <c:formatCode>0%</c:formatCode>
                <c:ptCount val="12"/>
                <c:pt idx="0">
                  <c:v>0.37</c:v>
                </c:pt>
                <c:pt idx="1">
                  <c:v>0.32619166095520652</c:v>
                </c:pt>
                <c:pt idx="2">
                  <c:v>0.32266688828757001</c:v>
                </c:pt>
                <c:pt idx="3">
                  <c:v>0.29949414627603516</c:v>
                </c:pt>
                <c:pt idx="4">
                  <c:v>0.28105065666041279</c:v>
                </c:pt>
                <c:pt idx="5">
                  <c:v>0.3110056087795231</c:v>
                </c:pt>
                <c:pt idx="6">
                  <c:v>0.32697842537554572</c:v>
                </c:pt>
                <c:pt idx="7">
                  <c:v>0.27710499982961112</c:v>
                </c:pt>
                <c:pt idx="8">
                  <c:v>0.35007474302270031</c:v>
                </c:pt>
                <c:pt idx="9">
                  <c:v>0.36128098617281101</c:v>
                </c:pt>
                <c:pt idx="10">
                  <c:v>0.26400321189755771</c:v>
                </c:pt>
                <c:pt idx="11">
                  <c:v>0.3117203135815384</c:v>
                </c:pt>
              </c:numCache>
            </c:numRef>
          </c:val>
          <c:extLst>
            <c:ext xmlns:c16="http://schemas.microsoft.com/office/drawing/2014/chart" uri="{C3380CC4-5D6E-409C-BE32-E72D297353CC}">
              <c16:uniqueId val="{00000001-34D7-4020-AC53-DE3E4BF845AB}"/>
            </c:ext>
          </c:extLst>
        </c:ser>
        <c:ser>
          <c:idx val="3"/>
          <c:order val="3"/>
          <c:tx>
            <c:strRef>
              <c:f>Blad1!$E$1</c:f>
              <c:strCache>
                <c:ptCount val="1"/>
                <c:pt idx="0">
                  <c:v>4</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Folkskola/grundskola</c:v>
                </c:pt>
                <c:pt idx="5">
                  <c:v>50-65 år</c:v>
                </c:pt>
                <c:pt idx="6">
                  <c:v>40-49 år</c:v>
                </c:pt>
                <c:pt idx="7">
                  <c:v>30-39 år</c:v>
                </c:pt>
                <c:pt idx="8">
                  <c:v>18-29 år</c:v>
                </c:pt>
                <c:pt idx="9">
                  <c:v>Kvinna</c:v>
                </c:pt>
                <c:pt idx="10">
                  <c:v>Man</c:v>
                </c:pt>
                <c:pt idx="11">
                  <c:v>Samtliga</c:v>
                </c:pt>
              </c:strCache>
            </c:strRef>
          </c:cat>
          <c:val>
            <c:numRef>
              <c:f>Blad1!$E$2:$E$13</c:f>
              <c:numCache>
                <c:formatCode>0%</c:formatCode>
                <c:ptCount val="12"/>
                <c:pt idx="0">
                  <c:v>0.35</c:v>
                </c:pt>
                <c:pt idx="1">
                  <c:v>0.35749359221113314</c:v>
                </c:pt>
                <c:pt idx="2">
                  <c:v>0.30153495952366527</c:v>
                </c:pt>
                <c:pt idx="3">
                  <c:v>0.31297974668991552</c:v>
                </c:pt>
                <c:pt idx="4">
                  <c:v>0.34662840746054518</c:v>
                </c:pt>
                <c:pt idx="5">
                  <c:v>0.26895597270177829</c:v>
                </c:pt>
                <c:pt idx="6">
                  <c:v>0.32254476866081017</c:v>
                </c:pt>
                <c:pt idx="7">
                  <c:v>0.35167337379294961</c:v>
                </c:pt>
                <c:pt idx="8">
                  <c:v>0.31344295643329378</c:v>
                </c:pt>
                <c:pt idx="9">
                  <c:v>0.30023654301044245</c:v>
                </c:pt>
                <c:pt idx="10">
                  <c:v>0.31498593256553392</c:v>
                </c:pt>
                <c:pt idx="11">
                  <c:v>0.30781150655069706</c:v>
                </c:pt>
              </c:numCache>
            </c:numRef>
          </c:val>
          <c:extLst>
            <c:ext xmlns:c16="http://schemas.microsoft.com/office/drawing/2014/chart" uri="{C3380CC4-5D6E-409C-BE32-E72D297353CC}">
              <c16:uniqueId val="{00000002-34D7-4020-AC53-DE3E4BF845AB}"/>
            </c:ext>
          </c:extLst>
        </c:ser>
        <c:ser>
          <c:idx val="4"/>
          <c:order val="4"/>
          <c:tx>
            <c:strRef>
              <c:f>Blad1!$F$1</c:f>
              <c:strCache>
                <c:ptCount val="1"/>
                <c:pt idx="0">
                  <c:v>5 - Mycket tryggt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Folkskola/grundskola</c:v>
                </c:pt>
                <c:pt idx="5">
                  <c:v>50-65 år</c:v>
                </c:pt>
                <c:pt idx="6">
                  <c:v>40-49 år</c:v>
                </c:pt>
                <c:pt idx="7">
                  <c:v>30-39 år</c:v>
                </c:pt>
                <c:pt idx="8">
                  <c:v>18-29 år</c:v>
                </c:pt>
                <c:pt idx="9">
                  <c:v>Kvinna</c:v>
                </c:pt>
                <c:pt idx="10">
                  <c:v>Man</c:v>
                </c:pt>
                <c:pt idx="11">
                  <c:v>Samtliga</c:v>
                </c:pt>
              </c:strCache>
            </c:strRef>
          </c:cat>
          <c:val>
            <c:numRef>
              <c:f>Blad1!$F$2:$F$13</c:f>
              <c:numCache>
                <c:formatCode>0%</c:formatCode>
                <c:ptCount val="12"/>
                <c:pt idx="0">
                  <c:v>0.11</c:v>
                </c:pt>
                <c:pt idx="1">
                  <c:v>0.23811625090366254</c:v>
                </c:pt>
                <c:pt idx="2">
                  <c:v>0.13627150063176044</c:v>
                </c:pt>
                <c:pt idx="3">
                  <c:v>0.13566843587729216</c:v>
                </c:pt>
                <c:pt idx="4">
                  <c:v>0.10647831365191479</c:v>
                </c:pt>
                <c:pt idx="5">
                  <c:v>8.0470181069558597E-2</c:v>
                </c:pt>
                <c:pt idx="6">
                  <c:v>0.1430342744208066</c:v>
                </c:pt>
                <c:pt idx="7">
                  <c:v>0.18568981167380752</c:v>
                </c:pt>
                <c:pt idx="8">
                  <c:v>0.17799627055433123</c:v>
                </c:pt>
                <c:pt idx="9">
                  <c:v>9.2285428565933955E-2</c:v>
                </c:pt>
                <c:pt idx="10">
                  <c:v>0.17503149597820586</c:v>
                </c:pt>
                <c:pt idx="11">
                  <c:v>0.13496816264145153</c:v>
                </c:pt>
              </c:numCache>
            </c:numRef>
          </c:val>
          <c:extLst>
            <c:ext xmlns:c16="http://schemas.microsoft.com/office/drawing/2014/chart" uri="{C3380CC4-5D6E-409C-BE32-E72D297353CC}">
              <c16:uniqueId val="{00000003-34D7-4020-AC53-DE3E4BF845AB}"/>
            </c:ext>
          </c:extLst>
        </c:ser>
        <c:ser>
          <c:idx val="5"/>
          <c:order val="5"/>
          <c:tx>
            <c:strRef>
              <c:f>Blad1!$G$1</c:f>
              <c:strCache>
                <c:ptCount val="1"/>
                <c:pt idx="0">
                  <c:v>Vet inte/vill ej svara</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Folkskola/grundskola</c:v>
                </c:pt>
                <c:pt idx="5">
                  <c:v>50-65 år</c:v>
                </c:pt>
                <c:pt idx="6">
                  <c:v>40-49 år</c:v>
                </c:pt>
                <c:pt idx="7">
                  <c:v>30-39 år</c:v>
                </c:pt>
                <c:pt idx="8">
                  <c:v>18-29 år</c:v>
                </c:pt>
                <c:pt idx="9">
                  <c:v>Kvinna</c:v>
                </c:pt>
                <c:pt idx="10">
                  <c:v>Man</c:v>
                </c:pt>
                <c:pt idx="11">
                  <c:v>Samtliga</c:v>
                </c:pt>
              </c:strCache>
            </c:strRef>
          </c:cat>
          <c:val>
            <c:numRef>
              <c:f>Blad1!$G$2:$G$13</c:f>
              <c:numCache>
                <c:formatCode>0%</c:formatCode>
                <c:ptCount val="12"/>
                <c:pt idx="0">
                  <c:v>0.09</c:v>
                </c:pt>
                <c:pt idx="1">
                  <c:v>1.0167963872276102E-2</c:v>
                </c:pt>
                <c:pt idx="2">
                  <c:v>0.15424251430793004</c:v>
                </c:pt>
                <c:pt idx="3">
                  <c:v>0.15304757707562897</c:v>
                </c:pt>
                <c:pt idx="4">
                  <c:v>0.15920980024279882</c:v>
                </c:pt>
                <c:pt idx="5">
                  <c:v>0.24822901976041109</c:v>
                </c:pt>
                <c:pt idx="6">
                  <c:v>0.11369699337957362</c:v>
                </c:pt>
                <c:pt idx="7">
                  <c:v>8.8022900266736065E-2</c:v>
                </c:pt>
                <c:pt idx="8">
                  <c:v>7.915568637724936E-2</c:v>
                </c:pt>
                <c:pt idx="9">
                  <c:v>0.16283165701904523</c:v>
                </c:pt>
                <c:pt idx="10">
                  <c:v>0.14610595877757149</c:v>
                </c:pt>
                <c:pt idx="11">
                  <c:v>0.15393041822355996</c:v>
                </c:pt>
              </c:numCache>
            </c:numRef>
          </c:val>
          <c:extLst>
            <c:ext xmlns:c16="http://schemas.microsoft.com/office/drawing/2014/chart" uri="{C3380CC4-5D6E-409C-BE32-E72D297353CC}">
              <c16:uniqueId val="{00000004-34D7-4020-AC53-DE3E4BF845AB}"/>
            </c:ext>
          </c:extLst>
        </c:ser>
        <c:dLbls>
          <c:showLegendKey val="0"/>
          <c:showVal val="0"/>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0.18321967592592592"/>
          <c:y val="0.86687651515151531"/>
          <c:w val="0.77261817129629617"/>
          <c:h val="6.11522727272727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914976851851853"/>
          <c:y val="3.7752032651049344E-2"/>
          <c:w val="0.78307245370370382"/>
          <c:h val="0.81760378787878785"/>
        </c:manualLayout>
      </c:layout>
      <c:barChart>
        <c:barDir val="bar"/>
        <c:grouping val="percentStacked"/>
        <c:varyColors val="0"/>
        <c:ser>
          <c:idx val="0"/>
          <c:order val="0"/>
          <c:tx>
            <c:strRef>
              <c:f>Blad1!$B$1</c:f>
              <c:strCache>
                <c:ptCount val="1"/>
                <c:pt idx="0">
                  <c:v>1 - Mindre tryggt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Folk-/Grundskola</c:v>
                </c:pt>
                <c:pt idx="5">
                  <c:v>50-65 år</c:v>
                </c:pt>
                <c:pt idx="6">
                  <c:v>40-49 år</c:v>
                </c:pt>
                <c:pt idx="7">
                  <c:v>30-39 år</c:v>
                </c:pt>
                <c:pt idx="8">
                  <c:v>18-29 år</c:v>
                </c:pt>
                <c:pt idx="9">
                  <c:v>Kvinna</c:v>
                </c:pt>
                <c:pt idx="10">
                  <c:v>Man</c:v>
                </c:pt>
                <c:pt idx="11">
                  <c:v>Samtliga</c:v>
                </c:pt>
              </c:strCache>
            </c:strRef>
          </c:cat>
          <c:val>
            <c:numRef>
              <c:f>Blad1!$B$2:$B$13</c:f>
              <c:numCache>
                <c:formatCode>0%</c:formatCode>
                <c:ptCount val="12"/>
                <c:pt idx="0">
                  <c:v>0.03</c:v>
                </c:pt>
                <c:pt idx="1">
                  <c:v>0.10010233684783733</c:v>
                </c:pt>
                <c:pt idx="2">
                  <c:v>3.4396784994386698E-2</c:v>
                </c:pt>
                <c:pt idx="3">
                  <c:v>4.3714192645959875E-2</c:v>
                </c:pt>
                <c:pt idx="4">
                  <c:v>9.0299083986314976E-2</c:v>
                </c:pt>
                <c:pt idx="5">
                  <c:v>3.2155246478302452E-2</c:v>
                </c:pt>
                <c:pt idx="6">
                  <c:v>5.4338596108902626E-2</c:v>
                </c:pt>
                <c:pt idx="7">
                  <c:v>3.339002636380816E-2</c:v>
                </c:pt>
                <c:pt idx="8">
                  <c:v>5.2474225215367779E-2</c:v>
                </c:pt>
                <c:pt idx="9">
                  <c:v>2.7872330878157908E-2</c:v>
                </c:pt>
                <c:pt idx="10">
                  <c:v>5.2196411842795463E-2</c:v>
                </c:pt>
                <c:pt idx="11">
                  <c:v>4.0187422285837777E-2</c:v>
                </c:pt>
              </c:numCache>
            </c:numRef>
          </c:val>
          <c:extLst>
            <c:ext xmlns:c16="http://schemas.microsoft.com/office/drawing/2014/chart" uri="{C3380CC4-5D6E-409C-BE32-E72D297353CC}">
              <c16:uniqueId val="{00000000-BE4D-4A25-B604-5BCDF3FB546A}"/>
            </c:ext>
          </c:extLst>
        </c:ser>
        <c:ser>
          <c:idx val="1"/>
          <c:order val="1"/>
          <c:tx>
            <c:strRef>
              <c:f>Blad1!$C$1</c:f>
              <c:strCache>
                <c:ptCount val="1"/>
                <c:pt idx="0">
                  <c:v>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Folk-/Grundskola</c:v>
                </c:pt>
                <c:pt idx="5">
                  <c:v>50-65 år</c:v>
                </c:pt>
                <c:pt idx="6">
                  <c:v>40-49 år</c:v>
                </c:pt>
                <c:pt idx="7">
                  <c:v>30-39 år</c:v>
                </c:pt>
                <c:pt idx="8">
                  <c:v>18-29 år</c:v>
                </c:pt>
                <c:pt idx="9">
                  <c:v>Kvinna</c:v>
                </c:pt>
                <c:pt idx="10">
                  <c:v>Man</c:v>
                </c:pt>
                <c:pt idx="11">
                  <c:v>Samtliga</c:v>
                </c:pt>
              </c:strCache>
            </c:strRef>
          </c:cat>
          <c:val>
            <c:numRef>
              <c:f>Blad1!$C$2:$C$13</c:f>
              <c:numCache>
                <c:formatCode>0%</c:formatCode>
                <c:ptCount val="12"/>
                <c:pt idx="0">
                  <c:v>0.14000000000000001</c:v>
                </c:pt>
                <c:pt idx="1">
                  <c:v>0.11591291040362028</c:v>
                </c:pt>
                <c:pt idx="2">
                  <c:v>0.12392364784250641</c:v>
                </c:pt>
                <c:pt idx="3">
                  <c:v>9.497978501216732E-2</c:v>
                </c:pt>
                <c:pt idx="4">
                  <c:v>4.9729610418276129E-2</c:v>
                </c:pt>
                <c:pt idx="5">
                  <c:v>0.13816077420609832</c:v>
                </c:pt>
                <c:pt idx="6">
                  <c:v>9.54551261337762E-2</c:v>
                </c:pt>
                <c:pt idx="7">
                  <c:v>0.10112425687209371</c:v>
                </c:pt>
                <c:pt idx="8">
                  <c:v>6.9698510790221241E-2</c:v>
                </c:pt>
                <c:pt idx="9">
                  <c:v>0.10929376846990645</c:v>
                </c:pt>
                <c:pt idx="10">
                  <c:v>0.10853229510693252</c:v>
                </c:pt>
                <c:pt idx="11">
                  <c:v>0.10946382317659477</c:v>
                </c:pt>
              </c:numCache>
            </c:numRef>
          </c:val>
          <c:extLst>
            <c:ext xmlns:c16="http://schemas.microsoft.com/office/drawing/2014/chart" uri="{C3380CC4-5D6E-409C-BE32-E72D297353CC}">
              <c16:uniqueId val="{00000001-BE4D-4A25-B604-5BCDF3FB546A}"/>
            </c:ext>
          </c:extLst>
        </c:ser>
        <c:ser>
          <c:idx val="2"/>
          <c:order val="2"/>
          <c:tx>
            <c:strRef>
              <c:f>Blad1!$D$1</c:f>
              <c:strCache>
                <c:ptCount val="1"/>
                <c:pt idx="0">
                  <c:v>3 - Ingen förändring</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Folk-/Grundskola</c:v>
                </c:pt>
                <c:pt idx="5">
                  <c:v>50-65 år</c:v>
                </c:pt>
                <c:pt idx="6">
                  <c:v>40-49 år</c:v>
                </c:pt>
                <c:pt idx="7">
                  <c:v>30-39 år</c:v>
                </c:pt>
                <c:pt idx="8">
                  <c:v>18-29 år</c:v>
                </c:pt>
                <c:pt idx="9">
                  <c:v>Kvinna</c:v>
                </c:pt>
                <c:pt idx="10">
                  <c:v>Man</c:v>
                </c:pt>
                <c:pt idx="11">
                  <c:v>Samtliga</c:v>
                </c:pt>
              </c:strCache>
            </c:strRef>
          </c:cat>
          <c:val>
            <c:numRef>
              <c:f>Blad1!$D$2:$D$13</c:f>
              <c:numCache>
                <c:formatCode>0%</c:formatCode>
                <c:ptCount val="12"/>
                <c:pt idx="0">
                  <c:v>0.2368728439806122</c:v>
                </c:pt>
                <c:pt idx="1">
                  <c:v>0.20409159617316522</c:v>
                </c:pt>
                <c:pt idx="2">
                  <c:v>0.27334309028751086</c:v>
                </c:pt>
                <c:pt idx="3">
                  <c:v>0.25256088447757191</c:v>
                </c:pt>
                <c:pt idx="4">
                  <c:v>0.13519479086193578</c:v>
                </c:pt>
                <c:pt idx="5">
                  <c:v>0.22339477054256027</c:v>
                </c:pt>
                <c:pt idx="6">
                  <c:v>0.30419018132904496</c:v>
                </c:pt>
                <c:pt idx="7">
                  <c:v>0.2790939028659411</c:v>
                </c:pt>
                <c:pt idx="8">
                  <c:v>0.26038825275984118</c:v>
                </c:pt>
                <c:pt idx="9">
                  <c:v>0.24594864003794942</c:v>
                </c:pt>
                <c:pt idx="10">
                  <c:v>0.27306666994829892</c:v>
                </c:pt>
                <c:pt idx="11">
                  <c:v>0.25994897879284262</c:v>
                </c:pt>
              </c:numCache>
            </c:numRef>
          </c:val>
          <c:extLst>
            <c:ext xmlns:c16="http://schemas.microsoft.com/office/drawing/2014/chart" uri="{C3380CC4-5D6E-409C-BE32-E72D297353CC}">
              <c16:uniqueId val="{00000001-34D7-4020-AC53-DE3E4BF845AB}"/>
            </c:ext>
          </c:extLst>
        </c:ser>
        <c:ser>
          <c:idx val="3"/>
          <c:order val="3"/>
          <c:tx>
            <c:strRef>
              <c:f>Blad1!$E$1</c:f>
              <c:strCache>
                <c:ptCount val="1"/>
                <c:pt idx="0">
                  <c:v>4</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Folk-/Grundskola</c:v>
                </c:pt>
                <c:pt idx="5">
                  <c:v>50-65 år</c:v>
                </c:pt>
                <c:pt idx="6">
                  <c:v>40-49 år</c:v>
                </c:pt>
                <c:pt idx="7">
                  <c:v>30-39 år</c:v>
                </c:pt>
                <c:pt idx="8">
                  <c:v>18-29 år</c:v>
                </c:pt>
                <c:pt idx="9">
                  <c:v>Kvinna</c:v>
                </c:pt>
                <c:pt idx="10">
                  <c:v>Man</c:v>
                </c:pt>
                <c:pt idx="11">
                  <c:v>Samtliga</c:v>
                </c:pt>
              </c:strCache>
            </c:strRef>
          </c:cat>
          <c:val>
            <c:numRef>
              <c:f>Blad1!$E$2:$E$13</c:f>
              <c:numCache>
                <c:formatCode>0%</c:formatCode>
                <c:ptCount val="12"/>
                <c:pt idx="0">
                  <c:v>0.36231678383767812</c:v>
                </c:pt>
                <c:pt idx="1">
                  <c:v>0.36881636638469267</c:v>
                </c:pt>
                <c:pt idx="2">
                  <c:v>0.28506129555260373</c:v>
                </c:pt>
                <c:pt idx="3">
                  <c:v>0.32833547299239302</c:v>
                </c:pt>
                <c:pt idx="4">
                  <c:v>0.35845933119964679</c:v>
                </c:pt>
                <c:pt idx="5">
                  <c:v>0.29051775843343219</c:v>
                </c:pt>
                <c:pt idx="6">
                  <c:v>0.30351010347703894</c:v>
                </c:pt>
                <c:pt idx="7">
                  <c:v>0.31152355548946531</c:v>
                </c:pt>
                <c:pt idx="8">
                  <c:v>0.33522887803274309</c:v>
                </c:pt>
                <c:pt idx="9">
                  <c:v>0.34284313159868457</c:v>
                </c:pt>
                <c:pt idx="10">
                  <c:v>0.26925331073109127</c:v>
                </c:pt>
                <c:pt idx="11">
                  <c:v>0.30534892680069781</c:v>
                </c:pt>
              </c:numCache>
            </c:numRef>
          </c:val>
          <c:extLst>
            <c:ext xmlns:c16="http://schemas.microsoft.com/office/drawing/2014/chart" uri="{C3380CC4-5D6E-409C-BE32-E72D297353CC}">
              <c16:uniqueId val="{00000002-34D7-4020-AC53-DE3E4BF845AB}"/>
            </c:ext>
          </c:extLst>
        </c:ser>
        <c:ser>
          <c:idx val="4"/>
          <c:order val="4"/>
          <c:tx>
            <c:strRef>
              <c:f>Blad1!$F$1</c:f>
              <c:strCache>
                <c:ptCount val="1"/>
                <c:pt idx="0">
                  <c:v>5 - Mer tryggt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Folk-/Grundskola</c:v>
                </c:pt>
                <c:pt idx="5">
                  <c:v>50-65 år</c:v>
                </c:pt>
                <c:pt idx="6">
                  <c:v>40-49 år</c:v>
                </c:pt>
                <c:pt idx="7">
                  <c:v>30-39 år</c:v>
                </c:pt>
                <c:pt idx="8">
                  <c:v>18-29 år</c:v>
                </c:pt>
                <c:pt idx="9">
                  <c:v>Kvinna</c:v>
                </c:pt>
                <c:pt idx="10">
                  <c:v>Man</c:v>
                </c:pt>
                <c:pt idx="11">
                  <c:v>Samtliga</c:v>
                </c:pt>
              </c:strCache>
            </c:strRef>
          </c:cat>
          <c:val>
            <c:numRef>
              <c:f>Blad1!$F$2:$F$13</c:f>
              <c:numCache>
                <c:formatCode>0%</c:formatCode>
                <c:ptCount val="12"/>
                <c:pt idx="0">
                  <c:v>0.14000000000000001</c:v>
                </c:pt>
                <c:pt idx="1">
                  <c:v>0.18538930251335542</c:v>
                </c:pt>
                <c:pt idx="2">
                  <c:v>0.14145235878358295</c:v>
                </c:pt>
                <c:pt idx="3">
                  <c:v>0.141943704612083</c:v>
                </c:pt>
                <c:pt idx="4">
                  <c:v>0.20957951660964572</c:v>
                </c:pt>
                <c:pt idx="5">
                  <c:v>9.8958080046685798E-2</c:v>
                </c:pt>
                <c:pt idx="6">
                  <c:v>0.12631788567177413</c:v>
                </c:pt>
                <c:pt idx="7">
                  <c:v>0.19749931069949286</c:v>
                </c:pt>
                <c:pt idx="8">
                  <c:v>0.19411096898806679</c:v>
                </c:pt>
                <c:pt idx="9">
                  <c:v>0.11245248306057166</c:v>
                </c:pt>
                <c:pt idx="10">
                  <c:v>0.17509302658275944</c:v>
                </c:pt>
                <c:pt idx="11">
                  <c:v>0.14406992003858693</c:v>
                </c:pt>
              </c:numCache>
            </c:numRef>
          </c:val>
          <c:extLst>
            <c:ext xmlns:c16="http://schemas.microsoft.com/office/drawing/2014/chart" uri="{C3380CC4-5D6E-409C-BE32-E72D297353CC}">
              <c16:uniqueId val="{00000003-34D7-4020-AC53-DE3E4BF845AB}"/>
            </c:ext>
          </c:extLst>
        </c:ser>
        <c:ser>
          <c:idx val="5"/>
          <c:order val="5"/>
          <c:tx>
            <c:strRef>
              <c:f>Blad1!$G$1</c:f>
              <c:strCache>
                <c:ptCount val="1"/>
                <c:pt idx="0">
                  <c:v>Vet inte/vill ej svara</c:v>
                </c:pt>
              </c:strCache>
            </c:strRef>
          </c:tx>
          <c:spPr>
            <a:solidFill>
              <a:schemeClr val="bg1"/>
            </a:solidFill>
            <a:ln>
              <a:noFill/>
            </a:ln>
            <a:effectLst/>
          </c:spPr>
          <c:invertIfNegative val="0"/>
          <c:dPt>
            <c:idx val="11"/>
            <c:invertIfNegative val="0"/>
            <c:bubble3D val="0"/>
            <c:extLst>
              <c:ext xmlns:c16="http://schemas.microsoft.com/office/drawing/2014/chart" uri="{C3380CC4-5D6E-409C-BE32-E72D297353CC}">
                <c16:uniqueId val="{00000000-6358-427E-8AC9-E1B02F54A43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Blad1!$A$2:$A$13</c:f>
              <c:strCache>
                <c:ptCount val="12"/>
                <c:pt idx="0">
                  <c:v>Hbtqi+ i närhet</c:v>
                </c:pt>
                <c:pt idx="1">
                  <c:v>Hbtqi+</c:v>
                </c:pt>
                <c:pt idx="2">
                  <c:v>Högskola/Universitet</c:v>
                </c:pt>
                <c:pt idx="3">
                  <c:v>Gymnasium</c:v>
                </c:pt>
                <c:pt idx="4">
                  <c:v>Folk-/Grundskola</c:v>
                </c:pt>
                <c:pt idx="5">
                  <c:v>50-65 år</c:v>
                </c:pt>
                <c:pt idx="6">
                  <c:v>40-49 år</c:v>
                </c:pt>
                <c:pt idx="7">
                  <c:v>30-39 år</c:v>
                </c:pt>
                <c:pt idx="8">
                  <c:v>18-29 år</c:v>
                </c:pt>
                <c:pt idx="9">
                  <c:v>Kvinna</c:v>
                </c:pt>
                <c:pt idx="10">
                  <c:v>Man</c:v>
                </c:pt>
                <c:pt idx="11">
                  <c:v>Samtliga</c:v>
                </c:pt>
              </c:strCache>
            </c:strRef>
          </c:cat>
          <c:val>
            <c:numRef>
              <c:f>Blad1!$G$2:$G$13</c:f>
              <c:numCache>
                <c:formatCode>0%</c:formatCode>
                <c:ptCount val="12"/>
                <c:pt idx="0">
                  <c:v>0.08</c:v>
                </c:pt>
                <c:pt idx="1">
                  <c:v>2.5687487677329104E-2</c:v>
                </c:pt>
                <c:pt idx="2">
                  <c:v>0.14182282253940931</c:v>
                </c:pt>
                <c:pt idx="3">
                  <c:v>0.13846596025982486</c:v>
                </c:pt>
                <c:pt idx="4">
                  <c:v>0.15673766692418056</c:v>
                </c:pt>
                <c:pt idx="5">
                  <c:v>0.21681337029292094</c:v>
                </c:pt>
                <c:pt idx="6">
                  <c:v>0.11619186461566207</c:v>
                </c:pt>
                <c:pt idx="7">
                  <c:v>7.73720456890062E-2</c:v>
                </c:pt>
                <c:pt idx="8">
                  <c:v>8.8094027236254743E-2</c:v>
                </c:pt>
                <c:pt idx="9">
                  <c:v>0.16158964595472988</c:v>
                </c:pt>
                <c:pt idx="10">
                  <c:v>0.12185828578812245</c:v>
                </c:pt>
                <c:pt idx="11">
                  <c:v>0.14098014589121113</c:v>
                </c:pt>
              </c:numCache>
            </c:numRef>
          </c:val>
          <c:extLst>
            <c:ext xmlns:c16="http://schemas.microsoft.com/office/drawing/2014/chart" uri="{C3380CC4-5D6E-409C-BE32-E72D297353CC}">
              <c16:uniqueId val="{00000004-34D7-4020-AC53-DE3E4BF845AB}"/>
            </c:ext>
          </c:extLst>
        </c:ser>
        <c:dLbls>
          <c:showLegendKey val="0"/>
          <c:showVal val="0"/>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0.1846895833333333"/>
          <c:y val="0.89894722222222234"/>
          <c:w val="0.76379872685185179"/>
          <c:h val="6.11522727272727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8758726851851855"/>
          <c:y val="3.7752032651049344E-2"/>
          <c:w val="0.58463495370370377"/>
          <c:h val="0.81760378787878785"/>
        </c:manualLayout>
      </c:layout>
      <c:barChart>
        <c:barDir val="bar"/>
        <c:grouping val="percentStacked"/>
        <c:varyColors val="0"/>
        <c:ser>
          <c:idx val="0"/>
          <c:order val="0"/>
          <c:tx>
            <c:strRef>
              <c:f>Blad1!$B$1</c:f>
              <c:strCache>
                <c:ptCount val="1"/>
                <c:pt idx="0">
                  <c:v>1 - Mycket svårt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Hbtqi+</c:v>
                </c:pt>
                <c:pt idx="17">
                  <c:v>Samtliga</c:v>
                </c:pt>
              </c:strCache>
            </c:strRef>
          </c:cat>
          <c:val>
            <c:numRef>
              <c:f>Blad1!$B$2:$B$19</c:f>
              <c:numCache>
                <c:formatCode>0%</c:formatCode>
                <c:ptCount val="18"/>
                <c:pt idx="0">
                  <c:v>1.3319777807246313E-2</c:v>
                </c:pt>
                <c:pt idx="1">
                  <c:v>1.2991908126358337E-2</c:v>
                </c:pt>
                <c:pt idx="2">
                  <c:v>3.0557468486541284E-2</c:v>
                </c:pt>
                <c:pt idx="3">
                  <c:v>2.0060737020381941E-2</c:v>
                </c:pt>
                <c:pt idx="4">
                  <c:v>2.7494645379836247E-2</c:v>
                </c:pt>
                <c:pt idx="5">
                  <c:v>3.5056000909659449E-2</c:v>
                </c:pt>
                <c:pt idx="6">
                  <c:v>2.0295780229865876E-2</c:v>
                </c:pt>
                <c:pt idx="7">
                  <c:v>2.8928358406786401E-2</c:v>
                </c:pt>
                <c:pt idx="8">
                  <c:v>1.7442148555572072E-2</c:v>
                </c:pt>
                <c:pt idx="9">
                  <c:v>6.0578026125892762E-2</c:v>
                </c:pt>
                <c:pt idx="10">
                  <c:v>3.8123500818837364E-2</c:v>
                </c:pt>
                <c:pt idx="11">
                  <c:v>2.9863967011585744E-2</c:v>
                </c:pt>
                <c:pt idx="12">
                  <c:v>1.5093620328147681E-2</c:v>
                </c:pt>
                <c:pt idx="13">
                  <c:v>5.6683685804900949E-2</c:v>
                </c:pt>
                <c:pt idx="14">
                  <c:v>2.5993198802663462E-2</c:v>
                </c:pt>
                <c:pt idx="15">
                  <c:v>4.3085272404150554E-2</c:v>
                </c:pt>
                <c:pt idx="16">
                  <c:v>3.3827142656961649E-2</c:v>
                </c:pt>
                <c:pt idx="17">
                  <c:v>3.347385828695279E-2</c:v>
                </c:pt>
              </c:numCache>
            </c:numRef>
          </c:val>
          <c:extLst>
            <c:ext xmlns:c16="http://schemas.microsoft.com/office/drawing/2014/chart" uri="{C3380CC4-5D6E-409C-BE32-E72D297353CC}">
              <c16:uniqueId val="{00000000-BE4D-4A25-B604-5BCDF3FB546A}"/>
            </c:ext>
          </c:extLst>
        </c:ser>
        <c:ser>
          <c:idx val="1"/>
          <c:order val="1"/>
          <c:tx>
            <c:strRef>
              <c:f>Blad1!$C$1</c:f>
              <c:strCache>
                <c:ptCount val="1"/>
                <c:pt idx="0">
                  <c:v>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Hbtqi+</c:v>
                </c:pt>
                <c:pt idx="17">
                  <c:v>Samtliga</c:v>
                </c:pt>
              </c:strCache>
            </c:strRef>
          </c:cat>
          <c:val>
            <c:numRef>
              <c:f>Blad1!$C$2:$C$19</c:f>
              <c:numCache>
                <c:formatCode>0%</c:formatCode>
                <c:ptCount val="18"/>
                <c:pt idx="0">
                  <c:v>6.0189482679868567E-2</c:v>
                </c:pt>
                <c:pt idx="1">
                  <c:v>4.5030595141667941E-2</c:v>
                </c:pt>
                <c:pt idx="2">
                  <c:v>4.7435935822472401E-2</c:v>
                </c:pt>
                <c:pt idx="3">
                  <c:v>4.1552298078607719E-2</c:v>
                </c:pt>
                <c:pt idx="4">
                  <c:v>9.1871610639364429E-2</c:v>
                </c:pt>
                <c:pt idx="5">
                  <c:v>4.7745750184774574E-2</c:v>
                </c:pt>
                <c:pt idx="6">
                  <c:v>7.4438719815328555E-2</c:v>
                </c:pt>
                <c:pt idx="7">
                  <c:v>0.11056619612521262</c:v>
                </c:pt>
                <c:pt idx="8">
                  <c:v>7.6408503047420834E-2</c:v>
                </c:pt>
                <c:pt idx="9">
                  <c:v>5.8098656699848282E-2</c:v>
                </c:pt>
                <c:pt idx="10">
                  <c:v>5.9275244998377247E-2</c:v>
                </c:pt>
                <c:pt idx="11">
                  <c:v>7.6913084814716551E-2</c:v>
                </c:pt>
                <c:pt idx="12">
                  <c:v>6.5796689198105607E-2</c:v>
                </c:pt>
                <c:pt idx="13">
                  <c:v>9.7216730903246909E-2</c:v>
                </c:pt>
                <c:pt idx="14">
                  <c:v>3.9542140951760368E-2</c:v>
                </c:pt>
                <c:pt idx="15">
                  <c:v>9.6425909765527951E-2</c:v>
                </c:pt>
                <c:pt idx="16">
                  <c:v>0.06</c:v>
                </c:pt>
                <c:pt idx="17">
                  <c:v>6.9470588419532756E-2</c:v>
                </c:pt>
              </c:numCache>
            </c:numRef>
          </c:val>
          <c:extLst>
            <c:ext xmlns:c16="http://schemas.microsoft.com/office/drawing/2014/chart" uri="{C3380CC4-5D6E-409C-BE32-E72D297353CC}">
              <c16:uniqueId val="{00000001-BE4D-4A25-B604-5BCDF3FB546A}"/>
            </c:ext>
          </c:extLst>
        </c:ser>
        <c:ser>
          <c:idx val="2"/>
          <c:order val="2"/>
          <c:tx>
            <c:strRef>
              <c:f>Blad1!$D$1</c:f>
              <c:strCache>
                <c:ptCount val="1"/>
                <c:pt idx="0">
                  <c:v>3</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Hbtqi+</c:v>
                </c:pt>
                <c:pt idx="17">
                  <c:v>Samtliga</c:v>
                </c:pt>
              </c:strCache>
            </c:strRef>
          </c:cat>
          <c:val>
            <c:numRef>
              <c:f>Blad1!$D$2:$D$19</c:f>
              <c:numCache>
                <c:formatCode>0%</c:formatCode>
                <c:ptCount val="18"/>
                <c:pt idx="0">
                  <c:v>0.13705815615376682</c:v>
                </c:pt>
                <c:pt idx="1">
                  <c:v>0.19737274746778088</c:v>
                </c:pt>
                <c:pt idx="2">
                  <c:v>0.25470402799105174</c:v>
                </c:pt>
                <c:pt idx="3">
                  <c:v>0.29651638147520876</c:v>
                </c:pt>
                <c:pt idx="4">
                  <c:v>0.33397639410004404</c:v>
                </c:pt>
                <c:pt idx="5">
                  <c:v>0.27318210245039515</c:v>
                </c:pt>
                <c:pt idx="6">
                  <c:v>0.2375558846637881</c:v>
                </c:pt>
                <c:pt idx="7">
                  <c:v>0.31807939558618858</c:v>
                </c:pt>
                <c:pt idx="8">
                  <c:v>0.20531688221594571</c:v>
                </c:pt>
                <c:pt idx="9">
                  <c:v>0.30155793213188764</c:v>
                </c:pt>
                <c:pt idx="10">
                  <c:v>0.26577147909260135</c:v>
                </c:pt>
                <c:pt idx="11">
                  <c:v>0.21916042053595117</c:v>
                </c:pt>
                <c:pt idx="12">
                  <c:v>0.20934297151068165</c:v>
                </c:pt>
                <c:pt idx="13">
                  <c:v>0.26556682263592796</c:v>
                </c:pt>
                <c:pt idx="14">
                  <c:v>0.26166537701846909</c:v>
                </c:pt>
                <c:pt idx="15">
                  <c:v>0.19053321527985678</c:v>
                </c:pt>
                <c:pt idx="16">
                  <c:v>0.27</c:v>
                </c:pt>
                <c:pt idx="17">
                  <c:v>0.23899160295540892</c:v>
                </c:pt>
              </c:numCache>
            </c:numRef>
          </c:val>
          <c:extLst>
            <c:ext xmlns:c16="http://schemas.microsoft.com/office/drawing/2014/chart" uri="{C3380CC4-5D6E-409C-BE32-E72D297353CC}">
              <c16:uniqueId val="{00000001-34D7-4020-AC53-DE3E4BF845AB}"/>
            </c:ext>
          </c:extLst>
        </c:ser>
        <c:ser>
          <c:idx val="3"/>
          <c:order val="3"/>
          <c:tx>
            <c:strRef>
              <c:f>Blad1!$E$1</c:f>
              <c:strCache>
                <c:ptCount val="1"/>
                <c:pt idx="0">
                  <c:v>4</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Hbtqi+</c:v>
                </c:pt>
                <c:pt idx="17">
                  <c:v>Samtliga</c:v>
                </c:pt>
              </c:strCache>
            </c:strRef>
          </c:cat>
          <c:val>
            <c:numRef>
              <c:f>Blad1!$E$2:$E$19</c:f>
              <c:numCache>
                <c:formatCode>0%</c:formatCode>
                <c:ptCount val="18"/>
                <c:pt idx="0">
                  <c:v>0.18429621771353635</c:v>
                </c:pt>
                <c:pt idx="1">
                  <c:v>0.34693206515201336</c:v>
                </c:pt>
                <c:pt idx="2">
                  <c:v>0.28879031947610884</c:v>
                </c:pt>
                <c:pt idx="3">
                  <c:v>0.31143783215558019</c:v>
                </c:pt>
                <c:pt idx="4">
                  <c:v>0.2650423052968966</c:v>
                </c:pt>
                <c:pt idx="5">
                  <c:v>0.31167206776962875</c:v>
                </c:pt>
                <c:pt idx="6">
                  <c:v>0.302900092474778</c:v>
                </c:pt>
                <c:pt idx="7">
                  <c:v>0.23823094086199659</c:v>
                </c:pt>
                <c:pt idx="8">
                  <c:v>0.4053069719042664</c:v>
                </c:pt>
                <c:pt idx="9">
                  <c:v>0.32427931761832512</c:v>
                </c:pt>
                <c:pt idx="10">
                  <c:v>0.25739658214673422</c:v>
                </c:pt>
                <c:pt idx="11">
                  <c:v>0.32909784867781022</c:v>
                </c:pt>
                <c:pt idx="12">
                  <c:v>0.34262254219146349</c:v>
                </c:pt>
                <c:pt idx="13">
                  <c:v>0.24907485102328161</c:v>
                </c:pt>
                <c:pt idx="14">
                  <c:v>0.31815196807102564</c:v>
                </c:pt>
                <c:pt idx="15">
                  <c:v>0.26257556165640067</c:v>
                </c:pt>
                <c:pt idx="16">
                  <c:v>0.29832831284667249</c:v>
                </c:pt>
                <c:pt idx="17">
                  <c:v>0.29582355870570881</c:v>
                </c:pt>
              </c:numCache>
            </c:numRef>
          </c:val>
          <c:extLst>
            <c:ext xmlns:c16="http://schemas.microsoft.com/office/drawing/2014/chart" uri="{C3380CC4-5D6E-409C-BE32-E72D297353CC}">
              <c16:uniqueId val="{00000002-34D7-4020-AC53-DE3E4BF845AB}"/>
            </c:ext>
          </c:extLst>
        </c:ser>
        <c:ser>
          <c:idx val="4"/>
          <c:order val="4"/>
          <c:tx>
            <c:strRef>
              <c:f>Blad1!$F$1</c:f>
              <c:strCache>
                <c:ptCount val="1"/>
                <c:pt idx="0">
                  <c:v>5 - Mycket lätt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Hbtqi+</c:v>
                </c:pt>
                <c:pt idx="17">
                  <c:v>Samtliga</c:v>
                </c:pt>
              </c:strCache>
            </c:strRef>
          </c:cat>
          <c:val>
            <c:numRef>
              <c:f>Blad1!$F$2:$F$19</c:f>
              <c:numCache>
                <c:formatCode>0%</c:formatCode>
                <c:ptCount val="18"/>
                <c:pt idx="0">
                  <c:v>0.41935198691597048</c:v>
                </c:pt>
                <c:pt idx="1">
                  <c:v>0.22788769217197438</c:v>
                </c:pt>
                <c:pt idx="2">
                  <c:v>0.23823190997010124</c:v>
                </c:pt>
                <c:pt idx="3">
                  <c:v>0.25910325293464931</c:v>
                </c:pt>
                <c:pt idx="4">
                  <c:v>0.17986966626665246</c:v>
                </c:pt>
                <c:pt idx="5">
                  <c:v>0.24616521689692425</c:v>
                </c:pt>
                <c:pt idx="6">
                  <c:v>0.21453453202895226</c:v>
                </c:pt>
                <c:pt idx="7">
                  <c:v>0.21416263503214261</c:v>
                </c:pt>
                <c:pt idx="8">
                  <c:v>0.24495812893315494</c:v>
                </c:pt>
                <c:pt idx="9">
                  <c:v>0.21120897013655032</c:v>
                </c:pt>
                <c:pt idx="10">
                  <c:v>0.24285149386524812</c:v>
                </c:pt>
                <c:pt idx="11">
                  <c:v>0.23914251127620059</c:v>
                </c:pt>
                <c:pt idx="12">
                  <c:v>0.25394642307297544</c:v>
                </c:pt>
                <c:pt idx="13">
                  <c:v>0.19697353263265682</c:v>
                </c:pt>
                <c:pt idx="14">
                  <c:v>0.24707792868924228</c:v>
                </c:pt>
                <c:pt idx="15">
                  <c:v>0.32463644412737036</c:v>
                </c:pt>
                <c:pt idx="16">
                  <c:v>0.32</c:v>
                </c:pt>
                <c:pt idx="17">
                  <c:v>0.24099611938148138</c:v>
                </c:pt>
              </c:numCache>
            </c:numRef>
          </c:val>
          <c:extLst>
            <c:ext xmlns:c16="http://schemas.microsoft.com/office/drawing/2014/chart" uri="{C3380CC4-5D6E-409C-BE32-E72D297353CC}">
              <c16:uniqueId val="{00000003-34D7-4020-AC53-DE3E4BF845AB}"/>
            </c:ext>
          </c:extLst>
        </c:ser>
        <c:ser>
          <c:idx val="5"/>
          <c:order val="5"/>
          <c:tx>
            <c:strRef>
              <c:f>Blad1!$G$1</c:f>
              <c:strCache>
                <c:ptCount val="1"/>
                <c:pt idx="0">
                  <c:v>Vet inte/vill ej svara</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Finansiell verksamhet</c:v>
                </c:pt>
                <c:pt idx="9">
                  <c:v>Byggverksamhet</c:v>
                </c:pt>
                <c:pt idx="10">
                  <c:v>Offentlig</c:v>
                </c:pt>
                <c:pt idx="11">
                  <c:v>Privat</c:v>
                </c:pt>
                <c:pt idx="12">
                  <c:v>200 eller fler</c:v>
                </c:pt>
                <c:pt idx="13">
                  <c:v>50-199</c:v>
                </c:pt>
                <c:pt idx="14">
                  <c:v>10-49</c:v>
                </c:pt>
                <c:pt idx="15">
                  <c:v>0-9</c:v>
                </c:pt>
                <c:pt idx="16">
                  <c:v>Hbtqi+</c:v>
                </c:pt>
                <c:pt idx="17">
                  <c:v>Samtliga</c:v>
                </c:pt>
              </c:strCache>
            </c:strRef>
          </c:cat>
          <c:val>
            <c:numRef>
              <c:f>Blad1!$G$2:$G$19</c:f>
              <c:numCache>
                <c:formatCode>0%</c:formatCode>
                <c:ptCount val="18"/>
                <c:pt idx="0">
                  <c:v>0.18579911299709734</c:v>
                </c:pt>
                <c:pt idx="1">
                  <c:v>0.16978499194020513</c:v>
                </c:pt>
                <c:pt idx="2">
                  <c:v>0.14028461561493483</c:v>
                </c:pt>
                <c:pt idx="3">
                  <c:v>7.1329498335572034E-2</c:v>
                </c:pt>
                <c:pt idx="4">
                  <c:v>0.10174537831720618</c:v>
                </c:pt>
                <c:pt idx="5">
                  <c:v>8.6190232531695957E-2</c:v>
                </c:pt>
                <c:pt idx="6">
                  <c:v>0.15026803779645811</c:v>
                </c:pt>
                <c:pt idx="7">
                  <c:v>9.0021428413634655E-2</c:v>
                </c:pt>
                <c:pt idx="8">
                  <c:v>5.0542589564441798E-2</c:v>
                </c:pt>
                <c:pt idx="9">
                  <c:v>4.4277097287495834E-2</c:v>
                </c:pt>
                <c:pt idx="10">
                  <c:v>0.13657983384502898</c:v>
                </c:pt>
                <c:pt idx="11">
                  <c:v>0.10582216768373574</c:v>
                </c:pt>
                <c:pt idx="12">
                  <c:v>0.11320068620694711</c:v>
                </c:pt>
                <c:pt idx="13">
                  <c:v>0.13448722142420319</c:v>
                </c:pt>
                <c:pt idx="14">
                  <c:v>0.1075719318251237</c:v>
                </c:pt>
                <c:pt idx="15">
                  <c:v>8.2743596766693628E-2</c:v>
                </c:pt>
                <c:pt idx="16">
                  <c:v>0.01</c:v>
                </c:pt>
                <c:pt idx="17">
                  <c:v>0.12124427225091533</c:v>
                </c:pt>
              </c:numCache>
            </c:numRef>
          </c:val>
          <c:extLst>
            <c:ext xmlns:c16="http://schemas.microsoft.com/office/drawing/2014/chart" uri="{C3380CC4-5D6E-409C-BE32-E72D297353CC}">
              <c16:uniqueId val="{00000004-34D7-4020-AC53-DE3E4BF845AB}"/>
            </c:ext>
          </c:extLst>
        </c:ser>
        <c:dLbls>
          <c:showLegendKey val="0"/>
          <c:showVal val="0"/>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0.32286087962962962"/>
          <c:y val="0.89894722222222234"/>
          <c:w val="0.62562743055555559"/>
          <c:h val="6.11522727272727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406875"/>
          <c:y val="3.7752032651049344E-2"/>
          <c:w val="0.60815347222222227"/>
          <c:h val="0.78232601010101011"/>
        </c:manualLayout>
      </c:layout>
      <c:barChart>
        <c:barDir val="bar"/>
        <c:grouping val="percentStacked"/>
        <c:varyColors val="0"/>
        <c:ser>
          <c:idx val="0"/>
          <c:order val="0"/>
          <c:tx>
            <c:strRef>
              <c:f>Blad1!$B$1</c:f>
              <c:strCache>
                <c:ptCount val="1"/>
                <c:pt idx="0">
                  <c:v>1 - Mycket svårt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Ej storstadsregion</c:v>
                </c:pt>
                <c:pt idx="1">
                  <c:v>Stor-Malmö</c:v>
                </c:pt>
                <c:pt idx="2">
                  <c:v>Stor-Göteborg</c:v>
                </c:pt>
                <c:pt idx="3">
                  <c:v>Stor-Stockholm</c:v>
                </c:pt>
                <c:pt idx="4">
                  <c:v>Samtliga</c:v>
                </c:pt>
              </c:strCache>
            </c:strRef>
          </c:cat>
          <c:val>
            <c:numRef>
              <c:f>Blad1!$B$2:$B$6</c:f>
              <c:numCache>
                <c:formatCode>General</c:formatCode>
                <c:ptCount val="5"/>
                <c:pt idx="0">
                  <c:v>3</c:v>
                </c:pt>
                <c:pt idx="1">
                  <c:v>1</c:v>
                </c:pt>
                <c:pt idx="2">
                  <c:v>9</c:v>
                </c:pt>
                <c:pt idx="3">
                  <c:v>2</c:v>
                </c:pt>
                <c:pt idx="4">
                  <c:v>3</c:v>
                </c:pt>
              </c:numCache>
            </c:numRef>
          </c:val>
          <c:extLst>
            <c:ext xmlns:c16="http://schemas.microsoft.com/office/drawing/2014/chart" uri="{C3380CC4-5D6E-409C-BE32-E72D297353CC}">
              <c16:uniqueId val="{00000000-BE4D-4A25-B604-5BCDF3FB546A}"/>
            </c:ext>
          </c:extLst>
        </c:ser>
        <c:ser>
          <c:idx val="1"/>
          <c:order val="1"/>
          <c:tx>
            <c:strRef>
              <c:f>Blad1!$C$1</c:f>
              <c:strCache>
                <c:ptCount val="1"/>
                <c:pt idx="0">
                  <c:v>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Ej storstadsregion</c:v>
                </c:pt>
                <c:pt idx="1">
                  <c:v>Stor-Malmö</c:v>
                </c:pt>
                <c:pt idx="2">
                  <c:v>Stor-Göteborg</c:v>
                </c:pt>
                <c:pt idx="3">
                  <c:v>Stor-Stockholm</c:v>
                </c:pt>
                <c:pt idx="4">
                  <c:v>Samtliga</c:v>
                </c:pt>
              </c:strCache>
            </c:strRef>
          </c:cat>
          <c:val>
            <c:numRef>
              <c:f>Blad1!$C$2:$C$6</c:f>
              <c:numCache>
                <c:formatCode>General</c:formatCode>
                <c:ptCount val="5"/>
                <c:pt idx="0">
                  <c:v>6</c:v>
                </c:pt>
                <c:pt idx="1">
                  <c:v>6</c:v>
                </c:pt>
                <c:pt idx="2">
                  <c:v>5</c:v>
                </c:pt>
                <c:pt idx="3">
                  <c:v>10</c:v>
                </c:pt>
                <c:pt idx="4">
                  <c:v>7</c:v>
                </c:pt>
              </c:numCache>
            </c:numRef>
          </c:val>
          <c:extLst>
            <c:ext xmlns:c16="http://schemas.microsoft.com/office/drawing/2014/chart" uri="{C3380CC4-5D6E-409C-BE32-E72D297353CC}">
              <c16:uniqueId val="{00000001-BE4D-4A25-B604-5BCDF3FB546A}"/>
            </c:ext>
          </c:extLst>
        </c:ser>
        <c:ser>
          <c:idx val="2"/>
          <c:order val="2"/>
          <c:tx>
            <c:strRef>
              <c:f>Blad1!$D$1</c:f>
              <c:strCache>
                <c:ptCount val="1"/>
                <c:pt idx="0">
                  <c:v>3</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Ej storstadsregion</c:v>
                </c:pt>
                <c:pt idx="1">
                  <c:v>Stor-Malmö</c:v>
                </c:pt>
                <c:pt idx="2">
                  <c:v>Stor-Göteborg</c:v>
                </c:pt>
                <c:pt idx="3">
                  <c:v>Stor-Stockholm</c:v>
                </c:pt>
                <c:pt idx="4">
                  <c:v>Samtliga</c:v>
                </c:pt>
              </c:strCache>
            </c:strRef>
          </c:cat>
          <c:val>
            <c:numRef>
              <c:f>Blad1!$D$2:$D$6</c:f>
              <c:numCache>
                <c:formatCode>General</c:formatCode>
                <c:ptCount val="5"/>
                <c:pt idx="0">
                  <c:v>25</c:v>
                </c:pt>
                <c:pt idx="1">
                  <c:v>40</c:v>
                </c:pt>
                <c:pt idx="2">
                  <c:v>17</c:v>
                </c:pt>
                <c:pt idx="3">
                  <c:v>19</c:v>
                </c:pt>
                <c:pt idx="4">
                  <c:v>24</c:v>
                </c:pt>
              </c:numCache>
            </c:numRef>
          </c:val>
          <c:extLst>
            <c:ext xmlns:c16="http://schemas.microsoft.com/office/drawing/2014/chart" uri="{C3380CC4-5D6E-409C-BE32-E72D297353CC}">
              <c16:uniqueId val="{00000001-34D7-4020-AC53-DE3E4BF845AB}"/>
            </c:ext>
          </c:extLst>
        </c:ser>
        <c:ser>
          <c:idx val="3"/>
          <c:order val="3"/>
          <c:tx>
            <c:strRef>
              <c:f>Blad1!$E$1</c:f>
              <c:strCache>
                <c:ptCount val="1"/>
                <c:pt idx="0">
                  <c:v>4</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Ej storstadsregion</c:v>
                </c:pt>
                <c:pt idx="1">
                  <c:v>Stor-Malmö</c:v>
                </c:pt>
                <c:pt idx="2">
                  <c:v>Stor-Göteborg</c:v>
                </c:pt>
                <c:pt idx="3">
                  <c:v>Stor-Stockholm</c:v>
                </c:pt>
                <c:pt idx="4">
                  <c:v>Samtliga</c:v>
                </c:pt>
              </c:strCache>
            </c:strRef>
          </c:cat>
          <c:val>
            <c:numRef>
              <c:f>Blad1!$E$2:$E$6</c:f>
              <c:numCache>
                <c:formatCode>General</c:formatCode>
                <c:ptCount val="5"/>
                <c:pt idx="0">
                  <c:v>28</c:v>
                </c:pt>
                <c:pt idx="1">
                  <c:v>24</c:v>
                </c:pt>
                <c:pt idx="2">
                  <c:v>32</c:v>
                </c:pt>
                <c:pt idx="3">
                  <c:v>33</c:v>
                </c:pt>
                <c:pt idx="4">
                  <c:v>30</c:v>
                </c:pt>
              </c:numCache>
            </c:numRef>
          </c:val>
          <c:extLst>
            <c:ext xmlns:c16="http://schemas.microsoft.com/office/drawing/2014/chart" uri="{C3380CC4-5D6E-409C-BE32-E72D297353CC}">
              <c16:uniqueId val="{00000002-34D7-4020-AC53-DE3E4BF845AB}"/>
            </c:ext>
          </c:extLst>
        </c:ser>
        <c:ser>
          <c:idx val="4"/>
          <c:order val="4"/>
          <c:tx>
            <c:strRef>
              <c:f>Blad1!$F$1</c:f>
              <c:strCache>
                <c:ptCount val="1"/>
                <c:pt idx="0">
                  <c:v>5 - Mycket lätt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Ej storstadsregion</c:v>
                </c:pt>
                <c:pt idx="1">
                  <c:v>Stor-Malmö</c:v>
                </c:pt>
                <c:pt idx="2">
                  <c:v>Stor-Göteborg</c:v>
                </c:pt>
                <c:pt idx="3">
                  <c:v>Stor-Stockholm</c:v>
                </c:pt>
                <c:pt idx="4">
                  <c:v>Samtliga</c:v>
                </c:pt>
              </c:strCache>
            </c:strRef>
          </c:cat>
          <c:val>
            <c:numRef>
              <c:f>Blad1!$F$2:$F$6</c:f>
              <c:numCache>
                <c:formatCode>General</c:formatCode>
                <c:ptCount val="5"/>
                <c:pt idx="0">
                  <c:v>25</c:v>
                </c:pt>
                <c:pt idx="1">
                  <c:v>20</c:v>
                </c:pt>
                <c:pt idx="2">
                  <c:v>20</c:v>
                </c:pt>
                <c:pt idx="3">
                  <c:v>25</c:v>
                </c:pt>
                <c:pt idx="4">
                  <c:v>24</c:v>
                </c:pt>
              </c:numCache>
            </c:numRef>
          </c:val>
          <c:extLst>
            <c:ext xmlns:c16="http://schemas.microsoft.com/office/drawing/2014/chart" uri="{C3380CC4-5D6E-409C-BE32-E72D297353CC}">
              <c16:uniqueId val="{00000003-34D7-4020-AC53-DE3E4BF845AB}"/>
            </c:ext>
          </c:extLst>
        </c:ser>
        <c:ser>
          <c:idx val="5"/>
          <c:order val="5"/>
          <c:tx>
            <c:strRef>
              <c:f>Blad1!$G$1</c:f>
              <c:strCache>
                <c:ptCount val="1"/>
                <c:pt idx="0">
                  <c:v>Vet inte/vill ej svara</c:v>
                </c:pt>
              </c:strCache>
            </c:strRef>
          </c:tx>
          <c:spPr>
            <a:solidFill>
              <a:schemeClr val="bg1"/>
            </a:solidFill>
            <a:ln>
              <a:noFill/>
            </a:ln>
            <a:effectLst/>
          </c:spPr>
          <c:invertIfNegative val="0"/>
          <c:dPt>
            <c:idx val="3"/>
            <c:invertIfNegative val="0"/>
            <c:bubble3D val="0"/>
            <c:extLst>
              <c:ext xmlns:c16="http://schemas.microsoft.com/office/drawing/2014/chart" uri="{C3380CC4-5D6E-409C-BE32-E72D297353CC}">
                <c16:uniqueId val="{00000000-775E-4C55-8932-0E4037334A94}"/>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Ej storstadsregion</c:v>
                </c:pt>
                <c:pt idx="1">
                  <c:v>Stor-Malmö</c:v>
                </c:pt>
                <c:pt idx="2">
                  <c:v>Stor-Göteborg</c:v>
                </c:pt>
                <c:pt idx="3">
                  <c:v>Stor-Stockholm</c:v>
                </c:pt>
                <c:pt idx="4">
                  <c:v>Samtliga</c:v>
                </c:pt>
              </c:strCache>
            </c:strRef>
          </c:cat>
          <c:val>
            <c:numRef>
              <c:f>Blad1!$G$2:$G$6</c:f>
              <c:numCache>
                <c:formatCode>General</c:formatCode>
                <c:ptCount val="5"/>
                <c:pt idx="0">
                  <c:v>13</c:v>
                </c:pt>
                <c:pt idx="1">
                  <c:v>8</c:v>
                </c:pt>
                <c:pt idx="2">
                  <c:v>17</c:v>
                </c:pt>
                <c:pt idx="3">
                  <c:v>11</c:v>
                </c:pt>
                <c:pt idx="4">
                  <c:v>12</c:v>
                </c:pt>
              </c:numCache>
            </c:numRef>
          </c:val>
          <c:extLst>
            <c:ext xmlns:c16="http://schemas.microsoft.com/office/drawing/2014/chart" uri="{C3380CC4-5D6E-409C-BE32-E72D297353CC}">
              <c16:uniqueId val="{00000004-34D7-4020-AC53-DE3E4BF845AB}"/>
            </c:ext>
          </c:extLst>
        </c:ser>
        <c:dLbls>
          <c:showLegendKey val="0"/>
          <c:showVal val="0"/>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0.33168032407407405"/>
          <c:y val="0.83159873737373735"/>
          <c:w val="0.62562743055555559"/>
          <c:h val="6.11522727272727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9052708333333336"/>
          <c:y val="3.7752032651049344E-2"/>
          <c:w val="0.58169513888888891"/>
          <c:h val="0.81760378787878785"/>
        </c:manualLayout>
      </c:layout>
      <c:barChart>
        <c:barDir val="bar"/>
        <c:grouping val="percentStacked"/>
        <c:varyColors val="0"/>
        <c:ser>
          <c:idx val="0"/>
          <c:order val="0"/>
          <c:tx>
            <c:strRef>
              <c:f>Blad1!$B$1</c:f>
              <c:strCache>
                <c:ptCount val="1"/>
                <c:pt idx="0">
                  <c:v>1 - Mindre tryggt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Byggverksamhet</c:v>
                </c:pt>
                <c:pt idx="9">
                  <c:v>Finansiell verksamhet</c:v>
                </c:pt>
                <c:pt idx="10">
                  <c:v>Offentlig</c:v>
                </c:pt>
                <c:pt idx="11">
                  <c:v>Privat</c:v>
                </c:pt>
                <c:pt idx="12">
                  <c:v>200 eller fler</c:v>
                </c:pt>
                <c:pt idx="13">
                  <c:v>50-199</c:v>
                </c:pt>
                <c:pt idx="14">
                  <c:v>10-49</c:v>
                </c:pt>
                <c:pt idx="15">
                  <c:v>0-9</c:v>
                </c:pt>
                <c:pt idx="16">
                  <c:v>Hbtqi+</c:v>
                </c:pt>
                <c:pt idx="17">
                  <c:v>Samtliga</c:v>
                </c:pt>
              </c:strCache>
            </c:strRef>
          </c:cat>
          <c:val>
            <c:numRef>
              <c:f>Blad1!$B$2:$B$19</c:f>
              <c:numCache>
                <c:formatCode>0%</c:formatCode>
                <c:ptCount val="18"/>
                <c:pt idx="0">
                  <c:v>0</c:v>
                </c:pt>
                <c:pt idx="1">
                  <c:v>9.9845219859976114E-3</c:v>
                </c:pt>
                <c:pt idx="2">
                  <c:v>2.2682846498338245E-2</c:v>
                </c:pt>
                <c:pt idx="3">
                  <c:v>1.7345091397535477E-2</c:v>
                </c:pt>
                <c:pt idx="4">
                  <c:v>1.9884249061992067E-2</c:v>
                </c:pt>
                <c:pt idx="5">
                  <c:v>4.4402751719824891E-2</c:v>
                </c:pt>
                <c:pt idx="6">
                  <c:v>1.6902720705311389E-2</c:v>
                </c:pt>
                <c:pt idx="7">
                  <c:v>1.4569112156758785E-2</c:v>
                </c:pt>
                <c:pt idx="8">
                  <c:v>0</c:v>
                </c:pt>
                <c:pt idx="9">
                  <c:v>1.9126901541053464E-2</c:v>
                </c:pt>
                <c:pt idx="10">
                  <c:v>1.8003230583855286E-2</c:v>
                </c:pt>
                <c:pt idx="11">
                  <c:v>2.1598898912178296E-2</c:v>
                </c:pt>
                <c:pt idx="12">
                  <c:v>1.7902963299658365E-2</c:v>
                </c:pt>
                <c:pt idx="13">
                  <c:v>3.2267148322500813E-2</c:v>
                </c:pt>
                <c:pt idx="14">
                  <c:v>8.6465820928953944E-3</c:v>
                </c:pt>
                <c:pt idx="15">
                  <c:v>2.3676516488206328E-2</c:v>
                </c:pt>
                <c:pt idx="16">
                  <c:v>2.7330510463707974E-2</c:v>
                </c:pt>
                <c:pt idx="17">
                  <c:v>1.9796948750152688E-2</c:v>
                </c:pt>
              </c:numCache>
            </c:numRef>
          </c:val>
          <c:extLst>
            <c:ext xmlns:c16="http://schemas.microsoft.com/office/drawing/2014/chart" uri="{C3380CC4-5D6E-409C-BE32-E72D297353CC}">
              <c16:uniqueId val="{00000000-BE4D-4A25-B604-5BCDF3FB546A}"/>
            </c:ext>
          </c:extLst>
        </c:ser>
        <c:ser>
          <c:idx val="1"/>
          <c:order val="1"/>
          <c:tx>
            <c:strRef>
              <c:f>Blad1!$C$1</c:f>
              <c:strCache>
                <c:ptCount val="1"/>
                <c:pt idx="0">
                  <c:v>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Byggverksamhet</c:v>
                </c:pt>
                <c:pt idx="9">
                  <c:v>Finansiell verksamhet</c:v>
                </c:pt>
                <c:pt idx="10">
                  <c:v>Offentlig</c:v>
                </c:pt>
                <c:pt idx="11">
                  <c:v>Privat</c:v>
                </c:pt>
                <c:pt idx="12">
                  <c:v>200 eller fler</c:v>
                </c:pt>
                <c:pt idx="13">
                  <c:v>50-199</c:v>
                </c:pt>
                <c:pt idx="14">
                  <c:v>10-49</c:v>
                </c:pt>
                <c:pt idx="15">
                  <c:v>0-9</c:v>
                </c:pt>
                <c:pt idx="16">
                  <c:v>Hbtqi+</c:v>
                </c:pt>
                <c:pt idx="17">
                  <c:v>Samtliga</c:v>
                </c:pt>
              </c:strCache>
            </c:strRef>
          </c:cat>
          <c:val>
            <c:numRef>
              <c:f>Blad1!$C$2:$C$19</c:f>
              <c:numCache>
                <c:formatCode>0%</c:formatCode>
                <c:ptCount val="18"/>
                <c:pt idx="0">
                  <c:v>6.0454699494614621E-2</c:v>
                </c:pt>
                <c:pt idx="1">
                  <c:v>2.9464364479160818E-2</c:v>
                </c:pt>
                <c:pt idx="2">
                  <c:v>1.6553387883946637E-2</c:v>
                </c:pt>
                <c:pt idx="3">
                  <c:v>2.1615663143140802E-2</c:v>
                </c:pt>
                <c:pt idx="4">
                  <c:v>2.337804377876684E-2</c:v>
                </c:pt>
                <c:pt idx="5">
                  <c:v>2.4799590653249191E-2</c:v>
                </c:pt>
                <c:pt idx="6">
                  <c:v>3.0495817776016353E-2</c:v>
                </c:pt>
                <c:pt idx="7">
                  <c:v>2.8221441668323504E-2</c:v>
                </c:pt>
                <c:pt idx="8">
                  <c:v>6.4685638160085851E-2</c:v>
                </c:pt>
                <c:pt idx="9">
                  <c:v>6.327734007234527E-2</c:v>
                </c:pt>
                <c:pt idx="10">
                  <c:v>3.0860282843958326E-2</c:v>
                </c:pt>
                <c:pt idx="11">
                  <c:v>2.6833488104713893E-2</c:v>
                </c:pt>
                <c:pt idx="12">
                  <c:v>3.422237210598085E-2</c:v>
                </c:pt>
                <c:pt idx="13">
                  <c:v>3.1666974812623552E-2</c:v>
                </c:pt>
                <c:pt idx="14">
                  <c:v>2.4659431061516218E-2</c:v>
                </c:pt>
                <c:pt idx="15">
                  <c:v>2.2115917472976157E-2</c:v>
                </c:pt>
                <c:pt idx="16">
                  <c:v>3.2428575452300705E-2</c:v>
                </c:pt>
                <c:pt idx="17">
                  <c:v>2.8158757700944944E-2</c:v>
                </c:pt>
              </c:numCache>
            </c:numRef>
          </c:val>
          <c:extLst>
            <c:ext xmlns:c16="http://schemas.microsoft.com/office/drawing/2014/chart" uri="{C3380CC4-5D6E-409C-BE32-E72D297353CC}">
              <c16:uniqueId val="{00000001-BE4D-4A25-B604-5BCDF3FB546A}"/>
            </c:ext>
          </c:extLst>
        </c:ser>
        <c:ser>
          <c:idx val="2"/>
          <c:order val="2"/>
          <c:tx>
            <c:strRef>
              <c:f>Blad1!$D$1</c:f>
              <c:strCache>
                <c:ptCount val="1"/>
                <c:pt idx="0">
                  <c:v>3 - Ingen förändring</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Byggverksamhet</c:v>
                </c:pt>
                <c:pt idx="9">
                  <c:v>Finansiell verksamhet</c:v>
                </c:pt>
                <c:pt idx="10">
                  <c:v>Offentlig</c:v>
                </c:pt>
                <c:pt idx="11">
                  <c:v>Privat</c:v>
                </c:pt>
                <c:pt idx="12">
                  <c:v>200 eller fler</c:v>
                </c:pt>
                <c:pt idx="13">
                  <c:v>50-199</c:v>
                </c:pt>
                <c:pt idx="14">
                  <c:v>10-49</c:v>
                </c:pt>
                <c:pt idx="15">
                  <c:v>0-9</c:v>
                </c:pt>
                <c:pt idx="16">
                  <c:v>Hbtqi+</c:v>
                </c:pt>
                <c:pt idx="17">
                  <c:v>Samtliga</c:v>
                </c:pt>
              </c:strCache>
            </c:strRef>
          </c:cat>
          <c:val>
            <c:numRef>
              <c:f>Blad1!$D$2:$D$19</c:f>
              <c:numCache>
                <c:formatCode>0%</c:formatCode>
                <c:ptCount val="18"/>
                <c:pt idx="0">
                  <c:v>0.39786942492154004</c:v>
                </c:pt>
                <c:pt idx="1">
                  <c:v>0.37843343251024519</c:v>
                </c:pt>
                <c:pt idx="2">
                  <c:v>0.37413223034445592</c:v>
                </c:pt>
                <c:pt idx="3">
                  <c:v>0.4470668107224201</c:v>
                </c:pt>
                <c:pt idx="4">
                  <c:v>0.39376585499232886</c:v>
                </c:pt>
                <c:pt idx="5">
                  <c:v>0.41365626243675024</c:v>
                </c:pt>
                <c:pt idx="6">
                  <c:v>0.41173525792119475</c:v>
                </c:pt>
                <c:pt idx="7">
                  <c:v>0.46692955132878255</c:v>
                </c:pt>
                <c:pt idx="8">
                  <c:v>0.46926692077119486</c:v>
                </c:pt>
                <c:pt idx="9">
                  <c:v>0.29839948466379268</c:v>
                </c:pt>
                <c:pt idx="10">
                  <c:v>0.37659057758810432</c:v>
                </c:pt>
                <c:pt idx="11">
                  <c:v>0.43297708278057834</c:v>
                </c:pt>
                <c:pt idx="12">
                  <c:v>0.35576604448615123</c:v>
                </c:pt>
                <c:pt idx="13">
                  <c:v>0.39078690995975141</c:v>
                </c:pt>
                <c:pt idx="14">
                  <c:v>0.4284932497098291</c:v>
                </c:pt>
                <c:pt idx="15">
                  <c:v>0.54610773866017792</c:v>
                </c:pt>
                <c:pt idx="16">
                  <c:v>0.39497328914384433</c:v>
                </c:pt>
                <c:pt idx="17">
                  <c:v>0.40883052126823249</c:v>
                </c:pt>
              </c:numCache>
            </c:numRef>
          </c:val>
          <c:extLst>
            <c:ext xmlns:c16="http://schemas.microsoft.com/office/drawing/2014/chart" uri="{C3380CC4-5D6E-409C-BE32-E72D297353CC}">
              <c16:uniqueId val="{00000001-34D7-4020-AC53-DE3E4BF845AB}"/>
            </c:ext>
          </c:extLst>
        </c:ser>
        <c:ser>
          <c:idx val="3"/>
          <c:order val="3"/>
          <c:tx>
            <c:strRef>
              <c:f>Blad1!$E$1</c:f>
              <c:strCache>
                <c:ptCount val="1"/>
                <c:pt idx="0">
                  <c:v>4</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Byggverksamhet</c:v>
                </c:pt>
                <c:pt idx="9">
                  <c:v>Finansiell verksamhet</c:v>
                </c:pt>
                <c:pt idx="10">
                  <c:v>Offentlig</c:v>
                </c:pt>
                <c:pt idx="11">
                  <c:v>Privat</c:v>
                </c:pt>
                <c:pt idx="12">
                  <c:v>200 eller fler</c:v>
                </c:pt>
                <c:pt idx="13">
                  <c:v>50-199</c:v>
                </c:pt>
                <c:pt idx="14">
                  <c:v>10-49</c:v>
                </c:pt>
                <c:pt idx="15">
                  <c:v>0-9</c:v>
                </c:pt>
                <c:pt idx="16">
                  <c:v>Hbtqi+</c:v>
                </c:pt>
                <c:pt idx="17">
                  <c:v>Samtliga</c:v>
                </c:pt>
              </c:strCache>
            </c:strRef>
          </c:cat>
          <c:val>
            <c:numRef>
              <c:f>Blad1!$E$2:$E$19</c:f>
              <c:numCache>
                <c:formatCode>0%</c:formatCode>
                <c:ptCount val="18"/>
                <c:pt idx="0">
                  <c:v>0.15790714464630393</c:v>
                </c:pt>
                <c:pt idx="1">
                  <c:v>0.29522106293055744</c:v>
                </c:pt>
                <c:pt idx="2">
                  <c:v>0.22613125510609994</c:v>
                </c:pt>
                <c:pt idx="3">
                  <c:v>0.22363925713951993</c:v>
                </c:pt>
                <c:pt idx="4">
                  <c:v>0.2849265543588887</c:v>
                </c:pt>
                <c:pt idx="5">
                  <c:v>0.23714821763602256</c:v>
                </c:pt>
                <c:pt idx="6">
                  <c:v>0.13762054747849786</c:v>
                </c:pt>
                <c:pt idx="7">
                  <c:v>0.18462677005323966</c:v>
                </c:pt>
                <c:pt idx="8">
                  <c:v>0.26501498723309774</c:v>
                </c:pt>
                <c:pt idx="9">
                  <c:v>0.32736237054655365</c:v>
                </c:pt>
                <c:pt idx="10">
                  <c:v>0.21739292628971549</c:v>
                </c:pt>
                <c:pt idx="11">
                  <c:v>0.22102596842663835</c:v>
                </c:pt>
                <c:pt idx="12">
                  <c:v>0.24530432105101099</c:v>
                </c:pt>
                <c:pt idx="13">
                  <c:v>0.22187077780780223</c:v>
                </c:pt>
                <c:pt idx="14">
                  <c:v>0.22151489543668165</c:v>
                </c:pt>
                <c:pt idx="15">
                  <c:v>0.15534648483034058</c:v>
                </c:pt>
                <c:pt idx="16">
                  <c:v>0.29880481828167982</c:v>
                </c:pt>
                <c:pt idx="17">
                  <c:v>0.21922597477441358</c:v>
                </c:pt>
              </c:numCache>
            </c:numRef>
          </c:val>
          <c:extLst>
            <c:ext xmlns:c16="http://schemas.microsoft.com/office/drawing/2014/chart" uri="{C3380CC4-5D6E-409C-BE32-E72D297353CC}">
              <c16:uniqueId val="{00000002-34D7-4020-AC53-DE3E4BF845AB}"/>
            </c:ext>
          </c:extLst>
        </c:ser>
        <c:ser>
          <c:idx val="4"/>
          <c:order val="4"/>
          <c:tx>
            <c:strRef>
              <c:f>Blad1!$F$1</c:f>
              <c:strCache>
                <c:ptCount val="1"/>
                <c:pt idx="0">
                  <c:v>5 - Mer tryggt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Byggverksamhet</c:v>
                </c:pt>
                <c:pt idx="9">
                  <c:v>Finansiell verksamhet</c:v>
                </c:pt>
                <c:pt idx="10">
                  <c:v>Offentlig</c:v>
                </c:pt>
                <c:pt idx="11">
                  <c:v>Privat</c:v>
                </c:pt>
                <c:pt idx="12">
                  <c:v>200 eller fler</c:v>
                </c:pt>
                <c:pt idx="13">
                  <c:v>50-199</c:v>
                </c:pt>
                <c:pt idx="14">
                  <c:v>10-49</c:v>
                </c:pt>
                <c:pt idx="15">
                  <c:v>0-9</c:v>
                </c:pt>
                <c:pt idx="16">
                  <c:v>Hbtqi+</c:v>
                </c:pt>
                <c:pt idx="17">
                  <c:v>Samtliga</c:v>
                </c:pt>
              </c:strCache>
            </c:strRef>
          </c:cat>
          <c:val>
            <c:numRef>
              <c:f>Blad1!$F$2:$F$19</c:f>
              <c:numCache>
                <c:formatCode>0%</c:formatCode>
                <c:ptCount val="18"/>
                <c:pt idx="0">
                  <c:v>0.14942020657443014</c:v>
                </c:pt>
                <c:pt idx="1">
                  <c:v>0.10777669957415413</c:v>
                </c:pt>
                <c:pt idx="2">
                  <c:v>0.16662032858688819</c:v>
                </c:pt>
                <c:pt idx="3">
                  <c:v>0.12233545523564794</c:v>
                </c:pt>
                <c:pt idx="4">
                  <c:v>0.13797451048897935</c:v>
                </c:pt>
                <c:pt idx="5">
                  <c:v>0.17122064926942976</c:v>
                </c:pt>
                <c:pt idx="6">
                  <c:v>0.29667716568281843</c:v>
                </c:pt>
                <c:pt idx="7">
                  <c:v>0.12109262818388671</c:v>
                </c:pt>
                <c:pt idx="8">
                  <c:v>0.16848610442956</c:v>
                </c:pt>
                <c:pt idx="9">
                  <c:v>0.24822853178732471</c:v>
                </c:pt>
                <c:pt idx="10">
                  <c:v>0.15300694239786919</c:v>
                </c:pt>
                <c:pt idx="11">
                  <c:v>0.1671544728928982</c:v>
                </c:pt>
                <c:pt idx="12">
                  <c:v>0.20263925748889314</c:v>
                </c:pt>
                <c:pt idx="13">
                  <c:v>0.13522961614495185</c:v>
                </c:pt>
                <c:pt idx="14">
                  <c:v>0.16964558431244781</c:v>
                </c:pt>
                <c:pt idx="15">
                  <c:v>0.11221662388289774</c:v>
                </c:pt>
                <c:pt idx="16">
                  <c:v>0.21747988470674393</c:v>
                </c:pt>
                <c:pt idx="17">
                  <c:v>0.15967539362125288</c:v>
                </c:pt>
              </c:numCache>
            </c:numRef>
          </c:val>
          <c:extLst>
            <c:ext xmlns:c16="http://schemas.microsoft.com/office/drawing/2014/chart" uri="{C3380CC4-5D6E-409C-BE32-E72D297353CC}">
              <c16:uniqueId val="{00000003-34D7-4020-AC53-DE3E4BF845AB}"/>
            </c:ext>
          </c:extLst>
        </c:ser>
        <c:ser>
          <c:idx val="5"/>
          <c:order val="5"/>
          <c:tx>
            <c:strRef>
              <c:f>Blad1!$G$1</c:f>
              <c:strCache>
                <c:ptCount val="1"/>
                <c:pt idx="0">
                  <c:v>Vet inte/vill ej svara</c:v>
                </c:pt>
              </c:strCache>
            </c:strRef>
          </c:tx>
          <c:spPr>
            <a:solidFill>
              <a:schemeClr val="bg1"/>
            </a:solidFill>
            <a:ln>
              <a:noFill/>
            </a:ln>
            <a:effectLst/>
          </c:spPr>
          <c:invertIfNegative val="0"/>
          <c:dPt>
            <c:idx val="0"/>
            <c:invertIfNegative val="0"/>
            <c:bubble3D val="0"/>
            <c:extLst>
              <c:ext xmlns:c16="http://schemas.microsoft.com/office/drawing/2014/chart" uri="{C3380CC4-5D6E-409C-BE32-E72D297353CC}">
                <c16:uniqueId val="{00000000-16F5-42A6-B7A9-928AEE94C5C3}"/>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Blad1!$A$2:$A$19</c:f>
              <c:strCache>
                <c:ptCount val="18"/>
                <c:pt idx="0">
                  <c:v>Hotell och restaurang/Tjänster mot privatpersoner</c:v>
                </c:pt>
                <c:pt idx="1">
                  <c:v>Annan offentlig verksamhet</c:v>
                </c:pt>
                <c:pt idx="2">
                  <c:v>Vård och omsorg</c:v>
                </c:pt>
                <c:pt idx="3">
                  <c:v>Utbildning</c:v>
                </c:pt>
                <c:pt idx="4">
                  <c:v>Transport</c:v>
                </c:pt>
                <c:pt idx="5">
                  <c:v>Information och kommunikation</c:v>
                </c:pt>
                <c:pt idx="6">
                  <c:v>Industri</c:v>
                </c:pt>
                <c:pt idx="7">
                  <c:v>Handel</c:v>
                </c:pt>
                <c:pt idx="8">
                  <c:v>Byggverksamhet</c:v>
                </c:pt>
                <c:pt idx="9">
                  <c:v>Finansiell verksamhet</c:v>
                </c:pt>
                <c:pt idx="10">
                  <c:v>Offentlig</c:v>
                </c:pt>
                <c:pt idx="11">
                  <c:v>Privat</c:v>
                </c:pt>
                <c:pt idx="12">
                  <c:v>200 eller fler</c:v>
                </c:pt>
                <c:pt idx="13">
                  <c:v>50-199</c:v>
                </c:pt>
                <c:pt idx="14">
                  <c:v>10-49</c:v>
                </c:pt>
                <c:pt idx="15">
                  <c:v>0-9</c:v>
                </c:pt>
                <c:pt idx="16">
                  <c:v>Hbtqi+</c:v>
                </c:pt>
                <c:pt idx="17">
                  <c:v>Samtliga</c:v>
                </c:pt>
              </c:strCache>
            </c:strRef>
          </c:cat>
          <c:val>
            <c:numRef>
              <c:f>Blad1!$G$2:$G$19</c:f>
              <c:numCache>
                <c:formatCode>0%</c:formatCode>
                <c:ptCount val="18"/>
                <c:pt idx="0">
                  <c:v>0.23434852436311127</c:v>
                </c:pt>
                <c:pt idx="1">
                  <c:v>0.17911189882351053</c:v>
                </c:pt>
                <c:pt idx="2">
                  <c:v>0.19388422894148144</c:v>
                </c:pt>
                <c:pt idx="3">
                  <c:v>0.16799772236173569</c:v>
                </c:pt>
                <c:pt idx="4">
                  <c:v>0.14007078731904421</c:v>
                </c:pt>
                <c:pt idx="5">
                  <c:v>0.10878389902780147</c:v>
                </c:pt>
                <c:pt idx="6">
                  <c:v>0.10657544342699012</c:v>
                </c:pt>
                <c:pt idx="7">
                  <c:v>0.18454945103497025</c:v>
                </c:pt>
                <c:pt idx="8">
                  <c:v>3.2546349406061499E-2</c:v>
                </c:pt>
                <c:pt idx="9">
                  <c:v>4.3630147168128436E-2</c:v>
                </c:pt>
                <c:pt idx="10">
                  <c:v>0.20414604029649747</c:v>
                </c:pt>
                <c:pt idx="11">
                  <c:v>0.13041147077031925</c:v>
                </c:pt>
                <c:pt idx="12">
                  <c:v>0.14416797407662643</c:v>
                </c:pt>
                <c:pt idx="13">
                  <c:v>0.18817857295237012</c:v>
                </c:pt>
                <c:pt idx="14">
                  <c:v>0.14704025738662974</c:v>
                </c:pt>
                <c:pt idx="15">
                  <c:v>0.14053671866540118</c:v>
                </c:pt>
                <c:pt idx="16">
                  <c:v>2.8992310653359749E-2</c:v>
                </c:pt>
                <c:pt idx="17">
                  <c:v>0.16431162087077447</c:v>
                </c:pt>
              </c:numCache>
            </c:numRef>
          </c:val>
          <c:extLst>
            <c:ext xmlns:c16="http://schemas.microsoft.com/office/drawing/2014/chart" uri="{C3380CC4-5D6E-409C-BE32-E72D297353CC}">
              <c16:uniqueId val="{00000004-34D7-4020-AC53-DE3E4BF845AB}"/>
            </c:ext>
          </c:extLst>
        </c:ser>
        <c:dLbls>
          <c:showLegendKey val="0"/>
          <c:showVal val="0"/>
          <c:showCatName val="0"/>
          <c:showSerName val="0"/>
          <c:showPercent val="0"/>
          <c:showBubbleSize val="0"/>
        </c:dLbls>
        <c:gapWidth val="50"/>
        <c:overlap val="100"/>
        <c:axId val="1803776911"/>
        <c:axId val="414903823"/>
      </c:barChart>
      <c:catAx>
        <c:axId val="1803776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14903823"/>
        <c:crosses val="autoZero"/>
        <c:auto val="1"/>
        <c:lblAlgn val="ctr"/>
        <c:lblOffset val="100"/>
        <c:noMultiLvlLbl val="0"/>
      </c:catAx>
      <c:valAx>
        <c:axId val="41490382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03776911"/>
        <c:crosses val="autoZero"/>
        <c:crossBetween val="between"/>
      </c:valAx>
      <c:spPr>
        <a:noFill/>
        <a:ln>
          <a:noFill/>
        </a:ln>
        <a:effectLst/>
      </c:spPr>
    </c:plotArea>
    <c:legend>
      <c:legendPos val="b"/>
      <c:layout>
        <c:manualLayout>
          <c:xMode val="edge"/>
          <c:yMode val="edge"/>
          <c:x val="0.32286087962962962"/>
          <c:y val="0.89894722222222234"/>
          <c:w val="0.62562743055555559"/>
          <c:h val="6.11522727272727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79D7C555-E46F-47BF-AA83-96B95AF5CADA}" type="datetimeFigureOut">
              <a:rPr lang="sv-SE" smtClean="0"/>
              <a:t>2025-05-23</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6E90E66-17FE-451E-B77D-6A8CA697A3C0}" type="slidenum">
              <a:rPr lang="sv-SE" smtClean="0"/>
              <a:t>‹#›</a:t>
            </a:fld>
            <a:endParaRPr lang="sv-SE"/>
          </a:p>
        </p:txBody>
      </p:sp>
    </p:spTree>
    <p:extLst>
      <p:ext uri="{BB962C8B-B14F-4D97-AF65-F5344CB8AC3E}">
        <p14:creationId xmlns:p14="http://schemas.microsoft.com/office/powerpoint/2010/main" val="45971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D9FA608-C22D-4B59-8701-B2C11FB3FF42}" type="slidenum">
              <a:rPr lang="sv-SE" smtClean="0"/>
              <a:t>1</a:t>
            </a:fld>
            <a:endParaRPr lang="sv-SE" dirty="0"/>
          </a:p>
        </p:txBody>
      </p:sp>
    </p:spTree>
    <p:extLst>
      <p:ext uri="{BB962C8B-B14F-4D97-AF65-F5344CB8AC3E}">
        <p14:creationId xmlns:p14="http://schemas.microsoft.com/office/powerpoint/2010/main" val="280942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grambild - utan komment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B09C9-D5B0-4D60-A4CF-916C55975AE5}"/>
              </a:ext>
            </a:extLst>
          </p:cNvPr>
          <p:cNvSpPr>
            <a:spLocks noGrp="1"/>
          </p:cNvSpPr>
          <p:nvPr>
            <p:ph type="title" hasCustomPrompt="1"/>
          </p:nvPr>
        </p:nvSpPr>
        <p:spPr>
          <a:xfrm>
            <a:off x="1446028" y="365125"/>
            <a:ext cx="9907772" cy="879475"/>
          </a:xfrm>
          <a:ln>
            <a:noFill/>
          </a:ln>
        </p:spPr>
        <p:txBody>
          <a:bodyPr>
            <a:normAutofit/>
          </a:bodyPr>
          <a:lstStyle>
            <a:lvl1pPr>
              <a:defRPr sz="3600"/>
            </a:lvl1pPr>
          </a:lstStyle>
          <a:p>
            <a:r>
              <a:rPr lang="sv-SE"/>
              <a:t>Båda grupperna utvecklas så här</a:t>
            </a:r>
          </a:p>
        </p:txBody>
      </p:sp>
      <p:sp>
        <p:nvSpPr>
          <p:cNvPr id="4" name="Platshållare för datum 3">
            <a:extLst>
              <a:ext uri="{FF2B5EF4-FFF2-40B4-BE49-F238E27FC236}">
                <a16:creationId xmlns:a16="http://schemas.microsoft.com/office/drawing/2014/main" id="{60F2CAF2-D403-41E8-B83D-347694835FEE}"/>
              </a:ext>
            </a:extLst>
          </p:cNvPr>
          <p:cNvSpPr>
            <a:spLocks noGrp="1"/>
          </p:cNvSpPr>
          <p:nvPr>
            <p:ph type="dt" sz="half" idx="10"/>
          </p:nvPr>
        </p:nvSpPr>
        <p:spPr/>
        <p:txBody>
          <a:bodyPr/>
          <a:lstStyle/>
          <a:p>
            <a:fld id="{5B0AAF86-E905-4332-8A80-A1583058FFC4}" type="datetimeFigureOut">
              <a:rPr lang="sv-SE" smtClean="0"/>
              <a:t>2025-05-23</a:t>
            </a:fld>
            <a:endParaRPr lang="sv-SE" dirty="0"/>
          </a:p>
        </p:txBody>
      </p:sp>
      <p:sp>
        <p:nvSpPr>
          <p:cNvPr id="5" name="Platshållare för sidfot 4">
            <a:extLst>
              <a:ext uri="{FF2B5EF4-FFF2-40B4-BE49-F238E27FC236}">
                <a16:creationId xmlns:a16="http://schemas.microsoft.com/office/drawing/2014/main" id="{0916DBB2-418E-4210-9502-624352BC8BE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4D79B33-ECDB-4B31-894F-F6066A37FBEA}"/>
              </a:ext>
            </a:extLst>
          </p:cNvPr>
          <p:cNvSpPr>
            <a:spLocks noGrp="1"/>
          </p:cNvSpPr>
          <p:nvPr>
            <p:ph type="sldNum" sz="quarter" idx="12"/>
          </p:nvPr>
        </p:nvSpPr>
        <p:spPr/>
        <p:txBody>
          <a:bodyPr/>
          <a:lstStyle/>
          <a:p>
            <a:fld id="{F6A1CA51-1F2E-4821-B8B3-EDA19AE7281A}" type="slidenum">
              <a:rPr lang="sv-SE" smtClean="0"/>
              <a:t>‹#›</a:t>
            </a:fld>
            <a:endParaRPr lang="sv-SE" dirty="0"/>
          </a:p>
        </p:txBody>
      </p:sp>
      <p:sp>
        <p:nvSpPr>
          <p:cNvPr id="8" name="Platshållare för diagram 7">
            <a:extLst>
              <a:ext uri="{FF2B5EF4-FFF2-40B4-BE49-F238E27FC236}">
                <a16:creationId xmlns:a16="http://schemas.microsoft.com/office/drawing/2014/main" id="{2373AA19-64D2-DCE2-D8BB-3045A22ED71E}"/>
              </a:ext>
            </a:extLst>
          </p:cNvPr>
          <p:cNvSpPr>
            <a:spLocks noGrp="1"/>
          </p:cNvSpPr>
          <p:nvPr>
            <p:ph type="chart" sz="quarter" idx="13" hasCustomPrompt="1"/>
          </p:nvPr>
        </p:nvSpPr>
        <p:spPr>
          <a:xfrm>
            <a:off x="2158815" y="1790247"/>
            <a:ext cx="8482197" cy="4071708"/>
          </a:xfrm>
        </p:spPr>
        <p:txBody>
          <a:bodyPr/>
          <a:lstStyle>
            <a:lvl1pPr>
              <a:defRPr/>
            </a:lvl1pPr>
          </a:lstStyle>
          <a:p>
            <a:r>
              <a:rPr lang="sv-SE" dirty="0"/>
              <a:t>Klicka för att lägga in diagram</a:t>
            </a:r>
          </a:p>
        </p:txBody>
      </p:sp>
      <p:sp>
        <p:nvSpPr>
          <p:cNvPr id="10" name="Platshållare för text 9">
            <a:extLst>
              <a:ext uri="{FF2B5EF4-FFF2-40B4-BE49-F238E27FC236}">
                <a16:creationId xmlns:a16="http://schemas.microsoft.com/office/drawing/2014/main" id="{CEEFF35D-7D68-397F-D8D8-90654A8DF68A}"/>
              </a:ext>
            </a:extLst>
          </p:cNvPr>
          <p:cNvSpPr>
            <a:spLocks noGrp="1"/>
          </p:cNvSpPr>
          <p:nvPr>
            <p:ph type="body" sz="quarter" idx="14" hasCustomPrompt="1"/>
          </p:nvPr>
        </p:nvSpPr>
        <p:spPr>
          <a:xfrm>
            <a:off x="1446028" y="1273628"/>
            <a:ext cx="9907772" cy="365125"/>
          </a:xfrm>
          <a:ln>
            <a:noFill/>
          </a:ln>
        </p:spPr>
        <p:txBody>
          <a:bodyPr>
            <a:noAutofit/>
          </a:bodyPr>
          <a:lstStyle>
            <a:lvl1pPr marL="0" indent="0">
              <a:buNone/>
              <a:defRPr sz="2000">
                <a:solidFill>
                  <a:schemeClr val="tx1"/>
                </a:solidFill>
              </a:defRPr>
            </a:lvl1pPr>
          </a:lstStyle>
          <a:p>
            <a:pPr lvl="0"/>
            <a:r>
              <a:rPr lang="sv-SE"/>
              <a:t>”Det här är den exakta frågan som ställts”  [Har husvagn]</a:t>
            </a:r>
          </a:p>
        </p:txBody>
      </p:sp>
      <p:sp>
        <p:nvSpPr>
          <p:cNvPr id="12" name="Platshållare för text 11">
            <a:extLst>
              <a:ext uri="{FF2B5EF4-FFF2-40B4-BE49-F238E27FC236}">
                <a16:creationId xmlns:a16="http://schemas.microsoft.com/office/drawing/2014/main" id="{D3A9E28D-CB93-BF6E-637D-D9D64AAE1D38}"/>
              </a:ext>
            </a:extLst>
          </p:cNvPr>
          <p:cNvSpPr>
            <a:spLocks noGrp="1"/>
          </p:cNvSpPr>
          <p:nvPr>
            <p:ph type="body" sz="quarter" idx="15" hasCustomPrompt="1"/>
          </p:nvPr>
        </p:nvSpPr>
        <p:spPr>
          <a:xfrm>
            <a:off x="2158815" y="5861955"/>
            <a:ext cx="3729944" cy="630920"/>
          </a:xfrm>
          <a:ln>
            <a:noFill/>
          </a:ln>
        </p:spPr>
        <p:txBody>
          <a:bodyPr>
            <a:normAutofit/>
          </a:bodyPr>
          <a:lstStyle>
            <a:lvl1pPr marL="0" indent="0">
              <a:spcBef>
                <a:spcPts val="0"/>
              </a:spcBef>
              <a:buNone/>
              <a:defRPr sz="1000">
                <a:solidFill>
                  <a:schemeClr val="tx1"/>
                </a:solidFill>
              </a:defRPr>
            </a:lvl1pPr>
          </a:lstStyle>
          <a:p>
            <a:pPr lvl="0"/>
            <a:r>
              <a:rPr lang="sv-SE"/>
              <a:t>Samtliga</a:t>
            </a:r>
            <a:br>
              <a:rPr lang="sv-SE"/>
            </a:br>
            <a:r>
              <a:rPr lang="sv-SE"/>
              <a:t>Bas: 333 intervjuer</a:t>
            </a:r>
          </a:p>
        </p:txBody>
      </p:sp>
    </p:spTree>
    <p:extLst>
      <p:ext uri="{BB962C8B-B14F-4D97-AF65-F5344CB8AC3E}">
        <p14:creationId xmlns:p14="http://schemas.microsoft.com/office/powerpoint/2010/main" val="255191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örsättsblad med full bild">
    <p:bg>
      <p:bgPr>
        <a:solidFill>
          <a:srgbClr val="F7F7F7"/>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3B6DCAE-7ABA-4A64-780C-F81975E39CFA}"/>
              </a:ext>
            </a:extLst>
          </p:cNvPr>
          <p:cNvSpPr>
            <a:spLocks noGrp="1"/>
          </p:cNvSpPr>
          <p:nvPr>
            <p:ph type="pic" sz="quarter" idx="11"/>
          </p:nvPr>
        </p:nvSpPr>
        <p:spPr>
          <a:xfrm>
            <a:off x="636102" y="0"/>
            <a:ext cx="11555897" cy="6857999"/>
          </a:xfrm>
          <a:ln w="3175">
            <a:solidFill>
              <a:schemeClr val="tx1"/>
            </a:solidFill>
          </a:ln>
        </p:spPr>
        <p:txBody>
          <a:bodyPr/>
          <a:lstStyle/>
          <a:p>
            <a:r>
              <a:rPr lang="sv-SE"/>
              <a:t>Klicka på ikonen för att lägga till en bild</a:t>
            </a:r>
          </a:p>
        </p:txBody>
      </p:sp>
      <p:sp>
        <p:nvSpPr>
          <p:cNvPr id="2" name="Rubrik 1">
            <a:extLst>
              <a:ext uri="{FF2B5EF4-FFF2-40B4-BE49-F238E27FC236}">
                <a16:creationId xmlns:a16="http://schemas.microsoft.com/office/drawing/2014/main" id="{48AA69A0-37F1-443E-837C-7F1D752C3EF6}"/>
              </a:ext>
            </a:extLst>
          </p:cNvPr>
          <p:cNvSpPr>
            <a:spLocks noGrp="1"/>
          </p:cNvSpPr>
          <p:nvPr>
            <p:ph type="ctrTitle" hasCustomPrompt="1"/>
          </p:nvPr>
        </p:nvSpPr>
        <p:spPr>
          <a:xfrm>
            <a:off x="6959404" y="2812594"/>
            <a:ext cx="4691031" cy="1538969"/>
          </a:xfrm>
          <a:solidFill>
            <a:srgbClr val="F7F7F7">
              <a:alpha val="80000"/>
            </a:srgbClr>
          </a:solidFill>
        </p:spPr>
        <p:txBody>
          <a:bodyPr anchor="ctr">
            <a:noAutofit/>
          </a:bodyPr>
          <a:lstStyle>
            <a:lvl1pPr marL="358775" indent="0" algn="l">
              <a:defRPr sz="4000"/>
            </a:lvl1pPr>
          </a:lstStyle>
          <a:p>
            <a:r>
              <a:rPr lang="sv-SE"/>
              <a:t>Titel på rapporten</a:t>
            </a:r>
          </a:p>
        </p:txBody>
      </p:sp>
      <p:sp>
        <p:nvSpPr>
          <p:cNvPr id="5" name="Platshållare för text 4">
            <a:extLst>
              <a:ext uri="{FF2B5EF4-FFF2-40B4-BE49-F238E27FC236}">
                <a16:creationId xmlns:a16="http://schemas.microsoft.com/office/drawing/2014/main" id="{E6E1D476-463E-462C-F58E-22B28D2E15FD}"/>
              </a:ext>
            </a:extLst>
          </p:cNvPr>
          <p:cNvSpPr>
            <a:spLocks noGrp="1"/>
          </p:cNvSpPr>
          <p:nvPr>
            <p:ph type="body" sz="quarter" idx="12" hasCustomPrompt="1"/>
          </p:nvPr>
        </p:nvSpPr>
        <p:spPr>
          <a:xfrm>
            <a:off x="6959404" y="4433888"/>
            <a:ext cx="4691259" cy="905555"/>
          </a:xfrm>
          <a:solidFill>
            <a:srgbClr val="F7F7F7">
              <a:alpha val="80000"/>
            </a:srgbClr>
          </a:solidFill>
        </p:spPr>
        <p:txBody>
          <a:bodyPr anchor="ctr"/>
          <a:lstStyle>
            <a:lvl1pPr marL="358775" indent="0">
              <a:buNone/>
              <a:defRPr sz="2800">
                <a:solidFill>
                  <a:schemeClr val="tx1"/>
                </a:solidFill>
              </a:defRPr>
            </a:lvl1pPr>
          </a:lstStyle>
          <a:p>
            <a:pPr lvl="0"/>
            <a:r>
              <a:rPr lang="sv-SE"/>
              <a:t>Undertitel</a:t>
            </a:r>
          </a:p>
        </p:txBody>
      </p:sp>
    </p:spTree>
    <p:extLst>
      <p:ext uri="{BB962C8B-B14F-4D97-AF65-F5344CB8AC3E}">
        <p14:creationId xmlns:p14="http://schemas.microsoft.com/office/powerpoint/2010/main" val="52454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sida med bild">
    <p:bg>
      <p:bgPr>
        <a:solidFill>
          <a:srgbClr val="F7F7F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AA69A0-37F1-443E-837C-7F1D752C3EF6}"/>
              </a:ext>
            </a:extLst>
          </p:cNvPr>
          <p:cNvSpPr>
            <a:spLocks noGrp="1"/>
          </p:cNvSpPr>
          <p:nvPr>
            <p:ph type="ctrTitle" hasCustomPrompt="1"/>
          </p:nvPr>
        </p:nvSpPr>
        <p:spPr>
          <a:xfrm>
            <a:off x="5706835" y="0"/>
            <a:ext cx="5471718" cy="6858000"/>
          </a:xfrm>
        </p:spPr>
        <p:txBody>
          <a:bodyPr anchor="ctr">
            <a:normAutofit/>
          </a:bodyPr>
          <a:lstStyle>
            <a:lvl1pPr algn="l">
              <a:defRPr sz="3600"/>
            </a:lvl1pPr>
          </a:lstStyle>
          <a:p>
            <a:r>
              <a:rPr lang="sv-SE"/>
              <a:t>Namn på avsnittet</a:t>
            </a:r>
          </a:p>
        </p:txBody>
      </p:sp>
      <p:sp>
        <p:nvSpPr>
          <p:cNvPr id="7" name="Platshållare för bild 6">
            <a:extLst>
              <a:ext uri="{FF2B5EF4-FFF2-40B4-BE49-F238E27FC236}">
                <a16:creationId xmlns:a16="http://schemas.microsoft.com/office/drawing/2014/main" id="{23B6DCAE-7ABA-4A64-780C-F81975E39CFA}"/>
              </a:ext>
            </a:extLst>
          </p:cNvPr>
          <p:cNvSpPr>
            <a:spLocks noGrp="1"/>
          </p:cNvSpPr>
          <p:nvPr>
            <p:ph type="pic" sz="quarter" idx="11"/>
          </p:nvPr>
        </p:nvSpPr>
        <p:spPr>
          <a:xfrm>
            <a:off x="636103" y="0"/>
            <a:ext cx="4662517" cy="6858000"/>
          </a:xfrm>
          <a:ln w="3175">
            <a:solidFill>
              <a:schemeClr val="tx1"/>
            </a:solidFill>
          </a:ln>
        </p:spPr>
        <p:txBody>
          <a:bodyPr/>
          <a:lstStyle/>
          <a:p>
            <a:r>
              <a:rPr lang="sv-SE"/>
              <a:t>Klicka på ikonen för att lägga till en bild</a:t>
            </a:r>
          </a:p>
        </p:txBody>
      </p:sp>
    </p:spTree>
    <p:extLst>
      <p:ext uri="{BB962C8B-B14F-4D97-AF65-F5344CB8AC3E}">
        <p14:creationId xmlns:p14="http://schemas.microsoft.com/office/powerpoint/2010/main" val="2611468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sida med full bild">
    <p:bg>
      <p:bgPr>
        <a:solidFill>
          <a:srgbClr val="F7F7F7"/>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3B6DCAE-7ABA-4A64-780C-F81975E39CFA}"/>
              </a:ext>
            </a:extLst>
          </p:cNvPr>
          <p:cNvSpPr>
            <a:spLocks noGrp="1"/>
          </p:cNvSpPr>
          <p:nvPr>
            <p:ph type="pic" sz="quarter" idx="11"/>
          </p:nvPr>
        </p:nvSpPr>
        <p:spPr>
          <a:xfrm>
            <a:off x="636102" y="0"/>
            <a:ext cx="11555897" cy="6857999"/>
          </a:xfrm>
          <a:ln w="3175">
            <a:solidFill>
              <a:schemeClr val="tx1"/>
            </a:solidFill>
          </a:ln>
        </p:spPr>
        <p:txBody>
          <a:bodyPr/>
          <a:lstStyle/>
          <a:p>
            <a:r>
              <a:rPr lang="sv-SE"/>
              <a:t>Klicka på ikonen för att lägga till en bild</a:t>
            </a:r>
          </a:p>
        </p:txBody>
      </p:sp>
      <p:sp>
        <p:nvSpPr>
          <p:cNvPr id="2" name="Rubrik 1">
            <a:extLst>
              <a:ext uri="{FF2B5EF4-FFF2-40B4-BE49-F238E27FC236}">
                <a16:creationId xmlns:a16="http://schemas.microsoft.com/office/drawing/2014/main" id="{48AA69A0-37F1-443E-837C-7F1D752C3EF6}"/>
              </a:ext>
            </a:extLst>
          </p:cNvPr>
          <p:cNvSpPr>
            <a:spLocks noGrp="1"/>
          </p:cNvSpPr>
          <p:nvPr>
            <p:ph type="ctrTitle" hasCustomPrompt="1"/>
          </p:nvPr>
        </p:nvSpPr>
        <p:spPr>
          <a:xfrm>
            <a:off x="5947033" y="3967843"/>
            <a:ext cx="5608865" cy="1665512"/>
          </a:xfrm>
          <a:solidFill>
            <a:srgbClr val="F7F7F7">
              <a:alpha val="80000"/>
            </a:srgbClr>
          </a:solidFill>
        </p:spPr>
        <p:txBody>
          <a:bodyPr anchor="ctr">
            <a:normAutofit/>
          </a:bodyPr>
          <a:lstStyle>
            <a:lvl1pPr marL="358775" indent="0" algn="l">
              <a:defRPr sz="3600"/>
            </a:lvl1pPr>
          </a:lstStyle>
          <a:p>
            <a:r>
              <a:rPr lang="sv-SE"/>
              <a:t>Namn på avsnittet</a:t>
            </a:r>
          </a:p>
        </p:txBody>
      </p:sp>
    </p:spTree>
    <p:extLst>
      <p:ext uri="{BB962C8B-B14F-4D97-AF65-F5344CB8AC3E}">
        <p14:creationId xmlns:p14="http://schemas.microsoft.com/office/powerpoint/2010/main" val="95654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nittssida utan bild">
    <p:bg>
      <p:bgPr>
        <a:solidFill>
          <a:srgbClr val="F7F7F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AA69A0-37F1-443E-837C-7F1D752C3EF6}"/>
              </a:ext>
            </a:extLst>
          </p:cNvPr>
          <p:cNvSpPr>
            <a:spLocks noGrp="1"/>
          </p:cNvSpPr>
          <p:nvPr>
            <p:ph type="ctrTitle" hasCustomPrompt="1"/>
          </p:nvPr>
        </p:nvSpPr>
        <p:spPr>
          <a:xfrm>
            <a:off x="5947033" y="3967843"/>
            <a:ext cx="5608865" cy="1189370"/>
          </a:xfrm>
          <a:noFill/>
        </p:spPr>
        <p:txBody>
          <a:bodyPr anchor="ctr">
            <a:normAutofit/>
          </a:bodyPr>
          <a:lstStyle>
            <a:lvl1pPr marL="358775" indent="0" algn="l">
              <a:defRPr sz="3600"/>
            </a:lvl1pPr>
          </a:lstStyle>
          <a:p>
            <a:r>
              <a:rPr lang="sv-SE"/>
              <a:t>Namn på avsnittet</a:t>
            </a:r>
          </a:p>
        </p:txBody>
      </p:sp>
      <p:cxnSp>
        <p:nvCxnSpPr>
          <p:cNvPr id="4" name="Rak koppling 3">
            <a:extLst>
              <a:ext uri="{FF2B5EF4-FFF2-40B4-BE49-F238E27FC236}">
                <a16:creationId xmlns:a16="http://schemas.microsoft.com/office/drawing/2014/main" id="{7FCE448A-CE07-4935-3438-F6CBEB15609E}"/>
              </a:ext>
            </a:extLst>
          </p:cNvPr>
          <p:cNvCxnSpPr/>
          <p:nvPr userDrawn="1"/>
        </p:nvCxnSpPr>
        <p:spPr>
          <a:xfrm>
            <a:off x="1899834" y="3967843"/>
            <a:ext cx="9656064"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34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rubrik - har sidfo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61FA82-C4BF-2277-CB74-DC908DFD950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A323D3B-DD44-5D92-5C5F-5EEFEA979EA5}"/>
              </a:ext>
            </a:extLst>
          </p:cNvPr>
          <p:cNvSpPr>
            <a:spLocks noGrp="1"/>
          </p:cNvSpPr>
          <p:nvPr>
            <p:ph type="dt" sz="half" idx="10"/>
          </p:nvPr>
        </p:nvSpPr>
        <p:spPr/>
        <p:txBody>
          <a:bodyPr/>
          <a:lstStyle/>
          <a:p>
            <a:fld id="{5B0AAF86-E905-4332-8A80-A1583058FFC4}" type="datetimeFigureOut">
              <a:rPr lang="sv-SE" smtClean="0"/>
              <a:pPr/>
              <a:t>2025-05-23</a:t>
            </a:fld>
            <a:endParaRPr lang="sv-SE"/>
          </a:p>
        </p:txBody>
      </p:sp>
      <p:sp>
        <p:nvSpPr>
          <p:cNvPr id="4" name="Platshållare för sidfot 3">
            <a:extLst>
              <a:ext uri="{FF2B5EF4-FFF2-40B4-BE49-F238E27FC236}">
                <a16:creationId xmlns:a16="http://schemas.microsoft.com/office/drawing/2014/main" id="{B0B6FE24-9CEA-6BA9-DFC9-FADFEC15FC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B424F6E-7868-21FF-6341-69742AF37F5B}"/>
              </a:ext>
            </a:extLst>
          </p:cNvPr>
          <p:cNvSpPr>
            <a:spLocks noGrp="1"/>
          </p:cNvSpPr>
          <p:nvPr>
            <p:ph type="sldNum" sz="quarter" idx="12"/>
          </p:nvPr>
        </p:nvSpPr>
        <p:spPr/>
        <p:txBody>
          <a:bodyPr/>
          <a:lstStyle/>
          <a:p>
            <a:fld id="{F6A1CA51-1F2E-4821-B8B3-EDA19AE7281A}" type="slidenum">
              <a:rPr lang="sv-SE" smtClean="0"/>
              <a:pPr/>
              <a:t>‹#›</a:t>
            </a:fld>
            <a:endParaRPr lang="sv-SE"/>
          </a:p>
        </p:txBody>
      </p:sp>
    </p:spTree>
    <p:extLst>
      <p:ext uri="{BB962C8B-B14F-4D97-AF65-F5344CB8AC3E}">
        <p14:creationId xmlns:p14="http://schemas.microsoft.com/office/powerpoint/2010/main" val="220066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sida - har sidfot">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A9D10F1-4FF0-49F0-ADDE-C09B4D0FBA44}"/>
              </a:ext>
            </a:extLst>
          </p:cNvPr>
          <p:cNvSpPr>
            <a:spLocks noGrp="1"/>
          </p:cNvSpPr>
          <p:nvPr>
            <p:ph type="dt" sz="half" idx="10"/>
          </p:nvPr>
        </p:nvSpPr>
        <p:spPr/>
        <p:txBody>
          <a:bodyPr/>
          <a:lstStyle/>
          <a:p>
            <a:fld id="{5B0AAF86-E905-4332-8A80-A1583058FFC4}" type="datetimeFigureOut">
              <a:rPr lang="sv-SE" smtClean="0"/>
              <a:t>2025-05-23</a:t>
            </a:fld>
            <a:endParaRPr lang="sv-SE"/>
          </a:p>
        </p:txBody>
      </p:sp>
      <p:sp>
        <p:nvSpPr>
          <p:cNvPr id="3" name="Platshållare för sidfot 2">
            <a:extLst>
              <a:ext uri="{FF2B5EF4-FFF2-40B4-BE49-F238E27FC236}">
                <a16:creationId xmlns:a16="http://schemas.microsoft.com/office/drawing/2014/main" id="{96F4C910-8DA6-4A7E-9F01-B3353E1C40C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44DF76A-0249-4C95-8077-BD9DF36149E8}"/>
              </a:ext>
            </a:extLst>
          </p:cNvPr>
          <p:cNvSpPr>
            <a:spLocks noGrp="1"/>
          </p:cNvSpPr>
          <p:nvPr>
            <p:ph type="sldNum" sz="quarter" idx="12"/>
          </p:nvPr>
        </p:nvSpPr>
        <p:spPr/>
        <p:txBody>
          <a:bodyPr/>
          <a:lstStyle/>
          <a:p>
            <a:fld id="{F6A1CA51-1F2E-4821-B8B3-EDA19AE7281A}" type="slidenum">
              <a:rPr lang="sv-SE" smtClean="0"/>
              <a:t>‹#›</a:t>
            </a:fld>
            <a:endParaRPr lang="sv-SE"/>
          </a:p>
        </p:txBody>
      </p:sp>
    </p:spTree>
    <p:extLst>
      <p:ext uri="{BB962C8B-B14F-4D97-AF65-F5344CB8AC3E}">
        <p14:creationId xmlns:p14="http://schemas.microsoft.com/office/powerpoint/2010/main" val="3653748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sida - ej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89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F7F7F7"/>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2AB72848-9E51-5F63-0B30-599ECB075E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87329" y="2901649"/>
            <a:ext cx="4017342" cy="1054701"/>
          </a:xfrm>
          <a:prstGeom prst="rect">
            <a:avLst/>
          </a:prstGeom>
        </p:spPr>
      </p:pic>
    </p:spTree>
    <p:extLst>
      <p:ext uri="{BB962C8B-B14F-4D97-AF65-F5344CB8AC3E}">
        <p14:creationId xmlns:p14="http://schemas.microsoft.com/office/powerpoint/2010/main" val="271332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örsättsblad med bild">
    <p:bg>
      <p:bgPr>
        <a:solidFill>
          <a:srgbClr val="F7F7F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AA69A0-37F1-443E-837C-7F1D752C3EF6}"/>
              </a:ext>
            </a:extLst>
          </p:cNvPr>
          <p:cNvSpPr>
            <a:spLocks noGrp="1"/>
          </p:cNvSpPr>
          <p:nvPr>
            <p:ph type="ctrTitle" hasCustomPrompt="1"/>
          </p:nvPr>
        </p:nvSpPr>
        <p:spPr>
          <a:xfrm>
            <a:off x="5018568" y="1607393"/>
            <a:ext cx="6266121" cy="2183211"/>
          </a:xfrm>
        </p:spPr>
        <p:txBody>
          <a:bodyPr anchor="b">
            <a:normAutofit/>
          </a:bodyPr>
          <a:lstStyle>
            <a:lvl1pPr algn="l">
              <a:defRPr sz="4000"/>
            </a:lvl1pPr>
          </a:lstStyle>
          <a:p>
            <a:r>
              <a:rPr lang="sv-SE"/>
              <a:t>Titel på offerten</a:t>
            </a:r>
          </a:p>
        </p:txBody>
      </p:sp>
      <p:sp>
        <p:nvSpPr>
          <p:cNvPr id="3" name="Underrubrik 2">
            <a:extLst>
              <a:ext uri="{FF2B5EF4-FFF2-40B4-BE49-F238E27FC236}">
                <a16:creationId xmlns:a16="http://schemas.microsoft.com/office/drawing/2014/main" id="{422CC877-4157-4883-8C76-63838F35E163}"/>
              </a:ext>
            </a:extLst>
          </p:cNvPr>
          <p:cNvSpPr>
            <a:spLocks noGrp="1"/>
          </p:cNvSpPr>
          <p:nvPr>
            <p:ph type="subTitle" idx="1" hasCustomPrompt="1"/>
          </p:nvPr>
        </p:nvSpPr>
        <p:spPr>
          <a:xfrm>
            <a:off x="5018568" y="4045866"/>
            <a:ext cx="3258844" cy="448440"/>
          </a:xfrm>
        </p:spPr>
        <p:txBody>
          <a:bodyPr/>
          <a:lstStyle>
            <a:lvl1pPr marL="0" indent="0" algn="l">
              <a:buNone/>
              <a:defRPr sz="1800"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Beställare, namn efternamn</a:t>
            </a:r>
          </a:p>
        </p:txBody>
      </p:sp>
      <p:sp>
        <p:nvSpPr>
          <p:cNvPr id="5" name="Platshållare för innehåll 4">
            <a:extLst>
              <a:ext uri="{FF2B5EF4-FFF2-40B4-BE49-F238E27FC236}">
                <a16:creationId xmlns:a16="http://schemas.microsoft.com/office/drawing/2014/main" id="{AC4537E1-6187-4C4E-B0E7-8648DF424C74}"/>
              </a:ext>
            </a:extLst>
          </p:cNvPr>
          <p:cNvSpPr>
            <a:spLocks noGrp="1"/>
          </p:cNvSpPr>
          <p:nvPr>
            <p:ph sz="quarter" idx="10" hasCustomPrompt="1"/>
          </p:nvPr>
        </p:nvSpPr>
        <p:spPr>
          <a:xfrm>
            <a:off x="5018566" y="5343788"/>
            <a:ext cx="6266121" cy="355698"/>
          </a:xfrm>
        </p:spPr>
        <p:txBody>
          <a:bodyPr>
            <a:normAutofit/>
          </a:bodyPr>
          <a:lstStyle>
            <a:lvl1pPr marL="0" indent="0" algn="l">
              <a:buNone/>
              <a:defRPr sz="1600"/>
            </a:lvl1pPr>
          </a:lstStyle>
          <a:p>
            <a:pPr lvl="0"/>
            <a:r>
              <a:rPr lang="sv-SE"/>
              <a:t>Infoga datum</a:t>
            </a:r>
          </a:p>
        </p:txBody>
      </p:sp>
      <p:sp>
        <p:nvSpPr>
          <p:cNvPr id="7" name="Platshållare för bild 6">
            <a:extLst>
              <a:ext uri="{FF2B5EF4-FFF2-40B4-BE49-F238E27FC236}">
                <a16:creationId xmlns:a16="http://schemas.microsoft.com/office/drawing/2014/main" id="{23B6DCAE-7ABA-4A64-780C-F81975E39CFA}"/>
              </a:ext>
            </a:extLst>
          </p:cNvPr>
          <p:cNvSpPr>
            <a:spLocks noGrp="1"/>
          </p:cNvSpPr>
          <p:nvPr>
            <p:ph type="pic" sz="quarter" idx="11"/>
          </p:nvPr>
        </p:nvSpPr>
        <p:spPr>
          <a:xfrm>
            <a:off x="636104" y="0"/>
            <a:ext cx="3903998" cy="6858000"/>
          </a:xfrm>
          <a:ln w="3175">
            <a:solidFill>
              <a:schemeClr val="tx1"/>
            </a:solidFill>
          </a:ln>
        </p:spPr>
        <p:txBody>
          <a:bodyPr/>
          <a:lstStyle/>
          <a:p>
            <a:r>
              <a:rPr lang="sv-SE"/>
              <a:t>Klicka på ikonen för att lägga till en bild</a:t>
            </a:r>
          </a:p>
        </p:txBody>
      </p:sp>
      <p:sp>
        <p:nvSpPr>
          <p:cNvPr id="15" name="Platshållare för bild 14">
            <a:extLst>
              <a:ext uri="{FF2B5EF4-FFF2-40B4-BE49-F238E27FC236}">
                <a16:creationId xmlns:a16="http://schemas.microsoft.com/office/drawing/2014/main" id="{484FE285-3DC1-7F4C-8F64-F0546BD2387A}"/>
              </a:ext>
            </a:extLst>
          </p:cNvPr>
          <p:cNvSpPr>
            <a:spLocks noGrp="1"/>
          </p:cNvSpPr>
          <p:nvPr>
            <p:ph type="pic" sz="quarter" idx="12" hasCustomPrompt="1"/>
          </p:nvPr>
        </p:nvSpPr>
        <p:spPr>
          <a:xfrm>
            <a:off x="8875713" y="4046538"/>
            <a:ext cx="2001837" cy="1039812"/>
          </a:xfrm>
        </p:spPr>
        <p:txBody>
          <a:bodyPr/>
          <a:lstStyle>
            <a:lvl1pPr>
              <a:defRPr/>
            </a:lvl1pPr>
          </a:lstStyle>
          <a:p>
            <a:r>
              <a:rPr lang="sv-SE"/>
              <a:t>Kundens logotyp</a:t>
            </a:r>
          </a:p>
        </p:txBody>
      </p:sp>
      <p:sp>
        <p:nvSpPr>
          <p:cNvPr id="18" name="Platshållare för text 17">
            <a:extLst>
              <a:ext uri="{FF2B5EF4-FFF2-40B4-BE49-F238E27FC236}">
                <a16:creationId xmlns:a16="http://schemas.microsoft.com/office/drawing/2014/main" id="{3CB54033-13D6-3868-3CEC-A9DF2829A73B}"/>
              </a:ext>
            </a:extLst>
          </p:cNvPr>
          <p:cNvSpPr>
            <a:spLocks noGrp="1"/>
          </p:cNvSpPr>
          <p:nvPr>
            <p:ph type="body" sz="quarter" idx="13" hasCustomPrompt="1"/>
          </p:nvPr>
        </p:nvSpPr>
        <p:spPr>
          <a:xfrm>
            <a:off x="5018088" y="4668838"/>
            <a:ext cx="3314700" cy="417512"/>
          </a:xfrm>
        </p:spPr>
        <p:txBody>
          <a:bodyPr>
            <a:noAutofit/>
          </a:bodyPr>
          <a:lstStyle>
            <a:lvl1pPr marL="0" indent="0">
              <a:buNone/>
              <a:defRPr sz="1800"/>
            </a:lvl1pPr>
          </a:lstStyle>
          <a:p>
            <a:pPr lvl="0"/>
            <a:r>
              <a:rPr lang="sv-SE"/>
              <a:t>Ansvarig hos Infostat</a:t>
            </a:r>
          </a:p>
        </p:txBody>
      </p:sp>
    </p:spTree>
    <p:extLst>
      <p:ext uri="{BB962C8B-B14F-4D97-AF65-F5344CB8AC3E}">
        <p14:creationId xmlns:p14="http://schemas.microsoft.com/office/powerpoint/2010/main" val="124852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bild - med komment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B09C9-D5B0-4D60-A4CF-916C55975AE5}"/>
              </a:ext>
            </a:extLst>
          </p:cNvPr>
          <p:cNvSpPr>
            <a:spLocks noGrp="1"/>
          </p:cNvSpPr>
          <p:nvPr>
            <p:ph type="title" hasCustomPrompt="1"/>
          </p:nvPr>
        </p:nvSpPr>
        <p:spPr>
          <a:xfrm>
            <a:off x="1446028" y="365125"/>
            <a:ext cx="9907772" cy="879475"/>
          </a:xfrm>
          <a:ln>
            <a:noFill/>
          </a:ln>
        </p:spPr>
        <p:txBody>
          <a:bodyPr>
            <a:normAutofit/>
          </a:bodyPr>
          <a:lstStyle>
            <a:lvl1pPr>
              <a:defRPr sz="3600"/>
            </a:lvl1pPr>
          </a:lstStyle>
          <a:p>
            <a:r>
              <a:rPr lang="sv-SE"/>
              <a:t>Båda grupperna utvecklas så här</a:t>
            </a:r>
          </a:p>
        </p:txBody>
      </p:sp>
      <p:sp>
        <p:nvSpPr>
          <p:cNvPr id="4" name="Platshållare för datum 3">
            <a:extLst>
              <a:ext uri="{FF2B5EF4-FFF2-40B4-BE49-F238E27FC236}">
                <a16:creationId xmlns:a16="http://schemas.microsoft.com/office/drawing/2014/main" id="{60F2CAF2-D403-41E8-B83D-347694835FEE}"/>
              </a:ext>
            </a:extLst>
          </p:cNvPr>
          <p:cNvSpPr>
            <a:spLocks noGrp="1"/>
          </p:cNvSpPr>
          <p:nvPr>
            <p:ph type="dt" sz="half" idx="10"/>
          </p:nvPr>
        </p:nvSpPr>
        <p:spPr/>
        <p:txBody>
          <a:bodyPr/>
          <a:lstStyle/>
          <a:p>
            <a:fld id="{5B0AAF86-E905-4332-8A80-A1583058FFC4}" type="datetimeFigureOut">
              <a:rPr lang="sv-SE" smtClean="0"/>
              <a:t>2025-05-23</a:t>
            </a:fld>
            <a:endParaRPr lang="sv-SE" dirty="0"/>
          </a:p>
        </p:txBody>
      </p:sp>
      <p:sp>
        <p:nvSpPr>
          <p:cNvPr id="5" name="Platshållare för sidfot 4">
            <a:extLst>
              <a:ext uri="{FF2B5EF4-FFF2-40B4-BE49-F238E27FC236}">
                <a16:creationId xmlns:a16="http://schemas.microsoft.com/office/drawing/2014/main" id="{0916DBB2-418E-4210-9502-624352BC8BE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4D79B33-ECDB-4B31-894F-F6066A37FBEA}"/>
              </a:ext>
            </a:extLst>
          </p:cNvPr>
          <p:cNvSpPr>
            <a:spLocks noGrp="1"/>
          </p:cNvSpPr>
          <p:nvPr>
            <p:ph type="sldNum" sz="quarter" idx="12"/>
          </p:nvPr>
        </p:nvSpPr>
        <p:spPr/>
        <p:txBody>
          <a:bodyPr/>
          <a:lstStyle/>
          <a:p>
            <a:fld id="{F6A1CA51-1F2E-4821-B8B3-EDA19AE7281A}" type="slidenum">
              <a:rPr lang="sv-SE" smtClean="0"/>
              <a:t>‹#›</a:t>
            </a:fld>
            <a:endParaRPr lang="sv-SE" dirty="0"/>
          </a:p>
        </p:txBody>
      </p:sp>
      <p:sp>
        <p:nvSpPr>
          <p:cNvPr id="8" name="Platshållare för diagram 7">
            <a:extLst>
              <a:ext uri="{FF2B5EF4-FFF2-40B4-BE49-F238E27FC236}">
                <a16:creationId xmlns:a16="http://schemas.microsoft.com/office/drawing/2014/main" id="{2373AA19-64D2-DCE2-D8BB-3045A22ED71E}"/>
              </a:ext>
            </a:extLst>
          </p:cNvPr>
          <p:cNvSpPr>
            <a:spLocks noGrp="1"/>
          </p:cNvSpPr>
          <p:nvPr>
            <p:ph type="chart" sz="quarter" idx="13" hasCustomPrompt="1"/>
          </p:nvPr>
        </p:nvSpPr>
        <p:spPr>
          <a:xfrm>
            <a:off x="6202682" y="1790247"/>
            <a:ext cx="5151117" cy="4071708"/>
          </a:xfrm>
        </p:spPr>
        <p:txBody>
          <a:bodyPr/>
          <a:lstStyle>
            <a:lvl1pPr>
              <a:defRPr/>
            </a:lvl1pPr>
          </a:lstStyle>
          <a:p>
            <a:r>
              <a:rPr lang="sv-SE" dirty="0"/>
              <a:t>Klicka för att lägga in diagram</a:t>
            </a:r>
          </a:p>
        </p:txBody>
      </p:sp>
      <p:sp>
        <p:nvSpPr>
          <p:cNvPr id="10" name="Platshållare för text 9">
            <a:extLst>
              <a:ext uri="{FF2B5EF4-FFF2-40B4-BE49-F238E27FC236}">
                <a16:creationId xmlns:a16="http://schemas.microsoft.com/office/drawing/2014/main" id="{CEEFF35D-7D68-397F-D8D8-90654A8DF68A}"/>
              </a:ext>
            </a:extLst>
          </p:cNvPr>
          <p:cNvSpPr>
            <a:spLocks noGrp="1"/>
          </p:cNvSpPr>
          <p:nvPr>
            <p:ph type="body" sz="quarter" idx="14" hasCustomPrompt="1"/>
          </p:nvPr>
        </p:nvSpPr>
        <p:spPr>
          <a:xfrm>
            <a:off x="1446028" y="1273628"/>
            <a:ext cx="9907772" cy="365125"/>
          </a:xfrm>
          <a:ln>
            <a:noFill/>
          </a:ln>
        </p:spPr>
        <p:txBody>
          <a:bodyPr>
            <a:noAutofit/>
          </a:bodyPr>
          <a:lstStyle>
            <a:lvl1pPr marL="0" indent="0">
              <a:buNone/>
              <a:defRPr sz="2000">
                <a:solidFill>
                  <a:schemeClr val="tx1"/>
                </a:solidFill>
              </a:defRPr>
            </a:lvl1pPr>
          </a:lstStyle>
          <a:p>
            <a:pPr lvl="0"/>
            <a:r>
              <a:rPr lang="sv-SE"/>
              <a:t>”Det här är den exakta frågan som ställts”  [Har husvagn]</a:t>
            </a:r>
          </a:p>
        </p:txBody>
      </p:sp>
      <p:sp>
        <p:nvSpPr>
          <p:cNvPr id="12" name="Platshållare för text 11">
            <a:extLst>
              <a:ext uri="{FF2B5EF4-FFF2-40B4-BE49-F238E27FC236}">
                <a16:creationId xmlns:a16="http://schemas.microsoft.com/office/drawing/2014/main" id="{D3A9E28D-CB93-BF6E-637D-D9D64AAE1D38}"/>
              </a:ext>
            </a:extLst>
          </p:cNvPr>
          <p:cNvSpPr>
            <a:spLocks noGrp="1"/>
          </p:cNvSpPr>
          <p:nvPr>
            <p:ph type="body" sz="quarter" idx="15" hasCustomPrompt="1"/>
          </p:nvPr>
        </p:nvSpPr>
        <p:spPr>
          <a:xfrm>
            <a:off x="6202682" y="5962197"/>
            <a:ext cx="3623262" cy="630920"/>
          </a:xfrm>
          <a:ln>
            <a:noFill/>
          </a:ln>
        </p:spPr>
        <p:txBody>
          <a:bodyPr>
            <a:normAutofit/>
          </a:bodyPr>
          <a:lstStyle>
            <a:lvl1pPr marL="0" indent="0">
              <a:spcBef>
                <a:spcPts val="0"/>
              </a:spcBef>
              <a:buNone/>
              <a:defRPr sz="1000">
                <a:solidFill>
                  <a:schemeClr val="tx1"/>
                </a:solidFill>
              </a:defRPr>
            </a:lvl1pPr>
          </a:lstStyle>
          <a:p>
            <a:pPr lvl="0"/>
            <a:r>
              <a:rPr lang="sv-SE"/>
              <a:t>Samtliga</a:t>
            </a:r>
            <a:br>
              <a:rPr lang="sv-SE"/>
            </a:br>
            <a:r>
              <a:rPr lang="sv-SE"/>
              <a:t>Bas: 333 intervjuer</a:t>
            </a:r>
          </a:p>
        </p:txBody>
      </p:sp>
      <p:sp>
        <p:nvSpPr>
          <p:cNvPr id="7" name="Platshållare för text 6">
            <a:extLst>
              <a:ext uri="{FF2B5EF4-FFF2-40B4-BE49-F238E27FC236}">
                <a16:creationId xmlns:a16="http://schemas.microsoft.com/office/drawing/2014/main" id="{31764CAC-8603-CF2F-60C7-70A893A5AFE1}"/>
              </a:ext>
            </a:extLst>
          </p:cNvPr>
          <p:cNvSpPr>
            <a:spLocks noGrp="1"/>
          </p:cNvSpPr>
          <p:nvPr>
            <p:ph type="body" sz="quarter" idx="16" hasCustomPrompt="1"/>
          </p:nvPr>
        </p:nvSpPr>
        <p:spPr>
          <a:xfrm>
            <a:off x="1446028" y="1790246"/>
            <a:ext cx="4543292" cy="4345377"/>
          </a:xfrm>
        </p:spPr>
        <p:txBody>
          <a:bodyPr/>
          <a:lstStyle>
            <a:lvl1pPr marL="457200" indent="-457200">
              <a:buFont typeface="Arial" panose="020B0604020202020204" pitchFamily="34" charset="0"/>
              <a:buChar char="•"/>
              <a:defRPr/>
            </a:lvl1pPr>
          </a:lstStyle>
          <a:p>
            <a:pPr lvl="0"/>
            <a:r>
              <a:rPr lang="sv-SE"/>
              <a:t>Kommentarer till diagrammet</a:t>
            </a:r>
          </a:p>
          <a:p>
            <a:pPr lvl="0"/>
            <a:r>
              <a:rPr lang="sv-SE"/>
              <a:t>Kommentarer</a:t>
            </a:r>
          </a:p>
        </p:txBody>
      </p:sp>
    </p:spTree>
    <p:extLst>
      <p:ext uri="{BB962C8B-B14F-4D97-AF65-F5344CB8AC3E}">
        <p14:creationId xmlns:p14="http://schemas.microsoft.com/office/powerpoint/2010/main" val="227932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bild - en k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B09C9-D5B0-4D60-A4CF-916C55975AE5}"/>
              </a:ext>
            </a:extLst>
          </p:cNvPr>
          <p:cNvSpPr>
            <a:spLocks noGrp="1"/>
          </p:cNvSpPr>
          <p:nvPr>
            <p:ph type="title"/>
          </p:nvPr>
        </p:nvSpPr>
        <p:spPr>
          <a:xfrm>
            <a:off x="2340864" y="365125"/>
            <a:ext cx="7644384" cy="1325563"/>
          </a:xfrm>
        </p:spPr>
        <p:txBody>
          <a:bodyPr>
            <a:normAutofit/>
          </a:bodyPr>
          <a:lstStyle>
            <a:lvl1pPr>
              <a:defRPr sz="36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BB9C08C-E27A-4AC3-A84C-307E02AE0496}"/>
              </a:ext>
            </a:extLst>
          </p:cNvPr>
          <p:cNvSpPr>
            <a:spLocks noGrp="1"/>
          </p:cNvSpPr>
          <p:nvPr>
            <p:ph idx="1"/>
          </p:nvPr>
        </p:nvSpPr>
        <p:spPr>
          <a:xfrm>
            <a:off x="2340864" y="1947553"/>
            <a:ext cx="7644384" cy="422940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F2CAF2-D403-41E8-B83D-347694835FEE}"/>
              </a:ext>
            </a:extLst>
          </p:cNvPr>
          <p:cNvSpPr>
            <a:spLocks noGrp="1"/>
          </p:cNvSpPr>
          <p:nvPr>
            <p:ph type="dt" sz="half" idx="10"/>
          </p:nvPr>
        </p:nvSpPr>
        <p:spPr/>
        <p:txBody>
          <a:bodyPr/>
          <a:lstStyle/>
          <a:p>
            <a:fld id="{5B0AAF86-E905-4332-8A80-A1583058FFC4}" type="datetimeFigureOut">
              <a:rPr lang="sv-SE" smtClean="0"/>
              <a:t>2025-05-23</a:t>
            </a:fld>
            <a:endParaRPr lang="sv-SE" dirty="0"/>
          </a:p>
        </p:txBody>
      </p:sp>
      <p:sp>
        <p:nvSpPr>
          <p:cNvPr id="5" name="Platshållare för sidfot 4">
            <a:extLst>
              <a:ext uri="{FF2B5EF4-FFF2-40B4-BE49-F238E27FC236}">
                <a16:creationId xmlns:a16="http://schemas.microsoft.com/office/drawing/2014/main" id="{0916DBB2-418E-4210-9502-624352BC8BE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4D79B33-ECDB-4B31-894F-F6066A37FBEA}"/>
              </a:ext>
            </a:extLst>
          </p:cNvPr>
          <p:cNvSpPr>
            <a:spLocks noGrp="1"/>
          </p:cNvSpPr>
          <p:nvPr>
            <p:ph type="sldNum" sz="quarter" idx="12"/>
          </p:nvPr>
        </p:nvSpPr>
        <p:spPr/>
        <p:txBody>
          <a:bodyPr/>
          <a:lstStyle/>
          <a:p>
            <a:fld id="{F6A1CA51-1F2E-4821-B8B3-EDA19AE7281A}" type="slidenum">
              <a:rPr lang="sv-SE" smtClean="0"/>
              <a:t>‹#›</a:t>
            </a:fld>
            <a:endParaRPr lang="sv-SE" dirty="0"/>
          </a:p>
        </p:txBody>
      </p:sp>
    </p:spTree>
    <p:extLst>
      <p:ext uri="{BB962C8B-B14F-4D97-AF65-F5344CB8AC3E}">
        <p14:creationId xmlns:p14="http://schemas.microsoft.com/office/powerpoint/2010/main" val="26791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manfattning - två kolumn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B09C9-D5B0-4D60-A4CF-916C55975AE5}"/>
              </a:ext>
            </a:extLst>
          </p:cNvPr>
          <p:cNvSpPr>
            <a:spLocks noGrp="1"/>
          </p:cNvSpPr>
          <p:nvPr>
            <p:ph type="title" hasCustomPrompt="1"/>
          </p:nvPr>
        </p:nvSpPr>
        <p:spPr>
          <a:xfrm>
            <a:off x="1446028" y="365125"/>
            <a:ext cx="9299946" cy="879475"/>
          </a:xfrm>
          <a:ln>
            <a:noFill/>
          </a:ln>
        </p:spPr>
        <p:txBody>
          <a:bodyPr>
            <a:normAutofit/>
          </a:bodyPr>
          <a:lstStyle>
            <a:lvl1pPr>
              <a:defRPr sz="3600"/>
            </a:lvl1pPr>
          </a:lstStyle>
          <a:p>
            <a:r>
              <a:rPr lang="sv-SE"/>
              <a:t>Sammanfattning</a:t>
            </a:r>
          </a:p>
        </p:txBody>
      </p:sp>
      <p:sp>
        <p:nvSpPr>
          <p:cNvPr id="4" name="Platshållare för datum 3">
            <a:extLst>
              <a:ext uri="{FF2B5EF4-FFF2-40B4-BE49-F238E27FC236}">
                <a16:creationId xmlns:a16="http://schemas.microsoft.com/office/drawing/2014/main" id="{60F2CAF2-D403-41E8-B83D-347694835FEE}"/>
              </a:ext>
            </a:extLst>
          </p:cNvPr>
          <p:cNvSpPr>
            <a:spLocks noGrp="1"/>
          </p:cNvSpPr>
          <p:nvPr>
            <p:ph type="dt" sz="half" idx="10"/>
          </p:nvPr>
        </p:nvSpPr>
        <p:spPr/>
        <p:txBody>
          <a:bodyPr/>
          <a:lstStyle/>
          <a:p>
            <a:fld id="{5B0AAF86-E905-4332-8A80-A1583058FFC4}" type="datetimeFigureOut">
              <a:rPr lang="sv-SE" smtClean="0"/>
              <a:t>2025-05-23</a:t>
            </a:fld>
            <a:endParaRPr lang="sv-SE" dirty="0"/>
          </a:p>
        </p:txBody>
      </p:sp>
      <p:sp>
        <p:nvSpPr>
          <p:cNvPr id="5" name="Platshållare för sidfot 4">
            <a:extLst>
              <a:ext uri="{FF2B5EF4-FFF2-40B4-BE49-F238E27FC236}">
                <a16:creationId xmlns:a16="http://schemas.microsoft.com/office/drawing/2014/main" id="{0916DBB2-418E-4210-9502-624352BC8BE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4D79B33-ECDB-4B31-894F-F6066A37FBEA}"/>
              </a:ext>
            </a:extLst>
          </p:cNvPr>
          <p:cNvSpPr>
            <a:spLocks noGrp="1"/>
          </p:cNvSpPr>
          <p:nvPr>
            <p:ph type="sldNum" sz="quarter" idx="12"/>
          </p:nvPr>
        </p:nvSpPr>
        <p:spPr/>
        <p:txBody>
          <a:bodyPr/>
          <a:lstStyle/>
          <a:p>
            <a:fld id="{F6A1CA51-1F2E-4821-B8B3-EDA19AE7281A}" type="slidenum">
              <a:rPr lang="sv-SE" smtClean="0"/>
              <a:t>‹#›</a:t>
            </a:fld>
            <a:endParaRPr lang="sv-SE" dirty="0"/>
          </a:p>
        </p:txBody>
      </p:sp>
      <p:sp>
        <p:nvSpPr>
          <p:cNvPr id="7" name="Platshållare för text 6">
            <a:extLst>
              <a:ext uri="{FF2B5EF4-FFF2-40B4-BE49-F238E27FC236}">
                <a16:creationId xmlns:a16="http://schemas.microsoft.com/office/drawing/2014/main" id="{31764CAC-8603-CF2F-60C7-70A893A5AFE1}"/>
              </a:ext>
            </a:extLst>
          </p:cNvPr>
          <p:cNvSpPr>
            <a:spLocks noGrp="1"/>
          </p:cNvSpPr>
          <p:nvPr>
            <p:ph type="body" sz="quarter" idx="16" hasCustomPrompt="1"/>
          </p:nvPr>
        </p:nvSpPr>
        <p:spPr>
          <a:xfrm>
            <a:off x="1446028" y="1609346"/>
            <a:ext cx="4543292" cy="4526278"/>
          </a:xfrm>
        </p:spPr>
        <p:txBody>
          <a:bodyPr/>
          <a:lstStyle>
            <a:lvl1pPr marL="457200" indent="-457200">
              <a:buFont typeface="Arial" panose="020B0604020202020204" pitchFamily="34" charset="0"/>
              <a:buChar char="•"/>
              <a:defRPr/>
            </a:lvl1pPr>
          </a:lstStyle>
          <a:p>
            <a:pPr lvl="0"/>
            <a:r>
              <a:rPr lang="sv-SE"/>
              <a:t>Övergripande punkter från diagrammen</a:t>
            </a:r>
          </a:p>
        </p:txBody>
      </p:sp>
      <p:sp>
        <p:nvSpPr>
          <p:cNvPr id="9" name="Platshållare för text 6">
            <a:extLst>
              <a:ext uri="{FF2B5EF4-FFF2-40B4-BE49-F238E27FC236}">
                <a16:creationId xmlns:a16="http://schemas.microsoft.com/office/drawing/2014/main" id="{86F7B148-9A07-8A93-EF3C-B2147CE8D791}"/>
              </a:ext>
            </a:extLst>
          </p:cNvPr>
          <p:cNvSpPr>
            <a:spLocks noGrp="1"/>
          </p:cNvSpPr>
          <p:nvPr>
            <p:ph type="body" sz="quarter" idx="17" hasCustomPrompt="1"/>
          </p:nvPr>
        </p:nvSpPr>
        <p:spPr>
          <a:xfrm>
            <a:off x="6202682" y="1609346"/>
            <a:ext cx="4543292" cy="4526278"/>
          </a:xfrm>
        </p:spPr>
        <p:txBody>
          <a:bodyPr/>
          <a:lstStyle>
            <a:lvl1pPr marL="457200" indent="-457200">
              <a:buFont typeface="Arial" panose="020B0604020202020204" pitchFamily="34" charset="0"/>
              <a:buChar char="•"/>
              <a:defRPr/>
            </a:lvl1pPr>
          </a:lstStyle>
          <a:p>
            <a:pPr lvl="0"/>
            <a:r>
              <a:rPr lang="sv-SE"/>
              <a:t>Övergripande punkter från diagrammen</a:t>
            </a:r>
          </a:p>
        </p:txBody>
      </p:sp>
    </p:spTree>
    <p:extLst>
      <p:ext uri="{BB962C8B-B14F-4D97-AF65-F5344CB8AC3E}">
        <p14:creationId xmlns:p14="http://schemas.microsoft.com/office/powerpoint/2010/main" val="66903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m undersökninge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B09C9-D5B0-4D60-A4CF-916C55975AE5}"/>
              </a:ext>
            </a:extLst>
          </p:cNvPr>
          <p:cNvSpPr>
            <a:spLocks noGrp="1"/>
          </p:cNvSpPr>
          <p:nvPr>
            <p:ph type="title" hasCustomPrompt="1"/>
          </p:nvPr>
        </p:nvSpPr>
        <p:spPr>
          <a:xfrm>
            <a:off x="1446028" y="365125"/>
            <a:ext cx="9302996" cy="879475"/>
          </a:xfrm>
          <a:ln>
            <a:noFill/>
          </a:ln>
        </p:spPr>
        <p:txBody>
          <a:bodyPr>
            <a:normAutofit/>
          </a:bodyPr>
          <a:lstStyle>
            <a:lvl1pPr>
              <a:defRPr sz="3600"/>
            </a:lvl1pPr>
          </a:lstStyle>
          <a:p>
            <a:r>
              <a:rPr lang="sv-SE"/>
              <a:t>Fyll i rubrik (t.ex. Om undersökningen)</a:t>
            </a:r>
          </a:p>
        </p:txBody>
      </p:sp>
      <p:sp>
        <p:nvSpPr>
          <p:cNvPr id="4" name="Platshållare för datum 3">
            <a:extLst>
              <a:ext uri="{FF2B5EF4-FFF2-40B4-BE49-F238E27FC236}">
                <a16:creationId xmlns:a16="http://schemas.microsoft.com/office/drawing/2014/main" id="{60F2CAF2-D403-41E8-B83D-347694835FEE}"/>
              </a:ext>
            </a:extLst>
          </p:cNvPr>
          <p:cNvSpPr>
            <a:spLocks noGrp="1"/>
          </p:cNvSpPr>
          <p:nvPr>
            <p:ph type="dt" sz="half" idx="10"/>
          </p:nvPr>
        </p:nvSpPr>
        <p:spPr/>
        <p:txBody>
          <a:bodyPr/>
          <a:lstStyle/>
          <a:p>
            <a:fld id="{5B0AAF86-E905-4332-8A80-A1583058FFC4}" type="datetimeFigureOut">
              <a:rPr lang="sv-SE" smtClean="0"/>
              <a:t>2025-05-23</a:t>
            </a:fld>
            <a:endParaRPr lang="sv-SE" dirty="0"/>
          </a:p>
        </p:txBody>
      </p:sp>
      <p:sp>
        <p:nvSpPr>
          <p:cNvPr id="5" name="Platshållare för sidfot 4">
            <a:extLst>
              <a:ext uri="{FF2B5EF4-FFF2-40B4-BE49-F238E27FC236}">
                <a16:creationId xmlns:a16="http://schemas.microsoft.com/office/drawing/2014/main" id="{0916DBB2-418E-4210-9502-624352BC8BE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4D79B33-ECDB-4B31-894F-F6066A37FBEA}"/>
              </a:ext>
            </a:extLst>
          </p:cNvPr>
          <p:cNvSpPr>
            <a:spLocks noGrp="1"/>
          </p:cNvSpPr>
          <p:nvPr>
            <p:ph type="sldNum" sz="quarter" idx="12"/>
          </p:nvPr>
        </p:nvSpPr>
        <p:spPr/>
        <p:txBody>
          <a:bodyPr/>
          <a:lstStyle/>
          <a:p>
            <a:fld id="{F6A1CA51-1F2E-4821-B8B3-EDA19AE7281A}" type="slidenum">
              <a:rPr lang="sv-SE" smtClean="0"/>
              <a:t>‹#›</a:t>
            </a:fld>
            <a:endParaRPr lang="sv-SE" dirty="0"/>
          </a:p>
        </p:txBody>
      </p:sp>
      <p:sp>
        <p:nvSpPr>
          <p:cNvPr id="7" name="Platshållare för text 6">
            <a:extLst>
              <a:ext uri="{FF2B5EF4-FFF2-40B4-BE49-F238E27FC236}">
                <a16:creationId xmlns:a16="http://schemas.microsoft.com/office/drawing/2014/main" id="{31764CAC-8603-CF2F-60C7-70A893A5AFE1}"/>
              </a:ext>
            </a:extLst>
          </p:cNvPr>
          <p:cNvSpPr>
            <a:spLocks noGrp="1"/>
          </p:cNvSpPr>
          <p:nvPr>
            <p:ph type="body" sz="quarter" idx="16" hasCustomPrompt="1"/>
          </p:nvPr>
        </p:nvSpPr>
        <p:spPr>
          <a:xfrm>
            <a:off x="1446028" y="1609346"/>
            <a:ext cx="4543292" cy="3116666"/>
          </a:xfrm>
        </p:spPr>
        <p:txBody>
          <a:bodyPr/>
          <a:lstStyle>
            <a:lvl1pPr marL="457200" indent="-457200">
              <a:buFont typeface="Arial" panose="020B0604020202020204" pitchFamily="34" charset="0"/>
              <a:buChar char="•"/>
              <a:defRPr/>
            </a:lvl1pPr>
          </a:lstStyle>
          <a:p>
            <a:pPr lvl="0"/>
            <a:r>
              <a:rPr lang="sv-SE"/>
              <a:t>Uppgifter om uppdragsgivare</a:t>
            </a:r>
          </a:p>
          <a:p>
            <a:pPr lvl="0"/>
            <a:r>
              <a:rPr lang="sv-SE"/>
              <a:t>Fältperiod</a:t>
            </a:r>
          </a:p>
          <a:p>
            <a:pPr lvl="0"/>
            <a:r>
              <a:rPr lang="sv-SE"/>
              <a:t>Antal intervjuer m.m.</a:t>
            </a:r>
          </a:p>
        </p:txBody>
      </p:sp>
      <p:sp>
        <p:nvSpPr>
          <p:cNvPr id="9" name="Platshållare för text 6">
            <a:extLst>
              <a:ext uri="{FF2B5EF4-FFF2-40B4-BE49-F238E27FC236}">
                <a16:creationId xmlns:a16="http://schemas.microsoft.com/office/drawing/2014/main" id="{BC1468BE-EE41-BB54-435C-81A12307A5D2}"/>
              </a:ext>
            </a:extLst>
          </p:cNvPr>
          <p:cNvSpPr>
            <a:spLocks noGrp="1"/>
          </p:cNvSpPr>
          <p:nvPr>
            <p:ph type="body" sz="quarter" idx="17" hasCustomPrompt="1"/>
          </p:nvPr>
        </p:nvSpPr>
        <p:spPr>
          <a:xfrm>
            <a:off x="6205732" y="1609346"/>
            <a:ext cx="4543292" cy="3116666"/>
          </a:xfrm>
        </p:spPr>
        <p:txBody>
          <a:bodyPr/>
          <a:lstStyle>
            <a:lvl1pPr marL="457200" indent="-457200">
              <a:buFont typeface="Arial" panose="020B0604020202020204" pitchFamily="34" charset="0"/>
              <a:buChar char="•"/>
              <a:defRPr/>
            </a:lvl1pPr>
          </a:lstStyle>
          <a:p>
            <a:pPr lvl="0"/>
            <a:r>
              <a:rPr lang="sv-SE"/>
              <a:t>Uppgifter</a:t>
            </a:r>
          </a:p>
        </p:txBody>
      </p:sp>
      <p:grpSp>
        <p:nvGrpSpPr>
          <p:cNvPr id="11" name="Grupp 10">
            <a:extLst>
              <a:ext uri="{FF2B5EF4-FFF2-40B4-BE49-F238E27FC236}">
                <a16:creationId xmlns:a16="http://schemas.microsoft.com/office/drawing/2014/main" id="{F7BCF143-A9C1-D954-BD09-EBFCAC6C3A7F}"/>
              </a:ext>
            </a:extLst>
          </p:cNvPr>
          <p:cNvGrpSpPr/>
          <p:nvPr userDrawn="1"/>
        </p:nvGrpSpPr>
        <p:grpSpPr>
          <a:xfrm>
            <a:off x="1446028" y="5333716"/>
            <a:ext cx="9907772" cy="805250"/>
            <a:chOff x="1442976" y="5064827"/>
            <a:chExt cx="9907772" cy="805250"/>
          </a:xfrm>
        </p:grpSpPr>
        <p:sp>
          <p:nvSpPr>
            <p:cNvPr id="3" name="textruta 2">
              <a:extLst>
                <a:ext uri="{FF2B5EF4-FFF2-40B4-BE49-F238E27FC236}">
                  <a16:creationId xmlns:a16="http://schemas.microsoft.com/office/drawing/2014/main" id="{BEDFF65A-ED06-CADE-D9B9-E2D0603C5A91}"/>
                </a:ext>
              </a:extLst>
            </p:cNvPr>
            <p:cNvSpPr txBox="1"/>
            <p:nvPr userDrawn="1"/>
          </p:nvSpPr>
          <p:spPr>
            <a:xfrm>
              <a:off x="1644732" y="5167370"/>
              <a:ext cx="9524011" cy="600164"/>
            </a:xfrm>
            <a:prstGeom prst="rect">
              <a:avLst/>
            </a:prstGeom>
            <a:noFill/>
          </p:spPr>
          <p:txBody>
            <a:bodyPr wrap="square" rtlCol="0">
              <a:spAutoFit/>
            </a:bodyPr>
            <a:lstStyle/>
            <a:p>
              <a:pPr marL="0" indent="0" algn="l">
                <a:tabLst/>
              </a:pPr>
              <a:r>
                <a:rPr lang="sv-SE" sz="1100" dirty="0"/>
                <a:t>Infostat är nästa generations analysföretag. Vi har en lång bakgrund inom samhälls- och marknadsundersökningar, systemutveckling och forskning. Vi finns för att hjälpa kunder med datadrivna beslut och kommunikation genom unik data och en avancerad plattform som ger svar på svåra frågor. Infostat har branschledande erbjudanden inom Opinion och påverkan, </a:t>
              </a:r>
              <a:r>
                <a:rPr lang="sv-SE" sz="1100" dirty="0" err="1"/>
                <a:t>Retail</a:t>
              </a:r>
              <a:r>
                <a:rPr lang="sv-SE" sz="1100" dirty="0"/>
                <a:t> och konsument samt Fastighet och urban utveckling.</a:t>
              </a:r>
            </a:p>
          </p:txBody>
        </p:sp>
        <p:sp>
          <p:nvSpPr>
            <p:cNvPr id="10" name="Rektangel 9">
              <a:extLst>
                <a:ext uri="{FF2B5EF4-FFF2-40B4-BE49-F238E27FC236}">
                  <a16:creationId xmlns:a16="http://schemas.microsoft.com/office/drawing/2014/main" id="{B4569AB7-40A8-03A1-4288-9E7BC6B70859}"/>
                </a:ext>
              </a:extLst>
            </p:cNvPr>
            <p:cNvSpPr/>
            <p:nvPr userDrawn="1"/>
          </p:nvSpPr>
          <p:spPr>
            <a:xfrm>
              <a:off x="1442976" y="5064827"/>
              <a:ext cx="9907772" cy="805250"/>
            </a:xfrm>
            <a:prstGeom prst="rect">
              <a:avLst/>
            </a:prstGeom>
            <a:solidFill>
              <a:srgbClr val="5A81A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n>
                  <a:noFill/>
                </a:ln>
                <a:solidFill>
                  <a:schemeClr val="tx1"/>
                </a:solidFill>
              </a:endParaRPr>
            </a:p>
          </p:txBody>
        </p:sp>
      </p:grpSp>
    </p:spTree>
    <p:extLst>
      <p:ext uri="{BB962C8B-B14F-4D97-AF65-F5344CB8AC3E}">
        <p14:creationId xmlns:p14="http://schemas.microsoft.com/office/powerpoint/2010/main" val="389936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fanfattande lista">
    <p:bg>
      <p:bgPr>
        <a:solidFill>
          <a:srgbClr val="F7F7F7"/>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A9D10F1-4FF0-49F0-ADDE-C09B4D0FBA44}"/>
              </a:ext>
            </a:extLst>
          </p:cNvPr>
          <p:cNvSpPr>
            <a:spLocks noGrp="1"/>
          </p:cNvSpPr>
          <p:nvPr>
            <p:ph type="dt" sz="half" idx="10"/>
          </p:nvPr>
        </p:nvSpPr>
        <p:spPr/>
        <p:txBody>
          <a:bodyPr/>
          <a:lstStyle/>
          <a:p>
            <a:fld id="{5B0AAF86-E905-4332-8A80-A1583058FFC4}" type="datetimeFigureOut">
              <a:rPr lang="sv-SE" smtClean="0"/>
              <a:t>2025-05-23</a:t>
            </a:fld>
            <a:endParaRPr lang="sv-SE"/>
          </a:p>
        </p:txBody>
      </p:sp>
      <p:sp>
        <p:nvSpPr>
          <p:cNvPr id="3" name="Platshållare för sidfot 2">
            <a:extLst>
              <a:ext uri="{FF2B5EF4-FFF2-40B4-BE49-F238E27FC236}">
                <a16:creationId xmlns:a16="http://schemas.microsoft.com/office/drawing/2014/main" id="{96F4C910-8DA6-4A7E-9F01-B3353E1C40C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44DF76A-0249-4C95-8077-BD9DF36149E8}"/>
              </a:ext>
            </a:extLst>
          </p:cNvPr>
          <p:cNvSpPr>
            <a:spLocks noGrp="1"/>
          </p:cNvSpPr>
          <p:nvPr>
            <p:ph type="sldNum" sz="quarter" idx="12"/>
          </p:nvPr>
        </p:nvSpPr>
        <p:spPr/>
        <p:txBody>
          <a:bodyPr/>
          <a:lstStyle/>
          <a:p>
            <a:fld id="{F6A1CA51-1F2E-4821-B8B3-EDA19AE7281A}" type="slidenum">
              <a:rPr lang="sv-SE" smtClean="0"/>
              <a:t>‹#›</a:t>
            </a:fld>
            <a:endParaRPr lang="sv-SE"/>
          </a:p>
        </p:txBody>
      </p:sp>
      <p:sp>
        <p:nvSpPr>
          <p:cNvPr id="9" name="Platshållare för innehåll 8">
            <a:extLst>
              <a:ext uri="{FF2B5EF4-FFF2-40B4-BE49-F238E27FC236}">
                <a16:creationId xmlns:a16="http://schemas.microsoft.com/office/drawing/2014/main" id="{3CD70D73-3327-471D-B621-9152AA4E2191}"/>
              </a:ext>
            </a:extLst>
          </p:cNvPr>
          <p:cNvSpPr>
            <a:spLocks noGrp="1"/>
          </p:cNvSpPr>
          <p:nvPr>
            <p:ph sz="quarter" idx="13" hasCustomPrompt="1"/>
          </p:nvPr>
        </p:nvSpPr>
        <p:spPr>
          <a:xfrm>
            <a:off x="993321" y="2501633"/>
            <a:ext cx="3692525" cy="728884"/>
          </a:xfrm>
        </p:spPr>
        <p:txBody>
          <a:bodyPr/>
          <a:lstStyle>
            <a:lvl1pPr marL="0" indent="0" algn="r">
              <a:buNone/>
              <a:defRPr lang="sv-SE" sz="3200" kern="1200" dirty="0">
                <a:solidFill>
                  <a:schemeClr val="tx1"/>
                </a:solidFill>
                <a:latin typeface="Roboto" panose="02000000000000000000" pitchFamily="2" charset="0"/>
                <a:ea typeface="Roboto" panose="02000000000000000000" pitchFamily="2" charset="0"/>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sv-SE"/>
              <a:t>Infoga rubrik</a:t>
            </a:r>
          </a:p>
        </p:txBody>
      </p:sp>
      <p:sp>
        <p:nvSpPr>
          <p:cNvPr id="11" name="Platshållare för innehåll 10">
            <a:extLst>
              <a:ext uri="{FF2B5EF4-FFF2-40B4-BE49-F238E27FC236}">
                <a16:creationId xmlns:a16="http://schemas.microsoft.com/office/drawing/2014/main" id="{27575AA6-73B3-4E8B-B2ED-2752CB644CEF}"/>
              </a:ext>
            </a:extLst>
          </p:cNvPr>
          <p:cNvSpPr>
            <a:spLocks noGrp="1"/>
          </p:cNvSpPr>
          <p:nvPr>
            <p:ph sz="quarter" idx="14" hasCustomPrompt="1"/>
          </p:nvPr>
        </p:nvSpPr>
        <p:spPr>
          <a:xfrm>
            <a:off x="5071268" y="2318657"/>
            <a:ext cx="6282532" cy="3748187"/>
          </a:xfrm>
        </p:spPr>
        <p:txBody>
          <a:bodyPr>
            <a:noAutofit/>
          </a:bodyPr>
          <a:lstStyle>
            <a:lvl1pPr marL="514350" indent="-514350" algn="l" defTabSz="914400" rtl="0" eaLnBrk="1" latinLnBrk="0" hangingPunct="1">
              <a:spcAft>
                <a:spcPts val="1200"/>
              </a:spcAft>
              <a:buFont typeface="+mj-lt"/>
              <a:buAutoNum type="arabicPeriod"/>
              <a:defRPr lang="sv-SE" sz="2800" kern="1200" spc="0" baseline="0" dirty="0">
                <a:solidFill>
                  <a:schemeClr val="tx1"/>
                </a:solidFill>
                <a:latin typeface="Roboto" panose="02000000000000000000" pitchFamily="2" charset="0"/>
                <a:ea typeface="Roboto" panose="02000000000000000000" pitchFamily="2" charset="0"/>
                <a:cs typeface="+mn-cs"/>
              </a:defRPr>
            </a:lvl1pPr>
          </a:lstStyle>
          <a:p>
            <a:pPr lvl="0"/>
            <a:r>
              <a:rPr lang="sv-SE"/>
              <a:t>Det första korta budskapet.</a:t>
            </a:r>
          </a:p>
          <a:p>
            <a:pPr lvl="0"/>
            <a:r>
              <a:rPr lang="sv-SE"/>
              <a:t>Det andra korta budskapet.</a:t>
            </a:r>
          </a:p>
          <a:p>
            <a:pPr lvl="0"/>
            <a:r>
              <a:rPr lang="sv-SE"/>
              <a:t>Det tredje korta budskapet.</a:t>
            </a:r>
          </a:p>
        </p:txBody>
      </p:sp>
      <p:cxnSp>
        <p:nvCxnSpPr>
          <p:cNvPr id="6" name="Rak koppling 5">
            <a:extLst>
              <a:ext uri="{FF2B5EF4-FFF2-40B4-BE49-F238E27FC236}">
                <a16:creationId xmlns:a16="http://schemas.microsoft.com/office/drawing/2014/main" id="{4847BFCD-D024-42D1-4D65-F73A51E94ADA}"/>
              </a:ext>
            </a:extLst>
          </p:cNvPr>
          <p:cNvCxnSpPr>
            <a:cxnSpLocks/>
          </p:cNvCxnSpPr>
          <p:nvPr userDrawn="1"/>
        </p:nvCxnSpPr>
        <p:spPr>
          <a:xfrm>
            <a:off x="993320" y="2344479"/>
            <a:ext cx="369252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3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ppblåst citat">
    <p:bg>
      <p:bgPr>
        <a:solidFill>
          <a:srgbClr val="F7F7F7"/>
        </a:solidFill>
        <a:effectLst/>
      </p:bgPr>
    </p:bg>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EFF4DA3-5AE9-4285-BA39-2993589736B4}"/>
              </a:ext>
            </a:extLst>
          </p:cNvPr>
          <p:cNvSpPr>
            <a:spLocks noGrp="1"/>
          </p:cNvSpPr>
          <p:nvPr>
            <p:ph sz="quarter" idx="13" hasCustomPrompt="1"/>
          </p:nvPr>
        </p:nvSpPr>
        <p:spPr>
          <a:xfrm>
            <a:off x="2905696" y="2052828"/>
            <a:ext cx="6380608" cy="2752344"/>
          </a:xfrm>
        </p:spPr>
        <p:txBody>
          <a:bodyPr anchor="ctr"/>
          <a:lstStyle>
            <a:lvl1pPr marL="0" indent="0" algn="ctr">
              <a:buNone/>
              <a:defRPr spc="0" baseline="0"/>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skriva in ett budskap eller ett citat</a:t>
            </a:r>
          </a:p>
        </p:txBody>
      </p:sp>
    </p:spTree>
    <p:extLst>
      <p:ext uri="{BB962C8B-B14F-4D97-AF65-F5344CB8AC3E}">
        <p14:creationId xmlns:p14="http://schemas.microsoft.com/office/powerpoint/2010/main" val="212474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örsättsblad utan bild">
    <p:bg>
      <p:bgPr>
        <a:solidFill>
          <a:srgbClr val="F7F7F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AA69A0-37F1-443E-837C-7F1D752C3EF6}"/>
              </a:ext>
            </a:extLst>
          </p:cNvPr>
          <p:cNvSpPr>
            <a:spLocks noGrp="1"/>
          </p:cNvSpPr>
          <p:nvPr>
            <p:ph type="ctrTitle" hasCustomPrompt="1"/>
          </p:nvPr>
        </p:nvSpPr>
        <p:spPr>
          <a:xfrm>
            <a:off x="5018568" y="1607393"/>
            <a:ext cx="6266121" cy="2183211"/>
          </a:xfrm>
        </p:spPr>
        <p:txBody>
          <a:bodyPr anchor="b">
            <a:normAutofit/>
          </a:bodyPr>
          <a:lstStyle>
            <a:lvl1pPr algn="l">
              <a:defRPr sz="4000"/>
            </a:lvl1pPr>
          </a:lstStyle>
          <a:p>
            <a:r>
              <a:rPr lang="sv-SE"/>
              <a:t>Titel på rapporten</a:t>
            </a:r>
          </a:p>
        </p:txBody>
      </p:sp>
      <p:sp>
        <p:nvSpPr>
          <p:cNvPr id="3" name="Underrubrik 2">
            <a:extLst>
              <a:ext uri="{FF2B5EF4-FFF2-40B4-BE49-F238E27FC236}">
                <a16:creationId xmlns:a16="http://schemas.microsoft.com/office/drawing/2014/main" id="{422CC877-4157-4883-8C76-63838F35E163}"/>
              </a:ext>
            </a:extLst>
          </p:cNvPr>
          <p:cNvSpPr>
            <a:spLocks noGrp="1"/>
          </p:cNvSpPr>
          <p:nvPr>
            <p:ph type="subTitle" idx="1" hasCustomPrompt="1"/>
          </p:nvPr>
        </p:nvSpPr>
        <p:spPr>
          <a:xfrm>
            <a:off x="5018567" y="4045866"/>
            <a:ext cx="6266121" cy="827980"/>
          </a:xfrm>
        </p:spPr>
        <p:txBody>
          <a:bodyPr/>
          <a:lstStyle>
            <a:lvl1pPr marL="0" indent="0" algn="l">
              <a:buNone/>
              <a:defRPr sz="2400"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eller namn</a:t>
            </a:r>
          </a:p>
        </p:txBody>
      </p:sp>
      <p:sp>
        <p:nvSpPr>
          <p:cNvPr id="5" name="Platshållare för innehåll 4">
            <a:extLst>
              <a:ext uri="{FF2B5EF4-FFF2-40B4-BE49-F238E27FC236}">
                <a16:creationId xmlns:a16="http://schemas.microsoft.com/office/drawing/2014/main" id="{AC4537E1-6187-4C4E-B0E7-8648DF424C74}"/>
              </a:ext>
            </a:extLst>
          </p:cNvPr>
          <p:cNvSpPr>
            <a:spLocks noGrp="1"/>
          </p:cNvSpPr>
          <p:nvPr>
            <p:ph sz="quarter" idx="10" hasCustomPrompt="1"/>
          </p:nvPr>
        </p:nvSpPr>
        <p:spPr>
          <a:xfrm>
            <a:off x="5018567" y="5129108"/>
            <a:ext cx="6266121" cy="355698"/>
          </a:xfrm>
        </p:spPr>
        <p:txBody>
          <a:bodyPr>
            <a:normAutofit/>
          </a:bodyPr>
          <a:lstStyle>
            <a:lvl1pPr marL="0" indent="0" algn="l">
              <a:buNone/>
              <a:defRPr sz="1600"/>
            </a:lvl1pPr>
          </a:lstStyle>
          <a:p>
            <a:pPr lvl="0"/>
            <a:r>
              <a:rPr lang="sv-SE"/>
              <a:t>Infoga datum</a:t>
            </a:r>
          </a:p>
        </p:txBody>
      </p:sp>
    </p:spTree>
    <p:extLst>
      <p:ext uri="{BB962C8B-B14F-4D97-AF65-F5344CB8AC3E}">
        <p14:creationId xmlns:p14="http://schemas.microsoft.com/office/powerpoint/2010/main" val="55837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örsättsblad med bild">
    <p:bg>
      <p:bgPr>
        <a:solidFill>
          <a:srgbClr val="F7F7F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AA69A0-37F1-443E-837C-7F1D752C3EF6}"/>
              </a:ext>
            </a:extLst>
          </p:cNvPr>
          <p:cNvSpPr>
            <a:spLocks noGrp="1"/>
          </p:cNvSpPr>
          <p:nvPr>
            <p:ph type="ctrTitle" hasCustomPrompt="1"/>
          </p:nvPr>
        </p:nvSpPr>
        <p:spPr>
          <a:xfrm>
            <a:off x="5018568" y="1607393"/>
            <a:ext cx="6266121" cy="2183211"/>
          </a:xfrm>
        </p:spPr>
        <p:txBody>
          <a:bodyPr anchor="b">
            <a:normAutofit/>
          </a:bodyPr>
          <a:lstStyle>
            <a:lvl1pPr algn="l">
              <a:defRPr sz="4000"/>
            </a:lvl1pPr>
          </a:lstStyle>
          <a:p>
            <a:r>
              <a:rPr lang="sv-SE"/>
              <a:t>Titel på rapporten</a:t>
            </a:r>
          </a:p>
        </p:txBody>
      </p:sp>
      <p:sp>
        <p:nvSpPr>
          <p:cNvPr id="3" name="Underrubrik 2">
            <a:extLst>
              <a:ext uri="{FF2B5EF4-FFF2-40B4-BE49-F238E27FC236}">
                <a16:creationId xmlns:a16="http://schemas.microsoft.com/office/drawing/2014/main" id="{422CC877-4157-4883-8C76-63838F35E163}"/>
              </a:ext>
            </a:extLst>
          </p:cNvPr>
          <p:cNvSpPr>
            <a:spLocks noGrp="1"/>
          </p:cNvSpPr>
          <p:nvPr>
            <p:ph type="subTitle" idx="1" hasCustomPrompt="1"/>
          </p:nvPr>
        </p:nvSpPr>
        <p:spPr>
          <a:xfrm>
            <a:off x="5018567" y="4045866"/>
            <a:ext cx="6266121" cy="827980"/>
          </a:xfrm>
        </p:spPr>
        <p:txBody>
          <a:bodyPr/>
          <a:lstStyle>
            <a:lvl1pPr marL="0" indent="0" algn="l">
              <a:buNone/>
              <a:defRPr sz="2400"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 eller namn</a:t>
            </a:r>
          </a:p>
        </p:txBody>
      </p:sp>
      <p:sp>
        <p:nvSpPr>
          <p:cNvPr id="5" name="Platshållare för innehåll 4">
            <a:extLst>
              <a:ext uri="{FF2B5EF4-FFF2-40B4-BE49-F238E27FC236}">
                <a16:creationId xmlns:a16="http://schemas.microsoft.com/office/drawing/2014/main" id="{AC4537E1-6187-4C4E-B0E7-8648DF424C74}"/>
              </a:ext>
            </a:extLst>
          </p:cNvPr>
          <p:cNvSpPr>
            <a:spLocks noGrp="1"/>
          </p:cNvSpPr>
          <p:nvPr>
            <p:ph sz="quarter" idx="10" hasCustomPrompt="1"/>
          </p:nvPr>
        </p:nvSpPr>
        <p:spPr>
          <a:xfrm>
            <a:off x="5018567" y="5129108"/>
            <a:ext cx="6266121" cy="355698"/>
          </a:xfrm>
        </p:spPr>
        <p:txBody>
          <a:bodyPr>
            <a:normAutofit/>
          </a:bodyPr>
          <a:lstStyle>
            <a:lvl1pPr marL="0" indent="0" algn="l">
              <a:buNone/>
              <a:defRPr sz="1600"/>
            </a:lvl1pPr>
          </a:lstStyle>
          <a:p>
            <a:pPr lvl="0"/>
            <a:r>
              <a:rPr lang="sv-SE"/>
              <a:t>Infoga datum</a:t>
            </a:r>
          </a:p>
        </p:txBody>
      </p:sp>
      <p:sp>
        <p:nvSpPr>
          <p:cNvPr id="7" name="Platshållare för bild 6">
            <a:extLst>
              <a:ext uri="{FF2B5EF4-FFF2-40B4-BE49-F238E27FC236}">
                <a16:creationId xmlns:a16="http://schemas.microsoft.com/office/drawing/2014/main" id="{23B6DCAE-7ABA-4A64-780C-F81975E39CFA}"/>
              </a:ext>
            </a:extLst>
          </p:cNvPr>
          <p:cNvSpPr>
            <a:spLocks noGrp="1"/>
          </p:cNvSpPr>
          <p:nvPr>
            <p:ph type="pic" sz="quarter" idx="11"/>
          </p:nvPr>
        </p:nvSpPr>
        <p:spPr>
          <a:xfrm>
            <a:off x="636104" y="0"/>
            <a:ext cx="3903998" cy="6858000"/>
          </a:xfrm>
          <a:ln w="3175">
            <a:solidFill>
              <a:schemeClr val="tx1"/>
            </a:solidFill>
          </a:ln>
        </p:spPr>
        <p:txBody>
          <a:bodyPr/>
          <a:lstStyle/>
          <a:p>
            <a:r>
              <a:rPr lang="sv-SE"/>
              <a:t>Klicka på ikonen för att lägga till en bild</a:t>
            </a:r>
          </a:p>
        </p:txBody>
      </p:sp>
    </p:spTree>
    <p:extLst>
      <p:ext uri="{BB962C8B-B14F-4D97-AF65-F5344CB8AC3E}">
        <p14:creationId xmlns:p14="http://schemas.microsoft.com/office/powerpoint/2010/main" val="138148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4BAFFB2-1A65-4CB2-9E2A-202FFA81E257}"/>
              </a:ext>
            </a:extLst>
          </p:cNvPr>
          <p:cNvSpPr>
            <a:spLocks noGrp="1"/>
          </p:cNvSpPr>
          <p:nvPr>
            <p:ph type="title"/>
          </p:nvPr>
        </p:nvSpPr>
        <p:spPr>
          <a:xfrm>
            <a:off x="1446028" y="365125"/>
            <a:ext cx="9907772"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659D32F-2C91-4F0D-8071-19F7A8D71A1A}"/>
              </a:ext>
            </a:extLst>
          </p:cNvPr>
          <p:cNvSpPr>
            <a:spLocks noGrp="1"/>
          </p:cNvSpPr>
          <p:nvPr>
            <p:ph type="body" idx="1"/>
          </p:nvPr>
        </p:nvSpPr>
        <p:spPr>
          <a:xfrm>
            <a:off x="1446028" y="1947553"/>
            <a:ext cx="9907772" cy="4229409"/>
          </a:xfrm>
          <a:prstGeom prst="rect">
            <a:avLst/>
          </a:prstGeom>
        </p:spPr>
        <p:txBody>
          <a:bodyPr vert="horz" lIns="91440" tIns="45720" rIns="91440" bIns="45720" rtlCol="0">
            <a:normAutofit/>
          </a:bodyPr>
          <a:lstStyle/>
          <a:p>
            <a:pPr lvl="0"/>
            <a:r>
              <a:rPr lang="sv-SE"/>
              <a:t>Klicka här för att ändra format på</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687D71E-9CC3-4788-9E66-40117EF556E3}"/>
              </a:ext>
            </a:extLst>
          </p:cNvPr>
          <p:cNvSpPr>
            <a:spLocks noGrp="1"/>
          </p:cNvSpPr>
          <p:nvPr>
            <p:ph type="dt" sz="half" idx="2"/>
          </p:nvPr>
        </p:nvSpPr>
        <p:spPr>
          <a:xfrm>
            <a:off x="1446028" y="6356350"/>
            <a:ext cx="2135372"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ea typeface="Roboto" panose="02000000000000000000" pitchFamily="2" charset="0"/>
                <a:cs typeface="CircularXX Book" panose="020B0504010101010104" pitchFamily="34" charset="0"/>
              </a:defRPr>
            </a:lvl1pPr>
          </a:lstStyle>
          <a:p>
            <a:fld id="{5B0AAF86-E905-4332-8A80-A1583058FFC4}" type="datetimeFigureOut">
              <a:rPr lang="sv-SE" smtClean="0"/>
              <a:pPr/>
              <a:t>2025-05-23</a:t>
            </a:fld>
            <a:endParaRPr lang="sv-SE" dirty="0"/>
          </a:p>
        </p:txBody>
      </p:sp>
      <p:sp>
        <p:nvSpPr>
          <p:cNvPr id="5" name="Platshållare för sidfot 4">
            <a:extLst>
              <a:ext uri="{FF2B5EF4-FFF2-40B4-BE49-F238E27FC236}">
                <a16:creationId xmlns:a16="http://schemas.microsoft.com/office/drawing/2014/main" id="{4F5ECC3C-F04C-4FD0-8367-9EFBA23A8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ea typeface="Roboto" panose="02000000000000000000" pitchFamily="2" charset="0"/>
                <a:cs typeface="CircularXX Book" panose="020B0504010101010104" pitchFamily="34" charset="0"/>
              </a:defRPr>
            </a:lvl1pPr>
          </a:lstStyle>
          <a:p>
            <a:endParaRPr lang="sv-SE" dirty="0"/>
          </a:p>
        </p:txBody>
      </p:sp>
      <p:sp>
        <p:nvSpPr>
          <p:cNvPr id="6" name="Platshållare för bildnummer 5">
            <a:extLst>
              <a:ext uri="{FF2B5EF4-FFF2-40B4-BE49-F238E27FC236}">
                <a16:creationId xmlns:a16="http://schemas.microsoft.com/office/drawing/2014/main" id="{C3D5F1FE-193B-481A-9F8E-08E58E03D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cs typeface="CircularXX Book" panose="020B0504010101010104" pitchFamily="34" charset="0"/>
              </a:defRPr>
            </a:lvl1pPr>
          </a:lstStyle>
          <a:p>
            <a:fld id="{F6A1CA51-1F2E-4821-B8B3-EDA19AE7281A}" type="slidenum">
              <a:rPr lang="sv-SE" smtClean="0"/>
              <a:pPr/>
              <a:t>‹#›</a:t>
            </a:fld>
            <a:endParaRPr lang="sv-SE" dirty="0"/>
          </a:p>
        </p:txBody>
      </p:sp>
      <p:sp>
        <p:nvSpPr>
          <p:cNvPr id="7" name="Rektangel 6">
            <a:extLst>
              <a:ext uri="{FF2B5EF4-FFF2-40B4-BE49-F238E27FC236}">
                <a16:creationId xmlns:a16="http://schemas.microsoft.com/office/drawing/2014/main" id="{625E4717-0ED8-DFD3-53CB-57D262F1991C}"/>
              </a:ext>
            </a:extLst>
          </p:cNvPr>
          <p:cNvSpPr/>
          <p:nvPr userDrawn="1"/>
        </p:nvSpPr>
        <p:spPr>
          <a:xfrm>
            <a:off x="0" y="0"/>
            <a:ext cx="644979"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a:extLst>
              <a:ext uri="{FF2B5EF4-FFF2-40B4-BE49-F238E27FC236}">
                <a16:creationId xmlns:a16="http://schemas.microsoft.com/office/drawing/2014/main" id="{D37D7CE5-71FD-6C15-4B34-D8AD1B745FB2}"/>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6200000">
            <a:off x="-307749" y="5926307"/>
            <a:ext cx="1260475" cy="329861"/>
          </a:xfrm>
          <a:prstGeom prst="rect">
            <a:avLst/>
          </a:prstGeom>
        </p:spPr>
      </p:pic>
      <p:sp>
        <p:nvSpPr>
          <p:cNvPr id="10" name="textruta 9">
            <a:extLst>
              <a:ext uri="{FF2B5EF4-FFF2-40B4-BE49-F238E27FC236}">
                <a16:creationId xmlns:a16="http://schemas.microsoft.com/office/drawing/2014/main" id="{486BEE50-821B-28A2-68C2-BC796558A783}"/>
              </a:ext>
            </a:extLst>
          </p:cNvPr>
          <p:cNvSpPr txBox="1"/>
          <p:nvPr userDrawn="1">
            <p:extLst>
              <p:ext uri="{1162E1C5-73C7-4A58-AE30-91384D911F3F}">
                <p184:classification xmlns:p184="http://schemas.microsoft.com/office/powerpoint/2018/4/main" val="ftr"/>
              </p:ext>
            </p:extLst>
          </p:nvPr>
        </p:nvSpPr>
        <p:spPr>
          <a:xfrm>
            <a:off x="63500" y="6642100"/>
            <a:ext cx="1536700" cy="152400"/>
          </a:xfrm>
          <a:prstGeom prst="rect">
            <a:avLst/>
          </a:prstGeom>
        </p:spPr>
        <p:txBody>
          <a:bodyPr horzOverflow="overflow" lIns="0" tIns="0" rIns="0" bIns="0">
            <a:spAutoFit/>
          </a:bodyPr>
          <a:lstStyle/>
          <a:p>
            <a:pPr algn="l"/>
            <a:r>
              <a:rPr lang="sv-SE"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Informationsklassning: Intern</a:t>
            </a:r>
          </a:p>
        </p:txBody>
      </p:sp>
    </p:spTree>
    <p:extLst>
      <p:ext uri="{BB962C8B-B14F-4D97-AF65-F5344CB8AC3E}">
        <p14:creationId xmlns:p14="http://schemas.microsoft.com/office/powerpoint/2010/main" val="24745048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50" r:id="rId3"/>
    <p:sldLayoutId id="2147483681" r:id="rId4"/>
    <p:sldLayoutId id="2147483684" r:id="rId5"/>
    <p:sldLayoutId id="2147483665" r:id="rId6"/>
    <p:sldLayoutId id="2147483664" r:id="rId7"/>
    <p:sldLayoutId id="2147483682" r:id="rId8"/>
    <p:sldLayoutId id="2147483649" r:id="rId9"/>
    <p:sldLayoutId id="2147483678" r:id="rId10"/>
    <p:sldLayoutId id="2147483676" r:id="rId11"/>
    <p:sldLayoutId id="2147483677" r:id="rId12"/>
    <p:sldLayoutId id="2147483683" r:id="rId13"/>
    <p:sldLayoutId id="2147483675" r:id="rId14"/>
    <p:sldLayoutId id="2147483655" r:id="rId15"/>
    <p:sldLayoutId id="2147483672" r:id="rId16"/>
    <p:sldLayoutId id="2147483666" r:id="rId17"/>
    <p:sldLayoutId id="2147483685" r:id="rId18"/>
  </p:sldLayoutIdLst>
  <p:txStyles>
    <p:titleStyle>
      <a:lvl1pPr algn="l" defTabSz="914400" rtl="0" eaLnBrk="1" latinLnBrk="0" hangingPunct="1">
        <a:lnSpc>
          <a:spcPct val="90000"/>
        </a:lnSpc>
        <a:spcBef>
          <a:spcPct val="0"/>
        </a:spcBef>
        <a:buNone/>
        <a:defRPr sz="4400" b="0" kern="1200">
          <a:solidFill>
            <a:srgbClr val="235789"/>
          </a:solidFill>
          <a:latin typeface="Roboto" panose="02000000000000000000" pitchFamily="2" charset="0"/>
          <a:ea typeface="Roboto" panose="02000000000000000000" pitchFamily="2" charset="0"/>
          <a:cs typeface="Cascadia Mono ExtraLight" panose="020B0609020000020004" pitchFamily="49"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EF468-F26B-828D-700D-AE81BAF8C3B9}"/>
              </a:ext>
            </a:extLst>
          </p:cNvPr>
          <p:cNvSpPr>
            <a:spLocks noGrp="1"/>
          </p:cNvSpPr>
          <p:nvPr>
            <p:ph type="ctrTitle"/>
          </p:nvPr>
        </p:nvSpPr>
        <p:spPr/>
        <p:txBody>
          <a:bodyPr/>
          <a:lstStyle/>
          <a:p>
            <a:r>
              <a:rPr lang="sv-SE" dirty="0"/>
              <a:t>Prideundersökning</a:t>
            </a:r>
            <a:br>
              <a:rPr lang="sv-SE" dirty="0"/>
            </a:br>
            <a:r>
              <a:rPr lang="sv-SE" sz="2800" dirty="0"/>
              <a:t>Resultatrapport</a:t>
            </a:r>
          </a:p>
        </p:txBody>
      </p:sp>
      <p:sp>
        <p:nvSpPr>
          <p:cNvPr id="3" name="Underrubrik 2">
            <a:extLst>
              <a:ext uri="{FF2B5EF4-FFF2-40B4-BE49-F238E27FC236}">
                <a16:creationId xmlns:a16="http://schemas.microsoft.com/office/drawing/2014/main" id="{D510C34A-6C43-E05F-A622-935CCA6FD43B}"/>
              </a:ext>
            </a:extLst>
          </p:cNvPr>
          <p:cNvSpPr>
            <a:spLocks noGrp="1"/>
          </p:cNvSpPr>
          <p:nvPr>
            <p:ph type="subTitle" idx="1"/>
          </p:nvPr>
        </p:nvSpPr>
        <p:spPr>
          <a:xfrm>
            <a:off x="5018566" y="4202702"/>
            <a:ext cx="3901314" cy="448440"/>
          </a:xfrm>
        </p:spPr>
        <p:txBody>
          <a:bodyPr anchor="ctr" anchorCtr="0">
            <a:noAutofit/>
          </a:bodyPr>
          <a:lstStyle/>
          <a:p>
            <a:pPr>
              <a:lnSpc>
                <a:spcPct val="120000"/>
              </a:lnSpc>
            </a:pPr>
            <a:r>
              <a:rPr lang="sv-SE" sz="1400" dirty="0"/>
              <a:t>Caroline Cederquist</a:t>
            </a:r>
            <a:br>
              <a:rPr lang="sv-SE" sz="1400" dirty="0"/>
            </a:br>
            <a:r>
              <a:rPr lang="sv-SE" sz="1400" dirty="0"/>
              <a:t>Jennie Zetterström</a:t>
            </a:r>
            <a:br>
              <a:rPr lang="sv-SE" sz="1400" dirty="0"/>
            </a:br>
            <a:r>
              <a:rPr lang="sv-SE" sz="1400"/>
              <a:t>Hanna Skogsmar</a:t>
            </a:r>
            <a:r>
              <a:rPr lang="sv-SE" sz="1400" dirty="0"/>
              <a:t>k</a:t>
            </a:r>
          </a:p>
        </p:txBody>
      </p:sp>
      <p:sp>
        <p:nvSpPr>
          <p:cNvPr id="5" name="Platshållare för innehåll 4">
            <a:extLst>
              <a:ext uri="{FF2B5EF4-FFF2-40B4-BE49-F238E27FC236}">
                <a16:creationId xmlns:a16="http://schemas.microsoft.com/office/drawing/2014/main" id="{AA9D2151-0075-C9FA-A107-D94164BF7B52}"/>
              </a:ext>
            </a:extLst>
          </p:cNvPr>
          <p:cNvSpPr>
            <a:spLocks noGrp="1"/>
          </p:cNvSpPr>
          <p:nvPr>
            <p:ph sz="quarter" idx="10"/>
          </p:nvPr>
        </p:nvSpPr>
        <p:spPr>
          <a:xfrm>
            <a:off x="5018566" y="5937400"/>
            <a:ext cx="6266121" cy="355698"/>
          </a:xfrm>
        </p:spPr>
        <p:txBody>
          <a:bodyPr>
            <a:noAutofit/>
          </a:bodyPr>
          <a:lstStyle/>
          <a:p>
            <a:r>
              <a:rPr lang="sv-SE" sz="1200" dirty="0"/>
              <a:t>14 maj 2025</a:t>
            </a:r>
          </a:p>
          <a:p>
            <a:endParaRPr lang="sv-SE" sz="1200" dirty="0"/>
          </a:p>
        </p:txBody>
      </p:sp>
      <p:sp>
        <p:nvSpPr>
          <p:cNvPr id="8" name="Platshållare för text 7">
            <a:extLst>
              <a:ext uri="{FF2B5EF4-FFF2-40B4-BE49-F238E27FC236}">
                <a16:creationId xmlns:a16="http://schemas.microsoft.com/office/drawing/2014/main" id="{8B9BD22D-8A84-82A2-C456-7E02E3869445}"/>
              </a:ext>
            </a:extLst>
          </p:cNvPr>
          <p:cNvSpPr>
            <a:spLocks noGrp="1"/>
          </p:cNvSpPr>
          <p:nvPr>
            <p:ph type="body" sz="quarter" idx="13"/>
          </p:nvPr>
        </p:nvSpPr>
        <p:spPr>
          <a:xfrm>
            <a:off x="5018566" y="4759382"/>
            <a:ext cx="4240305" cy="417512"/>
          </a:xfrm>
        </p:spPr>
        <p:txBody>
          <a:bodyPr anchor="ctr" anchorCtr="0"/>
          <a:lstStyle/>
          <a:p>
            <a:endParaRPr lang="sv-SE" sz="1400" dirty="0"/>
          </a:p>
          <a:p>
            <a:endParaRPr lang="sv-SE" sz="1400" dirty="0"/>
          </a:p>
          <a:p>
            <a:r>
              <a:rPr lang="sv-SE" sz="1400" dirty="0"/>
              <a:t>Carin Wegenius</a:t>
            </a:r>
          </a:p>
        </p:txBody>
      </p:sp>
      <p:sp>
        <p:nvSpPr>
          <p:cNvPr id="6" name="AutoShape 2" descr="Fastighetsbyrån Startsida">
            <a:extLst>
              <a:ext uri="{FF2B5EF4-FFF2-40B4-BE49-F238E27FC236}">
                <a16:creationId xmlns:a16="http://schemas.microsoft.com/office/drawing/2014/main" id="{A455A33B-E92D-73C6-EBA0-36FE0AF6AC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
        <p:nvSpPr>
          <p:cNvPr id="10" name="AutoShape 4" descr="Kameo Sverige">
            <a:extLst>
              <a:ext uri="{FF2B5EF4-FFF2-40B4-BE49-F238E27FC236}">
                <a16:creationId xmlns:a16="http://schemas.microsoft.com/office/drawing/2014/main" id="{1D04C08E-5F4B-9941-608F-EDD685198DE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pic>
        <p:nvPicPr>
          <p:cNvPr id="32" name="Bild 31">
            <a:extLst>
              <a:ext uri="{FF2B5EF4-FFF2-40B4-BE49-F238E27FC236}">
                <a16:creationId xmlns:a16="http://schemas.microsoft.com/office/drawing/2014/main" id="{2D6B38D6-7B58-68F5-9874-47FCD336FA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4027" y="5095650"/>
            <a:ext cx="1216622" cy="322931"/>
          </a:xfrm>
          <a:prstGeom prst="rect">
            <a:avLst/>
          </a:prstGeom>
        </p:spPr>
      </p:pic>
      <p:sp>
        <p:nvSpPr>
          <p:cNvPr id="4" name="Freeform 2">
            <a:extLst>
              <a:ext uri="{FF2B5EF4-FFF2-40B4-BE49-F238E27FC236}">
                <a16:creationId xmlns:a16="http://schemas.microsoft.com/office/drawing/2014/main" id="{2ABA53FD-97F9-EEE1-BAB7-DE8232227190}"/>
              </a:ext>
            </a:extLst>
          </p:cNvPr>
          <p:cNvSpPr>
            <a:spLocks noChangeAspect="1"/>
          </p:cNvSpPr>
          <p:nvPr/>
        </p:nvSpPr>
        <p:spPr>
          <a:xfrm>
            <a:off x="636317" y="0"/>
            <a:ext cx="4111255"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sv-SE"/>
          </a:p>
        </p:txBody>
      </p:sp>
      <p:pic>
        <p:nvPicPr>
          <p:cNvPr id="7" name="Picture 4" descr="Vision - Fackförbund.org">
            <a:extLst>
              <a:ext uri="{FF2B5EF4-FFF2-40B4-BE49-F238E27FC236}">
                <a16:creationId xmlns:a16="http://schemas.microsoft.com/office/drawing/2014/main" id="{65698DAC-F97A-8AA0-E84B-6F79B224043A}"/>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42148" y="4080492"/>
            <a:ext cx="940381" cy="41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15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146E596-C7EB-0770-9F99-82DA9812BD12}"/>
              </a:ext>
            </a:extLst>
          </p:cNvPr>
          <p:cNvSpPr>
            <a:spLocks noGrp="1"/>
          </p:cNvSpPr>
          <p:nvPr>
            <p:ph type="title"/>
          </p:nvPr>
        </p:nvSpPr>
        <p:spPr/>
        <p:txBody>
          <a:bodyPr>
            <a:noAutofit/>
          </a:bodyPr>
          <a:lstStyle/>
          <a:p>
            <a:r>
              <a:rPr lang="sv-SE" sz="3100" dirty="0"/>
              <a:t>1 av 10 </a:t>
            </a:r>
            <a:r>
              <a:rPr lang="sv-SE" sz="3100" i="1" dirty="0"/>
              <a:t>tror</a:t>
            </a:r>
            <a:r>
              <a:rPr lang="sv-SE" sz="3100" dirty="0"/>
              <a:t> att det är otryggt att leva öppet som hbtqi+ i Sverige</a:t>
            </a:r>
          </a:p>
        </p:txBody>
      </p:sp>
      <p:graphicFrame>
        <p:nvGraphicFramePr>
          <p:cNvPr id="12" name="Platshållare för diagram 33">
            <a:extLst>
              <a:ext uri="{FF2B5EF4-FFF2-40B4-BE49-F238E27FC236}">
                <a16:creationId xmlns:a16="http://schemas.microsoft.com/office/drawing/2014/main" id="{79D95372-B686-86CF-8EA8-9C57FAFAA85D}"/>
              </a:ext>
            </a:extLst>
          </p:cNvPr>
          <p:cNvGraphicFramePr>
            <a:graphicFrameLocks/>
          </p:cNvGraphicFramePr>
          <p:nvPr>
            <p:extLst>
              <p:ext uri="{D42A27DB-BD31-4B8C-83A1-F6EECF244321}">
                <p14:modId xmlns:p14="http://schemas.microsoft.com/office/powerpoint/2010/main" val="3358476771"/>
              </p:ext>
            </p:extLst>
          </p:nvPr>
        </p:nvGraphicFramePr>
        <p:xfrm>
          <a:off x="1891597" y="1779666"/>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13">
            <a:extLst>
              <a:ext uri="{FF2B5EF4-FFF2-40B4-BE49-F238E27FC236}">
                <a16:creationId xmlns:a16="http://schemas.microsoft.com/office/drawing/2014/main" id="{B49B2BC9-C11A-883D-4943-CC7AA217749B}"/>
              </a:ext>
            </a:extLst>
          </p:cNvPr>
          <p:cNvSpPr txBox="1">
            <a:spLocks/>
          </p:cNvSpPr>
          <p:nvPr/>
        </p:nvSpPr>
        <p:spPr>
          <a:xfrm>
            <a:off x="1712224" y="5698158"/>
            <a:ext cx="7974701"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50" b="1" dirty="0"/>
              <a:t>Fråga: Om du ser tillbaka på de senaste åren, hur tryggt tror/tycker du att det har varit att leva öppet som hbtqi+-person i Sverige?</a:t>
            </a:r>
          </a:p>
          <a:p>
            <a:r>
              <a:rPr lang="sv-SE" dirty="0"/>
              <a:t>Bas: Samtliga, 1 513 intervjuer</a:t>
            </a:r>
          </a:p>
        </p:txBody>
      </p:sp>
      <p:sp>
        <p:nvSpPr>
          <p:cNvPr id="5" name="Platshållare för text 20">
            <a:extLst>
              <a:ext uri="{FF2B5EF4-FFF2-40B4-BE49-F238E27FC236}">
                <a16:creationId xmlns:a16="http://schemas.microsoft.com/office/drawing/2014/main" id="{6B9C8E01-37DE-A7BF-7E3B-1FD2186CE286}"/>
              </a:ext>
            </a:extLst>
          </p:cNvPr>
          <p:cNvSpPr txBox="1">
            <a:spLocks/>
          </p:cNvSpPr>
          <p:nvPr/>
        </p:nvSpPr>
        <p:spPr>
          <a:xfrm>
            <a:off x="1446028" y="1342231"/>
            <a:ext cx="9907772" cy="369332"/>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i="1" dirty="0"/>
              <a:t>Relativt små skillnader mellan olika grupper</a:t>
            </a:r>
          </a:p>
        </p:txBody>
      </p:sp>
      <p:cxnSp>
        <p:nvCxnSpPr>
          <p:cNvPr id="2" name="Rak koppling 1">
            <a:extLst>
              <a:ext uri="{FF2B5EF4-FFF2-40B4-BE49-F238E27FC236}">
                <a16:creationId xmlns:a16="http://schemas.microsoft.com/office/drawing/2014/main" id="{25E2427B-39BF-3526-7305-BE08505B403E}"/>
              </a:ext>
            </a:extLst>
          </p:cNvPr>
          <p:cNvCxnSpPr>
            <a:cxnSpLocks/>
          </p:cNvCxnSpPr>
          <p:nvPr/>
        </p:nvCxnSpPr>
        <p:spPr>
          <a:xfrm>
            <a:off x="1712224" y="2186355"/>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22ADB5C6-BACD-39FB-49B1-4B691FC20F70}"/>
              </a:ext>
            </a:extLst>
          </p:cNvPr>
          <p:cNvCxnSpPr>
            <a:cxnSpLocks/>
          </p:cNvCxnSpPr>
          <p:nvPr/>
        </p:nvCxnSpPr>
        <p:spPr>
          <a:xfrm>
            <a:off x="1775723" y="2739112"/>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B1286E53-93AC-1097-89C1-010185C16C7E}"/>
              </a:ext>
            </a:extLst>
          </p:cNvPr>
          <p:cNvCxnSpPr>
            <a:cxnSpLocks/>
          </p:cNvCxnSpPr>
          <p:nvPr/>
        </p:nvCxnSpPr>
        <p:spPr>
          <a:xfrm>
            <a:off x="1775723" y="4615336"/>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2459232D-9F96-6094-5514-FCFAC4D97639}"/>
              </a:ext>
            </a:extLst>
          </p:cNvPr>
          <p:cNvCxnSpPr>
            <a:cxnSpLocks/>
          </p:cNvCxnSpPr>
          <p:nvPr/>
        </p:nvCxnSpPr>
        <p:spPr>
          <a:xfrm>
            <a:off x="1775723" y="3815437"/>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95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FD29-7032-139B-66E0-E3DC38BF739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CA13BA2-646E-1553-10EA-3FEDE987CB3B}"/>
              </a:ext>
            </a:extLst>
          </p:cNvPr>
          <p:cNvSpPr>
            <a:spLocks noGrp="1"/>
          </p:cNvSpPr>
          <p:nvPr>
            <p:ph type="title"/>
          </p:nvPr>
        </p:nvSpPr>
        <p:spPr/>
        <p:txBody>
          <a:bodyPr>
            <a:normAutofit fontScale="90000"/>
          </a:bodyPr>
          <a:lstStyle/>
          <a:p>
            <a:r>
              <a:rPr lang="sv-SE" dirty="0"/>
              <a:t>Polariserad bild av tryggheten för hbtqi+ i Sverige</a:t>
            </a:r>
          </a:p>
        </p:txBody>
      </p:sp>
      <p:graphicFrame>
        <p:nvGraphicFramePr>
          <p:cNvPr id="12" name="Platshållare för diagram 33">
            <a:extLst>
              <a:ext uri="{FF2B5EF4-FFF2-40B4-BE49-F238E27FC236}">
                <a16:creationId xmlns:a16="http://schemas.microsoft.com/office/drawing/2014/main" id="{95D0211E-0EE5-3521-2206-6DB46ED402F8}"/>
              </a:ext>
            </a:extLst>
          </p:cNvPr>
          <p:cNvGraphicFramePr>
            <a:graphicFrameLocks/>
          </p:cNvGraphicFramePr>
          <p:nvPr>
            <p:extLst>
              <p:ext uri="{D42A27DB-BD31-4B8C-83A1-F6EECF244321}">
                <p14:modId xmlns:p14="http://schemas.microsoft.com/office/powerpoint/2010/main" val="3029210316"/>
              </p:ext>
            </p:extLst>
          </p:nvPr>
        </p:nvGraphicFramePr>
        <p:xfrm>
          <a:off x="1839776" y="1738158"/>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13">
            <a:extLst>
              <a:ext uri="{FF2B5EF4-FFF2-40B4-BE49-F238E27FC236}">
                <a16:creationId xmlns:a16="http://schemas.microsoft.com/office/drawing/2014/main" id="{EFCBF65A-6214-CABF-928E-00518FB77227}"/>
              </a:ext>
            </a:extLst>
          </p:cNvPr>
          <p:cNvSpPr txBox="1">
            <a:spLocks/>
          </p:cNvSpPr>
          <p:nvPr/>
        </p:nvSpPr>
        <p:spPr>
          <a:xfrm>
            <a:off x="1712224" y="5698158"/>
            <a:ext cx="8640000"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50" b="1" dirty="0"/>
              <a:t>Fråga: Upplever du att tryggheten att leva öppet med hbtqi+-identitet har förändrats de senaste åren och i så fall hur? – I Sverige</a:t>
            </a:r>
          </a:p>
          <a:p>
            <a:r>
              <a:rPr lang="sv-SE" dirty="0"/>
              <a:t>Bas: Samtliga, 1 513 intervjuer</a:t>
            </a:r>
          </a:p>
        </p:txBody>
      </p:sp>
      <p:sp>
        <p:nvSpPr>
          <p:cNvPr id="5" name="Platshållare för text 20">
            <a:extLst>
              <a:ext uri="{FF2B5EF4-FFF2-40B4-BE49-F238E27FC236}">
                <a16:creationId xmlns:a16="http://schemas.microsoft.com/office/drawing/2014/main" id="{F03404D5-7AAC-FA2D-809C-A3BFB8690BA2}"/>
              </a:ext>
            </a:extLst>
          </p:cNvPr>
          <p:cNvSpPr txBox="1">
            <a:spLocks/>
          </p:cNvSpPr>
          <p:nvPr/>
        </p:nvSpPr>
        <p:spPr>
          <a:xfrm>
            <a:off x="1446028" y="1154580"/>
            <a:ext cx="9907772" cy="461665"/>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i="1" dirty="0"/>
              <a:t>Äldre och hbtqi+ mer negativa</a:t>
            </a:r>
            <a:endParaRPr lang="sv-SE" sz="1800" i="1" dirty="0"/>
          </a:p>
        </p:txBody>
      </p:sp>
      <p:cxnSp>
        <p:nvCxnSpPr>
          <p:cNvPr id="2" name="Rak koppling 1">
            <a:extLst>
              <a:ext uri="{FF2B5EF4-FFF2-40B4-BE49-F238E27FC236}">
                <a16:creationId xmlns:a16="http://schemas.microsoft.com/office/drawing/2014/main" id="{6CC3A33D-F2A4-30F7-9968-73BAFA80E2A5}"/>
              </a:ext>
            </a:extLst>
          </p:cNvPr>
          <p:cNvCxnSpPr>
            <a:cxnSpLocks/>
          </p:cNvCxnSpPr>
          <p:nvPr/>
        </p:nvCxnSpPr>
        <p:spPr>
          <a:xfrm>
            <a:off x="1712224" y="215737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9FB6C64A-8925-4722-EA2A-12898BC9A7A0}"/>
              </a:ext>
            </a:extLst>
          </p:cNvPr>
          <p:cNvCxnSpPr>
            <a:cxnSpLocks/>
          </p:cNvCxnSpPr>
          <p:nvPr/>
        </p:nvCxnSpPr>
        <p:spPr>
          <a:xfrm>
            <a:off x="1775723" y="3787940"/>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5EA818E7-C099-0D70-7ACE-B1E97BC573AB}"/>
              </a:ext>
            </a:extLst>
          </p:cNvPr>
          <p:cNvCxnSpPr>
            <a:cxnSpLocks/>
          </p:cNvCxnSpPr>
          <p:nvPr/>
        </p:nvCxnSpPr>
        <p:spPr>
          <a:xfrm>
            <a:off x="1775723" y="4576937"/>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0BBC7A52-95BA-EB1F-3AD5-5E60D1EE2026}"/>
              </a:ext>
            </a:extLst>
          </p:cNvPr>
          <p:cNvCxnSpPr>
            <a:cxnSpLocks/>
          </p:cNvCxnSpPr>
          <p:nvPr/>
        </p:nvCxnSpPr>
        <p:spPr>
          <a:xfrm>
            <a:off x="1712224" y="269067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88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1E8EA-293F-8A94-D75B-02FD2065B868}"/>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D305DFD7-1B0F-FE44-7BA1-07AC01BD62AD}"/>
              </a:ext>
            </a:extLst>
          </p:cNvPr>
          <p:cNvSpPr>
            <a:spLocks noGrp="1"/>
          </p:cNvSpPr>
          <p:nvPr>
            <p:ph type="pic" sz="quarter" idx="11"/>
          </p:nvPr>
        </p:nvSpPr>
        <p:spPr>
          <a:xfrm>
            <a:off x="636588" y="0"/>
            <a:ext cx="11555412" cy="6858000"/>
          </a:xfrm>
          <a:custGeom>
            <a:avLst/>
            <a:gdLst/>
            <a:ahLst/>
            <a:cxnLst/>
            <a:rect l="l" t="t" r="r" b="b"/>
            <a:pathLst>
              <a:path w="15488292" h="10287000">
                <a:moveTo>
                  <a:pt x="0" y="0"/>
                </a:moveTo>
                <a:lnTo>
                  <a:pt x="15488292" y="0"/>
                </a:lnTo>
                <a:lnTo>
                  <a:pt x="15488292" y="10287000"/>
                </a:lnTo>
                <a:lnTo>
                  <a:pt x="0" y="10287000"/>
                </a:lnTo>
                <a:lnTo>
                  <a:pt x="0" y="0"/>
                </a:lnTo>
                <a:close/>
              </a:path>
            </a:pathLst>
          </a:custGeom>
          <a: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a:blipFill>
        </p:spPr>
        <p:txBody>
          <a:bodyPr/>
          <a:lstStyle/>
          <a:p>
            <a:endParaRPr lang="sv-SE"/>
          </a:p>
        </p:txBody>
      </p:sp>
      <p:sp>
        <p:nvSpPr>
          <p:cNvPr id="3" name="Rubrik 2">
            <a:extLst>
              <a:ext uri="{FF2B5EF4-FFF2-40B4-BE49-F238E27FC236}">
                <a16:creationId xmlns:a16="http://schemas.microsoft.com/office/drawing/2014/main" id="{01FAC73D-16F1-6E5B-85A2-05E1656F6C12}"/>
              </a:ext>
            </a:extLst>
          </p:cNvPr>
          <p:cNvSpPr>
            <a:spLocks noGrp="1"/>
          </p:cNvSpPr>
          <p:nvPr>
            <p:ph type="ctrTitle"/>
          </p:nvPr>
        </p:nvSpPr>
        <p:spPr>
          <a:xfrm>
            <a:off x="5947033" y="3967843"/>
            <a:ext cx="5608865" cy="1665512"/>
          </a:xfrm>
        </p:spPr>
        <p:txBody>
          <a:bodyPr anchor="ctr">
            <a:normAutofit/>
          </a:bodyPr>
          <a:lstStyle/>
          <a:p>
            <a:r>
              <a:rPr lang="sv-SE" dirty="0"/>
              <a:t>På arbetsplatsen</a:t>
            </a:r>
          </a:p>
        </p:txBody>
      </p:sp>
    </p:spTree>
    <p:extLst>
      <p:ext uri="{BB962C8B-B14F-4D97-AF65-F5344CB8AC3E}">
        <p14:creationId xmlns:p14="http://schemas.microsoft.com/office/powerpoint/2010/main" val="298923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E4918-33F4-EE5E-89BA-BAAA82F34F68}"/>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46CA2B91-CFBA-C8CC-9012-E6EB6EC8067E}"/>
              </a:ext>
            </a:extLst>
          </p:cNvPr>
          <p:cNvSpPr>
            <a:spLocks noGrp="1"/>
          </p:cNvSpPr>
          <p:nvPr>
            <p:ph type="title"/>
          </p:nvPr>
        </p:nvSpPr>
        <p:spPr/>
        <p:txBody>
          <a:bodyPr>
            <a:normAutofit fontScale="90000"/>
          </a:bodyPr>
          <a:lstStyle/>
          <a:p>
            <a:r>
              <a:rPr lang="sv-SE" dirty="0"/>
              <a:t>Hälften positiva till hur det är att vara öppet hbtqi+ på arbetsplatsen</a:t>
            </a:r>
          </a:p>
        </p:txBody>
      </p:sp>
      <p:graphicFrame>
        <p:nvGraphicFramePr>
          <p:cNvPr id="12" name="Platshållare för diagram 33">
            <a:extLst>
              <a:ext uri="{FF2B5EF4-FFF2-40B4-BE49-F238E27FC236}">
                <a16:creationId xmlns:a16="http://schemas.microsoft.com/office/drawing/2014/main" id="{E3990A0B-D94C-CA42-C37F-C23DCE753E41}"/>
              </a:ext>
            </a:extLst>
          </p:cNvPr>
          <p:cNvGraphicFramePr>
            <a:graphicFrameLocks/>
          </p:cNvGraphicFramePr>
          <p:nvPr>
            <p:extLst>
              <p:ext uri="{D42A27DB-BD31-4B8C-83A1-F6EECF244321}">
                <p14:modId xmlns:p14="http://schemas.microsoft.com/office/powerpoint/2010/main" val="2833266295"/>
              </p:ext>
            </p:extLst>
          </p:nvPr>
        </p:nvGraphicFramePr>
        <p:xfrm>
          <a:off x="1891597" y="1893966"/>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13">
            <a:extLst>
              <a:ext uri="{FF2B5EF4-FFF2-40B4-BE49-F238E27FC236}">
                <a16:creationId xmlns:a16="http://schemas.microsoft.com/office/drawing/2014/main" id="{2E227491-5CD4-D09A-16A5-3B9CD2B43A2D}"/>
              </a:ext>
            </a:extLst>
          </p:cNvPr>
          <p:cNvSpPr txBox="1">
            <a:spLocks/>
          </p:cNvSpPr>
          <p:nvPr/>
        </p:nvSpPr>
        <p:spPr>
          <a:xfrm>
            <a:off x="1712224" y="5842477"/>
            <a:ext cx="7974701"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50" b="1" dirty="0"/>
              <a:t>Fråga: Hur lätt eller svårt tror du att det är att ha en öppen hbtqi+-identitet på din arbetsplats?</a:t>
            </a:r>
          </a:p>
          <a:p>
            <a:r>
              <a:rPr lang="sv-SE" dirty="0"/>
              <a:t>Bas: Samtliga, 1 513 intervjuer</a:t>
            </a:r>
          </a:p>
        </p:txBody>
      </p:sp>
      <p:sp>
        <p:nvSpPr>
          <p:cNvPr id="5" name="Platshållare för text 20">
            <a:extLst>
              <a:ext uri="{FF2B5EF4-FFF2-40B4-BE49-F238E27FC236}">
                <a16:creationId xmlns:a16="http://schemas.microsoft.com/office/drawing/2014/main" id="{7548E88E-550C-355E-F0AA-E341709F411C}"/>
              </a:ext>
            </a:extLst>
          </p:cNvPr>
          <p:cNvSpPr txBox="1">
            <a:spLocks/>
          </p:cNvSpPr>
          <p:nvPr/>
        </p:nvSpPr>
        <p:spPr>
          <a:xfrm>
            <a:off x="1446027" y="1267556"/>
            <a:ext cx="10219791" cy="769441"/>
          </a:xfrm>
          <a:prstGeom prst="rect">
            <a:avLst/>
          </a:prstGeom>
        </p:spPr>
        <p:txBody>
          <a:bodyPr wrap="square"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200" i="1" dirty="0"/>
              <a:t>10 procent tror att det är svårt, fler inom handel, information och kommunikation </a:t>
            </a:r>
            <a:br>
              <a:rPr lang="sv-SE" sz="2200" i="1" dirty="0"/>
            </a:br>
            <a:r>
              <a:rPr lang="sv-SE" sz="2200" i="1" dirty="0"/>
              <a:t>och bygg</a:t>
            </a:r>
          </a:p>
        </p:txBody>
      </p:sp>
      <p:cxnSp>
        <p:nvCxnSpPr>
          <p:cNvPr id="2" name="Rak koppling 1">
            <a:extLst>
              <a:ext uri="{FF2B5EF4-FFF2-40B4-BE49-F238E27FC236}">
                <a16:creationId xmlns:a16="http://schemas.microsoft.com/office/drawing/2014/main" id="{F5DFB206-A494-ABA6-39F2-8C5BAE3861B3}"/>
              </a:ext>
            </a:extLst>
          </p:cNvPr>
          <p:cNvCxnSpPr>
            <a:cxnSpLocks/>
          </p:cNvCxnSpPr>
          <p:nvPr/>
        </p:nvCxnSpPr>
        <p:spPr>
          <a:xfrm>
            <a:off x="1712224" y="2234281"/>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47A7FA5E-4F4B-295E-5131-5EAC9D75AFC4}"/>
              </a:ext>
            </a:extLst>
          </p:cNvPr>
          <p:cNvCxnSpPr>
            <a:cxnSpLocks/>
          </p:cNvCxnSpPr>
          <p:nvPr/>
        </p:nvCxnSpPr>
        <p:spPr>
          <a:xfrm>
            <a:off x="1775723" y="3110587"/>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8D4887EF-63BE-AB2E-523F-496D8B4396CC}"/>
              </a:ext>
            </a:extLst>
          </p:cNvPr>
          <p:cNvCxnSpPr>
            <a:cxnSpLocks/>
          </p:cNvCxnSpPr>
          <p:nvPr/>
        </p:nvCxnSpPr>
        <p:spPr>
          <a:xfrm>
            <a:off x="1775723" y="3472537"/>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8460A5B1-B1C0-DE6C-F67E-41F803CBAABC}"/>
              </a:ext>
            </a:extLst>
          </p:cNvPr>
          <p:cNvCxnSpPr>
            <a:cxnSpLocks/>
          </p:cNvCxnSpPr>
          <p:nvPr/>
        </p:nvCxnSpPr>
        <p:spPr>
          <a:xfrm>
            <a:off x="1712224" y="2386380"/>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8558E423-A807-29F6-6CC9-DC1619E14F95}"/>
              </a:ext>
            </a:extLst>
          </p:cNvPr>
          <p:cNvSpPr txBox="1"/>
          <p:nvPr/>
        </p:nvSpPr>
        <p:spPr>
          <a:xfrm>
            <a:off x="1712224" y="2537803"/>
            <a:ext cx="1311397" cy="430887"/>
          </a:xfrm>
          <a:prstGeom prst="rect">
            <a:avLst/>
          </a:prstGeom>
          <a:noFill/>
        </p:spPr>
        <p:txBody>
          <a:bodyPr wrap="square" rtlCol="0">
            <a:spAutoFit/>
          </a:bodyPr>
          <a:lstStyle/>
          <a:p>
            <a:pPr algn="ctr"/>
            <a:r>
              <a:rPr lang="sv-SE" sz="1100" dirty="0"/>
              <a:t>Antal anställda </a:t>
            </a:r>
            <a:br>
              <a:rPr lang="sv-SE" sz="1100" dirty="0"/>
            </a:br>
            <a:r>
              <a:rPr lang="sv-SE" sz="1100" dirty="0"/>
              <a:t>på arbetsplatsen</a:t>
            </a:r>
          </a:p>
        </p:txBody>
      </p:sp>
    </p:spTree>
    <p:extLst>
      <p:ext uri="{BB962C8B-B14F-4D97-AF65-F5344CB8AC3E}">
        <p14:creationId xmlns:p14="http://schemas.microsoft.com/office/powerpoint/2010/main" val="322122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574F5-C84D-1912-1198-549DE36254FD}"/>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15590EE4-25E5-3641-5CAC-028B4E66BEA3}"/>
              </a:ext>
            </a:extLst>
          </p:cNvPr>
          <p:cNvSpPr>
            <a:spLocks noGrp="1"/>
          </p:cNvSpPr>
          <p:nvPr>
            <p:ph type="title"/>
          </p:nvPr>
        </p:nvSpPr>
        <p:spPr/>
        <p:txBody>
          <a:bodyPr>
            <a:normAutofit fontScale="90000"/>
          </a:bodyPr>
          <a:lstStyle/>
          <a:p>
            <a:r>
              <a:rPr lang="sv-SE" dirty="0"/>
              <a:t>Mindre svårt för hbtqi+ i Malmö än i andra storstadsregioner</a:t>
            </a:r>
          </a:p>
        </p:txBody>
      </p:sp>
      <p:graphicFrame>
        <p:nvGraphicFramePr>
          <p:cNvPr id="12" name="Platshållare för diagram 33">
            <a:extLst>
              <a:ext uri="{FF2B5EF4-FFF2-40B4-BE49-F238E27FC236}">
                <a16:creationId xmlns:a16="http://schemas.microsoft.com/office/drawing/2014/main" id="{1E9EBE51-7E13-5D44-37DE-D4CFD78CFD66}"/>
              </a:ext>
            </a:extLst>
          </p:cNvPr>
          <p:cNvGraphicFramePr>
            <a:graphicFrameLocks/>
          </p:cNvGraphicFramePr>
          <p:nvPr>
            <p:extLst>
              <p:ext uri="{D42A27DB-BD31-4B8C-83A1-F6EECF244321}">
                <p14:modId xmlns:p14="http://schemas.microsoft.com/office/powerpoint/2010/main" val="4127213514"/>
              </p:ext>
            </p:extLst>
          </p:nvPr>
        </p:nvGraphicFramePr>
        <p:xfrm>
          <a:off x="1853096" y="1730336"/>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13">
            <a:extLst>
              <a:ext uri="{FF2B5EF4-FFF2-40B4-BE49-F238E27FC236}">
                <a16:creationId xmlns:a16="http://schemas.microsoft.com/office/drawing/2014/main" id="{818729D3-CF24-0CDB-E558-9DC3FDDE8645}"/>
              </a:ext>
            </a:extLst>
          </p:cNvPr>
          <p:cNvSpPr txBox="1">
            <a:spLocks/>
          </p:cNvSpPr>
          <p:nvPr/>
        </p:nvSpPr>
        <p:spPr>
          <a:xfrm>
            <a:off x="1673723" y="5690336"/>
            <a:ext cx="7974701"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50" b="1" dirty="0"/>
              <a:t>Fråga: Hur lätt eller svårt tror du att det är att ha en öppen hbtqi+-identitet på din arbetsplats?</a:t>
            </a:r>
          </a:p>
          <a:p>
            <a:r>
              <a:rPr lang="sv-SE" dirty="0"/>
              <a:t>Bas: Samtliga, 1 513 intervjuer</a:t>
            </a:r>
          </a:p>
        </p:txBody>
      </p:sp>
      <p:sp>
        <p:nvSpPr>
          <p:cNvPr id="5" name="Platshållare för text 20">
            <a:extLst>
              <a:ext uri="{FF2B5EF4-FFF2-40B4-BE49-F238E27FC236}">
                <a16:creationId xmlns:a16="http://schemas.microsoft.com/office/drawing/2014/main" id="{D433DA16-0ECD-3599-5B64-473213DD5436}"/>
              </a:ext>
            </a:extLst>
          </p:cNvPr>
          <p:cNvSpPr txBox="1">
            <a:spLocks/>
          </p:cNvSpPr>
          <p:nvPr/>
        </p:nvSpPr>
        <p:spPr>
          <a:xfrm>
            <a:off x="1446028" y="1344616"/>
            <a:ext cx="9907772" cy="430887"/>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200" i="1" dirty="0"/>
              <a:t>14% tror att det är svårt i Göteborg, jämfört med 7% i Malmö</a:t>
            </a:r>
          </a:p>
        </p:txBody>
      </p:sp>
      <p:cxnSp>
        <p:nvCxnSpPr>
          <p:cNvPr id="2" name="Rak koppling 1">
            <a:extLst>
              <a:ext uri="{FF2B5EF4-FFF2-40B4-BE49-F238E27FC236}">
                <a16:creationId xmlns:a16="http://schemas.microsoft.com/office/drawing/2014/main" id="{478682E4-A039-0980-BD39-FCA0E99ED5B3}"/>
              </a:ext>
            </a:extLst>
          </p:cNvPr>
          <p:cNvCxnSpPr>
            <a:cxnSpLocks/>
          </p:cNvCxnSpPr>
          <p:nvPr/>
        </p:nvCxnSpPr>
        <p:spPr>
          <a:xfrm>
            <a:off x="1673723" y="2513413"/>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09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90AC3-DC33-274C-52B1-2C80A49621C3}"/>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3C83798B-902C-A17B-C1FD-4534031FEE43}"/>
              </a:ext>
            </a:extLst>
          </p:cNvPr>
          <p:cNvSpPr>
            <a:spLocks noGrp="1"/>
          </p:cNvSpPr>
          <p:nvPr>
            <p:ph type="title"/>
          </p:nvPr>
        </p:nvSpPr>
        <p:spPr/>
        <p:txBody>
          <a:bodyPr>
            <a:normAutofit fontScale="90000"/>
          </a:bodyPr>
          <a:lstStyle/>
          <a:p>
            <a:r>
              <a:rPr lang="sv-SE" dirty="0"/>
              <a:t>4 av 10 tror att det blivit mer tryggt och lika många att det inte förändrats</a:t>
            </a:r>
          </a:p>
        </p:txBody>
      </p:sp>
      <p:graphicFrame>
        <p:nvGraphicFramePr>
          <p:cNvPr id="12" name="Platshållare för diagram 33">
            <a:extLst>
              <a:ext uri="{FF2B5EF4-FFF2-40B4-BE49-F238E27FC236}">
                <a16:creationId xmlns:a16="http://schemas.microsoft.com/office/drawing/2014/main" id="{78A76F1E-4074-227B-876D-8E45ABCABFD7}"/>
              </a:ext>
            </a:extLst>
          </p:cNvPr>
          <p:cNvGraphicFramePr>
            <a:graphicFrameLocks/>
          </p:cNvGraphicFramePr>
          <p:nvPr>
            <p:extLst>
              <p:ext uri="{D42A27DB-BD31-4B8C-83A1-F6EECF244321}">
                <p14:modId xmlns:p14="http://schemas.microsoft.com/office/powerpoint/2010/main" val="280277595"/>
              </p:ext>
            </p:extLst>
          </p:nvPr>
        </p:nvGraphicFramePr>
        <p:xfrm>
          <a:off x="1891597" y="1779666"/>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13">
            <a:extLst>
              <a:ext uri="{FF2B5EF4-FFF2-40B4-BE49-F238E27FC236}">
                <a16:creationId xmlns:a16="http://schemas.microsoft.com/office/drawing/2014/main" id="{D528BB3F-076A-AD82-6DCF-93C5024EDF3F}"/>
              </a:ext>
            </a:extLst>
          </p:cNvPr>
          <p:cNvSpPr txBox="1">
            <a:spLocks/>
          </p:cNvSpPr>
          <p:nvPr/>
        </p:nvSpPr>
        <p:spPr>
          <a:xfrm>
            <a:off x="1712224" y="5698158"/>
            <a:ext cx="8640000"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50" b="1" dirty="0"/>
              <a:t>Fråga: Upplever du att tryggheten att leva öppet med hbtqi+-identitet har förändrats de senaste åren och i så fall hur? - På din arbetsplats</a:t>
            </a:r>
          </a:p>
          <a:p>
            <a:r>
              <a:rPr lang="sv-SE" dirty="0"/>
              <a:t>Bas: Samtliga, 1 513 intervjuer</a:t>
            </a:r>
          </a:p>
        </p:txBody>
      </p:sp>
      <p:sp>
        <p:nvSpPr>
          <p:cNvPr id="5" name="Platshållare för text 20">
            <a:extLst>
              <a:ext uri="{FF2B5EF4-FFF2-40B4-BE49-F238E27FC236}">
                <a16:creationId xmlns:a16="http://schemas.microsoft.com/office/drawing/2014/main" id="{40760946-1E6A-88C6-83EB-76FECA792AA3}"/>
              </a:ext>
            </a:extLst>
          </p:cNvPr>
          <p:cNvSpPr txBox="1">
            <a:spLocks/>
          </p:cNvSpPr>
          <p:nvPr/>
        </p:nvSpPr>
        <p:spPr>
          <a:xfrm>
            <a:off x="1446028" y="1311454"/>
            <a:ext cx="9907772" cy="430887"/>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200" i="1" dirty="0"/>
              <a:t>5 procent tror att det blivit mindre tryggt, något fler inom finans </a:t>
            </a:r>
          </a:p>
        </p:txBody>
      </p:sp>
      <p:cxnSp>
        <p:nvCxnSpPr>
          <p:cNvPr id="2" name="Rak koppling 1">
            <a:extLst>
              <a:ext uri="{FF2B5EF4-FFF2-40B4-BE49-F238E27FC236}">
                <a16:creationId xmlns:a16="http://schemas.microsoft.com/office/drawing/2014/main" id="{97609D54-86C5-3CEE-BAB9-C114A3EC2C96}"/>
              </a:ext>
            </a:extLst>
          </p:cNvPr>
          <p:cNvCxnSpPr>
            <a:cxnSpLocks/>
          </p:cNvCxnSpPr>
          <p:nvPr/>
        </p:nvCxnSpPr>
        <p:spPr>
          <a:xfrm>
            <a:off x="1712224" y="2091105"/>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110016A5-9256-0E60-8670-6473D2A78CB4}"/>
              </a:ext>
            </a:extLst>
          </p:cNvPr>
          <p:cNvCxnSpPr>
            <a:cxnSpLocks/>
          </p:cNvCxnSpPr>
          <p:nvPr/>
        </p:nvCxnSpPr>
        <p:spPr>
          <a:xfrm>
            <a:off x="1775723" y="3005812"/>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72462F15-D718-1001-3509-7B64F194DEA6}"/>
              </a:ext>
            </a:extLst>
          </p:cNvPr>
          <p:cNvCxnSpPr>
            <a:cxnSpLocks/>
          </p:cNvCxnSpPr>
          <p:nvPr/>
        </p:nvCxnSpPr>
        <p:spPr>
          <a:xfrm>
            <a:off x="1775723" y="4987012"/>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1A20FA00-E7EF-A610-A102-E1FF35FE4A35}"/>
              </a:ext>
            </a:extLst>
          </p:cNvPr>
          <p:cNvCxnSpPr>
            <a:cxnSpLocks/>
          </p:cNvCxnSpPr>
          <p:nvPr/>
        </p:nvCxnSpPr>
        <p:spPr>
          <a:xfrm>
            <a:off x="1775723" y="3358237"/>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7A208F76-6DBD-4325-0A4E-5D06C6282BDE}"/>
              </a:ext>
            </a:extLst>
          </p:cNvPr>
          <p:cNvCxnSpPr>
            <a:cxnSpLocks/>
          </p:cNvCxnSpPr>
          <p:nvPr/>
        </p:nvCxnSpPr>
        <p:spPr>
          <a:xfrm>
            <a:off x="1712224" y="2272080"/>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8BFCE475-B2CB-24FD-DA9A-79E41DAF02AE}"/>
              </a:ext>
            </a:extLst>
          </p:cNvPr>
          <p:cNvSpPr txBox="1"/>
          <p:nvPr/>
        </p:nvSpPr>
        <p:spPr>
          <a:xfrm>
            <a:off x="1712224" y="2423503"/>
            <a:ext cx="1311397" cy="430887"/>
          </a:xfrm>
          <a:prstGeom prst="rect">
            <a:avLst/>
          </a:prstGeom>
          <a:noFill/>
        </p:spPr>
        <p:txBody>
          <a:bodyPr wrap="square" rtlCol="0">
            <a:spAutoFit/>
          </a:bodyPr>
          <a:lstStyle/>
          <a:p>
            <a:pPr algn="ctr"/>
            <a:r>
              <a:rPr lang="sv-SE" sz="1100" dirty="0"/>
              <a:t>Antal anställda </a:t>
            </a:r>
            <a:br>
              <a:rPr lang="sv-SE" sz="1100" dirty="0"/>
            </a:br>
            <a:r>
              <a:rPr lang="sv-SE" sz="1100" dirty="0"/>
              <a:t>på arbetsplatsen</a:t>
            </a:r>
          </a:p>
        </p:txBody>
      </p:sp>
    </p:spTree>
    <p:extLst>
      <p:ext uri="{BB962C8B-B14F-4D97-AF65-F5344CB8AC3E}">
        <p14:creationId xmlns:p14="http://schemas.microsoft.com/office/powerpoint/2010/main" val="6686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2D9AB-7258-210B-4C5F-E562C8FBEFF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F656909-46D5-0B39-B0B1-A1E0EA774856}"/>
              </a:ext>
            </a:extLst>
          </p:cNvPr>
          <p:cNvSpPr>
            <a:spLocks noGrp="1"/>
          </p:cNvSpPr>
          <p:nvPr>
            <p:ph type="title"/>
          </p:nvPr>
        </p:nvSpPr>
        <p:spPr/>
        <p:txBody>
          <a:bodyPr>
            <a:normAutofit fontScale="90000"/>
          </a:bodyPr>
          <a:lstStyle/>
          <a:p>
            <a:r>
              <a:rPr lang="sv-SE" dirty="0"/>
              <a:t>1 av 10 har märkt en ökad försiktighet, tydligt fler bland hbtqi+ och unga män</a:t>
            </a:r>
          </a:p>
        </p:txBody>
      </p:sp>
      <p:graphicFrame>
        <p:nvGraphicFramePr>
          <p:cNvPr id="5" name="Platshållare för diagram 33">
            <a:extLst>
              <a:ext uri="{FF2B5EF4-FFF2-40B4-BE49-F238E27FC236}">
                <a16:creationId xmlns:a16="http://schemas.microsoft.com/office/drawing/2014/main" id="{ACC1D3EE-49DE-A5D3-954C-55540ED9670C}"/>
              </a:ext>
            </a:extLst>
          </p:cNvPr>
          <p:cNvGraphicFramePr>
            <a:graphicFrameLocks/>
          </p:cNvGraphicFramePr>
          <p:nvPr>
            <p:extLst>
              <p:ext uri="{D42A27DB-BD31-4B8C-83A1-F6EECF244321}">
                <p14:modId xmlns:p14="http://schemas.microsoft.com/office/powerpoint/2010/main" val="275142750"/>
              </p:ext>
            </p:extLst>
          </p:nvPr>
        </p:nvGraphicFramePr>
        <p:xfrm>
          <a:off x="2000250" y="1931670"/>
          <a:ext cx="8937181" cy="4104780"/>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text 20">
            <a:extLst>
              <a:ext uri="{FF2B5EF4-FFF2-40B4-BE49-F238E27FC236}">
                <a16:creationId xmlns:a16="http://schemas.microsoft.com/office/drawing/2014/main" id="{2C6C788B-D895-332B-9628-F3A37A6BADC6}"/>
              </a:ext>
            </a:extLst>
          </p:cNvPr>
          <p:cNvSpPr txBox="1">
            <a:spLocks/>
          </p:cNvSpPr>
          <p:nvPr/>
        </p:nvSpPr>
        <p:spPr>
          <a:xfrm>
            <a:off x="1446026" y="1275377"/>
            <a:ext cx="9907772" cy="707886"/>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i="1" dirty="0"/>
              <a:t>Finans, bygg, handel, information och kommunikation, transport och service är branscher som sticker ut negativt. </a:t>
            </a:r>
          </a:p>
        </p:txBody>
      </p:sp>
      <p:sp>
        <p:nvSpPr>
          <p:cNvPr id="3" name="Platshållare för text 13">
            <a:extLst>
              <a:ext uri="{FF2B5EF4-FFF2-40B4-BE49-F238E27FC236}">
                <a16:creationId xmlns:a16="http://schemas.microsoft.com/office/drawing/2014/main" id="{1759DE2C-9ADC-3345-03F9-FFEFD0F53984}"/>
              </a:ext>
            </a:extLst>
          </p:cNvPr>
          <p:cNvSpPr txBox="1">
            <a:spLocks/>
          </p:cNvSpPr>
          <p:nvPr/>
        </p:nvSpPr>
        <p:spPr>
          <a:xfrm>
            <a:off x="1635222" y="5861955"/>
            <a:ext cx="8640000"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100" b="1" dirty="0"/>
              <a:t>Fråga: Under det senaste året, har du märkt en ökad försiktighet eller tystnad i frågor som rör hbtqi+-på din arbetsplats?</a:t>
            </a:r>
          </a:p>
          <a:p>
            <a:r>
              <a:rPr lang="sv-SE" dirty="0"/>
              <a:t>Bas: Samtliga, 1 513 intervjuer</a:t>
            </a:r>
          </a:p>
        </p:txBody>
      </p:sp>
    </p:spTree>
    <p:extLst>
      <p:ext uri="{BB962C8B-B14F-4D97-AF65-F5344CB8AC3E}">
        <p14:creationId xmlns:p14="http://schemas.microsoft.com/office/powerpoint/2010/main" val="221274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diagram 9">
            <a:extLst>
              <a:ext uri="{FF2B5EF4-FFF2-40B4-BE49-F238E27FC236}">
                <a16:creationId xmlns:a16="http://schemas.microsoft.com/office/drawing/2014/main" id="{C583DE89-A8E6-77A5-B342-92432FBDA146}"/>
              </a:ext>
            </a:extLst>
          </p:cNvPr>
          <p:cNvGraphicFramePr>
            <a:graphicFrameLocks/>
          </p:cNvGraphicFramePr>
          <p:nvPr>
            <p:extLst>
              <p:ext uri="{D42A27DB-BD31-4B8C-83A1-F6EECF244321}">
                <p14:modId xmlns:p14="http://schemas.microsoft.com/office/powerpoint/2010/main" val="1803394784"/>
              </p:ext>
            </p:extLst>
          </p:nvPr>
        </p:nvGraphicFramePr>
        <p:xfrm>
          <a:off x="2079914" y="2014406"/>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ubrik 1">
            <a:extLst>
              <a:ext uri="{FF2B5EF4-FFF2-40B4-BE49-F238E27FC236}">
                <a16:creationId xmlns:a16="http://schemas.microsoft.com/office/drawing/2014/main" id="{5DA6356F-8C74-1C0D-03C9-84474595B699}"/>
              </a:ext>
            </a:extLst>
          </p:cNvPr>
          <p:cNvSpPr txBox="1">
            <a:spLocks/>
          </p:cNvSpPr>
          <p:nvPr/>
        </p:nvSpPr>
        <p:spPr>
          <a:xfrm>
            <a:off x="1446028" y="353504"/>
            <a:ext cx="9907772" cy="879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235789"/>
                </a:solidFill>
                <a:latin typeface="Roboto" panose="02000000000000000000" pitchFamily="2" charset="0"/>
                <a:ea typeface="Roboto" panose="02000000000000000000" pitchFamily="2" charset="0"/>
                <a:cs typeface="Cascadia Mono ExtraLight" panose="020B0609020000020004" pitchFamily="49" charset="0"/>
              </a:defRPr>
            </a:lvl1pPr>
          </a:lstStyle>
          <a:p>
            <a:r>
              <a:rPr lang="sv-SE" sz="3200" dirty="0"/>
              <a:t>1 av 10 har märkt en ökad försiktighet i hbtqi+ frågor på arbetsplatserna</a:t>
            </a:r>
          </a:p>
        </p:txBody>
      </p:sp>
      <p:sp>
        <p:nvSpPr>
          <p:cNvPr id="9" name="Platshållare för text 20">
            <a:extLst>
              <a:ext uri="{FF2B5EF4-FFF2-40B4-BE49-F238E27FC236}">
                <a16:creationId xmlns:a16="http://schemas.microsoft.com/office/drawing/2014/main" id="{B0F58AA8-E2A9-F44C-90C3-00290E03A2E8}"/>
              </a:ext>
            </a:extLst>
          </p:cNvPr>
          <p:cNvSpPr txBox="1">
            <a:spLocks/>
          </p:cNvSpPr>
          <p:nvPr/>
        </p:nvSpPr>
        <p:spPr>
          <a:xfrm>
            <a:off x="1446028" y="1371478"/>
            <a:ext cx="9907772" cy="369332"/>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i="1" dirty="0"/>
              <a:t>Fler som noterat en ökad försiktighet i Småland och på öarna</a:t>
            </a:r>
          </a:p>
        </p:txBody>
      </p:sp>
      <p:sp>
        <p:nvSpPr>
          <p:cNvPr id="11" name="Platshållare för text 13">
            <a:extLst>
              <a:ext uri="{FF2B5EF4-FFF2-40B4-BE49-F238E27FC236}">
                <a16:creationId xmlns:a16="http://schemas.microsoft.com/office/drawing/2014/main" id="{6EF57A7D-00C5-6114-01CA-A3DBFAEC054E}"/>
              </a:ext>
            </a:extLst>
          </p:cNvPr>
          <p:cNvSpPr txBox="1">
            <a:spLocks/>
          </p:cNvSpPr>
          <p:nvPr/>
        </p:nvSpPr>
        <p:spPr>
          <a:xfrm>
            <a:off x="1635222" y="5861955"/>
            <a:ext cx="8640000"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100" b="1" dirty="0"/>
              <a:t>Fråga: Under det senaste året, har du märkt en ökad försiktighet eller tystnad i frågor som rör hbtqi+-på din arbetsplats?</a:t>
            </a:r>
          </a:p>
          <a:p>
            <a:r>
              <a:rPr lang="sv-SE" dirty="0"/>
              <a:t>Bas: Samtliga, 1 513 intervjuer</a:t>
            </a:r>
          </a:p>
        </p:txBody>
      </p:sp>
    </p:spTree>
    <p:extLst>
      <p:ext uri="{BB962C8B-B14F-4D97-AF65-F5344CB8AC3E}">
        <p14:creationId xmlns:p14="http://schemas.microsoft.com/office/powerpoint/2010/main" val="2747646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013D3-1D9C-F5DA-6B79-B05EC50A2B3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B9ED9335-0DBC-EA91-7041-F6660F30DE69}"/>
              </a:ext>
            </a:extLst>
          </p:cNvPr>
          <p:cNvSpPr>
            <a:spLocks noGrp="1"/>
          </p:cNvSpPr>
          <p:nvPr>
            <p:ph type="title"/>
          </p:nvPr>
        </p:nvSpPr>
        <p:spPr/>
        <p:txBody>
          <a:bodyPr>
            <a:noAutofit/>
          </a:bodyPr>
          <a:lstStyle/>
          <a:p>
            <a:r>
              <a:rPr lang="sv-SE" sz="3200" dirty="0"/>
              <a:t>Knappt var femte orolig gällande rättigheterna på arbetsplatsen</a:t>
            </a:r>
          </a:p>
        </p:txBody>
      </p:sp>
      <p:graphicFrame>
        <p:nvGraphicFramePr>
          <p:cNvPr id="12" name="Platshållare för diagram 33">
            <a:extLst>
              <a:ext uri="{FF2B5EF4-FFF2-40B4-BE49-F238E27FC236}">
                <a16:creationId xmlns:a16="http://schemas.microsoft.com/office/drawing/2014/main" id="{008D74F1-AD7E-9967-40B6-D216F8F0B663}"/>
              </a:ext>
            </a:extLst>
          </p:cNvPr>
          <p:cNvGraphicFramePr>
            <a:graphicFrameLocks/>
          </p:cNvGraphicFramePr>
          <p:nvPr>
            <p:extLst>
              <p:ext uri="{D42A27DB-BD31-4B8C-83A1-F6EECF244321}">
                <p14:modId xmlns:p14="http://schemas.microsoft.com/office/powerpoint/2010/main" val="3630162505"/>
              </p:ext>
            </p:extLst>
          </p:nvPr>
        </p:nvGraphicFramePr>
        <p:xfrm>
          <a:off x="1891597" y="1779666"/>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13">
            <a:extLst>
              <a:ext uri="{FF2B5EF4-FFF2-40B4-BE49-F238E27FC236}">
                <a16:creationId xmlns:a16="http://schemas.microsoft.com/office/drawing/2014/main" id="{38154811-414C-FDB0-959F-9A7BD0A33AA4}"/>
              </a:ext>
            </a:extLst>
          </p:cNvPr>
          <p:cNvSpPr txBox="1">
            <a:spLocks/>
          </p:cNvSpPr>
          <p:nvPr/>
        </p:nvSpPr>
        <p:spPr>
          <a:xfrm>
            <a:off x="1712224" y="5698158"/>
            <a:ext cx="7974701"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50" b="1" dirty="0"/>
              <a:t>Fråga: Är du orolig över hbtqi+-personers rättigheter? - På din arbetsplats</a:t>
            </a:r>
            <a:br>
              <a:rPr lang="sv-SE" sz="1050" b="1" dirty="0"/>
            </a:br>
            <a:r>
              <a:rPr lang="sv-SE" dirty="0"/>
              <a:t>Bas: Samtliga, 1 513 intervjuer</a:t>
            </a:r>
          </a:p>
        </p:txBody>
      </p:sp>
      <p:sp>
        <p:nvSpPr>
          <p:cNvPr id="5" name="Platshållare för text 20">
            <a:extLst>
              <a:ext uri="{FF2B5EF4-FFF2-40B4-BE49-F238E27FC236}">
                <a16:creationId xmlns:a16="http://schemas.microsoft.com/office/drawing/2014/main" id="{F7057A26-4955-996C-2395-22DE898E0DCB}"/>
              </a:ext>
            </a:extLst>
          </p:cNvPr>
          <p:cNvSpPr txBox="1">
            <a:spLocks/>
          </p:cNvSpPr>
          <p:nvPr/>
        </p:nvSpPr>
        <p:spPr>
          <a:xfrm>
            <a:off x="1446028" y="1317362"/>
            <a:ext cx="9907772" cy="369332"/>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i="1" dirty="0"/>
              <a:t>Tydligt större oro bland hbtqi+ och unga män</a:t>
            </a:r>
          </a:p>
        </p:txBody>
      </p:sp>
      <p:cxnSp>
        <p:nvCxnSpPr>
          <p:cNvPr id="2" name="Rak koppling 1">
            <a:extLst>
              <a:ext uri="{FF2B5EF4-FFF2-40B4-BE49-F238E27FC236}">
                <a16:creationId xmlns:a16="http://schemas.microsoft.com/office/drawing/2014/main" id="{2898D102-D3DA-9E2D-0C22-F9D1753DCE1B}"/>
              </a:ext>
            </a:extLst>
          </p:cNvPr>
          <p:cNvCxnSpPr>
            <a:cxnSpLocks/>
          </p:cNvCxnSpPr>
          <p:nvPr/>
        </p:nvCxnSpPr>
        <p:spPr>
          <a:xfrm>
            <a:off x="1712224" y="215747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9B058F50-ACF6-7C20-1131-8C3CB576BD6E}"/>
              </a:ext>
            </a:extLst>
          </p:cNvPr>
          <p:cNvCxnSpPr>
            <a:cxnSpLocks/>
          </p:cNvCxnSpPr>
          <p:nvPr/>
        </p:nvCxnSpPr>
        <p:spPr>
          <a:xfrm>
            <a:off x="1775723" y="3085622"/>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C76262AD-344D-2015-D66D-C2F3F7EA6386}"/>
              </a:ext>
            </a:extLst>
          </p:cNvPr>
          <p:cNvCxnSpPr>
            <a:cxnSpLocks/>
          </p:cNvCxnSpPr>
          <p:nvPr/>
        </p:nvCxnSpPr>
        <p:spPr>
          <a:xfrm>
            <a:off x="1775723" y="4701964"/>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64CFEB2F-50DA-9726-A0C9-7D3272EA7F78}"/>
              </a:ext>
            </a:extLst>
          </p:cNvPr>
          <p:cNvCxnSpPr>
            <a:cxnSpLocks/>
          </p:cNvCxnSpPr>
          <p:nvPr/>
        </p:nvCxnSpPr>
        <p:spPr>
          <a:xfrm>
            <a:off x="1775723" y="4027193"/>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77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C4803-32A1-AA11-1521-987DEFD879C7}"/>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421DC74A-D397-6799-22D8-F3736A32286A}"/>
              </a:ext>
            </a:extLst>
          </p:cNvPr>
          <p:cNvSpPr>
            <a:spLocks noGrp="1"/>
          </p:cNvSpPr>
          <p:nvPr>
            <p:ph type="title"/>
          </p:nvPr>
        </p:nvSpPr>
        <p:spPr/>
        <p:txBody>
          <a:bodyPr>
            <a:noAutofit/>
          </a:bodyPr>
          <a:lstStyle/>
          <a:p>
            <a:r>
              <a:rPr lang="sv-SE" sz="3200" dirty="0"/>
              <a:t>Knappt var femte orolig gällande rättigheterna på arbetsplatsen</a:t>
            </a:r>
          </a:p>
        </p:txBody>
      </p:sp>
      <p:graphicFrame>
        <p:nvGraphicFramePr>
          <p:cNvPr id="12" name="Platshållare för diagram 33">
            <a:extLst>
              <a:ext uri="{FF2B5EF4-FFF2-40B4-BE49-F238E27FC236}">
                <a16:creationId xmlns:a16="http://schemas.microsoft.com/office/drawing/2014/main" id="{A50E99B1-EC92-941E-6AA3-3387EB87CD7B}"/>
              </a:ext>
            </a:extLst>
          </p:cNvPr>
          <p:cNvGraphicFramePr>
            <a:graphicFrameLocks/>
          </p:cNvGraphicFramePr>
          <p:nvPr>
            <p:extLst>
              <p:ext uri="{D42A27DB-BD31-4B8C-83A1-F6EECF244321}">
                <p14:modId xmlns:p14="http://schemas.microsoft.com/office/powerpoint/2010/main" val="2646241077"/>
              </p:ext>
            </p:extLst>
          </p:nvPr>
        </p:nvGraphicFramePr>
        <p:xfrm>
          <a:off x="1891597" y="1779666"/>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13">
            <a:extLst>
              <a:ext uri="{FF2B5EF4-FFF2-40B4-BE49-F238E27FC236}">
                <a16:creationId xmlns:a16="http://schemas.microsoft.com/office/drawing/2014/main" id="{DC4A3767-74B9-31C6-B989-0CFD367B14D4}"/>
              </a:ext>
            </a:extLst>
          </p:cNvPr>
          <p:cNvSpPr txBox="1">
            <a:spLocks/>
          </p:cNvSpPr>
          <p:nvPr/>
        </p:nvSpPr>
        <p:spPr>
          <a:xfrm>
            <a:off x="1712224" y="5669100"/>
            <a:ext cx="7974701"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50" b="1" dirty="0"/>
              <a:t>Fråga: Är du orolig över hbtqi+-personers rättigheter? - På din arbetsplats</a:t>
            </a:r>
            <a:br>
              <a:rPr lang="sv-SE" sz="1050" b="1" dirty="0"/>
            </a:br>
            <a:r>
              <a:rPr lang="sv-SE" dirty="0"/>
              <a:t>Bas: Samtliga, 1 513 intervjuer</a:t>
            </a:r>
          </a:p>
        </p:txBody>
      </p:sp>
      <p:sp>
        <p:nvSpPr>
          <p:cNvPr id="5" name="Platshållare för text 20">
            <a:extLst>
              <a:ext uri="{FF2B5EF4-FFF2-40B4-BE49-F238E27FC236}">
                <a16:creationId xmlns:a16="http://schemas.microsoft.com/office/drawing/2014/main" id="{1B6AA0A3-1D1A-1B14-ECDF-BCB9059D1B77}"/>
              </a:ext>
            </a:extLst>
          </p:cNvPr>
          <p:cNvSpPr txBox="1">
            <a:spLocks/>
          </p:cNvSpPr>
          <p:nvPr/>
        </p:nvSpPr>
        <p:spPr>
          <a:xfrm>
            <a:off x="1446028" y="1339339"/>
            <a:ext cx="9907772" cy="369332"/>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i="1" dirty="0"/>
              <a:t>Tydligt större oro bland inom handel, bygg, transport och finans</a:t>
            </a:r>
          </a:p>
        </p:txBody>
      </p:sp>
      <p:cxnSp>
        <p:nvCxnSpPr>
          <p:cNvPr id="2" name="Rak koppling 1">
            <a:extLst>
              <a:ext uri="{FF2B5EF4-FFF2-40B4-BE49-F238E27FC236}">
                <a16:creationId xmlns:a16="http://schemas.microsoft.com/office/drawing/2014/main" id="{2A649D00-DADE-CF96-B828-EE8DA3CEEC81}"/>
              </a:ext>
            </a:extLst>
          </p:cNvPr>
          <p:cNvCxnSpPr>
            <a:cxnSpLocks/>
          </p:cNvCxnSpPr>
          <p:nvPr/>
        </p:nvCxnSpPr>
        <p:spPr>
          <a:xfrm>
            <a:off x="1712224" y="2118978"/>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5B653D85-1128-2FDD-F677-AA33ED1B9602}"/>
              </a:ext>
            </a:extLst>
          </p:cNvPr>
          <p:cNvCxnSpPr>
            <a:cxnSpLocks/>
          </p:cNvCxnSpPr>
          <p:nvPr/>
        </p:nvCxnSpPr>
        <p:spPr>
          <a:xfrm>
            <a:off x="1775723" y="2883491"/>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EAA6073-B489-3E22-3D5B-295616CB6063}"/>
              </a:ext>
            </a:extLst>
          </p:cNvPr>
          <p:cNvCxnSpPr>
            <a:cxnSpLocks/>
          </p:cNvCxnSpPr>
          <p:nvPr/>
        </p:nvCxnSpPr>
        <p:spPr>
          <a:xfrm>
            <a:off x="1977854" y="3266797"/>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99015712-8EAE-B4CA-A951-FBD6FF499B08}"/>
              </a:ext>
            </a:extLst>
          </p:cNvPr>
          <p:cNvSpPr txBox="1"/>
          <p:nvPr/>
        </p:nvSpPr>
        <p:spPr>
          <a:xfrm>
            <a:off x="1712224" y="2285791"/>
            <a:ext cx="1311397" cy="430887"/>
          </a:xfrm>
          <a:prstGeom prst="rect">
            <a:avLst/>
          </a:prstGeom>
          <a:noFill/>
        </p:spPr>
        <p:txBody>
          <a:bodyPr wrap="square" rtlCol="0">
            <a:spAutoFit/>
          </a:bodyPr>
          <a:lstStyle/>
          <a:p>
            <a:pPr algn="ctr"/>
            <a:r>
              <a:rPr lang="sv-SE" sz="1100" dirty="0"/>
              <a:t>Antal anställda </a:t>
            </a:r>
            <a:br>
              <a:rPr lang="sv-SE" sz="1100" dirty="0"/>
            </a:br>
            <a:r>
              <a:rPr lang="sv-SE" sz="1100" dirty="0"/>
              <a:t>på arbetsplatsen</a:t>
            </a:r>
          </a:p>
        </p:txBody>
      </p:sp>
    </p:spTree>
    <p:extLst>
      <p:ext uri="{BB962C8B-B14F-4D97-AF65-F5344CB8AC3E}">
        <p14:creationId xmlns:p14="http://schemas.microsoft.com/office/powerpoint/2010/main" val="403426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7599FB-CE4B-85DE-FB81-6CFB8BE3D5B8}"/>
              </a:ext>
            </a:extLst>
          </p:cNvPr>
          <p:cNvSpPr>
            <a:spLocks noGrp="1"/>
          </p:cNvSpPr>
          <p:nvPr>
            <p:ph type="title"/>
          </p:nvPr>
        </p:nvSpPr>
        <p:spPr>
          <a:xfrm>
            <a:off x="1446028" y="759761"/>
            <a:ext cx="9302996" cy="879475"/>
          </a:xfrm>
        </p:spPr>
        <p:txBody>
          <a:bodyPr/>
          <a:lstStyle/>
          <a:p>
            <a:r>
              <a:rPr lang="sv-SE" dirty="0"/>
              <a:t>Metod och genomförande</a:t>
            </a:r>
          </a:p>
        </p:txBody>
      </p:sp>
      <p:sp>
        <p:nvSpPr>
          <p:cNvPr id="3" name="Platshållare för text 2">
            <a:extLst>
              <a:ext uri="{FF2B5EF4-FFF2-40B4-BE49-F238E27FC236}">
                <a16:creationId xmlns:a16="http://schemas.microsoft.com/office/drawing/2014/main" id="{4123DEAD-1959-714B-5454-E8888D42F5BB}"/>
              </a:ext>
            </a:extLst>
          </p:cNvPr>
          <p:cNvSpPr>
            <a:spLocks noGrp="1"/>
          </p:cNvSpPr>
          <p:nvPr>
            <p:ph type="body" sz="quarter" idx="16"/>
          </p:nvPr>
        </p:nvSpPr>
        <p:spPr>
          <a:xfrm>
            <a:off x="1471407" y="1639236"/>
            <a:ext cx="4624593" cy="3116666"/>
          </a:xfrm>
        </p:spPr>
        <p:txBody>
          <a:bodyPr>
            <a:normAutofit/>
          </a:bodyPr>
          <a:lstStyle/>
          <a:p>
            <a:pPr marL="0" indent="0">
              <a:spcBef>
                <a:spcPts val="0"/>
              </a:spcBef>
              <a:buNone/>
            </a:pPr>
            <a:endParaRPr lang="sv-SE" sz="1200" b="1" dirty="0"/>
          </a:p>
          <a:p>
            <a:pPr marL="0" indent="0">
              <a:spcBef>
                <a:spcPts val="0"/>
              </a:spcBef>
              <a:buNone/>
            </a:pPr>
            <a:r>
              <a:rPr lang="sv-SE" sz="1200" b="1" dirty="0"/>
              <a:t>Fältperiod</a:t>
            </a:r>
            <a:r>
              <a:rPr lang="sv-SE" sz="1200" dirty="0"/>
              <a:t>: 25 april – 30 april 2025</a:t>
            </a:r>
          </a:p>
          <a:p>
            <a:pPr marL="0" indent="0">
              <a:spcBef>
                <a:spcPts val="0"/>
              </a:spcBef>
              <a:buNone/>
            </a:pPr>
            <a:br>
              <a:rPr lang="sv-SE" sz="1200" dirty="0"/>
            </a:br>
            <a:r>
              <a:rPr lang="sv-SE" sz="1200" b="1" dirty="0"/>
              <a:t>Målgrupp</a:t>
            </a:r>
            <a:r>
              <a:rPr lang="sv-SE" sz="1200" dirty="0"/>
              <a:t>: Förvärvsarbetade, hel- eller deltid</a:t>
            </a:r>
          </a:p>
          <a:p>
            <a:pPr marL="0" indent="0">
              <a:spcBef>
                <a:spcPts val="0"/>
              </a:spcBef>
              <a:buNone/>
            </a:pPr>
            <a:endParaRPr lang="sv-SE" sz="1200" b="1" dirty="0"/>
          </a:p>
          <a:p>
            <a:pPr marL="0" indent="0">
              <a:spcBef>
                <a:spcPts val="0"/>
              </a:spcBef>
              <a:buNone/>
            </a:pPr>
            <a:r>
              <a:rPr lang="sv-SE" sz="1200" b="1" dirty="0"/>
              <a:t>Metod: </a:t>
            </a:r>
            <a:r>
              <a:rPr lang="sv-SE" sz="1200" dirty="0"/>
              <a:t>Internetenkät inom ramen för en slumpmässigt rekryterad webbpanel</a:t>
            </a:r>
          </a:p>
          <a:p>
            <a:pPr marL="0" indent="0">
              <a:spcBef>
                <a:spcPts val="0"/>
              </a:spcBef>
              <a:buNone/>
            </a:pPr>
            <a:endParaRPr lang="sv-SE" sz="1200" b="1" dirty="0"/>
          </a:p>
          <a:p>
            <a:pPr marL="0" indent="0">
              <a:spcBef>
                <a:spcPts val="0"/>
              </a:spcBef>
              <a:buNone/>
            </a:pPr>
            <a:r>
              <a:rPr lang="sv-SE" sz="1200" b="1" dirty="0"/>
              <a:t>Antal intervjuer</a:t>
            </a:r>
            <a:r>
              <a:rPr lang="sv-SE" sz="1200" dirty="0"/>
              <a:t>: 1 513</a:t>
            </a:r>
          </a:p>
          <a:p>
            <a:pPr marL="0" indent="0">
              <a:spcBef>
                <a:spcPts val="0"/>
              </a:spcBef>
              <a:buNone/>
            </a:pPr>
            <a:endParaRPr lang="sv-SE" sz="1200" dirty="0"/>
          </a:p>
        </p:txBody>
      </p:sp>
      <p:cxnSp>
        <p:nvCxnSpPr>
          <p:cNvPr id="6" name="Rak koppling 5">
            <a:extLst>
              <a:ext uri="{FF2B5EF4-FFF2-40B4-BE49-F238E27FC236}">
                <a16:creationId xmlns:a16="http://schemas.microsoft.com/office/drawing/2014/main" id="{47A43EBF-30AD-306E-C8C6-56D8161870F6}"/>
              </a:ext>
            </a:extLst>
          </p:cNvPr>
          <p:cNvCxnSpPr>
            <a:cxnSpLocks/>
          </p:cNvCxnSpPr>
          <p:nvPr/>
        </p:nvCxnSpPr>
        <p:spPr>
          <a:xfrm>
            <a:off x="1561957" y="1486577"/>
            <a:ext cx="5365316" cy="0"/>
          </a:xfrm>
          <a:prstGeom prst="line">
            <a:avLst/>
          </a:prstGeom>
          <a:ln w="57150">
            <a:solidFill>
              <a:srgbClr val="5A81A7"/>
            </a:solidFill>
          </a:ln>
        </p:spPr>
        <p:style>
          <a:lnRef idx="1">
            <a:schemeClr val="accent1"/>
          </a:lnRef>
          <a:fillRef idx="0">
            <a:schemeClr val="accent1"/>
          </a:fillRef>
          <a:effectRef idx="0">
            <a:schemeClr val="accent1"/>
          </a:effectRef>
          <a:fontRef idx="minor">
            <a:schemeClr val="tx1"/>
          </a:fontRef>
        </p:style>
      </p:cxnSp>
      <p:sp>
        <p:nvSpPr>
          <p:cNvPr id="4" name="textruta 3">
            <a:extLst>
              <a:ext uri="{FF2B5EF4-FFF2-40B4-BE49-F238E27FC236}">
                <a16:creationId xmlns:a16="http://schemas.microsoft.com/office/drawing/2014/main" id="{01EB2527-C718-3C16-D5B6-ED0C7357DA21}"/>
              </a:ext>
            </a:extLst>
          </p:cNvPr>
          <p:cNvSpPr txBox="1"/>
          <p:nvPr/>
        </p:nvSpPr>
        <p:spPr>
          <a:xfrm>
            <a:off x="8431939" y="4064106"/>
            <a:ext cx="3134510" cy="738664"/>
          </a:xfrm>
          <a:prstGeom prst="rect">
            <a:avLst/>
          </a:prstGeom>
          <a:noFill/>
        </p:spPr>
        <p:txBody>
          <a:bodyPr wrap="square" rtlCol="0">
            <a:spAutoFit/>
          </a:bodyPr>
          <a:lstStyle/>
          <a:p>
            <a:r>
              <a:rPr lang="sv-SE" sz="1400" u="none" dirty="0">
                <a:solidFill>
                  <a:schemeClr val="tx1"/>
                </a:solidFill>
              </a:rPr>
              <a:t>Senior konsult</a:t>
            </a:r>
          </a:p>
          <a:p>
            <a:r>
              <a:rPr lang="sv-SE" sz="1400" u="none" dirty="0">
                <a:solidFill>
                  <a:schemeClr val="tx1"/>
                </a:solidFill>
              </a:rPr>
              <a:t>carin.wegenius@infostat.se</a:t>
            </a:r>
            <a:br>
              <a:rPr lang="sv-SE" sz="1400" u="none" dirty="0">
                <a:solidFill>
                  <a:schemeClr val="tx1"/>
                </a:solidFill>
              </a:rPr>
            </a:br>
            <a:r>
              <a:rPr lang="sv-SE" sz="1400" u="none" dirty="0">
                <a:solidFill>
                  <a:schemeClr val="tx1"/>
                </a:solidFill>
              </a:rPr>
              <a:t>0767786300 </a:t>
            </a:r>
          </a:p>
        </p:txBody>
      </p:sp>
      <p:sp>
        <p:nvSpPr>
          <p:cNvPr id="5" name="textruta 4">
            <a:extLst>
              <a:ext uri="{FF2B5EF4-FFF2-40B4-BE49-F238E27FC236}">
                <a16:creationId xmlns:a16="http://schemas.microsoft.com/office/drawing/2014/main" id="{2E11487C-667C-3EE7-4469-71D4D1BD83BB}"/>
              </a:ext>
            </a:extLst>
          </p:cNvPr>
          <p:cNvSpPr txBox="1"/>
          <p:nvPr/>
        </p:nvSpPr>
        <p:spPr>
          <a:xfrm>
            <a:off x="8404897" y="3676650"/>
            <a:ext cx="2043953" cy="338554"/>
          </a:xfrm>
          <a:prstGeom prst="rect">
            <a:avLst/>
          </a:prstGeom>
          <a:noFill/>
        </p:spPr>
        <p:txBody>
          <a:bodyPr wrap="square" rtlCol="0">
            <a:spAutoFit/>
          </a:bodyPr>
          <a:lstStyle/>
          <a:p>
            <a:r>
              <a:rPr lang="sv-SE" sz="1600" dirty="0"/>
              <a:t>Carin Wegenius</a:t>
            </a:r>
          </a:p>
        </p:txBody>
      </p:sp>
      <p:pic>
        <p:nvPicPr>
          <p:cNvPr id="7" name="Bildobjekt 6" descr="En bild som visar Människoansikte, klädsel, person, leende&#10;&#10;Automatiskt genererad beskrivning">
            <a:extLst>
              <a:ext uri="{FF2B5EF4-FFF2-40B4-BE49-F238E27FC236}">
                <a16:creationId xmlns:a16="http://schemas.microsoft.com/office/drawing/2014/main" id="{A3CF92F8-927F-FBFE-54DA-BB8583FB06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7273" y="3676650"/>
            <a:ext cx="1234394" cy="1166234"/>
          </a:xfrm>
          <a:prstGeom prst="ellipse">
            <a:avLst/>
          </a:prstGeom>
        </p:spPr>
      </p:pic>
      <p:cxnSp>
        <p:nvCxnSpPr>
          <p:cNvPr id="8" name="Rak koppling 7">
            <a:extLst>
              <a:ext uri="{FF2B5EF4-FFF2-40B4-BE49-F238E27FC236}">
                <a16:creationId xmlns:a16="http://schemas.microsoft.com/office/drawing/2014/main" id="{59F8475F-C692-F4D7-5347-8A9AA217D09C}"/>
              </a:ext>
            </a:extLst>
          </p:cNvPr>
          <p:cNvCxnSpPr>
            <a:cxnSpLocks/>
          </p:cNvCxnSpPr>
          <p:nvPr/>
        </p:nvCxnSpPr>
        <p:spPr>
          <a:xfrm>
            <a:off x="8450989" y="4043779"/>
            <a:ext cx="185270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51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2D845-BAC6-3FB5-A396-F44A07385EE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0D7F793-9B6E-873E-967B-D7EFC27CF2D3}"/>
              </a:ext>
            </a:extLst>
          </p:cNvPr>
          <p:cNvSpPr>
            <a:spLocks noGrp="1"/>
          </p:cNvSpPr>
          <p:nvPr>
            <p:ph type="title"/>
          </p:nvPr>
        </p:nvSpPr>
        <p:spPr/>
        <p:txBody>
          <a:bodyPr>
            <a:normAutofit fontScale="90000"/>
          </a:bodyPr>
          <a:lstStyle/>
          <a:p>
            <a:r>
              <a:rPr lang="sv-SE" dirty="0"/>
              <a:t>7 av 10 positiva gällandet arbetsgivarens jämställdhet</a:t>
            </a:r>
          </a:p>
        </p:txBody>
      </p:sp>
      <p:graphicFrame>
        <p:nvGraphicFramePr>
          <p:cNvPr id="34" name="Platshållare för diagram 33">
            <a:extLst>
              <a:ext uri="{FF2B5EF4-FFF2-40B4-BE49-F238E27FC236}">
                <a16:creationId xmlns:a16="http://schemas.microsoft.com/office/drawing/2014/main" id="{90B1D92D-C8C5-B6DF-82D2-66852272718E}"/>
              </a:ext>
            </a:extLst>
          </p:cNvPr>
          <p:cNvGraphicFramePr>
            <a:graphicFrameLocks noGrp="1"/>
          </p:cNvGraphicFramePr>
          <p:nvPr>
            <p:ph type="chart" sz="quarter" idx="13"/>
            <p:extLst>
              <p:ext uri="{D42A27DB-BD31-4B8C-83A1-F6EECF244321}">
                <p14:modId xmlns:p14="http://schemas.microsoft.com/office/powerpoint/2010/main" val="538919951"/>
              </p:ext>
            </p:extLst>
          </p:nvPr>
        </p:nvGraphicFramePr>
        <p:xfrm>
          <a:off x="1876426" y="1654175"/>
          <a:ext cx="8650800" cy="4071938"/>
        </p:xfrm>
        <a:graphic>
          <a:graphicData uri="http://schemas.openxmlformats.org/drawingml/2006/chart">
            <c:chart xmlns:c="http://schemas.openxmlformats.org/drawingml/2006/chart" xmlns:r="http://schemas.openxmlformats.org/officeDocument/2006/relationships" r:id="rId2"/>
          </a:graphicData>
        </a:graphic>
      </p:graphicFrame>
      <p:sp>
        <p:nvSpPr>
          <p:cNvPr id="12" name="Platshållare för text 4">
            <a:extLst>
              <a:ext uri="{FF2B5EF4-FFF2-40B4-BE49-F238E27FC236}">
                <a16:creationId xmlns:a16="http://schemas.microsoft.com/office/drawing/2014/main" id="{0FA90A57-FC8A-6997-0CF6-34988B107D7C}"/>
              </a:ext>
            </a:extLst>
          </p:cNvPr>
          <p:cNvSpPr>
            <a:spLocks noGrp="1"/>
          </p:cNvSpPr>
          <p:nvPr>
            <p:ph type="body" sz="quarter" idx="15"/>
          </p:nvPr>
        </p:nvSpPr>
        <p:spPr>
          <a:xfrm>
            <a:off x="1712224" y="5770332"/>
            <a:ext cx="8199117" cy="630920"/>
          </a:xfrm>
        </p:spPr>
        <p:txBody>
          <a:bodyPr/>
          <a:lstStyle/>
          <a:p>
            <a:r>
              <a:rPr lang="sv-SE" sz="1100" b="1" dirty="0"/>
              <a:t>Fråga: Vilken inställning har du till följande påståenden? - Min arbetsgivare tar tydlig ställning för jämställdhet och likabehandling</a:t>
            </a:r>
            <a:br>
              <a:rPr lang="sv-SE" dirty="0"/>
            </a:br>
            <a:r>
              <a:rPr lang="sv-SE" dirty="0"/>
              <a:t>Bas: Samtliga, 1 513 intervjuer</a:t>
            </a:r>
          </a:p>
          <a:p>
            <a:endParaRPr lang="sv-SE" dirty="0"/>
          </a:p>
        </p:txBody>
      </p:sp>
      <p:sp>
        <p:nvSpPr>
          <p:cNvPr id="14" name="Platshållare för text 3">
            <a:extLst>
              <a:ext uri="{FF2B5EF4-FFF2-40B4-BE49-F238E27FC236}">
                <a16:creationId xmlns:a16="http://schemas.microsoft.com/office/drawing/2014/main" id="{E94F756B-5A28-ED9D-B64A-717F9E4F49DE}"/>
              </a:ext>
            </a:extLst>
          </p:cNvPr>
          <p:cNvSpPr>
            <a:spLocks noGrp="1"/>
          </p:cNvSpPr>
          <p:nvPr>
            <p:ph type="body" sz="quarter" idx="14"/>
          </p:nvPr>
        </p:nvSpPr>
        <p:spPr>
          <a:xfrm>
            <a:off x="1446028" y="1176204"/>
            <a:ext cx="9907772" cy="365125"/>
          </a:xfrm>
        </p:spPr>
        <p:txBody>
          <a:bodyPr/>
          <a:lstStyle/>
          <a:p>
            <a:r>
              <a:rPr lang="sv-SE" i="1" dirty="0"/>
              <a:t>11 procent är kritiska, fler bland hbtqi+ och unga män</a:t>
            </a:r>
          </a:p>
        </p:txBody>
      </p:sp>
      <p:cxnSp>
        <p:nvCxnSpPr>
          <p:cNvPr id="3" name="Rak koppling 2">
            <a:extLst>
              <a:ext uri="{FF2B5EF4-FFF2-40B4-BE49-F238E27FC236}">
                <a16:creationId xmlns:a16="http://schemas.microsoft.com/office/drawing/2014/main" id="{7F282069-E8C7-7F29-6EA7-B5930797862A}"/>
              </a:ext>
            </a:extLst>
          </p:cNvPr>
          <p:cNvCxnSpPr>
            <a:cxnSpLocks/>
          </p:cNvCxnSpPr>
          <p:nvPr/>
        </p:nvCxnSpPr>
        <p:spPr>
          <a:xfrm>
            <a:off x="1712224" y="2033854"/>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Rak koppling 3">
            <a:extLst>
              <a:ext uri="{FF2B5EF4-FFF2-40B4-BE49-F238E27FC236}">
                <a16:creationId xmlns:a16="http://schemas.microsoft.com/office/drawing/2014/main" id="{CE7D2A8A-8F7A-79F4-F71F-BF5DFB249ADE}"/>
              </a:ext>
            </a:extLst>
          </p:cNvPr>
          <p:cNvCxnSpPr>
            <a:cxnSpLocks/>
          </p:cNvCxnSpPr>
          <p:nvPr/>
        </p:nvCxnSpPr>
        <p:spPr>
          <a:xfrm>
            <a:off x="1645549" y="303397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Rak koppling 4">
            <a:extLst>
              <a:ext uri="{FF2B5EF4-FFF2-40B4-BE49-F238E27FC236}">
                <a16:creationId xmlns:a16="http://schemas.microsoft.com/office/drawing/2014/main" id="{0DFCA01E-EAC7-1C75-FAB1-698DEA0FEC16}"/>
              </a:ext>
            </a:extLst>
          </p:cNvPr>
          <p:cNvCxnSpPr>
            <a:cxnSpLocks/>
          </p:cNvCxnSpPr>
          <p:nvPr/>
        </p:nvCxnSpPr>
        <p:spPr>
          <a:xfrm>
            <a:off x="1645549" y="4015054"/>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6E5EF04F-2480-800E-18D6-940C82A67464}"/>
              </a:ext>
            </a:extLst>
          </p:cNvPr>
          <p:cNvCxnSpPr>
            <a:cxnSpLocks/>
          </p:cNvCxnSpPr>
          <p:nvPr/>
        </p:nvCxnSpPr>
        <p:spPr>
          <a:xfrm>
            <a:off x="1645549" y="476752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9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FAB16-1CD2-7D34-0738-AD1C9FC31C4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B72A7AF-560E-F4C8-4FB9-06A3E3337AED}"/>
              </a:ext>
            </a:extLst>
          </p:cNvPr>
          <p:cNvSpPr>
            <a:spLocks noGrp="1"/>
          </p:cNvSpPr>
          <p:nvPr>
            <p:ph type="title"/>
          </p:nvPr>
        </p:nvSpPr>
        <p:spPr/>
        <p:txBody>
          <a:bodyPr>
            <a:normAutofit fontScale="90000"/>
          </a:bodyPr>
          <a:lstStyle/>
          <a:p>
            <a:r>
              <a:rPr lang="sv-SE" dirty="0"/>
              <a:t>Varannan inom industrin tycker att arbetsgivaren tar tydlig ställning</a:t>
            </a:r>
          </a:p>
        </p:txBody>
      </p:sp>
      <p:graphicFrame>
        <p:nvGraphicFramePr>
          <p:cNvPr id="34" name="Platshållare för diagram 33">
            <a:extLst>
              <a:ext uri="{FF2B5EF4-FFF2-40B4-BE49-F238E27FC236}">
                <a16:creationId xmlns:a16="http://schemas.microsoft.com/office/drawing/2014/main" id="{0DB15B6F-F96F-7124-91D3-C57470665E9B}"/>
              </a:ext>
            </a:extLst>
          </p:cNvPr>
          <p:cNvGraphicFramePr>
            <a:graphicFrameLocks noGrp="1"/>
          </p:cNvGraphicFramePr>
          <p:nvPr>
            <p:ph type="chart" sz="quarter" idx="13"/>
            <p:extLst>
              <p:ext uri="{D42A27DB-BD31-4B8C-83A1-F6EECF244321}">
                <p14:modId xmlns:p14="http://schemas.microsoft.com/office/powerpoint/2010/main" val="2354367755"/>
              </p:ext>
            </p:extLst>
          </p:nvPr>
        </p:nvGraphicFramePr>
        <p:xfrm>
          <a:off x="1876426" y="1654175"/>
          <a:ext cx="8650800" cy="4071938"/>
        </p:xfrm>
        <a:graphic>
          <a:graphicData uri="http://schemas.openxmlformats.org/drawingml/2006/chart">
            <c:chart xmlns:c="http://schemas.openxmlformats.org/drawingml/2006/chart" xmlns:r="http://schemas.openxmlformats.org/officeDocument/2006/relationships" r:id="rId2"/>
          </a:graphicData>
        </a:graphic>
      </p:graphicFrame>
      <p:sp>
        <p:nvSpPr>
          <p:cNvPr id="12" name="Platshållare för text 4">
            <a:extLst>
              <a:ext uri="{FF2B5EF4-FFF2-40B4-BE49-F238E27FC236}">
                <a16:creationId xmlns:a16="http://schemas.microsoft.com/office/drawing/2014/main" id="{5102D5FE-D492-0B72-9A25-BA2AB0FC8D30}"/>
              </a:ext>
            </a:extLst>
          </p:cNvPr>
          <p:cNvSpPr>
            <a:spLocks noGrp="1"/>
          </p:cNvSpPr>
          <p:nvPr>
            <p:ph type="body" sz="quarter" idx="15"/>
          </p:nvPr>
        </p:nvSpPr>
        <p:spPr>
          <a:xfrm>
            <a:off x="1712224" y="5772284"/>
            <a:ext cx="8199117" cy="630920"/>
          </a:xfrm>
        </p:spPr>
        <p:txBody>
          <a:bodyPr/>
          <a:lstStyle/>
          <a:p>
            <a:r>
              <a:rPr lang="sv-SE" sz="1100" b="1" dirty="0"/>
              <a:t>Fråga: Vilken inställning har du till följande påståenden? - Min arbetsgivare tar tydlig ställning för jämställdhet och likabehandling</a:t>
            </a:r>
            <a:br>
              <a:rPr lang="sv-SE" dirty="0"/>
            </a:br>
            <a:r>
              <a:rPr lang="sv-SE" dirty="0"/>
              <a:t>Bas: Samtliga, 1 513 intervjuer</a:t>
            </a:r>
          </a:p>
          <a:p>
            <a:endParaRPr lang="sv-SE" dirty="0"/>
          </a:p>
        </p:txBody>
      </p:sp>
      <p:sp>
        <p:nvSpPr>
          <p:cNvPr id="14" name="Platshållare för text 3">
            <a:extLst>
              <a:ext uri="{FF2B5EF4-FFF2-40B4-BE49-F238E27FC236}">
                <a16:creationId xmlns:a16="http://schemas.microsoft.com/office/drawing/2014/main" id="{B20DEA51-B2D3-5D2F-0EA4-681A571BFE83}"/>
              </a:ext>
            </a:extLst>
          </p:cNvPr>
          <p:cNvSpPr>
            <a:spLocks noGrp="1"/>
          </p:cNvSpPr>
          <p:nvPr>
            <p:ph type="body" sz="quarter" idx="14"/>
          </p:nvPr>
        </p:nvSpPr>
        <p:spPr>
          <a:xfrm>
            <a:off x="1446028" y="1304925"/>
            <a:ext cx="9907772" cy="365125"/>
          </a:xfrm>
        </p:spPr>
        <p:txBody>
          <a:bodyPr/>
          <a:lstStyle/>
          <a:p>
            <a:r>
              <a:rPr lang="sv-SE" i="1" dirty="0"/>
              <a:t>Mer kritik på små företag, inom finans och information och kommunikation</a:t>
            </a:r>
          </a:p>
        </p:txBody>
      </p:sp>
      <p:cxnSp>
        <p:nvCxnSpPr>
          <p:cNvPr id="3" name="Rak koppling 2">
            <a:extLst>
              <a:ext uri="{FF2B5EF4-FFF2-40B4-BE49-F238E27FC236}">
                <a16:creationId xmlns:a16="http://schemas.microsoft.com/office/drawing/2014/main" id="{D079A82E-B93B-AA0C-F262-C0FF0FD7F30F}"/>
              </a:ext>
            </a:extLst>
          </p:cNvPr>
          <p:cNvCxnSpPr>
            <a:cxnSpLocks/>
          </p:cNvCxnSpPr>
          <p:nvPr/>
        </p:nvCxnSpPr>
        <p:spPr>
          <a:xfrm>
            <a:off x="1712224" y="198622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Rak koppling 3">
            <a:extLst>
              <a:ext uri="{FF2B5EF4-FFF2-40B4-BE49-F238E27FC236}">
                <a16:creationId xmlns:a16="http://schemas.microsoft.com/office/drawing/2014/main" id="{CA166EE3-A647-200A-88E5-EE6CFCACB62F}"/>
              </a:ext>
            </a:extLst>
          </p:cNvPr>
          <p:cNvCxnSpPr>
            <a:cxnSpLocks/>
          </p:cNvCxnSpPr>
          <p:nvPr/>
        </p:nvCxnSpPr>
        <p:spPr>
          <a:xfrm>
            <a:off x="1645549" y="2814904"/>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146C77EE-A929-0268-0ED4-937F7F60C000}"/>
              </a:ext>
            </a:extLst>
          </p:cNvPr>
          <p:cNvSpPr txBox="1"/>
          <p:nvPr/>
        </p:nvSpPr>
        <p:spPr>
          <a:xfrm>
            <a:off x="1712224" y="2154559"/>
            <a:ext cx="1311397" cy="430887"/>
          </a:xfrm>
          <a:prstGeom prst="rect">
            <a:avLst/>
          </a:prstGeom>
          <a:noFill/>
        </p:spPr>
        <p:txBody>
          <a:bodyPr wrap="square" rtlCol="0">
            <a:spAutoFit/>
          </a:bodyPr>
          <a:lstStyle/>
          <a:p>
            <a:pPr algn="ctr"/>
            <a:r>
              <a:rPr lang="sv-SE" sz="1100" dirty="0"/>
              <a:t>Antal anställda </a:t>
            </a:r>
            <a:br>
              <a:rPr lang="sv-SE" sz="1100" dirty="0"/>
            </a:br>
            <a:r>
              <a:rPr lang="sv-SE" sz="1100" dirty="0"/>
              <a:t>på arbetsplatsen</a:t>
            </a:r>
          </a:p>
        </p:txBody>
      </p:sp>
    </p:spTree>
    <p:extLst>
      <p:ext uri="{BB962C8B-B14F-4D97-AF65-F5344CB8AC3E}">
        <p14:creationId xmlns:p14="http://schemas.microsoft.com/office/powerpoint/2010/main" val="1182147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ADF32D9-D972-0BC8-A10A-B51B0D377B98}"/>
              </a:ext>
            </a:extLst>
          </p:cNvPr>
          <p:cNvSpPr>
            <a:spLocks noGrp="1"/>
          </p:cNvSpPr>
          <p:nvPr>
            <p:ph type="pic" sz="quarter" idx="11"/>
          </p:nvPr>
        </p:nvSpPr>
        <p:spPr>
          <a:xfrm>
            <a:off x="636588" y="0"/>
            <a:ext cx="11555412"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sv-SE"/>
          </a:p>
        </p:txBody>
      </p:sp>
      <p:sp>
        <p:nvSpPr>
          <p:cNvPr id="13" name="Rubrik 2">
            <a:extLst>
              <a:ext uri="{FF2B5EF4-FFF2-40B4-BE49-F238E27FC236}">
                <a16:creationId xmlns:a16="http://schemas.microsoft.com/office/drawing/2014/main" id="{5F917847-A21E-3519-2872-F4808D6D7363}"/>
              </a:ext>
            </a:extLst>
          </p:cNvPr>
          <p:cNvSpPr>
            <a:spLocks noGrp="1"/>
          </p:cNvSpPr>
          <p:nvPr>
            <p:ph type="ctrTitle"/>
          </p:nvPr>
        </p:nvSpPr>
        <p:spPr>
          <a:xfrm>
            <a:off x="5947033" y="3967843"/>
            <a:ext cx="5608865" cy="1665512"/>
          </a:xfrm>
        </p:spPr>
        <p:txBody>
          <a:bodyPr anchor="ctr">
            <a:normAutofit/>
          </a:bodyPr>
          <a:lstStyle/>
          <a:p>
            <a:r>
              <a:rPr lang="sv-SE" dirty="0"/>
              <a:t>Hbtqi+</a:t>
            </a:r>
          </a:p>
        </p:txBody>
      </p:sp>
    </p:spTree>
    <p:extLst>
      <p:ext uri="{BB962C8B-B14F-4D97-AF65-F5344CB8AC3E}">
        <p14:creationId xmlns:p14="http://schemas.microsoft.com/office/powerpoint/2010/main" val="2844942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EF935-5EE3-1E50-CEFD-55902D30FD2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E561D84-FDFE-5E44-E39B-544EB8AEF9C4}"/>
              </a:ext>
            </a:extLst>
          </p:cNvPr>
          <p:cNvSpPr>
            <a:spLocks noGrp="1"/>
          </p:cNvSpPr>
          <p:nvPr>
            <p:ph type="title"/>
          </p:nvPr>
        </p:nvSpPr>
        <p:spPr>
          <a:xfrm>
            <a:off x="1446027" y="595770"/>
            <a:ext cx="9299946" cy="879475"/>
          </a:xfrm>
        </p:spPr>
        <p:txBody>
          <a:bodyPr>
            <a:normAutofit fontScale="90000"/>
          </a:bodyPr>
          <a:lstStyle/>
          <a:p>
            <a:r>
              <a:rPr lang="sv-SE" dirty="0"/>
              <a:t>3 av 4 känner att de kan vara öppna med sin läggning, hälften har blivit mer oroliga</a:t>
            </a:r>
          </a:p>
        </p:txBody>
      </p:sp>
      <p:graphicFrame>
        <p:nvGraphicFramePr>
          <p:cNvPr id="5" name="Platshållare för diagram 33">
            <a:extLst>
              <a:ext uri="{FF2B5EF4-FFF2-40B4-BE49-F238E27FC236}">
                <a16:creationId xmlns:a16="http://schemas.microsoft.com/office/drawing/2014/main" id="{091E66A6-B57F-677E-B73E-A3BBA016DFED}"/>
              </a:ext>
            </a:extLst>
          </p:cNvPr>
          <p:cNvGraphicFramePr>
            <a:graphicFrameLocks/>
          </p:cNvGraphicFramePr>
          <p:nvPr>
            <p:extLst>
              <p:ext uri="{D42A27DB-BD31-4B8C-83A1-F6EECF244321}">
                <p14:modId xmlns:p14="http://schemas.microsoft.com/office/powerpoint/2010/main" val="2532325285"/>
              </p:ext>
            </p:extLst>
          </p:nvPr>
        </p:nvGraphicFramePr>
        <p:xfrm>
          <a:off x="2000250" y="1931670"/>
          <a:ext cx="8937181" cy="410478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tshållare för text 13">
            <a:extLst>
              <a:ext uri="{FF2B5EF4-FFF2-40B4-BE49-F238E27FC236}">
                <a16:creationId xmlns:a16="http://schemas.microsoft.com/office/drawing/2014/main" id="{85B2D7EB-AA09-E4A7-60ED-769C101DED30}"/>
              </a:ext>
            </a:extLst>
          </p:cNvPr>
          <p:cNvSpPr txBox="1">
            <a:spLocks/>
          </p:cNvSpPr>
          <p:nvPr/>
        </p:nvSpPr>
        <p:spPr>
          <a:xfrm>
            <a:off x="1635222" y="5861955"/>
            <a:ext cx="8640000"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100" b="1" dirty="0"/>
              <a:t>Frågor: Känner du att du kan vara helt öppen med din sexuella läggning eller könsidentitet i jobbsammanhang? </a:t>
            </a:r>
            <a:br>
              <a:rPr lang="sv-SE" sz="1100" b="1" dirty="0"/>
            </a:br>
            <a:r>
              <a:rPr lang="sv-SE" sz="1100" b="1" dirty="0"/>
              <a:t>Har du blivit mer orolig för att vara öppen med din sexuella läggning eller könsidentitet i jobbsammanhang de senaste åren?</a:t>
            </a:r>
          </a:p>
          <a:p>
            <a:r>
              <a:rPr lang="sv-SE" dirty="0"/>
              <a:t>Bas: Hbtqi+, 125 intervjuer</a:t>
            </a:r>
          </a:p>
        </p:txBody>
      </p:sp>
    </p:spTree>
    <p:extLst>
      <p:ext uri="{BB962C8B-B14F-4D97-AF65-F5344CB8AC3E}">
        <p14:creationId xmlns:p14="http://schemas.microsoft.com/office/powerpoint/2010/main" val="3839801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60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9772483-10FD-8309-A0EA-7F9E81735791}"/>
              </a:ext>
            </a:extLst>
          </p:cNvPr>
          <p:cNvSpPr>
            <a:spLocks noGrp="1"/>
          </p:cNvSpPr>
          <p:nvPr>
            <p:ph type="title"/>
          </p:nvPr>
        </p:nvSpPr>
        <p:spPr/>
        <p:txBody>
          <a:bodyPr/>
          <a:lstStyle/>
          <a:p>
            <a:r>
              <a:rPr lang="sv-SE" dirty="0"/>
              <a:t>Preliminära slutsatser</a:t>
            </a:r>
          </a:p>
        </p:txBody>
      </p:sp>
      <p:sp>
        <p:nvSpPr>
          <p:cNvPr id="6" name="Platshållare för innehåll 5">
            <a:extLst>
              <a:ext uri="{FF2B5EF4-FFF2-40B4-BE49-F238E27FC236}">
                <a16:creationId xmlns:a16="http://schemas.microsoft.com/office/drawing/2014/main" id="{04D0336B-C1C5-DF3E-FF3A-4F24DDF6EE1B}"/>
              </a:ext>
            </a:extLst>
          </p:cNvPr>
          <p:cNvSpPr>
            <a:spLocks noGrp="1"/>
          </p:cNvSpPr>
          <p:nvPr>
            <p:ph type="body" sz="quarter" idx="16"/>
          </p:nvPr>
        </p:nvSpPr>
        <p:spPr/>
        <p:txBody>
          <a:bodyPr>
            <a:normAutofit fontScale="92500" lnSpcReduction="10000"/>
          </a:bodyPr>
          <a:lstStyle/>
          <a:p>
            <a:r>
              <a:rPr lang="sv-SE" sz="1800" dirty="0"/>
              <a:t>Frågan om hbtqi+-rättigheter polariserar opinionen. </a:t>
            </a:r>
          </a:p>
          <a:p>
            <a:pPr lvl="1"/>
            <a:r>
              <a:rPr lang="sv-SE" sz="1400" dirty="0"/>
              <a:t>48 procent tycker att frågorna är viktiga i någon utsträckning, medan 23 procent tycker att de är oviktiga. </a:t>
            </a:r>
          </a:p>
          <a:p>
            <a:pPr lvl="1"/>
            <a:r>
              <a:rPr lang="sv-SE" sz="1400" dirty="0"/>
              <a:t>Ytterligare exempel : sex av tio anser att myndigheter och lagstiftning bör försöka förändra människors attityder och vanor för att främja tolerans, medan en av fem motsätter sig det. </a:t>
            </a:r>
          </a:p>
          <a:p>
            <a:r>
              <a:rPr lang="sv-SE" sz="1800" dirty="0"/>
              <a:t>1 av 10 </a:t>
            </a:r>
            <a:r>
              <a:rPr lang="sv-SE" sz="1800" i="1" dirty="0"/>
              <a:t>tror</a:t>
            </a:r>
            <a:r>
              <a:rPr lang="sv-SE" sz="1800" dirty="0"/>
              <a:t> att det är otryggt att leva öppet som hbtqi+ i Sverige. </a:t>
            </a:r>
          </a:p>
          <a:p>
            <a:pPr lvl="1"/>
            <a:r>
              <a:rPr lang="sv-SE" sz="1400" dirty="0"/>
              <a:t>Hbtqi+ delar bilden av den övergripande tryggheten. </a:t>
            </a:r>
          </a:p>
          <a:p>
            <a:r>
              <a:rPr lang="sv-SE" sz="1800" dirty="0"/>
              <a:t>Läget för hbtqi+ på svenska arbetsplatser har varit ganska tryggt. </a:t>
            </a:r>
          </a:p>
          <a:p>
            <a:pPr lvl="1"/>
            <a:r>
              <a:rPr lang="sv-SE" sz="1400" dirty="0"/>
              <a:t>Tre av fyra som lever med hbtqi+ identitet känner att de kan öppna med sin läggning i jobbsammanhang. </a:t>
            </a:r>
          </a:p>
          <a:p>
            <a:endParaRPr lang="sv-SE" sz="1800" dirty="0"/>
          </a:p>
          <a:p>
            <a:pPr lvl="1"/>
            <a:endParaRPr lang="sv-SE" sz="1400" dirty="0"/>
          </a:p>
          <a:p>
            <a:endParaRPr lang="sv-SE" sz="1800" dirty="0"/>
          </a:p>
        </p:txBody>
      </p:sp>
      <p:sp>
        <p:nvSpPr>
          <p:cNvPr id="7" name="Platshållare för text 6">
            <a:extLst>
              <a:ext uri="{FF2B5EF4-FFF2-40B4-BE49-F238E27FC236}">
                <a16:creationId xmlns:a16="http://schemas.microsoft.com/office/drawing/2014/main" id="{4547B2EE-040B-EA90-510B-BC6453D3361E}"/>
              </a:ext>
            </a:extLst>
          </p:cNvPr>
          <p:cNvSpPr>
            <a:spLocks noGrp="1"/>
          </p:cNvSpPr>
          <p:nvPr>
            <p:ph type="body" sz="quarter" idx="17"/>
          </p:nvPr>
        </p:nvSpPr>
        <p:spPr/>
        <p:txBody>
          <a:bodyPr>
            <a:normAutofit fontScale="92500"/>
          </a:bodyPr>
          <a:lstStyle/>
          <a:p>
            <a:r>
              <a:rPr lang="sv-SE" sz="1800" dirty="0"/>
              <a:t>Men vi ser tecken på förändring…</a:t>
            </a:r>
          </a:p>
          <a:p>
            <a:pPr lvl="1"/>
            <a:r>
              <a:rPr lang="sv-SE" sz="1400" dirty="0"/>
              <a:t>12 procent har märkt en ökad försiktighet/tysthet i frågorna. Bland hbtqi+ är motsvarande andel hälften (48 procent).</a:t>
            </a:r>
          </a:p>
          <a:p>
            <a:pPr lvl="1"/>
            <a:r>
              <a:rPr lang="sv-SE" sz="1400" dirty="0"/>
              <a:t>48 procent av hbtqi+ har blivit mer orolig för att vara öppen med sin läggning eller könsidentitet i jobbsammanhang de senaste åren.</a:t>
            </a:r>
          </a:p>
          <a:p>
            <a:r>
              <a:rPr lang="sv-SE" sz="2000" dirty="0"/>
              <a:t>Relativt lätt men all större oro</a:t>
            </a:r>
          </a:p>
          <a:p>
            <a:pPr lvl="1"/>
            <a:r>
              <a:rPr lang="sv-SE" sz="1600" dirty="0"/>
              <a:t>Sex av tio personer med hbtqi+-identitet uppger att det är lätt att ha det på </a:t>
            </a:r>
            <a:r>
              <a:rPr lang="sv-SE" sz="1600" i="1" dirty="0"/>
              <a:t>sin arbetsplats</a:t>
            </a:r>
            <a:r>
              <a:rPr lang="sv-SE" sz="1600" dirty="0"/>
              <a:t>. </a:t>
            </a:r>
          </a:p>
          <a:p>
            <a:pPr lvl="1"/>
            <a:r>
              <a:rPr lang="sv-SE" sz="1600" dirty="0"/>
              <a:t>Samtidigt hamnar </a:t>
            </a:r>
            <a:r>
              <a:rPr lang="sv-SE" sz="1600" i="1" dirty="0"/>
              <a:t>arbetsmarknaden</a:t>
            </a:r>
            <a:r>
              <a:rPr lang="sv-SE" sz="1600" dirty="0"/>
              <a:t> bland topp fem, över de sammanhang där det är svårast att leva med en öppen hbtqi+-identitet. Nästan varannan person med hbtqi+-identitet är orolig över rättigheterna för hbtqi+ på arbetsplatsen. </a:t>
            </a:r>
          </a:p>
          <a:p>
            <a:endParaRPr lang="sv-SE" sz="2000" dirty="0"/>
          </a:p>
        </p:txBody>
      </p:sp>
    </p:spTree>
    <p:extLst>
      <p:ext uri="{BB962C8B-B14F-4D97-AF65-F5344CB8AC3E}">
        <p14:creationId xmlns:p14="http://schemas.microsoft.com/office/powerpoint/2010/main" val="257441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3C074AA5-2A95-06E7-5EB9-1B191541D88E}"/>
              </a:ext>
            </a:extLst>
          </p:cNvPr>
          <p:cNvSpPr>
            <a:spLocks noGrp="1"/>
          </p:cNvSpPr>
          <p:nvPr>
            <p:ph type="pic" sz="quarter" idx="11"/>
          </p:nvPr>
        </p:nvSpPr>
        <p:spPr>
          <a:xfrm>
            <a:off x="636588" y="0"/>
            <a:ext cx="11555412" cy="6858000"/>
          </a:xfrm>
          <a:custGeom>
            <a:avLst/>
            <a:gdLst/>
            <a:ahLst/>
            <a:cxnLst/>
            <a:rect l="l" t="t" r="r" b="b"/>
            <a:pathLst>
              <a:path w="15430500" h="10287000">
                <a:moveTo>
                  <a:pt x="0" y="0"/>
                </a:moveTo>
                <a:lnTo>
                  <a:pt x="15430500" y="0"/>
                </a:lnTo>
                <a:lnTo>
                  <a:pt x="15430500" y="10287000"/>
                </a:lnTo>
                <a:lnTo>
                  <a:pt x="0" y="10287000"/>
                </a:lnTo>
                <a:lnTo>
                  <a:pt x="0" y="0"/>
                </a:lnTo>
                <a:close/>
              </a:path>
            </a:pathLst>
          </a:custGeom>
          <a:blipFill>
            <a:blip r:embed="rId2" cstate="email">
              <a:duotone>
                <a:schemeClr val="accent1">
                  <a:shade val="45000"/>
                  <a:satMod val="135000"/>
                </a:schemeClr>
                <a:prstClr val="white"/>
              </a:duotone>
              <a:alphaModFix amt="35000"/>
              <a:extLst>
                <a:ext uri="{28A0092B-C50C-407E-A947-70E740481C1C}">
                  <a14:useLocalDpi xmlns:a14="http://schemas.microsoft.com/office/drawing/2010/main"/>
                </a:ext>
              </a:extLst>
            </a:blip>
            <a:stretch>
              <a:fillRect/>
            </a:stretch>
          </a:blipFill>
        </p:spPr>
        <p:txBody>
          <a:bodyPr/>
          <a:lstStyle/>
          <a:p>
            <a:endParaRPr lang="sv-SE"/>
          </a:p>
        </p:txBody>
      </p:sp>
      <p:sp>
        <p:nvSpPr>
          <p:cNvPr id="13" name="Rubrik 2">
            <a:extLst>
              <a:ext uri="{FF2B5EF4-FFF2-40B4-BE49-F238E27FC236}">
                <a16:creationId xmlns:a16="http://schemas.microsoft.com/office/drawing/2014/main" id="{5F0BC349-3E06-86A5-AFA4-57059A3828FE}"/>
              </a:ext>
            </a:extLst>
          </p:cNvPr>
          <p:cNvSpPr>
            <a:spLocks noGrp="1"/>
          </p:cNvSpPr>
          <p:nvPr>
            <p:ph type="ctrTitle"/>
          </p:nvPr>
        </p:nvSpPr>
        <p:spPr>
          <a:xfrm>
            <a:off x="5947033" y="3967843"/>
            <a:ext cx="5608865" cy="1665512"/>
          </a:xfrm>
        </p:spPr>
        <p:txBody>
          <a:bodyPr anchor="ctr">
            <a:normAutofit/>
          </a:bodyPr>
          <a:lstStyle/>
          <a:p>
            <a:r>
              <a:rPr lang="sv-SE" dirty="0"/>
              <a:t>Attityder</a:t>
            </a:r>
          </a:p>
        </p:txBody>
      </p:sp>
    </p:spTree>
    <p:extLst>
      <p:ext uri="{BB962C8B-B14F-4D97-AF65-F5344CB8AC3E}">
        <p14:creationId xmlns:p14="http://schemas.microsoft.com/office/powerpoint/2010/main" val="249381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38517-E2C9-3ED1-98C8-E327147B589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1B8751D-82B1-BD68-0FD1-9866E75E54C6}"/>
              </a:ext>
            </a:extLst>
          </p:cNvPr>
          <p:cNvSpPr>
            <a:spLocks noGrp="1"/>
          </p:cNvSpPr>
          <p:nvPr>
            <p:ph type="title"/>
          </p:nvPr>
        </p:nvSpPr>
        <p:spPr/>
        <p:txBody>
          <a:bodyPr>
            <a:normAutofit fontScale="90000"/>
          </a:bodyPr>
          <a:lstStyle/>
          <a:p>
            <a:r>
              <a:rPr lang="sv-SE" dirty="0"/>
              <a:t>Frågan om hbtqi+-rättigheter tydligt polariserade</a:t>
            </a:r>
          </a:p>
        </p:txBody>
      </p:sp>
      <p:graphicFrame>
        <p:nvGraphicFramePr>
          <p:cNvPr id="34" name="Platshållare för diagram 33">
            <a:extLst>
              <a:ext uri="{FF2B5EF4-FFF2-40B4-BE49-F238E27FC236}">
                <a16:creationId xmlns:a16="http://schemas.microsoft.com/office/drawing/2014/main" id="{10BA61EB-FD5B-86B5-646F-B5701063F490}"/>
              </a:ext>
            </a:extLst>
          </p:cNvPr>
          <p:cNvGraphicFramePr>
            <a:graphicFrameLocks noGrp="1"/>
          </p:cNvGraphicFramePr>
          <p:nvPr>
            <p:ph type="chart" sz="quarter" idx="13"/>
            <p:extLst>
              <p:ext uri="{D42A27DB-BD31-4B8C-83A1-F6EECF244321}">
                <p14:modId xmlns:p14="http://schemas.microsoft.com/office/powerpoint/2010/main" val="3690907260"/>
              </p:ext>
            </p:extLst>
          </p:nvPr>
        </p:nvGraphicFramePr>
        <p:xfrm>
          <a:off x="1876426" y="1790700"/>
          <a:ext cx="8650800" cy="4071938"/>
        </p:xfrm>
        <a:graphic>
          <a:graphicData uri="http://schemas.openxmlformats.org/drawingml/2006/chart">
            <c:chart xmlns:c="http://schemas.openxmlformats.org/drawingml/2006/chart" xmlns:r="http://schemas.openxmlformats.org/officeDocument/2006/relationships" r:id="rId2"/>
          </a:graphicData>
        </a:graphic>
      </p:graphicFrame>
      <p:sp>
        <p:nvSpPr>
          <p:cNvPr id="12" name="Platshållare för text 4">
            <a:extLst>
              <a:ext uri="{FF2B5EF4-FFF2-40B4-BE49-F238E27FC236}">
                <a16:creationId xmlns:a16="http://schemas.microsoft.com/office/drawing/2014/main" id="{4E938FA8-3E52-DF32-7106-A0DA18654175}"/>
              </a:ext>
            </a:extLst>
          </p:cNvPr>
          <p:cNvSpPr>
            <a:spLocks noGrp="1"/>
          </p:cNvSpPr>
          <p:nvPr>
            <p:ph type="body" sz="quarter" idx="15"/>
          </p:nvPr>
        </p:nvSpPr>
        <p:spPr>
          <a:xfrm>
            <a:off x="2230757" y="5862638"/>
            <a:ext cx="4847120" cy="630920"/>
          </a:xfrm>
        </p:spPr>
        <p:txBody>
          <a:bodyPr/>
          <a:lstStyle/>
          <a:p>
            <a:r>
              <a:rPr lang="sv-SE" sz="1100" b="1" dirty="0"/>
              <a:t>Fråga: Hur viktig är frågan om hbtqi+-personers rättigheter för dig?</a:t>
            </a:r>
            <a:br>
              <a:rPr lang="sv-SE" dirty="0"/>
            </a:br>
            <a:r>
              <a:rPr lang="sv-SE" dirty="0"/>
              <a:t>Bas: Samtliga, 1 513 intervjuer</a:t>
            </a:r>
          </a:p>
          <a:p>
            <a:endParaRPr lang="sv-SE" dirty="0"/>
          </a:p>
        </p:txBody>
      </p:sp>
      <p:sp>
        <p:nvSpPr>
          <p:cNvPr id="14" name="Platshållare för text 3">
            <a:extLst>
              <a:ext uri="{FF2B5EF4-FFF2-40B4-BE49-F238E27FC236}">
                <a16:creationId xmlns:a16="http://schemas.microsoft.com/office/drawing/2014/main" id="{87FE4714-86E1-47EE-B3BE-30CA3E53CA06}"/>
              </a:ext>
            </a:extLst>
          </p:cNvPr>
          <p:cNvSpPr>
            <a:spLocks noGrp="1"/>
          </p:cNvSpPr>
          <p:nvPr>
            <p:ph type="body" sz="quarter" idx="14"/>
          </p:nvPr>
        </p:nvSpPr>
        <p:spPr>
          <a:xfrm>
            <a:off x="1446028" y="1244600"/>
            <a:ext cx="9907772" cy="365125"/>
          </a:xfrm>
        </p:spPr>
        <p:txBody>
          <a:bodyPr/>
          <a:lstStyle/>
          <a:p>
            <a:r>
              <a:rPr lang="sv-SE" i="1" dirty="0"/>
              <a:t>Viktigast är frågorna för hbtqi+ och unga kvinnor, positivt samband med utbildning</a:t>
            </a:r>
          </a:p>
        </p:txBody>
      </p:sp>
      <p:cxnSp>
        <p:nvCxnSpPr>
          <p:cNvPr id="3" name="Rak koppling 2">
            <a:extLst>
              <a:ext uri="{FF2B5EF4-FFF2-40B4-BE49-F238E27FC236}">
                <a16:creationId xmlns:a16="http://schemas.microsoft.com/office/drawing/2014/main" id="{191CFCCB-D9CE-709D-668F-C97FA9201751}"/>
              </a:ext>
            </a:extLst>
          </p:cNvPr>
          <p:cNvCxnSpPr>
            <a:cxnSpLocks/>
          </p:cNvCxnSpPr>
          <p:nvPr/>
        </p:nvCxnSpPr>
        <p:spPr>
          <a:xfrm>
            <a:off x="1712224" y="3168131"/>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Rak koppling 3">
            <a:extLst>
              <a:ext uri="{FF2B5EF4-FFF2-40B4-BE49-F238E27FC236}">
                <a16:creationId xmlns:a16="http://schemas.microsoft.com/office/drawing/2014/main" id="{59D6CCF8-6187-B1C3-900E-316165B7ABEA}"/>
              </a:ext>
            </a:extLst>
          </p:cNvPr>
          <p:cNvCxnSpPr>
            <a:cxnSpLocks/>
          </p:cNvCxnSpPr>
          <p:nvPr/>
        </p:nvCxnSpPr>
        <p:spPr>
          <a:xfrm>
            <a:off x="1712224" y="217672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Rak koppling 4">
            <a:extLst>
              <a:ext uri="{FF2B5EF4-FFF2-40B4-BE49-F238E27FC236}">
                <a16:creationId xmlns:a16="http://schemas.microsoft.com/office/drawing/2014/main" id="{ED38302D-F7EB-18F6-0356-FE8F08CE3C33}"/>
              </a:ext>
            </a:extLst>
          </p:cNvPr>
          <p:cNvCxnSpPr>
            <a:cxnSpLocks/>
          </p:cNvCxnSpPr>
          <p:nvPr/>
        </p:nvCxnSpPr>
        <p:spPr>
          <a:xfrm>
            <a:off x="1712224" y="4167555"/>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0DC7E393-B82E-8FE2-1EE3-242E67072D27}"/>
              </a:ext>
            </a:extLst>
          </p:cNvPr>
          <p:cNvCxnSpPr>
            <a:cxnSpLocks/>
          </p:cNvCxnSpPr>
          <p:nvPr/>
        </p:nvCxnSpPr>
        <p:spPr>
          <a:xfrm>
            <a:off x="1712224" y="4908700"/>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282CB911-2011-C438-9533-A9630107D54A}"/>
              </a:ext>
            </a:extLst>
          </p:cNvPr>
          <p:cNvCxnSpPr/>
          <p:nvPr/>
        </p:nvCxnSpPr>
        <p:spPr>
          <a:xfrm>
            <a:off x="4953000" y="4277780"/>
            <a:ext cx="914400" cy="485775"/>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05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38517-E2C9-3ED1-98C8-E327147B589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1B8751D-82B1-BD68-0FD1-9866E75E54C6}"/>
              </a:ext>
            </a:extLst>
          </p:cNvPr>
          <p:cNvSpPr>
            <a:spLocks noGrp="1"/>
          </p:cNvSpPr>
          <p:nvPr>
            <p:ph type="title"/>
          </p:nvPr>
        </p:nvSpPr>
        <p:spPr/>
        <p:txBody>
          <a:bodyPr>
            <a:normAutofit fontScale="90000"/>
          </a:bodyPr>
          <a:lstStyle/>
          <a:p>
            <a:r>
              <a:rPr lang="sv-SE" dirty="0"/>
              <a:t>Polariserad bild av toleransfrämjande åtgärder på nationell nivå</a:t>
            </a:r>
          </a:p>
        </p:txBody>
      </p:sp>
      <p:graphicFrame>
        <p:nvGraphicFramePr>
          <p:cNvPr id="34" name="Platshållare för diagram 33">
            <a:extLst>
              <a:ext uri="{FF2B5EF4-FFF2-40B4-BE49-F238E27FC236}">
                <a16:creationId xmlns:a16="http://schemas.microsoft.com/office/drawing/2014/main" id="{10BA61EB-FD5B-86B5-646F-B5701063F490}"/>
              </a:ext>
            </a:extLst>
          </p:cNvPr>
          <p:cNvGraphicFramePr>
            <a:graphicFrameLocks noGrp="1"/>
          </p:cNvGraphicFramePr>
          <p:nvPr>
            <p:ph type="chart" sz="quarter" idx="13"/>
            <p:extLst>
              <p:ext uri="{D42A27DB-BD31-4B8C-83A1-F6EECF244321}">
                <p14:modId xmlns:p14="http://schemas.microsoft.com/office/powerpoint/2010/main" val="3934992348"/>
              </p:ext>
            </p:extLst>
          </p:nvPr>
        </p:nvGraphicFramePr>
        <p:xfrm>
          <a:off x="1876426" y="1654175"/>
          <a:ext cx="8650800" cy="4071938"/>
        </p:xfrm>
        <a:graphic>
          <a:graphicData uri="http://schemas.openxmlformats.org/drawingml/2006/chart">
            <c:chart xmlns:c="http://schemas.openxmlformats.org/drawingml/2006/chart" xmlns:r="http://schemas.openxmlformats.org/officeDocument/2006/relationships" r:id="rId2"/>
          </a:graphicData>
        </a:graphic>
      </p:graphicFrame>
      <p:sp>
        <p:nvSpPr>
          <p:cNvPr id="12" name="Platshållare för text 4">
            <a:extLst>
              <a:ext uri="{FF2B5EF4-FFF2-40B4-BE49-F238E27FC236}">
                <a16:creationId xmlns:a16="http://schemas.microsoft.com/office/drawing/2014/main" id="{4E938FA8-3E52-DF32-7106-A0DA18654175}"/>
              </a:ext>
            </a:extLst>
          </p:cNvPr>
          <p:cNvSpPr>
            <a:spLocks noGrp="1"/>
          </p:cNvSpPr>
          <p:nvPr>
            <p:ph type="body" sz="quarter" idx="15"/>
          </p:nvPr>
        </p:nvSpPr>
        <p:spPr>
          <a:xfrm>
            <a:off x="2230756" y="5862638"/>
            <a:ext cx="8199117" cy="630920"/>
          </a:xfrm>
        </p:spPr>
        <p:txBody>
          <a:bodyPr/>
          <a:lstStyle/>
          <a:p>
            <a:r>
              <a:rPr lang="sv-SE" sz="1100" b="1" dirty="0"/>
              <a:t>Vilken inställning har du till följande påståenden? - Myndigheter och lagstiftning bör försöka förändra människors attityder och vanor för att främja tolerans</a:t>
            </a:r>
            <a:br>
              <a:rPr lang="sv-SE" dirty="0"/>
            </a:br>
            <a:r>
              <a:rPr lang="sv-SE" dirty="0"/>
              <a:t>Bas: Samtliga, 1 513 intervjuer</a:t>
            </a:r>
          </a:p>
          <a:p>
            <a:endParaRPr lang="sv-SE" dirty="0"/>
          </a:p>
        </p:txBody>
      </p:sp>
      <p:sp>
        <p:nvSpPr>
          <p:cNvPr id="14" name="Platshållare för text 3">
            <a:extLst>
              <a:ext uri="{FF2B5EF4-FFF2-40B4-BE49-F238E27FC236}">
                <a16:creationId xmlns:a16="http://schemas.microsoft.com/office/drawing/2014/main" id="{87FE4714-86E1-47EE-B3BE-30CA3E53CA06}"/>
              </a:ext>
            </a:extLst>
          </p:cNvPr>
          <p:cNvSpPr>
            <a:spLocks noGrp="1"/>
          </p:cNvSpPr>
          <p:nvPr>
            <p:ph type="body" sz="quarter" idx="14"/>
          </p:nvPr>
        </p:nvSpPr>
        <p:spPr>
          <a:xfrm>
            <a:off x="1446028" y="1289050"/>
            <a:ext cx="9907772" cy="365125"/>
          </a:xfrm>
        </p:spPr>
        <p:txBody>
          <a:bodyPr/>
          <a:lstStyle/>
          <a:p>
            <a:r>
              <a:rPr lang="sv-SE" i="1" dirty="0"/>
              <a:t>Äldre kvinnor instämmer mer, yngre män mindre</a:t>
            </a:r>
          </a:p>
        </p:txBody>
      </p:sp>
      <p:cxnSp>
        <p:nvCxnSpPr>
          <p:cNvPr id="3" name="Rak koppling 2">
            <a:extLst>
              <a:ext uri="{FF2B5EF4-FFF2-40B4-BE49-F238E27FC236}">
                <a16:creationId xmlns:a16="http://schemas.microsoft.com/office/drawing/2014/main" id="{50ED0A05-EEEB-CA8C-1827-2320C384336B}"/>
              </a:ext>
            </a:extLst>
          </p:cNvPr>
          <p:cNvCxnSpPr>
            <a:cxnSpLocks/>
          </p:cNvCxnSpPr>
          <p:nvPr/>
        </p:nvCxnSpPr>
        <p:spPr>
          <a:xfrm>
            <a:off x="1712224" y="2033854"/>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Rak koppling 3">
            <a:extLst>
              <a:ext uri="{FF2B5EF4-FFF2-40B4-BE49-F238E27FC236}">
                <a16:creationId xmlns:a16="http://schemas.microsoft.com/office/drawing/2014/main" id="{2584DED1-1C76-B620-2BDF-119216A0B36D}"/>
              </a:ext>
            </a:extLst>
          </p:cNvPr>
          <p:cNvCxnSpPr>
            <a:cxnSpLocks/>
          </p:cNvCxnSpPr>
          <p:nvPr/>
        </p:nvCxnSpPr>
        <p:spPr>
          <a:xfrm>
            <a:off x="1645549" y="303397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Rak koppling 4">
            <a:extLst>
              <a:ext uri="{FF2B5EF4-FFF2-40B4-BE49-F238E27FC236}">
                <a16:creationId xmlns:a16="http://schemas.microsoft.com/office/drawing/2014/main" id="{52404138-8817-B7D9-FB8F-D61DB94D6326}"/>
              </a:ext>
            </a:extLst>
          </p:cNvPr>
          <p:cNvCxnSpPr>
            <a:cxnSpLocks/>
          </p:cNvCxnSpPr>
          <p:nvPr/>
        </p:nvCxnSpPr>
        <p:spPr>
          <a:xfrm>
            <a:off x="1645549" y="4015054"/>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EEAF19EA-4D1A-B46F-4796-70C34809258A}"/>
              </a:ext>
            </a:extLst>
          </p:cNvPr>
          <p:cNvCxnSpPr>
            <a:cxnSpLocks/>
          </p:cNvCxnSpPr>
          <p:nvPr/>
        </p:nvCxnSpPr>
        <p:spPr>
          <a:xfrm>
            <a:off x="1645549" y="476752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01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FC7E6-332C-ADE1-8B96-BDD62D8FE4BF}"/>
            </a:ext>
          </a:extLst>
        </p:cNvPr>
        <p:cNvGrpSpPr/>
        <p:nvPr/>
      </p:nvGrpSpPr>
      <p:grpSpPr>
        <a:xfrm>
          <a:off x="0" y="0"/>
          <a:ext cx="0" cy="0"/>
          <a:chOff x="0" y="0"/>
          <a:chExt cx="0" cy="0"/>
        </a:xfrm>
      </p:grpSpPr>
      <p:pic>
        <p:nvPicPr>
          <p:cNvPr id="6" name="Platshållare för bild 5" descr="En bild som visar utomhus, mark, personer, publik&#10;&#10;Automatiskt genererad beskrivning">
            <a:extLst>
              <a:ext uri="{FF2B5EF4-FFF2-40B4-BE49-F238E27FC236}">
                <a16:creationId xmlns:a16="http://schemas.microsoft.com/office/drawing/2014/main" id="{3D035870-E861-DECC-FBC8-D5DED1C7FC5F}"/>
              </a:ext>
            </a:extLst>
          </p:cNvPr>
          <p:cNvPicPr>
            <a:picLocks noGrp="1" noChangeAspect="1"/>
          </p:cNvPicPr>
          <p:nvPr>
            <p:ph type="pic" sz="quarter" idx="11"/>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36102" y="10"/>
            <a:ext cx="11555897" cy="6857989"/>
          </a:xfrm>
          <a:prstGeom prst="rect">
            <a:avLst/>
          </a:prstGeom>
          <a:noFill/>
        </p:spPr>
      </p:pic>
      <p:sp>
        <p:nvSpPr>
          <p:cNvPr id="3" name="Rubrik 2">
            <a:extLst>
              <a:ext uri="{FF2B5EF4-FFF2-40B4-BE49-F238E27FC236}">
                <a16:creationId xmlns:a16="http://schemas.microsoft.com/office/drawing/2014/main" id="{4303A5ED-6FD4-BCE7-9A7F-ACD044EE6CB4}"/>
              </a:ext>
            </a:extLst>
          </p:cNvPr>
          <p:cNvSpPr>
            <a:spLocks noGrp="1"/>
          </p:cNvSpPr>
          <p:nvPr>
            <p:ph type="ctrTitle"/>
          </p:nvPr>
        </p:nvSpPr>
        <p:spPr>
          <a:xfrm>
            <a:off x="5947033" y="3967843"/>
            <a:ext cx="5608865" cy="1665512"/>
          </a:xfrm>
        </p:spPr>
        <p:txBody>
          <a:bodyPr anchor="ctr">
            <a:normAutofit/>
          </a:bodyPr>
          <a:lstStyle/>
          <a:p>
            <a:r>
              <a:rPr lang="sv-SE" dirty="0"/>
              <a:t>Hbtqi+ i samhället</a:t>
            </a:r>
          </a:p>
        </p:txBody>
      </p:sp>
    </p:spTree>
    <p:extLst>
      <p:ext uri="{BB962C8B-B14F-4D97-AF65-F5344CB8AC3E}">
        <p14:creationId xmlns:p14="http://schemas.microsoft.com/office/powerpoint/2010/main" val="160272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latshållare för diagram 9">
            <a:extLst>
              <a:ext uri="{FF2B5EF4-FFF2-40B4-BE49-F238E27FC236}">
                <a16:creationId xmlns:a16="http://schemas.microsoft.com/office/drawing/2014/main" id="{EED11D5C-CE86-54B5-34C3-E40FF3665C3D}"/>
              </a:ext>
            </a:extLst>
          </p:cNvPr>
          <p:cNvGraphicFramePr>
            <a:graphicFrameLocks noGrp="1"/>
          </p:cNvGraphicFramePr>
          <p:nvPr>
            <p:ph idx="1"/>
            <p:extLst>
              <p:ext uri="{D42A27DB-BD31-4B8C-83A1-F6EECF244321}">
                <p14:modId xmlns:p14="http://schemas.microsoft.com/office/powerpoint/2010/main" val="1469963991"/>
              </p:ext>
            </p:extLst>
          </p:nvPr>
        </p:nvGraphicFramePr>
        <p:xfrm>
          <a:off x="2079914" y="2014406"/>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13">
            <a:extLst>
              <a:ext uri="{FF2B5EF4-FFF2-40B4-BE49-F238E27FC236}">
                <a16:creationId xmlns:a16="http://schemas.microsoft.com/office/drawing/2014/main" id="{716A6DA8-43B5-60FD-567C-293D6D231844}"/>
              </a:ext>
            </a:extLst>
          </p:cNvPr>
          <p:cNvSpPr txBox="1">
            <a:spLocks/>
          </p:cNvSpPr>
          <p:nvPr/>
        </p:nvSpPr>
        <p:spPr>
          <a:xfrm>
            <a:off x="2124710" y="5797416"/>
            <a:ext cx="8595204"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100" b="1" dirty="0"/>
              <a:t>Fråga: I vilket eller vilka av följande sammanhang, tror/tycker du att det är svårast att leva öppet med hbtqi+-identitet? Max 3 svar. </a:t>
            </a:r>
            <a:br>
              <a:rPr lang="sv-SE" sz="1100" dirty="0"/>
            </a:br>
            <a:r>
              <a:rPr lang="sv-SE" dirty="0"/>
              <a:t>Bas: Samtliga, 1 513 intervjuer</a:t>
            </a:r>
          </a:p>
        </p:txBody>
      </p:sp>
      <p:sp>
        <p:nvSpPr>
          <p:cNvPr id="4" name="Rubrik 1">
            <a:extLst>
              <a:ext uri="{FF2B5EF4-FFF2-40B4-BE49-F238E27FC236}">
                <a16:creationId xmlns:a16="http://schemas.microsoft.com/office/drawing/2014/main" id="{AEABFD9C-ABE0-F998-313E-58565AD8583A}"/>
              </a:ext>
            </a:extLst>
          </p:cNvPr>
          <p:cNvSpPr txBox="1">
            <a:spLocks/>
          </p:cNvSpPr>
          <p:nvPr/>
        </p:nvSpPr>
        <p:spPr>
          <a:xfrm>
            <a:off x="1446028" y="353504"/>
            <a:ext cx="9907772" cy="879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235789"/>
                </a:solidFill>
                <a:latin typeface="Roboto" panose="02000000000000000000" pitchFamily="2" charset="0"/>
                <a:ea typeface="Roboto" panose="02000000000000000000" pitchFamily="2" charset="0"/>
                <a:cs typeface="Cascadia Mono ExtraLight" panose="020B0609020000020004" pitchFamily="49" charset="0"/>
              </a:defRPr>
            </a:lvl1pPr>
          </a:lstStyle>
          <a:p>
            <a:r>
              <a:rPr lang="sv-SE" sz="3200" dirty="0"/>
              <a:t>Svårast att leva öppet som hbtqi+ i religiösa sammanhang och inom idrotten</a:t>
            </a:r>
          </a:p>
        </p:txBody>
      </p:sp>
      <p:sp>
        <p:nvSpPr>
          <p:cNvPr id="5" name="Platshållare för text 20">
            <a:extLst>
              <a:ext uri="{FF2B5EF4-FFF2-40B4-BE49-F238E27FC236}">
                <a16:creationId xmlns:a16="http://schemas.microsoft.com/office/drawing/2014/main" id="{DDCE22E1-9A98-B634-BC22-3DA63CFB61B5}"/>
              </a:ext>
            </a:extLst>
          </p:cNvPr>
          <p:cNvSpPr txBox="1">
            <a:spLocks/>
          </p:cNvSpPr>
          <p:nvPr/>
        </p:nvSpPr>
        <p:spPr>
          <a:xfrm>
            <a:off x="1446028" y="1371478"/>
            <a:ext cx="9907772" cy="369332"/>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i="1" dirty="0"/>
              <a:t>De med egen erfarenhet, tycker det är svårare inom familjen och i kontakt med myndigheter.</a:t>
            </a:r>
          </a:p>
        </p:txBody>
      </p:sp>
    </p:spTree>
    <p:extLst>
      <p:ext uri="{BB962C8B-B14F-4D97-AF65-F5344CB8AC3E}">
        <p14:creationId xmlns:p14="http://schemas.microsoft.com/office/powerpoint/2010/main" val="63891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450EA-DF1C-B5B4-07AE-F8FF5B90BC28}"/>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9DF18EE2-FCA8-1D86-7775-BFBE1312C97E}"/>
              </a:ext>
            </a:extLst>
          </p:cNvPr>
          <p:cNvSpPr>
            <a:spLocks noGrp="1"/>
          </p:cNvSpPr>
          <p:nvPr>
            <p:ph type="title"/>
          </p:nvPr>
        </p:nvSpPr>
        <p:spPr/>
        <p:txBody>
          <a:bodyPr>
            <a:noAutofit/>
          </a:bodyPr>
          <a:lstStyle/>
          <a:p>
            <a:r>
              <a:rPr lang="sv-SE" sz="3200" dirty="0"/>
              <a:t>Nästan 3 av 10 oroliga för hbtqi+ personers rättig-heter i Sverige</a:t>
            </a:r>
          </a:p>
        </p:txBody>
      </p:sp>
      <p:graphicFrame>
        <p:nvGraphicFramePr>
          <p:cNvPr id="12" name="Platshållare för diagram 33">
            <a:extLst>
              <a:ext uri="{FF2B5EF4-FFF2-40B4-BE49-F238E27FC236}">
                <a16:creationId xmlns:a16="http://schemas.microsoft.com/office/drawing/2014/main" id="{3C795723-FA41-9FAA-3B2A-7CFD85C17E0B}"/>
              </a:ext>
            </a:extLst>
          </p:cNvPr>
          <p:cNvGraphicFramePr>
            <a:graphicFrameLocks/>
          </p:cNvGraphicFramePr>
          <p:nvPr>
            <p:extLst>
              <p:ext uri="{D42A27DB-BD31-4B8C-83A1-F6EECF244321}">
                <p14:modId xmlns:p14="http://schemas.microsoft.com/office/powerpoint/2010/main" val="2395480082"/>
              </p:ext>
            </p:extLst>
          </p:nvPr>
        </p:nvGraphicFramePr>
        <p:xfrm>
          <a:off x="1891597" y="1779666"/>
          <a:ext cx="8640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13">
            <a:extLst>
              <a:ext uri="{FF2B5EF4-FFF2-40B4-BE49-F238E27FC236}">
                <a16:creationId xmlns:a16="http://schemas.microsoft.com/office/drawing/2014/main" id="{0551F30B-70FF-0484-5EFD-4B9CAA8527AD}"/>
              </a:ext>
            </a:extLst>
          </p:cNvPr>
          <p:cNvSpPr txBox="1">
            <a:spLocks/>
          </p:cNvSpPr>
          <p:nvPr/>
        </p:nvSpPr>
        <p:spPr>
          <a:xfrm>
            <a:off x="1712224" y="5698158"/>
            <a:ext cx="7974701" cy="630920"/>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50" b="1" dirty="0"/>
              <a:t>Fråga: Är du orolig över hbtqi+-personers rättigheter? - I Sverige</a:t>
            </a:r>
          </a:p>
          <a:p>
            <a:r>
              <a:rPr lang="sv-SE" dirty="0"/>
              <a:t>Bas: Samtliga, 1 513 intervjuer</a:t>
            </a:r>
          </a:p>
        </p:txBody>
      </p:sp>
      <p:sp>
        <p:nvSpPr>
          <p:cNvPr id="5" name="Platshållare för text 20">
            <a:extLst>
              <a:ext uri="{FF2B5EF4-FFF2-40B4-BE49-F238E27FC236}">
                <a16:creationId xmlns:a16="http://schemas.microsoft.com/office/drawing/2014/main" id="{C01E00F1-41FF-CF50-89EB-CA694213B240}"/>
              </a:ext>
            </a:extLst>
          </p:cNvPr>
          <p:cNvSpPr txBox="1">
            <a:spLocks/>
          </p:cNvSpPr>
          <p:nvPr/>
        </p:nvSpPr>
        <p:spPr>
          <a:xfrm>
            <a:off x="1446028" y="1342231"/>
            <a:ext cx="9907772" cy="369332"/>
          </a:xfrm>
          <a:prstGeom prst="rect">
            <a:avLst/>
          </a:prstGeom>
        </p:spPr>
        <p:txBody>
          <a:bodyPr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CircularXX Book" panose="020B05040101010101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i="1" dirty="0"/>
              <a:t>Tydligt större oro bland hbtqi+ och unga män</a:t>
            </a:r>
          </a:p>
        </p:txBody>
      </p:sp>
      <p:cxnSp>
        <p:nvCxnSpPr>
          <p:cNvPr id="2" name="Rak koppling 1">
            <a:extLst>
              <a:ext uri="{FF2B5EF4-FFF2-40B4-BE49-F238E27FC236}">
                <a16:creationId xmlns:a16="http://schemas.microsoft.com/office/drawing/2014/main" id="{43AA247F-6F7D-5A7B-60D0-36CCF51D6AE9}"/>
              </a:ext>
            </a:extLst>
          </p:cNvPr>
          <p:cNvCxnSpPr>
            <a:cxnSpLocks/>
          </p:cNvCxnSpPr>
          <p:nvPr/>
        </p:nvCxnSpPr>
        <p:spPr>
          <a:xfrm>
            <a:off x="1712224" y="2157479"/>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0640FB6E-55AC-B354-79EC-4D3D14B15F1E}"/>
              </a:ext>
            </a:extLst>
          </p:cNvPr>
          <p:cNvCxnSpPr>
            <a:cxnSpLocks/>
          </p:cNvCxnSpPr>
          <p:nvPr/>
        </p:nvCxnSpPr>
        <p:spPr>
          <a:xfrm>
            <a:off x="1775723" y="3085622"/>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D2D58BD6-5BE9-2194-E34C-9F0277375933}"/>
              </a:ext>
            </a:extLst>
          </p:cNvPr>
          <p:cNvCxnSpPr>
            <a:cxnSpLocks/>
          </p:cNvCxnSpPr>
          <p:nvPr/>
        </p:nvCxnSpPr>
        <p:spPr>
          <a:xfrm>
            <a:off x="1775723" y="4701964"/>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5A3564E9-4BB6-B608-9DBF-67465D16245E}"/>
              </a:ext>
            </a:extLst>
          </p:cNvPr>
          <p:cNvCxnSpPr>
            <a:cxnSpLocks/>
          </p:cNvCxnSpPr>
          <p:nvPr/>
        </p:nvCxnSpPr>
        <p:spPr>
          <a:xfrm>
            <a:off x="1775723" y="4008143"/>
            <a:ext cx="964157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803599"/>
      </p:ext>
    </p:extLst>
  </p:cSld>
  <p:clrMapOvr>
    <a:masterClrMapping/>
  </p:clrMapOvr>
</p:sld>
</file>

<file path=ppt/theme/theme1.xml><?xml version="1.0" encoding="utf-8"?>
<a:theme xmlns:a="http://schemas.openxmlformats.org/drawingml/2006/main" name="Office-tema">
  <a:themeElements>
    <a:clrScheme name="Infostat">
      <a:dk1>
        <a:sysClr val="windowText" lastClr="000000"/>
      </a:dk1>
      <a:lt1>
        <a:sysClr val="window" lastClr="FFFFFF"/>
      </a:lt1>
      <a:dk2>
        <a:srgbClr val="44546A"/>
      </a:dk2>
      <a:lt2>
        <a:srgbClr val="E7E6E6"/>
      </a:lt2>
      <a:accent1>
        <a:srgbClr val="5A81A7"/>
      </a:accent1>
      <a:accent2>
        <a:srgbClr val="E05263"/>
      </a:accent2>
      <a:accent3>
        <a:srgbClr val="59A68B"/>
      </a:accent3>
      <a:accent4>
        <a:srgbClr val="FFCF99"/>
      </a:accent4>
      <a:accent5>
        <a:srgbClr val="CB769E"/>
      </a:accent5>
      <a:accent6>
        <a:srgbClr val="C6D4FF"/>
      </a:accent6>
      <a:hlink>
        <a:srgbClr val="0563C1"/>
      </a:hlink>
      <a:folHlink>
        <a:srgbClr val="954F72"/>
      </a:folHlink>
    </a:clrScheme>
    <a:fontScheme name="Infostat New">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veckling ny rapportmall.pptx" id="{0FFAFF29-2EA2-4F6B-A7BE-A85AB63B749C}" vid="{AF304BB3-6150-41E8-8D8A-6F76A034723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3ce0273-9bab-4d88-9c66-2017e3b934a2">
      <Terms xmlns="http://schemas.microsoft.com/office/infopath/2007/PartnerControls"/>
    </lcf76f155ced4ddcb4097134ff3c332f>
    <TaxCatchAll xmlns="6d3adf5c-eb48-46e7-8ddc-6023d88b9e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7306270C1BCE34C88D7C21E7CD8F04F" ma:contentTypeVersion="18" ma:contentTypeDescription="Skapa ett nytt dokument." ma:contentTypeScope="" ma:versionID="b5c3249a703ce2d222e97e886df9ece6">
  <xsd:schema xmlns:xsd="http://www.w3.org/2001/XMLSchema" xmlns:xs="http://www.w3.org/2001/XMLSchema" xmlns:p="http://schemas.microsoft.com/office/2006/metadata/properties" xmlns:ns2="63ce0273-9bab-4d88-9c66-2017e3b934a2" xmlns:ns3="6d3adf5c-eb48-46e7-8ddc-6023d88b9e54" targetNamespace="http://schemas.microsoft.com/office/2006/metadata/properties" ma:root="true" ma:fieldsID="3f6f335f922c8268b699abe351085d6d" ns2:_="" ns3:_="">
    <xsd:import namespace="63ce0273-9bab-4d88-9c66-2017e3b934a2"/>
    <xsd:import namespace="6d3adf5c-eb48-46e7-8ddc-6023d88b9e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e0273-9bab-4d88-9c66-2017e3b93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03b9ca3c-6185-4108-af5d-f4b7f888236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adf5c-eb48-46e7-8ddc-6023d88b9e54"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2f896d7f-a390-491e-bbee-0f58e04aa46a}" ma:internalName="TaxCatchAll" ma:showField="CatchAllData" ma:web="6d3adf5c-eb48-46e7-8ddc-6023d88b9e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1FAE4-3BB6-4663-AFE8-951AB492AC55}">
  <ds:schemaRefs>
    <ds:schemaRef ds:uri="http://schemas.microsoft.com/sharepoint/v3/contenttype/forms"/>
  </ds:schemaRefs>
</ds:datastoreItem>
</file>

<file path=customXml/itemProps2.xml><?xml version="1.0" encoding="utf-8"?>
<ds:datastoreItem xmlns:ds="http://schemas.openxmlformats.org/officeDocument/2006/customXml" ds:itemID="{DC3BF1AC-3EAB-4FC4-842E-D362ABC93E40}">
  <ds:schemaRefs>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6d3adf5c-eb48-46e7-8ddc-6023d88b9e54"/>
    <ds:schemaRef ds:uri="63ce0273-9bab-4d88-9c66-2017e3b934a2"/>
    <ds:schemaRef ds:uri="http://www.w3.org/XML/1998/namespace"/>
  </ds:schemaRefs>
</ds:datastoreItem>
</file>

<file path=customXml/itemProps3.xml><?xml version="1.0" encoding="utf-8"?>
<ds:datastoreItem xmlns:ds="http://schemas.openxmlformats.org/officeDocument/2006/customXml" ds:itemID="{CD10A8D4-C6D7-48A1-926F-B58B78E0C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e0273-9bab-4d88-9c66-2017e3b934a2"/>
    <ds:schemaRef ds:uri="6d3adf5c-eb48-46e7-8ddc-6023d88b9e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adc52f1-6ce7-4c12-bbc2-338e95644c28}" enabled="1" method="Privileged" siteId="{033e219c-ab5c-40d1-9c6a-df4cb2c09b0a}" removed="0"/>
</clbl:labelList>
</file>

<file path=docProps/app.xml><?xml version="1.0" encoding="utf-8"?>
<Properties xmlns="http://schemas.openxmlformats.org/officeDocument/2006/extended-properties" xmlns:vt="http://schemas.openxmlformats.org/officeDocument/2006/docPropsVTypes">
  <Template>Rapportmall nov 2023</Template>
  <TotalTime>4766</TotalTime>
  <Words>1191</Words>
  <Application>Microsoft Office PowerPoint</Application>
  <PresentationFormat>Bredbild</PresentationFormat>
  <Paragraphs>97</Paragraphs>
  <Slides>24</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Aptos</vt:lpstr>
      <vt:lpstr>Roboto</vt:lpstr>
      <vt:lpstr>Arial</vt:lpstr>
      <vt:lpstr>Calibri</vt:lpstr>
      <vt:lpstr>Office-tema</vt:lpstr>
      <vt:lpstr>Prideundersökning Resultatrapport</vt:lpstr>
      <vt:lpstr>Metod och genomförande</vt:lpstr>
      <vt:lpstr>Preliminära slutsatser</vt:lpstr>
      <vt:lpstr>Attityder</vt:lpstr>
      <vt:lpstr>Frågan om hbtqi+-rättigheter tydligt polariserade</vt:lpstr>
      <vt:lpstr>Polariserad bild av toleransfrämjande åtgärder på nationell nivå</vt:lpstr>
      <vt:lpstr>Hbtqi+ i samhället</vt:lpstr>
      <vt:lpstr>PowerPoint-presentation</vt:lpstr>
      <vt:lpstr>Nästan 3 av 10 oroliga för hbtqi+ personers rättig-heter i Sverige</vt:lpstr>
      <vt:lpstr>1 av 10 tror att det är otryggt att leva öppet som hbtqi+ i Sverige</vt:lpstr>
      <vt:lpstr>Polariserad bild av tryggheten för hbtqi+ i Sverige</vt:lpstr>
      <vt:lpstr>På arbetsplatsen</vt:lpstr>
      <vt:lpstr>Hälften positiva till hur det är att vara öppet hbtqi+ på arbetsplatsen</vt:lpstr>
      <vt:lpstr>Mindre svårt för hbtqi+ i Malmö än i andra storstadsregioner</vt:lpstr>
      <vt:lpstr>4 av 10 tror att det blivit mer tryggt och lika många att det inte förändrats</vt:lpstr>
      <vt:lpstr>1 av 10 har märkt en ökad försiktighet, tydligt fler bland hbtqi+ och unga män</vt:lpstr>
      <vt:lpstr>PowerPoint-presentation</vt:lpstr>
      <vt:lpstr>Knappt var femte orolig gällande rättigheterna på arbetsplatsen</vt:lpstr>
      <vt:lpstr>Knappt var femte orolig gällande rättigheterna på arbetsplatsen</vt:lpstr>
      <vt:lpstr>7 av 10 positiva gällandet arbetsgivarens jämställdhet</vt:lpstr>
      <vt:lpstr>Varannan inom industrin tycker att arbetsgivaren tar tydlig ställning</vt:lpstr>
      <vt:lpstr>Hbtqi+</vt:lpstr>
      <vt:lpstr>3 av 4 känner att de kan vara öppna med sin läggning, hälften har blivit mer oroliga</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standardrapport</dc:title>
  <dc:creator>Carin Wegenius</dc:creator>
  <cp:lastModifiedBy>Jennie Zetterström</cp:lastModifiedBy>
  <cp:revision>9</cp:revision>
  <cp:lastPrinted>2024-09-12T13:53:43Z</cp:lastPrinted>
  <dcterms:created xsi:type="dcterms:W3CDTF">2024-02-12T11:46:58Z</dcterms:created>
  <dcterms:modified xsi:type="dcterms:W3CDTF">2025-05-23T08:15:34Z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0x01010057306270C1BCE34C88D7C21E7CD8F04F</vt:lpwstr>
  </property>
  <property fmtid="{D5CDD505-2E9C-101B-9397-08002B2CF9AE}" pid="3" name="MediaServiceImageTags">
    <vt:lpwstr/>
  </property>
  <property fmtid="{D5CDD505-2E9C-101B-9397-08002B2CF9AE}" pid="4" name="ClassificationContentMarkingFooterLocations">
    <vt:lpwstr>Office-tema:10</vt:lpwstr>
  </property>
  <property fmtid="{D5CDD505-2E9C-101B-9397-08002B2CF9AE}" pid="5" name="ClassificationContentMarkingFooterText">
    <vt:lpwstr>Informationsklassning: Intern</vt:lpwstr>
  </property>
</Properties>
</file>