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notesSlides/notesSlide2.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drawings/drawing1.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1.xml" ContentType="application/vnd.openxmlformats-officedocument.themeOverr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2.xml" ContentType="application/vnd.openxmlformats-officedocument.themeOverr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3.xml" ContentType="application/vnd.openxmlformats-officedocument.themeOverr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4.xml" ContentType="application/vnd.openxmlformats-officedocument.themeOverr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theme/themeOverride15.xml" ContentType="application/vnd.openxmlformats-officedocument.themeOverr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theme/themeOverride16.xml" ContentType="application/vnd.openxmlformats-officedocument.themeOverride+xml"/>
  <Override PartName="/ppt/drawings/drawing2.xml" ContentType="application/vnd.openxmlformats-officedocument.drawingml.chartshapes+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17.xml" ContentType="application/vnd.openxmlformats-officedocument.themeOverr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theme/themeOverride18.xml" ContentType="application/vnd.openxmlformats-officedocument.themeOverr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theme/themeOverride19.xml" ContentType="application/vnd.openxmlformats-officedocument.themeOverr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theme/themeOverride20.xml" ContentType="application/vnd.openxmlformats-officedocument.themeOverr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handoutMasterIdLst>
    <p:handoutMasterId r:id="rId28"/>
  </p:handoutMasterIdLst>
  <p:sldIdLst>
    <p:sldId id="268" r:id="rId5"/>
    <p:sldId id="322" r:id="rId6"/>
    <p:sldId id="310" r:id="rId7"/>
    <p:sldId id="318" r:id="rId8"/>
    <p:sldId id="329" r:id="rId9"/>
    <p:sldId id="330" r:id="rId10"/>
    <p:sldId id="304" r:id="rId11"/>
    <p:sldId id="269" r:id="rId12"/>
    <p:sldId id="297" r:id="rId13"/>
    <p:sldId id="308" r:id="rId14"/>
    <p:sldId id="309" r:id="rId15"/>
    <p:sldId id="305" r:id="rId16"/>
    <p:sldId id="298" r:id="rId17"/>
    <p:sldId id="299" r:id="rId18"/>
    <p:sldId id="325" r:id="rId19"/>
    <p:sldId id="328" r:id="rId20"/>
    <p:sldId id="306" r:id="rId21"/>
    <p:sldId id="286" r:id="rId22"/>
    <p:sldId id="300" r:id="rId23"/>
    <p:sldId id="321" r:id="rId24"/>
    <p:sldId id="276" r:id="rId25"/>
    <p:sldId id="323" r:id="rId26"/>
  </p:sldIdLst>
  <p:sldSz cx="12192000" cy="6858000"/>
  <p:notesSz cx="6808788" cy="9940925"/>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ktioner" id="{6E6E6ECD-356C-4D49-9D22-22C3E7AF66C1}">
          <p14:sldIdLst>
            <p14:sldId id="268"/>
            <p14:sldId id="322"/>
          </p14:sldIdLst>
        </p14:section>
        <p14:section name="Presentation" id="{B7755078-7B47-409F-83D8-E85998059676}">
          <p14:sldIdLst>
            <p14:sldId id="310"/>
            <p14:sldId id="318"/>
            <p14:sldId id="329"/>
            <p14:sldId id="330"/>
            <p14:sldId id="304"/>
            <p14:sldId id="269"/>
            <p14:sldId id="297"/>
            <p14:sldId id="308"/>
            <p14:sldId id="309"/>
            <p14:sldId id="305"/>
            <p14:sldId id="298"/>
            <p14:sldId id="299"/>
            <p14:sldId id="325"/>
            <p14:sldId id="328"/>
            <p14:sldId id="306"/>
            <p14:sldId id="286"/>
            <p14:sldId id="300"/>
            <p14:sldId id="321"/>
            <p14:sldId id="276"/>
            <p14:sldId id="323"/>
          </p14:sldIdLst>
        </p14:section>
      </p14:sectionLst>
    </p:ext>
    <p:ext uri="{EFAFB233-063F-42B5-8137-9DF3F51BA10A}">
      <p15:sldGuideLst xmlns:p15="http://schemas.microsoft.com/office/powerpoint/2012/main">
        <p15:guide id="1" pos="234" userDrawn="1">
          <p15:clr>
            <a:srgbClr val="A4A3A4"/>
          </p15:clr>
        </p15:guide>
        <p15:guide id="2" orient="horz" pos="216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AE978E-7004-4F27-4586-DF1E8F8CED5F}" name="Karin Elinder" initials="KE" userId="S::karin.elinder@vardforetagarna.se::f3071d9b-fa03-4146-93f5-a4a7f035c4a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BEB7"/>
    <a:srgbClr val="657B71"/>
    <a:srgbClr val="1E666E"/>
    <a:srgbClr val="E2724A"/>
    <a:srgbClr val="EDEDED"/>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C34371-CC91-18E6-C7F5-A107326F80D9}" v="4" dt="2023-06-26T10:35:15.081"/>
    <p1510:client id="{D287A3F7-BEA2-463D-ADB9-C11E4266CA77}" v="107" dt="2023-06-26T09:00:11.961"/>
  </p1510:revLst>
</p1510:revInfo>
</file>

<file path=ppt/tableStyles.xml><?xml version="1.0" encoding="utf-8"?>
<a:tblStyleLst xmlns:a="http://schemas.openxmlformats.org/drawingml/2006/main" def="{F5AB1C69-6EDB-4FF4-983F-18BD219EF322}">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just format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56"/>
      </p:cViewPr>
      <p:guideLst>
        <p:guide pos="234"/>
        <p:guide orient="horz"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15.xml.rels><?xml version="1.0" encoding="UTF-8" standalone="yes"?>
<Relationships xmlns="http://schemas.openxmlformats.org/package/2006/relationships"><Relationship Id="rId3" Type="http://schemas.openxmlformats.org/officeDocument/2006/relationships/themeOverride" Target="../theme/themeOverride15.xml"/><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16.xml.rels><?xml version="1.0" encoding="UTF-8" standalone="yes"?>
<Relationships xmlns="http://schemas.openxmlformats.org/package/2006/relationships"><Relationship Id="rId3" Type="http://schemas.openxmlformats.org/officeDocument/2006/relationships/themeOverride" Target="../theme/themeOverride16.xml"/><Relationship Id="rId2" Type="http://schemas.microsoft.com/office/2011/relationships/chartColorStyle" Target="colors16.xml"/><Relationship Id="rId1" Type="http://schemas.microsoft.com/office/2011/relationships/chartStyle" Target="style16.xml"/><Relationship Id="rId5" Type="http://schemas.openxmlformats.org/officeDocument/2006/relationships/chartUserShapes" Target="../drawings/drawing2.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17.xml"/><Relationship Id="rId2" Type="http://schemas.microsoft.com/office/2011/relationships/chartColorStyle" Target="colors17.xml"/><Relationship Id="rId1" Type="http://schemas.microsoft.com/office/2011/relationships/chartStyle" Target="style17.xml"/><Relationship Id="rId4" Type="http://schemas.openxmlformats.org/officeDocument/2006/relationships/oleObject" Target="https://snmo-my.sharepoint.com/personal/bjorn_arnek_vardforetagarna_se/Documents/Desktop/V&#228;ntetider%20i%20v&#229;rden/Nya%20rapporten/Uppdaterad%20data%20feb%202023.xlsx" TargetMode="External"/></Relationships>
</file>

<file path=ppt/charts/_rels/chart18.xml.rels><?xml version="1.0" encoding="UTF-8" standalone="yes"?>
<Relationships xmlns="http://schemas.openxmlformats.org/package/2006/relationships"><Relationship Id="rId3" Type="http://schemas.openxmlformats.org/officeDocument/2006/relationships/themeOverride" Target="../theme/themeOverride18.xml"/><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oleObject" Target="https://snmo-my.sharepoint.com/personal/bjorn_arnek_vardforetagarna_se/Documents/Desktop/V&#228;ntetider%20i%20v&#229;rden/Nya%20rapporten/Uppdaterad%20data%20feb%202023.xlsx" TargetMode="External"/></Relationships>
</file>

<file path=ppt/charts/_rels/chart19.xml.rels><?xml version="1.0" encoding="UTF-8" standalone="yes"?>
<Relationships xmlns="http://schemas.openxmlformats.org/package/2006/relationships"><Relationship Id="rId3" Type="http://schemas.openxmlformats.org/officeDocument/2006/relationships/themeOverride" Target="../theme/themeOverride19.xml"/><Relationship Id="rId2" Type="http://schemas.microsoft.com/office/2011/relationships/chartColorStyle" Target="colors19.xml"/><Relationship Id="rId1" Type="http://schemas.microsoft.com/office/2011/relationships/chartStyle" Target="style19.xml"/><Relationship Id="rId4" Type="http://schemas.openxmlformats.org/officeDocument/2006/relationships/oleObject" Target="https://snmo-my.sharepoint.com/personal/bjorn_arnek_vardforetagarna_se/Documents/Desktop/V&#228;ntetider%20i%20v&#229;rden/Nya%20rapporten/Uppdaterad%20data%20feb%202023.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20.xml.rels><?xml version="1.0" encoding="UTF-8" standalone="yes"?>
<Relationships xmlns="http://schemas.openxmlformats.org/package/2006/relationships"><Relationship Id="rId3" Type="http://schemas.openxmlformats.org/officeDocument/2006/relationships/themeOverride" Target="../theme/themeOverride20.xml"/><Relationship Id="rId2" Type="http://schemas.microsoft.com/office/2011/relationships/chartColorStyle" Target="colors20.xml"/><Relationship Id="rId1" Type="http://schemas.microsoft.com/office/2011/relationships/chartStyle" Target="style20.xml"/><Relationship Id="rId4" Type="http://schemas.openxmlformats.org/officeDocument/2006/relationships/oleObject" Target="https://snmo-my.sharepoint.com/personal/bjorn_arnek_vardforetagarna_se/Documents/Desktop/V&#228;ntetider%20i%20v&#229;rden/Nya%20rapporten/Uppdaterad%20data%20feb%202023.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5" Type="http://schemas.openxmlformats.org/officeDocument/2006/relationships/chartUserShapes" Target="../drawings/drawing1.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oleObject" Target="https://snmo-my.sharepoint.com/personal/bjorn_arnek_vardforetagarna_se/Documents/Desktop/V&#228;ntetider%20i%20v&#229;rden/Nya%20rapporten/05%20maj%202023/Uppdaterad%20data%20maj%202023.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Specialstudie!$N$2</c:f>
              <c:strCache>
                <c:ptCount val="1"/>
                <c:pt idx="0">
                  <c:v>2021</c:v>
                </c:pt>
              </c:strCache>
            </c:strRef>
          </c:tx>
          <c:spPr>
            <a:ln w="28575" cap="rnd">
              <a:solidFill>
                <a:schemeClr val="accent1"/>
              </a:solidFill>
              <a:prstDash val="sysDash"/>
              <a:round/>
            </a:ln>
            <a:effectLst/>
          </c:spPr>
          <c:marker>
            <c:symbol val="circle"/>
            <c:size val="5"/>
            <c:spPr>
              <a:solidFill>
                <a:schemeClr val="accent1"/>
              </a:solidFill>
              <a:ln w="9525">
                <a:solidFill>
                  <a:schemeClr val="accent1"/>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Specialstudie!$N$3:$N$14</c:f>
              <c:numCache>
                <c:formatCode>0</c:formatCode>
                <c:ptCount val="12"/>
                <c:pt idx="0">
                  <c:v>38.395958320176824</c:v>
                </c:pt>
                <c:pt idx="1">
                  <c:v>38.728139904610494</c:v>
                </c:pt>
                <c:pt idx="2">
                  <c:v>34.066645098673568</c:v>
                </c:pt>
                <c:pt idx="3">
                  <c:v>34.775145897699964</c:v>
                </c:pt>
                <c:pt idx="4">
                  <c:v>34.335337341349366</c:v>
                </c:pt>
                <c:pt idx="5">
                  <c:v>29.774063757350667</c:v>
                </c:pt>
                <c:pt idx="6">
                  <c:v>32.821685173089485</c:v>
                </c:pt>
                <c:pt idx="7">
                  <c:v>36.190783113116339</c:v>
                </c:pt>
                <c:pt idx="8">
                  <c:v>34.093789607097591</c:v>
                </c:pt>
                <c:pt idx="9">
                  <c:v>27.851458885941643</c:v>
                </c:pt>
                <c:pt idx="10">
                  <c:v>25.030599755201958</c:v>
                </c:pt>
                <c:pt idx="11">
                  <c:v>29.286798179059183</c:v>
                </c:pt>
              </c:numCache>
            </c:numRef>
          </c:val>
          <c:smooth val="0"/>
          <c:extLst>
            <c:ext xmlns:c16="http://schemas.microsoft.com/office/drawing/2014/chart" uri="{C3380CC4-5D6E-409C-BE32-E72D297353CC}">
              <c16:uniqueId val="{00000000-BB05-4487-A309-3577026BB974}"/>
            </c:ext>
          </c:extLst>
        </c:ser>
        <c:ser>
          <c:idx val="1"/>
          <c:order val="1"/>
          <c:tx>
            <c:strRef>
              <c:f>Specialstudie!$O$2</c:f>
              <c:strCache>
                <c:ptCount val="1"/>
                <c:pt idx="0">
                  <c:v>2022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Specialstudie!$O$3:$O$14</c:f>
              <c:numCache>
                <c:formatCode>0</c:formatCode>
                <c:ptCount val="12"/>
                <c:pt idx="0">
                  <c:v>32.99186501958421</c:v>
                </c:pt>
                <c:pt idx="1">
                  <c:v>34.912334666256534</c:v>
                </c:pt>
                <c:pt idx="2">
                  <c:v>34.663733500942804</c:v>
                </c:pt>
                <c:pt idx="3">
                  <c:v>30.067666960870842</c:v>
                </c:pt>
                <c:pt idx="4">
                  <c:v>31.641123882503191</c:v>
                </c:pt>
                <c:pt idx="5">
                  <c:v>30.746598013975728</c:v>
                </c:pt>
                <c:pt idx="6">
                  <c:v>33.460736622654622</c:v>
                </c:pt>
                <c:pt idx="7">
                  <c:v>38.571428571428577</c:v>
                </c:pt>
                <c:pt idx="8">
                  <c:v>34.696054034838255</c:v>
                </c:pt>
                <c:pt idx="9">
                  <c:v>30.101085735679522</c:v>
                </c:pt>
                <c:pt idx="10">
                  <c:v>25.307033866765909</c:v>
                </c:pt>
                <c:pt idx="11">
                  <c:v>28.129298486932601</c:v>
                </c:pt>
              </c:numCache>
            </c:numRef>
          </c:val>
          <c:smooth val="0"/>
          <c:extLst>
            <c:ext xmlns:c16="http://schemas.microsoft.com/office/drawing/2014/chart" uri="{C3380CC4-5D6E-409C-BE32-E72D297353CC}">
              <c16:uniqueId val="{00000001-BB05-4487-A309-3577026BB974}"/>
            </c:ext>
          </c:extLst>
        </c:ser>
        <c:ser>
          <c:idx val="2"/>
          <c:order val="2"/>
          <c:tx>
            <c:strRef>
              <c:f>Specialstudie!$P$2</c:f>
              <c:strCache>
                <c:ptCount val="1"/>
                <c:pt idx="0">
                  <c:v>2023</c:v>
                </c:pt>
              </c:strCache>
            </c:strRef>
          </c:tx>
          <c:spPr>
            <a:ln w="28575" cap="rnd">
              <a:solidFill>
                <a:srgbClr val="FF0000"/>
              </a:solidFill>
              <a:prstDash val="dash"/>
              <a:round/>
            </a:ln>
            <a:effectLst/>
          </c:spPr>
          <c:marker>
            <c:symbol val="circle"/>
            <c:size val="5"/>
            <c:spPr>
              <a:solidFill>
                <a:srgbClr val="FF0000"/>
              </a:solidFill>
              <a:ln w="9525">
                <a:solidFill>
                  <a:srgbClr val="FF0000"/>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Specialstudie!$P$3:$P$14</c:f>
              <c:numCache>
                <c:formatCode>0</c:formatCode>
                <c:ptCount val="12"/>
                <c:pt idx="0">
                  <c:v>30.637852910421749</c:v>
                </c:pt>
                <c:pt idx="1">
                  <c:v>28.246318607764394</c:v>
                </c:pt>
                <c:pt idx="2">
                  <c:v>24.248430789560622</c:v>
                </c:pt>
                <c:pt idx="3">
                  <c:v>24.967616580310882</c:v>
                </c:pt>
                <c:pt idx="4">
                  <c:v>26.434159061277708</c:v>
                </c:pt>
              </c:numCache>
            </c:numRef>
          </c:val>
          <c:smooth val="0"/>
          <c:extLst>
            <c:ext xmlns:c16="http://schemas.microsoft.com/office/drawing/2014/chart" uri="{C3380CC4-5D6E-409C-BE32-E72D297353CC}">
              <c16:uniqueId val="{00000002-BB05-4487-A309-3577026BB974}"/>
            </c:ext>
          </c:extLst>
        </c:ser>
        <c:dLbls>
          <c:showLegendKey val="0"/>
          <c:showVal val="0"/>
          <c:showCatName val="0"/>
          <c:showSerName val="0"/>
          <c:showPercent val="0"/>
          <c:showBubbleSize val="0"/>
        </c:dLbls>
        <c:marker val="1"/>
        <c:smooth val="0"/>
        <c:axId val="1104910192"/>
        <c:axId val="1104910552"/>
      </c:lineChart>
      <c:catAx>
        <c:axId val="1104910192"/>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104910552"/>
        <c:crosses val="autoZero"/>
        <c:auto val="1"/>
        <c:lblAlgn val="ctr"/>
        <c:lblOffset val="100"/>
        <c:noMultiLvlLbl val="0"/>
      </c:catAx>
      <c:valAx>
        <c:axId val="11049105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10491019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Behandlingar!$D$36</c:f>
              <c:strCache>
                <c:ptCount val="1"/>
                <c:pt idx="0">
                  <c:v>Maj</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Behandlingar!$C$37:$C$53</c:f>
              <c:strCache>
                <c:ptCount val="17"/>
                <c:pt idx="0">
                  <c:v>Obstetrik</c:v>
                </c:pt>
                <c:pt idx="1">
                  <c:v>Thoraxkirurgi</c:v>
                </c:pt>
                <c:pt idx="2">
                  <c:v>Neurokirurgi</c:v>
                </c:pt>
                <c:pt idx="3">
                  <c:v>Kärlkirurgi</c:v>
                </c:pt>
                <c:pt idx="4">
                  <c:v>Kirurgi övrigt</c:v>
                </c:pt>
                <c:pt idx="5">
                  <c:v>Ryggkirurgi</c:v>
                </c:pt>
                <c:pt idx="6">
                  <c:v>Hjärtsjukvård</c:v>
                </c:pt>
                <c:pt idx="7">
                  <c:v>Plastikkirurgi</c:v>
                </c:pt>
                <c:pt idx="8">
                  <c:v>Handkirurgi</c:v>
                </c:pt>
                <c:pt idx="9">
                  <c:v>Gynekologi</c:v>
                </c:pt>
                <c:pt idx="10">
                  <c:v>Urologi</c:v>
                </c:pt>
                <c:pt idx="11">
                  <c:v>Vuxenpsykiatri</c:v>
                </c:pt>
                <c:pt idx="12">
                  <c:v>Öron, näsa, hals</c:v>
                </c:pt>
                <c:pt idx="13">
                  <c:v>Ögon</c:v>
                </c:pt>
                <c:pt idx="14">
                  <c:v>Kirurgi</c:v>
                </c:pt>
                <c:pt idx="15">
                  <c:v>Hörapparat</c:v>
                </c:pt>
                <c:pt idx="16">
                  <c:v>Ortopedi</c:v>
                </c:pt>
              </c:strCache>
            </c:strRef>
          </c:cat>
          <c:val>
            <c:numRef>
              <c:f>Behandlingar!$E$37:$E$53</c:f>
              <c:numCache>
                <c:formatCode>0.0</c:formatCode>
                <c:ptCount val="17"/>
                <c:pt idx="0">
                  <c:v>7.0000000000000001E-3</c:v>
                </c:pt>
                <c:pt idx="1">
                  <c:v>0.17799999999999999</c:v>
                </c:pt>
                <c:pt idx="2">
                  <c:v>0.42899999999999999</c:v>
                </c:pt>
                <c:pt idx="3">
                  <c:v>0.67100000000000004</c:v>
                </c:pt>
                <c:pt idx="4">
                  <c:v>0.73099999999999998</c:v>
                </c:pt>
                <c:pt idx="5">
                  <c:v>1.3440000000000001</c:v>
                </c:pt>
                <c:pt idx="6">
                  <c:v>1.643</c:v>
                </c:pt>
                <c:pt idx="7">
                  <c:v>1.8180000000000001</c:v>
                </c:pt>
                <c:pt idx="8">
                  <c:v>2.4359999999999999</c:v>
                </c:pt>
                <c:pt idx="9">
                  <c:v>2.7570000000000001</c:v>
                </c:pt>
                <c:pt idx="10">
                  <c:v>2.8149999999999999</c:v>
                </c:pt>
                <c:pt idx="11">
                  <c:v>4.8330000000000002</c:v>
                </c:pt>
                <c:pt idx="12">
                  <c:v>5.3659999999999997</c:v>
                </c:pt>
                <c:pt idx="13">
                  <c:v>6.8710000000000004</c:v>
                </c:pt>
                <c:pt idx="14">
                  <c:v>9.2789999999999999</c:v>
                </c:pt>
                <c:pt idx="15">
                  <c:v>9.2870000000000008</c:v>
                </c:pt>
                <c:pt idx="16">
                  <c:v>11.204000000000001</c:v>
                </c:pt>
              </c:numCache>
            </c:numRef>
          </c:val>
          <c:extLst>
            <c:ext xmlns:c16="http://schemas.microsoft.com/office/drawing/2014/chart" uri="{C3380CC4-5D6E-409C-BE32-E72D297353CC}">
              <c16:uniqueId val="{00000000-84FB-4667-900F-A2CFF763A783}"/>
            </c:ext>
          </c:extLst>
        </c:ser>
        <c:dLbls>
          <c:dLblPos val="outEnd"/>
          <c:showLegendKey val="0"/>
          <c:showVal val="1"/>
          <c:showCatName val="0"/>
          <c:showSerName val="0"/>
          <c:showPercent val="0"/>
          <c:showBubbleSize val="0"/>
        </c:dLbls>
        <c:gapWidth val="50"/>
        <c:overlap val="-27"/>
        <c:axId val="973017768"/>
        <c:axId val="973019736"/>
      </c:barChart>
      <c:catAx>
        <c:axId val="97301776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73019736"/>
        <c:crosses val="autoZero"/>
        <c:auto val="1"/>
        <c:lblAlgn val="ctr"/>
        <c:lblOffset val="100"/>
        <c:noMultiLvlLbl val="0"/>
      </c:catAx>
      <c:valAx>
        <c:axId val="973019736"/>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1000-tal</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730177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'Regioner åtgärd operation'!$AG$75</c:f>
              <c:strCache>
                <c:ptCount val="1"/>
                <c:pt idx="0">
                  <c:v>Andel</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'Regioner åtgärd operation'!$AF$77:$AF$97</c:f>
              <c:strCache>
                <c:ptCount val="21"/>
                <c:pt idx="0">
                  <c:v>Jönköping</c:v>
                </c:pt>
                <c:pt idx="1">
                  <c:v>Kronoberg</c:v>
                </c:pt>
                <c:pt idx="2">
                  <c:v>Kalmar</c:v>
                </c:pt>
                <c:pt idx="3">
                  <c:v>Gävleborg</c:v>
                </c:pt>
                <c:pt idx="4">
                  <c:v>Gotland</c:v>
                </c:pt>
                <c:pt idx="5">
                  <c:v>Halland</c:v>
                </c:pt>
                <c:pt idx="6">
                  <c:v>Stockholm</c:v>
                </c:pt>
                <c:pt idx="7">
                  <c:v>Västmanland</c:v>
                </c:pt>
                <c:pt idx="8">
                  <c:v>Blekinge</c:v>
                </c:pt>
                <c:pt idx="9">
                  <c:v>Västernorrland</c:v>
                </c:pt>
                <c:pt idx="10">
                  <c:v>Västra Götaland</c:v>
                </c:pt>
                <c:pt idx="11">
                  <c:v>Uppsala</c:v>
                </c:pt>
                <c:pt idx="12">
                  <c:v>Dalarna</c:v>
                </c:pt>
                <c:pt idx="13">
                  <c:v>Värmland</c:v>
                </c:pt>
                <c:pt idx="14">
                  <c:v>Örebro</c:v>
                </c:pt>
                <c:pt idx="15">
                  <c:v>Östergötland</c:v>
                </c:pt>
                <c:pt idx="16">
                  <c:v>Sörmland</c:v>
                </c:pt>
                <c:pt idx="17">
                  <c:v> Skåne</c:v>
                </c:pt>
                <c:pt idx="18">
                  <c:v>Västerbotten</c:v>
                </c:pt>
                <c:pt idx="19">
                  <c:v>Norrbotten</c:v>
                </c:pt>
                <c:pt idx="20">
                  <c:v>Jämtland Härjedalen</c:v>
                </c:pt>
              </c:strCache>
            </c:strRef>
          </c:cat>
          <c:val>
            <c:numRef>
              <c:f>'Regioner åtgärd operation'!$AG$77:$AG$97</c:f>
              <c:numCache>
                <c:formatCode>0</c:formatCode>
                <c:ptCount val="21"/>
                <c:pt idx="0">
                  <c:v>10.257082896117524</c:v>
                </c:pt>
                <c:pt idx="1">
                  <c:v>14.731369150779896</c:v>
                </c:pt>
                <c:pt idx="2">
                  <c:v>22.52111354394745</c:v>
                </c:pt>
                <c:pt idx="3">
                  <c:v>24.119241192411923</c:v>
                </c:pt>
                <c:pt idx="4">
                  <c:v>24.585876198779424</c:v>
                </c:pt>
                <c:pt idx="5">
                  <c:v>25.553429898879475</c:v>
                </c:pt>
                <c:pt idx="6">
                  <c:v>25.776516185381297</c:v>
                </c:pt>
                <c:pt idx="7">
                  <c:v>27.919135587312656</c:v>
                </c:pt>
                <c:pt idx="8">
                  <c:v>28.02779616148246</c:v>
                </c:pt>
                <c:pt idx="9">
                  <c:v>35.78199052132701</c:v>
                </c:pt>
                <c:pt idx="10">
                  <c:v>39.289833837328928</c:v>
                </c:pt>
                <c:pt idx="11">
                  <c:v>39.852238157322908</c:v>
                </c:pt>
                <c:pt idx="12">
                  <c:v>42.104452318594973</c:v>
                </c:pt>
                <c:pt idx="13">
                  <c:v>42.519952453727292</c:v>
                </c:pt>
                <c:pt idx="14">
                  <c:v>43.87592788971368</c:v>
                </c:pt>
                <c:pt idx="15">
                  <c:v>44.334743770568878</c:v>
                </c:pt>
                <c:pt idx="16">
                  <c:v>44.892812105926858</c:v>
                </c:pt>
                <c:pt idx="17">
                  <c:v>48.124594419208307</c:v>
                </c:pt>
                <c:pt idx="18">
                  <c:v>48.59582116378342</c:v>
                </c:pt>
                <c:pt idx="19">
                  <c:v>50.215026562104725</c:v>
                </c:pt>
                <c:pt idx="20">
                  <c:v>63.385433987362816</c:v>
                </c:pt>
              </c:numCache>
            </c:numRef>
          </c:val>
          <c:extLst>
            <c:ext xmlns:c16="http://schemas.microsoft.com/office/drawing/2014/chart" uri="{C3380CC4-5D6E-409C-BE32-E72D297353CC}">
              <c16:uniqueId val="{00000000-AF3A-46F5-8877-AD05BC4C4BE7}"/>
            </c:ext>
          </c:extLst>
        </c:ser>
        <c:dLbls>
          <c:dLblPos val="outEnd"/>
          <c:showLegendKey val="0"/>
          <c:showVal val="1"/>
          <c:showCatName val="0"/>
          <c:showSerName val="0"/>
          <c:showPercent val="0"/>
          <c:showBubbleSize val="0"/>
        </c:dLbls>
        <c:gapWidth val="50"/>
        <c:overlap val="-27"/>
        <c:axId val="1126036864"/>
        <c:axId val="1126037192"/>
      </c:barChart>
      <c:catAx>
        <c:axId val="1126036864"/>
        <c:scaling>
          <c:orientation val="minMax"/>
        </c:scaling>
        <c:delete val="0"/>
        <c:axPos val="b"/>
        <c:numFmt formatCode="General" sourceLinked="1"/>
        <c:majorTickMark val="none"/>
        <c:minorTickMark val="none"/>
        <c:tickLblPos val="nextTo"/>
        <c:spPr>
          <a:noFill/>
          <a:ln w="9525" cap="flat" cmpd="sng" algn="ctr">
            <a:solidFill>
              <a:schemeClr val="tx2"/>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126037192"/>
        <c:crosses val="autoZero"/>
        <c:auto val="1"/>
        <c:lblAlgn val="ctr"/>
        <c:lblOffset val="100"/>
        <c:noMultiLvlLbl val="0"/>
      </c:catAx>
      <c:valAx>
        <c:axId val="1126037192"/>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1260368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'Regioner första kontakt'!$AG$75</c:f>
              <c:strCache>
                <c:ptCount val="1"/>
                <c:pt idx="0">
                  <c:v>Andel</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'Regioner första kontakt'!$AF$77:$AF$97</c:f>
              <c:strCache>
                <c:ptCount val="21"/>
                <c:pt idx="0">
                  <c:v>Jönköping</c:v>
                </c:pt>
                <c:pt idx="1">
                  <c:v>Stockholm</c:v>
                </c:pt>
                <c:pt idx="2">
                  <c:v>Halland</c:v>
                </c:pt>
                <c:pt idx="3">
                  <c:v>Västmanland</c:v>
                </c:pt>
                <c:pt idx="4">
                  <c:v>Kronoberg</c:v>
                </c:pt>
                <c:pt idx="5">
                  <c:v>Kalmar</c:v>
                </c:pt>
                <c:pt idx="6">
                  <c:v>Gotland</c:v>
                </c:pt>
                <c:pt idx="7">
                  <c:v>Västerbotten</c:v>
                </c:pt>
                <c:pt idx="8">
                  <c:v>Gävleborg</c:v>
                </c:pt>
                <c:pt idx="9">
                  <c:v>Sörmland</c:v>
                </c:pt>
                <c:pt idx="10">
                  <c:v>Blekinge</c:v>
                </c:pt>
                <c:pt idx="11">
                  <c:v> Skåne</c:v>
                </c:pt>
                <c:pt idx="12">
                  <c:v>Dalarna</c:v>
                </c:pt>
                <c:pt idx="13">
                  <c:v>Västra Götaland</c:v>
                </c:pt>
                <c:pt idx="14">
                  <c:v>Uppsala</c:v>
                </c:pt>
                <c:pt idx="15">
                  <c:v>Örebro</c:v>
                </c:pt>
                <c:pt idx="16">
                  <c:v>Östergötland</c:v>
                </c:pt>
                <c:pt idx="17">
                  <c:v>Västernorrland</c:v>
                </c:pt>
                <c:pt idx="18">
                  <c:v>Jämtland Härjedalen</c:v>
                </c:pt>
                <c:pt idx="19">
                  <c:v>Värmland</c:v>
                </c:pt>
                <c:pt idx="20">
                  <c:v>Norrbotten</c:v>
                </c:pt>
              </c:strCache>
            </c:strRef>
          </c:cat>
          <c:val>
            <c:numRef>
              <c:f>'Regioner första kontakt'!$AG$77:$AG$97</c:f>
              <c:numCache>
                <c:formatCode>0</c:formatCode>
                <c:ptCount val="21"/>
                <c:pt idx="0">
                  <c:v>9.6985465637897015</c:v>
                </c:pt>
                <c:pt idx="1">
                  <c:v>9.7828185328185331</c:v>
                </c:pt>
                <c:pt idx="2">
                  <c:v>11.207948405089768</c:v>
                </c:pt>
                <c:pt idx="3">
                  <c:v>17.238479650184999</c:v>
                </c:pt>
                <c:pt idx="4">
                  <c:v>21.182764603817237</c:v>
                </c:pt>
                <c:pt idx="5">
                  <c:v>23.882957690786871</c:v>
                </c:pt>
                <c:pt idx="6">
                  <c:v>26.434159061277708</c:v>
                </c:pt>
                <c:pt idx="7">
                  <c:v>29.093290641827974</c:v>
                </c:pt>
                <c:pt idx="8">
                  <c:v>29.360065915957158</c:v>
                </c:pt>
                <c:pt idx="9">
                  <c:v>31.297709923664126</c:v>
                </c:pt>
                <c:pt idx="10">
                  <c:v>31.431111111111111</c:v>
                </c:pt>
                <c:pt idx="11">
                  <c:v>31.495610796619903</c:v>
                </c:pt>
                <c:pt idx="12">
                  <c:v>31.735695986336466</c:v>
                </c:pt>
                <c:pt idx="13">
                  <c:v>32.100888506735451</c:v>
                </c:pt>
                <c:pt idx="14">
                  <c:v>33.535406782639257</c:v>
                </c:pt>
                <c:pt idx="15">
                  <c:v>35.232327563106274</c:v>
                </c:pt>
                <c:pt idx="16">
                  <c:v>37.28343728343728</c:v>
                </c:pt>
                <c:pt idx="17">
                  <c:v>43.419999999999995</c:v>
                </c:pt>
                <c:pt idx="18">
                  <c:v>44.84233030464992</c:v>
                </c:pt>
                <c:pt idx="19">
                  <c:v>45.011072834645674</c:v>
                </c:pt>
                <c:pt idx="20">
                  <c:v>53.883188250741618</c:v>
                </c:pt>
              </c:numCache>
            </c:numRef>
          </c:val>
          <c:extLst>
            <c:ext xmlns:c16="http://schemas.microsoft.com/office/drawing/2014/chart" uri="{C3380CC4-5D6E-409C-BE32-E72D297353CC}">
              <c16:uniqueId val="{00000000-C830-40DA-B8E0-03C59F2CC9DE}"/>
            </c:ext>
          </c:extLst>
        </c:ser>
        <c:dLbls>
          <c:dLblPos val="outEnd"/>
          <c:showLegendKey val="0"/>
          <c:showVal val="1"/>
          <c:showCatName val="0"/>
          <c:showSerName val="0"/>
          <c:showPercent val="0"/>
          <c:showBubbleSize val="0"/>
        </c:dLbls>
        <c:gapWidth val="50"/>
        <c:overlap val="-27"/>
        <c:axId val="1138958776"/>
        <c:axId val="1138950904"/>
      </c:barChart>
      <c:catAx>
        <c:axId val="1138958776"/>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138950904"/>
        <c:crosses val="autoZero"/>
        <c:auto val="1"/>
        <c:lblAlgn val="ctr"/>
        <c:lblOffset val="100"/>
        <c:noMultiLvlLbl val="0"/>
      </c:catAx>
      <c:valAx>
        <c:axId val="1138950904"/>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1389587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'Regioner första kontakt'!$AL$75</c:f>
              <c:strCache>
                <c:ptCount val="1"/>
                <c:pt idx="0">
                  <c:v>%</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'Regioner första kontakt'!$AI$77:$AI$97</c:f>
              <c:strCache>
                <c:ptCount val="21"/>
                <c:pt idx="0">
                  <c:v>Gotland</c:v>
                </c:pt>
                <c:pt idx="1">
                  <c:v>Jämtland Härjedalen</c:v>
                </c:pt>
                <c:pt idx="2">
                  <c:v>Kronoberg</c:v>
                </c:pt>
                <c:pt idx="3">
                  <c:v>Stockholm</c:v>
                </c:pt>
                <c:pt idx="4">
                  <c:v>Västmanland</c:v>
                </c:pt>
                <c:pt idx="5">
                  <c:v>Jönköping</c:v>
                </c:pt>
                <c:pt idx="6">
                  <c:v>Västernorrland</c:v>
                </c:pt>
                <c:pt idx="7">
                  <c:v>Norrbotten</c:v>
                </c:pt>
                <c:pt idx="8">
                  <c:v>Västerbotten</c:v>
                </c:pt>
                <c:pt idx="9">
                  <c:v>Halland</c:v>
                </c:pt>
                <c:pt idx="10">
                  <c:v> Skåne</c:v>
                </c:pt>
                <c:pt idx="11">
                  <c:v>Östergötland</c:v>
                </c:pt>
                <c:pt idx="12">
                  <c:v>Värmland</c:v>
                </c:pt>
                <c:pt idx="13">
                  <c:v>Västra Götaland</c:v>
                </c:pt>
                <c:pt idx="14">
                  <c:v>Gävleborg</c:v>
                </c:pt>
                <c:pt idx="15">
                  <c:v>Dalarna</c:v>
                </c:pt>
                <c:pt idx="16">
                  <c:v>Örebro</c:v>
                </c:pt>
                <c:pt idx="17">
                  <c:v>Kalmar</c:v>
                </c:pt>
                <c:pt idx="18">
                  <c:v>Sörmland</c:v>
                </c:pt>
                <c:pt idx="19">
                  <c:v>Blekinge</c:v>
                </c:pt>
                <c:pt idx="20">
                  <c:v>Uppsala</c:v>
                </c:pt>
              </c:strCache>
            </c:strRef>
          </c:cat>
          <c:val>
            <c:numRef>
              <c:f>'Regioner första kontakt'!$AL$77:$AL$97</c:f>
              <c:numCache>
                <c:formatCode>0</c:formatCode>
                <c:ptCount val="21"/>
                <c:pt idx="0">
                  <c:v>-5.2069648212254833</c:v>
                </c:pt>
                <c:pt idx="1">
                  <c:v>-3.2420136865297948</c:v>
                </c:pt>
                <c:pt idx="2">
                  <c:v>-2.3441232680363093</c:v>
                </c:pt>
                <c:pt idx="3">
                  <c:v>-2.1580408275028962</c:v>
                </c:pt>
                <c:pt idx="4">
                  <c:v>-0.96782679887220269</c:v>
                </c:pt>
                <c:pt idx="5">
                  <c:v>-0.94497587482164569</c:v>
                </c:pt>
                <c:pt idx="6">
                  <c:v>-0.37397318465419715</c:v>
                </c:pt>
                <c:pt idx="7">
                  <c:v>-0.16752294282671443</c:v>
                </c:pt>
                <c:pt idx="8">
                  <c:v>-1.8881526188081921E-2</c:v>
                </c:pt>
                <c:pt idx="9">
                  <c:v>0.27867827717404126</c:v>
                </c:pt>
                <c:pt idx="10">
                  <c:v>0.87719117217618248</c:v>
                </c:pt>
                <c:pt idx="11">
                  <c:v>1.0465739042941919</c:v>
                </c:pt>
                <c:pt idx="12">
                  <c:v>1.3492587249032297</c:v>
                </c:pt>
                <c:pt idx="13">
                  <c:v>1.5363858597585818</c:v>
                </c:pt>
                <c:pt idx="14">
                  <c:v>3.3494058093560959</c:v>
                </c:pt>
                <c:pt idx="15">
                  <c:v>4.7664108545071642</c:v>
                </c:pt>
                <c:pt idx="16">
                  <c:v>4.8582687824407422</c:v>
                </c:pt>
                <c:pt idx="17">
                  <c:v>5.6825067787147248</c:v>
                </c:pt>
                <c:pt idx="18">
                  <c:v>5.6998679872395108</c:v>
                </c:pt>
                <c:pt idx="19">
                  <c:v>5.8694135362181008</c:v>
                </c:pt>
                <c:pt idx="20">
                  <c:v>7.1214006034425523</c:v>
                </c:pt>
              </c:numCache>
            </c:numRef>
          </c:val>
          <c:extLst>
            <c:ext xmlns:c16="http://schemas.microsoft.com/office/drawing/2014/chart" uri="{C3380CC4-5D6E-409C-BE32-E72D297353CC}">
              <c16:uniqueId val="{00000000-364E-4A2D-B519-2C8AFBCBF963}"/>
            </c:ext>
          </c:extLst>
        </c:ser>
        <c:dLbls>
          <c:dLblPos val="outEnd"/>
          <c:showLegendKey val="0"/>
          <c:showVal val="1"/>
          <c:showCatName val="0"/>
          <c:showSerName val="0"/>
          <c:showPercent val="0"/>
          <c:showBubbleSize val="0"/>
        </c:dLbls>
        <c:gapWidth val="50"/>
        <c:overlap val="-27"/>
        <c:axId val="648680792"/>
        <c:axId val="648679808"/>
      </c:barChart>
      <c:catAx>
        <c:axId val="648680792"/>
        <c:scaling>
          <c:orientation val="minMax"/>
        </c:scaling>
        <c:delete val="0"/>
        <c:axPos val="b"/>
        <c:numFmt formatCode="General" sourceLinked="1"/>
        <c:majorTickMark val="none"/>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648679808"/>
        <c:crosses val="autoZero"/>
        <c:auto val="1"/>
        <c:lblAlgn val="ctr"/>
        <c:lblOffset val="100"/>
        <c:noMultiLvlLbl val="0"/>
      </c:catAx>
      <c:valAx>
        <c:axId val="648679808"/>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Procentenheter</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6486807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10234375"/>
          <c:y val="5.1778030303030305E-2"/>
          <c:w val="0.83650312500000001"/>
          <c:h val="0.92851464646464643"/>
        </c:manualLayout>
      </c:layout>
      <c:barChart>
        <c:barDir val="col"/>
        <c:grouping val="clustered"/>
        <c:varyColors val="0"/>
        <c:ser>
          <c:idx val="0"/>
          <c:order val="0"/>
          <c:tx>
            <c:strRef>
              <c:f>'Regioner åtgärd operation'!$AL$75</c:f>
              <c:strCache>
                <c:ptCount val="1"/>
                <c:pt idx="0">
                  <c:v>%</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'Regioner åtgärd operation'!$AI$77:$AI$97</c:f>
              <c:strCache>
                <c:ptCount val="21"/>
                <c:pt idx="0">
                  <c:v>Gävleborg</c:v>
                </c:pt>
                <c:pt idx="1">
                  <c:v>Värmland</c:v>
                </c:pt>
                <c:pt idx="2">
                  <c:v>Kalmar</c:v>
                </c:pt>
                <c:pt idx="3">
                  <c:v>Norrbotten</c:v>
                </c:pt>
                <c:pt idx="4">
                  <c:v>Jönköping</c:v>
                </c:pt>
                <c:pt idx="5">
                  <c:v>Dalarna</c:v>
                </c:pt>
                <c:pt idx="6">
                  <c:v> Skåne</c:v>
                </c:pt>
                <c:pt idx="7">
                  <c:v>Stockholm</c:v>
                </c:pt>
                <c:pt idx="8">
                  <c:v>Kronoberg</c:v>
                </c:pt>
                <c:pt idx="9">
                  <c:v>Jämtland Härjedalen</c:v>
                </c:pt>
                <c:pt idx="10">
                  <c:v>Örebro</c:v>
                </c:pt>
                <c:pt idx="11">
                  <c:v>Västernorrland</c:v>
                </c:pt>
                <c:pt idx="12">
                  <c:v>Blekinge</c:v>
                </c:pt>
                <c:pt idx="13">
                  <c:v>Östergötland</c:v>
                </c:pt>
                <c:pt idx="14">
                  <c:v>Uppsala</c:v>
                </c:pt>
                <c:pt idx="15">
                  <c:v>Västra Götaland</c:v>
                </c:pt>
                <c:pt idx="16">
                  <c:v>Västmanland</c:v>
                </c:pt>
                <c:pt idx="17">
                  <c:v>Halland</c:v>
                </c:pt>
                <c:pt idx="18">
                  <c:v>Västerbotten</c:v>
                </c:pt>
                <c:pt idx="19">
                  <c:v>Gotland</c:v>
                </c:pt>
                <c:pt idx="20">
                  <c:v>Sörmland</c:v>
                </c:pt>
              </c:strCache>
            </c:strRef>
          </c:cat>
          <c:val>
            <c:numRef>
              <c:f>'Regioner åtgärd operation'!$AL$77:$AL$97</c:f>
              <c:numCache>
                <c:formatCode>0</c:formatCode>
                <c:ptCount val="21"/>
                <c:pt idx="0">
                  <c:v>-13.36245719704635</c:v>
                </c:pt>
                <c:pt idx="1">
                  <c:v>-8.8827763520369274</c:v>
                </c:pt>
                <c:pt idx="2">
                  <c:v>-5.1546472115614712</c:v>
                </c:pt>
                <c:pt idx="3">
                  <c:v>-4.4137328363915174</c:v>
                </c:pt>
                <c:pt idx="4">
                  <c:v>-4.1416144753642143</c:v>
                </c:pt>
                <c:pt idx="5">
                  <c:v>-3.6886511296808919</c:v>
                </c:pt>
                <c:pt idx="6">
                  <c:v>-2.8615574901496501</c:v>
                </c:pt>
                <c:pt idx="7">
                  <c:v>-2.4107405957071641</c:v>
                </c:pt>
                <c:pt idx="8">
                  <c:v>-1.4675651298595351</c:v>
                </c:pt>
                <c:pt idx="9">
                  <c:v>-1.1728850520883043</c:v>
                </c:pt>
                <c:pt idx="10">
                  <c:v>-0.86059542948680701</c:v>
                </c:pt>
                <c:pt idx="11">
                  <c:v>-0.48691704169819872</c:v>
                </c:pt>
                <c:pt idx="12">
                  <c:v>2.4348758075001591</c:v>
                </c:pt>
                <c:pt idx="13">
                  <c:v>2.4953956914070616</c:v>
                </c:pt>
                <c:pt idx="14">
                  <c:v>2.5300874908559337</c:v>
                </c:pt>
                <c:pt idx="15">
                  <c:v>3.0595202988229317</c:v>
                </c:pt>
                <c:pt idx="16">
                  <c:v>3.0880236647272987</c:v>
                </c:pt>
                <c:pt idx="17">
                  <c:v>7.4103553174487296</c:v>
                </c:pt>
                <c:pt idx="18">
                  <c:v>8.2001789619485592</c:v>
                </c:pt>
                <c:pt idx="19">
                  <c:v>12.779619892018577</c:v>
                </c:pt>
                <c:pt idx="20">
                  <c:v>15.416439181278072</c:v>
                </c:pt>
              </c:numCache>
            </c:numRef>
          </c:val>
          <c:extLst>
            <c:ext xmlns:c16="http://schemas.microsoft.com/office/drawing/2014/chart" uri="{C3380CC4-5D6E-409C-BE32-E72D297353CC}">
              <c16:uniqueId val="{00000000-007E-4C1B-B086-773BB00D81A9}"/>
            </c:ext>
          </c:extLst>
        </c:ser>
        <c:dLbls>
          <c:dLblPos val="outEnd"/>
          <c:showLegendKey val="0"/>
          <c:showVal val="1"/>
          <c:showCatName val="0"/>
          <c:showSerName val="0"/>
          <c:showPercent val="0"/>
          <c:showBubbleSize val="0"/>
        </c:dLbls>
        <c:gapWidth val="50"/>
        <c:overlap val="-27"/>
        <c:axId val="1081650648"/>
        <c:axId val="1081650976"/>
      </c:barChart>
      <c:catAx>
        <c:axId val="1081650648"/>
        <c:scaling>
          <c:orientation val="minMax"/>
        </c:scaling>
        <c:delete val="0"/>
        <c:axPos val="b"/>
        <c:numFmt formatCode="General" sourceLinked="1"/>
        <c:majorTickMark val="none"/>
        <c:minorTickMark val="none"/>
        <c:tickLblPos val="low"/>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081650976"/>
        <c:crosses val="autoZero"/>
        <c:auto val="1"/>
        <c:lblAlgn val="ctr"/>
        <c:lblOffset val="100"/>
        <c:noMultiLvlLbl val="0"/>
      </c:catAx>
      <c:valAx>
        <c:axId val="1081650976"/>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Procentenheter</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0816506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'Per capita'!$B$27</c:f>
              <c:strCache>
                <c:ptCount val="1"/>
                <c:pt idx="0">
                  <c:v>Första kontakt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 capita'!$A$29:$A$49</c:f>
              <c:strCache>
                <c:ptCount val="21"/>
                <c:pt idx="0">
                  <c:v>Stockholm</c:v>
                </c:pt>
                <c:pt idx="1">
                  <c:v>Jönköpings</c:v>
                </c:pt>
                <c:pt idx="2">
                  <c:v>Halland</c:v>
                </c:pt>
                <c:pt idx="3">
                  <c:v>Kronoberg</c:v>
                </c:pt>
                <c:pt idx="4">
                  <c:v>Västmanland</c:v>
                </c:pt>
                <c:pt idx="5">
                  <c:v>Kalmar</c:v>
                </c:pt>
                <c:pt idx="6">
                  <c:v>Gotland</c:v>
                </c:pt>
                <c:pt idx="7">
                  <c:v>Sörmland</c:v>
                </c:pt>
                <c:pt idx="8">
                  <c:v>Västerbotten</c:v>
                </c:pt>
                <c:pt idx="9">
                  <c:v>Gävleborg</c:v>
                </c:pt>
                <c:pt idx="10">
                  <c:v>Västra Götaland</c:v>
                </c:pt>
                <c:pt idx="11">
                  <c:v> Skåne</c:v>
                </c:pt>
                <c:pt idx="12">
                  <c:v>Östergötland</c:v>
                </c:pt>
                <c:pt idx="13">
                  <c:v>Uppsala</c:v>
                </c:pt>
                <c:pt idx="14">
                  <c:v>Dalarna</c:v>
                </c:pt>
                <c:pt idx="15">
                  <c:v>Örebro</c:v>
                </c:pt>
                <c:pt idx="16">
                  <c:v>Blekinge</c:v>
                </c:pt>
                <c:pt idx="17">
                  <c:v>Jämtland Härjedalen</c:v>
                </c:pt>
                <c:pt idx="18">
                  <c:v>Värmland</c:v>
                </c:pt>
                <c:pt idx="19">
                  <c:v>Västernorrland</c:v>
                </c:pt>
                <c:pt idx="20">
                  <c:v>Norrbotten</c:v>
                </c:pt>
              </c:strCache>
            </c:strRef>
          </c:cat>
          <c:val>
            <c:numRef>
              <c:f>'Per capita'!$B$29:$B$49</c:f>
              <c:numCache>
                <c:formatCode>0</c:formatCode>
                <c:ptCount val="21"/>
                <c:pt idx="0">
                  <c:v>2.4921855372911854</c:v>
                </c:pt>
                <c:pt idx="1">
                  <c:v>2.9286424482475559</c:v>
                </c:pt>
                <c:pt idx="2">
                  <c:v>3.751403859336941</c:v>
                </c:pt>
                <c:pt idx="3">
                  <c:v>7.1695989429123745</c:v>
                </c:pt>
                <c:pt idx="4">
                  <c:v>7.3028324302757621</c:v>
                </c:pt>
                <c:pt idx="5">
                  <c:v>9.7533012260254885</c:v>
                </c:pt>
                <c:pt idx="6">
                  <c:v>13.257482876432414</c:v>
                </c:pt>
                <c:pt idx="7">
                  <c:v>14.228300602182664</c:v>
                </c:pt>
                <c:pt idx="8">
                  <c:v>14.470041079281202</c:v>
                </c:pt>
                <c:pt idx="9">
                  <c:v>14.881636005484905</c:v>
                </c:pt>
                <c:pt idx="10">
                  <c:v>15.921248953746497</c:v>
                </c:pt>
                <c:pt idx="11">
                  <c:v>16.286225787019102</c:v>
                </c:pt>
                <c:pt idx="12">
                  <c:v>18.240688942006138</c:v>
                </c:pt>
                <c:pt idx="13">
                  <c:v>19.052515461138757</c:v>
                </c:pt>
                <c:pt idx="14">
                  <c:v>20.623634282543094</c:v>
                </c:pt>
                <c:pt idx="15">
                  <c:v>21.359967768347996</c:v>
                </c:pt>
                <c:pt idx="16">
                  <c:v>22.27541892402671</c:v>
                </c:pt>
                <c:pt idx="17">
                  <c:v>25.295846838019145</c:v>
                </c:pt>
                <c:pt idx="18">
                  <c:v>25.766261937628531</c:v>
                </c:pt>
                <c:pt idx="19">
                  <c:v>26.773271946231475</c:v>
                </c:pt>
                <c:pt idx="20">
                  <c:v>44.466383333935312</c:v>
                </c:pt>
              </c:numCache>
            </c:numRef>
          </c:val>
          <c:extLst>
            <c:ext xmlns:c16="http://schemas.microsoft.com/office/drawing/2014/chart" uri="{C3380CC4-5D6E-409C-BE32-E72D297353CC}">
              <c16:uniqueId val="{00000000-D44B-4283-A636-971D3873F19D}"/>
            </c:ext>
          </c:extLst>
        </c:ser>
        <c:dLbls>
          <c:dLblPos val="outEnd"/>
          <c:showLegendKey val="0"/>
          <c:showVal val="1"/>
          <c:showCatName val="0"/>
          <c:showSerName val="0"/>
          <c:showPercent val="0"/>
          <c:showBubbleSize val="0"/>
        </c:dLbls>
        <c:gapWidth val="50"/>
        <c:overlap val="-27"/>
        <c:axId val="865882144"/>
        <c:axId val="865883944"/>
      </c:barChart>
      <c:catAx>
        <c:axId val="86588214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865883944"/>
        <c:crosses val="autoZero"/>
        <c:auto val="1"/>
        <c:lblAlgn val="ctr"/>
        <c:lblOffset val="100"/>
        <c:noMultiLvlLbl val="0"/>
      </c:catAx>
      <c:valAx>
        <c:axId val="865883944"/>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Per 1000 invånare</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86588214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'Per capita'!$D$27</c:f>
              <c:strCache>
                <c:ptCount val="1"/>
                <c:pt idx="0">
                  <c:v>Åtgärd/operatiopn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'Per capita'!$C$29:$C$49</c:f>
              <c:strCache>
                <c:ptCount val="21"/>
                <c:pt idx="0">
                  <c:v>Jönköpings</c:v>
                </c:pt>
                <c:pt idx="1">
                  <c:v>Stockholm</c:v>
                </c:pt>
                <c:pt idx="2">
                  <c:v>Kronoberg</c:v>
                </c:pt>
                <c:pt idx="3">
                  <c:v>Gävleborg</c:v>
                </c:pt>
                <c:pt idx="4">
                  <c:v>Halland</c:v>
                </c:pt>
                <c:pt idx="5">
                  <c:v>Kalmar</c:v>
                </c:pt>
                <c:pt idx="6">
                  <c:v>Gotland</c:v>
                </c:pt>
                <c:pt idx="7">
                  <c:v>Blekinge</c:v>
                </c:pt>
                <c:pt idx="8">
                  <c:v>Västernorrland</c:v>
                </c:pt>
                <c:pt idx="9">
                  <c:v>Västmanland</c:v>
                </c:pt>
                <c:pt idx="10">
                  <c:v>Uppsala</c:v>
                </c:pt>
                <c:pt idx="11">
                  <c:v>Sörmland</c:v>
                </c:pt>
                <c:pt idx="12">
                  <c:v>Västra Götaland</c:v>
                </c:pt>
                <c:pt idx="13">
                  <c:v> Skåne</c:v>
                </c:pt>
                <c:pt idx="14">
                  <c:v>Norrbotten</c:v>
                </c:pt>
                <c:pt idx="15">
                  <c:v>Värmland</c:v>
                </c:pt>
                <c:pt idx="16">
                  <c:v>Dalarna</c:v>
                </c:pt>
                <c:pt idx="17">
                  <c:v>Östergötland</c:v>
                </c:pt>
                <c:pt idx="18">
                  <c:v>Örebro</c:v>
                </c:pt>
                <c:pt idx="19">
                  <c:v>Jämtland Härjedalen</c:v>
                </c:pt>
                <c:pt idx="20">
                  <c:v>Västerbotten</c:v>
                </c:pt>
              </c:strCache>
            </c:strRef>
          </c:cat>
          <c:val>
            <c:numRef>
              <c:f>'Per capita'!$D$29:$D$49</c:f>
              <c:numCache>
                <c:formatCode>0</c:formatCode>
                <c:ptCount val="21"/>
                <c:pt idx="0">
                  <c:v>1.0592962046852861</c:v>
                </c:pt>
                <c:pt idx="1">
                  <c:v>1.9352244872700179</c:v>
                </c:pt>
                <c:pt idx="2">
                  <c:v>2.0799177820735557</c:v>
                </c:pt>
                <c:pt idx="3">
                  <c:v>2.4779524873492171</c:v>
                </c:pt>
                <c:pt idx="4">
                  <c:v>2.7274981403421772</c:v>
                </c:pt>
                <c:pt idx="5">
                  <c:v>2.9066129481532914</c:v>
                </c:pt>
                <c:pt idx="6">
                  <c:v>4.6098769064783491</c:v>
                </c:pt>
                <c:pt idx="7">
                  <c:v>5.3357691823106963</c:v>
                </c:pt>
                <c:pt idx="8">
                  <c:v>5.5865003185826154</c:v>
                </c:pt>
                <c:pt idx="9">
                  <c:v>5.7068963674642781</c:v>
                </c:pt>
                <c:pt idx="10">
                  <c:v>6.8657938215342842</c:v>
                </c:pt>
                <c:pt idx="11">
                  <c:v>7.0596167447763456</c:v>
                </c:pt>
                <c:pt idx="12">
                  <c:v>7.166267877288111</c:v>
                </c:pt>
                <c:pt idx="13">
                  <c:v>7.8652416278023987</c:v>
                </c:pt>
                <c:pt idx="14">
                  <c:v>7.9662248120813715</c:v>
                </c:pt>
                <c:pt idx="15">
                  <c:v>8.8176465616812685</c:v>
                </c:pt>
                <c:pt idx="16">
                  <c:v>9.4793798342062363</c:v>
                </c:pt>
                <c:pt idx="17">
                  <c:v>9.9912695587312896</c:v>
                </c:pt>
                <c:pt idx="18">
                  <c:v>10.754714528937006</c:v>
                </c:pt>
                <c:pt idx="19">
                  <c:v>14.36647320419085</c:v>
                </c:pt>
                <c:pt idx="20">
                  <c:v>15.657178016250748</c:v>
                </c:pt>
              </c:numCache>
            </c:numRef>
          </c:val>
          <c:extLst>
            <c:ext xmlns:c16="http://schemas.microsoft.com/office/drawing/2014/chart" uri="{C3380CC4-5D6E-409C-BE32-E72D297353CC}">
              <c16:uniqueId val="{00000000-42AD-4C3E-BD36-2553CD3E6C16}"/>
            </c:ext>
          </c:extLst>
        </c:ser>
        <c:dLbls>
          <c:dLblPos val="outEnd"/>
          <c:showLegendKey val="0"/>
          <c:showVal val="1"/>
          <c:showCatName val="0"/>
          <c:showSerName val="0"/>
          <c:showPercent val="0"/>
          <c:showBubbleSize val="0"/>
        </c:dLbls>
        <c:gapWidth val="50"/>
        <c:overlap val="-27"/>
        <c:axId val="850359848"/>
        <c:axId val="850361648"/>
      </c:barChart>
      <c:catAx>
        <c:axId val="85035984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850361648"/>
        <c:crosses val="autoZero"/>
        <c:auto val="1"/>
        <c:lblAlgn val="ctr"/>
        <c:lblOffset val="100"/>
        <c:noMultiLvlLbl val="0"/>
      </c:catAx>
      <c:valAx>
        <c:axId val="850361648"/>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Per 1000 invånare</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85035984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userShapes r:id="rId5"/>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'Historia första kontakt'!$G$4</c:f>
              <c:strCache>
                <c:ptCount val="1"/>
                <c:pt idx="0">
                  <c:v>Antal väntande över 90 dagar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'Historia första kontakt'!$A$5:$A$16</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'Historia första kontakt'!$G$5:$G$16</c:f>
              <c:numCache>
                <c:formatCode>0</c:formatCode>
                <c:ptCount val="12"/>
                <c:pt idx="0">
                  <c:v>25.060916666666667</c:v>
                </c:pt>
                <c:pt idx="1">
                  <c:v>22.909749999999999</c:v>
                </c:pt>
                <c:pt idx="2">
                  <c:v>25.477250000000002</c:v>
                </c:pt>
                <c:pt idx="3">
                  <c:v>33.15325</c:v>
                </c:pt>
                <c:pt idx="4">
                  <c:v>46.756583333333339</c:v>
                </c:pt>
                <c:pt idx="5">
                  <c:v>60.709583333333335</c:v>
                </c:pt>
                <c:pt idx="6">
                  <c:v>63.814749999999997</c:v>
                </c:pt>
                <c:pt idx="7">
                  <c:v>58.454083333333337</c:v>
                </c:pt>
                <c:pt idx="8">
                  <c:v>63.066083333333339</c:v>
                </c:pt>
                <c:pt idx="9">
                  <c:v>68.195083333333329</c:v>
                </c:pt>
                <c:pt idx="10">
                  <c:v>117.654</c:v>
                </c:pt>
                <c:pt idx="11">
                  <c:v>154.73791666666665</c:v>
                </c:pt>
              </c:numCache>
            </c:numRef>
          </c:val>
          <c:extLst>
            <c:ext xmlns:c16="http://schemas.microsoft.com/office/drawing/2014/chart" uri="{C3380CC4-5D6E-409C-BE32-E72D297353CC}">
              <c16:uniqueId val="{00000000-C21C-4121-BE49-331DB20BFE6B}"/>
            </c:ext>
          </c:extLst>
        </c:ser>
        <c:dLbls>
          <c:dLblPos val="outEnd"/>
          <c:showLegendKey val="0"/>
          <c:showVal val="1"/>
          <c:showCatName val="0"/>
          <c:showSerName val="0"/>
          <c:showPercent val="0"/>
          <c:showBubbleSize val="0"/>
        </c:dLbls>
        <c:gapWidth val="50"/>
        <c:overlap val="-27"/>
        <c:axId val="847490760"/>
        <c:axId val="847493384"/>
      </c:barChart>
      <c:catAx>
        <c:axId val="84749076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847493384"/>
        <c:crosses val="autoZero"/>
        <c:auto val="1"/>
        <c:lblAlgn val="ctr"/>
        <c:lblOffset val="100"/>
        <c:noMultiLvlLbl val="0"/>
      </c:catAx>
      <c:valAx>
        <c:axId val="847493384"/>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1000-tal</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8474907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'Historia första kontakt'!$I$4</c:f>
              <c:strCache>
                <c:ptCount val="1"/>
                <c:pt idx="0">
                  <c:v>Andel väntande över 90 dagar</c:v>
                </c:pt>
              </c:strCache>
            </c:strRef>
          </c:tx>
          <c:spPr>
            <a:ln w="28575" cap="rnd">
              <a:solidFill>
                <a:schemeClr val="accent3"/>
              </a:solidFill>
              <a:round/>
            </a:ln>
            <a:effectLst/>
          </c:spPr>
          <c:marker>
            <c:symbol val="circle"/>
            <c:size val="5"/>
            <c:spPr>
              <a:solidFill>
                <a:schemeClr val="accent3"/>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'Historia första kontakt'!$A$5:$A$16</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'Historia första kontakt'!$I$5:$I$16</c:f>
              <c:numCache>
                <c:formatCode>0</c:formatCode>
                <c:ptCount val="12"/>
                <c:pt idx="0">
                  <c:v>11.633833906712228</c:v>
                </c:pt>
                <c:pt idx="1">
                  <c:v>10.734022756751397</c:v>
                </c:pt>
                <c:pt idx="2">
                  <c:v>11.420371515917628</c:v>
                </c:pt>
                <c:pt idx="3">
                  <c:v>13.496238012576933</c:v>
                </c:pt>
                <c:pt idx="4">
                  <c:v>17.175644141373915</c:v>
                </c:pt>
                <c:pt idx="5">
                  <c:v>21.244595643620716</c:v>
                </c:pt>
                <c:pt idx="6">
                  <c:v>21.654427598149848</c:v>
                </c:pt>
                <c:pt idx="7">
                  <c:v>20.357186493221857</c:v>
                </c:pt>
                <c:pt idx="8">
                  <c:v>20.971428381410853</c:v>
                </c:pt>
                <c:pt idx="9">
                  <c:v>24.928436764053181</c:v>
                </c:pt>
                <c:pt idx="10">
                  <c:v>29.615216644368957</c:v>
                </c:pt>
                <c:pt idx="11">
                  <c:v>32.368704322701255</c:v>
                </c:pt>
              </c:numCache>
            </c:numRef>
          </c:val>
          <c:smooth val="0"/>
          <c:extLst>
            <c:ext xmlns:c16="http://schemas.microsoft.com/office/drawing/2014/chart" uri="{C3380CC4-5D6E-409C-BE32-E72D297353CC}">
              <c16:uniqueId val="{00000000-AF66-4835-B7DD-ADE0EC629804}"/>
            </c:ext>
          </c:extLst>
        </c:ser>
        <c:dLbls>
          <c:dLblPos val="t"/>
          <c:showLegendKey val="0"/>
          <c:showVal val="1"/>
          <c:showCatName val="0"/>
          <c:showSerName val="0"/>
          <c:showPercent val="0"/>
          <c:showBubbleSize val="0"/>
        </c:dLbls>
        <c:marker val="1"/>
        <c:smooth val="0"/>
        <c:axId val="967995064"/>
        <c:axId val="967998016"/>
      </c:lineChart>
      <c:catAx>
        <c:axId val="96799506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67998016"/>
        <c:crosses val="autoZero"/>
        <c:auto val="1"/>
        <c:lblAlgn val="ctr"/>
        <c:lblOffset val="100"/>
        <c:noMultiLvlLbl val="0"/>
      </c:catAx>
      <c:valAx>
        <c:axId val="967998016"/>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679950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'Historia åtgärd operation'!$G$4</c:f>
              <c:strCache>
                <c:ptCount val="1"/>
                <c:pt idx="0">
                  <c:v>Antal väntande över 90 dagar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'Historia åtgärd operation'!$A$5:$A$16</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'Historia åtgärd operation'!$G$5:$G$16</c:f>
              <c:numCache>
                <c:formatCode>0</c:formatCode>
                <c:ptCount val="12"/>
                <c:pt idx="0">
                  <c:v>15.236833333333333</c:v>
                </c:pt>
                <c:pt idx="1">
                  <c:v>12.99675</c:v>
                </c:pt>
                <c:pt idx="2">
                  <c:v>12.671083333333334</c:v>
                </c:pt>
                <c:pt idx="3">
                  <c:v>14.885999999999999</c:v>
                </c:pt>
                <c:pt idx="4">
                  <c:v>22.939250000000001</c:v>
                </c:pt>
                <c:pt idx="5">
                  <c:v>29.74025</c:v>
                </c:pt>
                <c:pt idx="6">
                  <c:v>33.870249999999999</c:v>
                </c:pt>
                <c:pt idx="7">
                  <c:v>39.01925</c:v>
                </c:pt>
                <c:pt idx="8">
                  <c:v>39.402500000000003</c:v>
                </c:pt>
                <c:pt idx="9">
                  <c:v>50.765916666666662</c:v>
                </c:pt>
                <c:pt idx="10">
                  <c:v>66.519750000000002</c:v>
                </c:pt>
                <c:pt idx="11">
                  <c:v>67.384249999999994</c:v>
                </c:pt>
              </c:numCache>
            </c:numRef>
          </c:val>
          <c:extLst>
            <c:ext xmlns:c16="http://schemas.microsoft.com/office/drawing/2014/chart" uri="{C3380CC4-5D6E-409C-BE32-E72D297353CC}">
              <c16:uniqueId val="{00000000-543D-41F5-B3DB-F7821501B14F}"/>
            </c:ext>
          </c:extLst>
        </c:ser>
        <c:dLbls>
          <c:dLblPos val="outEnd"/>
          <c:showLegendKey val="0"/>
          <c:showVal val="1"/>
          <c:showCatName val="0"/>
          <c:showSerName val="0"/>
          <c:showPercent val="0"/>
          <c:showBubbleSize val="0"/>
        </c:dLbls>
        <c:gapWidth val="50"/>
        <c:overlap val="-27"/>
        <c:axId val="894841120"/>
        <c:axId val="894842760"/>
      </c:barChart>
      <c:catAx>
        <c:axId val="89484112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894842760"/>
        <c:crosses val="autoZero"/>
        <c:auto val="1"/>
        <c:lblAlgn val="ctr"/>
        <c:lblOffset val="100"/>
        <c:noMultiLvlLbl val="0"/>
      </c:catAx>
      <c:valAx>
        <c:axId val="894842760"/>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1000-tal</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89484112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Specialstudie!$K$2</c:f>
              <c:strCache>
                <c:ptCount val="1"/>
                <c:pt idx="0">
                  <c:v>2021</c:v>
                </c:pt>
              </c:strCache>
            </c:strRef>
          </c:tx>
          <c:spPr>
            <a:ln w="28575" cap="rnd">
              <a:solidFill>
                <a:schemeClr val="accent1"/>
              </a:solidFill>
              <a:prstDash val="sysDash"/>
              <a:round/>
            </a:ln>
            <a:effectLst/>
          </c:spPr>
          <c:marker>
            <c:symbol val="circle"/>
            <c:size val="5"/>
            <c:spPr>
              <a:solidFill>
                <a:schemeClr val="accent1"/>
              </a:solidFill>
              <a:ln w="9525">
                <a:solidFill>
                  <a:schemeClr val="accent1"/>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Specialstudie!$K$3:$K$14</c:f>
              <c:numCache>
                <c:formatCode>#,##0</c:formatCode>
                <c:ptCount val="12"/>
                <c:pt idx="0">
                  <c:v>1216</c:v>
                </c:pt>
                <c:pt idx="1">
                  <c:v>1218</c:v>
                </c:pt>
                <c:pt idx="2">
                  <c:v>1053</c:v>
                </c:pt>
                <c:pt idx="3">
                  <c:v>1013</c:v>
                </c:pt>
                <c:pt idx="4">
                  <c:v>1028</c:v>
                </c:pt>
                <c:pt idx="5">
                  <c:v>962</c:v>
                </c:pt>
                <c:pt idx="6">
                  <c:v>1005</c:v>
                </c:pt>
                <c:pt idx="7">
                  <c:v>1123</c:v>
                </c:pt>
                <c:pt idx="8">
                  <c:v>1076</c:v>
                </c:pt>
                <c:pt idx="9">
                  <c:v>945</c:v>
                </c:pt>
                <c:pt idx="10">
                  <c:v>818</c:v>
                </c:pt>
                <c:pt idx="11">
                  <c:v>965</c:v>
                </c:pt>
              </c:numCache>
            </c:numRef>
          </c:val>
          <c:smooth val="0"/>
          <c:extLst>
            <c:ext xmlns:c16="http://schemas.microsoft.com/office/drawing/2014/chart" uri="{C3380CC4-5D6E-409C-BE32-E72D297353CC}">
              <c16:uniqueId val="{00000000-7F10-4AD5-8372-F90DD9E24AF6}"/>
            </c:ext>
          </c:extLst>
        </c:ser>
        <c:ser>
          <c:idx val="1"/>
          <c:order val="1"/>
          <c:tx>
            <c:strRef>
              <c:f>Specialstudie!$L$2</c:f>
              <c:strCache>
                <c:ptCount val="1"/>
                <c:pt idx="0">
                  <c:v>2022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Specialstudie!$L$3:$L$14</c:f>
              <c:numCache>
                <c:formatCode>#,##0</c:formatCode>
                <c:ptCount val="12"/>
                <c:pt idx="0">
                  <c:v>1095</c:v>
                </c:pt>
                <c:pt idx="1">
                  <c:v>1135</c:v>
                </c:pt>
                <c:pt idx="2">
                  <c:v>1103</c:v>
                </c:pt>
                <c:pt idx="3">
                  <c:v>1022</c:v>
                </c:pt>
                <c:pt idx="4">
                  <c:v>991</c:v>
                </c:pt>
                <c:pt idx="5">
                  <c:v>836</c:v>
                </c:pt>
                <c:pt idx="6">
                  <c:v>963</c:v>
                </c:pt>
                <c:pt idx="7">
                  <c:v>1053</c:v>
                </c:pt>
                <c:pt idx="8">
                  <c:v>976</c:v>
                </c:pt>
                <c:pt idx="9">
                  <c:v>804</c:v>
                </c:pt>
                <c:pt idx="10">
                  <c:v>680</c:v>
                </c:pt>
                <c:pt idx="11">
                  <c:v>818</c:v>
                </c:pt>
              </c:numCache>
            </c:numRef>
          </c:val>
          <c:smooth val="0"/>
          <c:extLst>
            <c:ext xmlns:c16="http://schemas.microsoft.com/office/drawing/2014/chart" uri="{C3380CC4-5D6E-409C-BE32-E72D297353CC}">
              <c16:uniqueId val="{00000001-7F10-4AD5-8372-F90DD9E24AF6}"/>
            </c:ext>
          </c:extLst>
        </c:ser>
        <c:ser>
          <c:idx val="2"/>
          <c:order val="2"/>
          <c:tx>
            <c:strRef>
              <c:f>Specialstudie!$M$2</c:f>
              <c:strCache>
                <c:ptCount val="1"/>
                <c:pt idx="0">
                  <c:v>2023</c:v>
                </c:pt>
              </c:strCache>
            </c:strRef>
          </c:tx>
          <c:spPr>
            <a:ln w="28575" cap="rnd">
              <a:solidFill>
                <a:srgbClr val="FF0000"/>
              </a:solidFill>
              <a:prstDash val="dash"/>
              <a:round/>
            </a:ln>
            <a:effectLst/>
          </c:spPr>
          <c:marker>
            <c:symbol val="circle"/>
            <c:size val="5"/>
            <c:spPr>
              <a:solidFill>
                <a:srgbClr val="FF0000"/>
              </a:solidFill>
              <a:ln w="9525">
                <a:solidFill>
                  <a:srgbClr val="FF0000"/>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Specialstudie!$M$3:$M$14</c:f>
              <c:numCache>
                <c:formatCode>#,##0</c:formatCode>
                <c:ptCount val="12"/>
                <c:pt idx="0">
                  <c:v>879</c:v>
                </c:pt>
                <c:pt idx="1">
                  <c:v>844</c:v>
                </c:pt>
                <c:pt idx="2">
                  <c:v>734</c:v>
                </c:pt>
                <c:pt idx="3">
                  <c:v>771</c:v>
                </c:pt>
                <c:pt idx="4">
                  <c:v>811</c:v>
                </c:pt>
              </c:numCache>
            </c:numRef>
          </c:val>
          <c:smooth val="0"/>
          <c:extLst>
            <c:ext xmlns:c16="http://schemas.microsoft.com/office/drawing/2014/chart" uri="{C3380CC4-5D6E-409C-BE32-E72D297353CC}">
              <c16:uniqueId val="{00000002-7F10-4AD5-8372-F90DD9E24AF6}"/>
            </c:ext>
          </c:extLst>
        </c:ser>
        <c:dLbls>
          <c:showLegendKey val="0"/>
          <c:showVal val="0"/>
          <c:showCatName val="0"/>
          <c:showSerName val="0"/>
          <c:showPercent val="0"/>
          <c:showBubbleSize val="0"/>
        </c:dLbls>
        <c:marker val="1"/>
        <c:smooth val="0"/>
        <c:axId val="607671744"/>
        <c:axId val="610127072"/>
      </c:lineChart>
      <c:catAx>
        <c:axId val="60767174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610127072"/>
        <c:crosses val="autoZero"/>
        <c:auto val="1"/>
        <c:lblAlgn val="ctr"/>
        <c:lblOffset val="100"/>
        <c:noMultiLvlLbl val="0"/>
      </c:catAx>
      <c:valAx>
        <c:axId val="6101270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60767174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'Historia åtgärd operation'!$J$4</c:f>
              <c:strCache>
                <c:ptCount val="1"/>
                <c:pt idx="0">
                  <c:v>Andel väntande över 90 dagar</c:v>
                </c:pt>
              </c:strCache>
            </c:strRef>
          </c:tx>
          <c:spPr>
            <a:ln w="28575" cap="rnd">
              <a:solidFill>
                <a:schemeClr val="accent3"/>
              </a:solidFill>
              <a:round/>
            </a:ln>
            <a:effectLst/>
          </c:spPr>
          <c:marker>
            <c:symbol val="circle"/>
            <c:size val="5"/>
            <c:spPr>
              <a:solidFill>
                <a:schemeClr val="accent3"/>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'Historia åtgärd operation'!$A$5:$A$16</c:f>
              <c:numCache>
                <c:formatCode>General</c:formatCode>
                <c:ptCount val="12"/>
                <c:pt idx="0">
                  <c:v>2011</c:v>
                </c:pt>
                <c:pt idx="1">
                  <c:v>2012</c:v>
                </c:pt>
                <c:pt idx="2">
                  <c:v>2013</c:v>
                </c:pt>
                <c:pt idx="3">
                  <c:v>2014</c:v>
                </c:pt>
                <c:pt idx="4">
                  <c:v>2015</c:v>
                </c:pt>
                <c:pt idx="5">
                  <c:v>2016</c:v>
                </c:pt>
                <c:pt idx="6">
                  <c:v>2017</c:v>
                </c:pt>
                <c:pt idx="7">
                  <c:v>2018</c:v>
                </c:pt>
                <c:pt idx="8">
                  <c:v>2019</c:v>
                </c:pt>
                <c:pt idx="9">
                  <c:v>2020</c:v>
                </c:pt>
                <c:pt idx="10">
                  <c:v>2021</c:v>
                </c:pt>
                <c:pt idx="11">
                  <c:v>2022</c:v>
                </c:pt>
              </c:numCache>
            </c:numRef>
          </c:cat>
          <c:val>
            <c:numRef>
              <c:f>'Historia åtgärd operation'!$J$5:$J$16</c:f>
              <c:numCache>
                <c:formatCode>0</c:formatCode>
                <c:ptCount val="12"/>
                <c:pt idx="0">
                  <c:v>16.467163750300585</c:v>
                </c:pt>
                <c:pt idx="1">
                  <c:v>14.46384155536307</c:v>
                </c:pt>
                <c:pt idx="2">
                  <c:v>14.023601241393941</c:v>
                </c:pt>
                <c:pt idx="3">
                  <c:v>15.495529568519</c:v>
                </c:pt>
                <c:pt idx="4">
                  <c:v>21.030552138802516</c:v>
                </c:pt>
                <c:pt idx="5">
                  <c:v>25.866578918567495</c:v>
                </c:pt>
                <c:pt idx="6">
                  <c:v>28.003996210490051</c:v>
                </c:pt>
                <c:pt idx="7">
                  <c:v>30.518997176430101</c:v>
                </c:pt>
                <c:pt idx="8">
                  <c:v>31.222389946077438</c:v>
                </c:pt>
                <c:pt idx="9">
                  <c:v>41.370418762835065</c:v>
                </c:pt>
                <c:pt idx="10">
                  <c:v>46.264363485883123</c:v>
                </c:pt>
                <c:pt idx="11">
                  <c:v>41.859421347703872</c:v>
                </c:pt>
              </c:numCache>
            </c:numRef>
          </c:val>
          <c:smooth val="0"/>
          <c:extLst>
            <c:ext xmlns:c16="http://schemas.microsoft.com/office/drawing/2014/chart" uri="{C3380CC4-5D6E-409C-BE32-E72D297353CC}">
              <c16:uniqueId val="{00000000-9569-4E9B-9E08-EFBB4BA203D0}"/>
            </c:ext>
          </c:extLst>
        </c:ser>
        <c:dLbls>
          <c:dLblPos val="t"/>
          <c:showLegendKey val="0"/>
          <c:showVal val="1"/>
          <c:showCatName val="0"/>
          <c:showSerName val="0"/>
          <c:showPercent val="0"/>
          <c:showBubbleSize val="0"/>
        </c:dLbls>
        <c:marker val="1"/>
        <c:smooth val="0"/>
        <c:axId val="972176384"/>
        <c:axId val="972169824"/>
      </c:lineChart>
      <c:catAx>
        <c:axId val="97217638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72169824"/>
        <c:crosses val="autoZero"/>
        <c:auto val="1"/>
        <c:lblAlgn val="ctr"/>
        <c:lblOffset val="100"/>
        <c:noMultiLvlLbl val="0"/>
      </c:catAx>
      <c:valAx>
        <c:axId val="972169824"/>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7217638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Specialstudie!$Q$2</c:f>
              <c:strCache>
                <c:ptCount val="1"/>
                <c:pt idx="0">
                  <c:v>2021</c:v>
                </c:pt>
              </c:strCache>
            </c:strRef>
          </c:tx>
          <c:spPr>
            <a:ln w="28575" cap="rnd">
              <a:solidFill>
                <a:schemeClr val="accent1"/>
              </a:solidFill>
              <a:prstDash val="sysDash"/>
              <a:round/>
            </a:ln>
            <a:effectLst/>
          </c:spPr>
          <c:marker>
            <c:symbol val="circle"/>
            <c:size val="5"/>
            <c:spPr>
              <a:solidFill>
                <a:schemeClr val="accent1"/>
              </a:solidFill>
              <a:ln w="9525">
                <a:solidFill>
                  <a:schemeClr val="accent1"/>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Specialstudie!$Q$3:$Q$14</c:f>
              <c:numCache>
                <c:formatCode>0</c:formatCode>
                <c:ptCount val="12"/>
                <c:pt idx="0">
                  <c:v>134</c:v>
                </c:pt>
                <c:pt idx="1">
                  <c:v>111</c:v>
                </c:pt>
                <c:pt idx="2">
                  <c:v>86</c:v>
                </c:pt>
                <c:pt idx="3">
                  <c:v>66</c:v>
                </c:pt>
                <c:pt idx="4">
                  <c:v>80</c:v>
                </c:pt>
                <c:pt idx="5">
                  <c:v>87</c:v>
                </c:pt>
                <c:pt idx="6">
                  <c:v>167</c:v>
                </c:pt>
                <c:pt idx="7">
                  <c:v>257</c:v>
                </c:pt>
                <c:pt idx="8">
                  <c:v>171</c:v>
                </c:pt>
                <c:pt idx="9">
                  <c:v>151</c:v>
                </c:pt>
                <c:pt idx="10">
                  <c:v>97</c:v>
                </c:pt>
                <c:pt idx="11">
                  <c:v>97</c:v>
                </c:pt>
              </c:numCache>
            </c:numRef>
          </c:val>
          <c:smooth val="0"/>
          <c:extLst>
            <c:ext xmlns:c16="http://schemas.microsoft.com/office/drawing/2014/chart" uri="{C3380CC4-5D6E-409C-BE32-E72D297353CC}">
              <c16:uniqueId val="{00000000-9903-4414-AC48-ED9C68CC5005}"/>
            </c:ext>
          </c:extLst>
        </c:ser>
        <c:ser>
          <c:idx val="1"/>
          <c:order val="1"/>
          <c:tx>
            <c:strRef>
              <c:f>Specialstudie!$R$2</c:f>
              <c:strCache>
                <c:ptCount val="1"/>
                <c:pt idx="0">
                  <c:v>2022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Specialstudie!$R$3:$R$14</c:f>
              <c:numCache>
                <c:formatCode>0</c:formatCode>
                <c:ptCount val="12"/>
                <c:pt idx="0">
                  <c:v>155</c:v>
                </c:pt>
                <c:pt idx="1">
                  <c:v>165</c:v>
                </c:pt>
                <c:pt idx="2">
                  <c:v>154</c:v>
                </c:pt>
                <c:pt idx="3">
                  <c:v>106</c:v>
                </c:pt>
                <c:pt idx="4">
                  <c:v>117</c:v>
                </c:pt>
                <c:pt idx="5">
                  <c:v>181</c:v>
                </c:pt>
                <c:pt idx="6">
                  <c:v>283</c:v>
                </c:pt>
                <c:pt idx="7">
                  <c:v>386</c:v>
                </c:pt>
                <c:pt idx="8">
                  <c:v>406</c:v>
                </c:pt>
                <c:pt idx="9">
                  <c:v>361</c:v>
                </c:pt>
                <c:pt idx="10">
                  <c:v>338</c:v>
                </c:pt>
                <c:pt idx="11">
                  <c:v>350</c:v>
                </c:pt>
              </c:numCache>
            </c:numRef>
          </c:val>
          <c:smooth val="0"/>
          <c:extLst>
            <c:ext xmlns:c16="http://schemas.microsoft.com/office/drawing/2014/chart" uri="{C3380CC4-5D6E-409C-BE32-E72D297353CC}">
              <c16:uniqueId val="{00000001-9903-4414-AC48-ED9C68CC5005}"/>
            </c:ext>
          </c:extLst>
        </c:ser>
        <c:ser>
          <c:idx val="2"/>
          <c:order val="2"/>
          <c:tx>
            <c:strRef>
              <c:f>Specialstudie!$S$2</c:f>
              <c:strCache>
                <c:ptCount val="1"/>
                <c:pt idx="0">
                  <c:v>2023</c:v>
                </c:pt>
              </c:strCache>
            </c:strRef>
          </c:tx>
          <c:spPr>
            <a:ln w="28575" cap="rnd">
              <a:solidFill>
                <a:srgbClr val="FF0000"/>
              </a:solidFill>
              <a:prstDash val="dash"/>
              <a:round/>
            </a:ln>
            <a:effectLst/>
          </c:spPr>
          <c:marker>
            <c:symbol val="circle"/>
            <c:size val="5"/>
            <c:spPr>
              <a:solidFill>
                <a:srgbClr val="FF0000"/>
              </a:solidFill>
              <a:ln w="9525">
                <a:solidFill>
                  <a:srgbClr val="FF0000"/>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Specialstudie!$S$3:$S$14</c:f>
              <c:numCache>
                <c:formatCode>0</c:formatCode>
                <c:ptCount val="12"/>
                <c:pt idx="0">
                  <c:v>388</c:v>
                </c:pt>
                <c:pt idx="1">
                  <c:v>401</c:v>
                </c:pt>
                <c:pt idx="2">
                  <c:v>373</c:v>
                </c:pt>
                <c:pt idx="3">
                  <c:v>300</c:v>
                </c:pt>
                <c:pt idx="4">
                  <c:v>282</c:v>
                </c:pt>
              </c:numCache>
            </c:numRef>
          </c:val>
          <c:smooth val="0"/>
          <c:extLst>
            <c:ext xmlns:c16="http://schemas.microsoft.com/office/drawing/2014/chart" uri="{C3380CC4-5D6E-409C-BE32-E72D297353CC}">
              <c16:uniqueId val="{00000002-9903-4414-AC48-ED9C68CC5005}"/>
            </c:ext>
          </c:extLst>
        </c:ser>
        <c:dLbls>
          <c:showLegendKey val="0"/>
          <c:showVal val="0"/>
          <c:showCatName val="0"/>
          <c:showSerName val="0"/>
          <c:showPercent val="0"/>
          <c:showBubbleSize val="0"/>
        </c:dLbls>
        <c:marker val="1"/>
        <c:smooth val="0"/>
        <c:axId val="938905608"/>
        <c:axId val="938908848"/>
      </c:lineChart>
      <c:catAx>
        <c:axId val="93890560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38908848"/>
        <c:crosses val="autoZero"/>
        <c:auto val="1"/>
        <c:lblAlgn val="ctr"/>
        <c:lblOffset val="100"/>
        <c:noMultiLvlLbl val="0"/>
      </c:catAx>
      <c:valAx>
        <c:axId val="9389088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3890560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Specialstudie!$T$2</c:f>
              <c:strCache>
                <c:ptCount val="1"/>
                <c:pt idx="0">
                  <c:v>2021</c:v>
                </c:pt>
              </c:strCache>
            </c:strRef>
          </c:tx>
          <c:spPr>
            <a:ln w="28575" cap="rnd">
              <a:solidFill>
                <a:schemeClr val="accent1"/>
              </a:solidFill>
              <a:prstDash val="sysDash"/>
              <a:round/>
            </a:ln>
            <a:effectLst/>
          </c:spPr>
          <c:marker>
            <c:symbol val="circle"/>
            <c:size val="5"/>
            <c:spPr>
              <a:solidFill>
                <a:schemeClr val="accent1"/>
              </a:solidFill>
              <a:ln w="9525">
                <a:solidFill>
                  <a:schemeClr val="accent1"/>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Specialstudie!$T$3:$T$14</c:f>
              <c:numCache>
                <c:formatCode>0</c:formatCode>
                <c:ptCount val="12"/>
                <c:pt idx="0">
                  <c:v>20.775193798449614</c:v>
                </c:pt>
                <c:pt idx="1">
                  <c:v>16.517857142857142</c:v>
                </c:pt>
                <c:pt idx="2">
                  <c:v>11.994421199442119</c:v>
                </c:pt>
                <c:pt idx="3">
                  <c:v>9.0410958904109595</c:v>
                </c:pt>
                <c:pt idx="4">
                  <c:v>10.973936899862826</c:v>
                </c:pt>
                <c:pt idx="5">
                  <c:v>12.133891213389122</c:v>
                </c:pt>
                <c:pt idx="6">
                  <c:v>17.76595744680851</c:v>
                </c:pt>
                <c:pt idx="7">
                  <c:v>24.406457739791072</c:v>
                </c:pt>
                <c:pt idx="8">
                  <c:v>17.395727365208547</c:v>
                </c:pt>
                <c:pt idx="9">
                  <c:v>14.463601532567051</c:v>
                </c:pt>
                <c:pt idx="10">
                  <c:v>9.8577235772357721</c:v>
                </c:pt>
                <c:pt idx="11">
                  <c:v>9.748743718592964</c:v>
                </c:pt>
              </c:numCache>
            </c:numRef>
          </c:val>
          <c:smooth val="0"/>
          <c:extLst>
            <c:ext xmlns:c16="http://schemas.microsoft.com/office/drawing/2014/chart" uri="{C3380CC4-5D6E-409C-BE32-E72D297353CC}">
              <c16:uniqueId val="{00000000-497D-4F02-A373-960059EFBE98}"/>
            </c:ext>
          </c:extLst>
        </c:ser>
        <c:ser>
          <c:idx val="1"/>
          <c:order val="1"/>
          <c:tx>
            <c:strRef>
              <c:f>Specialstudie!$U$2</c:f>
              <c:strCache>
                <c:ptCount val="1"/>
                <c:pt idx="0">
                  <c:v>2022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Specialstudie!$U$3:$U$14</c:f>
              <c:numCache>
                <c:formatCode>0</c:formatCode>
                <c:ptCount val="12"/>
                <c:pt idx="0">
                  <c:v>15.422885572139302</c:v>
                </c:pt>
                <c:pt idx="1">
                  <c:v>15.406162464985995</c:v>
                </c:pt>
                <c:pt idx="2">
                  <c:v>15.247524752475247</c:v>
                </c:pt>
                <c:pt idx="3">
                  <c:v>11.041666666666666</c:v>
                </c:pt>
                <c:pt idx="4">
                  <c:v>11.806256306760847</c:v>
                </c:pt>
                <c:pt idx="5">
                  <c:v>17.956349206349206</c:v>
                </c:pt>
                <c:pt idx="6">
                  <c:v>24.802804557405782</c:v>
                </c:pt>
                <c:pt idx="7">
                  <c:v>32.851063829787236</c:v>
                </c:pt>
                <c:pt idx="8">
                  <c:v>33.52601156069364</c:v>
                </c:pt>
                <c:pt idx="9">
                  <c:v>29.159935379644587</c:v>
                </c:pt>
                <c:pt idx="10">
                  <c:v>29.037800687285227</c:v>
                </c:pt>
                <c:pt idx="11">
                  <c:v>28.548123980424144</c:v>
                </c:pt>
              </c:numCache>
            </c:numRef>
          </c:val>
          <c:smooth val="0"/>
          <c:extLst>
            <c:ext xmlns:c16="http://schemas.microsoft.com/office/drawing/2014/chart" uri="{C3380CC4-5D6E-409C-BE32-E72D297353CC}">
              <c16:uniqueId val="{00000001-497D-4F02-A373-960059EFBE98}"/>
            </c:ext>
          </c:extLst>
        </c:ser>
        <c:ser>
          <c:idx val="2"/>
          <c:order val="2"/>
          <c:tx>
            <c:strRef>
              <c:f>Specialstudie!$V$2</c:f>
              <c:strCache>
                <c:ptCount val="1"/>
                <c:pt idx="0">
                  <c:v>2023</c:v>
                </c:pt>
              </c:strCache>
            </c:strRef>
          </c:tx>
          <c:spPr>
            <a:ln w="28575" cap="rnd">
              <a:solidFill>
                <a:srgbClr val="FF0000"/>
              </a:solidFill>
              <a:prstDash val="dash"/>
              <a:round/>
            </a:ln>
            <a:effectLst/>
          </c:spPr>
          <c:marker>
            <c:symbol val="circle"/>
            <c:size val="5"/>
            <c:spPr>
              <a:solidFill>
                <a:srgbClr val="FF0000"/>
              </a:solidFill>
              <a:ln w="9525">
                <a:solidFill>
                  <a:srgbClr val="FF0000"/>
                </a:solidFill>
              </a:ln>
              <a:effectLst/>
            </c:spPr>
          </c:marker>
          <c:cat>
            <c:strRef>
              <c:f>Specialstudie!$J$3:$J$14</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Specialstudie!$V$3:$V$14</c:f>
              <c:numCache>
                <c:formatCode>0</c:formatCode>
                <c:ptCount val="12"/>
                <c:pt idx="0">
                  <c:v>32.119205298013242</c:v>
                </c:pt>
                <c:pt idx="1">
                  <c:v>33.754208754208754</c:v>
                </c:pt>
                <c:pt idx="2">
                  <c:v>30.928689883913762</c:v>
                </c:pt>
                <c:pt idx="3">
                  <c:v>25.597269624573375</c:v>
                </c:pt>
                <c:pt idx="4">
                  <c:v>24.585876198779424</c:v>
                </c:pt>
              </c:numCache>
            </c:numRef>
          </c:val>
          <c:smooth val="0"/>
          <c:extLst>
            <c:ext xmlns:c16="http://schemas.microsoft.com/office/drawing/2014/chart" uri="{C3380CC4-5D6E-409C-BE32-E72D297353CC}">
              <c16:uniqueId val="{00000002-497D-4F02-A373-960059EFBE98}"/>
            </c:ext>
          </c:extLst>
        </c:ser>
        <c:dLbls>
          <c:showLegendKey val="0"/>
          <c:showVal val="0"/>
          <c:showCatName val="0"/>
          <c:showSerName val="0"/>
          <c:showPercent val="0"/>
          <c:showBubbleSize val="0"/>
        </c:dLbls>
        <c:marker val="1"/>
        <c:smooth val="0"/>
        <c:axId val="604728080"/>
        <c:axId val="604728800"/>
      </c:lineChart>
      <c:catAx>
        <c:axId val="60472808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604728800"/>
        <c:crosses val="autoZero"/>
        <c:auto val="1"/>
        <c:lblAlgn val="ctr"/>
        <c:lblOffset val="100"/>
        <c:noMultiLvlLbl val="0"/>
      </c:catAx>
      <c:valAx>
        <c:axId val="60472880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60472808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'Första kontakt'!$AM$4</c:f>
              <c:strCache>
                <c:ptCount val="1"/>
                <c:pt idx="0">
                  <c:v>2021</c:v>
                </c:pt>
              </c:strCache>
            </c:strRef>
          </c:tx>
          <c:spPr>
            <a:ln w="28575" cap="rnd">
              <a:solidFill>
                <a:schemeClr val="accent1"/>
              </a:solidFill>
              <a:prstDash val="sysDash"/>
              <a:round/>
            </a:ln>
            <a:effectLst/>
          </c:spPr>
          <c:marker>
            <c:symbol val="circle"/>
            <c:size val="5"/>
            <c:spPr>
              <a:solidFill>
                <a:schemeClr val="accent1"/>
              </a:solidFill>
              <a:ln w="9525">
                <a:solidFill>
                  <a:schemeClr val="accent1"/>
                </a:solidFill>
              </a:ln>
              <a:effectLst/>
            </c:spPr>
          </c:marker>
          <c:cat>
            <c:strRef>
              <c:f>'Första kontakt'!$AI$5:$AI$16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'Första kontakt'!$AM$5:$AM$16</c:f>
              <c:numCache>
                <c:formatCode>0</c:formatCode>
                <c:ptCount val="12"/>
                <c:pt idx="0">
                  <c:v>31.06765928184889</c:v>
                </c:pt>
                <c:pt idx="1">
                  <c:v>31.098509514506908</c:v>
                </c:pt>
                <c:pt idx="2">
                  <c:v>28.249366699022236</c:v>
                </c:pt>
                <c:pt idx="3">
                  <c:v>27.127113014952076</c:v>
                </c:pt>
                <c:pt idx="4">
                  <c:v>27.211895715142777</c:v>
                </c:pt>
                <c:pt idx="5">
                  <c:v>27.673892798144536</c:v>
                </c:pt>
                <c:pt idx="6">
                  <c:v>31.73060688943238</c:v>
                </c:pt>
                <c:pt idx="7">
                  <c:v>35.167583443725512</c:v>
                </c:pt>
                <c:pt idx="8">
                  <c:v>34.239115442968142</c:v>
                </c:pt>
                <c:pt idx="9">
                  <c:v>28.222183847984191</c:v>
                </c:pt>
                <c:pt idx="10">
                  <c:v>25.397143043447958</c:v>
                </c:pt>
                <c:pt idx="11">
                  <c:v>28.045127017184349</c:v>
                </c:pt>
              </c:numCache>
            </c:numRef>
          </c:val>
          <c:smooth val="0"/>
          <c:extLst>
            <c:ext xmlns:c16="http://schemas.microsoft.com/office/drawing/2014/chart" uri="{C3380CC4-5D6E-409C-BE32-E72D297353CC}">
              <c16:uniqueId val="{00000000-6C48-4E51-923B-1D313D71DA71}"/>
            </c:ext>
          </c:extLst>
        </c:ser>
        <c:ser>
          <c:idx val="1"/>
          <c:order val="1"/>
          <c:tx>
            <c:strRef>
              <c:f>'Första kontakt'!$AN$4</c:f>
              <c:strCache>
                <c:ptCount val="1"/>
                <c:pt idx="0">
                  <c:v>2022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'Första kontakt'!$AI$5:$AI$16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'Första kontakt'!$AN$5:$AN$16</c:f>
              <c:numCache>
                <c:formatCode>0</c:formatCode>
                <c:ptCount val="12"/>
                <c:pt idx="0">
                  <c:v>31.239280452471263</c:v>
                </c:pt>
                <c:pt idx="1">
                  <c:v>31.930047793433058</c:v>
                </c:pt>
                <c:pt idx="2">
                  <c:v>29.57464898270343</c:v>
                </c:pt>
                <c:pt idx="3">
                  <c:v>28.252464971458224</c:v>
                </c:pt>
                <c:pt idx="4">
                  <c:v>27.856425072227108</c:v>
                </c:pt>
                <c:pt idx="5">
                  <c:v>30.282196421931165</c:v>
                </c:pt>
                <c:pt idx="6">
                  <c:v>35.42140891612236</c:v>
                </c:pt>
                <c:pt idx="7">
                  <c:v>40.110528923620734</c:v>
                </c:pt>
                <c:pt idx="8">
                  <c:v>38.777636879307792</c:v>
                </c:pt>
                <c:pt idx="9">
                  <c:v>32.892345166232481</c:v>
                </c:pt>
                <c:pt idx="10">
                  <c:v>29.7351153292948</c:v>
                </c:pt>
                <c:pt idx="11">
                  <c:v>30.953517168018067</c:v>
                </c:pt>
              </c:numCache>
            </c:numRef>
          </c:val>
          <c:smooth val="0"/>
          <c:extLst>
            <c:ext xmlns:c16="http://schemas.microsoft.com/office/drawing/2014/chart" uri="{C3380CC4-5D6E-409C-BE32-E72D297353CC}">
              <c16:uniqueId val="{00000001-6C48-4E51-923B-1D313D71DA71}"/>
            </c:ext>
          </c:extLst>
        </c:ser>
        <c:ser>
          <c:idx val="2"/>
          <c:order val="2"/>
          <c:tx>
            <c:strRef>
              <c:f>'Första kontakt'!$AO$4</c:f>
              <c:strCache>
                <c:ptCount val="1"/>
                <c:pt idx="0">
                  <c:v>2023</c:v>
                </c:pt>
              </c:strCache>
            </c:strRef>
          </c:tx>
          <c:spPr>
            <a:ln w="28575" cap="rnd">
              <a:solidFill>
                <a:srgbClr val="FF0000"/>
              </a:solidFill>
              <a:prstDash val="dash"/>
              <a:round/>
            </a:ln>
            <a:effectLst/>
          </c:spPr>
          <c:marker>
            <c:symbol val="circle"/>
            <c:size val="5"/>
            <c:spPr>
              <a:solidFill>
                <a:srgbClr val="FF0000"/>
              </a:solidFill>
              <a:ln w="9525">
                <a:solidFill>
                  <a:srgbClr val="FF0000"/>
                </a:solidFill>
              </a:ln>
              <a:effectLst/>
            </c:spPr>
          </c:marker>
          <c:cat>
            <c:strRef>
              <c:f>'Första kontakt'!$AI$5:$AI$16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'Första kontakt'!$AO$5:$AO$16</c:f>
              <c:numCache>
                <c:formatCode>0</c:formatCode>
                <c:ptCount val="12"/>
                <c:pt idx="0">
                  <c:v>32.01197769524596</c:v>
                </c:pt>
                <c:pt idx="1">
                  <c:v>31.257701770280079</c:v>
                </c:pt>
                <c:pt idx="2">
                  <c:v>28.950252027175104</c:v>
                </c:pt>
                <c:pt idx="3">
                  <c:v>28.928743185213239</c:v>
                </c:pt>
                <c:pt idx="4">
                  <c:v>29.464980380217845</c:v>
                </c:pt>
              </c:numCache>
            </c:numRef>
          </c:val>
          <c:smooth val="0"/>
          <c:extLst>
            <c:ext xmlns:c16="http://schemas.microsoft.com/office/drawing/2014/chart" uri="{C3380CC4-5D6E-409C-BE32-E72D297353CC}">
              <c16:uniqueId val="{00000002-6C48-4E51-923B-1D313D71DA71}"/>
            </c:ext>
          </c:extLst>
        </c:ser>
        <c:dLbls>
          <c:showLegendKey val="0"/>
          <c:showVal val="0"/>
          <c:showCatName val="0"/>
          <c:showSerName val="0"/>
          <c:showPercent val="0"/>
          <c:showBubbleSize val="0"/>
        </c:dLbls>
        <c:marker val="1"/>
        <c:smooth val="0"/>
        <c:axId val="941930208"/>
        <c:axId val="941937096"/>
      </c:lineChart>
      <c:catAx>
        <c:axId val="941930208"/>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41937096"/>
        <c:crosses val="autoZero"/>
        <c:auto val="1"/>
        <c:lblAlgn val="ctr"/>
        <c:lblOffset val="100"/>
        <c:noMultiLvlLbl val="0"/>
      </c:catAx>
      <c:valAx>
        <c:axId val="94193709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4193020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'Första kontakt'!$AJ$4</c:f>
              <c:strCache>
                <c:ptCount val="1"/>
                <c:pt idx="0">
                  <c:v>2021</c:v>
                </c:pt>
              </c:strCache>
            </c:strRef>
          </c:tx>
          <c:spPr>
            <a:ln w="28575" cap="rnd">
              <a:solidFill>
                <a:schemeClr val="accent1"/>
              </a:solidFill>
              <a:prstDash val="sysDash"/>
              <a:round/>
            </a:ln>
            <a:effectLst/>
          </c:spPr>
          <c:marker>
            <c:symbol val="circle"/>
            <c:size val="5"/>
            <c:spPr>
              <a:solidFill>
                <a:schemeClr val="accent1"/>
              </a:solidFill>
              <a:ln w="9525">
                <a:solidFill>
                  <a:schemeClr val="accent1"/>
                </a:solidFill>
              </a:ln>
              <a:effectLst/>
            </c:spPr>
          </c:marker>
          <c:cat>
            <c:strRef>
              <c:f>'Första kontakt'!$AI$5:$AI$16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'Första kontakt'!$AJ$5:$AJ$16</c:f>
              <c:numCache>
                <c:formatCode>#,##0</c:formatCode>
                <c:ptCount val="12"/>
                <c:pt idx="0">
                  <c:v>103.91200000000001</c:v>
                </c:pt>
                <c:pt idx="1">
                  <c:v>103.155</c:v>
                </c:pt>
                <c:pt idx="2">
                  <c:v>95.457999999999998</c:v>
                </c:pt>
                <c:pt idx="3">
                  <c:v>100.05699999999999</c:v>
                </c:pt>
                <c:pt idx="4">
                  <c:v>103.41499999999999</c:v>
                </c:pt>
                <c:pt idx="5">
                  <c:v>109.057</c:v>
                </c:pt>
                <c:pt idx="6">
                  <c:v>131.55700000000002</c:v>
                </c:pt>
                <c:pt idx="7">
                  <c:v>151.58599999999998</c:v>
                </c:pt>
                <c:pt idx="8">
                  <c:v>148.947</c:v>
                </c:pt>
                <c:pt idx="9">
                  <c:v>125.84299999999999</c:v>
                </c:pt>
                <c:pt idx="10">
                  <c:v>112.95100000000001</c:v>
                </c:pt>
                <c:pt idx="11">
                  <c:v>125.91</c:v>
                </c:pt>
              </c:numCache>
            </c:numRef>
          </c:val>
          <c:smooth val="0"/>
          <c:extLst>
            <c:ext xmlns:c16="http://schemas.microsoft.com/office/drawing/2014/chart" uri="{C3380CC4-5D6E-409C-BE32-E72D297353CC}">
              <c16:uniqueId val="{00000000-B8A2-4D8E-A104-4DDB45629BDF}"/>
            </c:ext>
          </c:extLst>
        </c:ser>
        <c:ser>
          <c:idx val="1"/>
          <c:order val="1"/>
          <c:tx>
            <c:strRef>
              <c:f>'Första kontakt'!$AK$4</c:f>
              <c:strCache>
                <c:ptCount val="1"/>
                <c:pt idx="0">
                  <c:v>2022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'Första kontakt'!$AI$5:$AI$16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'Första kontakt'!$AK$5:$AK$16</c:f>
              <c:numCache>
                <c:formatCode>#,##0</c:formatCode>
                <c:ptCount val="12"/>
                <c:pt idx="0">
                  <c:v>139.51900000000001</c:v>
                </c:pt>
                <c:pt idx="1">
                  <c:v>144.03899999999999</c:v>
                </c:pt>
                <c:pt idx="2">
                  <c:v>134.61699999999999</c:v>
                </c:pt>
                <c:pt idx="3">
                  <c:v>130.66200000000001</c:v>
                </c:pt>
                <c:pt idx="4">
                  <c:v>133.059</c:v>
                </c:pt>
                <c:pt idx="5">
                  <c:v>146.584</c:v>
                </c:pt>
                <c:pt idx="6">
                  <c:v>178.797</c:v>
                </c:pt>
                <c:pt idx="7">
                  <c:v>205.61700000000002</c:v>
                </c:pt>
                <c:pt idx="8">
                  <c:v>193.875</c:v>
                </c:pt>
                <c:pt idx="9">
                  <c:v>161.23399999999998</c:v>
                </c:pt>
                <c:pt idx="10">
                  <c:v>141.61199999999999</c:v>
                </c:pt>
                <c:pt idx="11">
                  <c:v>147.24</c:v>
                </c:pt>
              </c:numCache>
            </c:numRef>
          </c:val>
          <c:smooth val="0"/>
          <c:extLst>
            <c:ext xmlns:c16="http://schemas.microsoft.com/office/drawing/2014/chart" uri="{C3380CC4-5D6E-409C-BE32-E72D297353CC}">
              <c16:uniqueId val="{00000001-B8A2-4D8E-A104-4DDB45629BDF}"/>
            </c:ext>
          </c:extLst>
        </c:ser>
        <c:ser>
          <c:idx val="2"/>
          <c:order val="2"/>
          <c:tx>
            <c:strRef>
              <c:f>'Första kontakt'!$AL$4</c:f>
              <c:strCache>
                <c:ptCount val="1"/>
                <c:pt idx="0">
                  <c:v>2023</c:v>
                </c:pt>
              </c:strCache>
            </c:strRef>
          </c:tx>
          <c:spPr>
            <a:ln w="28575" cap="rnd">
              <a:solidFill>
                <a:srgbClr val="C00000"/>
              </a:solidFill>
              <a:prstDash val="dash"/>
              <a:round/>
            </a:ln>
            <a:effectLst/>
          </c:spPr>
          <c:marker>
            <c:symbol val="circle"/>
            <c:size val="5"/>
            <c:spPr>
              <a:solidFill>
                <a:srgbClr val="FF0000"/>
              </a:solidFill>
              <a:ln w="9525">
                <a:solidFill>
                  <a:srgbClr val="FF0000"/>
                </a:solidFill>
              </a:ln>
              <a:effectLst/>
            </c:spPr>
          </c:marker>
          <c:cat>
            <c:strRef>
              <c:f>'Första kontakt'!$AI$5:$AI$16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'Första kontakt'!$AL$5:$AL$16</c:f>
              <c:numCache>
                <c:formatCode>#,##0</c:formatCode>
                <c:ptCount val="12"/>
                <c:pt idx="0">
                  <c:v>151.27100000000002</c:v>
                </c:pt>
                <c:pt idx="1">
                  <c:v>145.59900000000002</c:v>
                </c:pt>
                <c:pt idx="2">
                  <c:v>136.06299999999999</c:v>
                </c:pt>
                <c:pt idx="3">
                  <c:v>135.946</c:v>
                </c:pt>
                <c:pt idx="4" formatCode="#\ ##0.000">
                  <c:v>139.36699999999999</c:v>
                </c:pt>
              </c:numCache>
            </c:numRef>
          </c:val>
          <c:smooth val="0"/>
          <c:extLst>
            <c:ext xmlns:c16="http://schemas.microsoft.com/office/drawing/2014/chart" uri="{C3380CC4-5D6E-409C-BE32-E72D297353CC}">
              <c16:uniqueId val="{00000002-B8A2-4D8E-A104-4DDB45629BDF}"/>
            </c:ext>
          </c:extLst>
        </c:ser>
        <c:dLbls>
          <c:showLegendKey val="0"/>
          <c:showVal val="0"/>
          <c:showCatName val="0"/>
          <c:showSerName val="0"/>
          <c:showPercent val="0"/>
          <c:showBubbleSize val="0"/>
        </c:dLbls>
        <c:marker val="1"/>
        <c:smooth val="0"/>
        <c:axId val="1156662624"/>
        <c:axId val="1156673776"/>
      </c:lineChart>
      <c:catAx>
        <c:axId val="115666262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156673776"/>
        <c:crosses val="autoZero"/>
        <c:auto val="1"/>
        <c:lblAlgn val="ctr"/>
        <c:lblOffset val="100"/>
        <c:noMultiLvlLbl val="0"/>
      </c:catAx>
      <c:valAx>
        <c:axId val="115667377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1000-tal</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15666262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Åtgärdoperation!$AM$4</c:f>
              <c:strCache>
                <c:ptCount val="1"/>
                <c:pt idx="0">
                  <c:v>2021</c:v>
                </c:pt>
              </c:strCache>
            </c:strRef>
          </c:tx>
          <c:spPr>
            <a:ln w="28575" cap="rnd">
              <a:solidFill>
                <a:schemeClr val="accent1"/>
              </a:solidFill>
              <a:prstDash val="sysDash"/>
              <a:round/>
            </a:ln>
            <a:effectLst/>
          </c:spPr>
          <c:marker>
            <c:symbol val="circle"/>
            <c:size val="5"/>
            <c:spPr>
              <a:solidFill>
                <a:schemeClr val="accent1"/>
              </a:solidFill>
              <a:ln w="9525">
                <a:solidFill>
                  <a:schemeClr val="accent1"/>
                </a:solidFill>
              </a:ln>
              <a:effectLst/>
            </c:spPr>
          </c:marker>
          <c:cat>
            <c:strRef>
              <c:f>Åtgärdoperation!$AI$5:$AI$16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Åtgärdoperation!$AM$5:$AM$16</c:f>
              <c:numCache>
                <c:formatCode>0</c:formatCode>
                <c:ptCount val="12"/>
                <c:pt idx="0">
                  <c:v>46.014648173744504</c:v>
                </c:pt>
                <c:pt idx="1">
                  <c:v>48.142907955578394</c:v>
                </c:pt>
                <c:pt idx="2">
                  <c:v>45.54130471035915</c:v>
                </c:pt>
                <c:pt idx="3">
                  <c:v>44.232748598636036</c:v>
                </c:pt>
                <c:pt idx="4">
                  <c:v>45.263097077983041</c:v>
                </c:pt>
                <c:pt idx="5">
                  <c:v>46.910561060770981</c:v>
                </c:pt>
                <c:pt idx="6">
                  <c:v>51.238637198522582</c:v>
                </c:pt>
                <c:pt idx="7">
                  <c:v>54.193074487932037</c:v>
                </c:pt>
                <c:pt idx="8">
                  <c:v>51.162805783864087</c:v>
                </c:pt>
                <c:pt idx="9">
                  <c:v>43.487197934197518</c:v>
                </c:pt>
                <c:pt idx="10">
                  <c:v>38.901578207063864</c:v>
                </c:pt>
                <c:pt idx="11">
                  <c:v>40.332553316972017</c:v>
                </c:pt>
              </c:numCache>
            </c:numRef>
          </c:val>
          <c:smooth val="0"/>
          <c:extLst>
            <c:ext xmlns:c16="http://schemas.microsoft.com/office/drawing/2014/chart" uri="{C3380CC4-5D6E-409C-BE32-E72D297353CC}">
              <c16:uniqueId val="{00000000-D2FF-47FB-9A5E-C7858B1A1C0A}"/>
            </c:ext>
          </c:extLst>
        </c:ser>
        <c:ser>
          <c:idx val="1"/>
          <c:order val="1"/>
          <c:tx>
            <c:strRef>
              <c:f>Åtgärdoperation!$AN$4</c:f>
              <c:strCache>
                <c:ptCount val="1"/>
                <c:pt idx="0">
                  <c:v>2022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Åtgärdoperation!$AI$5:$AI$16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Åtgärdoperation!$AN$5:$AN$16</c:f>
              <c:numCache>
                <c:formatCode>0</c:formatCode>
                <c:ptCount val="12"/>
                <c:pt idx="0">
                  <c:v>42.373014111718859</c:v>
                </c:pt>
                <c:pt idx="1">
                  <c:v>43.316194559862382</c:v>
                </c:pt>
                <c:pt idx="2">
                  <c:v>40.464707617716094</c:v>
                </c:pt>
                <c:pt idx="3">
                  <c:v>38.703762451621088</c:v>
                </c:pt>
                <c:pt idx="4">
                  <c:v>38.539652769302911</c:v>
                </c:pt>
                <c:pt idx="5">
                  <c:v>40.744644376436526</c:v>
                </c:pt>
                <c:pt idx="6">
                  <c:v>45.700751724848118</c:v>
                </c:pt>
                <c:pt idx="7">
                  <c:v>50.619378419081976</c:v>
                </c:pt>
                <c:pt idx="8">
                  <c:v>47.575239212035854</c:v>
                </c:pt>
                <c:pt idx="9">
                  <c:v>40.106847866385472</c:v>
                </c:pt>
                <c:pt idx="10">
                  <c:v>36.228756571708033</c:v>
                </c:pt>
                <c:pt idx="11">
                  <c:v>37.407363064950609</c:v>
                </c:pt>
              </c:numCache>
            </c:numRef>
          </c:val>
          <c:smooth val="0"/>
          <c:extLst>
            <c:ext xmlns:c16="http://schemas.microsoft.com/office/drawing/2014/chart" uri="{C3380CC4-5D6E-409C-BE32-E72D297353CC}">
              <c16:uniqueId val="{00000001-D2FF-47FB-9A5E-C7858B1A1C0A}"/>
            </c:ext>
          </c:extLst>
        </c:ser>
        <c:ser>
          <c:idx val="2"/>
          <c:order val="2"/>
          <c:tx>
            <c:strRef>
              <c:f>Åtgärdoperation!$AO$4</c:f>
              <c:strCache>
                <c:ptCount val="1"/>
                <c:pt idx="0">
                  <c:v>2023</c:v>
                </c:pt>
              </c:strCache>
            </c:strRef>
          </c:tx>
          <c:spPr>
            <a:ln w="28575" cap="rnd">
              <a:solidFill>
                <a:srgbClr val="FF0000"/>
              </a:solidFill>
              <a:prstDash val="dash"/>
              <a:round/>
            </a:ln>
            <a:effectLst/>
          </c:spPr>
          <c:marker>
            <c:symbol val="circle"/>
            <c:size val="5"/>
            <c:spPr>
              <a:solidFill>
                <a:srgbClr val="FF0000"/>
              </a:solidFill>
              <a:ln w="9525">
                <a:solidFill>
                  <a:srgbClr val="FF0000"/>
                </a:solidFill>
              </a:ln>
              <a:effectLst/>
            </c:spPr>
          </c:marker>
          <c:cat>
            <c:strRef>
              <c:f>Åtgärdoperation!$AI$5:$AI$16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Åtgärdoperation!$AO$5:$AO$16</c:f>
              <c:numCache>
                <c:formatCode>0</c:formatCode>
                <c:ptCount val="12"/>
                <c:pt idx="0">
                  <c:v>38.568146924041585</c:v>
                </c:pt>
                <c:pt idx="1">
                  <c:v>39.181199767312094</c:v>
                </c:pt>
                <c:pt idx="2">
                  <c:v>36.881782533361701</c:v>
                </c:pt>
                <c:pt idx="3">
                  <c:v>36.860273057389065</c:v>
                </c:pt>
                <c:pt idx="4">
                  <c:v>38.372588888957566</c:v>
                </c:pt>
              </c:numCache>
            </c:numRef>
          </c:val>
          <c:smooth val="0"/>
          <c:extLst>
            <c:ext xmlns:c16="http://schemas.microsoft.com/office/drawing/2014/chart" uri="{C3380CC4-5D6E-409C-BE32-E72D297353CC}">
              <c16:uniqueId val="{00000002-D2FF-47FB-9A5E-C7858B1A1C0A}"/>
            </c:ext>
          </c:extLst>
        </c:ser>
        <c:dLbls>
          <c:showLegendKey val="0"/>
          <c:showVal val="0"/>
          <c:showCatName val="0"/>
          <c:showSerName val="0"/>
          <c:showPercent val="0"/>
          <c:showBubbleSize val="0"/>
        </c:dLbls>
        <c:marker val="1"/>
        <c:smooth val="0"/>
        <c:axId val="997559240"/>
        <c:axId val="997563504"/>
      </c:lineChart>
      <c:catAx>
        <c:axId val="99755924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97563504"/>
        <c:crosses val="autoZero"/>
        <c:auto val="1"/>
        <c:lblAlgn val="ctr"/>
        <c:lblOffset val="100"/>
        <c:noMultiLvlLbl val="0"/>
      </c:catAx>
      <c:valAx>
        <c:axId val="9975635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99755924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lineChart>
        <c:grouping val="standard"/>
        <c:varyColors val="0"/>
        <c:ser>
          <c:idx val="0"/>
          <c:order val="0"/>
          <c:tx>
            <c:strRef>
              <c:f>Åtgärdoperation!$AJ$4</c:f>
              <c:strCache>
                <c:ptCount val="1"/>
                <c:pt idx="0">
                  <c:v>2021</c:v>
                </c:pt>
              </c:strCache>
            </c:strRef>
          </c:tx>
          <c:spPr>
            <a:ln w="28575" cap="rnd">
              <a:solidFill>
                <a:schemeClr val="accent1"/>
              </a:solidFill>
              <a:prstDash val="sysDash"/>
              <a:round/>
            </a:ln>
            <a:effectLst/>
          </c:spPr>
          <c:marker>
            <c:symbol val="circle"/>
            <c:size val="5"/>
            <c:spPr>
              <a:solidFill>
                <a:schemeClr val="accent1"/>
              </a:solidFill>
              <a:ln w="9525">
                <a:solidFill>
                  <a:schemeClr val="accent1"/>
                </a:solidFill>
              </a:ln>
              <a:effectLst/>
            </c:spPr>
          </c:marker>
          <c:cat>
            <c:strRef>
              <c:f>Åtgärdoperation!$AI$5:$AI$16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Åtgärdoperation!$AJ$5:$AJ$16</c:f>
              <c:numCache>
                <c:formatCode>#,##0</c:formatCode>
                <c:ptCount val="12"/>
                <c:pt idx="0">
                  <c:v>57.926000000000002</c:v>
                </c:pt>
                <c:pt idx="1">
                  <c:v>60.908000000000001</c:v>
                </c:pt>
                <c:pt idx="2">
                  <c:v>60.079000000000001</c:v>
                </c:pt>
                <c:pt idx="3">
                  <c:v>59.734999999999999</c:v>
                </c:pt>
                <c:pt idx="4">
                  <c:v>62.674000000000007</c:v>
                </c:pt>
                <c:pt idx="5">
                  <c:v>66.37</c:v>
                </c:pt>
                <c:pt idx="6">
                  <c:v>76.715000000000003</c:v>
                </c:pt>
                <c:pt idx="7">
                  <c:v>83.369</c:v>
                </c:pt>
                <c:pt idx="8">
                  <c:v>78.869</c:v>
                </c:pt>
                <c:pt idx="9">
                  <c:v>67.7</c:v>
                </c:pt>
                <c:pt idx="10">
                  <c:v>60.292000000000002</c:v>
                </c:pt>
                <c:pt idx="11">
                  <c:v>63.6</c:v>
                </c:pt>
              </c:numCache>
            </c:numRef>
          </c:val>
          <c:smooth val="0"/>
          <c:extLst>
            <c:ext xmlns:c16="http://schemas.microsoft.com/office/drawing/2014/chart" uri="{C3380CC4-5D6E-409C-BE32-E72D297353CC}">
              <c16:uniqueId val="{00000000-F265-473E-924A-D37CBCD99551}"/>
            </c:ext>
          </c:extLst>
        </c:ser>
        <c:ser>
          <c:idx val="1"/>
          <c:order val="1"/>
          <c:tx>
            <c:strRef>
              <c:f>Åtgärdoperation!$AK$4</c:f>
              <c:strCache>
                <c:ptCount val="1"/>
                <c:pt idx="0">
                  <c:v>2022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strRef>
              <c:f>Åtgärdoperation!$AI$5:$AI$16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Åtgärdoperation!$AK$5:$AK$16</c:f>
              <c:numCache>
                <c:formatCode>#,##0</c:formatCode>
                <c:ptCount val="12"/>
                <c:pt idx="0">
                  <c:v>64.918000000000006</c:v>
                </c:pt>
                <c:pt idx="1">
                  <c:v>68.492000000000004</c:v>
                </c:pt>
                <c:pt idx="2">
                  <c:v>63.094999999999999</c:v>
                </c:pt>
                <c:pt idx="3">
                  <c:v>61.001000000000005</c:v>
                </c:pt>
                <c:pt idx="4">
                  <c:v>60.00200000000001</c:v>
                </c:pt>
                <c:pt idx="5">
                  <c:v>64.171999999999997</c:v>
                </c:pt>
                <c:pt idx="6">
                  <c:v>75.446000000000012</c:v>
                </c:pt>
                <c:pt idx="7">
                  <c:v>85.036000000000001</c:v>
                </c:pt>
                <c:pt idx="8">
                  <c:v>78.707999999999998</c:v>
                </c:pt>
                <c:pt idx="9">
                  <c:v>65.989000000000004</c:v>
                </c:pt>
                <c:pt idx="10">
                  <c:v>59.262999999999998</c:v>
                </c:pt>
                <c:pt idx="11">
                  <c:v>62.489000000000004</c:v>
                </c:pt>
              </c:numCache>
            </c:numRef>
          </c:val>
          <c:smooth val="0"/>
          <c:extLst>
            <c:ext xmlns:c16="http://schemas.microsoft.com/office/drawing/2014/chart" uri="{C3380CC4-5D6E-409C-BE32-E72D297353CC}">
              <c16:uniqueId val="{00000001-F265-473E-924A-D37CBCD99551}"/>
            </c:ext>
          </c:extLst>
        </c:ser>
        <c:ser>
          <c:idx val="2"/>
          <c:order val="2"/>
          <c:tx>
            <c:strRef>
              <c:f>Åtgärdoperation!$AL$4</c:f>
              <c:strCache>
                <c:ptCount val="1"/>
                <c:pt idx="0">
                  <c:v>2023</c:v>
                </c:pt>
              </c:strCache>
            </c:strRef>
          </c:tx>
          <c:spPr>
            <a:ln w="28575" cap="rnd">
              <a:solidFill>
                <a:srgbClr val="FF0000"/>
              </a:solidFill>
              <a:prstDash val="dash"/>
              <a:round/>
            </a:ln>
            <a:effectLst/>
          </c:spPr>
          <c:marker>
            <c:symbol val="circle"/>
            <c:size val="5"/>
            <c:spPr>
              <a:solidFill>
                <a:srgbClr val="FF0000"/>
              </a:solidFill>
              <a:ln w="9525">
                <a:solidFill>
                  <a:srgbClr val="FF0000"/>
                </a:solidFill>
              </a:ln>
              <a:effectLst/>
            </c:spPr>
          </c:marker>
          <c:cat>
            <c:strRef>
              <c:f>Åtgärdoperation!$AI$5:$AI$16</c:f>
              <c:strCache>
                <c:ptCount val="12"/>
                <c:pt idx="0">
                  <c:v>jan</c:v>
                </c:pt>
                <c:pt idx="1">
                  <c:v>feb</c:v>
                </c:pt>
                <c:pt idx="2">
                  <c:v>mar</c:v>
                </c:pt>
                <c:pt idx="3">
                  <c:v>apr</c:v>
                </c:pt>
                <c:pt idx="4">
                  <c:v>maj</c:v>
                </c:pt>
                <c:pt idx="5">
                  <c:v>jun</c:v>
                </c:pt>
                <c:pt idx="6">
                  <c:v>jul</c:v>
                </c:pt>
                <c:pt idx="7">
                  <c:v>aug</c:v>
                </c:pt>
                <c:pt idx="8">
                  <c:v>sep</c:v>
                </c:pt>
                <c:pt idx="9">
                  <c:v>okt</c:v>
                </c:pt>
                <c:pt idx="10">
                  <c:v>nov</c:v>
                </c:pt>
                <c:pt idx="11">
                  <c:v>dec</c:v>
                </c:pt>
              </c:strCache>
            </c:strRef>
          </c:cat>
          <c:val>
            <c:numRef>
              <c:f>Åtgärdoperation!$AL$5:$AL$16</c:f>
              <c:numCache>
                <c:formatCode>#,##0</c:formatCode>
                <c:ptCount val="12"/>
                <c:pt idx="0">
                  <c:v>65.814999999999998</c:v>
                </c:pt>
                <c:pt idx="1">
                  <c:v>66.007000000000005</c:v>
                </c:pt>
                <c:pt idx="2">
                  <c:v>60.664999999999999</c:v>
                </c:pt>
                <c:pt idx="3">
                  <c:v>59.585000000000001</c:v>
                </c:pt>
                <c:pt idx="4" formatCode="#\ ##0.000">
                  <c:v>62.087999999999994</c:v>
                </c:pt>
              </c:numCache>
            </c:numRef>
          </c:val>
          <c:smooth val="0"/>
          <c:extLst>
            <c:ext xmlns:c16="http://schemas.microsoft.com/office/drawing/2014/chart" uri="{C3380CC4-5D6E-409C-BE32-E72D297353CC}">
              <c16:uniqueId val="{00000002-F265-473E-924A-D37CBCD99551}"/>
            </c:ext>
          </c:extLst>
        </c:ser>
        <c:dLbls>
          <c:showLegendKey val="0"/>
          <c:showVal val="0"/>
          <c:showCatName val="0"/>
          <c:showSerName val="0"/>
          <c:showPercent val="0"/>
          <c:showBubbleSize val="0"/>
        </c:dLbls>
        <c:marker val="1"/>
        <c:smooth val="0"/>
        <c:axId val="1262966344"/>
        <c:axId val="1262971592"/>
      </c:lineChart>
      <c:catAx>
        <c:axId val="1262966344"/>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262971592"/>
        <c:crosses val="autoZero"/>
        <c:auto val="1"/>
        <c:lblAlgn val="ctr"/>
        <c:lblOffset val="100"/>
        <c:noMultiLvlLbl val="0"/>
      </c:catAx>
      <c:valAx>
        <c:axId val="126297159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1000-tal</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26296634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userShapes r:id="rId5"/>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Behandlingar!$G$36</c:f>
              <c:strCache>
                <c:ptCount val="1"/>
                <c:pt idx="0">
                  <c:v>Maj</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Behandlingar!$F$37:$F$53</c:f>
              <c:strCache>
                <c:ptCount val="17"/>
                <c:pt idx="0">
                  <c:v>Obstetrik</c:v>
                </c:pt>
                <c:pt idx="1">
                  <c:v>Thoraxkirurgi</c:v>
                </c:pt>
                <c:pt idx="2">
                  <c:v>Ögon</c:v>
                </c:pt>
                <c:pt idx="3">
                  <c:v>Urologi</c:v>
                </c:pt>
                <c:pt idx="4">
                  <c:v>Handkirurgi</c:v>
                </c:pt>
                <c:pt idx="5">
                  <c:v>Gynekologi</c:v>
                </c:pt>
                <c:pt idx="6">
                  <c:v>Kirurgi övrigt</c:v>
                </c:pt>
                <c:pt idx="7">
                  <c:v>Neurokirurgi</c:v>
                </c:pt>
                <c:pt idx="8">
                  <c:v>Kirurgi</c:v>
                </c:pt>
                <c:pt idx="9">
                  <c:v>Öron, näsa, hals</c:v>
                </c:pt>
                <c:pt idx="10">
                  <c:v>Hjärtsjukvård</c:v>
                </c:pt>
                <c:pt idx="11">
                  <c:v>Kärlkirurgi</c:v>
                </c:pt>
                <c:pt idx="12">
                  <c:v>Ortopedi</c:v>
                </c:pt>
                <c:pt idx="13">
                  <c:v>Hörapparat</c:v>
                </c:pt>
                <c:pt idx="14">
                  <c:v>Ryggkirurgi</c:v>
                </c:pt>
                <c:pt idx="15">
                  <c:v>Vuxenpsykiatri</c:v>
                </c:pt>
                <c:pt idx="16">
                  <c:v>Plastikkirurgi</c:v>
                </c:pt>
              </c:strCache>
            </c:strRef>
          </c:cat>
          <c:val>
            <c:numRef>
              <c:f>Behandlingar!$G$37:$G$53</c:f>
              <c:numCache>
                <c:formatCode>0</c:formatCode>
                <c:ptCount val="17"/>
                <c:pt idx="0">
                  <c:v>1.7721518987341773</c:v>
                </c:pt>
                <c:pt idx="1">
                  <c:v>17.433888344760039</c:v>
                </c:pt>
                <c:pt idx="2">
                  <c:v>25.397353441265619</c:v>
                </c:pt>
                <c:pt idx="3">
                  <c:v>34.350213544844415</c:v>
                </c:pt>
                <c:pt idx="4">
                  <c:v>34.626865671641795</c:v>
                </c:pt>
                <c:pt idx="5">
                  <c:v>35.620155038759691</c:v>
                </c:pt>
                <c:pt idx="6">
                  <c:v>36.170212765957451</c:v>
                </c:pt>
                <c:pt idx="7">
                  <c:v>36.824034334763951</c:v>
                </c:pt>
                <c:pt idx="8">
                  <c:v>38.680228438034099</c:v>
                </c:pt>
                <c:pt idx="9">
                  <c:v>39.49944792050055</c:v>
                </c:pt>
                <c:pt idx="10">
                  <c:v>40.901170027383621</c:v>
                </c:pt>
                <c:pt idx="11">
                  <c:v>41.140404659717966</c:v>
                </c:pt>
                <c:pt idx="12">
                  <c:v>43.492100461938591</c:v>
                </c:pt>
                <c:pt idx="13">
                  <c:v>43.987116942168328</c:v>
                </c:pt>
                <c:pt idx="14">
                  <c:v>47.34061289186333</c:v>
                </c:pt>
                <c:pt idx="15">
                  <c:v>47.489436965706986</c:v>
                </c:pt>
                <c:pt idx="16">
                  <c:v>57.097989949748737</c:v>
                </c:pt>
              </c:numCache>
            </c:numRef>
          </c:val>
          <c:extLst>
            <c:ext xmlns:c16="http://schemas.microsoft.com/office/drawing/2014/chart" uri="{C3380CC4-5D6E-409C-BE32-E72D297353CC}">
              <c16:uniqueId val="{00000000-B20A-423B-B695-77D264D78E23}"/>
            </c:ext>
          </c:extLst>
        </c:ser>
        <c:dLbls>
          <c:dLblPos val="outEnd"/>
          <c:showLegendKey val="0"/>
          <c:showVal val="1"/>
          <c:showCatName val="0"/>
          <c:showSerName val="0"/>
          <c:showPercent val="0"/>
          <c:showBubbleSize val="0"/>
        </c:dLbls>
        <c:gapWidth val="50"/>
        <c:overlap val="-27"/>
        <c:axId val="1090996200"/>
        <c:axId val="1091001776"/>
      </c:barChart>
      <c:catAx>
        <c:axId val="1090996200"/>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091001776"/>
        <c:crosses val="autoZero"/>
        <c:auto val="1"/>
        <c:lblAlgn val="ctr"/>
        <c:lblOffset val="100"/>
        <c:noMultiLvlLbl val="0"/>
      </c:catAx>
      <c:valAx>
        <c:axId val="1091001776"/>
        <c:scaling>
          <c:orientation val="minMax"/>
        </c:scaling>
        <c:delete val="0"/>
        <c:axPos val="l"/>
        <c:title>
          <c:tx>
            <c:rich>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r>
                  <a:rPr lang="en-US"/>
                  <a:t>Procent</a:t>
                </a:r>
              </a:p>
            </c:rich>
          </c:tx>
          <c:overlay val="0"/>
          <c:spPr>
            <a:noFill/>
            <a:ln>
              <a:noFill/>
            </a:ln>
            <a:effectLst/>
          </c:spPr>
          <c:txPr>
            <a:bodyPr rot="-54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sv-SE"/>
          </a:p>
        </c:txPr>
        <c:crossAx val="109099620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9525" cap="flat" cmpd="sng" algn="ctr">
      <a:solidFill>
        <a:schemeClr val="accent1"/>
      </a:solidFill>
      <a:round/>
    </a:ln>
    <a:effectLst/>
  </c:spPr>
  <c:txPr>
    <a:bodyPr/>
    <a:lstStyle/>
    <a:p>
      <a:pPr>
        <a:defRPr sz="1100"/>
      </a:pPr>
      <a:endParaRPr lang="sv-S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0.29093</cdr:x>
      <cdr:y>0.23137</cdr:y>
    </cdr:from>
    <cdr:to>
      <cdr:x>0.40964</cdr:x>
      <cdr:y>0.334</cdr:y>
    </cdr:to>
    <cdr:cxnSp macro="">
      <cdr:nvCxnSpPr>
        <cdr:cNvPr id="2" name="Rak pilkoppling 1">
          <a:extLst xmlns:a="http://schemas.openxmlformats.org/drawingml/2006/main">
            <a:ext uri="{FF2B5EF4-FFF2-40B4-BE49-F238E27FC236}">
              <a16:creationId xmlns:a16="http://schemas.microsoft.com/office/drawing/2014/main" id="{15BB3BA9-0BE6-6135-B2D7-1C26233E2FAD}"/>
            </a:ext>
          </a:extLst>
        </cdr:cNvPr>
        <cdr:cNvCxnSpPr/>
      </cdr:nvCxnSpPr>
      <cdr:spPr>
        <a:xfrm xmlns:a="http://schemas.openxmlformats.org/drawingml/2006/main">
          <a:off x="1675739" y="916240"/>
          <a:ext cx="683781" cy="406400"/>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0.37427</cdr:x>
      <cdr:y>0.01675</cdr:y>
    </cdr:from>
    <cdr:to>
      <cdr:x>0.74411</cdr:x>
      <cdr:y>0.08651</cdr:y>
    </cdr:to>
    <cdr:sp macro="" textlink="">
      <cdr:nvSpPr>
        <cdr:cNvPr id="2" name="Pratbubbla: rektangel med rundade hörn 1">
          <a:extLst xmlns:a="http://schemas.openxmlformats.org/drawingml/2006/main">
            <a:ext uri="{FF2B5EF4-FFF2-40B4-BE49-F238E27FC236}">
              <a16:creationId xmlns:a16="http://schemas.microsoft.com/office/drawing/2014/main" id="{01D0475A-9C47-CE0F-8CCB-EE4274112D04}"/>
            </a:ext>
          </a:extLst>
        </cdr:cNvPr>
        <cdr:cNvSpPr/>
      </cdr:nvSpPr>
      <cdr:spPr>
        <a:xfrm xmlns:a="http://schemas.openxmlformats.org/drawingml/2006/main">
          <a:off x="2155786" y="65052"/>
          <a:ext cx="2130282" cy="270917"/>
        </a:xfrm>
        <a:prstGeom xmlns:a="http://schemas.openxmlformats.org/drawingml/2006/main" prst="wedgeRoundRectCallout">
          <a:avLst>
            <a:gd name="adj1" fmla="val -17545"/>
            <a:gd name="adj2" fmla="val 51461"/>
            <a:gd name="adj3" fmla="val 16667"/>
          </a:avLst>
        </a:prstGeom>
        <a:solidFill xmlns:a="http://schemas.openxmlformats.org/drawingml/2006/main">
          <a:schemeClr val="accent1">
            <a:lumMod val="40000"/>
            <a:lumOff val="60000"/>
          </a:schemeClr>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sv-S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r>
            <a:rPr lang="sv-SE" sz="1050" dirty="0">
              <a:solidFill>
                <a:schemeClr val="tx1"/>
              </a:solidFill>
            </a:rPr>
            <a:t>Motsvarar totalt 4 326 individer</a:t>
          </a:r>
        </a:p>
      </cdr:txBody>
    </cdr:sp>
  </cdr:relSizeAnchor>
  <cdr:relSizeAnchor xmlns:cdr="http://schemas.openxmlformats.org/drawingml/2006/chartDrawing">
    <cdr:from>
      <cdr:x>0.76469</cdr:x>
      <cdr:y>0.05163</cdr:y>
    </cdr:from>
    <cdr:to>
      <cdr:x>0.91482</cdr:x>
      <cdr:y>0.08651</cdr:y>
    </cdr:to>
    <cdr:cxnSp macro="">
      <cdr:nvCxnSpPr>
        <cdr:cNvPr id="3" name="Rak pilkoppling 2">
          <a:extLst xmlns:a="http://schemas.openxmlformats.org/drawingml/2006/main">
            <a:ext uri="{FF2B5EF4-FFF2-40B4-BE49-F238E27FC236}">
              <a16:creationId xmlns:a16="http://schemas.microsoft.com/office/drawing/2014/main" id="{D652E4F9-7263-D7A1-97EC-22328DA7AA6D}"/>
            </a:ext>
          </a:extLst>
        </cdr:cNvPr>
        <cdr:cNvCxnSpPr>
          <a:cxnSpLocks xmlns:a="http://schemas.openxmlformats.org/drawingml/2006/main"/>
        </cdr:cNvCxnSpPr>
      </cdr:nvCxnSpPr>
      <cdr:spPr>
        <a:xfrm xmlns:a="http://schemas.openxmlformats.org/drawingml/2006/main">
          <a:off x="4404628" y="200511"/>
          <a:ext cx="864732" cy="135458"/>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1005158-249F-4E2F-82A1-698BE3775685}"/>
              </a:ext>
            </a:extLst>
          </p:cNvPr>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E9E426BD-E849-4350-BE0E-788477359AE6}"/>
              </a:ext>
            </a:extLst>
          </p:cNvPr>
          <p:cNvSpPr>
            <a:spLocks noGrp="1"/>
          </p:cNvSpPr>
          <p:nvPr>
            <p:ph type="dt" sz="quarter" idx="1"/>
          </p:nvPr>
        </p:nvSpPr>
        <p:spPr>
          <a:xfrm>
            <a:off x="3856737" y="0"/>
            <a:ext cx="2950475" cy="498773"/>
          </a:xfrm>
          <a:prstGeom prst="rect">
            <a:avLst/>
          </a:prstGeom>
        </p:spPr>
        <p:txBody>
          <a:bodyPr vert="horz" lIns="91440" tIns="45720" rIns="91440" bIns="45720" rtlCol="0"/>
          <a:lstStyle>
            <a:lvl1pPr algn="r">
              <a:defRPr sz="1200"/>
            </a:lvl1pPr>
          </a:lstStyle>
          <a:p>
            <a:fld id="{7DD306B5-E3DA-44B9-8049-B6E9A83C83E2}" type="datetimeFigureOut">
              <a:rPr lang="en-GB" smtClean="0"/>
              <a:t>26/06/2023</a:t>
            </a:fld>
            <a:endParaRPr lang="en-GB"/>
          </a:p>
        </p:txBody>
      </p:sp>
      <p:sp>
        <p:nvSpPr>
          <p:cNvPr id="4" name="Footer Placeholder 3">
            <a:extLst>
              <a:ext uri="{FF2B5EF4-FFF2-40B4-BE49-F238E27FC236}">
                <a16:creationId xmlns:a16="http://schemas.microsoft.com/office/drawing/2014/main" id="{D9C58883-C1CF-45F4-AEDA-D677FC8266FD}"/>
              </a:ext>
            </a:extLst>
          </p:cNvPr>
          <p:cNvSpPr>
            <a:spLocks noGrp="1"/>
          </p:cNvSpPr>
          <p:nvPr>
            <p:ph type="ftr" sz="quarter" idx="2"/>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A7EB08B-E846-42F6-8B54-A9AE10E9C2CA}"/>
              </a:ext>
            </a:extLst>
          </p:cNvPr>
          <p:cNvSpPr>
            <a:spLocks noGrp="1"/>
          </p:cNvSpPr>
          <p:nvPr>
            <p:ph type="sldNum" sz="quarter" idx="3"/>
          </p:nvPr>
        </p:nvSpPr>
        <p:spPr>
          <a:xfrm>
            <a:off x="3856737" y="9442154"/>
            <a:ext cx="2950475" cy="498772"/>
          </a:xfrm>
          <a:prstGeom prst="rect">
            <a:avLst/>
          </a:prstGeom>
        </p:spPr>
        <p:txBody>
          <a:bodyPr vert="horz" lIns="91440" tIns="45720" rIns="91440" bIns="45720" rtlCol="0" anchor="b"/>
          <a:lstStyle>
            <a:lvl1pPr algn="r">
              <a:defRPr sz="1200"/>
            </a:lvl1pPr>
          </a:lstStyle>
          <a:p>
            <a:fld id="{F1D0CED3-977C-4EBA-BAA6-B2C1241BA28C}" type="slidenum">
              <a:rPr lang="en-GB" smtClean="0"/>
              <a:t>‹#›</a:t>
            </a:fld>
            <a:endParaRPr lang="en-GB"/>
          </a:p>
        </p:txBody>
      </p:sp>
    </p:spTree>
    <p:extLst>
      <p:ext uri="{BB962C8B-B14F-4D97-AF65-F5344CB8AC3E}">
        <p14:creationId xmlns:p14="http://schemas.microsoft.com/office/powerpoint/2010/main" val="1983237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877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6737" y="0"/>
            <a:ext cx="2950475" cy="498773"/>
          </a:xfrm>
          <a:prstGeom prst="rect">
            <a:avLst/>
          </a:prstGeom>
        </p:spPr>
        <p:txBody>
          <a:bodyPr vert="horz" lIns="91440" tIns="45720" rIns="91440" bIns="45720" rtlCol="0"/>
          <a:lstStyle>
            <a:lvl1pPr algn="r">
              <a:defRPr sz="1200"/>
            </a:lvl1pPr>
          </a:lstStyle>
          <a:p>
            <a:fld id="{6351FC60-CE85-431B-9EF3-A8AAB2CA2D23}" type="datetimeFigureOut">
              <a:rPr lang="en-GB" smtClean="0"/>
              <a:t>26/06/2023</a:t>
            </a:fld>
            <a:endParaRPr lang="en-GB"/>
          </a:p>
        </p:txBody>
      </p:sp>
      <p:sp>
        <p:nvSpPr>
          <p:cNvPr id="4" name="Slide Image Placeholder 3"/>
          <p:cNvSpPr>
            <a:spLocks noGrp="1" noRot="1" noChangeAspect="1"/>
          </p:cNvSpPr>
          <p:nvPr>
            <p:ph type="sldImg" idx="2"/>
          </p:nvPr>
        </p:nvSpPr>
        <p:spPr>
          <a:xfrm>
            <a:off x="423863" y="1243013"/>
            <a:ext cx="5961062" cy="33543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879" y="4784070"/>
            <a:ext cx="5447030" cy="3914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2154"/>
            <a:ext cx="2950475" cy="49877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6737" y="9442154"/>
            <a:ext cx="2950475" cy="498772"/>
          </a:xfrm>
          <a:prstGeom prst="rect">
            <a:avLst/>
          </a:prstGeom>
        </p:spPr>
        <p:txBody>
          <a:bodyPr vert="horz" lIns="91440" tIns="45720" rIns="91440" bIns="45720" rtlCol="0" anchor="b"/>
          <a:lstStyle>
            <a:lvl1pPr algn="r">
              <a:defRPr sz="1200"/>
            </a:lvl1pPr>
          </a:lstStyle>
          <a:p>
            <a:fld id="{49B85065-868C-4A43-9EDC-ADC733B0FD94}" type="slidenum">
              <a:rPr lang="en-GB" smtClean="0"/>
              <a:t>‹#›</a:t>
            </a:fld>
            <a:endParaRPr lang="en-GB"/>
          </a:p>
        </p:txBody>
      </p:sp>
    </p:spTree>
    <p:extLst>
      <p:ext uri="{BB962C8B-B14F-4D97-AF65-F5344CB8AC3E}">
        <p14:creationId xmlns:p14="http://schemas.microsoft.com/office/powerpoint/2010/main" val="1487054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49B85065-868C-4A43-9EDC-ADC733B0FD94}" type="slidenum">
              <a:rPr lang="en-GB" smtClean="0"/>
              <a:t>6</a:t>
            </a:fld>
            <a:endParaRPr lang="en-GB"/>
          </a:p>
        </p:txBody>
      </p:sp>
    </p:spTree>
    <p:extLst>
      <p:ext uri="{BB962C8B-B14F-4D97-AF65-F5344CB8AC3E}">
        <p14:creationId xmlns:p14="http://schemas.microsoft.com/office/powerpoint/2010/main" val="3335943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49B85065-868C-4A43-9EDC-ADC733B0FD94}" type="slidenum">
              <a:rPr lang="en-GB" smtClean="0"/>
              <a:t>9</a:t>
            </a:fld>
            <a:endParaRPr lang="en-GB"/>
          </a:p>
        </p:txBody>
      </p:sp>
    </p:spTree>
    <p:extLst>
      <p:ext uri="{BB962C8B-B14F-4D97-AF65-F5344CB8AC3E}">
        <p14:creationId xmlns:p14="http://schemas.microsoft.com/office/powerpoint/2010/main" val="2447968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49B85065-868C-4A43-9EDC-ADC733B0FD94}" type="slidenum">
              <a:rPr lang="en-GB" smtClean="0"/>
              <a:t>20</a:t>
            </a:fld>
            <a:endParaRPr lang="en-GB"/>
          </a:p>
        </p:txBody>
      </p:sp>
    </p:spTree>
    <p:extLst>
      <p:ext uri="{BB962C8B-B14F-4D97-AF65-F5344CB8AC3E}">
        <p14:creationId xmlns:p14="http://schemas.microsoft.com/office/powerpoint/2010/main" val="586228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sida förbundsgrön">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300038" y="548621"/>
            <a:ext cx="8764449" cy="2387600"/>
          </a:xfrm>
        </p:spPr>
        <p:txBody>
          <a:bodyPr anchor="ctr"/>
          <a:lstStyle>
            <a:lvl1pPr algn="l">
              <a:defRPr sz="6000"/>
            </a:lvl1pPr>
          </a:lstStyle>
          <a:p>
            <a:r>
              <a:rPr lang="sv-SE"/>
              <a:t>Presentationens namn här i max tre rader</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300038" y="3164699"/>
            <a:ext cx="8764449" cy="972067"/>
          </a:xfrm>
        </p:spPr>
        <p:txBody>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
        <p:nvSpPr>
          <p:cNvPr id="4" name="Platshållare för datum 3">
            <a:extLst>
              <a:ext uri="{FF2B5EF4-FFF2-40B4-BE49-F238E27FC236}">
                <a16:creationId xmlns:a16="http://schemas.microsoft.com/office/drawing/2014/main" id="{9964F6B1-10EC-43D7-8A6F-B43A304B5901}"/>
              </a:ext>
            </a:extLst>
          </p:cNvPr>
          <p:cNvSpPr>
            <a:spLocks noGrp="1"/>
          </p:cNvSpPr>
          <p:nvPr>
            <p:ph type="dt" sz="half" idx="10"/>
          </p:nvPr>
        </p:nvSpPr>
        <p:spPr>
          <a:xfrm>
            <a:off x="868017" y="7079769"/>
            <a:ext cx="2743200" cy="165400"/>
          </a:xfrm>
        </p:spPr>
        <p:txBody>
          <a:bodyPr/>
          <a:lstStyle/>
          <a:p>
            <a:fld id="{FD403CD0-842C-4BCD-83D3-BB78B185EE38}" type="datetimeFigureOut">
              <a:rPr lang="sv-SE" smtClean="0"/>
              <a:t>2023-06-26</a:t>
            </a:fld>
            <a:endParaRPr lang="sv-SE"/>
          </a:p>
        </p:txBody>
      </p:sp>
      <p:sp>
        <p:nvSpPr>
          <p:cNvPr id="5" name="Platshållare för sidfot 4">
            <a:extLst>
              <a:ext uri="{FF2B5EF4-FFF2-40B4-BE49-F238E27FC236}">
                <a16:creationId xmlns:a16="http://schemas.microsoft.com/office/drawing/2014/main" id="{637ACD31-1B3B-4C51-AAAF-B74C576BADD5}"/>
              </a:ext>
            </a:extLst>
          </p:cNvPr>
          <p:cNvSpPr>
            <a:spLocks noGrp="1"/>
          </p:cNvSpPr>
          <p:nvPr>
            <p:ph type="ftr" sz="quarter" idx="11"/>
          </p:nvPr>
        </p:nvSpPr>
        <p:spPr>
          <a:xfrm>
            <a:off x="868017" y="7277938"/>
            <a:ext cx="4114800" cy="165400"/>
          </a:xfrm>
        </p:spPr>
        <p:txBody>
          <a:bodyPr/>
          <a:lstStyle/>
          <a:p>
            <a:endParaRPr lang="sv-SE"/>
          </a:p>
        </p:txBody>
      </p:sp>
      <p:sp>
        <p:nvSpPr>
          <p:cNvPr id="6" name="Platshållare för bildnummer 5">
            <a:extLst>
              <a:ext uri="{FF2B5EF4-FFF2-40B4-BE49-F238E27FC236}">
                <a16:creationId xmlns:a16="http://schemas.microsoft.com/office/drawing/2014/main" id="{81FD2A41-9C0C-486B-814D-D78D722ED64C}"/>
              </a:ext>
            </a:extLst>
          </p:cNvPr>
          <p:cNvSpPr>
            <a:spLocks noGrp="1"/>
          </p:cNvSpPr>
          <p:nvPr>
            <p:ph type="sldNum" sz="quarter" idx="12"/>
          </p:nvPr>
        </p:nvSpPr>
        <p:spPr>
          <a:xfrm>
            <a:off x="8640417" y="7277938"/>
            <a:ext cx="2743200" cy="165400"/>
          </a:xfrm>
        </p:spPr>
        <p:txBody>
          <a:bodyPr/>
          <a:lstStyle/>
          <a:p>
            <a:fld id="{AE086683-F536-42AB-ABBC-F4803DFE8DBC}" type="slidenum">
              <a:rPr lang="sv-SE" smtClean="0"/>
              <a:t>‹#›</a:t>
            </a:fld>
            <a:endParaRPr lang="sv-SE"/>
          </a:p>
        </p:txBody>
      </p:sp>
      <p:sp>
        <p:nvSpPr>
          <p:cNvPr id="18" name="Frihandsfigur: Form 17">
            <a:extLst>
              <a:ext uri="{FF2B5EF4-FFF2-40B4-BE49-F238E27FC236}">
                <a16:creationId xmlns:a16="http://schemas.microsoft.com/office/drawing/2014/main" id="{E0ADA2EB-068E-4AF9-BD94-838CEC9141E0}"/>
              </a:ext>
            </a:extLst>
          </p:cNvPr>
          <p:cNvSpPr/>
          <p:nvPr userDrawn="1"/>
        </p:nvSpPr>
        <p:spPr>
          <a:xfrm rot="10512305">
            <a:off x="8065503" y="2236024"/>
            <a:ext cx="3816990" cy="4615084"/>
          </a:xfrm>
          <a:custGeom>
            <a:avLst/>
            <a:gdLst>
              <a:gd name="connsiteX0" fmla="*/ 3807359 w 3807359"/>
              <a:gd name="connsiteY0" fmla="*/ 652140 h 3869685"/>
              <a:gd name="connsiteX1" fmla="*/ 3653054 w 3807359"/>
              <a:gd name="connsiteY1" fmla="*/ 1003613 h 3869685"/>
              <a:gd name="connsiteX2" fmla="*/ 3601619 w 3807359"/>
              <a:gd name="connsiteY2" fmla="*/ 1084575 h 3869685"/>
              <a:gd name="connsiteX3" fmla="*/ 3573997 w 3807359"/>
              <a:gd name="connsiteY3" fmla="*/ 1124580 h 3869685"/>
              <a:gd name="connsiteX4" fmla="*/ 3544469 w 3807359"/>
              <a:gd name="connsiteY4" fmla="*/ 1162680 h 3869685"/>
              <a:gd name="connsiteX5" fmla="*/ 3530182 w 3807359"/>
              <a:gd name="connsiteY5" fmla="*/ 1181730 h 3869685"/>
              <a:gd name="connsiteX6" fmla="*/ 3514942 w 3807359"/>
              <a:gd name="connsiteY6" fmla="*/ 1199828 h 3869685"/>
              <a:gd name="connsiteX7" fmla="*/ 3483509 w 3807359"/>
              <a:gd name="connsiteY7" fmla="*/ 1236975 h 3869685"/>
              <a:gd name="connsiteX8" fmla="*/ 3450172 w 3807359"/>
              <a:gd name="connsiteY8" fmla="*/ 1272218 h 3869685"/>
              <a:gd name="connsiteX9" fmla="*/ 3416834 w 3807359"/>
              <a:gd name="connsiteY9" fmla="*/ 1306508 h 3869685"/>
              <a:gd name="connsiteX10" fmla="*/ 3106319 w 3807359"/>
              <a:gd name="connsiteY10" fmla="*/ 1532250 h 3869685"/>
              <a:gd name="connsiteX11" fmla="*/ 3063457 w 3807359"/>
              <a:gd name="connsiteY11" fmla="*/ 1554158 h 3869685"/>
              <a:gd name="connsiteX12" fmla="*/ 3019642 w 3807359"/>
              <a:gd name="connsiteY12" fmla="*/ 1573208 h 3869685"/>
              <a:gd name="connsiteX13" fmla="*/ 2997734 w 3807359"/>
              <a:gd name="connsiteY13" fmla="*/ 1582733 h 3869685"/>
              <a:gd name="connsiteX14" fmla="*/ 2974874 w 3807359"/>
              <a:gd name="connsiteY14" fmla="*/ 1590353 h 3869685"/>
              <a:gd name="connsiteX15" fmla="*/ 2929154 w 3807359"/>
              <a:gd name="connsiteY15" fmla="*/ 1606545 h 3869685"/>
              <a:gd name="connsiteX16" fmla="*/ 2741512 w 3807359"/>
              <a:gd name="connsiteY16" fmla="*/ 1648455 h 3869685"/>
              <a:gd name="connsiteX17" fmla="*/ 2645309 w 3807359"/>
              <a:gd name="connsiteY17" fmla="*/ 1657980 h 3869685"/>
              <a:gd name="connsiteX18" fmla="*/ 2597684 w 3807359"/>
              <a:gd name="connsiteY18" fmla="*/ 1659885 h 3869685"/>
              <a:gd name="connsiteX19" fmla="*/ 2549107 w 3807359"/>
              <a:gd name="connsiteY19" fmla="*/ 1659885 h 3869685"/>
              <a:gd name="connsiteX20" fmla="*/ 2501482 w 3807359"/>
              <a:gd name="connsiteY20" fmla="*/ 1657028 h 3869685"/>
              <a:gd name="connsiteX21" fmla="*/ 2477669 w 3807359"/>
              <a:gd name="connsiteY21" fmla="*/ 1655123 h 3869685"/>
              <a:gd name="connsiteX22" fmla="*/ 2453857 w 3807359"/>
              <a:gd name="connsiteY22" fmla="*/ 1652265 h 3869685"/>
              <a:gd name="connsiteX23" fmla="*/ 2406232 w 3807359"/>
              <a:gd name="connsiteY23" fmla="*/ 1646550 h 3869685"/>
              <a:gd name="connsiteX24" fmla="*/ 2358607 w 3807359"/>
              <a:gd name="connsiteY24" fmla="*/ 1637978 h 3869685"/>
              <a:gd name="connsiteX25" fmla="*/ 2334794 w 3807359"/>
              <a:gd name="connsiteY25" fmla="*/ 1633215 h 3869685"/>
              <a:gd name="connsiteX26" fmla="*/ 2311934 w 3807359"/>
              <a:gd name="connsiteY26" fmla="*/ 1627500 h 3869685"/>
              <a:gd name="connsiteX27" fmla="*/ 2265262 w 3807359"/>
              <a:gd name="connsiteY27" fmla="*/ 1615118 h 3869685"/>
              <a:gd name="connsiteX28" fmla="*/ 2219542 w 3807359"/>
              <a:gd name="connsiteY28" fmla="*/ 1599878 h 3869685"/>
              <a:gd name="connsiteX29" fmla="*/ 2196682 w 3807359"/>
              <a:gd name="connsiteY29" fmla="*/ 1592258 h 3869685"/>
              <a:gd name="connsiteX30" fmla="*/ 2174774 w 3807359"/>
              <a:gd name="connsiteY30" fmla="*/ 1583685 h 3869685"/>
              <a:gd name="connsiteX31" fmla="*/ 2130007 w 3807359"/>
              <a:gd name="connsiteY31" fmla="*/ 1564635 h 3869685"/>
              <a:gd name="connsiteX32" fmla="*/ 2087144 w 3807359"/>
              <a:gd name="connsiteY32" fmla="*/ 1542728 h 3869685"/>
              <a:gd name="connsiteX33" fmla="*/ 2004277 w 3807359"/>
              <a:gd name="connsiteY33" fmla="*/ 1494150 h 3869685"/>
              <a:gd name="connsiteX34" fmla="*/ 1993799 w 3807359"/>
              <a:gd name="connsiteY34" fmla="*/ 1487483 h 3869685"/>
              <a:gd name="connsiteX35" fmla="*/ 1984274 w 3807359"/>
              <a:gd name="connsiteY35" fmla="*/ 1480815 h 3869685"/>
              <a:gd name="connsiteX36" fmla="*/ 1965224 w 3807359"/>
              <a:gd name="connsiteY36" fmla="*/ 1466528 h 3869685"/>
              <a:gd name="connsiteX37" fmla="*/ 1946174 w 3807359"/>
              <a:gd name="connsiteY37" fmla="*/ 1452240 h 3869685"/>
              <a:gd name="connsiteX38" fmla="*/ 1927124 w 3807359"/>
              <a:gd name="connsiteY38" fmla="*/ 1437000 h 3869685"/>
              <a:gd name="connsiteX39" fmla="*/ 1909027 w 3807359"/>
              <a:gd name="connsiteY39" fmla="*/ 1421760 h 3869685"/>
              <a:gd name="connsiteX40" fmla="*/ 1890929 w 3807359"/>
              <a:gd name="connsiteY40" fmla="*/ 1405568 h 3869685"/>
              <a:gd name="connsiteX41" fmla="*/ 1856639 w 3807359"/>
              <a:gd name="connsiteY41" fmla="*/ 1372230 h 3869685"/>
              <a:gd name="connsiteX42" fmla="*/ 1738529 w 3807359"/>
              <a:gd name="connsiteY42" fmla="*/ 1220783 h 3869685"/>
              <a:gd name="connsiteX43" fmla="*/ 1654709 w 3807359"/>
              <a:gd name="connsiteY43" fmla="*/ 1047428 h 3869685"/>
              <a:gd name="connsiteX44" fmla="*/ 1608037 w 3807359"/>
              <a:gd name="connsiteY44" fmla="*/ 860738 h 3869685"/>
              <a:gd name="connsiteX45" fmla="*/ 1601369 w 3807359"/>
              <a:gd name="connsiteY45" fmla="*/ 668333 h 3869685"/>
              <a:gd name="connsiteX46" fmla="*/ 1614704 w 3807359"/>
              <a:gd name="connsiteY46" fmla="*/ 573083 h 3869685"/>
              <a:gd name="connsiteX47" fmla="*/ 1626134 w 3807359"/>
              <a:gd name="connsiteY47" fmla="*/ 526410 h 3869685"/>
              <a:gd name="connsiteX48" fmla="*/ 1632802 w 3807359"/>
              <a:gd name="connsiteY48" fmla="*/ 503550 h 3869685"/>
              <a:gd name="connsiteX49" fmla="*/ 1640422 w 3807359"/>
              <a:gd name="connsiteY49" fmla="*/ 480690 h 3869685"/>
              <a:gd name="connsiteX50" fmla="*/ 1656614 w 3807359"/>
              <a:gd name="connsiteY50" fmla="*/ 435923 h 3869685"/>
              <a:gd name="connsiteX51" fmla="*/ 1676617 w 3807359"/>
              <a:gd name="connsiteY51" fmla="*/ 392108 h 3869685"/>
              <a:gd name="connsiteX52" fmla="*/ 1725194 w 3807359"/>
              <a:gd name="connsiteY52" fmla="*/ 309240 h 3869685"/>
              <a:gd name="connsiteX53" fmla="*/ 1785202 w 3807359"/>
              <a:gd name="connsiteY53" fmla="*/ 233993 h 3869685"/>
              <a:gd name="connsiteX54" fmla="*/ 1854734 w 3807359"/>
              <a:gd name="connsiteY54" fmla="*/ 167318 h 3869685"/>
              <a:gd name="connsiteX55" fmla="*/ 2199539 w 3807359"/>
              <a:gd name="connsiteY55" fmla="*/ 7298 h 3869685"/>
              <a:gd name="connsiteX56" fmla="*/ 2390992 w 3807359"/>
              <a:gd name="connsiteY56" fmla="*/ 9203 h 3869685"/>
              <a:gd name="connsiteX57" fmla="*/ 2483384 w 3807359"/>
              <a:gd name="connsiteY57" fmla="*/ 34920 h 3869685"/>
              <a:gd name="connsiteX58" fmla="*/ 2505292 w 3807359"/>
              <a:gd name="connsiteY58" fmla="*/ 44445 h 3869685"/>
              <a:gd name="connsiteX59" fmla="*/ 2527199 w 3807359"/>
              <a:gd name="connsiteY59" fmla="*/ 54923 h 3869685"/>
              <a:gd name="connsiteX60" fmla="*/ 2549107 w 3807359"/>
              <a:gd name="connsiteY60" fmla="*/ 65400 h 3869685"/>
              <a:gd name="connsiteX61" fmla="*/ 2570062 w 3807359"/>
              <a:gd name="connsiteY61" fmla="*/ 77783 h 3869685"/>
              <a:gd name="connsiteX62" fmla="*/ 2714842 w 3807359"/>
              <a:gd name="connsiteY62" fmla="*/ 203513 h 3869685"/>
              <a:gd name="connsiteX63" fmla="*/ 2816759 w 3807359"/>
              <a:gd name="connsiteY63" fmla="*/ 366390 h 3869685"/>
              <a:gd name="connsiteX64" fmla="*/ 2889149 w 3807359"/>
              <a:gd name="connsiteY64" fmla="*/ 740723 h 3869685"/>
              <a:gd name="connsiteX65" fmla="*/ 2810092 w 3807359"/>
              <a:gd name="connsiteY65" fmla="*/ 1116008 h 3869685"/>
              <a:gd name="connsiteX66" fmla="*/ 2641499 w 3807359"/>
              <a:gd name="connsiteY66" fmla="*/ 1461765 h 3869685"/>
              <a:gd name="connsiteX67" fmla="*/ 2171917 w 3807359"/>
              <a:gd name="connsiteY67" fmla="*/ 2069460 h 3869685"/>
              <a:gd name="connsiteX68" fmla="*/ 1872832 w 3807359"/>
              <a:gd name="connsiteY68" fmla="*/ 2311395 h 3869685"/>
              <a:gd name="connsiteX69" fmla="*/ 1531837 w 3807359"/>
              <a:gd name="connsiteY69" fmla="*/ 2488560 h 3869685"/>
              <a:gd name="connsiteX70" fmla="*/ 1508977 w 3807359"/>
              <a:gd name="connsiteY70" fmla="*/ 2497133 h 3869685"/>
              <a:gd name="connsiteX71" fmla="*/ 1486117 w 3807359"/>
              <a:gd name="connsiteY71" fmla="*/ 2504753 h 3869685"/>
              <a:gd name="connsiteX72" fmla="*/ 1440397 w 3807359"/>
              <a:gd name="connsiteY72" fmla="*/ 2519993 h 3869685"/>
              <a:gd name="connsiteX73" fmla="*/ 1348004 w 3807359"/>
              <a:gd name="connsiteY73" fmla="*/ 2546663 h 3869685"/>
              <a:gd name="connsiteX74" fmla="*/ 1253707 w 3807359"/>
              <a:gd name="connsiteY74" fmla="*/ 2566665 h 3869685"/>
              <a:gd name="connsiteX75" fmla="*/ 1206082 w 3807359"/>
              <a:gd name="connsiteY75" fmla="*/ 2574285 h 3869685"/>
              <a:gd name="connsiteX76" fmla="*/ 1158457 w 3807359"/>
              <a:gd name="connsiteY76" fmla="*/ 2580953 h 3869685"/>
              <a:gd name="connsiteX77" fmla="*/ 774599 w 3807359"/>
              <a:gd name="connsiteY77" fmla="*/ 2576190 h 3869685"/>
              <a:gd name="connsiteX78" fmla="*/ 750787 w 3807359"/>
              <a:gd name="connsiteY78" fmla="*/ 2573333 h 3869685"/>
              <a:gd name="connsiteX79" fmla="*/ 726974 w 3807359"/>
              <a:gd name="connsiteY79" fmla="*/ 2568570 h 3869685"/>
              <a:gd name="connsiteX80" fmla="*/ 679349 w 3807359"/>
              <a:gd name="connsiteY80" fmla="*/ 2559045 h 3869685"/>
              <a:gd name="connsiteX81" fmla="*/ 632677 w 3807359"/>
              <a:gd name="connsiteY81" fmla="*/ 2547615 h 3869685"/>
              <a:gd name="connsiteX82" fmla="*/ 586004 w 3807359"/>
              <a:gd name="connsiteY82" fmla="*/ 2535233 h 3869685"/>
              <a:gd name="connsiteX83" fmla="*/ 540284 w 3807359"/>
              <a:gd name="connsiteY83" fmla="*/ 2519040 h 3869685"/>
              <a:gd name="connsiteX84" fmla="*/ 495517 w 3807359"/>
              <a:gd name="connsiteY84" fmla="*/ 2502848 h 3869685"/>
              <a:gd name="connsiteX85" fmla="*/ 451702 w 3807359"/>
              <a:gd name="connsiteY85" fmla="*/ 2483798 h 3869685"/>
              <a:gd name="connsiteX86" fmla="*/ 407887 w 3807359"/>
              <a:gd name="connsiteY86" fmla="*/ 2462843 h 3869685"/>
              <a:gd name="connsiteX87" fmla="*/ 108802 w 3807359"/>
              <a:gd name="connsiteY87" fmla="*/ 2225670 h 3869685"/>
              <a:gd name="connsiteX88" fmla="*/ 81179 w 3807359"/>
              <a:gd name="connsiteY88" fmla="*/ 2186618 h 3869685"/>
              <a:gd name="connsiteX89" fmla="*/ 67844 w 3807359"/>
              <a:gd name="connsiteY89" fmla="*/ 2166615 h 3869685"/>
              <a:gd name="connsiteX90" fmla="*/ 56414 w 3807359"/>
              <a:gd name="connsiteY90" fmla="*/ 2145660 h 3869685"/>
              <a:gd name="connsiteX91" fmla="*/ 50699 w 3807359"/>
              <a:gd name="connsiteY91" fmla="*/ 2135183 h 3869685"/>
              <a:gd name="connsiteX92" fmla="*/ 45937 w 3807359"/>
              <a:gd name="connsiteY92" fmla="*/ 2124705 h 3869685"/>
              <a:gd name="connsiteX93" fmla="*/ 35459 w 3807359"/>
              <a:gd name="connsiteY93" fmla="*/ 2102798 h 3869685"/>
              <a:gd name="connsiteX94" fmla="*/ 26887 w 3807359"/>
              <a:gd name="connsiteY94" fmla="*/ 2079938 h 3869685"/>
              <a:gd name="connsiteX95" fmla="*/ 19267 w 3807359"/>
              <a:gd name="connsiteY95" fmla="*/ 2057078 h 3869685"/>
              <a:gd name="connsiteX96" fmla="*/ 4979 w 3807359"/>
              <a:gd name="connsiteY96" fmla="*/ 1866578 h 3869685"/>
              <a:gd name="connsiteX97" fmla="*/ 73559 w 3807359"/>
              <a:gd name="connsiteY97" fmla="*/ 1687508 h 3869685"/>
              <a:gd name="connsiteX98" fmla="*/ 201194 w 3807359"/>
              <a:gd name="connsiteY98" fmla="*/ 1543680 h 3869685"/>
              <a:gd name="connsiteX99" fmla="*/ 366929 w 3807359"/>
              <a:gd name="connsiteY99" fmla="*/ 1446525 h 3869685"/>
              <a:gd name="connsiteX100" fmla="*/ 553619 w 3807359"/>
              <a:gd name="connsiteY100" fmla="*/ 1400805 h 3869685"/>
              <a:gd name="connsiteX101" fmla="*/ 935572 w 3807359"/>
              <a:gd name="connsiteY101" fmla="*/ 1428428 h 3869685"/>
              <a:gd name="connsiteX102" fmla="*/ 1120357 w 3807359"/>
              <a:gd name="connsiteY102" fmla="*/ 1481768 h 3869685"/>
              <a:gd name="connsiteX103" fmla="*/ 1298474 w 3807359"/>
              <a:gd name="connsiteY103" fmla="*/ 1554158 h 3869685"/>
              <a:gd name="connsiteX104" fmla="*/ 1468019 w 3807359"/>
              <a:gd name="connsiteY104" fmla="*/ 1644645 h 3869685"/>
              <a:gd name="connsiteX105" fmla="*/ 1627087 w 3807359"/>
              <a:gd name="connsiteY105" fmla="*/ 1753230 h 3869685"/>
              <a:gd name="connsiteX106" fmla="*/ 1896644 w 3807359"/>
              <a:gd name="connsiteY106" fmla="*/ 2026598 h 3869685"/>
              <a:gd name="connsiteX107" fmla="*/ 2080477 w 3807359"/>
              <a:gd name="connsiteY107" fmla="*/ 2363783 h 3869685"/>
              <a:gd name="connsiteX108" fmla="*/ 2139532 w 3807359"/>
              <a:gd name="connsiteY108" fmla="*/ 2546663 h 3869685"/>
              <a:gd name="connsiteX109" fmla="*/ 2179537 w 3807359"/>
              <a:gd name="connsiteY109" fmla="*/ 2735258 h 3869685"/>
              <a:gd name="connsiteX110" fmla="*/ 2202397 w 3807359"/>
              <a:gd name="connsiteY110" fmla="*/ 2926710 h 3869685"/>
              <a:gd name="connsiteX111" fmla="*/ 2210969 w 3807359"/>
              <a:gd name="connsiteY111" fmla="*/ 3119115 h 3869685"/>
              <a:gd name="connsiteX112" fmla="*/ 2208112 w 3807359"/>
              <a:gd name="connsiteY112" fmla="*/ 3311520 h 3869685"/>
              <a:gd name="connsiteX113" fmla="*/ 2203349 w 3807359"/>
              <a:gd name="connsiteY113" fmla="*/ 3407723 h 3869685"/>
              <a:gd name="connsiteX114" fmla="*/ 2201444 w 3807359"/>
              <a:gd name="connsiteY114" fmla="*/ 3438203 h 3869685"/>
              <a:gd name="connsiteX115" fmla="*/ 2201444 w 3807359"/>
              <a:gd name="connsiteY115" fmla="*/ 3442965 h 3869685"/>
              <a:gd name="connsiteX116" fmla="*/ 2200492 w 3807359"/>
              <a:gd name="connsiteY116" fmla="*/ 3461063 h 3869685"/>
              <a:gd name="connsiteX117" fmla="*/ 2197634 w 3807359"/>
              <a:gd name="connsiteY117" fmla="*/ 3498210 h 3869685"/>
              <a:gd name="connsiteX118" fmla="*/ 2190967 w 3807359"/>
              <a:gd name="connsiteY118" fmla="*/ 3573458 h 3869685"/>
              <a:gd name="connsiteX119" fmla="*/ 2158582 w 3807359"/>
              <a:gd name="connsiteY119" fmla="*/ 3869685 h 3869685"/>
              <a:gd name="connsiteX0" fmla="*/ 4316523 w 4316523"/>
              <a:gd name="connsiteY0" fmla="*/ 0 h 4531303"/>
              <a:gd name="connsiteX1" fmla="*/ 3653054 w 4316523"/>
              <a:gd name="connsiteY1" fmla="*/ 1665231 h 4531303"/>
              <a:gd name="connsiteX2" fmla="*/ 3601619 w 4316523"/>
              <a:gd name="connsiteY2" fmla="*/ 1746193 h 4531303"/>
              <a:gd name="connsiteX3" fmla="*/ 3573997 w 4316523"/>
              <a:gd name="connsiteY3" fmla="*/ 1786198 h 4531303"/>
              <a:gd name="connsiteX4" fmla="*/ 3544469 w 4316523"/>
              <a:gd name="connsiteY4" fmla="*/ 1824298 h 4531303"/>
              <a:gd name="connsiteX5" fmla="*/ 3530182 w 4316523"/>
              <a:gd name="connsiteY5" fmla="*/ 1843348 h 4531303"/>
              <a:gd name="connsiteX6" fmla="*/ 3514942 w 4316523"/>
              <a:gd name="connsiteY6" fmla="*/ 1861446 h 4531303"/>
              <a:gd name="connsiteX7" fmla="*/ 3483509 w 4316523"/>
              <a:gd name="connsiteY7" fmla="*/ 1898593 h 4531303"/>
              <a:gd name="connsiteX8" fmla="*/ 3450172 w 4316523"/>
              <a:gd name="connsiteY8" fmla="*/ 1933836 h 4531303"/>
              <a:gd name="connsiteX9" fmla="*/ 3416834 w 4316523"/>
              <a:gd name="connsiteY9" fmla="*/ 1968126 h 4531303"/>
              <a:gd name="connsiteX10" fmla="*/ 3106319 w 4316523"/>
              <a:gd name="connsiteY10" fmla="*/ 2193868 h 4531303"/>
              <a:gd name="connsiteX11" fmla="*/ 3063457 w 4316523"/>
              <a:gd name="connsiteY11" fmla="*/ 2215776 h 4531303"/>
              <a:gd name="connsiteX12" fmla="*/ 3019642 w 4316523"/>
              <a:gd name="connsiteY12" fmla="*/ 2234826 h 4531303"/>
              <a:gd name="connsiteX13" fmla="*/ 2997734 w 4316523"/>
              <a:gd name="connsiteY13" fmla="*/ 2244351 h 4531303"/>
              <a:gd name="connsiteX14" fmla="*/ 2974874 w 4316523"/>
              <a:gd name="connsiteY14" fmla="*/ 2251971 h 4531303"/>
              <a:gd name="connsiteX15" fmla="*/ 2929154 w 4316523"/>
              <a:gd name="connsiteY15" fmla="*/ 2268163 h 4531303"/>
              <a:gd name="connsiteX16" fmla="*/ 2741512 w 4316523"/>
              <a:gd name="connsiteY16" fmla="*/ 2310073 h 4531303"/>
              <a:gd name="connsiteX17" fmla="*/ 2645309 w 4316523"/>
              <a:gd name="connsiteY17" fmla="*/ 2319598 h 4531303"/>
              <a:gd name="connsiteX18" fmla="*/ 2597684 w 4316523"/>
              <a:gd name="connsiteY18" fmla="*/ 2321503 h 4531303"/>
              <a:gd name="connsiteX19" fmla="*/ 2549107 w 4316523"/>
              <a:gd name="connsiteY19" fmla="*/ 2321503 h 4531303"/>
              <a:gd name="connsiteX20" fmla="*/ 2501482 w 4316523"/>
              <a:gd name="connsiteY20" fmla="*/ 2318646 h 4531303"/>
              <a:gd name="connsiteX21" fmla="*/ 2477669 w 4316523"/>
              <a:gd name="connsiteY21" fmla="*/ 2316741 h 4531303"/>
              <a:gd name="connsiteX22" fmla="*/ 2453857 w 4316523"/>
              <a:gd name="connsiteY22" fmla="*/ 2313883 h 4531303"/>
              <a:gd name="connsiteX23" fmla="*/ 2406232 w 4316523"/>
              <a:gd name="connsiteY23" fmla="*/ 2308168 h 4531303"/>
              <a:gd name="connsiteX24" fmla="*/ 2358607 w 4316523"/>
              <a:gd name="connsiteY24" fmla="*/ 2299596 h 4531303"/>
              <a:gd name="connsiteX25" fmla="*/ 2334794 w 4316523"/>
              <a:gd name="connsiteY25" fmla="*/ 2294833 h 4531303"/>
              <a:gd name="connsiteX26" fmla="*/ 2311934 w 4316523"/>
              <a:gd name="connsiteY26" fmla="*/ 2289118 h 4531303"/>
              <a:gd name="connsiteX27" fmla="*/ 2265262 w 4316523"/>
              <a:gd name="connsiteY27" fmla="*/ 2276736 h 4531303"/>
              <a:gd name="connsiteX28" fmla="*/ 2219542 w 4316523"/>
              <a:gd name="connsiteY28" fmla="*/ 2261496 h 4531303"/>
              <a:gd name="connsiteX29" fmla="*/ 2196682 w 4316523"/>
              <a:gd name="connsiteY29" fmla="*/ 2253876 h 4531303"/>
              <a:gd name="connsiteX30" fmla="*/ 2174774 w 4316523"/>
              <a:gd name="connsiteY30" fmla="*/ 2245303 h 4531303"/>
              <a:gd name="connsiteX31" fmla="*/ 2130007 w 4316523"/>
              <a:gd name="connsiteY31" fmla="*/ 2226253 h 4531303"/>
              <a:gd name="connsiteX32" fmla="*/ 2087144 w 4316523"/>
              <a:gd name="connsiteY32" fmla="*/ 2204346 h 4531303"/>
              <a:gd name="connsiteX33" fmla="*/ 2004277 w 4316523"/>
              <a:gd name="connsiteY33" fmla="*/ 2155768 h 4531303"/>
              <a:gd name="connsiteX34" fmla="*/ 1993799 w 4316523"/>
              <a:gd name="connsiteY34" fmla="*/ 2149101 h 4531303"/>
              <a:gd name="connsiteX35" fmla="*/ 1984274 w 4316523"/>
              <a:gd name="connsiteY35" fmla="*/ 2142433 h 4531303"/>
              <a:gd name="connsiteX36" fmla="*/ 1965224 w 4316523"/>
              <a:gd name="connsiteY36" fmla="*/ 2128146 h 4531303"/>
              <a:gd name="connsiteX37" fmla="*/ 1946174 w 4316523"/>
              <a:gd name="connsiteY37" fmla="*/ 2113858 h 4531303"/>
              <a:gd name="connsiteX38" fmla="*/ 1927124 w 4316523"/>
              <a:gd name="connsiteY38" fmla="*/ 2098618 h 4531303"/>
              <a:gd name="connsiteX39" fmla="*/ 1909027 w 4316523"/>
              <a:gd name="connsiteY39" fmla="*/ 2083378 h 4531303"/>
              <a:gd name="connsiteX40" fmla="*/ 1890929 w 4316523"/>
              <a:gd name="connsiteY40" fmla="*/ 2067186 h 4531303"/>
              <a:gd name="connsiteX41" fmla="*/ 1856639 w 4316523"/>
              <a:gd name="connsiteY41" fmla="*/ 2033848 h 4531303"/>
              <a:gd name="connsiteX42" fmla="*/ 1738529 w 4316523"/>
              <a:gd name="connsiteY42" fmla="*/ 1882401 h 4531303"/>
              <a:gd name="connsiteX43" fmla="*/ 1654709 w 4316523"/>
              <a:gd name="connsiteY43" fmla="*/ 1709046 h 4531303"/>
              <a:gd name="connsiteX44" fmla="*/ 1608037 w 4316523"/>
              <a:gd name="connsiteY44" fmla="*/ 1522356 h 4531303"/>
              <a:gd name="connsiteX45" fmla="*/ 1601369 w 4316523"/>
              <a:gd name="connsiteY45" fmla="*/ 1329951 h 4531303"/>
              <a:gd name="connsiteX46" fmla="*/ 1614704 w 4316523"/>
              <a:gd name="connsiteY46" fmla="*/ 1234701 h 4531303"/>
              <a:gd name="connsiteX47" fmla="*/ 1626134 w 4316523"/>
              <a:gd name="connsiteY47" fmla="*/ 1188028 h 4531303"/>
              <a:gd name="connsiteX48" fmla="*/ 1632802 w 4316523"/>
              <a:gd name="connsiteY48" fmla="*/ 1165168 h 4531303"/>
              <a:gd name="connsiteX49" fmla="*/ 1640422 w 4316523"/>
              <a:gd name="connsiteY49" fmla="*/ 1142308 h 4531303"/>
              <a:gd name="connsiteX50" fmla="*/ 1656614 w 4316523"/>
              <a:gd name="connsiteY50" fmla="*/ 1097541 h 4531303"/>
              <a:gd name="connsiteX51" fmla="*/ 1676617 w 4316523"/>
              <a:gd name="connsiteY51" fmla="*/ 1053726 h 4531303"/>
              <a:gd name="connsiteX52" fmla="*/ 1725194 w 4316523"/>
              <a:gd name="connsiteY52" fmla="*/ 970858 h 4531303"/>
              <a:gd name="connsiteX53" fmla="*/ 1785202 w 4316523"/>
              <a:gd name="connsiteY53" fmla="*/ 895611 h 4531303"/>
              <a:gd name="connsiteX54" fmla="*/ 1854734 w 4316523"/>
              <a:gd name="connsiteY54" fmla="*/ 828936 h 4531303"/>
              <a:gd name="connsiteX55" fmla="*/ 2199539 w 4316523"/>
              <a:gd name="connsiteY55" fmla="*/ 668916 h 4531303"/>
              <a:gd name="connsiteX56" fmla="*/ 2390992 w 4316523"/>
              <a:gd name="connsiteY56" fmla="*/ 670821 h 4531303"/>
              <a:gd name="connsiteX57" fmla="*/ 2483384 w 4316523"/>
              <a:gd name="connsiteY57" fmla="*/ 696538 h 4531303"/>
              <a:gd name="connsiteX58" fmla="*/ 2505292 w 4316523"/>
              <a:gd name="connsiteY58" fmla="*/ 706063 h 4531303"/>
              <a:gd name="connsiteX59" fmla="*/ 2527199 w 4316523"/>
              <a:gd name="connsiteY59" fmla="*/ 716541 h 4531303"/>
              <a:gd name="connsiteX60" fmla="*/ 2549107 w 4316523"/>
              <a:gd name="connsiteY60" fmla="*/ 727018 h 4531303"/>
              <a:gd name="connsiteX61" fmla="*/ 2570062 w 4316523"/>
              <a:gd name="connsiteY61" fmla="*/ 739401 h 4531303"/>
              <a:gd name="connsiteX62" fmla="*/ 2714842 w 4316523"/>
              <a:gd name="connsiteY62" fmla="*/ 865131 h 4531303"/>
              <a:gd name="connsiteX63" fmla="*/ 2816759 w 4316523"/>
              <a:gd name="connsiteY63" fmla="*/ 1028008 h 4531303"/>
              <a:gd name="connsiteX64" fmla="*/ 2889149 w 4316523"/>
              <a:gd name="connsiteY64" fmla="*/ 1402341 h 4531303"/>
              <a:gd name="connsiteX65" fmla="*/ 2810092 w 4316523"/>
              <a:gd name="connsiteY65" fmla="*/ 1777626 h 4531303"/>
              <a:gd name="connsiteX66" fmla="*/ 2641499 w 4316523"/>
              <a:gd name="connsiteY66" fmla="*/ 2123383 h 4531303"/>
              <a:gd name="connsiteX67" fmla="*/ 2171917 w 4316523"/>
              <a:gd name="connsiteY67" fmla="*/ 2731078 h 4531303"/>
              <a:gd name="connsiteX68" fmla="*/ 1872832 w 4316523"/>
              <a:gd name="connsiteY68" fmla="*/ 2973013 h 4531303"/>
              <a:gd name="connsiteX69" fmla="*/ 1531837 w 4316523"/>
              <a:gd name="connsiteY69" fmla="*/ 3150178 h 4531303"/>
              <a:gd name="connsiteX70" fmla="*/ 1508977 w 4316523"/>
              <a:gd name="connsiteY70" fmla="*/ 3158751 h 4531303"/>
              <a:gd name="connsiteX71" fmla="*/ 1486117 w 4316523"/>
              <a:gd name="connsiteY71" fmla="*/ 3166371 h 4531303"/>
              <a:gd name="connsiteX72" fmla="*/ 1440397 w 4316523"/>
              <a:gd name="connsiteY72" fmla="*/ 3181611 h 4531303"/>
              <a:gd name="connsiteX73" fmla="*/ 1348004 w 4316523"/>
              <a:gd name="connsiteY73" fmla="*/ 3208281 h 4531303"/>
              <a:gd name="connsiteX74" fmla="*/ 1253707 w 4316523"/>
              <a:gd name="connsiteY74" fmla="*/ 3228283 h 4531303"/>
              <a:gd name="connsiteX75" fmla="*/ 1206082 w 4316523"/>
              <a:gd name="connsiteY75" fmla="*/ 3235903 h 4531303"/>
              <a:gd name="connsiteX76" fmla="*/ 1158457 w 4316523"/>
              <a:gd name="connsiteY76" fmla="*/ 3242571 h 4531303"/>
              <a:gd name="connsiteX77" fmla="*/ 774599 w 4316523"/>
              <a:gd name="connsiteY77" fmla="*/ 3237808 h 4531303"/>
              <a:gd name="connsiteX78" fmla="*/ 750787 w 4316523"/>
              <a:gd name="connsiteY78" fmla="*/ 3234951 h 4531303"/>
              <a:gd name="connsiteX79" fmla="*/ 726974 w 4316523"/>
              <a:gd name="connsiteY79" fmla="*/ 3230188 h 4531303"/>
              <a:gd name="connsiteX80" fmla="*/ 679349 w 4316523"/>
              <a:gd name="connsiteY80" fmla="*/ 3220663 h 4531303"/>
              <a:gd name="connsiteX81" fmla="*/ 632677 w 4316523"/>
              <a:gd name="connsiteY81" fmla="*/ 3209233 h 4531303"/>
              <a:gd name="connsiteX82" fmla="*/ 586004 w 4316523"/>
              <a:gd name="connsiteY82" fmla="*/ 3196851 h 4531303"/>
              <a:gd name="connsiteX83" fmla="*/ 540284 w 4316523"/>
              <a:gd name="connsiteY83" fmla="*/ 3180658 h 4531303"/>
              <a:gd name="connsiteX84" fmla="*/ 495517 w 4316523"/>
              <a:gd name="connsiteY84" fmla="*/ 3164466 h 4531303"/>
              <a:gd name="connsiteX85" fmla="*/ 451702 w 4316523"/>
              <a:gd name="connsiteY85" fmla="*/ 3145416 h 4531303"/>
              <a:gd name="connsiteX86" fmla="*/ 407887 w 4316523"/>
              <a:gd name="connsiteY86" fmla="*/ 3124461 h 4531303"/>
              <a:gd name="connsiteX87" fmla="*/ 108802 w 4316523"/>
              <a:gd name="connsiteY87" fmla="*/ 2887288 h 4531303"/>
              <a:gd name="connsiteX88" fmla="*/ 81179 w 4316523"/>
              <a:gd name="connsiteY88" fmla="*/ 2848236 h 4531303"/>
              <a:gd name="connsiteX89" fmla="*/ 67844 w 4316523"/>
              <a:gd name="connsiteY89" fmla="*/ 2828233 h 4531303"/>
              <a:gd name="connsiteX90" fmla="*/ 56414 w 4316523"/>
              <a:gd name="connsiteY90" fmla="*/ 2807278 h 4531303"/>
              <a:gd name="connsiteX91" fmla="*/ 50699 w 4316523"/>
              <a:gd name="connsiteY91" fmla="*/ 2796801 h 4531303"/>
              <a:gd name="connsiteX92" fmla="*/ 45937 w 4316523"/>
              <a:gd name="connsiteY92" fmla="*/ 2786323 h 4531303"/>
              <a:gd name="connsiteX93" fmla="*/ 35459 w 4316523"/>
              <a:gd name="connsiteY93" fmla="*/ 2764416 h 4531303"/>
              <a:gd name="connsiteX94" fmla="*/ 26887 w 4316523"/>
              <a:gd name="connsiteY94" fmla="*/ 2741556 h 4531303"/>
              <a:gd name="connsiteX95" fmla="*/ 19267 w 4316523"/>
              <a:gd name="connsiteY95" fmla="*/ 2718696 h 4531303"/>
              <a:gd name="connsiteX96" fmla="*/ 4979 w 4316523"/>
              <a:gd name="connsiteY96" fmla="*/ 2528196 h 4531303"/>
              <a:gd name="connsiteX97" fmla="*/ 73559 w 4316523"/>
              <a:gd name="connsiteY97" fmla="*/ 2349126 h 4531303"/>
              <a:gd name="connsiteX98" fmla="*/ 201194 w 4316523"/>
              <a:gd name="connsiteY98" fmla="*/ 2205298 h 4531303"/>
              <a:gd name="connsiteX99" fmla="*/ 366929 w 4316523"/>
              <a:gd name="connsiteY99" fmla="*/ 2108143 h 4531303"/>
              <a:gd name="connsiteX100" fmla="*/ 553619 w 4316523"/>
              <a:gd name="connsiteY100" fmla="*/ 2062423 h 4531303"/>
              <a:gd name="connsiteX101" fmla="*/ 935572 w 4316523"/>
              <a:gd name="connsiteY101" fmla="*/ 2090046 h 4531303"/>
              <a:gd name="connsiteX102" fmla="*/ 1120357 w 4316523"/>
              <a:gd name="connsiteY102" fmla="*/ 2143386 h 4531303"/>
              <a:gd name="connsiteX103" fmla="*/ 1298474 w 4316523"/>
              <a:gd name="connsiteY103" fmla="*/ 2215776 h 4531303"/>
              <a:gd name="connsiteX104" fmla="*/ 1468019 w 4316523"/>
              <a:gd name="connsiteY104" fmla="*/ 2306263 h 4531303"/>
              <a:gd name="connsiteX105" fmla="*/ 1627087 w 4316523"/>
              <a:gd name="connsiteY105" fmla="*/ 2414848 h 4531303"/>
              <a:gd name="connsiteX106" fmla="*/ 1896644 w 4316523"/>
              <a:gd name="connsiteY106" fmla="*/ 2688216 h 4531303"/>
              <a:gd name="connsiteX107" fmla="*/ 2080477 w 4316523"/>
              <a:gd name="connsiteY107" fmla="*/ 3025401 h 4531303"/>
              <a:gd name="connsiteX108" fmla="*/ 2139532 w 4316523"/>
              <a:gd name="connsiteY108" fmla="*/ 3208281 h 4531303"/>
              <a:gd name="connsiteX109" fmla="*/ 2179537 w 4316523"/>
              <a:gd name="connsiteY109" fmla="*/ 3396876 h 4531303"/>
              <a:gd name="connsiteX110" fmla="*/ 2202397 w 4316523"/>
              <a:gd name="connsiteY110" fmla="*/ 3588328 h 4531303"/>
              <a:gd name="connsiteX111" fmla="*/ 2210969 w 4316523"/>
              <a:gd name="connsiteY111" fmla="*/ 3780733 h 4531303"/>
              <a:gd name="connsiteX112" fmla="*/ 2208112 w 4316523"/>
              <a:gd name="connsiteY112" fmla="*/ 3973138 h 4531303"/>
              <a:gd name="connsiteX113" fmla="*/ 2203349 w 4316523"/>
              <a:gd name="connsiteY113" fmla="*/ 4069341 h 4531303"/>
              <a:gd name="connsiteX114" fmla="*/ 2201444 w 4316523"/>
              <a:gd name="connsiteY114" fmla="*/ 4099821 h 4531303"/>
              <a:gd name="connsiteX115" fmla="*/ 2201444 w 4316523"/>
              <a:gd name="connsiteY115" fmla="*/ 4104583 h 4531303"/>
              <a:gd name="connsiteX116" fmla="*/ 2200492 w 4316523"/>
              <a:gd name="connsiteY116" fmla="*/ 4122681 h 4531303"/>
              <a:gd name="connsiteX117" fmla="*/ 2197634 w 4316523"/>
              <a:gd name="connsiteY117" fmla="*/ 4159828 h 4531303"/>
              <a:gd name="connsiteX118" fmla="*/ 2190967 w 4316523"/>
              <a:gd name="connsiteY118" fmla="*/ 4235076 h 4531303"/>
              <a:gd name="connsiteX119" fmla="*/ 2158582 w 4316523"/>
              <a:gd name="connsiteY119" fmla="*/ 4531303 h 4531303"/>
              <a:gd name="connsiteX0" fmla="*/ 3595933 w 3669016"/>
              <a:gd name="connsiteY0" fmla="*/ 0 h 4501982"/>
              <a:gd name="connsiteX1" fmla="*/ 3653054 w 3669016"/>
              <a:gd name="connsiteY1" fmla="*/ 1635910 h 4501982"/>
              <a:gd name="connsiteX2" fmla="*/ 3601619 w 3669016"/>
              <a:gd name="connsiteY2" fmla="*/ 1716872 h 4501982"/>
              <a:gd name="connsiteX3" fmla="*/ 3573997 w 3669016"/>
              <a:gd name="connsiteY3" fmla="*/ 1756877 h 4501982"/>
              <a:gd name="connsiteX4" fmla="*/ 3544469 w 3669016"/>
              <a:gd name="connsiteY4" fmla="*/ 1794977 h 4501982"/>
              <a:gd name="connsiteX5" fmla="*/ 3530182 w 3669016"/>
              <a:gd name="connsiteY5" fmla="*/ 1814027 h 4501982"/>
              <a:gd name="connsiteX6" fmla="*/ 3514942 w 3669016"/>
              <a:gd name="connsiteY6" fmla="*/ 1832125 h 4501982"/>
              <a:gd name="connsiteX7" fmla="*/ 3483509 w 3669016"/>
              <a:gd name="connsiteY7" fmla="*/ 1869272 h 4501982"/>
              <a:gd name="connsiteX8" fmla="*/ 3450172 w 3669016"/>
              <a:gd name="connsiteY8" fmla="*/ 1904515 h 4501982"/>
              <a:gd name="connsiteX9" fmla="*/ 3416834 w 3669016"/>
              <a:gd name="connsiteY9" fmla="*/ 1938805 h 4501982"/>
              <a:gd name="connsiteX10" fmla="*/ 3106319 w 3669016"/>
              <a:gd name="connsiteY10" fmla="*/ 2164547 h 4501982"/>
              <a:gd name="connsiteX11" fmla="*/ 3063457 w 3669016"/>
              <a:gd name="connsiteY11" fmla="*/ 2186455 h 4501982"/>
              <a:gd name="connsiteX12" fmla="*/ 3019642 w 3669016"/>
              <a:gd name="connsiteY12" fmla="*/ 2205505 h 4501982"/>
              <a:gd name="connsiteX13" fmla="*/ 2997734 w 3669016"/>
              <a:gd name="connsiteY13" fmla="*/ 2215030 h 4501982"/>
              <a:gd name="connsiteX14" fmla="*/ 2974874 w 3669016"/>
              <a:gd name="connsiteY14" fmla="*/ 2222650 h 4501982"/>
              <a:gd name="connsiteX15" fmla="*/ 2929154 w 3669016"/>
              <a:gd name="connsiteY15" fmla="*/ 2238842 h 4501982"/>
              <a:gd name="connsiteX16" fmla="*/ 2741512 w 3669016"/>
              <a:gd name="connsiteY16" fmla="*/ 2280752 h 4501982"/>
              <a:gd name="connsiteX17" fmla="*/ 2645309 w 3669016"/>
              <a:gd name="connsiteY17" fmla="*/ 2290277 h 4501982"/>
              <a:gd name="connsiteX18" fmla="*/ 2597684 w 3669016"/>
              <a:gd name="connsiteY18" fmla="*/ 2292182 h 4501982"/>
              <a:gd name="connsiteX19" fmla="*/ 2549107 w 3669016"/>
              <a:gd name="connsiteY19" fmla="*/ 2292182 h 4501982"/>
              <a:gd name="connsiteX20" fmla="*/ 2501482 w 3669016"/>
              <a:gd name="connsiteY20" fmla="*/ 2289325 h 4501982"/>
              <a:gd name="connsiteX21" fmla="*/ 2477669 w 3669016"/>
              <a:gd name="connsiteY21" fmla="*/ 2287420 h 4501982"/>
              <a:gd name="connsiteX22" fmla="*/ 2453857 w 3669016"/>
              <a:gd name="connsiteY22" fmla="*/ 2284562 h 4501982"/>
              <a:gd name="connsiteX23" fmla="*/ 2406232 w 3669016"/>
              <a:gd name="connsiteY23" fmla="*/ 2278847 h 4501982"/>
              <a:gd name="connsiteX24" fmla="*/ 2358607 w 3669016"/>
              <a:gd name="connsiteY24" fmla="*/ 2270275 h 4501982"/>
              <a:gd name="connsiteX25" fmla="*/ 2334794 w 3669016"/>
              <a:gd name="connsiteY25" fmla="*/ 2265512 h 4501982"/>
              <a:gd name="connsiteX26" fmla="*/ 2311934 w 3669016"/>
              <a:gd name="connsiteY26" fmla="*/ 2259797 h 4501982"/>
              <a:gd name="connsiteX27" fmla="*/ 2265262 w 3669016"/>
              <a:gd name="connsiteY27" fmla="*/ 2247415 h 4501982"/>
              <a:gd name="connsiteX28" fmla="*/ 2219542 w 3669016"/>
              <a:gd name="connsiteY28" fmla="*/ 2232175 h 4501982"/>
              <a:gd name="connsiteX29" fmla="*/ 2196682 w 3669016"/>
              <a:gd name="connsiteY29" fmla="*/ 2224555 h 4501982"/>
              <a:gd name="connsiteX30" fmla="*/ 2174774 w 3669016"/>
              <a:gd name="connsiteY30" fmla="*/ 2215982 h 4501982"/>
              <a:gd name="connsiteX31" fmla="*/ 2130007 w 3669016"/>
              <a:gd name="connsiteY31" fmla="*/ 2196932 h 4501982"/>
              <a:gd name="connsiteX32" fmla="*/ 2087144 w 3669016"/>
              <a:gd name="connsiteY32" fmla="*/ 2175025 h 4501982"/>
              <a:gd name="connsiteX33" fmla="*/ 2004277 w 3669016"/>
              <a:gd name="connsiteY33" fmla="*/ 2126447 h 4501982"/>
              <a:gd name="connsiteX34" fmla="*/ 1993799 w 3669016"/>
              <a:gd name="connsiteY34" fmla="*/ 2119780 h 4501982"/>
              <a:gd name="connsiteX35" fmla="*/ 1984274 w 3669016"/>
              <a:gd name="connsiteY35" fmla="*/ 2113112 h 4501982"/>
              <a:gd name="connsiteX36" fmla="*/ 1965224 w 3669016"/>
              <a:gd name="connsiteY36" fmla="*/ 2098825 h 4501982"/>
              <a:gd name="connsiteX37" fmla="*/ 1946174 w 3669016"/>
              <a:gd name="connsiteY37" fmla="*/ 2084537 h 4501982"/>
              <a:gd name="connsiteX38" fmla="*/ 1927124 w 3669016"/>
              <a:gd name="connsiteY38" fmla="*/ 2069297 h 4501982"/>
              <a:gd name="connsiteX39" fmla="*/ 1909027 w 3669016"/>
              <a:gd name="connsiteY39" fmla="*/ 2054057 h 4501982"/>
              <a:gd name="connsiteX40" fmla="*/ 1890929 w 3669016"/>
              <a:gd name="connsiteY40" fmla="*/ 2037865 h 4501982"/>
              <a:gd name="connsiteX41" fmla="*/ 1856639 w 3669016"/>
              <a:gd name="connsiteY41" fmla="*/ 2004527 h 4501982"/>
              <a:gd name="connsiteX42" fmla="*/ 1738529 w 3669016"/>
              <a:gd name="connsiteY42" fmla="*/ 1853080 h 4501982"/>
              <a:gd name="connsiteX43" fmla="*/ 1654709 w 3669016"/>
              <a:gd name="connsiteY43" fmla="*/ 1679725 h 4501982"/>
              <a:gd name="connsiteX44" fmla="*/ 1608037 w 3669016"/>
              <a:gd name="connsiteY44" fmla="*/ 1493035 h 4501982"/>
              <a:gd name="connsiteX45" fmla="*/ 1601369 w 3669016"/>
              <a:gd name="connsiteY45" fmla="*/ 1300630 h 4501982"/>
              <a:gd name="connsiteX46" fmla="*/ 1614704 w 3669016"/>
              <a:gd name="connsiteY46" fmla="*/ 1205380 h 4501982"/>
              <a:gd name="connsiteX47" fmla="*/ 1626134 w 3669016"/>
              <a:gd name="connsiteY47" fmla="*/ 1158707 h 4501982"/>
              <a:gd name="connsiteX48" fmla="*/ 1632802 w 3669016"/>
              <a:gd name="connsiteY48" fmla="*/ 1135847 h 4501982"/>
              <a:gd name="connsiteX49" fmla="*/ 1640422 w 3669016"/>
              <a:gd name="connsiteY49" fmla="*/ 1112987 h 4501982"/>
              <a:gd name="connsiteX50" fmla="*/ 1656614 w 3669016"/>
              <a:gd name="connsiteY50" fmla="*/ 1068220 h 4501982"/>
              <a:gd name="connsiteX51" fmla="*/ 1676617 w 3669016"/>
              <a:gd name="connsiteY51" fmla="*/ 1024405 h 4501982"/>
              <a:gd name="connsiteX52" fmla="*/ 1725194 w 3669016"/>
              <a:gd name="connsiteY52" fmla="*/ 941537 h 4501982"/>
              <a:gd name="connsiteX53" fmla="*/ 1785202 w 3669016"/>
              <a:gd name="connsiteY53" fmla="*/ 866290 h 4501982"/>
              <a:gd name="connsiteX54" fmla="*/ 1854734 w 3669016"/>
              <a:gd name="connsiteY54" fmla="*/ 799615 h 4501982"/>
              <a:gd name="connsiteX55" fmla="*/ 2199539 w 3669016"/>
              <a:gd name="connsiteY55" fmla="*/ 639595 h 4501982"/>
              <a:gd name="connsiteX56" fmla="*/ 2390992 w 3669016"/>
              <a:gd name="connsiteY56" fmla="*/ 641500 h 4501982"/>
              <a:gd name="connsiteX57" fmla="*/ 2483384 w 3669016"/>
              <a:gd name="connsiteY57" fmla="*/ 667217 h 4501982"/>
              <a:gd name="connsiteX58" fmla="*/ 2505292 w 3669016"/>
              <a:gd name="connsiteY58" fmla="*/ 676742 h 4501982"/>
              <a:gd name="connsiteX59" fmla="*/ 2527199 w 3669016"/>
              <a:gd name="connsiteY59" fmla="*/ 687220 h 4501982"/>
              <a:gd name="connsiteX60" fmla="*/ 2549107 w 3669016"/>
              <a:gd name="connsiteY60" fmla="*/ 697697 h 4501982"/>
              <a:gd name="connsiteX61" fmla="*/ 2570062 w 3669016"/>
              <a:gd name="connsiteY61" fmla="*/ 710080 h 4501982"/>
              <a:gd name="connsiteX62" fmla="*/ 2714842 w 3669016"/>
              <a:gd name="connsiteY62" fmla="*/ 835810 h 4501982"/>
              <a:gd name="connsiteX63" fmla="*/ 2816759 w 3669016"/>
              <a:gd name="connsiteY63" fmla="*/ 998687 h 4501982"/>
              <a:gd name="connsiteX64" fmla="*/ 2889149 w 3669016"/>
              <a:gd name="connsiteY64" fmla="*/ 1373020 h 4501982"/>
              <a:gd name="connsiteX65" fmla="*/ 2810092 w 3669016"/>
              <a:gd name="connsiteY65" fmla="*/ 1748305 h 4501982"/>
              <a:gd name="connsiteX66" fmla="*/ 2641499 w 3669016"/>
              <a:gd name="connsiteY66" fmla="*/ 2094062 h 4501982"/>
              <a:gd name="connsiteX67" fmla="*/ 2171917 w 3669016"/>
              <a:gd name="connsiteY67" fmla="*/ 2701757 h 4501982"/>
              <a:gd name="connsiteX68" fmla="*/ 1872832 w 3669016"/>
              <a:gd name="connsiteY68" fmla="*/ 2943692 h 4501982"/>
              <a:gd name="connsiteX69" fmla="*/ 1531837 w 3669016"/>
              <a:gd name="connsiteY69" fmla="*/ 3120857 h 4501982"/>
              <a:gd name="connsiteX70" fmla="*/ 1508977 w 3669016"/>
              <a:gd name="connsiteY70" fmla="*/ 3129430 h 4501982"/>
              <a:gd name="connsiteX71" fmla="*/ 1486117 w 3669016"/>
              <a:gd name="connsiteY71" fmla="*/ 3137050 h 4501982"/>
              <a:gd name="connsiteX72" fmla="*/ 1440397 w 3669016"/>
              <a:gd name="connsiteY72" fmla="*/ 3152290 h 4501982"/>
              <a:gd name="connsiteX73" fmla="*/ 1348004 w 3669016"/>
              <a:gd name="connsiteY73" fmla="*/ 3178960 h 4501982"/>
              <a:gd name="connsiteX74" fmla="*/ 1253707 w 3669016"/>
              <a:gd name="connsiteY74" fmla="*/ 3198962 h 4501982"/>
              <a:gd name="connsiteX75" fmla="*/ 1206082 w 3669016"/>
              <a:gd name="connsiteY75" fmla="*/ 3206582 h 4501982"/>
              <a:gd name="connsiteX76" fmla="*/ 1158457 w 3669016"/>
              <a:gd name="connsiteY76" fmla="*/ 3213250 h 4501982"/>
              <a:gd name="connsiteX77" fmla="*/ 774599 w 3669016"/>
              <a:gd name="connsiteY77" fmla="*/ 3208487 h 4501982"/>
              <a:gd name="connsiteX78" fmla="*/ 750787 w 3669016"/>
              <a:gd name="connsiteY78" fmla="*/ 3205630 h 4501982"/>
              <a:gd name="connsiteX79" fmla="*/ 726974 w 3669016"/>
              <a:gd name="connsiteY79" fmla="*/ 3200867 h 4501982"/>
              <a:gd name="connsiteX80" fmla="*/ 679349 w 3669016"/>
              <a:gd name="connsiteY80" fmla="*/ 3191342 h 4501982"/>
              <a:gd name="connsiteX81" fmla="*/ 632677 w 3669016"/>
              <a:gd name="connsiteY81" fmla="*/ 3179912 h 4501982"/>
              <a:gd name="connsiteX82" fmla="*/ 586004 w 3669016"/>
              <a:gd name="connsiteY82" fmla="*/ 3167530 h 4501982"/>
              <a:gd name="connsiteX83" fmla="*/ 540284 w 3669016"/>
              <a:gd name="connsiteY83" fmla="*/ 3151337 h 4501982"/>
              <a:gd name="connsiteX84" fmla="*/ 495517 w 3669016"/>
              <a:gd name="connsiteY84" fmla="*/ 3135145 h 4501982"/>
              <a:gd name="connsiteX85" fmla="*/ 451702 w 3669016"/>
              <a:gd name="connsiteY85" fmla="*/ 3116095 h 4501982"/>
              <a:gd name="connsiteX86" fmla="*/ 407887 w 3669016"/>
              <a:gd name="connsiteY86" fmla="*/ 3095140 h 4501982"/>
              <a:gd name="connsiteX87" fmla="*/ 108802 w 3669016"/>
              <a:gd name="connsiteY87" fmla="*/ 2857967 h 4501982"/>
              <a:gd name="connsiteX88" fmla="*/ 81179 w 3669016"/>
              <a:gd name="connsiteY88" fmla="*/ 2818915 h 4501982"/>
              <a:gd name="connsiteX89" fmla="*/ 67844 w 3669016"/>
              <a:gd name="connsiteY89" fmla="*/ 2798912 h 4501982"/>
              <a:gd name="connsiteX90" fmla="*/ 56414 w 3669016"/>
              <a:gd name="connsiteY90" fmla="*/ 2777957 h 4501982"/>
              <a:gd name="connsiteX91" fmla="*/ 50699 w 3669016"/>
              <a:gd name="connsiteY91" fmla="*/ 2767480 h 4501982"/>
              <a:gd name="connsiteX92" fmla="*/ 45937 w 3669016"/>
              <a:gd name="connsiteY92" fmla="*/ 2757002 h 4501982"/>
              <a:gd name="connsiteX93" fmla="*/ 35459 w 3669016"/>
              <a:gd name="connsiteY93" fmla="*/ 2735095 h 4501982"/>
              <a:gd name="connsiteX94" fmla="*/ 26887 w 3669016"/>
              <a:gd name="connsiteY94" fmla="*/ 2712235 h 4501982"/>
              <a:gd name="connsiteX95" fmla="*/ 19267 w 3669016"/>
              <a:gd name="connsiteY95" fmla="*/ 2689375 h 4501982"/>
              <a:gd name="connsiteX96" fmla="*/ 4979 w 3669016"/>
              <a:gd name="connsiteY96" fmla="*/ 2498875 h 4501982"/>
              <a:gd name="connsiteX97" fmla="*/ 73559 w 3669016"/>
              <a:gd name="connsiteY97" fmla="*/ 2319805 h 4501982"/>
              <a:gd name="connsiteX98" fmla="*/ 201194 w 3669016"/>
              <a:gd name="connsiteY98" fmla="*/ 2175977 h 4501982"/>
              <a:gd name="connsiteX99" fmla="*/ 366929 w 3669016"/>
              <a:gd name="connsiteY99" fmla="*/ 2078822 h 4501982"/>
              <a:gd name="connsiteX100" fmla="*/ 553619 w 3669016"/>
              <a:gd name="connsiteY100" fmla="*/ 2033102 h 4501982"/>
              <a:gd name="connsiteX101" fmla="*/ 935572 w 3669016"/>
              <a:gd name="connsiteY101" fmla="*/ 2060725 h 4501982"/>
              <a:gd name="connsiteX102" fmla="*/ 1120357 w 3669016"/>
              <a:gd name="connsiteY102" fmla="*/ 2114065 h 4501982"/>
              <a:gd name="connsiteX103" fmla="*/ 1298474 w 3669016"/>
              <a:gd name="connsiteY103" fmla="*/ 2186455 h 4501982"/>
              <a:gd name="connsiteX104" fmla="*/ 1468019 w 3669016"/>
              <a:gd name="connsiteY104" fmla="*/ 2276942 h 4501982"/>
              <a:gd name="connsiteX105" fmla="*/ 1627087 w 3669016"/>
              <a:gd name="connsiteY105" fmla="*/ 2385527 h 4501982"/>
              <a:gd name="connsiteX106" fmla="*/ 1896644 w 3669016"/>
              <a:gd name="connsiteY106" fmla="*/ 2658895 h 4501982"/>
              <a:gd name="connsiteX107" fmla="*/ 2080477 w 3669016"/>
              <a:gd name="connsiteY107" fmla="*/ 2996080 h 4501982"/>
              <a:gd name="connsiteX108" fmla="*/ 2139532 w 3669016"/>
              <a:gd name="connsiteY108" fmla="*/ 3178960 h 4501982"/>
              <a:gd name="connsiteX109" fmla="*/ 2179537 w 3669016"/>
              <a:gd name="connsiteY109" fmla="*/ 3367555 h 4501982"/>
              <a:gd name="connsiteX110" fmla="*/ 2202397 w 3669016"/>
              <a:gd name="connsiteY110" fmla="*/ 3559007 h 4501982"/>
              <a:gd name="connsiteX111" fmla="*/ 2210969 w 3669016"/>
              <a:gd name="connsiteY111" fmla="*/ 3751412 h 4501982"/>
              <a:gd name="connsiteX112" fmla="*/ 2208112 w 3669016"/>
              <a:gd name="connsiteY112" fmla="*/ 3943817 h 4501982"/>
              <a:gd name="connsiteX113" fmla="*/ 2203349 w 3669016"/>
              <a:gd name="connsiteY113" fmla="*/ 4040020 h 4501982"/>
              <a:gd name="connsiteX114" fmla="*/ 2201444 w 3669016"/>
              <a:gd name="connsiteY114" fmla="*/ 4070500 h 4501982"/>
              <a:gd name="connsiteX115" fmla="*/ 2201444 w 3669016"/>
              <a:gd name="connsiteY115" fmla="*/ 4075262 h 4501982"/>
              <a:gd name="connsiteX116" fmla="*/ 2200492 w 3669016"/>
              <a:gd name="connsiteY116" fmla="*/ 4093360 h 4501982"/>
              <a:gd name="connsiteX117" fmla="*/ 2197634 w 3669016"/>
              <a:gd name="connsiteY117" fmla="*/ 4130507 h 4501982"/>
              <a:gd name="connsiteX118" fmla="*/ 2190967 w 3669016"/>
              <a:gd name="connsiteY118" fmla="*/ 4205755 h 4501982"/>
              <a:gd name="connsiteX119" fmla="*/ 2158582 w 3669016"/>
              <a:gd name="connsiteY119" fmla="*/ 4501982 h 4501982"/>
              <a:gd name="connsiteX0" fmla="*/ 3595933 w 3843122"/>
              <a:gd name="connsiteY0" fmla="*/ 0 h 4501982"/>
              <a:gd name="connsiteX1" fmla="*/ 3653054 w 3843122"/>
              <a:gd name="connsiteY1" fmla="*/ 1635910 h 4501982"/>
              <a:gd name="connsiteX2" fmla="*/ 3601619 w 3843122"/>
              <a:gd name="connsiteY2" fmla="*/ 1716872 h 4501982"/>
              <a:gd name="connsiteX3" fmla="*/ 3573997 w 3843122"/>
              <a:gd name="connsiteY3" fmla="*/ 1756877 h 4501982"/>
              <a:gd name="connsiteX4" fmla="*/ 3544469 w 3843122"/>
              <a:gd name="connsiteY4" fmla="*/ 1794977 h 4501982"/>
              <a:gd name="connsiteX5" fmla="*/ 3530182 w 3843122"/>
              <a:gd name="connsiteY5" fmla="*/ 1814027 h 4501982"/>
              <a:gd name="connsiteX6" fmla="*/ 3514942 w 3843122"/>
              <a:gd name="connsiteY6" fmla="*/ 1832125 h 4501982"/>
              <a:gd name="connsiteX7" fmla="*/ 3483509 w 3843122"/>
              <a:gd name="connsiteY7" fmla="*/ 1869272 h 4501982"/>
              <a:gd name="connsiteX8" fmla="*/ 3450172 w 3843122"/>
              <a:gd name="connsiteY8" fmla="*/ 1904515 h 4501982"/>
              <a:gd name="connsiteX9" fmla="*/ 3416834 w 3843122"/>
              <a:gd name="connsiteY9" fmla="*/ 1938805 h 4501982"/>
              <a:gd name="connsiteX10" fmla="*/ 3106319 w 3843122"/>
              <a:gd name="connsiteY10" fmla="*/ 2164547 h 4501982"/>
              <a:gd name="connsiteX11" fmla="*/ 3063457 w 3843122"/>
              <a:gd name="connsiteY11" fmla="*/ 2186455 h 4501982"/>
              <a:gd name="connsiteX12" fmla="*/ 3019642 w 3843122"/>
              <a:gd name="connsiteY12" fmla="*/ 2205505 h 4501982"/>
              <a:gd name="connsiteX13" fmla="*/ 2997734 w 3843122"/>
              <a:gd name="connsiteY13" fmla="*/ 2215030 h 4501982"/>
              <a:gd name="connsiteX14" fmla="*/ 2974874 w 3843122"/>
              <a:gd name="connsiteY14" fmla="*/ 2222650 h 4501982"/>
              <a:gd name="connsiteX15" fmla="*/ 2929154 w 3843122"/>
              <a:gd name="connsiteY15" fmla="*/ 2238842 h 4501982"/>
              <a:gd name="connsiteX16" fmla="*/ 2741512 w 3843122"/>
              <a:gd name="connsiteY16" fmla="*/ 2280752 h 4501982"/>
              <a:gd name="connsiteX17" fmla="*/ 2645309 w 3843122"/>
              <a:gd name="connsiteY17" fmla="*/ 2290277 h 4501982"/>
              <a:gd name="connsiteX18" fmla="*/ 2597684 w 3843122"/>
              <a:gd name="connsiteY18" fmla="*/ 2292182 h 4501982"/>
              <a:gd name="connsiteX19" fmla="*/ 2549107 w 3843122"/>
              <a:gd name="connsiteY19" fmla="*/ 2292182 h 4501982"/>
              <a:gd name="connsiteX20" fmla="*/ 2501482 w 3843122"/>
              <a:gd name="connsiteY20" fmla="*/ 2289325 h 4501982"/>
              <a:gd name="connsiteX21" fmla="*/ 2477669 w 3843122"/>
              <a:gd name="connsiteY21" fmla="*/ 2287420 h 4501982"/>
              <a:gd name="connsiteX22" fmla="*/ 2453857 w 3843122"/>
              <a:gd name="connsiteY22" fmla="*/ 2284562 h 4501982"/>
              <a:gd name="connsiteX23" fmla="*/ 2406232 w 3843122"/>
              <a:gd name="connsiteY23" fmla="*/ 2278847 h 4501982"/>
              <a:gd name="connsiteX24" fmla="*/ 2358607 w 3843122"/>
              <a:gd name="connsiteY24" fmla="*/ 2270275 h 4501982"/>
              <a:gd name="connsiteX25" fmla="*/ 2334794 w 3843122"/>
              <a:gd name="connsiteY25" fmla="*/ 2265512 h 4501982"/>
              <a:gd name="connsiteX26" fmla="*/ 2311934 w 3843122"/>
              <a:gd name="connsiteY26" fmla="*/ 2259797 h 4501982"/>
              <a:gd name="connsiteX27" fmla="*/ 2265262 w 3843122"/>
              <a:gd name="connsiteY27" fmla="*/ 2247415 h 4501982"/>
              <a:gd name="connsiteX28" fmla="*/ 2219542 w 3843122"/>
              <a:gd name="connsiteY28" fmla="*/ 2232175 h 4501982"/>
              <a:gd name="connsiteX29" fmla="*/ 2196682 w 3843122"/>
              <a:gd name="connsiteY29" fmla="*/ 2224555 h 4501982"/>
              <a:gd name="connsiteX30" fmla="*/ 2174774 w 3843122"/>
              <a:gd name="connsiteY30" fmla="*/ 2215982 h 4501982"/>
              <a:gd name="connsiteX31" fmla="*/ 2130007 w 3843122"/>
              <a:gd name="connsiteY31" fmla="*/ 2196932 h 4501982"/>
              <a:gd name="connsiteX32" fmla="*/ 2087144 w 3843122"/>
              <a:gd name="connsiteY32" fmla="*/ 2175025 h 4501982"/>
              <a:gd name="connsiteX33" fmla="*/ 2004277 w 3843122"/>
              <a:gd name="connsiteY33" fmla="*/ 2126447 h 4501982"/>
              <a:gd name="connsiteX34" fmla="*/ 1993799 w 3843122"/>
              <a:gd name="connsiteY34" fmla="*/ 2119780 h 4501982"/>
              <a:gd name="connsiteX35" fmla="*/ 1984274 w 3843122"/>
              <a:gd name="connsiteY35" fmla="*/ 2113112 h 4501982"/>
              <a:gd name="connsiteX36" fmla="*/ 1965224 w 3843122"/>
              <a:gd name="connsiteY36" fmla="*/ 2098825 h 4501982"/>
              <a:gd name="connsiteX37" fmla="*/ 1946174 w 3843122"/>
              <a:gd name="connsiteY37" fmla="*/ 2084537 h 4501982"/>
              <a:gd name="connsiteX38" fmla="*/ 1927124 w 3843122"/>
              <a:gd name="connsiteY38" fmla="*/ 2069297 h 4501982"/>
              <a:gd name="connsiteX39" fmla="*/ 1909027 w 3843122"/>
              <a:gd name="connsiteY39" fmla="*/ 2054057 h 4501982"/>
              <a:gd name="connsiteX40" fmla="*/ 1890929 w 3843122"/>
              <a:gd name="connsiteY40" fmla="*/ 2037865 h 4501982"/>
              <a:gd name="connsiteX41" fmla="*/ 1856639 w 3843122"/>
              <a:gd name="connsiteY41" fmla="*/ 2004527 h 4501982"/>
              <a:gd name="connsiteX42" fmla="*/ 1738529 w 3843122"/>
              <a:gd name="connsiteY42" fmla="*/ 1853080 h 4501982"/>
              <a:gd name="connsiteX43" fmla="*/ 1654709 w 3843122"/>
              <a:gd name="connsiteY43" fmla="*/ 1679725 h 4501982"/>
              <a:gd name="connsiteX44" fmla="*/ 1608037 w 3843122"/>
              <a:gd name="connsiteY44" fmla="*/ 1493035 h 4501982"/>
              <a:gd name="connsiteX45" fmla="*/ 1601369 w 3843122"/>
              <a:gd name="connsiteY45" fmla="*/ 1300630 h 4501982"/>
              <a:gd name="connsiteX46" fmla="*/ 1614704 w 3843122"/>
              <a:gd name="connsiteY46" fmla="*/ 1205380 h 4501982"/>
              <a:gd name="connsiteX47" fmla="*/ 1626134 w 3843122"/>
              <a:gd name="connsiteY47" fmla="*/ 1158707 h 4501982"/>
              <a:gd name="connsiteX48" fmla="*/ 1632802 w 3843122"/>
              <a:gd name="connsiteY48" fmla="*/ 1135847 h 4501982"/>
              <a:gd name="connsiteX49" fmla="*/ 1640422 w 3843122"/>
              <a:gd name="connsiteY49" fmla="*/ 1112987 h 4501982"/>
              <a:gd name="connsiteX50" fmla="*/ 1656614 w 3843122"/>
              <a:gd name="connsiteY50" fmla="*/ 1068220 h 4501982"/>
              <a:gd name="connsiteX51" fmla="*/ 1676617 w 3843122"/>
              <a:gd name="connsiteY51" fmla="*/ 1024405 h 4501982"/>
              <a:gd name="connsiteX52" fmla="*/ 1725194 w 3843122"/>
              <a:gd name="connsiteY52" fmla="*/ 941537 h 4501982"/>
              <a:gd name="connsiteX53" fmla="*/ 1785202 w 3843122"/>
              <a:gd name="connsiteY53" fmla="*/ 866290 h 4501982"/>
              <a:gd name="connsiteX54" fmla="*/ 1854734 w 3843122"/>
              <a:gd name="connsiteY54" fmla="*/ 799615 h 4501982"/>
              <a:gd name="connsiteX55" fmla="*/ 2199539 w 3843122"/>
              <a:gd name="connsiteY55" fmla="*/ 639595 h 4501982"/>
              <a:gd name="connsiteX56" fmla="*/ 2390992 w 3843122"/>
              <a:gd name="connsiteY56" fmla="*/ 641500 h 4501982"/>
              <a:gd name="connsiteX57" fmla="*/ 2483384 w 3843122"/>
              <a:gd name="connsiteY57" fmla="*/ 667217 h 4501982"/>
              <a:gd name="connsiteX58" fmla="*/ 2505292 w 3843122"/>
              <a:gd name="connsiteY58" fmla="*/ 676742 h 4501982"/>
              <a:gd name="connsiteX59" fmla="*/ 2527199 w 3843122"/>
              <a:gd name="connsiteY59" fmla="*/ 687220 h 4501982"/>
              <a:gd name="connsiteX60" fmla="*/ 2549107 w 3843122"/>
              <a:gd name="connsiteY60" fmla="*/ 697697 h 4501982"/>
              <a:gd name="connsiteX61" fmla="*/ 2570062 w 3843122"/>
              <a:gd name="connsiteY61" fmla="*/ 710080 h 4501982"/>
              <a:gd name="connsiteX62" fmla="*/ 2714842 w 3843122"/>
              <a:gd name="connsiteY62" fmla="*/ 835810 h 4501982"/>
              <a:gd name="connsiteX63" fmla="*/ 2816759 w 3843122"/>
              <a:gd name="connsiteY63" fmla="*/ 998687 h 4501982"/>
              <a:gd name="connsiteX64" fmla="*/ 2889149 w 3843122"/>
              <a:gd name="connsiteY64" fmla="*/ 1373020 h 4501982"/>
              <a:gd name="connsiteX65" fmla="*/ 2810092 w 3843122"/>
              <a:gd name="connsiteY65" fmla="*/ 1748305 h 4501982"/>
              <a:gd name="connsiteX66" fmla="*/ 2641499 w 3843122"/>
              <a:gd name="connsiteY66" fmla="*/ 2094062 h 4501982"/>
              <a:gd name="connsiteX67" fmla="*/ 2171917 w 3843122"/>
              <a:gd name="connsiteY67" fmla="*/ 2701757 h 4501982"/>
              <a:gd name="connsiteX68" fmla="*/ 1872832 w 3843122"/>
              <a:gd name="connsiteY68" fmla="*/ 2943692 h 4501982"/>
              <a:gd name="connsiteX69" fmla="*/ 1531837 w 3843122"/>
              <a:gd name="connsiteY69" fmla="*/ 3120857 h 4501982"/>
              <a:gd name="connsiteX70" fmla="*/ 1508977 w 3843122"/>
              <a:gd name="connsiteY70" fmla="*/ 3129430 h 4501982"/>
              <a:gd name="connsiteX71" fmla="*/ 1486117 w 3843122"/>
              <a:gd name="connsiteY71" fmla="*/ 3137050 h 4501982"/>
              <a:gd name="connsiteX72" fmla="*/ 1440397 w 3843122"/>
              <a:gd name="connsiteY72" fmla="*/ 3152290 h 4501982"/>
              <a:gd name="connsiteX73" fmla="*/ 1348004 w 3843122"/>
              <a:gd name="connsiteY73" fmla="*/ 3178960 h 4501982"/>
              <a:gd name="connsiteX74" fmla="*/ 1253707 w 3843122"/>
              <a:gd name="connsiteY74" fmla="*/ 3198962 h 4501982"/>
              <a:gd name="connsiteX75" fmla="*/ 1206082 w 3843122"/>
              <a:gd name="connsiteY75" fmla="*/ 3206582 h 4501982"/>
              <a:gd name="connsiteX76" fmla="*/ 1158457 w 3843122"/>
              <a:gd name="connsiteY76" fmla="*/ 3213250 h 4501982"/>
              <a:gd name="connsiteX77" fmla="*/ 774599 w 3843122"/>
              <a:gd name="connsiteY77" fmla="*/ 3208487 h 4501982"/>
              <a:gd name="connsiteX78" fmla="*/ 750787 w 3843122"/>
              <a:gd name="connsiteY78" fmla="*/ 3205630 h 4501982"/>
              <a:gd name="connsiteX79" fmla="*/ 726974 w 3843122"/>
              <a:gd name="connsiteY79" fmla="*/ 3200867 h 4501982"/>
              <a:gd name="connsiteX80" fmla="*/ 679349 w 3843122"/>
              <a:gd name="connsiteY80" fmla="*/ 3191342 h 4501982"/>
              <a:gd name="connsiteX81" fmla="*/ 632677 w 3843122"/>
              <a:gd name="connsiteY81" fmla="*/ 3179912 h 4501982"/>
              <a:gd name="connsiteX82" fmla="*/ 586004 w 3843122"/>
              <a:gd name="connsiteY82" fmla="*/ 3167530 h 4501982"/>
              <a:gd name="connsiteX83" fmla="*/ 540284 w 3843122"/>
              <a:gd name="connsiteY83" fmla="*/ 3151337 h 4501982"/>
              <a:gd name="connsiteX84" fmla="*/ 495517 w 3843122"/>
              <a:gd name="connsiteY84" fmla="*/ 3135145 h 4501982"/>
              <a:gd name="connsiteX85" fmla="*/ 451702 w 3843122"/>
              <a:gd name="connsiteY85" fmla="*/ 3116095 h 4501982"/>
              <a:gd name="connsiteX86" fmla="*/ 407887 w 3843122"/>
              <a:gd name="connsiteY86" fmla="*/ 3095140 h 4501982"/>
              <a:gd name="connsiteX87" fmla="*/ 108802 w 3843122"/>
              <a:gd name="connsiteY87" fmla="*/ 2857967 h 4501982"/>
              <a:gd name="connsiteX88" fmla="*/ 81179 w 3843122"/>
              <a:gd name="connsiteY88" fmla="*/ 2818915 h 4501982"/>
              <a:gd name="connsiteX89" fmla="*/ 67844 w 3843122"/>
              <a:gd name="connsiteY89" fmla="*/ 2798912 h 4501982"/>
              <a:gd name="connsiteX90" fmla="*/ 56414 w 3843122"/>
              <a:gd name="connsiteY90" fmla="*/ 2777957 h 4501982"/>
              <a:gd name="connsiteX91" fmla="*/ 50699 w 3843122"/>
              <a:gd name="connsiteY91" fmla="*/ 2767480 h 4501982"/>
              <a:gd name="connsiteX92" fmla="*/ 45937 w 3843122"/>
              <a:gd name="connsiteY92" fmla="*/ 2757002 h 4501982"/>
              <a:gd name="connsiteX93" fmla="*/ 35459 w 3843122"/>
              <a:gd name="connsiteY93" fmla="*/ 2735095 h 4501982"/>
              <a:gd name="connsiteX94" fmla="*/ 26887 w 3843122"/>
              <a:gd name="connsiteY94" fmla="*/ 2712235 h 4501982"/>
              <a:gd name="connsiteX95" fmla="*/ 19267 w 3843122"/>
              <a:gd name="connsiteY95" fmla="*/ 2689375 h 4501982"/>
              <a:gd name="connsiteX96" fmla="*/ 4979 w 3843122"/>
              <a:gd name="connsiteY96" fmla="*/ 2498875 h 4501982"/>
              <a:gd name="connsiteX97" fmla="*/ 73559 w 3843122"/>
              <a:gd name="connsiteY97" fmla="*/ 2319805 h 4501982"/>
              <a:gd name="connsiteX98" fmla="*/ 201194 w 3843122"/>
              <a:gd name="connsiteY98" fmla="*/ 2175977 h 4501982"/>
              <a:gd name="connsiteX99" fmla="*/ 366929 w 3843122"/>
              <a:gd name="connsiteY99" fmla="*/ 2078822 h 4501982"/>
              <a:gd name="connsiteX100" fmla="*/ 553619 w 3843122"/>
              <a:gd name="connsiteY100" fmla="*/ 2033102 h 4501982"/>
              <a:gd name="connsiteX101" fmla="*/ 935572 w 3843122"/>
              <a:gd name="connsiteY101" fmla="*/ 2060725 h 4501982"/>
              <a:gd name="connsiteX102" fmla="*/ 1120357 w 3843122"/>
              <a:gd name="connsiteY102" fmla="*/ 2114065 h 4501982"/>
              <a:gd name="connsiteX103" fmla="*/ 1298474 w 3843122"/>
              <a:gd name="connsiteY103" fmla="*/ 2186455 h 4501982"/>
              <a:gd name="connsiteX104" fmla="*/ 1468019 w 3843122"/>
              <a:gd name="connsiteY104" fmla="*/ 2276942 h 4501982"/>
              <a:gd name="connsiteX105" fmla="*/ 1627087 w 3843122"/>
              <a:gd name="connsiteY105" fmla="*/ 2385527 h 4501982"/>
              <a:gd name="connsiteX106" fmla="*/ 1896644 w 3843122"/>
              <a:gd name="connsiteY106" fmla="*/ 2658895 h 4501982"/>
              <a:gd name="connsiteX107" fmla="*/ 2080477 w 3843122"/>
              <a:gd name="connsiteY107" fmla="*/ 2996080 h 4501982"/>
              <a:gd name="connsiteX108" fmla="*/ 2139532 w 3843122"/>
              <a:gd name="connsiteY108" fmla="*/ 3178960 h 4501982"/>
              <a:gd name="connsiteX109" fmla="*/ 2179537 w 3843122"/>
              <a:gd name="connsiteY109" fmla="*/ 3367555 h 4501982"/>
              <a:gd name="connsiteX110" fmla="*/ 2202397 w 3843122"/>
              <a:gd name="connsiteY110" fmla="*/ 3559007 h 4501982"/>
              <a:gd name="connsiteX111" fmla="*/ 2210969 w 3843122"/>
              <a:gd name="connsiteY111" fmla="*/ 3751412 h 4501982"/>
              <a:gd name="connsiteX112" fmla="*/ 2208112 w 3843122"/>
              <a:gd name="connsiteY112" fmla="*/ 3943817 h 4501982"/>
              <a:gd name="connsiteX113" fmla="*/ 2203349 w 3843122"/>
              <a:gd name="connsiteY113" fmla="*/ 4040020 h 4501982"/>
              <a:gd name="connsiteX114" fmla="*/ 2201444 w 3843122"/>
              <a:gd name="connsiteY114" fmla="*/ 4070500 h 4501982"/>
              <a:gd name="connsiteX115" fmla="*/ 2201444 w 3843122"/>
              <a:gd name="connsiteY115" fmla="*/ 4075262 h 4501982"/>
              <a:gd name="connsiteX116" fmla="*/ 2200492 w 3843122"/>
              <a:gd name="connsiteY116" fmla="*/ 4093360 h 4501982"/>
              <a:gd name="connsiteX117" fmla="*/ 2197634 w 3843122"/>
              <a:gd name="connsiteY117" fmla="*/ 4130507 h 4501982"/>
              <a:gd name="connsiteX118" fmla="*/ 2190967 w 3843122"/>
              <a:gd name="connsiteY118" fmla="*/ 4205755 h 4501982"/>
              <a:gd name="connsiteX119" fmla="*/ 2158582 w 3843122"/>
              <a:gd name="connsiteY119" fmla="*/ 4501982 h 4501982"/>
              <a:gd name="connsiteX0" fmla="*/ 3555550 w 3816990"/>
              <a:gd name="connsiteY0" fmla="*/ 0 h 4615084"/>
              <a:gd name="connsiteX1" fmla="*/ 3653054 w 3816990"/>
              <a:gd name="connsiteY1" fmla="*/ 1749012 h 4615084"/>
              <a:gd name="connsiteX2" fmla="*/ 3601619 w 3816990"/>
              <a:gd name="connsiteY2" fmla="*/ 1829974 h 4615084"/>
              <a:gd name="connsiteX3" fmla="*/ 3573997 w 3816990"/>
              <a:gd name="connsiteY3" fmla="*/ 1869979 h 4615084"/>
              <a:gd name="connsiteX4" fmla="*/ 3544469 w 3816990"/>
              <a:gd name="connsiteY4" fmla="*/ 1908079 h 4615084"/>
              <a:gd name="connsiteX5" fmla="*/ 3530182 w 3816990"/>
              <a:gd name="connsiteY5" fmla="*/ 1927129 h 4615084"/>
              <a:gd name="connsiteX6" fmla="*/ 3514942 w 3816990"/>
              <a:gd name="connsiteY6" fmla="*/ 1945227 h 4615084"/>
              <a:gd name="connsiteX7" fmla="*/ 3483509 w 3816990"/>
              <a:gd name="connsiteY7" fmla="*/ 1982374 h 4615084"/>
              <a:gd name="connsiteX8" fmla="*/ 3450172 w 3816990"/>
              <a:gd name="connsiteY8" fmla="*/ 2017617 h 4615084"/>
              <a:gd name="connsiteX9" fmla="*/ 3416834 w 3816990"/>
              <a:gd name="connsiteY9" fmla="*/ 2051907 h 4615084"/>
              <a:gd name="connsiteX10" fmla="*/ 3106319 w 3816990"/>
              <a:gd name="connsiteY10" fmla="*/ 2277649 h 4615084"/>
              <a:gd name="connsiteX11" fmla="*/ 3063457 w 3816990"/>
              <a:gd name="connsiteY11" fmla="*/ 2299557 h 4615084"/>
              <a:gd name="connsiteX12" fmla="*/ 3019642 w 3816990"/>
              <a:gd name="connsiteY12" fmla="*/ 2318607 h 4615084"/>
              <a:gd name="connsiteX13" fmla="*/ 2997734 w 3816990"/>
              <a:gd name="connsiteY13" fmla="*/ 2328132 h 4615084"/>
              <a:gd name="connsiteX14" fmla="*/ 2974874 w 3816990"/>
              <a:gd name="connsiteY14" fmla="*/ 2335752 h 4615084"/>
              <a:gd name="connsiteX15" fmla="*/ 2929154 w 3816990"/>
              <a:gd name="connsiteY15" fmla="*/ 2351944 h 4615084"/>
              <a:gd name="connsiteX16" fmla="*/ 2741512 w 3816990"/>
              <a:gd name="connsiteY16" fmla="*/ 2393854 h 4615084"/>
              <a:gd name="connsiteX17" fmla="*/ 2645309 w 3816990"/>
              <a:gd name="connsiteY17" fmla="*/ 2403379 h 4615084"/>
              <a:gd name="connsiteX18" fmla="*/ 2597684 w 3816990"/>
              <a:gd name="connsiteY18" fmla="*/ 2405284 h 4615084"/>
              <a:gd name="connsiteX19" fmla="*/ 2549107 w 3816990"/>
              <a:gd name="connsiteY19" fmla="*/ 2405284 h 4615084"/>
              <a:gd name="connsiteX20" fmla="*/ 2501482 w 3816990"/>
              <a:gd name="connsiteY20" fmla="*/ 2402427 h 4615084"/>
              <a:gd name="connsiteX21" fmla="*/ 2477669 w 3816990"/>
              <a:gd name="connsiteY21" fmla="*/ 2400522 h 4615084"/>
              <a:gd name="connsiteX22" fmla="*/ 2453857 w 3816990"/>
              <a:gd name="connsiteY22" fmla="*/ 2397664 h 4615084"/>
              <a:gd name="connsiteX23" fmla="*/ 2406232 w 3816990"/>
              <a:gd name="connsiteY23" fmla="*/ 2391949 h 4615084"/>
              <a:gd name="connsiteX24" fmla="*/ 2358607 w 3816990"/>
              <a:gd name="connsiteY24" fmla="*/ 2383377 h 4615084"/>
              <a:gd name="connsiteX25" fmla="*/ 2334794 w 3816990"/>
              <a:gd name="connsiteY25" fmla="*/ 2378614 h 4615084"/>
              <a:gd name="connsiteX26" fmla="*/ 2311934 w 3816990"/>
              <a:gd name="connsiteY26" fmla="*/ 2372899 h 4615084"/>
              <a:gd name="connsiteX27" fmla="*/ 2265262 w 3816990"/>
              <a:gd name="connsiteY27" fmla="*/ 2360517 h 4615084"/>
              <a:gd name="connsiteX28" fmla="*/ 2219542 w 3816990"/>
              <a:gd name="connsiteY28" fmla="*/ 2345277 h 4615084"/>
              <a:gd name="connsiteX29" fmla="*/ 2196682 w 3816990"/>
              <a:gd name="connsiteY29" fmla="*/ 2337657 h 4615084"/>
              <a:gd name="connsiteX30" fmla="*/ 2174774 w 3816990"/>
              <a:gd name="connsiteY30" fmla="*/ 2329084 h 4615084"/>
              <a:gd name="connsiteX31" fmla="*/ 2130007 w 3816990"/>
              <a:gd name="connsiteY31" fmla="*/ 2310034 h 4615084"/>
              <a:gd name="connsiteX32" fmla="*/ 2087144 w 3816990"/>
              <a:gd name="connsiteY32" fmla="*/ 2288127 h 4615084"/>
              <a:gd name="connsiteX33" fmla="*/ 2004277 w 3816990"/>
              <a:gd name="connsiteY33" fmla="*/ 2239549 h 4615084"/>
              <a:gd name="connsiteX34" fmla="*/ 1993799 w 3816990"/>
              <a:gd name="connsiteY34" fmla="*/ 2232882 h 4615084"/>
              <a:gd name="connsiteX35" fmla="*/ 1984274 w 3816990"/>
              <a:gd name="connsiteY35" fmla="*/ 2226214 h 4615084"/>
              <a:gd name="connsiteX36" fmla="*/ 1965224 w 3816990"/>
              <a:gd name="connsiteY36" fmla="*/ 2211927 h 4615084"/>
              <a:gd name="connsiteX37" fmla="*/ 1946174 w 3816990"/>
              <a:gd name="connsiteY37" fmla="*/ 2197639 h 4615084"/>
              <a:gd name="connsiteX38" fmla="*/ 1927124 w 3816990"/>
              <a:gd name="connsiteY38" fmla="*/ 2182399 h 4615084"/>
              <a:gd name="connsiteX39" fmla="*/ 1909027 w 3816990"/>
              <a:gd name="connsiteY39" fmla="*/ 2167159 h 4615084"/>
              <a:gd name="connsiteX40" fmla="*/ 1890929 w 3816990"/>
              <a:gd name="connsiteY40" fmla="*/ 2150967 h 4615084"/>
              <a:gd name="connsiteX41" fmla="*/ 1856639 w 3816990"/>
              <a:gd name="connsiteY41" fmla="*/ 2117629 h 4615084"/>
              <a:gd name="connsiteX42" fmla="*/ 1738529 w 3816990"/>
              <a:gd name="connsiteY42" fmla="*/ 1966182 h 4615084"/>
              <a:gd name="connsiteX43" fmla="*/ 1654709 w 3816990"/>
              <a:gd name="connsiteY43" fmla="*/ 1792827 h 4615084"/>
              <a:gd name="connsiteX44" fmla="*/ 1608037 w 3816990"/>
              <a:gd name="connsiteY44" fmla="*/ 1606137 h 4615084"/>
              <a:gd name="connsiteX45" fmla="*/ 1601369 w 3816990"/>
              <a:gd name="connsiteY45" fmla="*/ 1413732 h 4615084"/>
              <a:gd name="connsiteX46" fmla="*/ 1614704 w 3816990"/>
              <a:gd name="connsiteY46" fmla="*/ 1318482 h 4615084"/>
              <a:gd name="connsiteX47" fmla="*/ 1626134 w 3816990"/>
              <a:gd name="connsiteY47" fmla="*/ 1271809 h 4615084"/>
              <a:gd name="connsiteX48" fmla="*/ 1632802 w 3816990"/>
              <a:gd name="connsiteY48" fmla="*/ 1248949 h 4615084"/>
              <a:gd name="connsiteX49" fmla="*/ 1640422 w 3816990"/>
              <a:gd name="connsiteY49" fmla="*/ 1226089 h 4615084"/>
              <a:gd name="connsiteX50" fmla="*/ 1656614 w 3816990"/>
              <a:gd name="connsiteY50" fmla="*/ 1181322 h 4615084"/>
              <a:gd name="connsiteX51" fmla="*/ 1676617 w 3816990"/>
              <a:gd name="connsiteY51" fmla="*/ 1137507 h 4615084"/>
              <a:gd name="connsiteX52" fmla="*/ 1725194 w 3816990"/>
              <a:gd name="connsiteY52" fmla="*/ 1054639 h 4615084"/>
              <a:gd name="connsiteX53" fmla="*/ 1785202 w 3816990"/>
              <a:gd name="connsiteY53" fmla="*/ 979392 h 4615084"/>
              <a:gd name="connsiteX54" fmla="*/ 1854734 w 3816990"/>
              <a:gd name="connsiteY54" fmla="*/ 912717 h 4615084"/>
              <a:gd name="connsiteX55" fmla="*/ 2199539 w 3816990"/>
              <a:gd name="connsiteY55" fmla="*/ 752697 h 4615084"/>
              <a:gd name="connsiteX56" fmla="*/ 2390992 w 3816990"/>
              <a:gd name="connsiteY56" fmla="*/ 754602 h 4615084"/>
              <a:gd name="connsiteX57" fmla="*/ 2483384 w 3816990"/>
              <a:gd name="connsiteY57" fmla="*/ 780319 h 4615084"/>
              <a:gd name="connsiteX58" fmla="*/ 2505292 w 3816990"/>
              <a:gd name="connsiteY58" fmla="*/ 789844 h 4615084"/>
              <a:gd name="connsiteX59" fmla="*/ 2527199 w 3816990"/>
              <a:gd name="connsiteY59" fmla="*/ 800322 h 4615084"/>
              <a:gd name="connsiteX60" fmla="*/ 2549107 w 3816990"/>
              <a:gd name="connsiteY60" fmla="*/ 810799 h 4615084"/>
              <a:gd name="connsiteX61" fmla="*/ 2570062 w 3816990"/>
              <a:gd name="connsiteY61" fmla="*/ 823182 h 4615084"/>
              <a:gd name="connsiteX62" fmla="*/ 2714842 w 3816990"/>
              <a:gd name="connsiteY62" fmla="*/ 948912 h 4615084"/>
              <a:gd name="connsiteX63" fmla="*/ 2816759 w 3816990"/>
              <a:gd name="connsiteY63" fmla="*/ 1111789 h 4615084"/>
              <a:gd name="connsiteX64" fmla="*/ 2889149 w 3816990"/>
              <a:gd name="connsiteY64" fmla="*/ 1486122 h 4615084"/>
              <a:gd name="connsiteX65" fmla="*/ 2810092 w 3816990"/>
              <a:gd name="connsiteY65" fmla="*/ 1861407 h 4615084"/>
              <a:gd name="connsiteX66" fmla="*/ 2641499 w 3816990"/>
              <a:gd name="connsiteY66" fmla="*/ 2207164 h 4615084"/>
              <a:gd name="connsiteX67" fmla="*/ 2171917 w 3816990"/>
              <a:gd name="connsiteY67" fmla="*/ 2814859 h 4615084"/>
              <a:gd name="connsiteX68" fmla="*/ 1872832 w 3816990"/>
              <a:gd name="connsiteY68" fmla="*/ 3056794 h 4615084"/>
              <a:gd name="connsiteX69" fmla="*/ 1531837 w 3816990"/>
              <a:gd name="connsiteY69" fmla="*/ 3233959 h 4615084"/>
              <a:gd name="connsiteX70" fmla="*/ 1508977 w 3816990"/>
              <a:gd name="connsiteY70" fmla="*/ 3242532 h 4615084"/>
              <a:gd name="connsiteX71" fmla="*/ 1486117 w 3816990"/>
              <a:gd name="connsiteY71" fmla="*/ 3250152 h 4615084"/>
              <a:gd name="connsiteX72" fmla="*/ 1440397 w 3816990"/>
              <a:gd name="connsiteY72" fmla="*/ 3265392 h 4615084"/>
              <a:gd name="connsiteX73" fmla="*/ 1348004 w 3816990"/>
              <a:gd name="connsiteY73" fmla="*/ 3292062 h 4615084"/>
              <a:gd name="connsiteX74" fmla="*/ 1253707 w 3816990"/>
              <a:gd name="connsiteY74" fmla="*/ 3312064 h 4615084"/>
              <a:gd name="connsiteX75" fmla="*/ 1206082 w 3816990"/>
              <a:gd name="connsiteY75" fmla="*/ 3319684 h 4615084"/>
              <a:gd name="connsiteX76" fmla="*/ 1158457 w 3816990"/>
              <a:gd name="connsiteY76" fmla="*/ 3326352 h 4615084"/>
              <a:gd name="connsiteX77" fmla="*/ 774599 w 3816990"/>
              <a:gd name="connsiteY77" fmla="*/ 3321589 h 4615084"/>
              <a:gd name="connsiteX78" fmla="*/ 750787 w 3816990"/>
              <a:gd name="connsiteY78" fmla="*/ 3318732 h 4615084"/>
              <a:gd name="connsiteX79" fmla="*/ 726974 w 3816990"/>
              <a:gd name="connsiteY79" fmla="*/ 3313969 h 4615084"/>
              <a:gd name="connsiteX80" fmla="*/ 679349 w 3816990"/>
              <a:gd name="connsiteY80" fmla="*/ 3304444 h 4615084"/>
              <a:gd name="connsiteX81" fmla="*/ 632677 w 3816990"/>
              <a:gd name="connsiteY81" fmla="*/ 3293014 h 4615084"/>
              <a:gd name="connsiteX82" fmla="*/ 586004 w 3816990"/>
              <a:gd name="connsiteY82" fmla="*/ 3280632 h 4615084"/>
              <a:gd name="connsiteX83" fmla="*/ 540284 w 3816990"/>
              <a:gd name="connsiteY83" fmla="*/ 3264439 h 4615084"/>
              <a:gd name="connsiteX84" fmla="*/ 495517 w 3816990"/>
              <a:gd name="connsiteY84" fmla="*/ 3248247 h 4615084"/>
              <a:gd name="connsiteX85" fmla="*/ 451702 w 3816990"/>
              <a:gd name="connsiteY85" fmla="*/ 3229197 h 4615084"/>
              <a:gd name="connsiteX86" fmla="*/ 407887 w 3816990"/>
              <a:gd name="connsiteY86" fmla="*/ 3208242 h 4615084"/>
              <a:gd name="connsiteX87" fmla="*/ 108802 w 3816990"/>
              <a:gd name="connsiteY87" fmla="*/ 2971069 h 4615084"/>
              <a:gd name="connsiteX88" fmla="*/ 81179 w 3816990"/>
              <a:gd name="connsiteY88" fmla="*/ 2932017 h 4615084"/>
              <a:gd name="connsiteX89" fmla="*/ 67844 w 3816990"/>
              <a:gd name="connsiteY89" fmla="*/ 2912014 h 4615084"/>
              <a:gd name="connsiteX90" fmla="*/ 56414 w 3816990"/>
              <a:gd name="connsiteY90" fmla="*/ 2891059 h 4615084"/>
              <a:gd name="connsiteX91" fmla="*/ 50699 w 3816990"/>
              <a:gd name="connsiteY91" fmla="*/ 2880582 h 4615084"/>
              <a:gd name="connsiteX92" fmla="*/ 45937 w 3816990"/>
              <a:gd name="connsiteY92" fmla="*/ 2870104 h 4615084"/>
              <a:gd name="connsiteX93" fmla="*/ 35459 w 3816990"/>
              <a:gd name="connsiteY93" fmla="*/ 2848197 h 4615084"/>
              <a:gd name="connsiteX94" fmla="*/ 26887 w 3816990"/>
              <a:gd name="connsiteY94" fmla="*/ 2825337 h 4615084"/>
              <a:gd name="connsiteX95" fmla="*/ 19267 w 3816990"/>
              <a:gd name="connsiteY95" fmla="*/ 2802477 h 4615084"/>
              <a:gd name="connsiteX96" fmla="*/ 4979 w 3816990"/>
              <a:gd name="connsiteY96" fmla="*/ 2611977 h 4615084"/>
              <a:gd name="connsiteX97" fmla="*/ 73559 w 3816990"/>
              <a:gd name="connsiteY97" fmla="*/ 2432907 h 4615084"/>
              <a:gd name="connsiteX98" fmla="*/ 201194 w 3816990"/>
              <a:gd name="connsiteY98" fmla="*/ 2289079 h 4615084"/>
              <a:gd name="connsiteX99" fmla="*/ 366929 w 3816990"/>
              <a:gd name="connsiteY99" fmla="*/ 2191924 h 4615084"/>
              <a:gd name="connsiteX100" fmla="*/ 553619 w 3816990"/>
              <a:gd name="connsiteY100" fmla="*/ 2146204 h 4615084"/>
              <a:gd name="connsiteX101" fmla="*/ 935572 w 3816990"/>
              <a:gd name="connsiteY101" fmla="*/ 2173827 h 4615084"/>
              <a:gd name="connsiteX102" fmla="*/ 1120357 w 3816990"/>
              <a:gd name="connsiteY102" fmla="*/ 2227167 h 4615084"/>
              <a:gd name="connsiteX103" fmla="*/ 1298474 w 3816990"/>
              <a:gd name="connsiteY103" fmla="*/ 2299557 h 4615084"/>
              <a:gd name="connsiteX104" fmla="*/ 1468019 w 3816990"/>
              <a:gd name="connsiteY104" fmla="*/ 2390044 h 4615084"/>
              <a:gd name="connsiteX105" fmla="*/ 1627087 w 3816990"/>
              <a:gd name="connsiteY105" fmla="*/ 2498629 h 4615084"/>
              <a:gd name="connsiteX106" fmla="*/ 1896644 w 3816990"/>
              <a:gd name="connsiteY106" fmla="*/ 2771997 h 4615084"/>
              <a:gd name="connsiteX107" fmla="*/ 2080477 w 3816990"/>
              <a:gd name="connsiteY107" fmla="*/ 3109182 h 4615084"/>
              <a:gd name="connsiteX108" fmla="*/ 2139532 w 3816990"/>
              <a:gd name="connsiteY108" fmla="*/ 3292062 h 4615084"/>
              <a:gd name="connsiteX109" fmla="*/ 2179537 w 3816990"/>
              <a:gd name="connsiteY109" fmla="*/ 3480657 h 4615084"/>
              <a:gd name="connsiteX110" fmla="*/ 2202397 w 3816990"/>
              <a:gd name="connsiteY110" fmla="*/ 3672109 h 4615084"/>
              <a:gd name="connsiteX111" fmla="*/ 2210969 w 3816990"/>
              <a:gd name="connsiteY111" fmla="*/ 3864514 h 4615084"/>
              <a:gd name="connsiteX112" fmla="*/ 2208112 w 3816990"/>
              <a:gd name="connsiteY112" fmla="*/ 4056919 h 4615084"/>
              <a:gd name="connsiteX113" fmla="*/ 2203349 w 3816990"/>
              <a:gd name="connsiteY113" fmla="*/ 4153122 h 4615084"/>
              <a:gd name="connsiteX114" fmla="*/ 2201444 w 3816990"/>
              <a:gd name="connsiteY114" fmla="*/ 4183602 h 4615084"/>
              <a:gd name="connsiteX115" fmla="*/ 2201444 w 3816990"/>
              <a:gd name="connsiteY115" fmla="*/ 4188364 h 4615084"/>
              <a:gd name="connsiteX116" fmla="*/ 2200492 w 3816990"/>
              <a:gd name="connsiteY116" fmla="*/ 4206462 h 4615084"/>
              <a:gd name="connsiteX117" fmla="*/ 2197634 w 3816990"/>
              <a:gd name="connsiteY117" fmla="*/ 4243609 h 4615084"/>
              <a:gd name="connsiteX118" fmla="*/ 2190967 w 3816990"/>
              <a:gd name="connsiteY118" fmla="*/ 4318857 h 4615084"/>
              <a:gd name="connsiteX119" fmla="*/ 2158582 w 3816990"/>
              <a:gd name="connsiteY119" fmla="*/ 4615084 h 4615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3816990" h="4615084">
                <a:moveTo>
                  <a:pt x="3555550" y="0"/>
                </a:moveTo>
                <a:cubicBezTo>
                  <a:pt x="4037003" y="944429"/>
                  <a:pt x="3718777" y="1638522"/>
                  <a:pt x="3653054" y="1749012"/>
                </a:cubicBezTo>
                <a:cubicBezTo>
                  <a:pt x="3635909" y="1776634"/>
                  <a:pt x="3619717" y="1804257"/>
                  <a:pt x="3601619" y="1829974"/>
                </a:cubicBezTo>
                <a:cubicBezTo>
                  <a:pt x="3592094" y="1843309"/>
                  <a:pt x="3583522" y="1856644"/>
                  <a:pt x="3573997" y="1869979"/>
                </a:cubicBezTo>
                <a:lnTo>
                  <a:pt x="3544469" y="1908079"/>
                </a:lnTo>
                <a:lnTo>
                  <a:pt x="3530182" y="1927129"/>
                </a:lnTo>
                <a:lnTo>
                  <a:pt x="3514942" y="1945227"/>
                </a:lnTo>
                <a:lnTo>
                  <a:pt x="3483509" y="1982374"/>
                </a:lnTo>
                <a:cubicBezTo>
                  <a:pt x="3473032" y="1993804"/>
                  <a:pt x="3461602" y="2006187"/>
                  <a:pt x="3450172" y="2017617"/>
                </a:cubicBezTo>
                <a:cubicBezTo>
                  <a:pt x="3438742" y="2029047"/>
                  <a:pt x="3428264" y="2041429"/>
                  <a:pt x="3416834" y="2051907"/>
                </a:cubicBezTo>
                <a:cubicBezTo>
                  <a:pt x="3325394" y="2141442"/>
                  <a:pt x="3221572" y="2219547"/>
                  <a:pt x="3106319" y="2277649"/>
                </a:cubicBezTo>
                <a:cubicBezTo>
                  <a:pt x="3092032" y="2285269"/>
                  <a:pt x="3077744" y="2292889"/>
                  <a:pt x="3063457" y="2299557"/>
                </a:cubicBezTo>
                <a:lnTo>
                  <a:pt x="3019642" y="2318607"/>
                </a:lnTo>
                <a:cubicBezTo>
                  <a:pt x="3012022" y="2321464"/>
                  <a:pt x="3005354" y="2325274"/>
                  <a:pt x="2997734" y="2328132"/>
                </a:cubicBezTo>
                <a:lnTo>
                  <a:pt x="2974874" y="2335752"/>
                </a:lnTo>
                <a:lnTo>
                  <a:pt x="2929154" y="2351944"/>
                </a:lnTo>
                <a:cubicBezTo>
                  <a:pt x="2867242" y="2370042"/>
                  <a:pt x="2805329" y="2386234"/>
                  <a:pt x="2741512" y="2393854"/>
                </a:cubicBezTo>
                <a:cubicBezTo>
                  <a:pt x="2710079" y="2399569"/>
                  <a:pt x="2677694" y="2401474"/>
                  <a:pt x="2645309" y="2403379"/>
                </a:cubicBezTo>
                <a:cubicBezTo>
                  <a:pt x="2629117" y="2405284"/>
                  <a:pt x="2612924" y="2404332"/>
                  <a:pt x="2597684" y="2405284"/>
                </a:cubicBezTo>
                <a:cubicBezTo>
                  <a:pt x="2581492" y="2405284"/>
                  <a:pt x="2565299" y="2406237"/>
                  <a:pt x="2549107" y="2405284"/>
                </a:cubicBezTo>
                <a:lnTo>
                  <a:pt x="2501482" y="2402427"/>
                </a:lnTo>
                <a:cubicBezTo>
                  <a:pt x="2493862" y="2401474"/>
                  <a:pt x="2485289" y="2401474"/>
                  <a:pt x="2477669" y="2400522"/>
                </a:cubicBezTo>
                <a:lnTo>
                  <a:pt x="2453857" y="2397664"/>
                </a:lnTo>
                <a:lnTo>
                  <a:pt x="2406232" y="2391949"/>
                </a:lnTo>
                <a:lnTo>
                  <a:pt x="2358607" y="2383377"/>
                </a:lnTo>
                <a:lnTo>
                  <a:pt x="2334794" y="2378614"/>
                </a:lnTo>
                <a:lnTo>
                  <a:pt x="2311934" y="2372899"/>
                </a:lnTo>
                <a:lnTo>
                  <a:pt x="2265262" y="2360517"/>
                </a:lnTo>
                <a:cubicBezTo>
                  <a:pt x="2250022" y="2355754"/>
                  <a:pt x="2234782" y="2350039"/>
                  <a:pt x="2219542" y="2345277"/>
                </a:cubicBezTo>
                <a:lnTo>
                  <a:pt x="2196682" y="2337657"/>
                </a:lnTo>
                <a:cubicBezTo>
                  <a:pt x="2189062" y="2334799"/>
                  <a:pt x="2181442" y="2331942"/>
                  <a:pt x="2174774" y="2329084"/>
                </a:cubicBezTo>
                <a:lnTo>
                  <a:pt x="2130007" y="2310034"/>
                </a:lnTo>
                <a:cubicBezTo>
                  <a:pt x="2115719" y="2303367"/>
                  <a:pt x="2101432" y="2295747"/>
                  <a:pt x="2087144" y="2288127"/>
                </a:cubicBezTo>
                <a:cubicBezTo>
                  <a:pt x="2057617" y="2274792"/>
                  <a:pt x="2030947" y="2256694"/>
                  <a:pt x="2004277" y="2239549"/>
                </a:cubicBezTo>
                <a:cubicBezTo>
                  <a:pt x="2000467" y="2237644"/>
                  <a:pt x="1997609" y="2235739"/>
                  <a:pt x="1993799" y="2232882"/>
                </a:cubicBezTo>
                <a:lnTo>
                  <a:pt x="1984274" y="2226214"/>
                </a:lnTo>
                <a:lnTo>
                  <a:pt x="1965224" y="2211927"/>
                </a:lnTo>
                <a:lnTo>
                  <a:pt x="1946174" y="2197639"/>
                </a:lnTo>
                <a:cubicBezTo>
                  <a:pt x="1939507" y="2192877"/>
                  <a:pt x="1932839" y="2188114"/>
                  <a:pt x="1927124" y="2182399"/>
                </a:cubicBezTo>
                <a:lnTo>
                  <a:pt x="1909027" y="2167159"/>
                </a:lnTo>
                <a:cubicBezTo>
                  <a:pt x="1903312" y="2161444"/>
                  <a:pt x="1897597" y="2156682"/>
                  <a:pt x="1890929" y="2150967"/>
                </a:cubicBezTo>
                <a:cubicBezTo>
                  <a:pt x="1878547" y="2140489"/>
                  <a:pt x="1868069" y="2129059"/>
                  <a:pt x="1856639" y="2117629"/>
                </a:cubicBezTo>
                <a:cubicBezTo>
                  <a:pt x="1811872" y="2071909"/>
                  <a:pt x="1772819" y="2020474"/>
                  <a:pt x="1738529" y="1966182"/>
                </a:cubicBezTo>
                <a:cubicBezTo>
                  <a:pt x="1705192" y="1910937"/>
                  <a:pt x="1676617" y="1853787"/>
                  <a:pt x="1654709" y="1792827"/>
                </a:cubicBezTo>
                <a:cubicBezTo>
                  <a:pt x="1632802" y="1732819"/>
                  <a:pt x="1616609" y="1669954"/>
                  <a:pt x="1608037" y="1606137"/>
                </a:cubicBezTo>
                <a:cubicBezTo>
                  <a:pt x="1599464" y="1542319"/>
                  <a:pt x="1596607" y="1478502"/>
                  <a:pt x="1601369" y="1413732"/>
                </a:cubicBezTo>
                <a:cubicBezTo>
                  <a:pt x="1603274" y="1381347"/>
                  <a:pt x="1608989" y="1349914"/>
                  <a:pt x="1614704" y="1318482"/>
                </a:cubicBezTo>
                <a:cubicBezTo>
                  <a:pt x="1618514" y="1303242"/>
                  <a:pt x="1621372" y="1287049"/>
                  <a:pt x="1626134" y="1271809"/>
                </a:cubicBezTo>
                <a:lnTo>
                  <a:pt x="1632802" y="1248949"/>
                </a:lnTo>
                <a:lnTo>
                  <a:pt x="1640422" y="1226089"/>
                </a:lnTo>
                <a:cubicBezTo>
                  <a:pt x="1645184" y="1210849"/>
                  <a:pt x="1651852" y="1195609"/>
                  <a:pt x="1656614" y="1181322"/>
                </a:cubicBezTo>
                <a:cubicBezTo>
                  <a:pt x="1663282" y="1167034"/>
                  <a:pt x="1668997" y="1151794"/>
                  <a:pt x="1676617" y="1137507"/>
                </a:cubicBezTo>
                <a:cubicBezTo>
                  <a:pt x="1690904" y="1108932"/>
                  <a:pt x="1707097" y="1081309"/>
                  <a:pt x="1725194" y="1054639"/>
                </a:cubicBezTo>
                <a:cubicBezTo>
                  <a:pt x="1743292" y="1027969"/>
                  <a:pt x="1763294" y="1003204"/>
                  <a:pt x="1785202" y="979392"/>
                </a:cubicBezTo>
                <a:cubicBezTo>
                  <a:pt x="1807109" y="955579"/>
                  <a:pt x="1829969" y="933672"/>
                  <a:pt x="1854734" y="912717"/>
                </a:cubicBezTo>
                <a:cubicBezTo>
                  <a:pt x="1952842" y="829849"/>
                  <a:pt x="2072857" y="772699"/>
                  <a:pt x="2199539" y="752697"/>
                </a:cubicBezTo>
                <a:cubicBezTo>
                  <a:pt x="2263357" y="742219"/>
                  <a:pt x="2328127" y="743172"/>
                  <a:pt x="2390992" y="754602"/>
                </a:cubicBezTo>
                <a:cubicBezTo>
                  <a:pt x="2422424" y="760317"/>
                  <a:pt x="2453857" y="768889"/>
                  <a:pt x="2483384" y="780319"/>
                </a:cubicBezTo>
                <a:cubicBezTo>
                  <a:pt x="2491004" y="783177"/>
                  <a:pt x="2498624" y="786034"/>
                  <a:pt x="2505292" y="789844"/>
                </a:cubicBezTo>
                <a:lnTo>
                  <a:pt x="2527199" y="800322"/>
                </a:lnTo>
                <a:lnTo>
                  <a:pt x="2549107" y="810799"/>
                </a:lnTo>
                <a:lnTo>
                  <a:pt x="2570062" y="823182"/>
                </a:lnTo>
                <a:cubicBezTo>
                  <a:pt x="2625307" y="856519"/>
                  <a:pt x="2673884" y="899382"/>
                  <a:pt x="2714842" y="948912"/>
                </a:cubicBezTo>
                <a:cubicBezTo>
                  <a:pt x="2755799" y="998442"/>
                  <a:pt x="2790089" y="1053687"/>
                  <a:pt x="2816759" y="1111789"/>
                </a:cubicBezTo>
                <a:cubicBezTo>
                  <a:pt x="2870099" y="1228947"/>
                  <a:pt x="2893912" y="1358487"/>
                  <a:pt x="2889149" y="1486122"/>
                </a:cubicBezTo>
                <a:cubicBezTo>
                  <a:pt x="2884387" y="1614709"/>
                  <a:pt x="2854859" y="1741392"/>
                  <a:pt x="2810092" y="1861407"/>
                </a:cubicBezTo>
                <a:cubicBezTo>
                  <a:pt x="2765324" y="1981422"/>
                  <a:pt x="2706269" y="2096674"/>
                  <a:pt x="2641499" y="2207164"/>
                </a:cubicBezTo>
                <a:cubicBezTo>
                  <a:pt x="2511007" y="2428144"/>
                  <a:pt x="2356702" y="2635789"/>
                  <a:pt x="2171917" y="2814859"/>
                </a:cubicBezTo>
                <a:cubicBezTo>
                  <a:pt x="2080477" y="2904394"/>
                  <a:pt x="1980464" y="2986309"/>
                  <a:pt x="1872832" y="3056794"/>
                </a:cubicBezTo>
                <a:cubicBezTo>
                  <a:pt x="1766152" y="3127279"/>
                  <a:pt x="1651852" y="3188239"/>
                  <a:pt x="1531837" y="3233959"/>
                </a:cubicBezTo>
                <a:lnTo>
                  <a:pt x="1508977" y="3242532"/>
                </a:lnTo>
                <a:lnTo>
                  <a:pt x="1486117" y="3250152"/>
                </a:lnTo>
                <a:lnTo>
                  <a:pt x="1440397" y="3265392"/>
                </a:lnTo>
                <a:cubicBezTo>
                  <a:pt x="1409917" y="3274917"/>
                  <a:pt x="1378484" y="3282537"/>
                  <a:pt x="1348004" y="3292062"/>
                </a:cubicBezTo>
                <a:cubicBezTo>
                  <a:pt x="1316572" y="3298729"/>
                  <a:pt x="1285139" y="3306349"/>
                  <a:pt x="1253707" y="3312064"/>
                </a:cubicBezTo>
                <a:lnTo>
                  <a:pt x="1206082" y="3319684"/>
                </a:lnTo>
                <a:cubicBezTo>
                  <a:pt x="1189889" y="3322542"/>
                  <a:pt x="1174649" y="3325399"/>
                  <a:pt x="1158457" y="3326352"/>
                </a:cubicBezTo>
                <a:cubicBezTo>
                  <a:pt x="1030822" y="3341592"/>
                  <a:pt x="901282" y="3340639"/>
                  <a:pt x="774599" y="3321589"/>
                </a:cubicBezTo>
                <a:lnTo>
                  <a:pt x="750787" y="3318732"/>
                </a:lnTo>
                <a:cubicBezTo>
                  <a:pt x="743167" y="3317779"/>
                  <a:pt x="734594" y="3315874"/>
                  <a:pt x="726974" y="3313969"/>
                </a:cubicBezTo>
                <a:lnTo>
                  <a:pt x="679349" y="3304444"/>
                </a:lnTo>
                <a:cubicBezTo>
                  <a:pt x="663157" y="3301587"/>
                  <a:pt x="647917" y="3296824"/>
                  <a:pt x="632677" y="3293014"/>
                </a:cubicBezTo>
                <a:lnTo>
                  <a:pt x="586004" y="3280632"/>
                </a:lnTo>
                <a:cubicBezTo>
                  <a:pt x="570764" y="3275869"/>
                  <a:pt x="555524" y="3270154"/>
                  <a:pt x="540284" y="3264439"/>
                </a:cubicBezTo>
                <a:cubicBezTo>
                  <a:pt x="525044" y="3258724"/>
                  <a:pt x="509804" y="3253962"/>
                  <a:pt x="495517" y="3248247"/>
                </a:cubicBezTo>
                <a:lnTo>
                  <a:pt x="451702" y="3229197"/>
                </a:lnTo>
                <a:cubicBezTo>
                  <a:pt x="437414" y="3222529"/>
                  <a:pt x="422174" y="3216814"/>
                  <a:pt x="407887" y="3208242"/>
                </a:cubicBezTo>
                <a:cubicBezTo>
                  <a:pt x="292634" y="3152044"/>
                  <a:pt x="187859" y="3072034"/>
                  <a:pt x="108802" y="2971069"/>
                </a:cubicBezTo>
                <a:cubicBezTo>
                  <a:pt x="99277" y="2957734"/>
                  <a:pt x="89752" y="2945352"/>
                  <a:pt x="81179" y="2932017"/>
                </a:cubicBezTo>
                <a:cubicBezTo>
                  <a:pt x="77369" y="2925349"/>
                  <a:pt x="72607" y="2918682"/>
                  <a:pt x="67844" y="2912014"/>
                </a:cubicBezTo>
                <a:lnTo>
                  <a:pt x="56414" y="2891059"/>
                </a:lnTo>
                <a:lnTo>
                  <a:pt x="50699" y="2880582"/>
                </a:lnTo>
                <a:lnTo>
                  <a:pt x="45937" y="2870104"/>
                </a:lnTo>
                <a:lnTo>
                  <a:pt x="35459" y="2848197"/>
                </a:lnTo>
                <a:lnTo>
                  <a:pt x="26887" y="2825337"/>
                </a:lnTo>
                <a:cubicBezTo>
                  <a:pt x="24029" y="2817717"/>
                  <a:pt x="21172" y="2810097"/>
                  <a:pt x="19267" y="2802477"/>
                </a:cubicBezTo>
                <a:cubicBezTo>
                  <a:pt x="1169" y="2741517"/>
                  <a:pt x="-5498" y="2675794"/>
                  <a:pt x="4979" y="2611977"/>
                </a:cubicBezTo>
                <a:cubicBezTo>
                  <a:pt x="15457" y="2548159"/>
                  <a:pt x="39269" y="2488152"/>
                  <a:pt x="73559" y="2432907"/>
                </a:cubicBezTo>
                <a:cubicBezTo>
                  <a:pt x="107849" y="2378614"/>
                  <a:pt x="150712" y="2330037"/>
                  <a:pt x="201194" y="2289079"/>
                </a:cubicBezTo>
                <a:cubicBezTo>
                  <a:pt x="250724" y="2249074"/>
                  <a:pt x="306922" y="2215737"/>
                  <a:pt x="366929" y="2191924"/>
                </a:cubicBezTo>
                <a:cubicBezTo>
                  <a:pt x="426937" y="2169064"/>
                  <a:pt x="489802" y="2153824"/>
                  <a:pt x="553619" y="2146204"/>
                </a:cubicBezTo>
                <a:cubicBezTo>
                  <a:pt x="681254" y="2131917"/>
                  <a:pt x="810794" y="2145252"/>
                  <a:pt x="935572" y="2173827"/>
                </a:cubicBezTo>
                <a:cubicBezTo>
                  <a:pt x="998437" y="2188114"/>
                  <a:pt x="1059397" y="2207164"/>
                  <a:pt x="1120357" y="2227167"/>
                </a:cubicBezTo>
                <a:cubicBezTo>
                  <a:pt x="1181317" y="2248122"/>
                  <a:pt x="1240372" y="2272887"/>
                  <a:pt x="1298474" y="2299557"/>
                </a:cubicBezTo>
                <a:cubicBezTo>
                  <a:pt x="1356577" y="2327179"/>
                  <a:pt x="1413727" y="2356707"/>
                  <a:pt x="1468019" y="2390044"/>
                </a:cubicBezTo>
                <a:cubicBezTo>
                  <a:pt x="1522312" y="2423382"/>
                  <a:pt x="1576604" y="2459577"/>
                  <a:pt x="1627087" y="2498629"/>
                </a:cubicBezTo>
                <a:cubicBezTo>
                  <a:pt x="1728052" y="2577687"/>
                  <a:pt x="1820444" y="2669127"/>
                  <a:pt x="1896644" y="2771997"/>
                </a:cubicBezTo>
                <a:cubicBezTo>
                  <a:pt x="1973797" y="2874867"/>
                  <a:pt x="2033804" y="2989167"/>
                  <a:pt x="2080477" y="3109182"/>
                </a:cubicBezTo>
                <a:cubicBezTo>
                  <a:pt x="2103337" y="3169189"/>
                  <a:pt x="2123339" y="3230149"/>
                  <a:pt x="2139532" y="3292062"/>
                </a:cubicBezTo>
                <a:cubicBezTo>
                  <a:pt x="2156677" y="3353974"/>
                  <a:pt x="2169059" y="3416839"/>
                  <a:pt x="2179537" y="3480657"/>
                </a:cubicBezTo>
                <a:cubicBezTo>
                  <a:pt x="2190014" y="3543522"/>
                  <a:pt x="2197634" y="3607339"/>
                  <a:pt x="2202397" y="3672109"/>
                </a:cubicBezTo>
                <a:cubicBezTo>
                  <a:pt x="2208112" y="3735927"/>
                  <a:pt x="2210017" y="3800697"/>
                  <a:pt x="2210969" y="3864514"/>
                </a:cubicBezTo>
                <a:cubicBezTo>
                  <a:pt x="2211922" y="3928332"/>
                  <a:pt x="2210969" y="3993102"/>
                  <a:pt x="2208112" y="4056919"/>
                </a:cubicBezTo>
                <a:cubicBezTo>
                  <a:pt x="2206207" y="4089304"/>
                  <a:pt x="2205254" y="4120737"/>
                  <a:pt x="2203349" y="4153122"/>
                </a:cubicBezTo>
                <a:lnTo>
                  <a:pt x="2201444" y="4183602"/>
                </a:lnTo>
                <a:lnTo>
                  <a:pt x="2201444" y="4188364"/>
                </a:lnTo>
                <a:cubicBezTo>
                  <a:pt x="2201127" y="4194397"/>
                  <a:pt x="2200809" y="4200429"/>
                  <a:pt x="2200492" y="4206462"/>
                </a:cubicBezTo>
                <a:lnTo>
                  <a:pt x="2197634" y="4243609"/>
                </a:lnTo>
                <a:lnTo>
                  <a:pt x="2190967" y="4318857"/>
                </a:lnTo>
                <a:cubicBezTo>
                  <a:pt x="2181442" y="4417917"/>
                  <a:pt x="2170964" y="4516024"/>
                  <a:pt x="2158582" y="4615084"/>
                </a:cubicBezTo>
              </a:path>
            </a:pathLst>
          </a:custGeom>
          <a:noFill/>
          <a:ln w="126746" cap="flat">
            <a:solidFill>
              <a:srgbClr val="12100B"/>
            </a:solidFill>
            <a:prstDash val="solid"/>
            <a:miter/>
          </a:ln>
        </p:spPr>
        <p:txBody>
          <a:bodyPr rtlCol="0" anchor="ctr"/>
          <a:lstStyle/>
          <a:p>
            <a:endParaRPr lang="sv-SE"/>
          </a:p>
        </p:txBody>
      </p:sp>
      <p:sp>
        <p:nvSpPr>
          <p:cNvPr id="19" name="Frihandsfigur: Form 18">
            <a:extLst>
              <a:ext uri="{FF2B5EF4-FFF2-40B4-BE49-F238E27FC236}">
                <a16:creationId xmlns:a16="http://schemas.microsoft.com/office/drawing/2014/main" id="{057D536B-CDA5-49EC-A6F1-6D49AF139F6E}"/>
              </a:ext>
            </a:extLst>
          </p:cNvPr>
          <p:cNvSpPr/>
          <p:nvPr userDrawn="1"/>
        </p:nvSpPr>
        <p:spPr>
          <a:xfrm rot="10512305">
            <a:off x="9113988" y="2260045"/>
            <a:ext cx="789622" cy="427672"/>
          </a:xfrm>
          <a:custGeom>
            <a:avLst/>
            <a:gdLst>
              <a:gd name="connsiteX0" fmla="*/ 0 w 789622"/>
              <a:gd name="connsiteY0" fmla="*/ 0 h 427672"/>
              <a:gd name="connsiteX1" fmla="*/ 354330 w 789622"/>
              <a:gd name="connsiteY1" fmla="*/ 427672 h 427672"/>
              <a:gd name="connsiteX2" fmla="*/ 789622 w 789622"/>
              <a:gd name="connsiteY2" fmla="*/ 67628 h 427672"/>
            </a:gdLst>
            <a:ahLst/>
            <a:cxnLst>
              <a:cxn ang="0">
                <a:pos x="connsiteX0" y="connsiteY0"/>
              </a:cxn>
              <a:cxn ang="0">
                <a:pos x="connsiteX1" y="connsiteY1"/>
              </a:cxn>
              <a:cxn ang="0">
                <a:pos x="connsiteX2" y="connsiteY2"/>
              </a:cxn>
            </a:cxnLst>
            <a:rect l="l" t="t" r="r" b="b"/>
            <a:pathLst>
              <a:path w="789622" h="427672">
                <a:moveTo>
                  <a:pt x="0" y="0"/>
                </a:moveTo>
                <a:cubicBezTo>
                  <a:pt x="121920" y="133350"/>
                  <a:pt x="239078" y="280035"/>
                  <a:pt x="354330" y="427672"/>
                </a:cubicBezTo>
                <a:cubicBezTo>
                  <a:pt x="501015" y="312420"/>
                  <a:pt x="646747" y="197168"/>
                  <a:pt x="789622" y="67628"/>
                </a:cubicBezTo>
              </a:path>
            </a:pathLst>
          </a:custGeom>
          <a:noFill/>
          <a:ln w="126746" cap="flat">
            <a:solidFill>
              <a:srgbClr val="12100B"/>
            </a:solidFill>
            <a:prstDash val="solid"/>
            <a:miter/>
          </a:ln>
        </p:spPr>
        <p:txBody>
          <a:bodyPr rtlCol="0" anchor="ctr"/>
          <a:lstStyle/>
          <a:p>
            <a:endParaRPr lang="sv-SE"/>
          </a:p>
        </p:txBody>
      </p:sp>
    </p:spTree>
    <p:extLst>
      <p:ext uri="{BB962C8B-B14F-4D97-AF65-F5344CB8AC3E}">
        <p14:creationId xmlns:p14="http://schemas.microsoft.com/office/powerpoint/2010/main" val="3177692620"/>
      </p:ext>
    </p:extLst>
  </p:cSld>
  <p:clrMapOvr>
    <a:masterClrMapping/>
  </p:clrMapOvr>
  <p:extLst>
    <p:ext uri="{DCECCB84-F9BA-43D5-87BE-67443E8EF086}">
      <p15:sldGuideLst xmlns:p15="http://schemas.microsoft.com/office/powerpoint/2012/main">
        <p15:guide id="1" orient="horz" pos="2478" userDrawn="1">
          <p15:clr>
            <a:srgbClr val="FBAE40"/>
          </p15:clr>
        </p15:guide>
        <p15:guide id="3" orient="horz" pos="2341" userDrawn="1">
          <p15:clr>
            <a:srgbClr val="FBAE40"/>
          </p15:clr>
        </p15:guide>
        <p15:guide id="4" pos="39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Endast rubrik">
    <p:bg>
      <p:bgPr>
        <a:solidFill>
          <a:srgbClr val="EDEDED"/>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p:txBody>
          <a:bodyPr/>
          <a:lstStyle>
            <a:lvl1pPr>
              <a:defRPr/>
            </a:lvl1pPr>
          </a:lstStyle>
          <a:p>
            <a:r>
              <a:rPr lang="sv-SE"/>
              <a:t>Klicka här för att skriva rubrik i upp till två rader</a:t>
            </a:r>
          </a:p>
        </p:txBody>
      </p:sp>
      <p:sp>
        <p:nvSpPr>
          <p:cNvPr id="3" name="Platshållare för datum 2">
            <a:extLst>
              <a:ext uri="{FF2B5EF4-FFF2-40B4-BE49-F238E27FC236}">
                <a16:creationId xmlns:a16="http://schemas.microsoft.com/office/drawing/2014/main" id="{4B906970-3E04-4D0D-B628-981C4A918A6F}"/>
              </a:ext>
            </a:extLst>
          </p:cNvPr>
          <p:cNvSpPr>
            <a:spLocks noGrp="1"/>
          </p:cNvSpPr>
          <p:nvPr>
            <p:ph type="dt" sz="half" idx="10"/>
          </p:nvPr>
        </p:nvSpPr>
        <p:spPr/>
        <p:txBody>
          <a:bodyPr/>
          <a:lstStyle>
            <a:lvl1pPr algn="r">
              <a:defRPr/>
            </a:lvl1pPr>
          </a:lstStyle>
          <a:p>
            <a:fld id="{FD403CD0-842C-4BCD-83D3-BB78B185EE38}" type="datetimeFigureOut">
              <a:rPr lang="sv-SE" smtClean="0"/>
              <a:pPr/>
              <a:t>2023-06-26</a:t>
            </a:fld>
            <a:endParaRPr lang="sv-SE"/>
          </a:p>
        </p:txBody>
      </p:sp>
      <p:sp>
        <p:nvSpPr>
          <p:cNvPr id="4" name="Platshållare för sidfot 3">
            <a:extLst>
              <a:ext uri="{FF2B5EF4-FFF2-40B4-BE49-F238E27FC236}">
                <a16:creationId xmlns:a16="http://schemas.microsoft.com/office/drawing/2014/main" id="{86059243-015F-4404-ADE1-14E49E0315F6}"/>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3F1E028D-3B14-4181-8E8B-87D9D42D9C5D}"/>
              </a:ext>
            </a:extLst>
          </p:cNvPr>
          <p:cNvSpPr>
            <a:spLocks noGrp="1"/>
          </p:cNvSpPr>
          <p:nvPr>
            <p:ph type="sldNum" sz="quarter" idx="12"/>
          </p:nvPr>
        </p:nvSpPr>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2193212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Citat med organisk pil">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a:xfrm>
            <a:off x="838200" y="2035572"/>
            <a:ext cx="7305675" cy="2786856"/>
          </a:xfrm>
        </p:spPr>
        <p:txBody>
          <a:bodyPr anchor="b"/>
          <a:lstStyle>
            <a:lvl1pPr>
              <a:defRPr sz="3600" b="1">
                <a:latin typeface="+mn-lt"/>
              </a:defRPr>
            </a:lvl1pPr>
          </a:lstStyle>
          <a:p>
            <a:r>
              <a:rPr lang="sv-SE"/>
              <a:t>Klicka här för skriva citat i upp till fem rader</a:t>
            </a:r>
          </a:p>
        </p:txBody>
      </p:sp>
      <p:sp>
        <p:nvSpPr>
          <p:cNvPr id="3" name="Platshållare för datum 2">
            <a:extLst>
              <a:ext uri="{FF2B5EF4-FFF2-40B4-BE49-F238E27FC236}">
                <a16:creationId xmlns:a16="http://schemas.microsoft.com/office/drawing/2014/main" id="{4B906970-3E04-4D0D-B628-981C4A918A6F}"/>
              </a:ext>
            </a:extLst>
          </p:cNvPr>
          <p:cNvSpPr>
            <a:spLocks noGrp="1"/>
          </p:cNvSpPr>
          <p:nvPr>
            <p:ph type="dt" sz="half" idx="10"/>
          </p:nvPr>
        </p:nvSpPr>
        <p:spPr>
          <a:xfrm>
            <a:off x="838200" y="7371958"/>
            <a:ext cx="2743200" cy="165400"/>
          </a:xfrm>
        </p:spPr>
        <p:txBody>
          <a:bodyPr/>
          <a:lstStyle/>
          <a:p>
            <a:fld id="{FD403CD0-842C-4BCD-83D3-BB78B185EE38}" type="datetimeFigureOut">
              <a:rPr lang="sv-SE" smtClean="0"/>
              <a:t>2023-06-26</a:t>
            </a:fld>
            <a:endParaRPr lang="sv-SE"/>
          </a:p>
        </p:txBody>
      </p:sp>
      <p:sp>
        <p:nvSpPr>
          <p:cNvPr id="4" name="Platshållare för sidfot 3">
            <a:extLst>
              <a:ext uri="{FF2B5EF4-FFF2-40B4-BE49-F238E27FC236}">
                <a16:creationId xmlns:a16="http://schemas.microsoft.com/office/drawing/2014/main" id="{86059243-015F-4404-ADE1-14E49E0315F6}"/>
              </a:ext>
            </a:extLst>
          </p:cNvPr>
          <p:cNvSpPr>
            <a:spLocks noGrp="1"/>
          </p:cNvSpPr>
          <p:nvPr>
            <p:ph type="ftr" sz="quarter" idx="11"/>
          </p:nvPr>
        </p:nvSpPr>
        <p:spPr>
          <a:xfrm>
            <a:off x="838200" y="7570127"/>
            <a:ext cx="4114800" cy="165400"/>
          </a:xfrm>
        </p:spPr>
        <p:txBody>
          <a:bodyPr/>
          <a:lstStyle/>
          <a:p>
            <a:endParaRPr lang="sv-SE"/>
          </a:p>
        </p:txBody>
      </p:sp>
      <p:sp>
        <p:nvSpPr>
          <p:cNvPr id="5" name="Platshållare för bildnummer 4">
            <a:extLst>
              <a:ext uri="{FF2B5EF4-FFF2-40B4-BE49-F238E27FC236}">
                <a16:creationId xmlns:a16="http://schemas.microsoft.com/office/drawing/2014/main" id="{3F1E028D-3B14-4181-8E8B-87D9D42D9C5D}"/>
              </a:ext>
            </a:extLst>
          </p:cNvPr>
          <p:cNvSpPr>
            <a:spLocks noGrp="1"/>
          </p:cNvSpPr>
          <p:nvPr>
            <p:ph type="sldNum" sz="quarter" idx="12"/>
          </p:nvPr>
        </p:nvSpPr>
        <p:spPr>
          <a:xfrm>
            <a:off x="8610600" y="7570127"/>
            <a:ext cx="2743200" cy="165400"/>
          </a:xfrm>
        </p:spPr>
        <p:txBody>
          <a:bodyPr/>
          <a:lstStyle/>
          <a:p>
            <a:fld id="{AE086683-F536-42AB-ABBC-F4803DFE8DBC}" type="slidenum">
              <a:rPr lang="sv-SE" smtClean="0"/>
              <a:t>‹#›</a:t>
            </a:fld>
            <a:endParaRPr lang="sv-SE"/>
          </a:p>
        </p:txBody>
      </p:sp>
      <p:sp>
        <p:nvSpPr>
          <p:cNvPr id="11" name="Frihandsfigur: Form 10">
            <a:extLst>
              <a:ext uri="{FF2B5EF4-FFF2-40B4-BE49-F238E27FC236}">
                <a16:creationId xmlns:a16="http://schemas.microsoft.com/office/drawing/2014/main" id="{8D682DDC-A1D3-423A-9EF8-A3D275573E4F}"/>
              </a:ext>
            </a:extLst>
          </p:cNvPr>
          <p:cNvSpPr/>
          <p:nvPr/>
        </p:nvSpPr>
        <p:spPr>
          <a:xfrm>
            <a:off x="7549514" y="3467873"/>
            <a:ext cx="4646295" cy="3141523"/>
          </a:xfrm>
          <a:custGeom>
            <a:avLst/>
            <a:gdLst>
              <a:gd name="connsiteX0" fmla="*/ 4646295 w 4646295"/>
              <a:gd name="connsiteY0" fmla="*/ 1613714 h 3141523"/>
              <a:gd name="connsiteX1" fmla="*/ 4166235 w 4646295"/>
              <a:gd name="connsiteY1" fmla="*/ 1613714 h 3141523"/>
              <a:gd name="connsiteX2" fmla="*/ 4046220 w 4646295"/>
              <a:gd name="connsiteY2" fmla="*/ 1613714 h 3141523"/>
              <a:gd name="connsiteX3" fmla="*/ 3926205 w 4646295"/>
              <a:gd name="connsiteY3" fmla="*/ 1611809 h 3141523"/>
              <a:gd name="connsiteX4" fmla="*/ 3700463 w 4646295"/>
              <a:gd name="connsiteY4" fmla="*/ 1537514 h 3141523"/>
              <a:gd name="connsiteX5" fmla="*/ 3651885 w 4646295"/>
              <a:gd name="connsiteY5" fmla="*/ 1503224 h 3141523"/>
              <a:gd name="connsiteX6" fmla="*/ 3608070 w 4646295"/>
              <a:gd name="connsiteY6" fmla="*/ 1462266 h 3141523"/>
              <a:gd name="connsiteX7" fmla="*/ 3597593 w 4646295"/>
              <a:gd name="connsiteY7" fmla="*/ 1451789 h 3141523"/>
              <a:gd name="connsiteX8" fmla="*/ 3588068 w 4646295"/>
              <a:gd name="connsiteY8" fmla="*/ 1440359 h 3141523"/>
              <a:gd name="connsiteX9" fmla="*/ 3569018 w 4646295"/>
              <a:gd name="connsiteY9" fmla="*/ 1417499 h 3141523"/>
              <a:gd name="connsiteX10" fmla="*/ 3551873 w 4646295"/>
              <a:gd name="connsiteY10" fmla="*/ 1392734 h 3141523"/>
              <a:gd name="connsiteX11" fmla="*/ 3543300 w 4646295"/>
              <a:gd name="connsiteY11" fmla="*/ 1380351 h 3141523"/>
              <a:gd name="connsiteX12" fmla="*/ 3535680 w 4646295"/>
              <a:gd name="connsiteY12" fmla="*/ 1367016 h 3141523"/>
              <a:gd name="connsiteX13" fmla="*/ 3521393 w 4646295"/>
              <a:gd name="connsiteY13" fmla="*/ 1340346 h 3141523"/>
              <a:gd name="connsiteX14" fmla="*/ 3509010 w 4646295"/>
              <a:gd name="connsiteY14" fmla="*/ 1312724 h 3141523"/>
              <a:gd name="connsiteX15" fmla="*/ 3498533 w 4646295"/>
              <a:gd name="connsiteY15" fmla="*/ 1285101 h 3141523"/>
              <a:gd name="connsiteX16" fmla="*/ 3489008 w 4646295"/>
              <a:gd name="connsiteY16" fmla="*/ 1256526 h 3141523"/>
              <a:gd name="connsiteX17" fmla="*/ 3465195 w 4646295"/>
              <a:gd name="connsiteY17" fmla="*/ 1139369 h 3141523"/>
              <a:gd name="connsiteX18" fmla="*/ 3402330 w 4646295"/>
              <a:gd name="connsiteY18" fmla="*/ 664071 h 3141523"/>
              <a:gd name="connsiteX19" fmla="*/ 3376613 w 4646295"/>
              <a:gd name="connsiteY19" fmla="*/ 546914 h 3141523"/>
              <a:gd name="connsiteX20" fmla="*/ 3339465 w 4646295"/>
              <a:gd name="connsiteY20" fmla="*/ 432614 h 3141523"/>
              <a:gd name="connsiteX21" fmla="*/ 3288983 w 4646295"/>
              <a:gd name="connsiteY21" fmla="*/ 324029 h 3141523"/>
              <a:gd name="connsiteX22" fmla="*/ 3258503 w 4646295"/>
              <a:gd name="connsiteY22" fmla="*/ 272594 h 3141523"/>
              <a:gd name="connsiteX23" fmla="*/ 3241358 w 4646295"/>
              <a:gd name="connsiteY23" fmla="*/ 247829 h 3141523"/>
              <a:gd name="connsiteX24" fmla="*/ 3224213 w 4646295"/>
              <a:gd name="connsiteY24" fmla="*/ 223064 h 3141523"/>
              <a:gd name="connsiteX25" fmla="*/ 3206115 w 4646295"/>
              <a:gd name="connsiteY25" fmla="*/ 199251 h 3141523"/>
              <a:gd name="connsiteX26" fmla="*/ 3186113 w 4646295"/>
              <a:gd name="connsiteY26" fmla="*/ 176391 h 3141523"/>
              <a:gd name="connsiteX27" fmla="*/ 3165158 w 4646295"/>
              <a:gd name="connsiteY27" fmla="*/ 154484 h 3141523"/>
              <a:gd name="connsiteX28" fmla="*/ 3143250 w 4646295"/>
              <a:gd name="connsiteY28" fmla="*/ 133529 h 3141523"/>
              <a:gd name="connsiteX29" fmla="*/ 3047048 w 4646295"/>
              <a:gd name="connsiteY29" fmla="*/ 63044 h 3141523"/>
              <a:gd name="connsiteX30" fmla="*/ 2992755 w 4646295"/>
              <a:gd name="connsiteY30" fmla="*/ 37326 h 3141523"/>
              <a:gd name="connsiteX31" fmla="*/ 2936558 w 4646295"/>
              <a:gd name="connsiteY31" fmla="*/ 17324 h 3141523"/>
              <a:gd name="connsiteX32" fmla="*/ 2818448 w 4646295"/>
              <a:gd name="connsiteY32" fmla="*/ 179 h 3141523"/>
              <a:gd name="connsiteX33" fmla="*/ 2699385 w 4646295"/>
              <a:gd name="connsiteY33" fmla="*/ 8751 h 3141523"/>
              <a:gd name="connsiteX34" fmla="*/ 2584133 w 4646295"/>
              <a:gd name="connsiteY34" fmla="*/ 41136 h 3141523"/>
              <a:gd name="connsiteX35" fmla="*/ 2379345 w 4646295"/>
              <a:gd name="connsiteY35" fmla="*/ 163056 h 3141523"/>
              <a:gd name="connsiteX36" fmla="*/ 2218373 w 4646295"/>
              <a:gd name="connsiteY36" fmla="*/ 340221 h 3141523"/>
              <a:gd name="connsiteX37" fmla="*/ 2098358 w 4646295"/>
              <a:gd name="connsiteY37" fmla="*/ 547866 h 3141523"/>
              <a:gd name="connsiteX38" fmla="*/ 1944053 w 4646295"/>
              <a:gd name="connsiteY38" fmla="*/ 1001256 h 3141523"/>
              <a:gd name="connsiteX39" fmla="*/ 1853565 w 4646295"/>
              <a:gd name="connsiteY39" fmla="*/ 1471791 h 3141523"/>
              <a:gd name="connsiteX40" fmla="*/ 1765935 w 4646295"/>
              <a:gd name="connsiteY40" fmla="*/ 1943279 h 3141523"/>
              <a:gd name="connsiteX41" fmla="*/ 1620203 w 4646295"/>
              <a:gd name="connsiteY41" fmla="*/ 2399526 h 3141523"/>
              <a:gd name="connsiteX42" fmla="*/ 1364933 w 4646295"/>
              <a:gd name="connsiteY42" fmla="*/ 2803386 h 3141523"/>
              <a:gd name="connsiteX43" fmla="*/ 979170 w 4646295"/>
              <a:gd name="connsiteY43" fmla="*/ 3077706 h 3141523"/>
              <a:gd name="connsiteX44" fmla="*/ 747713 w 4646295"/>
              <a:gd name="connsiteY44" fmla="*/ 3136761 h 3141523"/>
              <a:gd name="connsiteX45" fmla="*/ 718185 w 4646295"/>
              <a:gd name="connsiteY45" fmla="*/ 3139619 h 3141523"/>
              <a:gd name="connsiteX46" fmla="*/ 688658 w 4646295"/>
              <a:gd name="connsiteY46" fmla="*/ 3140571 h 3141523"/>
              <a:gd name="connsiteX47" fmla="*/ 673418 w 4646295"/>
              <a:gd name="connsiteY47" fmla="*/ 3141524 h 3141523"/>
              <a:gd name="connsiteX48" fmla="*/ 658178 w 4646295"/>
              <a:gd name="connsiteY48" fmla="*/ 3141524 h 3141523"/>
              <a:gd name="connsiteX49" fmla="*/ 628650 w 4646295"/>
              <a:gd name="connsiteY49" fmla="*/ 3140571 h 3141523"/>
              <a:gd name="connsiteX50" fmla="*/ 599123 w 4646295"/>
              <a:gd name="connsiteY50" fmla="*/ 3138666 h 3141523"/>
              <a:gd name="connsiteX51" fmla="*/ 569595 w 4646295"/>
              <a:gd name="connsiteY51" fmla="*/ 3135809 h 3141523"/>
              <a:gd name="connsiteX52" fmla="*/ 510540 w 4646295"/>
              <a:gd name="connsiteY52" fmla="*/ 3125331 h 3141523"/>
              <a:gd name="connsiteX53" fmla="*/ 291465 w 4646295"/>
              <a:gd name="connsiteY53" fmla="*/ 3031034 h 3141523"/>
              <a:gd name="connsiteX54" fmla="*/ 120968 w 4646295"/>
              <a:gd name="connsiteY54" fmla="*/ 2864346 h 3141523"/>
              <a:gd name="connsiteX55" fmla="*/ 20955 w 4646295"/>
              <a:gd name="connsiteY55" fmla="*/ 2648129 h 3141523"/>
              <a:gd name="connsiteX56" fmla="*/ 8573 w 4646295"/>
              <a:gd name="connsiteY56" fmla="*/ 2589074 h 3141523"/>
              <a:gd name="connsiteX57" fmla="*/ 4763 w 4646295"/>
              <a:gd name="connsiteY57" fmla="*/ 2559546 h 3141523"/>
              <a:gd name="connsiteX58" fmla="*/ 1905 w 4646295"/>
              <a:gd name="connsiteY58" fmla="*/ 2530019 h 3141523"/>
              <a:gd name="connsiteX59" fmla="*/ 0 w 4646295"/>
              <a:gd name="connsiteY59" fmla="*/ 2470011 h 3141523"/>
              <a:gd name="connsiteX60" fmla="*/ 0 w 4646295"/>
              <a:gd name="connsiteY60" fmla="*/ 2410004 h 3141523"/>
              <a:gd name="connsiteX61" fmla="*/ 0 w 4646295"/>
              <a:gd name="connsiteY61" fmla="*/ 2206169 h 3141523"/>
              <a:gd name="connsiteX62" fmla="*/ 0 w 4646295"/>
              <a:gd name="connsiteY62" fmla="*/ 2187119 h 3141523"/>
              <a:gd name="connsiteX63" fmla="*/ 0 w 4646295"/>
              <a:gd name="connsiteY63" fmla="*/ 2149971 h 3141523"/>
              <a:gd name="connsiteX64" fmla="*/ 0 w 4646295"/>
              <a:gd name="connsiteY64" fmla="*/ 2075676 h 3141523"/>
              <a:gd name="connsiteX65" fmla="*/ 0 w 4646295"/>
              <a:gd name="connsiteY65" fmla="*/ 1777544 h 3141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646295" h="3141523">
                <a:moveTo>
                  <a:pt x="4646295" y="1613714"/>
                </a:moveTo>
                <a:lnTo>
                  <a:pt x="4166235" y="1613714"/>
                </a:lnTo>
                <a:lnTo>
                  <a:pt x="4046220" y="1613714"/>
                </a:lnTo>
                <a:cubicBezTo>
                  <a:pt x="4006215" y="1613714"/>
                  <a:pt x="3966210" y="1614666"/>
                  <a:pt x="3926205" y="1611809"/>
                </a:cubicBezTo>
                <a:cubicBezTo>
                  <a:pt x="3846195" y="1605141"/>
                  <a:pt x="3768090" y="1580376"/>
                  <a:pt x="3700463" y="1537514"/>
                </a:cubicBezTo>
                <a:cubicBezTo>
                  <a:pt x="3683318" y="1527989"/>
                  <a:pt x="3668078" y="1514654"/>
                  <a:pt x="3651885" y="1503224"/>
                </a:cubicBezTo>
                <a:cubicBezTo>
                  <a:pt x="3636645" y="1489889"/>
                  <a:pt x="3621405" y="1477506"/>
                  <a:pt x="3608070" y="1462266"/>
                </a:cubicBezTo>
                <a:lnTo>
                  <a:pt x="3597593" y="1451789"/>
                </a:lnTo>
                <a:cubicBezTo>
                  <a:pt x="3593783" y="1447979"/>
                  <a:pt x="3590925" y="1444169"/>
                  <a:pt x="3588068" y="1440359"/>
                </a:cubicBezTo>
                <a:lnTo>
                  <a:pt x="3569018" y="1417499"/>
                </a:lnTo>
                <a:cubicBezTo>
                  <a:pt x="3562350" y="1409879"/>
                  <a:pt x="3557588" y="1401306"/>
                  <a:pt x="3551873" y="1392734"/>
                </a:cubicBezTo>
                <a:lnTo>
                  <a:pt x="3543300" y="1380351"/>
                </a:lnTo>
                <a:cubicBezTo>
                  <a:pt x="3540443" y="1376541"/>
                  <a:pt x="3538538" y="1371779"/>
                  <a:pt x="3535680" y="1367016"/>
                </a:cubicBezTo>
                <a:lnTo>
                  <a:pt x="3521393" y="1340346"/>
                </a:lnTo>
                <a:lnTo>
                  <a:pt x="3509010" y="1312724"/>
                </a:lnTo>
                <a:cubicBezTo>
                  <a:pt x="3504248" y="1304151"/>
                  <a:pt x="3501390" y="1294626"/>
                  <a:pt x="3498533" y="1285101"/>
                </a:cubicBezTo>
                <a:cubicBezTo>
                  <a:pt x="3495675" y="1275576"/>
                  <a:pt x="3491865" y="1266051"/>
                  <a:pt x="3489008" y="1256526"/>
                </a:cubicBezTo>
                <a:cubicBezTo>
                  <a:pt x="3478530" y="1217474"/>
                  <a:pt x="3471863" y="1178421"/>
                  <a:pt x="3465195" y="1139369"/>
                </a:cubicBezTo>
                <a:cubicBezTo>
                  <a:pt x="3440430" y="981254"/>
                  <a:pt x="3430905" y="821234"/>
                  <a:pt x="3402330" y="664071"/>
                </a:cubicBezTo>
                <a:cubicBezTo>
                  <a:pt x="3394710" y="625019"/>
                  <a:pt x="3387090" y="585966"/>
                  <a:pt x="3376613" y="546914"/>
                </a:cubicBezTo>
                <a:cubicBezTo>
                  <a:pt x="3366135" y="508814"/>
                  <a:pt x="3354705" y="469761"/>
                  <a:pt x="3339465" y="432614"/>
                </a:cubicBezTo>
                <a:cubicBezTo>
                  <a:pt x="3325178" y="395466"/>
                  <a:pt x="3308985" y="358319"/>
                  <a:pt x="3288983" y="324029"/>
                </a:cubicBezTo>
                <a:cubicBezTo>
                  <a:pt x="3279458" y="305931"/>
                  <a:pt x="3268980" y="289739"/>
                  <a:pt x="3258503" y="272594"/>
                </a:cubicBezTo>
                <a:cubicBezTo>
                  <a:pt x="3252788" y="264021"/>
                  <a:pt x="3247073" y="256401"/>
                  <a:pt x="3241358" y="247829"/>
                </a:cubicBezTo>
                <a:cubicBezTo>
                  <a:pt x="3235643" y="239256"/>
                  <a:pt x="3229928" y="231636"/>
                  <a:pt x="3224213" y="223064"/>
                </a:cubicBezTo>
                <a:lnTo>
                  <a:pt x="3206115" y="199251"/>
                </a:lnTo>
                <a:lnTo>
                  <a:pt x="3186113" y="176391"/>
                </a:lnTo>
                <a:cubicBezTo>
                  <a:pt x="3179445" y="168771"/>
                  <a:pt x="3172778" y="162104"/>
                  <a:pt x="3165158" y="154484"/>
                </a:cubicBezTo>
                <a:cubicBezTo>
                  <a:pt x="3157538" y="147816"/>
                  <a:pt x="3150870" y="140196"/>
                  <a:pt x="3143250" y="133529"/>
                </a:cubicBezTo>
                <a:cubicBezTo>
                  <a:pt x="3113723" y="105906"/>
                  <a:pt x="3081338" y="83046"/>
                  <a:pt x="3047048" y="63044"/>
                </a:cubicBezTo>
                <a:cubicBezTo>
                  <a:pt x="3028950" y="54471"/>
                  <a:pt x="3011805" y="43994"/>
                  <a:pt x="2992755" y="37326"/>
                </a:cubicBezTo>
                <a:cubicBezTo>
                  <a:pt x="2974658" y="28754"/>
                  <a:pt x="2955608" y="23039"/>
                  <a:pt x="2936558" y="17324"/>
                </a:cubicBezTo>
                <a:cubicBezTo>
                  <a:pt x="2898458" y="6846"/>
                  <a:pt x="2858453" y="1131"/>
                  <a:pt x="2818448" y="179"/>
                </a:cubicBezTo>
                <a:cubicBezTo>
                  <a:pt x="2778443" y="-774"/>
                  <a:pt x="2738438" y="2084"/>
                  <a:pt x="2699385" y="8751"/>
                </a:cubicBezTo>
                <a:cubicBezTo>
                  <a:pt x="2660333" y="16371"/>
                  <a:pt x="2621280" y="26849"/>
                  <a:pt x="2584133" y="41136"/>
                </a:cubicBezTo>
                <a:cubicBezTo>
                  <a:pt x="2508885" y="68759"/>
                  <a:pt x="2440305" y="111621"/>
                  <a:pt x="2379345" y="163056"/>
                </a:cubicBezTo>
                <a:cubicBezTo>
                  <a:pt x="2318385" y="214491"/>
                  <a:pt x="2265045" y="275451"/>
                  <a:pt x="2218373" y="340221"/>
                </a:cubicBezTo>
                <a:cubicBezTo>
                  <a:pt x="2172653" y="405944"/>
                  <a:pt x="2132648" y="475476"/>
                  <a:pt x="2098358" y="547866"/>
                </a:cubicBezTo>
                <a:cubicBezTo>
                  <a:pt x="2029778" y="692646"/>
                  <a:pt x="1981200" y="845999"/>
                  <a:pt x="1944053" y="1001256"/>
                </a:cubicBezTo>
                <a:cubicBezTo>
                  <a:pt x="1906905" y="1156514"/>
                  <a:pt x="1879283" y="1314629"/>
                  <a:pt x="1853565" y="1471791"/>
                </a:cubicBezTo>
                <a:cubicBezTo>
                  <a:pt x="1827848" y="1629906"/>
                  <a:pt x="1801178" y="1787069"/>
                  <a:pt x="1765935" y="1943279"/>
                </a:cubicBezTo>
                <a:cubicBezTo>
                  <a:pt x="1730693" y="2099489"/>
                  <a:pt x="1684973" y="2252841"/>
                  <a:pt x="1620203" y="2399526"/>
                </a:cubicBezTo>
                <a:cubicBezTo>
                  <a:pt x="1555433" y="2545259"/>
                  <a:pt x="1472565" y="2684324"/>
                  <a:pt x="1364933" y="2803386"/>
                </a:cubicBezTo>
                <a:cubicBezTo>
                  <a:pt x="1261110" y="2922449"/>
                  <a:pt x="1127760" y="3018651"/>
                  <a:pt x="979170" y="3077706"/>
                </a:cubicBezTo>
                <a:cubicBezTo>
                  <a:pt x="904875" y="3108186"/>
                  <a:pt x="826770" y="3127236"/>
                  <a:pt x="747713" y="3136761"/>
                </a:cubicBezTo>
                <a:cubicBezTo>
                  <a:pt x="738188" y="3137714"/>
                  <a:pt x="727710" y="3139619"/>
                  <a:pt x="718185" y="3139619"/>
                </a:cubicBezTo>
                <a:lnTo>
                  <a:pt x="688658" y="3140571"/>
                </a:lnTo>
                <a:lnTo>
                  <a:pt x="673418" y="3141524"/>
                </a:lnTo>
                <a:cubicBezTo>
                  <a:pt x="668655" y="3141524"/>
                  <a:pt x="663893" y="3141524"/>
                  <a:pt x="658178" y="3141524"/>
                </a:cubicBezTo>
                <a:lnTo>
                  <a:pt x="628650" y="3140571"/>
                </a:lnTo>
                <a:cubicBezTo>
                  <a:pt x="618173" y="3140571"/>
                  <a:pt x="608648" y="3138666"/>
                  <a:pt x="599123" y="3138666"/>
                </a:cubicBezTo>
                <a:lnTo>
                  <a:pt x="569595" y="3135809"/>
                </a:lnTo>
                <a:cubicBezTo>
                  <a:pt x="549593" y="3132951"/>
                  <a:pt x="529590" y="3130094"/>
                  <a:pt x="510540" y="3125331"/>
                </a:cubicBezTo>
                <a:cubicBezTo>
                  <a:pt x="432435" y="3108186"/>
                  <a:pt x="358140" y="3075801"/>
                  <a:pt x="291465" y="3031034"/>
                </a:cubicBezTo>
                <a:cubicBezTo>
                  <a:pt x="224790" y="2986266"/>
                  <a:pt x="167640" y="2929116"/>
                  <a:pt x="120968" y="2864346"/>
                </a:cubicBezTo>
                <a:cubicBezTo>
                  <a:pt x="75248" y="2798624"/>
                  <a:pt x="40005" y="2725281"/>
                  <a:pt x="20955" y="2648129"/>
                </a:cubicBezTo>
                <a:cubicBezTo>
                  <a:pt x="17145" y="2628126"/>
                  <a:pt x="11430" y="2609076"/>
                  <a:pt x="8573" y="2589074"/>
                </a:cubicBezTo>
                <a:lnTo>
                  <a:pt x="4763" y="2559546"/>
                </a:lnTo>
                <a:cubicBezTo>
                  <a:pt x="3810" y="2550021"/>
                  <a:pt x="1905" y="2539544"/>
                  <a:pt x="1905" y="2530019"/>
                </a:cubicBezTo>
                <a:cubicBezTo>
                  <a:pt x="953" y="2510016"/>
                  <a:pt x="0" y="2490014"/>
                  <a:pt x="0" y="2470011"/>
                </a:cubicBezTo>
                <a:lnTo>
                  <a:pt x="0" y="2410004"/>
                </a:lnTo>
                <a:lnTo>
                  <a:pt x="0" y="2206169"/>
                </a:lnTo>
                <a:lnTo>
                  <a:pt x="0" y="2187119"/>
                </a:lnTo>
                <a:lnTo>
                  <a:pt x="0" y="2149971"/>
                </a:lnTo>
                <a:lnTo>
                  <a:pt x="0" y="2075676"/>
                </a:lnTo>
                <a:lnTo>
                  <a:pt x="0" y="1777544"/>
                </a:lnTo>
              </a:path>
            </a:pathLst>
          </a:custGeom>
          <a:noFill/>
          <a:ln w="114300" cap="flat">
            <a:solidFill>
              <a:srgbClr val="12100B"/>
            </a:solidFill>
            <a:prstDash val="solid"/>
            <a:miter/>
          </a:ln>
        </p:spPr>
        <p:txBody>
          <a:bodyPr rtlCol="0" anchor="ctr"/>
          <a:lstStyle/>
          <a:p>
            <a:endParaRPr lang="sv-SE"/>
          </a:p>
        </p:txBody>
      </p:sp>
      <p:sp>
        <p:nvSpPr>
          <p:cNvPr id="12" name="Frihandsfigur: Form 11">
            <a:extLst>
              <a:ext uri="{FF2B5EF4-FFF2-40B4-BE49-F238E27FC236}">
                <a16:creationId xmlns:a16="http://schemas.microsoft.com/office/drawing/2014/main" id="{5814A48A-8811-4E6D-9631-95AD7EBC600A}"/>
              </a:ext>
            </a:extLst>
          </p:cNvPr>
          <p:cNvSpPr/>
          <p:nvPr/>
        </p:nvSpPr>
        <p:spPr>
          <a:xfrm>
            <a:off x="7151369" y="5238750"/>
            <a:ext cx="792480" cy="399097"/>
          </a:xfrm>
          <a:custGeom>
            <a:avLst/>
            <a:gdLst>
              <a:gd name="connsiteX0" fmla="*/ 792480 w 792480"/>
              <a:gd name="connsiteY0" fmla="*/ 399097 h 399097"/>
              <a:gd name="connsiteX1" fmla="*/ 396240 w 792480"/>
              <a:gd name="connsiteY1" fmla="*/ 0 h 399097"/>
              <a:gd name="connsiteX2" fmla="*/ 0 w 792480"/>
              <a:gd name="connsiteY2" fmla="*/ 394335 h 399097"/>
            </a:gdLst>
            <a:ahLst/>
            <a:cxnLst>
              <a:cxn ang="0">
                <a:pos x="connsiteX0" y="connsiteY0"/>
              </a:cxn>
              <a:cxn ang="0">
                <a:pos x="connsiteX1" y="connsiteY1"/>
              </a:cxn>
              <a:cxn ang="0">
                <a:pos x="connsiteX2" y="connsiteY2"/>
              </a:cxn>
            </a:cxnLst>
            <a:rect l="l" t="t" r="r" b="b"/>
            <a:pathLst>
              <a:path w="792480" h="399097">
                <a:moveTo>
                  <a:pt x="792480" y="399097"/>
                </a:moveTo>
                <a:lnTo>
                  <a:pt x="396240" y="0"/>
                </a:lnTo>
                <a:lnTo>
                  <a:pt x="0" y="394335"/>
                </a:lnTo>
              </a:path>
            </a:pathLst>
          </a:custGeom>
          <a:noFill/>
          <a:ln w="114300" cap="flat">
            <a:solidFill>
              <a:srgbClr val="12100B"/>
            </a:solidFill>
            <a:prstDash val="solid"/>
            <a:miter/>
          </a:ln>
        </p:spPr>
        <p:txBody>
          <a:bodyPr rtlCol="0" anchor="ctr"/>
          <a:lstStyle/>
          <a:p>
            <a:endParaRPr lang="sv-SE"/>
          </a:p>
        </p:txBody>
      </p:sp>
    </p:spTree>
    <p:extLst>
      <p:ext uri="{BB962C8B-B14F-4D97-AF65-F5344CB8AC3E}">
        <p14:creationId xmlns:p14="http://schemas.microsoft.com/office/powerpoint/2010/main" val="3176525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Citat med rak pil">
    <p:bg>
      <p:bgPr>
        <a:solidFill>
          <a:schemeClr val="accent5"/>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a:xfrm>
            <a:off x="838200" y="2035572"/>
            <a:ext cx="7305675" cy="2786856"/>
          </a:xfrm>
        </p:spPr>
        <p:txBody>
          <a:bodyPr anchor="b"/>
          <a:lstStyle>
            <a:lvl1pPr>
              <a:defRPr sz="3600" b="1">
                <a:latin typeface="+mn-lt"/>
              </a:defRPr>
            </a:lvl1pPr>
          </a:lstStyle>
          <a:p>
            <a:r>
              <a:rPr lang="sv-SE"/>
              <a:t>Klicka här för skriva citat i upp till fem rader</a:t>
            </a:r>
          </a:p>
        </p:txBody>
      </p:sp>
      <p:sp>
        <p:nvSpPr>
          <p:cNvPr id="3" name="Platshållare för datum 2">
            <a:extLst>
              <a:ext uri="{FF2B5EF4-FFF2-40B4-BE49-F238E27FC236}">
                <a16:creationId xmlns:a16="http://schemas.microsoft.com/office/drawing/2014/main" id="{4B906970-3E04-4D0D-B628-981C4A918A6F}"/>
              </a:ext>
            </a:extLst>
          </p:cNvPr>
          <p:cNvSpPr>
            <a:spLocks noGrp="1"/>
          </p:cNvSpPr>
          <p:nvPr>
            <p:ph type="dt" sz="half" idx="10"/>
          </p:nvPr>
        </p:nvSpPr>
        <p:spPr>
          <a:xfrm>
            <a:off x="838200" y="7371958"/>
            <a:ext cx="2743200" cy="165400"/>
          </a:xfrm>
        </p:spPr>
        <p:txBody>
          <a:bodyPr/>
          <a:lstStyle/>
          <a:p>
            <a:fld id="{FD403CD0-842C-4BCD-83D3-BB78B185EE38}" type="datetimeFigureOut">
              <a:rPr lang="sv-SE" smtClean="0"/>
              <a:t>2023-06-26</a:t>
            </a:fld>
            <a:endParaRPr lang="sv-SE"/>
          </a:p>
        </p:txBody>
      </p:sp>
      <p:sp>
        <p:nvSpPr>
          <p:cNvPr id="4" name="Platshållare för sidfot 3">
            <a:extLst>
              <a:ext uri="{FF2B5EF4-FFF2-40B4-BE49-F238E27FC236}">
                <a16:creationId xmlns:a16="http://schemas.microsoft.com/office/drawing/2014/main" id="{86059243-015F-4404-ADE1-14E49E0315F6}"/>
              </a:ext>
            </a:extLst>
          </p:cNvPr>
          <p:cNvSpPr>
            <a:spLocks noGrp="1"/>
          </p:cNvSpPr>
          <p:nvPr>
            <p:ph type="ftr" sz="quarter" idx="11"/>
          </p:nvPr>
        </p:nvSpPr>
        <p:spPr>
          <a:xfrm>
            <a:off x="838200" y="7570127"/>
            <a:ext cx="4114800" cy="165400"/>
          </a:xfrm>
        </p:spPr>
        <p:txBody>
          <a:bodyPr/>
          <a:lstStyle/>
          <a:p>
            <a:endParaRPr lang="sv-SE"/>
          </a:p>
        </p:txBody>
      </p:sp>
      <p:sp>
        <p:nvSpPr>
          <p:cNvPr id="5" name="Platshållare för bildnummer 4">
            <a:extLst>
              <a:ext uri="{FF2B5EF4-FFF2-40B4-BE49-F238E27FC236}">
                <a16:creationId xmlns:a16="http://schemas.microsoft.com/office/drawing/2014/main" id="{3F1E028D-3B14-4181-8E8B-87D9D42D9C5D}"/>
              </a:ext>
            </a:extLst>
          </p:cNvPr>
          <p:cNvSpPr>
            <a:spLocks noGrp="1"/>
          </p:cNvSpPr>
          <p:nvPr>
            <p:ph type="sldNum" sz="quarter" idx="12"/>
          </p:nvPr>
        </p:nvSpPr>
        <p:spPr>
          <a:xfrm>
            <a:off x="8610600" y="7570127"/>
            <a:ext cx="2743200" cy="165400"/>
          </a:xfrm>
        </p:spPr>
        <p:txBody>
          <a:bodyPr/>
          <a:lstStyle/>
          <a:p>
            <a:fld id="{AE086683-F536-42AB-ABBC-F4803DFE8DBC}" type="slidenum">
              <a:rPr lang="sv-SE" smtClean="0"/>
              <a:t>‹#›</a:t>
            </a:fld>
            <a:endParaRPr lang="sv-SE"/>
          </a:p>
        </p:txBody>
      </p:sp>
      <p:pic>
        <p:nvPicPr>
          <p:cNvPr id="8" name="Graphic 7">
            <a:extLst>
              <a:ext uri="{FF2B5EF4-FFF2-40B4-BE49-F238E27FC236}">
                <a16:creationId xmlns:a16="http://schemas.microsoft.com/office/drawing/2014/main" id="{A782B7FB-E0E1-4411-9523-ECC4FDE03050}"/>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838200" y="4954234"/>
            <a:ext cx="1314450" cy="361068"/>
          </a:xfrm>
          <a:prstGeom prst="rect">
            <a:avLst/>
          </a:prstGeom>
        </p:spPr>
      </p:pic>
    </p:spTree>
    <p:extLst>
      <p:ext uri="{BB962C8B-B14F-4D97-AF65-F5344CB8AC3E}">
        <p14:creationId xmlns:p14="http://schemas.microsoft.com/office/powerpoint/2010/main" val="12634115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itat med rak pil - bild">
    <p:bg>
      <p:bgPr>
        <a:solidFill>
          <a:srgbClr val="FFFFFF"/>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A782B7FB-E0E1-4411-9523-ECC4FDE03050}"/>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838200" y="4954234"/>
            <a:ext cx="1314450" cy="361068"/>
          </a:xfrm>
          <a:prstGeom prst="rect">
            <a:avLst/>
          </a:prstGeom>
        </p:spPr>
      </p:pic>
      <p:sp>
        <p:nvSpPr>
          <p:cNvPr id="7" name="Picture Placeholder 6">
            <a:extLst>
              <a:ext uri="{FF2B5EF4-FFF2-40B4-BE49-F238E27FC236}">
                <a16:creationId xmlns:a16="http://schemas.microsoft.com/office/drawing/2014/main" id="{8DFD6E81-7DBA-47AE-BD5D-4D11F7C93E9E}"/>
              </a:ext>
            </a:extLst>
          </p:cNvPr>
          <p:cNvSpPr>
            <a:spLocks noGrp="1"/>
          </p:cNvSpPr>
          <p:nvPr>
            <p:ph type="pic" sz="quarter" idx="13" hasCustomPrompt="1"/>
          </p:nvPr>
        </p:nvSpPr>
        <p:spPr>
          <a:xfrm>
            <a:off x="300038" y="293412"/>
            <a:ext cx="11597101" cy="6288872"/>
          </a:xfrm>
        </p:spPr>
        <p:txBody>
          <a:bodyPr/>
          <a:lstStyle>
            <a:lvl1pPr algn="ctr">
              <a:buNone/>
              <a:defRPr sz="1800"/>
            </a:lvl1pPr>
          </a:lstStyle>
          <a:p>
            <a:r>
              <a:rPr lang="sv-SE"/>
              <a:t> Klicka för att infoga bakgrundsbild</a:t>
            </a:r>
          </a:p>
        </p:txBody>
      </p:sp>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a:xfrm>
            <a:off x="838200" y="2035572"/>
            <a:ext cx="7305675" cy="2786856"/>
          </a:xfrm>
        </p:spPr>
        <p:txBody>
          <a:bodyPr anchor="b"/>
          <a:lstStyle>
            <a:lvl1pPr>
              <a:defRPr sz="3600" b="1">
                <a:latin typeface="+mn-lt"/>
              </a:defRPr>
            </a:lvl1pPr>
          </a:lstStyle>
          <a:p>
            <a:r>
              <a:rPr lang="sv-SE"/>
              <a:t>Klicka här för skriva citat i upp till fem rader</a:t>
            </a:r>
          </a:p>
        </p:txBody>
      </p:sp>
      <p:sp>
        <p:nvSpPr>
          <p:cNvPr id="3" name="Platshållare för datum 2">
            <a:extLst>
              <a:ext uri="{FF2B5EF4-FFF2-40B4-BE49-F238E27FC236}">
                <a16:creationId xmlns:a16="http://schemas.microsoft.com/office/drawing/2014/main" id="{4B906970-3E04-4D0D-B628-981C4A918A6F}"/>
              </a:ext>
            </a:extLst>
          </p:cNvPr>
          <p:cNvSpPr>
            <a:spLocks noGrp="1"/>
          </p:cNvSpPr>
          <p:nvPr>
            <p:ph type="dt" sz="half" idx="10"/>
          </p:nvPr>
        </p:nvSpPr>
        <p:spPr>
          <a:xfrm>
            <a:off x="838200" y="7371958"/>
            <a:ext cx="2743200" cy="165400"/>
          </a:xfrm>
        </p:spPr>
        <p:txBody>
          <a:bodyPr/>
          <a:lstStyle/>
          <a:p>
            <a:fld id="{FD403CD0-842C-4BCD-83D3-BB78B185EE38}" type="datetimeFigureOut">
              <a:rPr lang="sv-SE" smtClean="0"/>
              <a:t>2023-06-26</a:t>
            </a:fld>
            <a:endParaRPr lang="sv-SE"/>
          </a:p>
        </p:txBody>
      </p:sp>
      <p:sp>
        <p:nvSpPr>
          <p:cNvPr id="4" name="Platshållare för sidfot 3">
            <a:extLst>
              <a:ext uri="{FF2B5EF4-FFF2-40B4-BE49-F238E27FC236}">
                <a16:creationId xmlns:a16="http://schemas.microsoft.com/office/drawing/2014/main" id="{86059243-015F-4404-ADE1-14E49E0315F6}"/>
              </a:ext>
            </a:extLst>
          </p:cNvPr>
          <p:cNvSpPr>
            <a:spLocks noGrp="1"/>
          </p:cNvSpPr>
          <p:nvPr>
            <p:ph type="ftr" sz="quarter" idx="11"/>
          </p:nvPr>
        </p:nvSpPr>
        <p:spPr>
          <a:xfrm>
            <a:off x="838200" y="7570127"/>
            <a:ext cx="4114800" cy="165400"/>
          </a:xfrm>
        </p:spPr>
        <p:txBody>
          <a:bodyPr/>
          <a:lstStyle/>
          <a:p>
            <a:endParaRPr lang="sv-SE"/>
          </a:p>
        </p:txBody>
      </p:sp>
      <p:sp>
        <p:nvSpPr>
          <p:cNvPr id="5" name="Platshållare för bildnummer 4">
            <a:extLst>
              <a:ext uri="{FF2B5EF4-FFF2-40B4-BE49-F238E27FC236}">
                <a16:creationId xmlns:a16="http://schemas.microsoft.com/office/drawing/2014/main" id="{3F1E028D-3B14-4181-8E8B-87D9D42D9C5D}"/>
              </a:ext>
            </a:extLst>
          </p:cNvPr>
          <p:cNvSpPr>
            <a:spLocks noGrp="1"/>
          </p:cNvSpPr>
          <p:nvPr>
            <p:ph type="sldNum" sz="quarter" idx="12"/>
          </p:nvPr>
        </p:nvSpPr>
        <p:spPr>
          <a:xfrm>
            <a:off x="8610600" y="7570127"/>
            <a:ext cx="2743200" cy="165400"/>
          </a:xfrm>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3494201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och högerställd bild">
    <p:bg>
      <p:bgPr>
        <a:solidFill>
          <a:srgbClr val="FFFFFF"/>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561CF1-8C58-43C4-85F4-74B85A95CCC3}"/>
              </a:ext>
            </a:extLst>
          </p:cNvPr>
          <p:cNvSpPr>
            <a:spLocks noGrp="1"/>
          </p:cNvSpPr>
          <p:nvPr>
            <p:ph type="title"/>
          </p:nvPr>
        </p:nvSpPr>
        <p:spPr>
          <a:xfrm>
            <a:off x="301487" y="293412"/>
            <a:ext cx="3932237" cy="1600200"/>
          </a:xfrm>
        </p:spPr>
        <p:txBody>
          <a:bodyPr anchor="b"/>
          <a:lstStyle>
            <a:lvl1pPr>
              <a:defRPr sz="3200"/>
            </a:lvl1pPr>
          </a:lstStyle>
          <a:p>
            <a:r>
              <a:rPr lang="sv-SE"/>
              <a:t>Klicka här för att ändra mall för rubrikformat</a:t>
            </a:r>
          </a:p>
        </p:txBody>
      </p:sp>
      <p:sp>
        <p:nvSpPr>
          <p:cNvPr id="4" name="Platshållare för text 3">
            <a:extLst>
              <a:ext uri="{FF2B5EF4-FFF2-40B4-BE49-F238E27FC236}">
                <a16:creationId xmlns:a16="http://schemas.microsoft.com/office/drawing/2014/main" id="{691A2496-44E0-44EE-8C5B-1B08A193A429}"/>
              </a:ext>
            </a:extLst>
          </p:cNvPr>
          <p:cNvSpPr>
            <a:spLocks noGrp="1"/>
          </p:cNvSpPr>
          <p:nvPr>
            <p:ph type="body" sz="half" idx="2"/>
          </p:nvPr>
        </p:nvSpPr>
        <p:spPr>
          <a:xfrm>
            <a:off x="301487" y="2105425"/>
            <a:ext cx="3932237" cy="38231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ADA1203-DAFF-46B9-91D7-47E5BF89EB5F}"/>
              </a:ext>
            </a:extLst>
          </p:cNvPr>
          <p:cNvSpPr>
            <a:spLocks noGrp="1"/>
          </p:cNvSpPr>
          <p:nvPr>
            <p:ph type="dt" sz="half" idx="10"/>
          </p:nvPr>
        </p:nvSpPr>
        <p:spPr>
          <a:xfrm>
            <a:off x="657225" y="7257658"/>
            <a:ext cx="2743200" cy="165400"/>
          </a:xfrm>
        </p:spPr>
        <p:txBody>
          <a:bodyPr/>
          <a:lstStyle/>
          <a:p>
            <a:fld id="{FD403CD0-842C-4BCD-83D3-BB78B185EE38}" type="datetimeFigureOut">
              <a:rPr lang="sv-SE" smtClean="0"/>
              <a:t>2023-06-26</a:t>
            </a:fld>
            <a:endParaRPr lang="sv-SE"/>
          </a:p>
        </p:txBody>
      </p:sp>
      <p:sp>
        <p:nvSpPr>
          <p:cNvPr id="6" name="Platshållare för sidfot 5">
            <a:extLst>
              <a:ext uri="{FF2B5EF4-FFF2-40B4-BE49-F238E27FC236}">
                <a16:creationId xmlns:a16="http://schemas.microsoft.com/office/drawing/2014/main" id="{C9210FBD-A2BE-440A-B709-3F3BB63866CD}"/>
              </a:ext>
            </a:extLst>
          </p:cNvPr>
          <p:cNvSpPr>
            <a:spLocks noGrp="1"/>
          </p:cNvSpPr>
          <p:nvPr>
            <p:ph type="ftr" sz="quarter" idx="11"/>
          </p:nvPr>
        </p:nvSpPr>
        <p:spPr>
          <a:xfrm>
            <a:off x="657225" y="7455827"/>
            <a:ext cx="4114800" cy="165400"/>
          </a:xfrm>
        </p:spPr>
        <p:txBody>
          <a:bodyPr/>
          <a:lstStyle/>
          <a:p>
            <a:endParaRPr lang="sv-SE"/>
          </a:p>
        </p:txBody>
      </p:sp>
      <p:sp>
        <p:nvSpPr>
          <p:cNvPr id="7" name="Platshållare för bildnummer 6">
            <a:extLst>
              <a:ext uri="{FF2B5EF4-FFF2-40B4-BE49-F238E27FC236}">
                <a16:creationId xmlns:a16="http://schemas.microsoft.com/office/drawing/2014/main" id="{BE28D374-4D75-4567-950A-F1F60FB46C08}"/>
              </a:ext>
            </a:extLst>
          </p:cNvPr>
          <p:cNvSpPr>
            <a:spLocks noGrp="1"/>
          </p:cNvSpPr>
          <p:nvPr>
            <p:ph type="sldNum" sz="quarter" idx="12"/>
          </p:nvPr>
        </p:nvSpPr>
        <p:spPr>
          <a:xfrm>
            <a:off x="8429625" y="7455827"/>
            <a:ext cx="2743200" cy="165400"/>
          </a:xfrm>
        </p:spPr>
        <p:txBody>
          <a:bodyPr/>
          <a:lstStyle/>
          <a:p>
            <a:fld id="{AE086683-F536-42AB-ABBC-F4803DFE8DBC}" type="slidenum">
              <a:rPr lang="sv-SE" smtClean="0"/>
              <a:t>‹#›</a:t>
            </a:fld>
            <a:endParaRPr lang="sv-SE"/>
          </a:p>
        </p:txBody>
      </p:sp>
      <p:sp>
        <p:nvSpPr>
          <p:cNvPr id="9" name="Picture Placeholder 8">
            <a:extLst>
              <a:ext uri="{FF2B5EF4-FFF2-40B4-BE49-F238E27FC236}">
                <a16:creationId xmlns:a16="http://schemas.microsoft.com/office/drawing/2014/main" id="{943A14B3-EEC6-432F-9524-12E206EE884B}"/>
              </a:ext>
            </a:extLst>
          </p:cNvPr>
          <p:cNvSpPr>
            <a:spLocks noGrp="1"/>
          </p:cNvSpPr>
          <p:nvPr>
            <p:ph type="pic" sz="quarter" idx="13" hasCustomPrompt="1"/>
          </p:nvPr>
        </p:nvSpPr>
        <p:spPr>
          <a:xfrm>
            <a:off x="4467226" y="293412"/>
            <a:ext cx="7423288" cy="6266414"/>
          </a:xfrm>
        </p:spPr>
        <p:txBody>
          <a:bodyPr/>
          <a:lstStyle>
            <a:lvl1pPr algn="ctr">
              <a:buNone/>
              <a:defRPr sz="1600"/>
            </a:lvl1pPr>
          </a:lstStyle>
          <a:p>
            <a:r>
              <a:rPr lang="sv-SE"/>
              <a:t> </a:t>
            </a:r>
          </a:p>
          <a:p>
            <a:endParaRPr lang="sv-SE"/>
          </a:p>
          <a:p>
            <a:endParaRPr lang="sv-SE"/>
          </a:p>
          <a:p>
            <a:endParaRPr lang="sv-SE"/>
          </a:p>
          <a:p>
            <a:endParaRPr lang="sv-SE"/>
          </a:p>
          <a:p>
            <a:endParaRPr lang="sv-SE"/>
          </a:p>
          <a:p>
            <a:endParaRPr lang="sv-SE"/>
          </a:p>
          <a:p>
            <a:r>
              <a:rPr lang="sv-SE"/>
              <a:t>Klicka på ikonen för att införa bild</a:t>
            </a:r>
          </a:p>
        </p:txBody>
      </p:sp>
    </p:spTree>
    <p:extLst>
      <p:ext uri="{BB962C8B-B14F-4D97-AF65-F5344CB8AC3E}">
        <p14:creationId xmlns:p14="http://schemas.microsoft.com/office/powerpoint/2010/main" val="14927578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och vänsterställd bild">
    <p:bg>
      <p:bgPr>
        <a:solidFill>
          <a:srgbClr val="FFFFFF"/>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561CF1-8C58-43C4-85F4-74B85A95CCC3}"/>
              </a:ext>
            </a:extLst>
          </p:cNvPr>
          <p:cNvSpPr>
            <a:spLocks noGrp="1"/>
          </p:cNvSpPr>
          <p:nvPr>
            <p:ph type="title"/>
          </p:nvPr>
        </p:nvSpPr>
        <p:spPr>
          <a:xfrm>
            <a:off x="6264934" y="298175"/>
            <a:ext cx="4307816" cy="1600200"/>
          </a:xfrm>
        </p:spPr>
        <p:txBody>
          <a:bodyPr anchor="b"/>
          <a:lstStyle>
            <a:lvl1pPr>
              <a:defRPr sz="3200"/>
            </a:lvl1pPr>
          </a:lstStyle>
          <a:p>
            <a:r>
              <a:rPr lang="sv-SE"/>
              <a:t>Klicka här för att ändra mall för rubrikformat</a:t>
            </a:r>
          </a:p>
        </p:txBody>
      </p:sp>
      <p:sp>
        <p:nvSpPr>
          <p:cNvPr id="4" name="Platshållare för text 3">
            <a:extLst>
              <a:ext uri="{FF2B5EF4-FFF2-40B4-BE49-F238E27FC236}">
                <a16:creationId xmlns:a16="http://schemas.microsoft.com/office/drawing/2014/main" id="{691A2496-44E0-44EE-8C5B-1B08A193A429}"/>
              </a:ext>
            </a:extLst>
          </p:cNvPr>
          <p:cNvSpPr>
            <a:spLocks noGrp="1"/>
          </p:cNvSpPr>
          <p:nvPr>
            <p:ph type="body" sz="half" idx="2"/>
          </p:nvPr>
        </p:nvSpPr>
        <p:spPr>
          <a:xfrm>
            <a:off x="6264935" y="2130425"/>
            <a:ext cx="4307816" cy="40513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ADA1203-DAFF-46B9-91D7-47E5BF89EB5F}"/>
              </a:ext>
            </a:extLst>
          </p:cNvPr>
          <p:cNvSpPr>
            <a:spLocks noGrp="1"/>
          </p:cNvSpPr>
          <p:nvPr>
            <p:ph type="dt" sz="half" idx="10"/>
          </p:nvPr>
        </p:nvSpPr>
        <p:spPr>
          <a:xfrm>
            <a:off x="657225" y="7257658"/>
            <a:ext cx="2743200" cy="165400"/>
          </a:xfrm>
        </p:spPr>
        <p:txBody>
          <a:bodyPr/>
          <a:lstStyle/>
          <a:p>
            <a:fld id="{FD403CD0-842C-4BCD-83D3-BB78B185EE38}" type="datetimeFigureOut">
              <a:rPr lang="sv-SE" smtClean="0"/>
              <a:t>2023-06-26</a:t>
            </a:fld>
            <a:endParaRPr lang="sv-SE"/>
          </a:p>
        </p:txBody>
      </p:sp>
      <p:sp>
        <p:nvSpPr>
          <p:cNvPr id="6" name="Platshållare för sidfot 5">
            <a:extLst>
              <a:ext uri="{FF2B5EF4-FFF2-40B4-BE49-F238E27FC236}">
                <a16:creationId xmlns:a16="http://schemas.microsoft.com/office/drawing/2014/main" id="{C9210FBD-A2BE-440A-B709-3F3BB63866CD}"/>
              </a:ext>
            </a:extLst>
          </p:cNvPr>
          <p:cNvSpPr>
            <a:spLocks noGrp="1"/>
          </p:cNvSpPr>
          <p:nvPr>
            <p:ph type="ftr" sz="quarter" idx="11"/>
          </p:nvPr>
        </p:nvSpPr>
        <p:spPr>
          <a:xfrm>
            <a:off x="657225" y="7455827"/>
            <a:ext cx="4114800" cy="165400"/>
          </a:xfrm>
        </p:spPr>
        <p:txBody>
          <a:bodyPr/>
          <a:lstStyle/>
          <a:p>
            <a:endParaRPr lang="sv-SE"/>
          </a:p>
        </p:txBody>
      </p:sp>
      <p:sp>
        <p:nvSpPr>
          <p:cNvPr id="7" name="Platshållare för bildnummer 6">
            <a:extLst>
              <a:ext uri="{FF2B5EF4-FFF2-40B4-BE49-F238E27FC236}">
                <a16:creationId xmlns:a16="http://schemas.microsoft.com/office/drawing/2014/main" id="{BE28D374-4D75-4567-950A-F1F60FB46C08}"/>
              </a:ext>
            </a:extLst>
          </p:cNvPr>
          <p:cNvSpPr>
            <a:spLocks noGrp="1"/>
          </p:cNvSpPr>
          <p:nvPr>
            <p:ph type="sldNum" sz="quarter" idx="12"/>
          </p:nvPr>
        </p:nvSpPr>
        <p:spPr>
          <a:xfrm>
            <a:off x="8429625" y="7455827"/>
            <a:ext cx="2743200" cy="165400"/>
          </a:xfrm>
        </p:spPr>
        <p:txBody>
          <a:bodyPr/>
          <a:lstStyle/>
          <a:p>
            <a:fld id="{AE086683-F536-42AB-ABBC-F4803DFE8DBC}" type="slidenum">
              <a:rPr lang="sv-SE" smtClean="0"/>
              <a:t>‹#›</a:t>
            </a:fld>
            <a:endParaRPr lang="sv-SE"/>
          </a:p>
        </p:txBody>
      </p:sp>
      <p:sp>
        <p:nvSpPr>
          <p:cNvPr id="9" name="Picture Placeholder 8">
            <a:extLst>
              <a:ext uri="{FF2B5EF4-FFF2-40B4-BE49-F238E27FC236}">
                <a16:creationId xmlns:a16="http://schemas.microsoft.com/office/drawing/2014/main" id="{943A14B3-EEC6-432F-9524-12E206EE884B}"/>
              </a:ext>
            </a:extLst>
          </p:cNvPr>
          <p:cNvSpPr>
            <a:spLocks noGrp="1"/>
          </p:cNvSpPr>
          <p:nvPr>
            <p:ph type="pic" sz="quarter" idx="13" hasCustomPrompt="1"/>
          </p:nvPr>
        </p:nvSpPr>
        <p:spPr>
          <a:xfrm>
            <a:off x="293412" y="293412"/>
            <a:ext cx="5802588" cy="6271176"/>
          </a:xfrm>
        </p:spPr>
        <p:txBody>
          <a:bodyPr/>
          <a:lstStyle>
            <a:lvl1pPr algn="ctr">
              <a:buNone/>
              <a:defRPr sz="1600"/>
            </a:lvl1pPr>
          </a:lstStyle>
          <a:p>
            <a:r>
              <a:rPr lang="sv-SE"/>
              <a:t> </a:t>
            </a:r>
          </a:p>
          <a:p>
            <a:endParaRPr lang="sv-SE"/>
          </a:p>
          <a:p>
            <a:endParaRPr lang="sv-SE"/>
          </a:p>
          <a:p>
            <a:endParaRPr lang="sv-SE"/>
          </a:p>
          <a:p>
            <a:endParaRPr lang="sv-SE"/>
          </a:p>
          <a:p>
            <a:endParaRPr lang="sv-SE"/>
          </a:p>
          <a:p>
            <a:endParaRPr lang="sv-SE"/>
          </a:p>
          <a:p>
            <a:r>
              <a:rPr lang="sv-SE"/>
              <a:t>Klicka på ikonen för att införa bild</a:t>
            </a:r>
          </a:p>
        </p:txBody>
      </p:sp>
    </p:spTree>
    <p:extLst>
      <p:ext uri="{BB962C8B-B14F-4D97-AF65-F5344CB8AC3E}">
        <p14:creationId xmlns:p14="http://schemas.microsoft.com/office/powerpoint/2010/main" val="206351731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40916762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Avslutningssida pilar">
    <p:bg>
      <p:bgPr>
        <a:solidFill>
          <a:schemeClr val="accent1"/>
        </a:solidFill>
        <a:effectLst/>
      </p:bgPr>
    </p:bg>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F0C26C3-B13E-495A-A6E4-2EC4E724A264}"/>
              </a:ext>
            </a:extLst>
          </p:cNvPr>
          <p:cNvSpPr>
            <a:spLocks noGrp="1"/>
          </p:cNvSpPr>
          <p:nvPr>
            <p:ph type="dt" sz="half" idx="10"/>
          </p:nvPr>
        </p:nvSpPr>
        <p:spPr>
          <a:xfrm>
            <a:off x="647700" y="7549758"/>
            <a:ext cx="2743200" cy="165400"/>
          </a:xfrm>
        </p:spPr>
        <p:txBody>
          <a:bodyPr/>
          <a:lstStyle/>
          <a:p>
            <a:fld id="{FD403CD0-842C-4BCD-83D3-BB78B185EE38}" type="datetimeFigureOut">
              <a:rPr lang="sv-SE" smtClean="0"/>
              <a:t>2023-06-26</a:t>
            </a:fld>
            <a:endParaRPr lang="sv-SE"/>
          </a:p>
        </p:txBody>
      </p:sp>
      <p:sp>
        <p:nvSpPr>
          <p:cNvPr id="3" name="Platshållare för sidfot 2">
            <a:extLst>
              <a:ext uri="{FF2B5EF4-FFF2-40B4-BE49-F238E27FC236}">
                <a16:creationId xmlns:a16="http://schemas.microsoft.com/office/drawing/2014/main" id="{BF95847E-A091-4B48-90CC-8498D25ED01A}"/>
              </a:ext>
            </a:extLst>
          </p:cNvPr>
          <p:cNvSpPr>
            <a:spLocks noGrp="1"/>
          </p:cNvSpPr>
          <p:nvPr>
            <p:ph type="ftr" sz="quarter" idx="11"/>
          </p:nvPr>
        </p:nvSpPr>
        <p:spPr>
          <a:xfrm>
            <a:off x="647700" y="7747927"/>
            <a:ext cx="4114800" cy="165400"/>
          </a:xfrm>
        </p:spPr>
        <p:txBody>
          <a:bodyPr/>
          <a:lstStyle/>
          <a:p>
            <a:endParaRPr lang="sv-SE"/>
          </a:p>
        </p:txBody>
      </p:sp>
      <p:sp>
        <p:nvSpPr>
          <p:cNvPr id="4" name="Platshållare för bildnummer 3">
            <a:extLst>
              <a:ext uri="{FF2B5EF4-FFF2-40B4-BE49-F238E27FC236}">
                <a16:creationId xmlns:a16="http://schemas.microsoft.com/office/drawing/2014/main" id="{81B4C505-33E4-4681-8C5B-77BB1E17C2CB}"/>
              </a:ext>
            </a:extLst>
          </p:cNvPr>
          <p:cNvSpPr>
            <a:spLocks noGrp="1"/>
          </p:cNvSpPr>
          <p:nvPr>
            <p:ph type="sldNum" sz="quarter" idx="12"/>
          </p:nvPr>
        </p:nvSpPr>
        <p:spPr>
          <a:xfrm>
            <a:off x="8420100" y="7747927"/>
            <a:ext cx="2743200" cy="165400"/>
          </a:xfrm>
        </p:spPr>
        <p:txBody>
          <a:bodyPr/>
          <a:lstStyle/>
          <a:p>
            <a:fld id="{AE086683-F536-42AB-ABBC-F4803DFE8DBC}" type="slidenum">
              <a:rPr lang="sv-SE" smtClean="0"/>
              <a:t>‹#›</a:t>
            </a:fld>
            <a:endParaRPr lang="sv-SE"/>
          </a:p>
        </p:txBody>
      </p:sp>
      <p:pic>
        <p:nvPicPr>
          <p:cNvPr id="5" name="Graphic 4">
            <a:extLst>
              <a:ext uri="{FF2B5EF4-FFF2-40B4-BE49-F238E27FC236}">
                <a16:creationId xmlns:a16="http://schemas.microsoft.com/office/drawing/2014/main" id="{175297CC-7CAB-4231-AB8D-015ADE92F44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1215231"/>
            <a:ext cx="12192000" cy="4403725"/>
          </a:xfrm>
          <a:prstGeom prst="rect">
            <a:avLst/>
          </a:prstGeom>
        </p:spPr>
      </p:pic>
    </p:spTree>
    <p:extLst>
      <p:ext uri="{BB962C8B-B14F-4D97-AF65-F5344CB8AC3E}">
        <p14:creationId xmlns:p14="http://schemas.microsoft.com/office/powerpoint/2010/main" val="18004220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Avslutningssida välj logotyp">
    <p:bg>
      <p:bgPr>
        <a:solidFill>
          <a:schemeClr val="accent1"/>
        </a:solidFill>
        <a:effectLst/>
      </p:bgPr>
    </p:bg>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F0C26C3-B13E-495A-A6E4-2EC4E724A264}"/>
              </a:ext>
            </a:extLst>
          </p:cNvPr>
          <p:cNvSpPr>
            <a:spLocks noGrp="1"/>
          </p:cNvSpPr>
          <p:nvPr>
            <p:ph type="dt" sz="half" idx="10"/>
          </p:nvPr>
        </p:nvSpPr>
        <p:spPr>
          <a:xfrm>
            <a:off x="647700" y="7549758"/>
            <a:ext cx="2743200" cy="165400"/>
          </a:xfrm>
        </p:spPr>
        <p:txBody>
          <a:bodyPr/>
          <a:lstStyle/>
          <a:p>
            <a:fld id="{FD403CD0-842C-4BCD-83D3-BB78B185EE38}" type="datetimeFigureOut">
              <a:rPr lang="sv-SE" smtClean="0"/>
              <a:t>2023-06-26</a:t>
            </a:fld>
            <a:endParaRPr lang="sv-SE"/>
          </a:p>
        </p:txBody>
      </p:sp>
      <p:sp>
        <p:nvSpPr>
          <p:cNvPr id="3" name="Platshållare för sidfot 2">
            <a:extLst>
              <a:ext uri="{FF2B5EF4-FFF2-40B4-BE49-F238E27FC236}">
                <a16:creationId xmlns:a16="http://schemas.microsoft.com/office/drawing/2014/main" id="{BF95847E-A091-4B48-90CC-8498D25ED01A}"/>
              </a:ext>
            </a:extLst>
          </p:cNvPr>
          <p:cNvSpPr>
            <a:spLocks noGrp="1"/>
          </p:cNvSpPr>
          <p:nvPr>
            <p:ph type="ftr" sz="quarter" idx="11"/>
          </p:nvPr>
        </p:nvSpPr>
        <p:spPr>
          <a:xfrm>
            <a:off x="647700" y="7747927"/>
            <a:ext cx="4114800" cy="165400"/>
          </a:xfrm>
        </p:spPr>
        <p:txBody>
          <a:bodyPr/>
          <a:lstStyle/>
          <a:p>
            <a:endParaRPr lang="sv-SE"/>
          </a:p>
        </p:txBody>
      </p:sp>
      <p:sp>
        <p:nvSpPr>
          <p:cNvPr id="4" name="Platshållare för bildnummer 3">
            <a:extLst>
              <a:ext uri="{FF2B5EF4-FFF2-40B4-BE49-F238E27FC236}">
                <a16:creationId xmlns:a16="http://schemas.microsoft.com/office/drawing/2014/main" id="{81B4C505-33E4-4681-8C5B-77BB1E17C2CB}"/>
              </a:ext>
            </a:extLst>
          </p:cNvPr>
          <p:cNvSpPr>
            <a:spLocks noGrp="1"/>
          </p:cNvSpPr>
          <p:nvPr>
            <p:ph type="sldNum" sz="quarter" idx="12"/>
          </p:nvPr>
        </p:nvSpPr>
        <p:spPr>
          <a:xfrm>
            <a:off x="8420100" y="7747927"/>
            <a:ext cx="2743200" cy="165400"/>
          </a:xfrm>
        </p:spPr>
        <p:txBody>
          <a:bodyPr/>
          <a:lstStyle/>
          <a:p>
            <a:fld id="{AE086683-F536-42AB-ABBC-F4803DFE8DBC}" type="slidenum">
              <a:rPr lang="sv-SE" smtClean="0"/>
              <a:t>‹#›</a:t>
            </a:fld>
            <a:endParaRPr lang="sv-SE"/>
          </a:p>
        </p:txBody>
      </p:sp>
      <p:pic>
        <p:nvPicPr>
          <p:cNvPr id="6" name="Bildobjekt 5">
            <a:extLst>
              <a:ext uri="{FF2B5EF4-FFF2-40B4-BE49-F238E27FC236}">
                <a16:creationId xmlns:a16="http://schemas.microsoft.com/office/drawing/2014/main" id="{752AE0BC-A1B9-455F-84AD-3672FC5E1880}"/>
              </a:ext>
            </a:extLst>
          </p:cNvPr>
          <p:cNvPicPr>
            <a:picLocks noChangeAspect="1"/>
          </p:cNvPicPr>
          <p:nvPr userDrawn="1">
            <p:custDataLst>
              <p:tags r:id="rId1"/>
            </p:custDataLst>
          </p:nvPr>
        </p:nvPicPr>
        <p:blipFill>
          <a:blip r:embed="rId3">
            <a:extLst>
              <a:ext uri="{28A0092B-C50C-407E-A947-70E740481C1C}">
                <a14:useLocalDpi xmlns:a14="http://schemas.microsoft.com/office/drawing/2010/main" val="0"/>
              </a:ext>
            </a:extLst>
          </a:blip>
          <a:stretch>
            <a:fillRect/>
          </a:stretch>
        </p:blipFill>
        <p:spPr>
          <a:xfrm>
            <a:off x="798441" y="5774634"/>
            <a:ext cx="5404115" cy="356617"/>
          </a:xfrm>
          <a:prstGeom prst="rect">
            <a:avLst/>
          </a:prstGeom>
        </p:spPr>
      </p:pic>
    </p:spTree>
    <p:extLst>
      <p:ext uri="{BB962C8B-B14F-4D97-AF65-F5344CB8AC3E}">
        <p14:creationId xmlns:p14="http://schemas.microsoft.com/office/powerpoint/2010/main" val="11219142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Avslutningssida Almega med förbund">
    <p:bg>
      <p:bgPr>
        <a:solidFill>
          <a:schemeClr val="accent1"/>
        </a:solidFill>
        <a:effectLst/>
      </p:bgPr>
    </p:bg>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EF0C26C3-B13E-495A-A6E4-2EC4E724A264}"/>
              </a:ext>
            </a:extLst>
          </p:cNvPr>
          <p:cNvSpPr>
            <a:spLocks noGrp="1"/>
          </p:cNvSpPr>
          <p:nvPr>
            <p:ph type="dt" sz="half" idx="10"/>
          </p:nvPr>
        </p:nvSpPr>
        <p:spPr>
          <a:xfrm>
            <a:off x="647700" y="7549758"/>
            <a:ext cx="2743200" cy="165400"/>
          </a:xfrm>
        </p:spPr>
        <p:txBody>
          <a:bodyPr/>
          <a:lstStyle/>
          <a:p>
            <a:fld id="{FD403CD0-842C-4BCD-83D3-BB78B185EE38}" type="datetimeFigureOut">
              <a:rPr lang="sv-SE" smtClean="0"/>
              <a:t>2023-06-26</a:t>
            </a:fld>
            <a:endParaRPr lang="sv-SE"/>
          </a:p>
        </p:txBody>
      </p:sp>
      <p:sp>
        <p:nvSpPr>
          <p:cNvPr id="3" name="Platshållare för sidfot 2">
            <a:extLst>
              <a:ext uri="{FF2B5EF4-FFF2-40B4-BE49-F238E27FC236}">
                <a16:creationId xmlns:a16="http://schemas.microsoft.com/office/drawing/2014/main" id="{BF95847E-A091-4B48-90CC-8498D25ED01A}"/>
              </a:ext>
            </a:extLst>
          </p:cNvPr>
          <p:cNvSpPr>
            <a:spLocks noGrp="1"/>
          </p:cNvSpPr>
          <p:nvPr>
            <p:ph type="ftr" sz="quarter" idx="11"/>
          </p:nvPr>
        </p:nvSpPr>
        <p:spPr>
          <a:xfrm>
            <a:off x="647700" y="7747927"/>
            <a:ext cx="4114800" cy="165400"/>
          </a:xfrm>
        </p:spPr>
        <p:txBody>
          <a:bodyPr/>
          <a:lstStyle/>
          <a:p>
            <a:endParaRPr lang="sv-SE"/>
          </a:p>
        </p:txBody>
      </p:sp>
      <p:sp>
        <p:nvSpPr>
          <p:cNvPr id="4" name="Platshållare för bildnummer 3">
            <a:extLst>
              <a:ext uri="{FF2B5EF4-FFF2-40B4-BE49-F238E27FC236}">
                <a16:creationId xmlns:a16="http://schemas.microsoft.com/office/drawing/2014/main" id="{81B4C505-33E4-4681-8C5B-77BB1E17C2CB}"/>
              </a:ext>
            </a:extLst>
          </p:cNvPr>
          <p:cNvSpPr>
            <a:spLocks noGrp="1"/>
          </p:cNvSpPr>
          <p:nvPr>
            <p:ph type="sldNum" sz="quarter" idx="12"/>
          </p:nvPr>
        </p:nvSpPr>
        <p:spPr>
          <a:xfrm>
            <a:off x="8420100" y="7747927"/>
            <a:ext cx="2743200" cy="165400"/>
          </a:xfrm>
        </p:spPr>
        <p:txBody>
          <a:bodyPr/>
          <a:lstStyle/>
          <a:p>
            <a:fld id="{AE086683-F536-42AB-ABBC-F4803DFE8DBC}" type="slidenum">
              <a:rPr lang="sv-SE" smtClean="0"/>
              <a:t>‹#›</a:t>
            </a:fld>
            <a:endParaRPr lang="sv-SE"/>
          </a:p>
        </p:txBody>
      </p:sp>
      <p:pic>
        <p:nvPicPr>
          <p:cNvPr id="5" name="Bild 4">
            <a:extLst>
              <a:ext uri="{FF2B5EF4-FFF2-40B4-BE49-F238E27FC236}">
                <a16:creationId xmlns:a16="http://schemas.microsoft.com/office/drawing/2014/main" id="{1BA6E06C-18CA-402A-B78B-FD2CD66D8B0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98440" y="1943100"/>
            <a:ext cx="5753028" cy="4253524"/>
          </a:xfrm>
          <a:prstGeom prst="rect">
            <a:avLst/>
          </a:prstGeom>
        </p:spPr>
      </p:pic>
    </p:spTree>
    <p:extLst>
      <p:ext uri="{BB962C8B-B14F-4D97-AF65-F5344CB8AC3E}">
        <p14:creationId xmlns:p14="http://schemas.microsoft.com/office/powerpoint/2010/main" val="1042492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tartsida blekgrön">
    <p:bg>
      <p:bgPr>
        <a:solidFill>
          <a:schemeClr val="accent5"/>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300038" y="548621"/>
            <a:ext cx="8764449" cy="2387600"/>
          </a:xfrm>
        </p:spPr>
        <p:txBody>
          <a:bodyPr anchor="ctr"/>
          <a:lstStyle>
            <a:lvl1pPr algn="l">
              <a:defRPr sz="6000">
                <a:solidFill>
                  <a:schemeClr val="tx1"/>
                </a:solidFill>
              </a:defRPr>
            </a:lvl1pPr>
          </a:lstStyle>
          <a:p>
            <a:r>
              <a:rPr lang="sv-SE"/>
              <a:t>Presentationens namn här i max tre rader</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300038" y="3164699"/>
            <a:ext cx="8764449" cy="972067"/>
          </a:xfrm>
        </p:spPr>
        <p:txBody>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
        <p:nvSpPr>
          <p:cNvPr id="4" name="Platshållare för datum 3">
            <a:extLst>
              <a:ext uri="{FF2B5EF4-FFF2-40B4-BE49-F238E27FC236}">
                <a16:creationId xmlns:a16="http://schemas.microsoft.com/office/drawing/2014/main" id="{9964F6B1-10EC-43D7-8A6F-B43A304B5901}"/>
              </a:ext>
            </a:extLst>
          </p:cNvPr>
          <p:cNvSpPr>
            <a:spLocks noGrp="1"/>
          </p:cNvSpPr>
          <p:nvPr>
            <p:ph type="dt" sz="half" idx="10"/>
          </p:nvPr>
        </p:nvSpPr>
        <p:spPr>
          <a:xfrm>
            <a:off x="834865" y="7167102"/>
            <a:ext cx="2743200" cy="165400"/>
          </a:xfrm>
        </p:spPr>
        <p:txBody>
          <a:bodyPr/>
          <a:lstStyle/>
          <a:p>
            <a:fld id="{FD403CD0-842C-4BCD-83D3-BB78B185EE38}" type="datetimeFigureOut">
              <a:rPr lang="sv-SE" smtClean="0"/>
              <a:t>2023-06-26</a:t>
            </a:fld>
            <a:endParaRPr lang="sv-SE"/>
          </a:p>
        </p:txBody>
      </p:sp>
      <p:sp>
        <p:nvSpPr>
          <p:cNvPr id="5" name="Platshållare för sidfot 4">
            <a:extLst>
              <a:ext uri="{FF2B5EF4-FFF2-40B4-BE49-F238E27FC236}">
                <a16:creationId xmlns:a16="http://schemas.microsoft.com/office/drawing/2014/main" id="{637ACD31-1B3B-4C51-AAAF-B74C576BADD5}"/>
              </a:ext>
            </a:extLst>
          </p:cNvPr>
          <p:cNvSpPr>
            <a:spLocks noGrp="1"/>
          </p:cNvSpPr>
          <p:nvPr>
            <p:ph type="ftr" sz="quarter" idx="11"/>
          </p:nvPr>
        </p:nvSpPr>
        <p:spPr>
          <a:xfrm>
            <a:off x="834865" y="7365271"/>
            <a:ext cx="4114800" cy="165400"/>
          </a:xfrm>
        </p:spPr>
        <p:txBody>
          <a:bodyPr/>
          <a:lstStyle/>
          <a:p>
            <a:endParaRPr lang="sv-SE"/>
          </a:p>
        </p:txBody>
      </p:sp>
      <p:sp>
        <p:nvSpPr>
          <p:cNvPr id="6" name="Platshållare för bildnummer 5">
            <a:extLst>
              <a:ext uri="{FF2B5EF4-FFF2-40B4-BE49-F238E27FC236}">
                <a16:creationId xmlns:a16="http://schemas.microsoft.com/office/drawing/2014/main" id="{81FD2A41-9C0C-486B-814D-D78D722ED64C}"/>
              </a:ext>
            </a:extLst>
          </p:cNvPr>
          <p:cNvSpPr>
            <a:spLocks noGrp="1"/>
          </p:cNvSpPr>
          <p:nvPr>
            <p:ph type="sldNum" sz="quarter" idx="12"/>
          </p:nvPr>
        </p:nvSpPr>
        <p:spPr>
          <a:xfrm>
            <a:off x="8607265" y="7365271"/>
            <a:ext cx="2743200" cy="165400"/>
          </a:xfrm>
        </p:spPr>
        <p:txBody>
          <a:bodyPr/>
          <a:lstStyle/>
          <a:p>
            <a:fld id="{AE086683-F536-42AB-ABBC-F4803DFE8DBC}" type="slidenum">
              <a:rPr lang="sv-SE" smtClean="0"/>
              <a:t>‹#›</a:t>
            </a:fld>
            <a:endParaRPr lang="sv-SE"/>
          </a:p>
        </p:txBody>
      </p:sp>
      <p:grpSp>
        <p:nvGrpSpPr>
          <p:cNvPr id="23" name="Graphic 9">
            <a:extLst>
              <a:ext uri="{FF2B5EF4-FFF2-40B4-BE49-F238E27FC236}">
                <a16:creationId xmlns:a16="http://schemas.microsoft.com/office/drawing/2014/main" id="{28ED5D0B-76C4-469A-8B1E-E2BB39EB1D6B}"/>
              </a:ext>
            </a:extLst>
          </p:cNvPr>
          <p:cNvGrpSpPr/>
          <p:nvPr userDrawn="1"/>
        </p:nvGrpSpPr>
        <p:grpSpPr>
          <a:xfrm rot="16200000">
            <a:off x="9223071" y="2895000"/>
            <a:ext cx="1502233" cy="4457697"/>
            <a:chOff x="9044714" y="-1406345"/>
            <a:chExt cx="1502233" cy="4457697"/>
          </a:xfrm>
          <a:noFill/>
        </p:grpSpPr>
        <p:sp>
          <p:nvSpPr>
            <p:cNvPr id="24" name="Freeform: Shape 11">
              <a:extLst>
                <a:ext uri="{FF2B5EF4-FFF2-40B4-BE49-F238E27FC236}">
                  <a16:creationId xmlns:a16="http://schemas.microsoft.com/office/drawing/2014/main" id="{B3D015BE-588F-4F21-A5A7-A8A4E139C34F}"/>
                </a:ext>
              </a:extLst>
            </p:cNvPr>
            <p:cNvSpPr/>
            <p:nvPr/>
          </p:nvSpPr>
          <p:spPr>
            <a:xfrm>
              <a:off x="9044714" y="-1398725"/>
              <a:ext cx="1502233" cy="4450077"/>
            </a:xfrm>
            <a:custGeom>
              <a:avLst/>
              <a:gdLst>
                <a:gd name="connsiteX0" fmla="*/ 936449 w 1502233"/>
                <a:gd name="connsiteY0" fmla="*/ 4450078 h 4450077"/>
                <a:gd name="connsiteX1" fmla="*/ 967882 w 1502233"/>
                <a:gd name="connsiteY1" fmla="*/ 3996688 h 4450077"/>
                <a:gd name="connsiteX2" fmla="*/ 977407 w 1502233"/>
                <a:gd name="connsiteY2" fmla="*/ 3940491 h 4450077"/>
                <a:gd name="connsiteX3" fmla="*/ 988837 w 1502233"/>
                <a:gd name="connsiteY3" fmla="*/ 3884293 h 4450077"/>
                <a:gd name="connsiteX4" fmla="*/ 1002172 w 1502233"/>
                <a:gd name="connsiteY4" fmla="*/ 3829048 h 4450077"/>
                <a:gd name="connsiteX5" fmla="*/ 1017412 w 1502233"/>
                <a:gd name="connsiteY5" fmla="*/ 3773803 h 4450077"/>
                <a:gd name="connsiteX6" fmla="*/ 1098374 w 1502233"/>
                <a:gd name="connsiteY6" fmla="*/ 3561396 h 4450077"/>
                <a:gd name="connsiteX7" fmla="*/ 1211722 w 1502233"/>
                <a:gd name="connsiteY7" fmla="*/ 3364229 h 4450077"/>
                <a:gd name="connsiteX8" fmla="*/ 1227914 w 1502233"/>
                <a:gd name="connsiteY8" fmla="*/ 3340416 h 4450077"/>
                <a:gd name="connsiteX9" fmla="*/ 1244107 w 1502233"/>
                <a:gd name="connsiteY9" fmla="*/ 3317556 h 4450077"/>
                <a:gd name="connsiteX10" fmla="*/ 1277444 w 1502233"/>
                <a:gd name="connsiteY10" fmla="*/ 3271836 h 4450077"/>
                <a:gd name="connsiteX11" fmla="*/ 1346024 w 1502233"/>
                <a:gd name="connsiteY11" fmla="*/ 3181349 h 4450077"/>
                <a:gd name="connsiteX12" fmla="*/ 1466039 w 1502233"/>
                <a:gd name="connsiteY12" fmla="*/ 2988944 h 4450077"/>
                <a:gd name="connsiteX13" fmla="*/ 1498424 w 1502233"/>
                <a:gd name="connsiteY13" fmla="*/ 2880359 h 4450077"/>
                <a:gd name="connsiteX14" fmla="*/ 1502234 w 1502233"/>
                <a:gd name="connsiteY14" fmla="*/ 2823209 h 4450077"/>
                <a:gd name="connsiteX15" fmla="*/ 1500329 w 1502233"/>
                <a:gd name="connsiteY15" fmla="*/ 2794634 h 4450077"/>
                <a:gd name="connsiteX16" fmla="*/ 1495566 w 1502233"/>
                <a:gd name="connsiteY16" fmla="*/ 2767011 h 4450077"/>
                <a:gd name="connsiteX17" fmla="*/ 1453657 w 1502233"/>
                <a:gd name="connsiteY17" fmla="*/ 2661284 h 4450077"/>
                <a:gd name="connsiteX18" fmla="*/ 1383172 w 1502233"/>
                <a:gd name="connsiteY18" fmla="*/ 2572701 h 4450077"/>
                <a:gd name="connsiteX19" fmla="*/ 1197434 w 1502233"/>
                <a:gd name="connsiteY19" fmla="*/ 2443161 h 4450077"/>
                <a:gd name="connsiteX20" fmla="*/ 984074 w 1502233"/>
                <a:gd name="connsiteY20" fmla="*/ 2366009 h 4450077"/>
                <a:gd name="connsiteX21" fmla="*/ 758332 w 1502233"/>
                <a:gd name="connsiteY21" fmla="*/ 2348864 h 4450077"/>
                <a:gd name="connsiteX22" fmla="*/ 541162 w 1502233"/>
                <a:gd name="connsiteY22" fmla="*/ 2409824 h 4450077"/>
                <a:gd name="connsiteX23" fmla="*/ 367808 w 1502233"/>
                <a:gd name="connsiteY23" fmla="*/ 2554604 h 4450077"/>
                <a:gd name="connsiteX24" fmla="*/ 309705 w 1502233"/>
                <a:gd name="connsiteY24" fmla="*/ 2651759 h 4450077"/>
                <a:gd name="connsiteX25" fmla="*/ 278273 w 1502233"/>
                <a:gd name="connsiteY25" fmla="*/ 2760344 h 4450077"/>
                <a:gd name="connsiteX26" fmla="*/ 280178 w 1502233"/>
                <a:gd name="connsiteY26" fmla="*/ 2873691 h 4450077"/>
                <a:gd name="connsiteX27" fmla="*/ 319230 w 1502233"/>
                <a:gd name="connsiteY27" fmla="*/ 2980371 h 4450077"/>
                <a:gd name="connsiteX28" fmla="*/ 480202 w 1502233"/>
                <a:gd name="connsiteY28" fmla="*/ 3136581 h 4450077"/>
                <a:gd name="connsiteX29" fmla="*/ 532590 w 1502233"/>
                <a:gd name="connsiteY29" fmla="*/ 3157536 h 4450077"/>
                <a:gd name="connsiteX30" fmla="*/ 587835 w 1502233"/>
                <a:gd name="connsiteY30" fmla="*/ 3168966 h 4450077"/>
                <a:gd name="connsiteX31" fmla="*/ 700230 w 1502233"/>
                <a:gd name="connsiteY31" fmla="*/ 3156583 h 4450077"/>
                <a:gd name="connsiteX32" fmla="*/ 873585 w 1502233"/>
                <a:gd name="connsiteY32" fmla="*/ 3016566 h 4450077"/>
                <a:gd name="connsiteX33" fmla="*/ 921210 w 1502233"/>
                <a:gd name="connsiteY33" fmla="*/ 2913696 h 4450077"/>
                <a:gd name="connsiteX34" fmla="*/ 940260 w 1502233"/>
                <a:gd name="connsiteY34" fmla="*/ 2802254 h 4450077"/>
                <a:gd name="connsiteX35" fmla="*/ 894540 w 1502233"/>
                <a:gd name="connsiteY35" fmla="*/ 2581274 h 4450077"/>
                <a:gd name="connsiteX36" fmla="*/ 773572 w 1502233"/>
                <a:gd name="connsiteY36" fmla="*/ 2389821 h 4450077"/>
                <a:gd name="connsiteX37" fmla="*/ 611647 w 1502233"/>
                <a:gd name="connsiteY37" fmla="*/ 2230754 h 4450077"/>
                <a:gd name="connsiteX38" fmla="*/ 433530 w 1502233"/>
                <a:gd name="connsiteY38" fmla="*/ 2088832 h 4450077"/>
                <a:gd name="connsiteX39" fmla="*/ 259223 w 1502233"/>
                <a:gd name="connsiteY39" fmla="*/ 1942147 h 4450077"/>
                <a:gd name="connsiteX40" fmla="*/ 110633 w 1502233"/>
                <a:gd name="connsiteY40" fmla="*/ 1770697 h 4450077"/>
                <a:gd name="connsiteX41" fmla="*/ 15383 w 1502233"/>
                <a:gd name="connsiteY41" fmla="*/ 1564957 h 4450077"/>
                <a:gd name="connsiteX42" fmla="*/ 143 w 1502233"/>
                <a:gd name="connsiteY42" fmla="*/ 1452562 h 4450077"/>
                <a:gd name="connsiteX43" fmla="*/ 11573 w 1502233"/>
                <a:gd name="connsiteY43" fmla="*/ 1339214 h 4450077"/>
                <a:gd name="connsiteX44" fmla="*/ 104918 w 1502233"/>
                <a:gd name="connsiteY44" fmla="*/ 1133474 h 4450077"/>
                <a:gd name="connsiteX45" fmla="*/ 278273 w 1502233"/>
                <a:gd name="connsiteY45" fmla="*/ 988695 h 4450077"/>
                <a:gd name="connsiteX46" fmla="*/ 499252 w 1502233"/>
                <a:gd name="connsiteY46" fmla="*/ 942975 h 4450077"/>
                <a:gd name="connsiteX47" fmla="*/ 712612 w 1502233"/>
                <a:gd name="connsiteY47" fmla="*/ 1012507 h 4450077"/>
                <a:gd name="connsiteX48" fmla="*/ 874537 w 1502233"/>
                <a:gd name="connsiteY48" fmla="*/ 1268729 h 4450077"/>
                <a:gd name="connsiteX49" fmla="*/ 876442 w 1502233"/>
                <a:gd name="connsiteY49" fmla="*/ 1345882 h 4450077"/>
                <a:gd name="connsiteX50" fmla="*/ 859297 w 1502233"/>
                <a:gd name="connsiteY50" fmla="*/ 1422082 h 4450077"/>
                <a:gd name="connsiteX51" fmla="*/ 852630 w 1502233"/>
                <a:gd name="connsiteY51" fmla="*/ 1440179 h 4450077"/>
                <a:gd name="connsiteX52" fmla="*/ 845010 w 1502233"/>
                <a:gd name="connsiteY52" fmla="*/ 1458277 h 4450077"/>
                <a:gd name="connsiteX53" fmla="*/ 825960 w 1502233"/>
                <a:gd name="connsiteY53" fmla="*/ 1492567 h 4450077"/>
                <a:gd name="connsiteX54" fmla="*/ 803100 w 1502233"/>
                <a:gd name="connsiteY54" fmla="*/ 1523999 h 4450077"/>
                <a:gd name="connsiteX55" fmla="*/ 776430 w 1502233"/>
                <a:gd name="connsiteY55" fmla="*/ 1552574 h 4450077"/>
                <a:gd name="connsiteX56" fmla="*/ 746902 w 1502233"/>
                <a:gd name="connsiteY56" fmla="*/ 1578292 h 4450077"/>
                <a:gd name="connsiteX57" fmla="*/ 714517 w 1502233"/>
                <a:gd name="connsiteY57" fmla="*/ 1600199 h 4450077"/>
                <a:gd name="connsiteX58" fmla="*/ 680227 w 1502233"/>
                <a:gd name="connsiteY58" fmla="*/ 1617344 h 4450077"/>
                <a:gd name="connsiteX59" fmla="*/ 643080 w 1502233"/>
                <a:gd name="connsiteY59" fmla="*/ 1629727 h 4450077"/>
                <a:gd name="connsiteX60" fmla="*/ 604980 w 1502233"/>
                <a:gd name="connsiteY60" fmla="*/ 1637347 h 4450077"/>
                <a:gd name="connsiteX61" fmla="*/ 585930 w 1502233"/>
                <a:gd name="connsiteY61" fmla="*/ 1639252 h 4450077"/>
                <a:gd name="connsiteX62" fmla="*/ 566880 w 1502233"/>
                <a:gd name="connsiteY62" fmla="*/ 1640204 h 4450077"/>
                <a:gd name="connsiteX63" fmla="*/ 547830 w 1502233"/>
                <a:gd name="connsiteY63" fmla="*/ 1639252 h 4450077"/>
                <a:gd name="connsiteX64" fmla="*/ 528780 w 1502233"/>
                <a:gd name="connsiteY64" fmla="*/ 1637347 h 4450077"/>
                <a:gd name="connsiteX65" fmla="*/ 490680 w 1502233"/>
                <a:gd name="connsiteY65" fmla="*/ 1628774 h 4450077"/>
                <a:gd name="connsiteX66" fmla="*/ 354473 w 1502233"/>
                <a:gd name="connsiteY66" fmla="*/ 1556384 h 4450077"/>
                <a:gd name="connsiteX67" fmla="*/ 255413 w 1502233"/>
                <a:gd name="connsiteY67" fmla="*/ 1437322 h 4450077"/>
                <a:gd name="connsiteX68" fmla="*/ 205883 w 1502233"/>
                <a:gd name="connsiteY68" fmla="*/ 1290637 h 4450077"/>
                <a:gd name="connsiteX69" fmla="*/ 203978 w 1502233"/>
                <a:gd name="connsiteY69" fmla="*/ 1135379 h 4450077"/>
                <a:gd name="connsiteX70" fmla="*/ 308753 w 1502233"/>
                <a:gd name="connsiteY70" fmla="*/ 844867 h 4450077"/>
                <a:gd name="connsiteX71" fmla="*/ 477345 w 1502233"/>
                <a:gd name="connsiteY71" fmla="*/ 582930 h 4450077"/>
                <a:gd name="connsiteX72" fmla="*/ 621172 w 1502233"/>
                <a:gd name="connsiteY72" fmla="*/ 361950 h 4450077"/>
                <a:gd name="connsiteX73" fmla="*/ 644032 w 1502233"/>
                <a:gd name="connsiteY73" fmla="*/ 327660 h 4450077"/>
                <a:gd name="connsiteX74" fmla="*/ 689752 w 1502233"/>
                <a:gd name="connsiteY74" fmla="*/ 258127 h 4450077"/>
                <a:gd name="connsiteX75" fmla="*/ 781192 w 1502233"/>
                <a:gd name="connsiteY75" fmla="*/ 119062 h 4450077"/>
                <a:gd name="connsiteX76" fmla="*/ 859297 w 1502233"/>
                <a:gd name="connsiteY76" fmla="*/ 0 h 44500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1502233" h="4450077">
                  <a:moveTo>
                    <a:pt x="936449" y="4450078"/>
                  </a:moveTo>
                  <a:cubicBezTo>
                    <a:pt x="936449" y="4298630"/>
                    <a:pt x="945022" y="4146230"/>
                    <a:pt x="967882" y="3996688"/>
                  </a:cubicBezTo>
                  <a:cubicBezTo>
                    <a:pt x="970739" y="3977638"/>
                    <a:pt x="974549" y="3959541"/>
                    <a:pt x="977407" y="3940491"/>
                  </a:cubicBezTo>
                  <a:cubicBezTo>
                    <a:pt x="981217" y="3921441"/>
                    <a:pt x="984074" y="3903343"/>
                    <a:pt x="988837" y="3884293"/>
                  </a:cubicBezTo>
                  <a:lnTo>
                    <a:pt x="1002172" y="3829048"/>
                  </a:lnTo>
                  <a:lnTo>
                    <a:pt x="1017412" y="3773803"/>
                  </a:lnTo>
                  <a:cubicBezTo>
                    <a:pt x="1039319" y="3701413"/>
                    <a:pt x="1065989" y="3629976"/>
                    <a:pt x="1098374" y="3561396"/>
                  </a:cubicBezTo>
                  <a:cubicBezTo>
                    <a:pt x="1130759" y="3492816"/>
                    <a:pt x="1169812" y="3427093"/>
                    <a:pt x="1211722" y="3364229"/>
                  </a:cubicBezTo>
                  <a:lnTo>
                    <a:pt x="1227914" y="3340416"/>
                  </a:lnTo>
                  <a:lnTo>
                    <a:pt x="1244107" y="3317556"/>
                  </a:lnTo>
                  <a:cubicBezTo>
                    <a:pt x="1255537" y="3302316"/>
                    <a:pt x="1266014" y="3286123"/>
                    <a:pt x="1277444" y="3271836"/>
                  </a:cubicBezTo>
                  <a:lnTo>
                    <a:pt x="1346024" y="3181349"/>
                  </a:lnTo>
                  <a:cubicBezTo>
                    <a:pt x="1391744" y="3120389"/>
                    <a:pt x="1434607" y="3057524"/>
                    <a:pt x="1466039" y="2988944"/>
                  </a:cubicBezTo>
                  <a:cubicBezTo>
                    <a:pt x="1481279" y="2954654"/>
                    <a:pt x="1492709" y="2917506"/>
                    <a:pt x="1498424" y="2880359"/>
                  </a:cubicBezTo>
                  <a:cubicBezTo>
                    <a:pt x="1501282" y="2861309"/>
                    <a:pt x="1502234" y="2842259"/>
                    <a:pt x="1502234" y="2823209"/>
                  </a:cubicBezTo>
                  <a:lnTo>
                    <a:pt x="1500329" y="2794634"/>
                  </a:lnTo>
                  <a:cubicBezTo>
                    <a:pt x="1499377" y="2785109"/>
                    <a:pt x="1497471" y="2775584"/>
                    <a:pt x="1495566" y="2767011"/>
                  </a:cubicBezTo>
                  <a:cubicBezTo>
                    <a:pt x="1487946" y="2729864"/>
                    <a:pt x="1473659" y="2694621"/>
                    <a:pt x="1453657" y="2661284"/>
                  </a:cubicBezTo>
                  <a:cubicBezTo>
                    <a:pt x="1434607" y="2628899"/>
                    <a:pt x="1409842" y="2599371"/>
                    <a:pt x="1383172" y="2572701"/>
                  </a:cubicBezTo>
                  <a:cubicBezTo>
                    <a:pt x="1328879" y="2519361"/>
                    <a:pt x="1265062" y="2476499"/>
                    <a:pt x="1197434" y="2443161"/>
                  </a:cubicBezTo>
                  <a:cubicBezTo>
                    <a:pt x="1129807" y="2409824"/>
                    <a:pt x="1057417" y="2383154"/>
                    <a:pt x="984074" y="2366009"/>
                  </a:cubicBezTo>
                  <a:cubicBezTo>
                    <a:pt x="909779" y="2349816"/>
                    <a:pt x="833580" y="2342196"/>
                    <a:pt x="758332" y="2348864"/>
                  </a:cubicBezTo>
                  <a:cubicBezTo>
                    <a:pt x="683085" y="2355531"/>
                    <a:pt x="607837" y="2374581"/>
                    <a:pt x="541162" y="2409824"/>
                  </a:cubicBezTo>
                  <a:cubicBezTo>
                    <a:pt x="473535" y="2445067"/>
                    <a:pt x="414480" y="2494596"/>
                    <a:pt x="367808" y="2554604"/>
                  </a:cubicBezTo>
                  <a:cubicBezTo>
                    <a:pt x="343995" y="2584131"/>
                    <a:pt x="324945" y="2617469"/>
                    <a:pt x="309705" y="2651759"/>
                  </a:cubicBezTo>
                  <a:cubicBezTo>
                    <a:pt x="293513" y="2686049"/>
                    <a:pt x="283988" y="2723196"/>
                    <a:pt x="278273" y="2760344"/>
                  </a:cubicBezTo>
                  <a:cubicBezTo>
                    <a:pt x="272558" y="2797491"/>
                    <a:pt x="272558" y="2836544"/>
                    <a:pt x="280178" y="2873691"/>
                  </a:cubicBezTo>
                  <a:cubicBezTo>
                    <a:pt x="286845" y="2910839"/>
                    <a:pt x="301133" y="2947034"/>
                    <a:pt x="319230" y="2980371"/>
                  </a:cubicBezTo>
                  <a:cubicBezTo>
                    <a:pt x="356378" y="3047046"/>
                    <a:pt x="412575" y="3102291"/>
                    <a:pt x="480202" y="3136581"/>
                  </a:cubicBezTo>
                  <a:cubicBezTo>
                    <a:pt x="497347" y="3145154"/>
                    <a:pt x="514492" y="3151821"/>
                    <a:pt x="532590" y="3157536"/>
                  </a:cubicBezTo>
                  <a:cubicBezTo>
                    <a:pt x="550687" y="3163251"/>
                    <a:pt x="569737" y="3167061"/>
                    <a:pt x="587835" y="3168966"/>
                  </a:cubicBezTo>
                  <a:cubicBezTo>
                    <a:pt x="625935" y="3172776"/>
                    <a:pt x="664035" y="3168966"/>
                    <a:pt x="700230" y="3156583"/>
                  </a:cubicBezTo>
                  <a:cubicBezTo>
                    <a:pt x="772620" y="3132771"/>
                    <a:pt x="833580" y="3081336"/>
                    <a:pt x="873585" y="3016566"/>
                  </a:cubicBezTo>
                  <a:cubicBezTo>
                    <a:pt x="893587" y="2984181"/>
                    <a:pt x="909779" y="2949891"/>
                    <a:pt x="921210" y="2913696"/>
                  </a:cubicBezTo>
                  <a:cubicBezTo>
                    <a:pt x="932639" y="2877501"/>
                    <a:pt x="938354" y="2839401"/>
                    <a:pt x="940260" y="2802254"/>
                  </a:cubicBezTo>
                  <a:cubicBezTo>
                    <a:pt x="943117" y="2726054"/>
                    <a:pt x="925020" y="2650806"/>
                    <a:pt x="894540" y="2581274"/>
                  </a:cubicBezTo>
                  <a:cubicBezTo>
                    <a:pt x="865012" y="2511741"/>
                    <a:pt x="821197" y="2447924"/>
                    <a:pt x="773572" y="2389821"/>
                  </a:cubicBezTo>
                  <a:cubicBezTo>
                    <a:pt x="724995" y="2331719"/>
                    <a:pt x="669750" y="2279332"/>
                    <a:pt x="611647" y="2230754"/>
                  </a:cubicBezTo>
                  <a:cubicBezTo>
                    <a:pt x="553545" y="2182177"/>
                    <a:pt x="493537" y="2135504"/>
                    <a:pt x="433530" y="2088832"/>
                  </a:cubicBezTo>
                  <a:cubicBezTo>
                    <a:pt x="373523" y="2042159"/>
                    <a:pt x="314468" y="1994534"/>
                    <a:pt x="259223" y="1942147"/>
                  </a:cubicBezTo>
                  <a:cubicBezTo>
                    <a:pt x="203978" y="1889759"/>
                    <a:pt x="153495" y="1833562"/>
                    <a:pt x="110633" y="1770697"/>
                  </a:cubicBezTo>
                  <a:cubicBezTo>
                    <a:pt x="67770" y="1707832"/>
                    <a:pt x="34433" y="1639252"/>
                    <a:pt x="15383" y="1564957"/>
                  </a:cubicBezTo>
                  <a:cubicBezTo>
                    <a:pt x="5858" y="1528762"/>
                    <a:pt x="1095" y="1490662"/>
                    <a:pt x="143" y="1452562"/>
                  </a:cubicBezTo>
                  <a:cubicBezTo>
                    <a:pt x="-810" y="1414462"/>
                    <a:pt x="3000" y="1376362"/>
                    <a:pt x="11573" y="1339214"/>
                  </a:cubicBezTo>
                  <a:cubicBezTo>
                    <a:pt x="27765" y="1264919"/>
                    <a:pt x="60150" y="1194434"/>
                    <a:pt x="104918" y="1133474"/>
                  </a:cubicBezTo>
                  <a:cubicBezTo>
                    <a:pt x="150638" y="1072515"/>
                    <a:pt x="209693" y="1022032"/>
                    <a:pt x="278273" y="988695"/>
                  </a:cubicBezTo>
                  <a:cubicBezTo>
                    <a:pt x="346853" y="955357"/>
                    <a:pt x="423052" y="940117"/>
                    <a:pt x="499252" y="942975"/>
                  </a:cubicBezTo>
                  <a:cubicBezTo>
                    <a:pt x="574500" y="945832"/>
                    <a:pt x="650700" y="968692"/>
                    <a:pt x="712612" y="1012507"/>
                  </a:cubicBezTo>
                  <a:cubicBezTo>
                    <a:pt x="798337" y="1071562"/>
                    <a:pt x="859297" y="1165859"/>
                    <a:pt x="874537" y="1268729"/>
                  </a:cubicBezTo>
                  <a:cubicBezTo>
                    <a:pt x="878347" y="1294447"/>
                    <a:pt x="879300" y="1320164"/>
                    <a:pt x="876442" y="1345882"/>
                  </a:cubicBezTo>
                  <a:cubicBezTo>
                    <a:pt x="873585" y="1371599"/>
                    <a:pt x="868822" y="1397317"/>
                    <a:pt x="859297" y="1422082"/>
                  </a:cubicBezTo>
                  <a:cubicBezTo>
                    <a:pt x="857392" y="1427797"/>
                    <a:pt x="855487" y="1434464"/>
                    <a:pt x="852630" y="1440179"/>
                  </a:cubicBezTo>
                  <a:cubicBezTo>
                    <a:pt x="849772" y="1445894"/>
                    <a:pt x="847867" y="1452562"/>
                    <a:pt x="845010" y="1458277"/>
                  </a:cubicBezTo>
                  <a:cubicBezTo>
                    <a:pt x="839295" y="1469707"/>
                    <a:pt x="832627" y="1481137"/>
                    <a:pt x="825960" y="1492567"/>
                  </a:cubicBezTo>
                  <a:cubicBezTo>
                    <a:pt x="819292" y="1503997"/>
                    <a:pt x="810720" y="1513522"/>
                    <a:pt x="803100" y="1523999"/>
                  </a:cubicBezTo>
                  <a:cubicBezTo>
                    <a:pt x="794527" y="1533524"/>
                    <a:pt x="785955" y="1544002"/>
                    <a:pt x="776430" y="1552574"/>
                  </a:cubicBezTo>
                  <a:cubicBezTo>
                    <a:pt x="767857" y="1562099"/>
                    <a:pt x="757380" y="1569719"/>
                    <a:pt x="746902" y="1578292"/>
                  </a:cubicBezTo>
                  <a:cubicBezTo>
                    <a:pt x="736425" y="1585912"/>
                    <a:pt x="725947" y="1593532"/>
                    <a:pt x="714517" y="1600199"/>
                  </a:cubicBezTo>
                  <a:cubicBezTo>
                    <a:pt x="703087" y="1606867"/>
                    <a:pt x="691657" y="1612582"/>
                    <a:pt x="680227" y="1617344"/>
                  </a:cubicBezTo>
                  <a:cubicBezTo>
                    <a:pt x="667845" y="1622107"/>
                    <a:pt x="656415" y="1626869"/>
                    <a:pt x="643080" y="1629727"/>
                  </a:cubicBezTo>
                  <a:cubicBezTo>
                    <a:pt x="630697" y="1633537"/>
                    <a:pt x="617362" y="1634489"/>
                    <a:pt x="604980" y="1637347"/>
                  </a:cubicBezTo>
                  <a:cubicBezTo>
                    <a:pt x="598312" y="1638299"/>
                    <a:pt x="591645" y="1638299"/>
                    <a:pt x="585930" y="1639252"/>
                  </a:cubicBezTo>
                  <a:lnTo>
                    <a:pt x="566880" y="1640204"/>
                  </a:lnTo>
                  <a:lnTo>
                    <a:pt x="547830" y="1639252"/>
                  </a:lnTo>
                  <a:cubicBezTo>
                    <a:pt x="541162" y="1638299"/>
                    <a:pt x="534495" y="1638299"/>
                    <a:pt x="528780" y="1637347"/>
                  </a:cubicBezTo>
                  <a:cubicBezTo>
                    <a:pt x="516397" y="1634489"/>
                    <a:pt x="503062" y="1633537"/>
                    <a:pt x="490680" y="1628774"/>
                  </a:cubicBezTo>
                  <a:cubicBezTo>
                    <a:pt x="441150" y="1614487"/>
                    <a:pt x="394477" y="1589722"/>
                    <a:pt x="354473" y="1556384"/>
                  </a:cubicBezTo>
                  <a:cubicBezTo>
                    <a:pt x="314468" y="1523047"/>
                    <a:pt x="281130" y="1483042"/>
                    <a:pt x="255413" y="1437322"/>
                  </a:cubicBezTo>
                  <a:cubicBezTo>
                    <a:pt x="229695" y="1392554"/>
                    <a:pt x="213503" y="1342072"/>
                    <a:pt x="205883" y="1290637"/>
                  </a:cubicBezTo>
                  <a:cubicBezTo>
                    <a:pt x="198263" y="1239202"/>
                    <a:pt x="197310" y="1186815"/>
                    <a:pt x="203978" y="1135379"/>
                  </a:cubicBezTo>
                  <a:cubicBezTo>
                    <a:pt x="216360" y="1032510"/>
                    <a:pt x="254460" y="932497"/>
                    <a:pt x="308753" y="844867"/>
                  </a:cubicBezTo>
                  <a:cubicBezTo>
                    <a:pt x="363998" y="757237"/>
                    <a:pt x="421147" y="669607"/>
                    <a:pt x="477345" y="582930"/>
                  </a:cubicBezTo>
                  <a:lnTo>
                    <a:pt x="621172" y="361950"/>
                  </a:lnTo>
                  <a:lnTo>
                    <a:pt x="644032" y="327660"/>
                  </a:lnTo>
                  <a:lnTo>
                    <a:pt x="689752" y="258127"/>
                  </a:lnTo>
                  <a:lnTo>
                    <a:pt x="781192" y="119062"/>
                  </a:lnTo>
                  <a:lnTo>
                    <a:pt x="859297" y="0"/>
                  </a:lnTo>
                </a:path>
              </a:pathLst>
            </a:custGeom>
            <a:noFill/>
            <a:ln w="126694" cap="flat">
              <a:solidFill>
                <a:srgbClr val="12100B"/>
              </a:solidFill>
              <a:prstDash val="solid"/>
              <a:miter/>
            </a:ln>
          </p:spPr>
          <p:txBody>
            <a:bodyPr rtlCol="0" anchor="ctr"/>
            <a:lstStyle/>
            <a:p>
              <a:endParaRPr lang="sv-SE"/>
            </a:p>
          </p:txBody>
        </p:sp>
        <p:sp>
          <p:nvSpPr>
            <p:cNvPr id="25" name="Freeform: Shape 12">
              <a:extLst>
                <a:ext uri="{FF2B5EF4-FFF2-40B4-BE49-F238E27FC236}">
                  <a16:creationId xmlns:a16="http://schemas.microsoft.com/office/drawing/2014/main" id="{2BB510FD-2061-47FC-8BEC-14E5C89A528F}"/>
                </a:ext>
              </a:extLst>
            </p:cNvPr>
            <p:cNvSpPr/>
            <p:nvPr/>
          </p:nvSpPr>
          <p:spPr>
            <a:xfrm>
              <a:off x="9356324" y="-1406345"/>
              <a:ext cx="660081" cy="550544"/>
            </a:xfrm>
            <a:custGeom>
              <a:avLst/>
              <a:gdLst>
                <a:gd name="connsiteX0" fmla="*/ 660082 w 660081"/>
                <a:gd name="connsiteY0" fmla="*/ 550545 h 550544"/>
                <a:gd name="connsiteX1" fmla="*/ 588644 w 660081"/>
                <a:gd name="connsiteY1" fmla="*/ 205740 h 550544"/>
                <a:gd name="connsiteX2" fmla="*/ 546735 w 660081"/>
                <a:gd name="connsiteY2" fmla="*/ 0 h 550544"/>
                <a:gd name="connsiteX3" fmla="*/ 340042 w 660081"/>
                <a:gd name="connsiteY3" fmla="*/ 42862 h 550544"/>
                <a:gd name="connsiteX4" fmla="*/ 0 w 660081"/>
                <a:gd name="connsiteY4" fmla="*/ 112395 h 550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081" h="550544">
                  <a:moveTo>
                    <a:pt x="660082" y="550545"/>
                  </a:moveTo>
                  <a:lnTo>
                    <a:pt x="588644" y="205740"/>
                  </a:lnTo>
                  <a:lnTo>
                    <a:pt x="546735" y="0"/>
                  </a:lnTo>
                  <a:lnTo>
                    <a:pt x="340042" y="42862"/>
                  </a:lnTo>
                  <a:lnTo>
                    <a:pt x="0" y="112395"/>
                  </a:lnTo>
                </a:path>
              </a:pathLst>
            </a:custGeom>
            <a:noFill/>
            <a:ln w="126694" cap="flat">
              <a:solidFill>
                <a:srgbClr val="12100B"/>
              </a:solidFill>
              <a:prstDash val="solid"/>
              <a:miter/>
            </a:ln>
          </p:spPr>
          <p:txBody>
            <a:bodyPr rtlCol="0" anchor="ctr"/>
            <a:lstStyle/>
            <a:p>
              <a:endParaRPr lang="sv-SE"/>
            </a:p>
          </p:txBody>
        </p:sp>
      </p:grpSp>
    </p:spTree>
    <p:extLst>
      <p:ext uri="{BB962C8B-B14F-4D97-AF65-F5344CB8AC3E}">
        <p14:creationId xmlns:p14="http://schemas.microsoft.com/office/powerpoint/2010/main" val="165657796"/>
      </p:ext>
    </p:extLst>
  </p:cSld>
  <p:clrMapOvr>
    <a:masterClrMapping/>
  </p:clrMapOvr>
  <p:extLst>
    <p:ext uri="{DCECCB84-F9BA-43D5-87BE-67443E8EF086}">
      <p15:sldGuideLst xmlns:p15="http://schemas.microsoft.com/office/powerpoint/2012/main">
        <p15:guide id="1" orient="horz" pos="2478">
          <p15:clr>
            <a:srgbClr val="FBAE40"/>
          </p15:clr>
        </p15:guide>
        <p15:guide id="2" pos="3840">
          <p15:clr>
            <a:srgbClr val="FBAE40"/>
          </p15:clr>
        </p15:guide>
        <p15:guide id="3" orient="horz" pos="234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Startsida dammgrå">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300038" y="548621"/>
            <a:ext cx="8696739" cy="2387600"/>
          </a:xfrm>
        </p:spPr>
        <p:txBody>
          <a:bodyPr anchor="ctr"/>
          <a:lstStyle>
            <a:lvl1pPr algn="l">
              <a:defRPr sz="6000">
                <a:solidFill>
                  <a:schemeClr val="tx1"/>
                </a:solidFill>
              </a:defRPr>
            </a:lvl1pPr>
          </a:lstStyle>
          <a:p>
            <a:r>
              <a:rPr lang="sv-SE"/>
              <a:t>Presentationens namn här i max tre rader</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300038" y="3164699"/>
            <a:ext cx="8696739" cy="972067"/>
          </a:xfrm>
        </p:spPr>
        <p:txBody>
          <a:bodyPr/>
          <a:lstStyle>
            <a:lvl1pPr marL="0" indent="0" algn="l">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Underrubrik</a:t>
            </a:r>
          </a:p>
        </p:txBody>
      </p:sp>
      <p:sp>
        <p:nvSpPr>
          <p:cNvPr id="4" name="Platshållare för datum 3">
            <a:extLst>
              <a:ext uri="{FF2B5EF4-FFF2-40B4-BE49-F238E27FC236}">
                <a16:creationId xmlns:a16="http://schemas.microsoft.com/office/drawing/2014/main" id="{9964F6B1-10EC-43D7-8A6F-B43A304B5901}"/>
              </a:ext>
            </a:extLst>
          </p:cNvPr>
          <p:cNvSpPr>
            <a:spLocks noGrp="1"/>
          </p:cNvSpPr>
          <p:nvPr>
            <p:ph type="dt" sz="half" idx="10"/>
          </p:nvPr>
        </p:nvSpPr>
        <p:spPr>
          <a:xfrm>
            <a:off x="834865" y="7167102"/>
            <a:ext cx="2743200" cy="165400"/>
          </a:xfrm>
        </p:spPr>
        <p:txBody>
          <a:bodyPr/>
          <a:lstStyle/>
          <a:p>
            <a:fld id="{FD403CD0-842C-4BCD-83D3-BB78B185EE38}" type="datetimeFigureOut">
              <a:rPr lang="sv-SE" smtClean="0"/>
              <a:t>2023-06-26</a:t>
            </a:fld>
            <a:endParaRPr lang="sv-SE"/>
          </a:p>
        </p:txBody>
      </p:sp>
      <p:sp>
        <p:nvSpPr>
          <p:cNvPr id="5" name="Platshållare för sidfot 4">
            <a:extLst>
              <a:ext uri="{FF2B5EF4-FFF2-40B4-BE49-F238E27FC236}">
                <a16:creationId xmlns:a16="http://schemas.microsoft.com/office/drawing/2014/main" id="{637ACD31-1B3B-4C51-AAAF-B74C576BADD5}"/>
              </a:ext>
            </a:extLst>
          </p:cNvPr>
          <p:cNvSpPr>
            <a:spLocks noGrp="1"/>
          </p:cNvSpPr>
          <p:nvPr>
            <p:ph type="ftr" sz="quarter" idx="11"/>
          </p:nvPr>
        </p:nvSpPr>
        <p:spPr>
          <a:xfrm>
            <a:off x="834865" y="7365271"/>
            <a:ext cx="4114800" cy="165400"/>
          </a:xfrm>
        </p:spPr>
        <p:txBody>
          <a:bodyPr/>
          <a:lstStyle/>
          <a:p>
            <a:endParaRPr lang="sv-SE"/>
          </a:p>
        </p:txBody>
      </p:sp>
      <p:sp>
        <p:nvSpPr>
          <p:cNvPr id="6" name="Platshållare för bildnummer 5">
            <a:extLst>
              <a:ext uri="{FF2B5EF4-FFF2-40B4-BE49-F238E27FC236}">
                <a16:creationId xmlns:a16="http://schemas.microsoft.com/office/drawing/2014/main" id="{81FD2A41-9C0C-486B-814D-D78D722ED64C}"/>
              </a:ext>
            </a:extLst>
          </p:cNvPr>
          <p:cNvSpPr>
            <a:spLocks noGrp="1"/>
          </p:cNvSpPr>
          <p:nvPr>
            <p:ph type="sldNum" sz="quarter" idx="12"/>
          </p:nvPr>
        </p:nvSpPr>
        <p:spPr>
          <a:xfrm>
            <a:off x="8607265" y="7365271"/>
            <a:ext cx="2743200" cy="165400"/>
          </a:xfrm>
        </p:spPr>
        <p:txBody>
          <a:bodyPr/>
          <a:lstStyle/>
          <a:p>
            <a:fld id="{AE086683-F536-42AB-ABBC-F4803DFE8DBC}" type="slidenum">
              <a:rPr lang="sv-SE" smtClean="0"/>
              <a:t>‹#›</a:t>
            </a:fld>
            <a:endParaRPr lang="sv-SE"/>
          </a:p>
        </p:txBody>
      </p:sp>
      <p:grpSp>
        <p:nvGrpSpPr>
          <p:cNvPr id="12" name="Bild 10">
            <a:extLst>
              <a:ext uri="{FF2B5EF4-FFF2-40B4-BE49-F238E27FC236}">
                <a16:creationId xmlns:a16="http://schemas.microsoft.com/office/drawing/2014/main" id="{D508B84F-23C9-4F7E-823B-0A100F346462}"/>
              </a:ext>
            </a:extLst>
          </p:cNvPr>
          <p:cNvGrpSpPr/>
          <p:nvPr/>
        </p:nvGrpSpPr>
        <p:grpSpPr>
          <a:xfrm rot="5400000" flipH="1">
            <a:off x="1453728" y="2911516"/>
            <a:ext cx="1550244" cy="4457700"/>
            <a:chOff x="1501949" y="2947924"/>
            <a:chExt cx="1502235" cy="4457700"/>
          </a:xfrm>
          <a:noFill/>
        </p:grpSpPr>
        <p:sp>
          <p:nvSpPr>
            <p:cNvPr id="13" name="Frihandsfigur: Form 12">
              <a:extLst>
                <a:ext uri="{FF2B5EF4-FFF2-40B4-BE49-F238E27FC236}">
                  <a16:creationId xmlns:a16="http://schemas.microsoft.com/office/drawing/2014/main" id="{DA175E4A-0F86-4A49-A379-364EA4E2779B}"/>
                </a:ext>
              </a:extLst>
            </p:cNvPr>
            <p:cNvSpPr/>
            <p:nvPr/>
          </p:nvSpPr>
          <p:spPr>
            <a:xfrm>
              <a:off x="1501949" y="2955544"/>
              <a:ext cx="1502235" cy="4450080"/>
            </a:xfrm>
            <a:custGeom>
              <a:avLst/>
              <a:gdLst>
                <a:gd name="connsiteX0" fmla="*/ 936450 w 1502235"/>
                <a:gd name="connsiteY0" fmla="*/ 4450080 h 4450080"/>
                <a:gd name="connsiteX1" fmla="*/ 967883 w 1502235"/>
                <a:gd name="connsiteY1" fmla="*/ 3996690 h 4450080"/>
                <a:gd name="connsiteX2" fmla="*/ 977408 w 1502235"/>
                <a:gd name="connsiteY2" fmla="*/ 3940493 h 4450080"/>
                <a:gd name="connsiteX3" fmla="*/ 988838 w 1502235"/>
                <a:gd name="connsiteY3" fmla="*/ 3884295 h 4450080"/>
                <a:gd name="connsiteX4" fmla="*/ 1002173 w 1502235"/>
                <a:gd name="connsiteY4" fmla="*/ 3829050 h 4450080"/>
                <a:gd name="connsiteX5" fmla="*/ 1017413 w 1502235"/>
                <a:gd name="connsiteY5" fmla="*/ 3773805 h 4450080"/>
                <a:gd name="connsiteX6" fmla="*/ 1098375 w 1502235"/>
                <a:gd name="connsiteY6" fmla="*/ 3561398 h 4450080"/>
                <a:gd name="connsiteX7" fmla="*/ 1211723 w 1502235"/>
                <a:gd name="connsiteY7" fmla="*/ 3364230 h 4450080"/>
                <a:gd name="connsiteX8" fmla="*/ 1227915 w 1502235"/>
                <a:gd name="connsiteY8" fmla="*/ 3340418 h 4450080"/>
                <a:gd name="connsiteX9" fmla="*/ 1244108 w 1502235"/>
                <a:gd name="connsiteY9" fmla="*/ 3317558 h 4450080"/>
                <a:gd name="connsiteX10" fmla="*/ 1277445 w 1502235"/>
                <a:gd name="connsiteY10" fmla="*/ 3271838 h 4450080"/>
                <a:gd name="connsiteX11" fmla="*/ 1346025 w 1502235"/>
                <a:gd name="connsiteY11" fmla="*/ 3181350 h 4450080"/>
                <a:gd name="connsiteX12" fmla="*/ 1466040 w 1502235"/>
                <a:gd name="connsiteY12" fmla="*/ 2988945 h 4450080"/>
                <a:gd name="connsiteX13" fmla="*/ 1498425 w 1502235"/>
                <a:gd name="connsiteY13" fmla="*/ 2880360 h 4450080"/>
                <a:gd name="connsiteX14" fmla="*/ 1502235 w 1502235"/>
                <a:gd name="connsiteY14" fmla="*/ 2823210 h 4450080"/>
                <a:gd name="connsiteX15" fmla="*/ 1500330 w 1502235"/>
                <a:gd name="connsiteY15" fmla="*/ 2794635 h 4450080"/>
                <a:gd name="connsiteX16" fmla="*/ 1495568 w 1502235"/>
                <a:gd name="connsiteY16" fmla="*/ 2767013 h 4450080"/>
                <a:gd name="connsiteX17" fmla="*/ 1453658 w 1502235"/>
                <a:gd name="connsiteY17" fmla="*/ 2661285 h 4450080"/>
                <a:gd name="connsiteX18" fmla="*/ 1383173 w 1502235"/>
                <a:gd name="connsiteY18" fmla="*/ 2572703 h 4450080"/>
                <a:gd name="connsiteX19" fmla="*/ 1197435 w 1502235"/>
                <a:gd name="connsiteY19" fmla="*/ 2443163 h 4450080"/>
                <a:gd name="connsiteX20" fmla="*/ 984075 w 1502235"/>
                <a:gd name="connsiteY20" fmla="*/ 2366010 h 4450080"/>
                <a:gd name="connsiteX21" fmla="*/ 758333 w 1502235"/>
                <a:gd name="connsiteY21" fmla="*/ 2348865 h 4450080"/>
                <a:gd name="connsiteX22" fmla="*/ 541163 w 1502235"/>
                <a:gd name="connsiteY22" fmla="*/ 2409825 h 4450080"/>
                <a:gd name="connsiteX23" fmla="*/ 367808 w 1502235"/>
                <a:gd name="connsiteY23" fmla="*/ 2554605 h 4450080"/>
                <a:gd name="connsiteX24" fmla="*/ 309705 w 1502235"/>
                <a:gd name="connsiteY24" fmla="*/ 2651760 h 4450080"/>
                <a:gd name="connsiteX25" fmla="*/ 278273 w 1502235"/>
                <a:gd name="connsiteY25" fmla="*/ 2760345 h 4450080"/>
                <a:gd name="connsiteX26" fmla="*/ 280178 w 1502235"/>
                <a:gd name="connsiteY26" fmla="*/ 2873693 h 4450080"/>
                <a:gd name="connsiteX27" fmla="*/ 319230 w 1502235"/>
                <a:gd name="connsiteY27" fmla="*/ 2980373 h 4450080"/>
                <a:gd name="connsiteX28" fmla="*/ 480203 w 1502235"/>
                <a:gd name="connsiteY28" fmla="*/ 3136583 h 4450080"/>
                <a:gd name="connsiteX29" fmla="*/ 532590 w 1502235"/>
                <a:gd name="connsiteY29" fmla="*/ 3157538 h 4450080"/>
                <a:gd name="connsiteX30" fmla="*/ 587835 w 1502235"/>
                <a:gd name="connsiteY30" fmla="*/ 3168968 h 4450080"/>
                <a:gd name="connsiteX31" fmla="*/ 700230 w 1502235"/>
                <a:gd name="connsiteY31" fmla="*/ 3156585 h 4450080"/>
                <a:gd name="connsiteX32" fmla="*/ 873585 w 1502235"/>
                <a:gd name="connsiteY32" fmla="*/ 3016568 h 4450080"/>
                <a:gd name="connsiteX33" fmla="*/ 921210 w 1502235"/>
                <a:gd name="connsiteY33" fmla="*/ 2913698 h 4450080"/>
                <a:gd name="connsiteX34" fmla="*/ 940260 w 1502235"/>
                <a:gd name="connsiteY34" fmla="*/ 2802255 h 4450080"/>
                <a:gd name="connsiteX35" fmla="*/ 894540 w 1502235"/>
                <a:gd name="connsiteY35" fmla="*/ 2581275 h 4450080"/>
                <a:gd name="connsiteX36" fmla="*/ 773573 w 1502235"/>
                <a:gd name="connsiteY36" fmla="*/ 2389823 h 4450080"/>
                <a:gd name="connsiteX37" fmla="*/ 611648 w 1502235"/>
                <a:gd name="connsiteY37" fmla="*/ 2230755 h 4450080"/>
                <a:gd name="connsiteX38" fmla="*/ 433530 w 1502235"/>
                <a:gd name="connsiteY38" fmla="*/ 2088833 h 4450080"/>
                <a:gd name="connsiteX39" fmla="*/ 259223 w 1502235"/>
                <a:gd name="connsiteY39" fmla="*/ 1942148 h 4450080"/>
                <a:gd name="connsiteX40" fmla="*/ 110633 w 1502235"/>
                <a:gd name="connsiteY40" fmla="*/ 1770698 h 4450080"/>
                <a:gd name="connsiteX41" fmla="*/ 15383 w 1502235"/>
                <a:gd name="connsiteY41" fmla="*/ 1564958 h 4450080"/>
                <a:gd name="connsiteX42" fmla="*/ 143 w 1502235"/>
                <a:gd name="connsiteY42" fmla="*/ 1452563 h 4450080"/>
                <a:gd name="connsiteX43" fmla="*/ 11573 w 1502235"/>
                <a:gd name="connsiteY43" fmla="*/ 1339215 h 4450080"/>
                <a:gd name="connsiteX44" fmla="*/ 104918 w 1502235"/>
                <a:gd name="connsiteY44" fmla="*/ 1133475 h 4450080"/>
                <a:gd name="connsiteX45" fmla="*/ 278273 w 1502235"/>
                <a:gd name="connsiteY45" fmla="*/ 988695 h 4450080"/>
                <a:gd name="connsiteX46" fmla="*/ 499253 w 1502235"/>
                <a:gd name="connsiteY46" fmla="*/ 942975 h 4450080"/>
                <a:gd name="connsiteX47" fmla="*/ 712613 w 1502235"/>
                <a:gd name="connsiteY47" fmla="*/ 1012508 h 4450080"/>
                <a:gd name="connsiteX48" fmla="*/ 874538 w 1502235"/>
                <a:gd name="connsiteY48" fmla="*/ 1268730 h 4450080"/>
                <a:gd name="connsiteX49" fmla="*/ 876443 w 1502235"/>
                <a:gd name="connsiteY49" fmla="*/ 1345883 h 4450080"/>
                <a:gd name="connsiteX50" fmla="*/ 859298 w 1502235"/>
                <a:gd name="connsiteY50" fmla="*/ 1422083 h 4450080"/>
                <a:gd name="connsiteX51" fmla="*/ 852630 w 1502235"/>
                <a:gd name="connsiteY51" fmla="*/ 1440180 h 4450080"/>
                <a:gd name="connsiteX52" fmla="*/ 845010 w 1502235"/>
                <a:gd name="connsiteY52" fmla="*/ 1458278 h 4450080"/>
                <a:gd name="connsiteX53" fmla="*/ 825960 w 1502235"/>
                <a:gd name="connsiteY53" fmla="*/ 1492568 h 4450080"/>
                <a:gd name="connsiteX54" fmla="*/ 803100 w 1502235"/>
                <a:gd name="connsiteY54" fmla="*/ 1524000 h 4450080"/>
                <a:gd name="connsiteX55" fmla="*/ 776430 w 1502235"/>
                <a:gd name="connsiteY55" fmla="*/ 1552575 h 4450080"/>
                <a:gd name="connsiteX56" fmla="*/ 746903 w 1502235"/>
                <a:gd name="connsiteY56" fmla="*/ 1578293 h 4450080"/>
                <a:gd name="connsiteX57" fmla="*/ 714518 w 1502235"/>
                <a:gd name="connsiteY57" fmla="*/ 1600200 h 4450080"/>
                <a:gd name="connsiteX58" fmla="*/ 680228 w 1502235"/>
                <a:gd name="connsiteY58" fmla="*/ 1617345 h 4450080"/>
                <a:gd name="connsiteX59" fmla="*/ 643080 w 1502235"/>
                <a:gd name="connsiteY59" fmla="*/ 1629728 h 4450080"/>
                <a:gd name="connsiteX60" fmla="*/ 604980 w 1502235"/>
                <a:gd name="connsiteY60" fmla="*/ 1637348 h 4450080"/>
                <a:gd name="connsiteX61" fmla="*/ 585930 w 1502235"/>
                <a:gd name="connsiteY61" fmla="*/ 1639253 h 4450080"/>
                <a:gd name="connsiteX62" fmla="*/ 566880 w 1502235"/>
                <a:gd name="connsiteY62" fmla="*/ 1640205 h 4450080"/>
                <a:gd name="connsiteX63" fmla="*/ 547830 w 1502235"/>
                <a:gd name="connsiteY63" fmla="*/ 1639253 h 4450080"/>
                <a:gd name="connsiteX64" fmla="*/ 528780 w 1502235"/>
                <a:gd name="connsiteY64" fmla="*/ 1637348 h 4450080"/>
                <a:gd name="connsiteX65" fmla="*/ 490680 w 1502235"/>
                <a:gd name="connsiteY65" fmla="*/ 1628775 h 4450080"/>
                <a:gd name="connsiteX66" fmla="*/ 354473 w 1502235"/>
                <a:gd name="connsiteY66" fmla="*/ 1556385 h 4450080"/>
                <a:gd name="connsiteX67" fmla="*/ 255413 w 1502235"/>
                <a:gd name="connsiteY67" fmla="*/ 1437323 h 4450080"/>
                <a:gd name="connsiteX68" fmla="*/ 205883 w 1502235"/>
                <a:gd name="connsiteY68" fmla="*/ 1290638 h 4450080"/>
                <a:gd name="connsiteX69" fmla="*/ 203978 w 1502235"/>
                <a:gd name="connsiteY69" fmla="*/ 1135380 h 4450080"/>
                <a:gd name="connsiteX70" fmla="*/ 308753 w 1502235"/>
                <a:gd name="connsiteY70" fmla="*/ 844868 h 4450080"/>
                <a:gd name="connsiteX71" fmla="*/ 477345 w 1502235"/>
                <a:gd name="connsiteY71" fmla="*/ 582930 h 4450080"/>
                <a:gd name="connsiteX72" fmla="*/ 621173 w 1502235"/>
                <a:gd name="connsiteY72" fmla="*/ 361950 h 4450080"/>
                <a:gd name="connsiteX73" fmla="*/ 644033 w 1502235"/>
                <a:gd name="connsiteY73" fmla="*/ 327660 h 4450080"/>
                <a:gd name="connsiteX74" fmla="*/ 689753 w 1502235"/>
                <a:gd name="connsiteY74" fmla="*/ 258127 h 4450080"/>
                <a:gd name="connsiteX75" fmla="*/ 781193 w 1502235"/>
                <a:gd name="connsiteY75" fmla="*/ 119063 h 4450080"/>
                <a:gd name="connsiteX76" fmla="*/ 859298 w 1502235"/>
                <a:gd name="connsiteY76" fmla="*/ 0 h 4450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1502235" h="4450080">
                  <a:moveTo>
                    <a:pt x="936450" y="4450080"/>
                  </a:moveTo>
                  <a:cubicBezTo>
                    <a:pt x="936450" y="4298633"/>
                    <a:pt x="945023" y="4146233"/>
                    <a:pt x="967883" y="3996690"/>
                  </a:cubicBezTo>
                  <a:cubicBezTo>
                    <a:pt x="970740" y="3977640"/>
                    <a:pt x="974550" y="3959543"/>
                    <a:pt x="977408" y="3940493"/>
                  </a:cubicBezTo>
                  <a:cubicBezTo>
                    <a:pt x="981218" y="3921443"/>
                    <a:pt x="984075" y="3903345"/>
                    <a:pt x="988838" y="3884295"/>
                  </a:cubicBezTo>
                  <a:lnTo>
                    <a:pt x="1002173" y="3829050"/>
                  </a:lnTo>
                  <a:lnTo>
                    <a:pt x="1017413" y="3773805"/>
                  </a:lnTo>
                  <a:cubicBezTo>
                    <a:pt x="1039320" y="3701415"/>
                    <a:pt x="1065990" y="3629978"/>
                    <a:pt x="1098375" y="3561398"/>
                  </a:cubicBezTo>
                  <a:cubicBezTo>
                    <a:pt x="1130760" y="3492818"/>
                    <a:pt x="1169813" y="3427095"/>
                    <a:pt x="1211723" y="3364230"/>
                  </a:cubicBezTo>
                  <a:lnTo>
                    <a:pt x="1227915" y="3340418"/>
                  </a:lnTo>
                  <a:lnTo>
                    <a:pt x="1244108" y="3317558"/>
                  </a:lnTo>
                  <a:cubicBezTo>
                    <a:pt x="1255538" y="3302318"/>
                    <a:pt x="1266015" y="3286125"/>
                    <a:pt x="1277445" y="3271838"/>
                  </a:cubicBezTo>
                  <a:lnTo>
                    <a:pt x="1346025" y="3181350"/>
                  </a:lnTo>
                  <a:cubicBezTo>
                    <a:pt x="1391745" y="3120390"/>
                    <a:pt x="1434608" y="3057525"/>
                    <a:pt x="1466040" y="2988945"/>
                  </a:cubicBezTo>
                  <a:cubicBezTo>
                    <a:pt x="1481280" y="2954655"/>
                    <a:pt x="1492710" y="2917508"/>
                    <a:pt x="1498425" y="2880360"/>
                  </a:cubicBezTo>
                  <a:cubicBezTo>
                    <a:pt x="1501283" y="2861310"/>
                    <a:pt x="1502235" y="2842260"/>
                    <a:pt x="1502235" y="2823210"/>
                  </a:cubicBezTo>
                  <a:lnTo>
                    <a:pt x="1500330" y="2794635"/>
                  </a:lnTo>
                  <a:cubicBezTo>
                    <a:pt x="1499378" y="2785110"/>
                    <a:pt x="1497473" y="2775585"/>
                    <a:pt x="1495568" y="2767013"/>
                  </a:cubicBezTo>
                  <a:cubicBezTo>
                    <a:pt x="1487948" y="2729865"/>
                    <a:pt x="1473660" y="2694623"/>
                    <a:pt x="1453658" y="2661285"/>
                  </a:cubicBezTo>
                  <a:cubicBezTo>
                    <a:pt x="1434608" y="2628900"/>
                    <a:pt x="1409843" y="2599373"/>
                    <a:pt x="1383173" y="2572703"/>
                  </a:cubicBezTo>
                  <a:cubicBezTo>
                    <a:pt x="1328880" y="2519363"/>
                    <a:pt x="1265063" y="2476500"/>
                    <a:pt x="1197435" y="2443163"/>
                  </a:cubicBezTo>
                  <a:cubicBezTo>
                    <a:pt x="1129808" y="2409825"/>
                    <a:pt x="1057418" y="2383155"/>
                    <a:pt x="984075" y="2366010"/>
                  </a:cubicBezTo>
                  <a:cubicBezTo>
                    <a:pt x="909780" y="2349818"/>
                    <a:pt x="833580" y="2342198"/>
                    <a:pt x="758333" y="2348865"/>
                  </a:cubicBezTo>
                  <a:cubicBezTo>
                    <a:pt x="683085" y="2355533"/>
                    <a:pt x="607838" y="2374583"/>
                    <a:pt x="541163" y="2409825"/>
                  </a:cubicBezTo>
                  <a:cubicBezTo>
                    <a:pt x="473535" y="2445068"/>
                    <a:pt x="414480" y="2494598"/>
                    <a:pt x="367808" y="2554605"/>
                  </a:cubicBezTo>
                  <a:cubicBezTo>
                    <a:pt x="343995" y="2584133"/>
                    <a:pt x="324945" y="2617470"/>
                    <a:pt x="309705" y="2651760"/>
                  </a:cubicBezTo>
                  <a:cubicBezTo>
                    <a:pt x="293513" y="2686050"/>
                    <a:pt x="283988" y="2723198"/>
                    <a:pt x="278273" y="2760345"/>
                  </a:cubicBezTo>
                  <a:cubicBezTo>
                    <a:pt x="272558" y="2797493"/>
                    <a:pt x="272558" y="2836545"/>
                    <a:pt x="280178" y="2873693"/>
                  </a:cubicBezTo>
                  <a:cubicBezTo>
                    <a:pt x="286845" y="2910840"/>
                    <a:pt x="301133" y="2947035"/>
                    <a:pt x="319230" y="2980373"/>
                  </a:cubicBezTo>
                  <a:cubicBezTo>
                    <a:pt x="356378" y="3047048"/>
                    <a:pt x="412575" y="3102293"/>
                    <a:pt x="480203" y="3136583"/>
                  </a:cubicBezTo>
                  <a:cubicBezTo>
                    <a:pt x="497348" y="3145155"/>
                    <a:pt x="514493" y="3151823"/>
                    <a:pt x="532590" y="3157538"/>
                  </a:cubicBezTo>
                  <a:cubicBezTo>
                    <a:pt x="550688" y="3163253"/>
                    <a:pt x="569738" y="3167063"/>
                    <a:pt x="587835" y="3168968"/>
                  </a:cubicBezTo>
                  <a:cubicBezTo>
                    <a:pt x="625935" y="3172778"/>
                    <a:pt x="664035" y="3168968"/>
                    <a:pt x="700230" y="3156585"/>
                  </a:cubicBezTo>
                  <a:cubicBezTo>
                    <a:pt x="772620" y="3132773"/>
                    <a:pt x="833580" y="3081338"/>
                    <a:pt x="873585" y="3016568"/>
                  </a:cubicBezTo>
                  <a:cubicBezTo>
                    <a:pt x="893588" y="2984183"/>
                    <a:pt x="909780" y="2949893"/>
                    <a:pt x="921210" y="2913698"/>
                  </a:cubicBezTo>
                  <a:cubicBezTo>
                    <a:pt x="932640" y="2877503"/>
                    <a:pt x="938355" y="2839403"/>
                    <a:pt x="940260" y="2802255"/>
                  </a:cubicBezTo>
                  <a:cubicBezTo>
                    <a:pt x="943118" y="2726055"/>
                    <a:pt x="925020" y="2650808"/>
                    <a:pt x="894540" y="2581275"/>
                  </a:cubicBezTo>
                  <a:cubicBezTo>
                    <a:pt x="865013" y="2511743"/>
                    <a:pt x="821198" y="2447925"/>
                    <a:pt x="773573" y="2389823"/>
                  </a:cubicBezTo>
                  <a:cubicBezTo>
                    <a:pt x="724995" y="2331720"/>
                    <a:pt x="669750" y="2279333"/>
                    <a:pt x="611648" y="2230755"/>
                  </a:cubicBezTo>
                  <a:cubicBezTo>
                    <a:pt x="553545" y="2182178"/>
                    <a:pt x="493538" y="2135505"/>
                    <a:pt x="433530" y="2088833"/>
                  </a:cubicBezTo>
                  <a:cubicBezTo>
                    <a:pt x="373523" y="2042160"/>
                    <a:pt x="314468" y="1994535"/>
                    <a:pt x="259223" y="1942148"/>
                  </a:cubicBezTo>
                  <a:cubicBezTo>
                    <a:pt x="203978" y="1889760"/>
                    <a:pt x="153495" y="1833563"/>
                    <a:pt x="110633" y="1770698"/>
                  </a:cubicBezTo>
                  <a:cubicBezTo>
                    <a:pt x="67770" y="1707833"/>
                    <a:pt x="34433" y="1639253"/>
                    <a:pt x="15383" y="1564958"/>
                  </a:cubicBezTo>
                  <a:cubicBezTo>
                    <a:pt x="5858" y="1528763"/>
                    <a:pt x="1095" y="1490663"/>
                    <a:pt x="143" y="1452563"/>
                  </a:cubicBezTo>
                  <a:cubicBezTo>
                    <a:pt x="-810" y="1414463"/>
                    <a:pt x="3000" y="1376363"/>
                    <a:pt x="11573" y="1339215"/>
                  </a:cubicBezTo>
                  <a:cubicBezTo>
                    <a:pt x="27765" y="1264920"/>
                    <a:pt x="60150" y="1194435"/>
                    <a:pt x="104918" y="1133475"/>
                  </a:cubicBezTo>
                  <a:cubicBezTo>
                    <a:pt x="150638" y="1072515"/>
                    <a:pt x="209693" y="1022033"/>
                    <a:pt x="278273" y="988695"/>
                  </a:cubicBezTo>
                  <a:cubicBezTo>
                    <a:pt x="346853" y="955358"/>
                    <a:pt x="423053" y="940118"/>
                    <a:pt x="499253" y="942975"/>
                  </a:cubicBezTo>
                  <a:cubicBezTo>
                    <a:pt x="574500" y="945833"/>
                    <a:pt x="650700" y="968693"/>
                    <a:pt x="712613" y="1012508"/>
                  </a:cubicBezTo>
                  <a:cubicBezTo>
                    <a:pt x="798338" y="1071563"/>
                    <a:pt x="859298" y="1165860"/>
                    <a:pt x="874538" y="1268730"/>
                  </a:cubicBezTo>
                  <a:cubicBezTo>
                    <a:pt x="878348" y="1294448"/>
                    <a:pt x="879300" y="1320165"/>
                    <a:pt x="876443" y="1345883"/>
                  </a:cubicBezTo>
                  <a:cubicBezTo>
                    <a:pt x="873585" y="1371600"/>
                    <a:pt x="868823" y="1397318"/>
                    <a:pt x="859298" y="1422083"/>
                  </a:cubicBezTo>
                  <a:cubicBezTo>
                    <a:pt x="857393" y="1427798"/>
                    <a:pt x="855488" y="1434465"/>
                    <a:pt x="852630" y="1440180"/>
                  </a:cubicBezTo>
                  <a:cubicBezTo>
                    <a:pt x="849773" y="1445895"/>
                    <a:pt x="847868" y="1452563"/>
                    <a:pt x="845010" y="1458278"/>
                  </a:cubicBezTo>
                  <a:cubicBezTo>
                    <a:pt x="839295" y="1469708"/>
                    <a:pt x="832628" y="1481138"/>
                    <a:pt x="825960" y="1492568"/>
                  </a:cubicBezTo>
                  <a:cubicBezTo>
                    <a:pt x="819293" y="1503998"/>
                    <a:pt x="810720" y="1513523"/>
                    <a:pt x="803100" y="1524000"/>
                  </a:cubicBezTo>
                  <a:cubicBezTo>
                    <a:pt x="794528" y="1533525"/>
                    <a:pt x="785955" y="1544003"/>
                    <a:pt x="776430" y="1552575"/>
                  </a:cubicBezTo>
                  <a:cubicBezTo>
                    <a:pt x="767858" y="1562100"/>
                    <a:pt x="757380" y="1569720"/>
                    <a:pt x="746903" y="1578293"/>
                  </a:cubicBezTo>
                  <a:cubicBezTo>
                    <a:pt x="736425" y="1585913"/>
                    <a:pt x="725948" y="1593533"/>
                    <a:pt x="714518" y="1600200"/>
                  </a:cubicBezTo>
                  <a:cubicBezTo>
                    <a:pt x="703088" y="1606868"/>
                    <a:pt x="691658" y="1612583"/>
                    <a:pt x="680228" y="1617345"/>
                  </a:cubicBezTo>
                  <a:cubicBezTo>
                    <a:pt x="667845" y="1622108"/>
                    <a:pt x="656415" y="1626870"/>
                    <a:pt x="643080" y="1629728"/>
                  </a:cubicBezTo>
                  <a:cubicBezTo>
                    <a:pt x="630698" y="1633538"/>
                    <a:pt x="617363" y="1634490"/>
                    <a:pt x="604980" y="1637348"/>
                  </a:cubicBezTo>
                  <a:cubicBezTo>
                    <a:pt x="598313" y="1638300"/>
                    <a:pt x="591645" y="1638300"/>
                    <a:pt x="585930" y="1639253"/>
                  </a:cubicBezTo>
                  <a:lnTo>
                    <a:pt x="566880" y="1640205"/>
                  </a:lnTo>
                  <a:lnTo>
                    <a:pt x="547830" y="1639253"/>
                  </a:lnTo>
                  <a:cubicBezTo>
                    <a:pt x="541163" y="1638300"/>
                    <a:pt x="534495" y="1638300"/>
                    <a:pt x="528780" y="1637348"/>
                  </a:cubicBezTo>
                  <a:cubicBezTo>
                    <a:pt x="516398" y="1634490"/>
                    <a:pt x="503063" y="1633538"/>
                    <a:pt x="490680" y="1628775"/>
                  </a:cubicBezTo>
                  <a:cubicBezTo>
                    <a:pt x="441150" y="1614488"/>
                    <a:pt x="394478" y="1589723"/>
                    <a:pt x="354473" y="1556385"/>
                  </a:cubicBezTo>
                  <a:cubicBezTo>
                    <a:pt x="314468" y="1523048"/>
                    <a:pt x="281130" y="1483043"/>
                    <a:pt x="255413" y="1437323"/>
                  </a:cubicBezTo>
                  <a:cubicBezTo>
                    <a:pt x="229695" y="1392555"/>
                    <a:pt x="213503" y="1342073"/>
                    <a:pt x="205883" y="1290638"/>
                  </a:cubicBezTo>
                  <a:cubicBezTo>
                    <a:pt x="198263" y="1239203"/>
                    <a:pt x="197310" y="1186815"/>
                    <a:pt x="203978" y="1135380"/>
                  </a:cubicBezTo>
                  <a:cubicBezTo>
                    <a:pt x="216360" y="1032510"/>
                    <a:pt x="254460" y="932498"/>
                    <a:pt x="308753" y="844868"/>
                  </a:cubicBezTo>
                  <a:cubicBezTo>
                    <a:pt x="363998" y="757238"/>
                    <a:pt x="421148" y="669608"/>
                    <a:pt x="477345" y="582930"/>
                  </a:cubicBezTo>
                  <a:lnTo>
                    <a:pt x="621173" y="361950"/>
                  </a:lnTo>
                  <a:lnTo>
                    <a:pt x="644033" y="327660"/>
                  </a:lnTo>
                  <a:lnTo>
                    <a:pt x="689753" y="258127"/>
                  </a:lnTo>
                  <a:lnTo>
                    <a:pt x="781193" y="119063"/>
                  </a:lnTo>
                  <a:lnTo>
                    <a:pt x="859298" y="0"/>
                  </a:lnTo>
                </a:path>
              </a:pathLst>
            </a:custGeom>
            <a:noFill/>
            <a:ln w="126746" cap="flat">
              <a:solidFill>
                <a:schemeClr val="tx1"/>
              </a:solidFill>
              <a:prstDash val="solid"/>
              <a:miter/>
            </a:ln>
          </p:spPr>
          <p:txBody>
            <a:bodyPr rtlCol="0" anchor="ctr"/>
            <a:lstStyle/>
            <a:p>
              <a:endParaRPr lang="sv-SE"/>
            </a:p>
          </p:txBody>
        </p:sp>
        <p:sp>
          <p:nvSpPr>
            <p:cNvPr id="15" name="Frihandsfigur: Form 14">
              <a:extLst>
                <a:ext uri="{FF2B5EF4-FFF2-40B4-BE49-F238E27FC236}">
                  <a16:creationId xmlns:a16="http://schemas.microsoft.com/office/drawing/2014/main" id="{1F76AC04-0024-43F5-924E-5ECE00C695DD}"/>
                </a:ext>
              </a:extLst>
            </p:cNvPr>
            <p:cNvSpPr/>
            <p:nvPr/>
          </p:nvSpPr>
          <p:spPr>
            <a:xfrm>
              <a:off x="1813559" y="2947924"/>
              <a:ext cx="660082" cy="550545"/>
            </a:xfrm>
            <a:custGeom>
              <a:avLst/>
              <a:gdLst>
                <a:gd name="connsiteX0" fmla="*/ 660082 w 660082"/>
                <a:gd name="connsiteY0" fmla="*/ 550545 h 550545"/>
                <a:gd name="connsiteX1" fmla="*/ 588645 w 660082"/>
                <a:gd name="connsiteY1" fmla="*/ 205740 h 550545"/>
                <a:gd name="connsiteX2" fmla="*/ 546735 w 660082"/>
                <a:gd name="connsiteY2" fmla="*/ 0 h 550545"/>
                <a:gd name="connsiteX3" fmla="*/ 340042 w 660082"/>
                <a:gd name="connsiteY3" fmla="*/ 42863 h 550545"/>
                <a:gd name="connsiteX4" fmla="*/ 0 w 660082"/>
                <a:gd name="connsiteY4" fmla="*/ 112395 h 5505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0082" h="550545">
                  <a:moveTo>
                    <a:pt x="660082" y="550545"/>
                  </a:moveTo>
                  <a:lnTo>
                    <a:pt x="588645" y="205740"/>
                  </a:lnTo>
                  <a:lnTo>
                    <a:pt x="546735" y="0"/>
                  </a:lnTo>
                  <a:lnTo>
                    <a:pt x="340042" y="42863"/>
                  </a:lnTo>
                  <a:lnTo>
                    <a:pt x="0" y="112395"/>
                  </a:lnTo>
                </a:path>
              </a:pathLst>
            </a:custGeom>
            <a:noFill/>
            <a:ln w="126746" cap="flat">
              <a:solidFill>
                <a:schemeClr val="tx1"/>
              </a:solidFill>
              <a:prstDash val="solid"/>
              <a:miter/>
            </a:ln>
          </p:spPr>
          <p:txBody>
            <a:bodyPr rtlCol="0" anchor="ctr"/>
            <a:lstStyle/>
            <a:p>
              <a:endParaRPr lang="sv-SE"/>
            </a:p>
          </p:txBody>
        </p:sp>
      </p:grpSp>
    </p:spTree>
    <p:extLst>
      <p:ext uri="{BB962C8B-B14F-4D97-AF65-F5344CB8AC3E}">
        <p14:creationId xmlns:p14="http://schemas.microsoft.com/office/powerpoint/2010/main" val="860870613"/>
      </p:ext>
    </p:extLst>
  </p:cSld>
  <p:clrMapOvr>
    <a:masterClrMapping/>
  </p:clrMapOvr>
  <p:extLst>
    <p:ext uri="{DCECCB84-F9BA-43D5-87BE-67443E8EF086}">
      <p15:sldGuideLst xmlns:p15="http://schemas.microsoft.com/office/powerpoint/2012/main">
        <p15:guide id="1" orient="horz" pos="2478">
          <p15:clr>
            <a:srgbClr val="FBAE40"/>
          </p15:clr>
        </p15:guide>
        <p15:guide id="2" pos="3840">
          <p15:clr>
            <a:srgbClr val="FBAE40"/>
          </p15:clr>
        </p15:guide>
        <p15:guide id="3" orient="horz" pos="234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p:txBody>
          <a:bodyPr/>
          <a:lstStyle>
            <a:lvl1pPr>
              <a:defRPr/>
            </a:lvl1pPr>
          </a:lstStyle>
          <a:p>
            <a:r>
              <a:rPr lang="sv-SE"/>
              <a:t>Klicka här för att skriva rubrik i upp till två rader</a:t>
            </a:r>
          </a:p>
        </p:txBody>
      </p:sp>
      <p:sp>
        <p:nvSpPr>
          <p:cNvPr id="3" name="Platshållare för innehåll 2">
            <a:extLst>
              <a:ext uri="{FF2B5EF4-FFF2-40B4-BE49-F238E27FC236}">
                <a16:creationId xmlns:a16="http://schemas.microsoft.com/office/drawing/2014/main" id="{94DD60AF-FC73-41DA-8ECD-F5290F6D92CF}"/>
              </a:ext>
            </a:extLst>
          </p:cNvPr>
          <p:cNvSpPr>
            <a:spLocks noGrp="1"/>
          </p:cNvSpPr>
          <p:nvPr>
            <p:ph idx="1"/>
          </p:nvPr>
        </p:nvSpPr>
        <p:spPr/>
        <p:txBody>
          <a:bodyPr/>
          <a:lstStyle>
            <a:lvl1pPr>
              <a:buClr>
                <a:schemeClr val="accent1"/>
              </a:buClr>
              <a:buFontTx/>
              <a:buBlip>
                <a:blip r:embed="rId2"/>
              </a:buBlip>
              <a:defRPr/>
            </a:lvl1pPr>
            <a:lvl2pPr>
              <a:buFontTx/>
              <a:buBlip>
                <a:blip r:embed="rId2"/>
              </a:buBlip>
              <a:defRPr/>
            </a:lvl2pPr>
            <a:lvl3pPr>
              <a:buFontTx/>
              <a:buBlip>
                <a:blip r:embed="rId2"/>
              </a:buBlip>
              <a:defRPr/>
            </a:lvl3pPr>
            <a:lvl4pPr>
              <a:buFontTx/>
              <a:buBlip>
                <a:blip r:embed="rId2"/>
              </a:buBlip>
              <a:defRPr/>
            </a:lvl4pPr>
            <a:lvl5pPr>
              <a:buFontTx/>
              <a:buBlip>
                <a:blip r:embed="rId2"/>
              </a:buBlip>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976B228-402E-404C-A134-9A6A7E7BB343}"/>
              </a:ext>
            </a:extLst>
          </p:cNvPr>
          <p:cNvSpPr>
            <a:spLocks noGrp="1"/>
          </p:cNvSpPr>
          <p:nvPr>
            <p:ph type="dt" sz="half" idx="10"/>
          </p:nvPr>
        </p:nvSpPr>
        <p:spPr/>
        <p:txBody>
          <a:bodyPr/>
          <a:lstStyle/>
          <a:p>
            <a:fld id="{FD403CD0-842C-4BCD-83D3-BB78B185EE38}" type="datetimeFigureOut">
              <a:rPr lang="sv-SE" smtClean="0"/>
              <a:t>2023-06-26</a:t>
            </a:fld>
            <a:endParaRPr lang="sv-SE"/>
          </a:p>
        </p:txBody>
      </p:sp>
      <p:sp>
        <p:nvSpPr>
          <p:cNvPr id="5" name="Platshållare för sidfot 4">
            <a:extLst>
              <a:ext uri="{FF2B5EF4-FFF2-40B4-BE49-F238E27FC236}">
                <a16:creationId xmlns:a16="http://schemas.microsoft.com/office/drawing/2014/main" id="{3094C615-7E13-4A8A-90D6-32013DC87285}"/>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C085466-4788-495F-AA4A-842866450A58}"/>
              </a:ext>
            </a:extLst>
          </p:cNvPr>
          <p:cNvSpPr>
            <a:spLocks noGrp="1"/>
          </p:cNvSpPr>
          <p:nvPr>
            <p:ph type="sldNum" sz="quarter" idx="12"/>
          </p:nvPr>
        </p:nvSpPr>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2054511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Kapitelsida förbundsgrön">
    <p:bg>
      <p:bgPr>
        <a:solidFill>
          <a:schemeClr val="accent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6EA362-9137-45DF-BEE4-B691A8719BDE}"/>
              </a:ext>
            </a:extLst>
          </p:cNvPr>
          <p:cNvSpPr>
            <a:spLocks noGrp="1"/>
          </p:cNvSpPr>
          <p:nvPr>
            <p:ph type="title" hasCustomPrompt="1"/>
          </p:nvPr>
        </p:nvSpPr>
        <p:spPr>
          <a:xfrm>
            <a:off x="304698" y="1709738"/>
            <a:ext cx="8118337" cy="2852737"/>
          </a:xfrm>
        </p:spPr>
        <p:txBody>
          <a:bodyPr anchor="b"/>
          <a:lstStyle>
            <a:lvl1pPr>
              <a:defRPr sz="4400">
                <a:solidFill>
                  <a:schemeClr val="tx1"/>
                </a:solidFill>
              </a:defRPr>
            </a:lvl1pPr>
          </a:lstStyle>
          <a:p>
            <a:r>
              <a:rPr lang="sv-SE"/>
              <a:t>Kapitelsida, rubrik i upp till fyra rader</a:t>
            </a:r>
          </a:p>
        </p:txBody>
      </p:sp>
      <p:sp>
        <p:nvSpPr>
          <p:cNvPr id="3" name="Platshållare för text 2">
            <a:extLst>
              <a:ext uri="{FF2B5EF4-FFF2-40B4-BE49-F238E27FC236}">
                <a16:creationId xmlns:a16="http://schemas.microsoft.com/office/drawing/2014/main" id="{81D78077-8D23-4A9C-AD57-B41C92D6A8D4}"/>
              </a:ext>
            </a:extLst>
          </p:cNvPr>
          <p:cNvSpPr>
            <a:spLocks noGrp="1"/>
          </p:cNvSpPr>
          <p:nvPr>
            <p:ph type="body" idx="1" hasCustomPrompt="1"/>
          </p:nvPr>
        </p:nvSpPr>
        <p:spPr>
          <a:xfrm>
            <a:off x="300038" y="5148263"/>
            <a:ext cx="8118337" cy="941388"/>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Underrubrik</a:t>
            </a:r>
          </a:p>
        </p:txBody>
      </p:sp>
      <p:sp>
        <p:nvSpPr>
          <p:cNvPr id="4" name="Platshållare för datum 3">
            <a:extLst>
              <a:ext uri="{FF2B5EF4-FFF2-40B4-BE49-F238E27FC236}">
                <a16:creationId xmlns:a16="http://schemas.microsoft.com/office/drawing/2014/main" id="{15FD365D-8709-4288-B31C-9EDA4CFD9EE3}"/>
              </a:ext>
            </a:extLst>
          </p:cNvPr>
          <p:cNvSpPr>
            <a:spLocks noGrp="1"/>
          </p:cNvSpPr>
          <p:nvPr>
            <p:ph type="dt" sz="half" idx="10"/>
          </p:nvPr>
        </p:nvSpPr>
        <p:spPr>
          <a:xfrm>
            <a:off x="831850" y="7206858"/>
            <a:ext cx="2743200" cy="165400"/>
          </a:xfrm>
        </p:spPr>
        <p:txBody>
          <a:bodyPr/>
          <a:lstStyle/>
          <a:p>
            <a:fld id="{FD403CD0-842C-4BCD-83D3-BB78B185EE38}" type="datetimeFigureOut">
              <a:rPr lang="sv-SE" smtClean="0"/>
              <a:t>2023-06-26</a:t>
            </a:fld>
            <a:endParaRPr lang="sv-SE"/>
          </a:p>
        </p:txBody>
      </p:sp>
      <p:sp>
        <p:nvSpPr>
          <p:cNvPr id="5" name="Platshållare för sidfot 4">
            <a:extLst>
              <a:ext uri="{FF2B5EF4-FFF2-40B4-BE49-F238E27FC236}">
                <a16:creationId xmlns:a16="http://schemas.microsoft.com/office/drawing/2014/main" id="{0BEC5015-75F5-4019-9FE1-99AF477F6865}"/>
              </a:ext>
            </a:extLst>
          </p:cNvPr>
          <p:cNvSpPr>
            <a:spLocks noGrp="1"/>
          </p:cNvSpPr>
          <p:nvPr>
            <p:ph type="ftr" sz="quarter" idx="11"/>
          </p:nvPr>
        </p:nvSpPr>
        <p:spPr>
          <a:xfrm>
            <a:off x="831850" y="7405027"/>
            <a:ext cx="4114800" cy="165400"/>
          </a:xfrm>
        </p:spPr>
        <p:txBody>
          <a:bodyPr/>
          <a:lstStyle/>
          <a:p>
            <a:endParaRPr lang="sv-SE"/>
          </a:p>
        </p:txBody>
      </p:sp>
      <p:sp>
        <p:nvSpPr>
          <p:cNvPr id="6" name="Platshållare för bildnummer 5">
            <a:extLst>
              <a:ext uri="{FF2B5EF4-FFF2-40B4-BE49-F238E27FC236}">
                <a16:creationId xmlns:a16="http://schemas.microsoft.com/office/drawing/2014/main" id="{4DEBBFDA-2391-4373-9266-2ED5FFB6DB63}"/>
              </a:ext>
            </a:extLst>
          </p:cNvPr>
          <p:cNvSpPr>
            <a:spLocks noGrp="1"/>
          </p:cNvSpPr>
          <p:nvPr>
            <p:ph type="sldNum" sz="quarter" idx="12"/>
          </p:nvPr>
        </p:nvSpPr>
        <p:spPr>
          <a:xfrm>
            <a:off x="8604250" y="7405027"/>
            <a:ext cx="2743200" cy="165400"/>
          </a:xfrm>
        </p:spPr>
        <p:txBody>
          <a:bodyPr/>
          <a:lstStyle/>
          <a:p>
            <a:fld id="{AE086683-F536-42AB-ABBC-F4803DFE8DBC}" type="slidenum">
              <a:rPr lang="sv-SE" smtClean="0"/>
              <a:t>‹#›</a:t>
            </a:fld>
            <a:endParaRPr lang="sv-SE"/>
          </a:p>
        </p:txBody>
      </p:sp>
      <p:pic>
        <p:nvPicPr>
          <p:cNvPr id="21" name="Graphic 20">
            <a:extLst>
              <a:ext uri="{FF2B5EF4-FFF2-40B4-BE49-F238E27FC236}">
                <a16:creationId xmlns:a16="http://schemas.microsoft.com/office/drawing/2014/main" id="{3CDAD11B-CFD7-4EF1-A68E-6B5FDA88BDE9}"/>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303530" y="4674834"/>
            <a:ext cx="1314450" cy="361068"/>
          </a:xfrm>
          <a:prstGeom prst="rect">
            <a:avLst/>
          </a:prstGeom>
        </p:spPr>
      </p:pic>
    </p:spTree>
    <p:extLst>
      <p:ext uri="{BB962C8B-B14F-4D97-AF65-F5344CB8AC3E}">
        <p14:creationId xmlns:p14="http://schemas.microsoft.com/office/powerpoint/2010/main" val="3707684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Kapitelsida blekgrön">
    <p:bg>
      <p:bgPr>
        <a:solidFill>
          <a:schemeClr val="accent5"/>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6EA362-9137-45DF-BEE4-B691A8719BDE}"/>
              </a:ext>
            </a:extLst>
          </p:cNvPr>
          <p:cNvSpPr>
            <a:spLocks noGrp="1"/>
          </p:cNvSpPr>
          <p:nvPr>
            <p:ph type="title" hasCustomPrompt="1"/>
          </p:nvPr>
        </p:nvSpPr>
        <p:spPr>
          <a:xfrm>
            <a:off x="304698" y="1709738"/>
            <a:ext cx="8118337" cy="2852737"/>
          </a:xfrm>
        </p:spPr>
        <p:txBody>
          <a:bodyPr anchor="b"/>
          <a:lstStyle>
            <a:lvl1pPr>
              <a:defRPr sz="4400">
                <a:solidFill>
                  <a:schemeClr val="tx1"/>
                </a:solidFill>
              </a:defRPr>
            </a:lvl1pPr>
          </a:lstStyle>
          <a:p>
            <a:r>
              <a:rPr lang="sv-SE"/>
              <a:t>Kapitelsida, rubrik i upp till fyra rader</a:t>
            </a:r>
          </a:p>
        </p:txBody>
      </p:sp>
      <p:sp>
        <p:nvSpPr>
          <p:cNvPr id="3" name="Platshållare för text 2">
            <a:extLst>
              <a:ext uri="{FF2B5EF4-FFF2-40B4-BE49-F238E27FC236}">
                <a16:creationId xmlns:a16="http://schemas.microsoft.com/office/drawing/2014/main" id="{81D78077-8D23-4A9C-AD57-B41C92D6A8D4}"/>
              </a:ext>
            </a:extLst>
          </p:cNvPr>
          <p:cNvSpPr>
            <a:spLocks noGrp="1"/>
          </p:cNvSpPr>
          <p:nvPr>
            <p:ph type="body" idx="1" hasCustomPrompt="1"/>
          </p:nvPr>
        </p:nvSpPr>
        <p:spPr>
          <a:xfrm>
            <a:off x="300038" y="5148263"/>
            <a:ext cx="8118337" cy="941388"/>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Underrubrik</a:t>
            </a:r>
          </a:p>
        </p:txBody>
      </p:sp>
      <p:sp>
        <p:nvSpPr>
          <p:cNvPr id="4" name="Platshållare för datum 3">
            <a:extLst>
              <a:ext uri="{FF2B5EF4-FFF2-40B4-BE49-F238E27FC236}">
                <a16:creationId xmlns:a16="http://schemas.microsoft.com/office/drawing/2014/main" id="{15FD365D-8709-4288-B31C-9EDA4CFD9EE3}"/>
              </a:ext>
            </a:extLst>
          </p:cNvPr>
          <p:cNvSpPr>
            <a:spLocks noGrp="1"/>
          </p:cNvSpPr>
          <p:nvPr>
            <p:ph type="dt" sz="half" idx="10"/>
          </p:nvPr>
        </p:nvSpPr>
        <p:spPr>
          <a:xfrm>
            <a:off x="831850" y="7206858"/>
            <a:ext cx="2743200" cy="165400"/>
          </a:xfrm>
        </p:spPr>
        <p:txBody>
          <a:bodyPr/>
          <a:lstStyle/>
          <a:p>
            <a:fld id="{FD403CD0-842C-4BCD-83D3-BB78B185EE38}" type="datetimeFigureOut">
              <a:rPr lang="sv-SE" smtClean="0"/>
              <a:t>2023-06-26</a:t>
            </a:fld>
            <a:endParaRPr lang="sv-SE"/>
          </a:p>
        </p:txBody>
      </p:sp>
      <p:sp>
        <p:nvSpPr>
          <p:cNvPr id="5" name="Platshållare för sidfot 4">
            <a:extLst>
              <a:ext uri="{FF2B5EF4-FFF2-40B4-BE49-F238E27FC236}">
                <a16:creationId xmlns:a16="http://schemas.microsoft.com/office/drawing/2014/main" id="{0BEC5015-75F5-4019-9FE1-99AF477F6865}"/>
              </a:ext>
            </a:extLst>
          </p:cNvPr>
          <p:cNvSpPr>
            <a:spLocks noGrp="1"/>
          </p:cNvSpPr>
          <p:nvPr>
            <p:ph type="ftr" sz="quarter" idx="11"/>
          </p:nvPr>
        </p:nvSpPr>
        <p:spPr>
          <a:xfrm>
            <a:off x="831850" y="7405027"/>
            <a:ext cx="4114800" cy="165400"/>
          </a:xfrm>
        </p:spPr>
        <p:txBody>
          <a:bodyPr/>
          <a:lstStyle/>
          <a:p>
            <a:endParaRPr lang="sv-SE"/>
          </a:p>
        </p:txBody>
      </p:sp>
      <p:sp>
        <p:nvSpPr>
          <p:cNvPr id="6" name="Platshållare för bildnummer 5">
            <a:extLst>
              <a:ext uri="{FF2B5EF4-FFF2-40B4-BE49-F238E27FC236}">
                <a16:creationId xmlns:a16="http://schemas.microsoft.com/office/drawing/2014/main" id="{4DEBBFDA-2391-4373-9266-2ED5FFB6DB63}"/>
              </a:ext>
            </a:extLst>
          </p:cNvPr>
          <p:cNvSpPr>
            <a:spLocks noGrp="1"/>
          </p:cNvSpPr>
          <p:nvPr>
            <p:ph type="sldNum" sz="quarter" idx="12"/>
          </p:nvPr>
        </p:nvSpPr>
        <p:spPr>
          <a:xfrm>
            <a:off x="8604250" y="7405027"/>
            <a:ext cx="2743200" cy="165400"/>
          </a:xfrm>
        </p:spPr>
        <p:txBody>
          <a:bodyPr/>
          <a:lstStyle/>
          <a:p>
            <a:fld id="{AE086683-F536-42AB-ABBC-F4803DFE8DBC}" type="slidenum">
              <a:rPr lang="sv-SE" smtClean="0"/>
              <a:t>‹#›</a:t>
            </a:fld>
            <a:endParaRPr lang="sv-SE"/>
          </a:p>
        </p:txBody>
      </p:sp>
      <p:pic>
        <p:nvPicPr>
          <p:cNvPr id="21" name="Graphic 20">
            <a:extLst>
              <a:ext uri="{FF2B5EF4-FFF2-40B4-BE49-F238E27FC236}">
                <a16:creationId xmlns:a16="http://schemas.microsoft.com/office/drawing/2014/main" id="{3CDAD11B-CFD7-4EF1-A68E-6B5FDA88BDE9}"/>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303530" y="4674834"/>
            <a:ext cx="1314450" cy="361068"/>
          </a:xfrm>
          <a:prstGeom prst="rect">
            <a:avLst/>
          </a:prstGeom>
        </p:spPr>
      </p:pic>
    </p:spTree>
    <p:extLst>
      <p:ext uri="{BB962C8B-B14F-4D97-AF65-F5344CB8AC3E}">
        <p14:creationId xmlns:p14="http://schemas.microsoft.com/office/powerpoint/2010/main" val="2205084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Kapitelsida dammgrå">
    <p:bg>
      <p:bgPr>
        <a:solidFill>
          <a:schemeClr val="accent4">
            <a:lumMod val="25000"/>
            <a:lumOff val="75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6EA362-9137-45DF-BEE4-B691A8719BDE}"/>
              </a:ext>
            </a:extLst>
          </p:cNvPr>
          <p:cNvSpPr>
            <a:spLocks noGrp="1"/>
          </p:cNvSpPr>
          <p:nvPr>
            <p:ph type="title" hasCustomPrompt="1"/>
          </p:nvPr>
        </p:nvSpPr>
        <p:spPr>
          <a:xfrm>
            <a:off x="304698" y="1709738"/>
            <a:ext cx="8118337" cy="2852737"/>
          </a:xfrm>
        </p:spPr>
        <p:txBody>
          <a:bodyPr anchor="b"/>
          <a:lstStyle>
            <a:lvl1pPr>
              <a:defRPr sz="4400">
                <a:solidFill>
                  <a:schemeClr val="tx1"/>
                </a:solidFill>
              </a:defRPr>
            </a:lvl1pPr>
          </a:lstStyle>
          <a:p>
            <a:r>
              <a:rPr lang="sv-SE"/>
              <a:t>Kapitelsida, rubrik i upp till fyra rader</a:t>
            </a:r>
          </a:p>
        </p:txBody>
      </p:sp>
      <p:sp>
        <p:nvSpPr>
          <p:cNvPr id="3" name="Platshållare för text 2">
            <a:extLst>
              <a:ext uri="{FF2B5EF4-FFF2-40B4-BE49-F238E27FC236}">
                <a16:creationId xmlns:a16="http://schemas.microsoft.com/office/drawing/2014/main" id="{81D78077-8D23-4A9C-AD57-B41C92D6A8D4}"/>
              </a:ext>
            </a:extLst>
          </p:cNvPr>
          <p:cNvSpPr>
            <a:spLocks noGrp="1"/>
          </p:cNvSpPr>
          <p:nvPr>
            <p:ph type="body" idx="1" hasCustomPrompt="1"/>
          </p:nvPr>
        </p:nvSpPr>
        <p:spPr>
          <a:xfrm>
            <a:off x="300038" y="5148263"/>
            <a:ext cx="8118337" cy="941388"/>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Underrubrik</a:t>
            </a:r>
          </a:p>
        </p:txBody>
      </p:sp>
      <p:sp>
        <p:nvSpPr>
          <p:cNvPr id="4" name="Platshållare för datum 3">
            <a:extLst>
              <a:ext uri="{FF2B5EF4-FFF2-40B4-BE49-F238E27FC236}">
                <a16:creationId xmlns:a16="http://schemas.microsoft.com/office/drawing/2014/main" id="{15FD365D-8709-4288-B31C-9EDA4CFD9EE3}"/>
              </a:ext>
            </a:extLst>
          </p:cNvPr>
          <p:cNvSpPr>
            <a:spLocks noGrp="1"/>
          </p:cNvSpPr>
          <p:nvPr>
            <p:ph type="dt" sz="half" idx="10"/>
          </p:nvPr>
        </p:nvSpPr>
        <p:spPr>
          <a:xfrm>
            <a:off x="831850" y="7206858"/>
            <a:ext cx="2743200" cy="165400"/>
          </a:xfrm>
        </p:spPr>
        <p:txBody>
          <a:bodyPr/>
          <a:lstStyle/>
          <a:p>
            <a:fld id="{FD403CD0-842C-4BCD-83D3-BB78B185EE38}" type="datetimeFigureOut">
              <a:rPr lang="sv-SE" smtClean="0"/>
              <a:t>2023-06-26</a:t>
            </a:fld>
            <a:endParaRPr lang="sv-SE"/>
          </a:p>
        </p:txBody>
      </p:sp>
      <p:sp>
        <p:nvSpPr>
          <p:cNvPr id="5" name="Platshållare för sidfot 4">
            <a:extLst>
              <a:ext uri="{FF2B5EF4-FFF2-40B4-BE49-F238E27FC236}">
                <a16:creationId xmlns:a16="http://schemas.microsoft.com/office/drawing/2014/main" id="{0BEC5015-75F5-4019-9FE1-99AF477F6865}"/>
              </a:ext>
            </a:extLst>
          </p:cNvPr>
          <p:cNvSpPr>
            <a:spLocks noGrp="1"/>
          </p:cNvSpPr>
          <p:nvPr>
            <p:ph type="ftr" sz="quarter" idx="11"/>
          </p:nvPr>
        </p:nvSpPr>
        <p:spPr>
          <a:xfrm>
            <a:off x="831850" y="7405027"/>
            <a:ext cx="4114800" cy="165400"/>
          </a:xfrm>
        </p:spPr>
        <p:txBody>
          <a:bodyPr/>
          <a:lstStyle/>
          <a:p>
            <a:endParaRPr lang="sv-SE"/>
          </a:p>
        </p:txBody>
      </p:sp>
      <p:sp>
        <p:nvSpPr>
          <p:cNvPr id="6" name="Platshållare för bildnummer 5">
            <a:extLst>
              <a:ext uri="{FF2B5EF4-FFF2-40B4-BE49-F238E27FC236}">
                <a16:creationId xmlns:a16="http://schemas.microsoft.com/office/drawing/2014/main" id="{4DEBBFDA-2391-4373-9266-2ED5FFB6DB63}"/>
              </a:ext>
            </a:extLst>
          </p:cNvPr>
          <p:cNvSpPr>
            <a:spLocks noGrp="1"/>
          </p:cNvSpPr>
          <p:nvPr>
            <p:ph type="sldNum" sz="quarter" idx="12"/>
          </p:nvPr>
        </p:nvSpPr>
        <p:spPr>
          <a:xfrm>
            <a:off x="8604250" y="7405027"/>
            <a:ext cx="2743200" cy="165400"/>
          </a:xfrm>
        </p:spPr>
        <p:txBody>
          <a:bodyPr/>
          <a:lstStyle/>
          <a:p>
            <a:fld id="{AE086683-F536-42AB-ABBC-F4803DFE8DBC}" type="slidenum">
              <a:rPr lang="sv-SE" smtClean="0"/>
              <a:t>‹#›</a:t>
            </a:fld>
            <a:endParaRPr lang="sv-SE"/>
          </a:p>
        </p:txBody>
      </p:sp>
      <p:pic>
        <p:nvPicPr>
          <p:cNvPr id="21" name="Graphic 20">
            <a:extLst>
              <a:ext uri="{FF2B5EF4-FFF2-40B4-BE49-F238E27FC236}">
                <a16:creationId xmlns:a16="http://schemas.microsoft.com/office/drawing/2014/main" id="{3CDAD11B-CFD7-4EF1-A68E-6B5FDA88BDE9}"/>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flipV="1">
            <a:off x="303530" y="4674834"/>
            <a:ext cx="1314450" cy="361068"/>
          </a:xfrm>
          <a:prstGeom prst="rect">
            <a:avLst/>
          </a:prstGeom>
        </p:spPr>
      </p:pic>
    </p:spTree>
    <p:extLst>
      <p:ext uri="{BB962C8B-B14F-4D97-AF65-F5344CB8AC3E}">
        <p14:creationId xmlns:p14="http://schemas.microsoft.com/office/powerpoint/2010/main" val="3140283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15A51B-F5FD-46C6-BB50-13243C98858E}"/>
              </a:ext>
            </a:extLst>
          </p:cNvPr>
          <p:cNvSpPr>
            <a:spLocks noGrp="1"/>
          </p:cNvSpPr>
          <p:nvPr>
            <p:ph type="title" hasCustomPrompt="1"/>
          </p:nvPr>
        </p:nvSpPr>
        <p:spPr/>
        <p:txBody>
          <a:bodyPr/>
          <a:lstStyle>
            <a:lvl1pPr>
              <a:defRPr/>
            </a:lvl1pPr>
          </a:lstStyle>
          <a:p>
            <a:r>
              <a:rPr lang="sv-SE"/>
              <a:t>Klicka här för att skriva rubrik i upp till två rader</a:t>
            </a:r>
          </a:p>
        </p:txBody>
      </p:sp>
      <p:sp>
        <p:nvSpPr>
          <p:cNvPr id="3" name="Platshållare för innehåll 2">
            <a:extLst>
              <a:ext uri="{FF2B5EF4-FFF2-40B4-BE49-F238E27FC236}">
                <a16:creationId xmlns:a16="http://schemas.microsoft.com/office/drawing/2014/main" id="{0D17F852-2405-43B5-8AA8-1DF9E051EB6B}"/>
              </a:ext>
            </a:extLst>
          </p:cNvPr>
          <p:cNvSpPr>
            <a:spLocks noGrp="1"/>
          </p:cNvSpPr>
          <p:nvPr>
            <p:ph sz="half" idx="1"/>
          </p:nvPr>
        </p:nvSpPr>
        <p:spPr>
          <a:xfrm>
            <a:off x="301487" y="1829200"/>
            <a:ext cx="5183188" cy="3938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4C4315BF-6788-4811-BD10-03E568815C6E}"/>
              </a:ext>
            </a:extLst>
          </p:cNvPr>
          <p:cNvSpPr>
            <a:spLocks noGrp="1"/>
          </p:cNvSpPr>
          <p:nvPr>
            <p:ph sz="half" idx="2"/>
          </p:nvPr>
        </p:nvSpPr>
        <p:spPr>
          <a:xfrm>
            <a:off x="5643428" y="1829201"/>
            <a:ext cx="5183188" cy="3938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7E023E9F-EE8E-4686-A61E-65C066F9D370}"/>
              </a:ext>
            </a:extLst>
          </p:cNvPr>
          <p:cNvSpPr>
            <a:spLocks noGrp="1"/>
          </p:cNvSpPr>
          <p:nvPr>
            <p:ph type="dt" sz="half" idx="10"/>
          </p:nvPr>
        </p:nvSpPr>
        <p:spPr/>
        <p:txBody>
          <a:bodyPr/>
          <a:lstStyle>
            <a:lvl1pPr algn="r">
              <a:defRPr/>
            </a:lvl1pPr>
          </a:lstStyle>
          <a:p>
            <a:pPr algn="r"/>
            <a:fld id="{FD403CD0-842C-4BCD-83D3-BB78B185EE38}" type="datetimeFigureOut">
              <a:rPr lang="sv-SE" smtClean="0"/>
              <a:pPr algn="r"/>
              <a:t>2023-06-26</a:t>
            </a:fld>
            <a:endParaRPr lang="sv-SE"/>
          </a:p>
        </p:txBody>
      </p:sp>
      <p:sp>
        <p:nvSpPr>
          <p:cNvPr id="6" name="Platshållare för sidfot 5">
            <a:extLst>
              <a:ext uri="{FF2B5EF4-FFF2-40B4-BE49-F238E27FC236}">
                <a16:creationId xmlns:a16="http://schemas.microsoft.com/office/drawing/2014/main" id="{592EB582-82DF-4136-A89A-70895B14CB05}"/>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E1407E4-D3DA-4115-93A1-70F0BE9C57B6}"/>
              </a:ext>
            </a:extLst>
          </p:cNvPr>
          <p:cNvSpPr>
            <a:spLocks noGrp="1"/>
          </p:cNvSpPr>
          <p:nvPr>
            <p:ph type="sldNum" sz="quarter" idx="12"/>
          </p:nvPr>
        </p:nvSpPr>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3143030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Jämförelse med underrubrike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C447B7-A1D7-4C2A-AA62-F37F32D5ECB7}"/>
              </a:ext>
            </a:extLst>
          </p:cNvPr>
          <p:cNvSpPr>
            <a:spLocks noGrp="1"/>
          </p:cNvSpPr>
          <p:nvPr>
            <p:ph type="title" hasCustomPrompt="1"/>
          </p:nvPr>
        </p:nvSpPr>
        <p:spPr>
          <a:xfrm>
            <a:off x="301487" y="293412"/>
            <a:ext cx="8648700" cy="1325563"/>
          </a:xfrm>
        </p:spPr>
        <p:txBody>
          <a:bodyPr/>
          <a:lstStyle>
            <a:lvl1pPr>
              <a:defRPr/>
            </a:lvl1pPr>
          </a:lstStyle>
          <a:p>
            <a:r>
              <a:rPr lang="sv-SE"/>
              <a:t>Klicka här för att skriva rubrik i upp till två rader</a:t>
            </a:r>
          </a:p>
        </p:txBody>
      </p:sp>
      <p:sp>
        <p:nvSpPr>
          <p:cNvPr id="3" name="Platshållare för text 2">
            <a:extLst>
              <a:ext uri="{FF2B5EF4-FFF2-40B4-BE49-F238E27FC236}">
                <a16:creationId xmlns:a16="http://schemas.microsoft.com/office/drawing/2014/main" id="{02676758-DB6F-48D8-951C-8F4205231323}"/>
              </a:ext>
            </a:extLst>
          </p:cNvPr>
          <p:cNvSpPr>
            <a:spLocks noGrp="1"/>
          </p:cNvSpPr>
          <p:nvPr>
            <p:ph type="body" idx="1"/>
          </p:nvPr>
        </p:nvSpPr>
        <p:spPr>
          <a:xfrm>
            <a:off x="301487" y="1829200"/>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BB91D99-D2D3-4056-9A06-DB9129319516}"/>
              </a:ext>
            </a:extLst>
          </p:cNvPr>
          <p:cNvSpPr>
            <a:spLocks noGrp="1"/>
          </p:cNvSpPr>
          <p:nvPr>
            <p:ph sz="half" idx="2"/>
          </p:nvPr>
        </p:nvSpPr>
        <p:spPr>
          <a:xfrm>
            <a:off x="316706" y="2809623"/>
            <a:ext cx="5157787" cy="31281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64B5B5E2-4390-48D4-A214-EFF599B5C620}"/>
              </a:ext>
            </a:extLst>
          </p:cNvPr>
          <p:cNvSpPr>
            <a:spLocks noGrp="1"/>
          </p:cNvSpPr>
          <p:nvPr>
            <p:ph type="body" sz="quarter" idx="3"/>
          </p:nvPr>
        </p:nvSpPr>
        <p:spPr>
          <a:xfrm>
            <a:off x="5643427" y="1829200"/>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84E0839F-DA86-4E14-BFC3-BD0F948A2A61}"/>
              </a:ext>
            </a:extLst>
          </p:cNvPr>
          <p:cNvSpPr>
            <a:spLocks noGrp="1"/>
          </p:cNvSpPr>
          <p:nvPr>
            <p:ph sz="quarter" idx="4"/>
          </p:nvPr>
        </p:nvSpPr>
        <p:spPr>
          <a:xfrm>
            <a:off x="5648670" y="2809623"/>
            <a:ext cx="5183188" cy="312815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7E824975-61ED-493C-8BC1-B24F652A91B6}"/>
              </a:ext>
            </a:extLst>
          </p:cNvPr>
          <p:cNvSpPr>
            <a:spLocks noGrp="1"/>
          </p:cNvSpPr>
          <p:nvPr>
            <p:ph type="dt" sz="half" idx="10"/>
          </p:nvPr>
        </p:nvSpPr>
        <p:spPr/>
        <p:txBody>
          <a:bodyPr/>
          <a:lstStyle>
            <a:lvl1pPr algn="r">
              <a:defRPr/>
            </a:lvl1pPr>
          </a:lstStyle>
          <a:p>
            <a:fld id="{FD403CD0-842C-4BCD-83D3-BB78B185EE38}" type="datetimeFigureOut">
              <a:rPr lang="sv-SE" smtClean="0"/>
              <a:pPr/>
              <a:t>2023-06-26</a:t>
            </a:fld>
            <a:endParaRPr lang="sv-SE"/>
          </a:p>
        </p:txBody>
      </p:sp>
      <p:sp>
        <p:nvSpPr>
          <p:cNvPr id="8" name="Platshållare för sidfot 7">
            <a:extLst>
              <a:ext uri="{FF2B5EF4-FFF2-40B4-BE49-F238E27FC236}">
                <a16:creationId xmlns:a16="http://schemas.microsoft.com/office/drawing/2014/main" id="{45DAEBE1-AC92-48FF-9F7A-7C04C9EFD9DE}"/>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5DF3BA5-B9A3-4D9C-95FF-0250973BCD35}"/>
              </a:ext>
            </a:extLst>
          </p:cNvPr>
          <p:cNvSpPr>
            <a:spLocks noGrp="1"/>
          </p:cNvSpPr>
          <p:nvPr>
            <p:ph type="sldNum" sz="quarter" idx="12"/>
          </p:nvPr>
        </p:nvSpPr>
        <p:spPr/>
        <p:txBody>
          <a:bodyPr/>
          <a:lstStyle/>
          <a:p>
            <a:fld id="{AE086683-F536-42AB-ABBC-F4803DFE8DBC}" type="slidenum">
              <a:rPr lang="sv-SE" smtClean="0"/>
              <a:t>‹#›</a:t>
            </a:fld>
            <a:endParaRPr lang="sv-SE"/>
          </a:p>
        </p:txBody>
      </p:sp>
    </p:spTree>
    <p:extLst>
      <p:ext uri="{BB962C8B-B14F-4D97-AF65-F5344CB8AC3E}">
        <p14:creationId xmlns:p14="http://schemas.microsoft.com/office/powerpoint/2010/main" val="113184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DEDED"/>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2683E2-9A31-4B47-ACFE-390B6E0AF714}"/>
              </a:ext>
            </a:extLst>
          </p:cNvPr>
          <p:cNvSpPr>
            <a:spLocks noGrp="1"/>
          </p:cNvSpPr>
          <p:nvPr>
            <p:ph type="title"/>
          </p:nvPr>
        </p:nvSpPr>
        <p:spPr>
          <a:xfrm>
            <a:off x="301487" y="293412"/>
            <a:ext cx="8648700" cy="1325563"/>
          </a:xfrm>
          <a:prstGeom prst="rect">
            <a:avLst/>
          </a:prstGeom>
        </p:spPr>
        <p:txBody>
          <a:bodyPr vert="horz" lIns="0" tIns="0" rIns="0" bIns="0" rtlCol="0" anchor="b">
            <a:noAutofit/>
          </a:bodyPr>
          <a:lstStyle/>
          <a:p>
            <a:r>
              <a:rPr lang="sv-SE"/>
              <a:t>Klicka här för att skriva rubrik i upp till två rader</a:t>
            </a:r>
          </a:p>
        </p:txBody>
      </p:sp>
      <p:sp>
        <p:nvSpPr>
          <p:cNvPr id="3" name="Platshållare för text 2">
            <a:extLst>
              <a:ext uri="{FF2B5EF4-FFF2-40B4-BE49-F238E27FC236}">
                <a16:creationId xmlns:a16="http://schemas.microsoft.com/office/drawing/2014/main" id="{81C0710F-3CB3-4F01-9977-A1A69928F1E2}"/>
              </a:ext>
            </a:extLst>
          </p:cNvPr>
          <p:cNvSpPr>
            <a:spLocks noGrp="1"/>
          </p:cNvSpPr>
          <p:nvPr>
            <p:ph type="body" idx="1"/>
          </p:nvPr>
        </p:nvSpPr>
        <p:spPr>
          <a:xfrm>
            <a:off x="301487" y="1829200"/>
            <a:ext cx="8648700" cy="4054865"/>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a:p>
            <a:pPr lvl="5"/>
            <a:r>
              <a:rPr lang="sv-SE"/>
              <a:t>Nivå 6</a:t>
            </a:r>
          </a:p>
          <a:p>
            <a:pPr lvl="6"/>
            <a:r>
              <a:rPr lang="sv-SE"/>
              <a:t>Nivå 7</a:t>
            </a:r>
          </a:p>
          <a:p>
            <a:pPr lvl="7"/>
            <a:r>
              <a:rPr lang="sv-SE"/>
              <a:t>Nivå 8</a:t>
            </a:r>
          </a:p>
          <a:p>
            <a:pPr lvl="8"/>
            <a:r>
              <a:rPr lang="sv-SE"/>
              <a:t>Nivå 9</a:t>
            </a:r>
          </a:p>
        </p:txBody>
      </p:sp>
      <p:sp>
        <p:nvSpPr>
          <p:cNvPr id="4" name="Platshållare för datum 3">
            <a:extLst>
              <a:ext uri="{FF2B5EF4-FFF2-40B4-BE49-F238E27FC236}">
                <a16:creationId xmlns:a16="http://schemas.microsoft.com/office/drawing/2014/main" id="{907D54BB-8EC7-458A-A082-8AF4306364DF}"/>
              </a:ext>
            </a:extLst>
          </p:cNvPr>
          <p:cNvSpPr>
            <a:spLocks noGrp="1"/>
          </p:cNvSpPr>
          <p:nvPr>
            <p:ph type="dt" sz="half" idx="2"/>
          </p:nvPr>
        </p:nvSpPr>
        <p:spPr>
          <a:xfrm>
            <a:off x="9148761" y="5941694"/>
            <a:ext cx="2743200" cy="165400"/>
          </a:xfrm>
          <a:prstGeom prst="rect">
            <a:avLst/>
          </a:prstGeom>
        </p:spPr>
        <p:txBody>
          <a:bodyPr vert="horz" lIns="0" tIns="0" rIns="0" bIns="0" rtlCol="0" anchor="b">
            <a:noAutofit/>
          </a:bodyPr>
          <a:lstStyle>
            <a:lvl1pPr algn="r">
              <a:defRPr sz="700">
                <a:solidFill>
                  <a:schemeClr val="tx2">
                    <a:lumMod val="65000"/>
                    <a:lumOff val="35000"/>
                  </a:schemeClr>
                </a:solidFill>
              </a:defRPr>
            </a:lvl1pPr>
          </a:lstStyle>
          <a:p>
            <a:pPr algn="r"/>
            <a:fld id="{FD403CD0-842C-4BCD-83D3-BB78B185EE38}" type="datetimeFigureOut">
              <a:rPr lang="sv-SE" smtClean="0"/>
              <a:pPr algn="r"/>
              <a:t>2023-06-26</a:t>
            </a:fld>
            <a:endParaRPr lang="sv-SE"/>
          </a:p>
        </p:txBody>
      </p:sp>
      <p:sp>
        <p:nvSpPr>
          <p:cNvPr id="5" name="Platshållare för sidfot 4">
            <a:extLst>
              <a:ext uri="{FF2B5EF4-FFF2-40B4-BE49-F238E27FC236}">
                <a16:creationId xmlns:a16="http://schemas.microsoft.com/office/drawing/2014/main" id="{5C0A3ABB-C906-40E9-AF35-0DB0B3403226}"/>
              </a:ext>
            </a:extLst>
          </p:cNvPr>
          <p:cNvSpPr>
            <a:spLocks noGrp="1"/>
          </p:cNvSpPr>
          <p:nvPr>
            <p:ph type="ftr" sz="quarter" idx="3"/>
          </p:nvPr>
        </p:nvSpPr>
        <p:spPr>
          <a:xfrm>
            <a:off x="7777161" y="6139863"/>
            <a:ext cx="4114800" cy="165400"/>
          </a:xfrm>
          <a:prstGeom prst="rect">
            <a:avLst/>
          </a:prstGeom>
        </p:spPr>
        <p:txBody>
          <a:bodyPr vert="horz" lIns="0" tIns="0" rIns="0" bIns="0" rtlCol="0" anchor="b">
            <a:noAutofit/>
          </a:bodyPr>
          <a:lstStyle>
            <a:lvl1pPr algn="r">
              <a:defRPr sz="700">
                <a:solidFill>
                  <a:schemeClr val="tx2">
                    <a:lumMod val="65000"/>
                    <a:lumOff val="35000"/>
                  </a:schemeClr>
                </a:solidFill>
                <a:latin typeface="Almega Sans" panose="00000500000000000000" pitchFamily="50" charset="0"/>
              </a:defRPr>
            </a:lvl1pPr>
          </a:lstStyle>
          <a:p>
            <a:pPr algn="r"/>
            <a:endParaRPr lang="sv-SE"/>
          </a:p>
        </p:txBody>
      </p:sp>
      <p:sp>
        <p:nvSpPr>
          <p:cNvPr id="6" name="Platshållare för bildnummer 5">
            <a:extLst>
              <a:ext uri="{FF2B5EF4-FFF2-40B4-BE49-F238E27FC236}">
                <a16:creationId xmlns:a16="http://schemas.microsoft.com/office/drawing/2014/main" id="{37249AA9-CC7D-40E0-9894-3652F2EE8CF5}"/>
              </a:ext>
            </a:extLst>
          </p:cNvPr>
          <p:cNvSpPr>
            <a:spLocks noGrp="1"/>
          </p:cNvSpPr>
          <p:nvPr>
            <p:ph type="sldNum" sz="quarter" idx="4"/>
          </p:nvPr>
        </p:nvSpPr>
        <p:spPr>
          <a:xfrm>
            <a:off x="9148761" y="6338031"/>
            <a:ext cx="2743200" cy="165400"/>
          </a:xfrm>
          <a:prstGeom prst="rect">
            <a:avLst/>
          </a:prstGeom>
        </p:spPr>
        <p:txBody>
          <a:bodyPr vert="horz" lIns="0" tIns="0" rIns="0" bIns="0" rtlCol="0" anchor="b">
            <a:noAutofit/>
          </a:bodyPr>
          <a:lstStyle>
            <a:lvl1pPr algn="r">
              <a:defRPr sz="700">
                <a:solidFill>
                  <a:schemeClr val="tx2">
                    <a:lumMod val="65000"/>
                    <a:lumOff val="35000"/>
                  </a:schemeClr>
                </a:solidFill>
              </a:defRPr>
            </a:lvl1pPr>
          </a:lstStyle>
          <a:p>
            <a:fld id="{AE086683-F536-42AB-ABBC-F4803DFE8DBC}" type="slidenum">
              <a:rPr lang="sv-SE" smtClean="0"/>
              <a:pPr/>
              <a:t>‹#›</a:t>
            </a:fld>
            <a:endParaRPr lang="sv-SE"/>
          </a:p>
        </p:txBody>
      </p:sp>
      <p:pic>
        <p:nvPicPr>
          <p:cNvPr id="8" name="Bildobjekt 7">
            <a:extLst>
              <a:ext uri="{FF2B5EF4-FFF2-40B4-BE49-F238E27FC236}">
                <a16:creationId xmlns:a16="http://schemas.microsoft.com/office/drawing/2014/main" id="{BA826103-2F5D-475D-99D5-321916C29256}"/>
              </a:ext>
            </a:extLst>
          </p:cNvPr>
          <p:cNvPicPr>
            <a:picLocks noChangeAspect="1"/>
          </p:cNvPicPr>
          <p:nvPr userDrawn="1">
            <p:custDataLst>
              <p:tags r:id="rId21"/>
            </p:custDataLst>
          </p:nvPr>
        </p:nvPicPr>
        <p:blipFill>
          <a:blip r:embed="rId22">
            <a:extLst>
              <a:ext uri="{28A0092B-C50C-407E-A947-70E740481C1C}">
                <a14:useLocalDpi xmlns:a14="http://schemas.microsoft.com/office/drawing/2010/main" val="0"/>
              </a:ext>
            </a:extLst>
          </a:blip>
          <a:stretch>
            <a:fillRect/>
          </a:stretch>
        </p:blipFill>
        <p:spPr>
          <a:xfrm>
            <a:off x="300038" y="6309379"/>
            <a:ext cx="2883414" cy="198120"/>
          </a:xfrm>
          <a:prstGeom prst="rect">
            <a:avLst/>
          </a:prstGeom>
        </p:spPr>
      </p:pic>
    </p:spTree>
    <p:extLst>
      <p:ext uri="{BB962C8B-B14F-4D97-AF65-F5344CB8AC3E}">
        <p14:creationId xmlns:p14="http://schemas.microsoft.com/office/powerpoint/2010/main" val="149138282"/>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50" r:id="rId4"/>
    <p:sldLayoutId id="2147483668" r:id="rId5"/>
    <p:sldLayoutId id="2147483669" r:id="rId6"/>
    <p:sldLayoutId id="2147483661" r:id="rId7"/>
    <p:sldLayoutId id="2147483652" r:id="rId8"/>
    <p:sldLayoutId id="2147483653" r:id="rId9"/>
    <p:sldLayoutId id="2147483654" r:id="rId10"/>
    <p:sldLayoutId id="2147483662" r:id="rId11"/>
    <p:sldLayoutId id="2147483663" r:id="rId12"/>
    <p:sldLayoutId id="2147483667" r:id="rId13"/>
    <p:sldLayoutId id="2147483656" r:id="rId14"/>
    <p:sldLayoutId id="2147483664" r:id="rId15"/>
    <p:sldLayoutId id="2147483657" r:id="rId16"/>
    <p:sldLayoutId id="2147483655" r:id="rId17"/>
    <p:sldLayoutId id="2147483665" r:id="rId18"/>
    <p:sldLayoutId id="2147483666" r:id="rId19"/>
  </p:sldLayoutIdLst>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chart" Target="../charts/chart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75635F6-98DF-496A-A3EB-0E886B3D6A42}"/>
              </a:ext>
            </a:extLst>
          </p:cNvPr>
          <p:cNvSpPr>
            <a:spLocks noGrp="1"/>
          </p:cNvSpPr>
          <p:nvPr>
            <p:ph type="title"/>
          </p:nvPr>
        </p:nvSpPr>
        <p:spPr>
          <a:xfrm>
            <a:off x="297001" y="1625071"/>
            <a:ext cx="11507857" cy="2980450"/>
          </a:xfrm>
        </p:spPr>
        <p:txBody>
          <a:bodyPr/>
          <a:lstStyle/>
          <a:p>
            <a:r>
              <a:rPr lang="sv-SE"/>
              <a:t>Väntetider längre än vårdgarantin inom den planerade specialistvården, maj 2023</a:t>
            </a:r>
          </a:p>
        </p:txBody>
      </p:sp>
      <p:sp>
        <p:nvSpPr>
          <p:cNvPr id="3" name="Platshållare för text 2">
            <a:extLst>
              <a:ext uri="{FF2B5EF4-FFF2-40B4-BE49-F238E27FC236}">
                <a16:creationId xmlns:a16="http://schemas.microsoft.com/office/drawing/2014/main" id="{6D604115-3093-47A5-B61B-2708FA7C2004}"/>
              </a:ext>
            </a:extLst>
          </p:cNvPr>
          <p:cNvSpPr>
            <a:spLocks noGrp="1"/>
          </p:cNvSpPr>
          <p:nvPr>
            <p:ph type="body" idx="1"/>
          </p:nvPr>
        </p:nvSpPr>
        <p:spPr>
          <a:xfrm>
            <a:off x="300038" y="5148263"/>
            <a:ext cx="8641730" cy="941388"/>
          </a:xfrm>
        </p:spPr>
        <p:txBody>
          <a:bodyPr vert="horz" lIns="0" tIns="0" rIns="0" bIns="0" rtlCol="0" anchor="t">
            <a:noAutofit/>
          </a:bodyPr>
          <a:lstStyle/>
          <a:p>
            <a:r>
              <a:rPr lang="sv-SE"/>
              <a:t>Privata vårdgivare kan och vill vara regionens partners i arbetet för att ge patienter den vård de behöver och har rätt till.</a:t>
            </a:r>
          </a:p>
        </p:txBody>
      </p:sp>
    </p:spTree>
    <p:extLst>
      <p:ext uri="{BB962C8B-B14F-4D97-AF65-F5344CB8AC3E}">
        <p14:creationId xmlns:p14="http://schemas.microsoft.com/office/powerpoint/2010/main" val="1903204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ECD5C9-8C38-4D46-8BA0-D86982BFFD50}"/>
              </a:ext>
            </a:extLst>
          </p:cNvPr>
          <p:cNvSpPr>
            <a:spLocks noGrp="1"/>
          </p:cNvSpPr>
          <p:nvPr>
            <p:ph type="title"/>
          </p:nvPr>
        </p:nvSpPr>
        <p:spPr>
          <a:xfrm>
            <a:off x="1917771" y="1727200"/>
            <a:ext cx="9178415" cy="1499325"/>
          </a:xfrm>
        </p:spPr>
        <p:txBody>
          <a:bodyPr/>
          <a:lstStyle/>
          <a:p>
            <a:r>
              <a:rPr lang="sv-SE" sz="3200"/>
              <a:t>3. Aktuella nivåer på väntetider längre än 90 dagar för en åtgärd/operation inom olika specialiteter</a:t>
            </a:r>
            <a:br>
              <a:rPr lang="sv-SE" sz="3200"/>
            </a:br>
            <a:endParaRPr lang="sv-SE" sz="3200"/>
          </a:p>
        </p:txBody>
      </p:sp>
      <p:sp>
        <p:nvSpPr>
          <p:cNvPr id="5" name="Platshållare för innehåll 2">
            <a:extLst>
              <a:ext uri="{FF2B5EF4-FFF2-40B4-BE49-F238E27FC236}">
                <a16:creationId xmlns:a16="http://schemas.microsoft.com/office/drawing/2014/main" id="{080D5C75-08BD-406E-B97A-E98A739612FC}"/>
              </a:ext>
            </a:extLst>
          </p:cNvPr>
          <p:cNvSpPr txBox="1">
            <a:spLocks/>
          </p:cNvSpPr>
          <p:nvPr/>
        </p:nvSpPr>
        <p:spPr>
          <a:xfrm>
            <a:off x="406585" y="5520179"/>
            <a:ext cx="10689601" cy="468901"/>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sz="1800">
              <a:solidFill>
                <a:schemeClr val="bg1"/>
              </a:solidFill>
            </a:endParaRPr>
          </a:p>
        </p:txBody>
      </p:sp>
    </p:spTree>
    <p:extLst>
      <p:ext uri="{BB962C8B-B14F-4D97-AF65-F5344CB8AC3E}">
        <p14:creationId xmlns:p14="http://schemas.microsoft.com/office/powerpoint/2010/main" val="1305368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a:extLst>
              <a:ext uri="{FF2B5EF4-FFF2-40B4-BE49-F238E27FC236}">
                <a16:creationId xmlns:a16="http://schemas.microsoft.com/office/drawing/2014/main" id="{03929A9C-688A-4E41-53ED-BC51CF641D6A}"/>
              </a:ext>
            </a:extLst>
          </p:cNvPr>
          <p:cNvGraphicFramePr>
            <a:graphicFrameLocks/>
          </p:cNvGraphicFramePr>
          <p:nvPr>
            <p:extLst>
              <p:ext uri="{D42A27DB-BD31-4B8C-83A1-F6EECF244321}">
                <p14:modId xmlns:p14="http://schemas.microsoft.com/office/powerpoint/2010/main" val="3236263743"/>
              </p:ext>
            </p:extLst>
          </p:nvPr>
        </p:nvGraphicFramePr>
        <p:xfrm>
          <a:off x="6120000" y="1512000"/>
          <a:ext cx="5760000" cy="39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2" name="Diagram 1">
            <a:extLst>
              <a:ext uri="{FF2B5EF4-FFF2-40B4-BE49-F238E27FC236}">
                <a16:creationId xmlns:a16="http://schemas.microsoft.com/office/drawing/2014/main" id="{15F2EBDB-8313-D11B-4959-125F98E54921}"/>
              </a:ext>
            </a:extLst>
          </p:cNvPr>
          <p:cNvGraphicFramePr>
            <a:graphicFrameLocks/>
          </p:cNvGraphicFramePr>
          <p:nvPr>
            <p:extLst>
              <p:ext uri="{D42A27DB-BD31-4B8C-83A1-F6EECF244321}">
                <p14:modId xmlns:p14="http://schemas.microsoft.com/office/powerpoint/2010/main" val="583508658"/>
              </p:ext>
            </p:extLst>
          </p:nvPr>
        </p:nvGraphicFramePr>
        <p:xfrm>
          <a:off x="302400" y="1512000"/>
          <a:ext cx="5760000" cy="39600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ruta 6">
            <a:extLst>
              <a:ext uri="{FF2B5EF4-FFF2-40B4-BE49-F238E27FC236}">
                <a16:creationId xmlns:a16="http://schemas.microsoft.com/office/drawing/2014/main" id="{7944377C-17C4-4B1D-DCDA-85AD7A7C7E4B}"/>
              </a:ext>
            </a:extLst>
          </p:cNvPr>
          <p:cNvSpPr txBox="1"/>
          <p:nvPr/>
        </p:nvSpPr>
        <p:spPr>
          <a:xfrm>
            <a:off x="312000" y="355600"/>
            <a:ext cx="11568000" cy="830997"/>
          </a:xfrm>
          <a:prstGeom prst="rect">
            <a:avLst/>
          </a:prstGeom>
          <a:noFill/>
        </p:spPr>
        <p:txBody>
          <a:bodyPr wrap="square" rtlCol="0">
            <a:spAutoFit/>
          </a:bodyPr>
          <a:lstStyle/>
          <a:p>
            <a:r>
              <a:rPr lang="sv-SE" sz="2400" b="1"/>
              <a:t>Antal och andel som väntat längre än 90 dagar på en åtgärd/operation fördelat på specialitet, maj 2023</a:t>
            </a:r>
          </a:p>
        </p:txBody>
      </p:sp>
      <p:sp>
        <p:nvSpPr>
          <p:cNvPr id="8" name="textruta 7">
            <a:extLst>
              <a:ext uri="{FF2B5EF4-FFF2-40B4-BE49-F238E27FC236}">
                <a16:creationId xmlns:a16="http://schemas.microsoft.com/office/drawing/2014/main" id="{7FE69407-F623-8F7F-AAAB-B6506820239F}"/>
              </a:ext>
            </a:extLst>
          </p:cNvPr>
          <p:cNvSpPr txBox="1"/>
          <p:nvPr/>
        </p:nvSpPr>
        <p:spPr>
          <a:xfrm>
            <a:off x="302400" y="1260000"/>
            <a:ext cx="5760000" cy="261610"/>
          </a:xfrm>
          <a:prstGeom prst="rect">
            <a:avLst/>
          </a:prstGeom>
          <a:noFill/>
        </p:spPr>
        <p:txBody>
          <a:bodyPr wrap="square" rtlCol="0">
            <a:spAutoFit/>
          </a:bodyPr>
          <a:lstStyle/>
          <a:p>
            <a:r>
              <a:rPr lang="sv-SE" sz="1100" b="1"/>
              <a:t>Antal som väntat längre än 90 dagar på en åtgärd/operation fördelat på specialitet</a:t>
            </a:r>
          </a:p>
        </p:txBody>
      </p:sp>
      <p:sp>
        <p:nvSpPr>
          <p:cNvPr id="9" name="textruta 8">
            <a:extLst>
              <a:ext uri="{FF2B5EF4-FFF2-40B4-BE49-F238E27FC236}">
                <a16:creationId xmlns:a16="http://schemas.microsoft.com/office/drawing/2014/main" id="{957F5505-B483-B3B0-2DC7-ED743D58A6D5}"/>
              </a:ext>
            </a:extLst>
          </p:cNvPr>
          <p:cNvSpPr txBox="1"/>
          <p:nvPr/>
        </p:nvSpPr>
        <p:spPr>
          <a:xfrm>
            <a:off x="6129602" y="1260000"/>
            <a:ext cx="5760000" cy="261610"/>
          </a:xfrm>
          <a:prstGeom prst="rect">
            <a:avLst/>
          </a:prstGeom>
          <a:noFill/>
        </p:spPr>
        <p:txBody>
          <a:bodyPr wrap="square" rtlCol="0">
            <a:spAutoFit/>
          </a:bodyPr>
          <a:lstStyle/>
          <a:p>
            <a:r>
              <a:rPr lang="sv-SE" sz="1100" b="1"/>
              <a:t>Andel som väntat längre än 90 dagar på en åtgärd/operation fördelat på specialitet</a:t>
            </a:r>
          </a:p>
        </p:txBody>
      </p:sp>
      <p:sp>
        <p:nvSpPr>
          <p:cNvPr id="3" name="textruta 2">
            <a:extLst>
              <a:ext uri="{FF2B5EF4-FFF2-40B4-BE49-F238E27FC236}">
                <a16:creationId xmlns:a16="http://schemas.microsoft.com/office/drawing/2014/main" id="{2B45B21A-081A-E07A-2288-60BB5FA9C4EA}"/>
              </a:ext>
            </a:extLst>
          </p:cNvPr>
          <p:cNvSpPr txBox="1"/>
          <p:nvPr/>
        </p:nvSpPr>
        <p:spPr>
          <a:xfrm>
            <a:off x="336000" y="5580000"/>
            <a:ext cx="5760000" cy="369332"/>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a:t>
            </a:r>
            <a:r>
              <a:rPr lang="sv-SE" sz="900">
                <a:latin typeface="Arial"/>
                <a:ea typeface="Arial" panose="020B0604020202020204" pitchFamily="34" charset="0"/>
                <a:cs typeface="Times New Roman"/>
              </a:rPr>
              <a:t> </a:t>
            </a:r>
            <a:r>
              <a:rPr lang="sv-SE" sz="900">
                <a:effectLst/>
                <a:latin typeface="Arial"/>
                <a:ea typeface="Arial" panose="020B0604020202020204" pitchFamily="34" charset="0"/>
                <a:cs typeface="Times New Roman"/>
              </a:rPr>
              <a:t>personer som i maj</a:t>
            </a:r>
            <a:r>
              <a:rPr lang="sv-SE" sz="900">
                <a:latin typeface="Arial"/>
                <a:ea typeface="Arial" panose="020B0604020202020204" pitchFamily="34" charset="0"/>
                <a:cs typeface="Times New Roman"/>
              </a:rPr>
              <a:t> 2023</a:t>
            </a:r>
            <a:r>
              <a:rPr lang="sv-SE" sz="900">
                <a:effectLst/>
                <a:latin typeface="Arial"/>
                <a:ea typeface="Arial" panose="020B0604020202020204" pitchFamily="34" charset="0"/>
                <a:cs typeface="Times New Roman"/>
              </a:rPr>
              <a:t> hade väntat längre än 90 dagar på en åtgärd/operation inom en viss </a:t>
            </a:r>
            <a:r>
              <a:rPr lang="sv-SE" sz="900">
                <a:latin typeface="Arial"/>
                <a:ea typeface="Arial" panose="020B0604020202020204" pitchFamily="34" charset="0"/>
                <a:cs typeface="Times New Roman"/>
              </a:rPr>
              <a:t>specialitet</a:t>
            </a:r>
            <a:r>
              <a:rPr lang="sv-SE" sz="900">
                <a:effectLst/>
                <a:latin typeface="Arial"/>
                <a:ea typeface="Arial" panose="020B0604020202020204" pitchFamily="34" charset="0"/>
                <a:cs typeface="Times New Roman"/>
              </a:rPr>
              <a:t>.</a:t>
            </a:r>
          </a:p>
        </p:txBody>
      </p:sp>
      <p:sp>
        <p:nvSpPr>
          <p:cNvPr id="4" name="textruta 3">
            <a:extLst>
              <a:ext uri="{FF2B5EF4-FFF2-40B4-BE49-F238E27FC236}">
                <a16:creationId xmlns:a16="http://schemas.microsoft.com/office/drawing/2014/main" id="{FC7F7E8F-B202-9D5D-9E2D-46686DB1F146}"/>
              </a:ext>
            </a:extLst>
          </p:cNvPr>
          <p:cNvSpPr txBox="1"/>
          <p:nvPr/>
        </p:nvSpPr>
        <p:spPr>
          <a:xfrm>
            <a:off x="6129602" y="5580000"/>
            <a:ext cx="5760000" cy="507831"/>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a:t>
            </a:r>
            <a:r>
              <a:rPr lang="sv-SE" sz="900">
                <a:latin typeface="Arial"/>
                <a:ea typeface="Arial" panose="020B0604020202020204" pitchFamily="34" charset="0"/>
                <a:cs typeface="Times New Roman"/>
              </a:rPr>
              <a:t> </a:t>
            </a:r>
            <a:r>
              <a:rPr lang="sv-SE" sz="900">
                <a:effectLst/>
                <a:latin typeface="Arial"/>
                <a:ea typeface="Arial" panose="020B0604020202020204" pitchFamily="34" charset="0"/>
                <a:cs typeface="Times New Roman"/>
              </a:rPr>
              <a:t>personer som i maj</a:t>
            </a:r>
            <a:r>
              <a:rPr lang="sv-SE" sz="900">
                <a:latin typeface="Arial"/>
                <a:ea typeface="Arial" panose="020B0604020202020204" pitchFamily="34" charset="0"/>
                <a:cs typeface="Times New Roman"/>
              </a:rPr>
              <a:t> 2023 hade</a:t>
            </a:r>
            <a:r>
              <a:rPr lang="sv-SE" sz="900">
                <a:effectLst/>
                <a:latin typeface="Arial"/>
                <a:ea typeface="Arial" panose="020B0604020202020204" pitchFamily="34" charset="0"/>
                <a:cs typeface="Times New Roman"/>
              </a:rPr>
              <a:t> väntat längre än 90 dagar på </a:t>
            </a:r>
            <a:r>
              <a:rPr lang="sv-SE" sz="900">
                <a:latin typeface="Arial"/>
                <a:ea typeface="Arial" panose="020B0604020202020204" pitchFamily="34" charset="0"/>
                <a:cs typeface="Times New Roman"/>
              </a:rPr>
              <a:t>en åtgärd/operation inom en viss specialitet </a:t>
            </a:r>
            <a:r>
              <a:rPr lang="sv-SE" sz="900">
                <a:effectLst/>
                <a:latin typeface="Arial"/>
                <a:ea typeface="Arial" panose="020B0604020202020204" pitchFamily="34" charset="0"/>
                <a:cs typeface="Times New Roman"/>
              </a:rPr>
              <a:t>som andel av det totala antalet personer i maj som väntat på en åtgärd/operation inom den specialiteten.</a:t>
            </a:r>
          </a:p>
        </p:txBody>
      </p:sp>
      <p:sp>
        <p:nvSpPr>
          <p:cNvPr id="10" name="Pratbubbla: rektangel med rundade hörn 9">
            <a:extLst>
              <a:ext uri="{FF2B5EF4-FFF2-40B4-BE49-F238E27FC236}">
                <a16:creationId xmlns:a16="http://schemas.microsoft.com/office/drawing/2014/main" id="{BEDBAAF2-A683-B512-3DCE-012EDA27C567}"/>
              </a:ext>
            </a:extLst>
          </p:cNvPr>
          <p:cNvSpPr/>
          <p:nvPr/>
        </p:nvSpPr>
        <p:spPr>
          <a:xfrm>
            <a:off x="7590026" y="1629639"/>
            <a:ext cx="2819948" cy="506347"/>
          </a:xfrm>
          <a:prstGeom prst="wedgeRoundRectCallout">
            <a:avLst>
              <a:gd name="adj1" fmla="val -14236"/>
              <a:gd name="adj2" fmla="val 51462"/>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Mer än 30 procent inom 14 av 17 specialiteter hade väntat längre än 90 dagar på en åtgärd/operation i maj</a:t>
            </a:r>
          </a:p>
        </p:txBody>
      </p:sp>
      <p:sp>
        <p:nvSpPr>
          <p:cNvPr id="5" name="Pratbubbla: rektangel med rundade hörn 4">
            <a:extLst>
              <a:ext uri="{FF2B5EF4-FFF2-40B4-BE49-F238E27FC236}">
                <a16:creationId xmlns:a16="http://schemas.microsoft.com/office/drawing/2014/main" id="{055C6A24-E366-9E73-DD1D-0DEADD429A74}"/>
              </a:ext>
            </a:extLst>
          </p:cNvPr>
          <p:cNvSpPr/>
          <p:nvPr/>
        </p:nvSpPr>
        <p:spPr>
          <a:xfrm>
            <a:off x="1718395" y="1629610"/>
            <a:ext cx="2995210" cy="506376"/>
          </a:xfrm>
          <a:prstGeom prst="wedgeRoundRectCallout">
            <a:avLst>
              <a:gd name="adj1" fmla="val 80272"/>
              <a:gd name="adj2" fmla="val -27731"/>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sv-SE" sz="1050">
                <a:solidFill>
                  <a:schemeClr val="tx1"/>
                </a:solidFill>
              </a:rPr>
              <a:t>Drygt 11 000 personer hade i maj väntat längre än 90 dagar på en åtgärd/operation inom specialiteten ortopedi</a:t>
            </a:r>
          </a:p>
        </p:txBody>
      </p:sp>
    </p:spTree>
    <p:extLst>
      <p:ext uri="{BB962C8B-B14F-4D97-AF65-F5344CB8AC3E}">
        <p14:creationId xmlns:p14="http://schemas.microsoft.com/office/powerpoint/2010/main" val="1730370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ECD5C9-8C38-4D46-8BA0-D86982BFFD50}"/>
              </a:ext>
            </a:extLst>
          </p:cNvPr>
          <p:cNvSpPr>
            <a:spLocks noGrp="1"/>
          </p:cNvSpPr>
          <p:nvPr>
            <p:ph type="title"/>
          </p:nvPr>
        </p:nvSpPr>
        <p:spPr>
          <a:xfrm>
            <a:off x="1917771" y="1727200"/>
            <a:ext cx="9178415" cy="1499325"/>
          </a:xfrm>
        </p:spPr>
        <p:txBody>
          <a:bodyPr/>
          <a:lstStyle/>
          <a:p>
            <a:r>
              <a:rPr lang="sv-SE" sz="3200"/>
              <a:t>4. Aktuella nivåer på väntetider längre än 90 dagar inom den planerade specialistvården per region</a:t>
            </a:r>
            <a:br>
              <a:rPr lang="sv-SE" sz="3200"/>
            </a:br>
            <a:endParaRPr lang="sv-SE" sz="3200"/>
          </a:p>
        </p:txBody>
      </p:sp>
      <p:sp>
        <p:nvSpPr>
          <p:cNvPr id="5" name="Platshållare för innehåll 2">
            <a:extLst>
              <a:ext uri="{FF2B5EF4-FFF2-40B4-BE49-F238E27FC236}">
                <a16:creationId xmlns:a16="http://schemas.microsoft.com/office/drawing/2014/main" id="{080D5C75-08BD-406E-B97A-E98A739612FC}"/>
              </a:ext>
            </a:extLst>
          </p:cNvPr>
          <p:cNvSpPr txBox="1">
            <a:spLocks/>
          </p:cNvSpPr>
          <p:nvPr/>
        </p:nvSpPr>
        <p:spPr>
          <a:xfrm>
            <a:off x="406585" y="5520179"/>
            <a:ext cx="10689601" cy="468901"/>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sz="1800">
              <a:solidFill>
                <a:schemeClr val="bg1"/>
              </a:solidFill>
            </a:endParaRPr>
          </a:p>
        </p:txBody>
      </p:sp>
    </p:spTree>
    <p:extLst>
      <p:ext uri="{BB962C8B-B14F-4D97-AF65-F5344CB8AC3E}">
        <p14:creationId xmlns:p14="http://schemas.microsoft.com/office/powerpoint/2010/main" val="1139780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E39EC3BE-C12F-0886-9651-39A6D26BBFA4}"/>
              </a:ext>
            </a:extLst>
          </p:cNvPr>
          <p:cNvGraphicFramePr>
            <a:graphicFrameLocks/>
          </p:cNvGraphicFramePr>
          <p:nvPr>
            <p:extLst>
              <p:ext uri="{D42A27DB-BD31-4B8C-83A1-F6EECF244321}">
                <p14:modId xmlns:p14="http://schemas.microsoft.com/office/powerpoint/2010/main" val="1140592127"/>
              </p:ext>
            </p:extLst>
          </p:nvPr>
        </p:nvGraphicFramePr>
        <p:xfrm>
          <a:off x="6120000" y="1512000"/>
          <a:ext cx="5760000" cy="39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Diagram 4">
            <a:extLst>
              <a:ext uri="{FF2B5EF4-FFF2-40B4-BE49-F238E27FC236}">
                <a16:creationId xmlns:a16="http://schemas.microsoft.com/office/drawing/2014/main" id="{A765778E-1D59-C9E3-1204-C62EF48C1F9E}"/>
              </a:ext>
            </a:extLst>
          </p:cNvPr>
          <p:cNvGraphicFramePr>
            <a:graphicFrameLocks/>
          </p:cNvGraphicFramePr>
          <p:nvPr>
            <p:extLst>
              <p:ext uri="{D42A27DB-BD31-4B8C-83A1-F6EECF244321}">
                <p14:modId xmlns:p14="http://schemas.microsoft.com/office/powerpoint/2010/main" val="3075558550"/>
              </p:ext>
            </p:extLst>
          </p:nvPr>
        </p:nvGraphicFramePr>
        <p:xfrm>
          <a:off x="302400" y="1512000"/>
          <a:ext cx="5760000" cy="3963175"/>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ruta 6">
            <a:extLst>
              <a:ext uri="{FF2B5EF4-FFF2-40B4-BE49-F238E27FC236}">
                <a16:creationId xmlns:a16="http://schemas.microsoft.com/office/drawing/2014/main" id="{7944377C-17C4-4B1D-DCDA-85AD7A7C7E4B}"/>
              </a:ext>
            </a:extLst>
          </p:cNvPr>
          <p:cNvSpPr txBox="1"/>
          <p:nvPr/>
        </p:nvSpPr>
        <p:spPr>
          <a:xfrm>
            <a:off x="312000" y="355600"/>
            <a:ext cx="11568000" cy="830997"/>
          </a:xfrm>
          <a:prstGeom prst="rect">
            <a:avLst/>
          </a:prstGeom>
          <a:noFill/>
        </p:spPr>
        <p:txBody>
          <a:bodyPr wrap="square" rtlCol="0">
            <a:spAutoFit/>
          </a:bodyPr>
          <a:lstStyle/>
          <a:p>
            <a:r>
              <a:rPr lang="sv-SE" sz="2400" b="1"/>
              <a:t>Andel per region som väntat längre 90 dagar på ett första möte med en specialist eller på en åtgärd/operation, maj 2023</a:t>
            </a:r>
          </a:p>
        </p:txBody>
      </p:sp>
      <p:sp>
        <p:nvSpPr>
          <p:cNvPr id="8" name="textruta 7">
            <a:extLst>
              <a:ext uri="{FF2B5EF4-FFF2-40B4-BE49-F238E27FC236}">
                <a16:creationId xmlns:a16="http://schemas.microsoft.com/office/drawing/2014/main" id="{7FE69407-F623-8F7F-AAAB-B6506820239F}"/>
              </a:ext>
            </a:extLst>
          </p:cNvPr>
          <p:cNvSpPr txBox="1"/>
          <p:nvPr/>
        </p:nvSpPr>
        <p:spPr>
          <a:xfrm>
            <a:off x="302400" y="1260000"/>
            <a:ext cx="5760000" cy="261610"/>
          </a:xfrm>
          <a:prstGeom prst="rect">
            <a:avLst/>
          </a:prstGeom>
          <a:noFill/>
        </p:spPr>
        <p:txBody>
          <a:bodyPr wrap="square" rtlCol="0">
            <a:spAutoFit/>
          </a:bodyPr>
          <a:lstStyle/>
          <a:p>
            <a:r>
              <a:rPr lang="sv-SE" sz="1100" b="1"/>
              <a:t>Andel som väntat 90 dagar eller längre på ett första möte med en specialist</a:t>
            </a:r>
          </a:p>
        </p:txBody>
      </p:sp>
      <p:sp>
        <p:nvSpPr>
          <p:cNvPr id="9" name="textruta 8">
            <a:extLst>
              <a:ext uri="{FF2B5EF4-FFF2-40B4-BE49-F238E27FC236}">
                <a16:creationId xmlns:a16="http://schemas.microsoft.com/office/drawing/2014/main" id="{957F5505-B483-B3B0-2DC7-ED743D58A6D5}"/>
              </a:ext>
            </a:extLst>
          </p:cNvPr>
          <p:cNvSpPr txBox="1"/>
          <p:nvPr/>
        </p:nvSpPr>
        <p:spPr>
          <a:xfrm>
            <a:off x="6129602" y="1260000"/>
            <a:ext cx="5760000" cy="261610"/>
          </a:xfrm>
          <a:prstGeom prst="rect">
            <a:avLst/>
          </a:prstGeom>
          <a:noFill/>
        </p:spPr>
        <p:txBody>
          <a:bodyPr wrap="square" rtlCol="0">
            <a:spAutoFit/>
          </a:bodyPr>
          <a:lstStyle/>
          <a:p>
            <a:r>
              <a:rPr lang="sv-SE" sz="1100" b="1"/>
              <a:t>Andel som väntat 90 dagar eller längre på en åtgärd/operation</a:t>
            </a:r>
          </a:p>
        </p:txBody>
      </p:sp>
      <p:sp>
        <p:nvSpPr>
          <p:cNvPr id="3" name="textruta 2">
            <a:extLst>
              <a:ext uri="{FF2B5EF4-FFF2-40B4-BE49-F238E27FC236}">
                <a16:creationId xmlns:a16="http://schemas.microsoft.com/office/drawing/2014/main" id="{2B45B21A-081A-E07A-2288-60BB5FA9C4EA}"/>
              </a:ext>
            </a:extLst>
          </p:cNvPr>
          <p:cNvSpPr txBox="1"/>
          <p:nvPr/>
        </p:nvSpPr>
        <p:spPr>
          <a:xfrm>
            <a:off x="336000" y="5580000"/>
            <a:ext cx="5760000" cy="507831"/>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a:t>
            </a:r>
            <a:r>
              <a:rPr lang="sv-SE" sz="900">
                <a:latin typeface="Arial"/>
                <a:ea typeface="Arial" panose="020B0604020202020204" pitchFamily="34" charset="0"/>
                <a:cs typeface="Times New Roman"/>
              </a:rPr>
              <a:t> </a:t>
            </a:r>
            <a:r>
              <a:rPr lang="sv-SE" sz="900">
                <a:effectLst/>
                <a:latin typeface="Arial"/>
                <a:ea typeface="Arial" panose="020B0604020202020204" pitchFamily="34" charset="0"/>
                <a:cs typeface="Times New Roman"/>
              </a:rPr>
              <a:t>personer per region som i maj</a:t>
            </a:r>
            <a:r>
              <a:rPr lang="sv-SE" sz="900">
                <a:latin typeface="Arial"/>
                <a:ea typeface="Arial" panose="020B0604020202020204" pitchFamily="34" charset="0"/>
                <a:cs typeface="Times New Roman"/>
              </a:rPr>
              <a:t> 2023 hade</a:t>
            </a:r>
            <a:r>
              <a:rPr lang="sv-SE" sz="900">
                <a:effectLst/>
                <a:latin typeface="Arial"/>
                <a:ea typeface="Arial" panose="020B0604020202020204" pitchFamily="34" charset="0"/>
                <a:cs typeface="Times New Roman"/>
              </a:rPr>
              <a:t> väntat längre än 90 dagar på </a:t>
            </a:r>
            <a:r>
              <a:rPr lang="sv-SE" sz="900">
                <a:latin typeface="Arial"/>
                <a:ea typeface="Arial" panose="020B0604020202020204" pitchFamily="34" charset="0"/>
                <a:cs typeface="Times New Roman"/>
              </a:rPr>
              <a:t>en första kontakt med en specialist </a:t>
            </a:r>
            <a:r>
              <a:rPr lang="sv-SE" sz="900">
                <a:effectLst/>
                <a:latin typeface="Arial"/>
                <a:ea typeface="Arial" panose="020B0604020202020204" pitchFamily="34" charset="0"/>
                <a:cs typeface="Times New Roman"/>
              </a:rPr>
              <a:t>som andel av det totala antalet personer per region som väntat på en första kontakt med en specialist.</a:t>
            </a:r>
          </a:p>
        </p:txBody>
      </p:sp>
      <p:sp>
        <p:nvSpPr>
          <p:cNvPr id="4" name="textruta 3">
            <a:extLst>
              <a:ext uri="{FF2B5EF4-FFF2-40B4-BE49-F238E27FC236}">
                <a16:creationId xmlns:a16="http://schemas.microsoft.com/office/drawing/2014/main" id="{FC7F7E8F-B202-9D5D-9E2D-46686DB1F146}"/>
              </a:ext>
            </a:extLst>
          </p:cNvPr>
          <p:cNvSpPr txBox="1"/>
          <p:nvPr/>
        </p:nvSpPr>
        <p:spPr>
          <a:xfrm>
            <a:off x="6129602" y="5580000"/>
            <a:ext cx="5760000" cy="369332"/>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a:t>
            </a:r>
            <a:r>
              <a:rPr lang="sv-SE" sz="900">
                <a:latin typeface="Arial"/>
                <a:ea typeface="Arial" panose="020B0604020202020204" pitchFamily="34" charset="0"/>
                <a:cs typeface="Times New Roman"/>
              </a:rPr>
              <a:t> </a:t>
            </a:r>
            <a:r>
              <a:rPr lang="sv-SE" sz="900">
                <a:effectLst/>
                <a:latin typeface="Arial"/>
                <a:ea typeface="Arial" panose="020B0604020202020204" pitchFamily="34" charset="0"/>
                <a:cs typeface="Times New Roman"/>
              </a:rPr>
              <a:t>personer per region som i </a:t>
            </a:r>
            <a:r>
              <a:rPr lang="sv-SE" sz="900">
                <a:latin typeface="Arial"/>
                <a:ea typeface="Arial" panose="020B0604020202020204" pitchFamily="34" charset="0"/>
                <a:cs typeface="Times New Roman"/>
              </a:rPr>
              <a:t>2023 hade</a:t>
            </a:r>
            <a:r>
              <a:rPr lang="sv-SE" sz="900">
                <a:effectLst/>
                <a:latin typeface="Arial"/>
                <a:ea typeface="Arial" panose="020B0604020202020204" pitchFamily="34" charset="0"/>
                <a:cs typeface="Times New Roman"/>
              </a:rPr>
              <a:t> väntat längre än  90 dagar på </a:t>
            </a:r>
            <a:r>
              <a:rPr lang="sv-SE" sz="900">
                <a:latin typeface="Arial"/>
                <a:ea typeface="Arial" panose="020B0604020202020204" pitchFamily="34" charset="0"/>
                <a:cs typeface="Times New Roman"/>
              </a:rPr>
              <a:t>en åtgärd/operation </a:t>
            </a:r>
            <a:r>
              <a:rPr lang="sv-SE" sz="900">
                <a:effectLst/>
                <a:latin typeface="Arial"/>
                <a:ea typeface="Arial" panose="020B0604020202020204" pitchFamily="34" charset="0"/>
                <a:cs typeface="Times New Roman"/>
              </a:rPr>
              <a:t>som andel av det totala antalet personer per region som i maj väntat på en åtgärd/operation.</a:t>
            </a:r>
          </a:p>
        </p:txBody>
      </p:sp>
      <p:sp>
        <p:nvSpPr>
          <p:cNvPr id="2" name="Pratbubbla: rektangel med rundade hörn 1">
            <a:extLst>
              <a:ext uri="{FF2B5EF4-FFF2-40B4-BE49-F238E27FC236}">
                <a16:creationId xmlns:a16="http://schemas.microsoft.com/office/drawing/2014/main" id="{6894CAF1-CF17-15DA-BEB2-4EE4B308590B}"/>
              </a:ext>
            </a:extLst>
          </p:cNvPr>
          <p:cNvSpPr/>
          <p:nvPr/>
        </p:nvSpPr>
        <p:spPr>
          <a:xfrm>
            <a:off x="979507" y="1681408"/>
            <a:ext cx="3881535" cy="671952"/>
          </a:xfrm>
          <a:prstGeom prst="wedgeRoundRectCallout">
            <a:avLst>
              <a:gd name="adj1" fmla="val 19152"/>
              <a:gd name="adj2" fmla="val 44091"/>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Skillnaden mellan Region Jönköping och Region Norrbotten avseende andelen som i maj hade väntat i kön på ett första möte med en specialist längre än 90 dagar var 44 procentenheter</a:t>
            </a:r>
          </a:p>
        </p:txBody>
      </p:sp>
      <p:sp>
        <p:nvSpPr>
          <p:cNvPr id="10" name="Pratbubbla: rektangel med rundade hörn 9">
            <a:extLst>
              <a:ext uri="{FF2B5EF4-FFF2-40B4-BE49-F238E27FC236}">
                <a16:creationId xmlns:a16="http://schemas.microsoft.com/office/drawing/2014/main" id="{3A446895-E06D-44C8-5008-D64469045DD2}"/>
              </a:ext>
            </a:extLst>
          </p:cNvPr>
          <p:cNvSpPr/>
          <p:nvPr/>
        </p:nvSpPr>
        <p:spPr>
          <a:xfrm>
            <a:off x="7139489" y="1847013"/>
            <a:ext cx="3903276" cy="506347"/>
          </a:xfrm>
          <a:prstGeom prst="wedgeRoundRectCallout">
            <a:avLst>
              <a:gd name="adj1" fmla="val 27221"/>
              <a:gd name="adj2" fmla="val 51462"/>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Motsvarande skillnad mellan Region Jönköping och Region Jämtland Härjedalen som i diagrammet till vänster på en åtgärd/operation var 53 procentenheter. </a:t>
            </a:r>
          </a:p>
        </p:txBody>
      </p:sp>
    </p:spTree>
    <p:extLst>
      <p:ext uri="{BB962C8B-B14F-4D97-AF65-F5344CB8AC3E}">
        <p14:creationId xmlns:p14="http://schemas.microsoft.com/office/powerpoint/2010/main" val="1264305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FB26F48D-042B-6977-7B0E-E8552DFEC226}"/>
              </a:ext>
            </a:extLst>
          </p:cNvPr>
          <p:cNvGraphicFramePr>
            <a:graphicFrameLocks/>
          </p:cNvGraphicFramePr>
          <p:nvPr>
            <p:extLst>
              <p:ext uri="{D42A27DB-BD31-4B8C-83A1-F6EECF244321}">
                <p14:modId xmlns:p14="http://schemas.microsoft.com/office/powerpoint/2010/main" val="3104756663"/>
              </p:ext>
            </p:extLst>
          </p:nvPr>
        </p:nvGraphicFramePr>
        <p:xfrm>
          <a:off x="302400" y="1512000"/>
          <a:ext cx="5760000" cy="39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 2">
            <a:extLst>
              <a:ext uri="{FF2B5EF4-FFF2-40B4-BE49-F238E27FC236}">
                <a16:creationId xmlns:a16="http://schemas.microsoft.com/office/drawing/2014/main" id="{E323B407-272F-66FB-0001-9FAB568D2D76}"/>
              </a:ext>
            </a:extLst>
          </p:cNvPr>
          <p:cNvGraphicFramePr>
            <a:graphicFrameLocks/>
          </p:cNvGraphicFramePr>
          <p:nvPr>
            <p:extLst>
              <p:ext uri="{D42A27DB-BD31-4B8C-83A1-F6EECF244321}">
                <p14:modId xmlns:p14="http://schemas.microsoft.com/office/powerpoint/2010/main" val="2198469166"/>
              </p:ext>
            </p:extLst>
          </p:nvPr>
        </p:nvGraphicFramePr>
        <p:xfrm>
          <a:off x="6120000" y="1512000"/>
          <a:ext cx="5760000" cy="3960000"/>
        </p:xfrm>
        <a:graphic>
          <a:graphicData uri="http://schemas.openxmlformats.org/drawingml/2006/chart">
            <c:chart xmlns:c="http://schemas.openxmlformats.org/drawingml/2006/chart" xmlns:r="http://schemas.openxmlformats.org/officeDocument/2006/relationships" r:id="rId3"/>
          </a:graphicData>
        </a:graphic>
      </p:graphicFrame>
      <p:sp>
        <p:nvSpPr>
          <p:cNvPr id="15" name="textruta 14">
            <a:extLst>
              <a:ext uri="{FF2B5EF4-FFF2-40B4-BE49-F238E27FC236}">
                <a16:creationId xmlns:a16="http://schemas.microsoft.com/office/drawing/2014/main" id="{4AB4C5C9-4B78-E7E7-D106-6B47F1C7A0F8}"/>
              </a:ext>
            </a:extLst>
          </p:cNvPr>
          <p:cNvSpPr txBox="1"/>
          <p:nvPr/>
        </p:nvSpPr>
        <p:spPr>
          <a:xfrm>
            <a:off x="292798" y="1102135"/>
            <a:ext cx="5760000" cy="430887"/>
          </a:xfrm>
          <a:prstGeom prst="rect">
            <a:avLst/>
          </a:prstGeom>
          <a:noFill/>
        </p:spPr>
        <p:txBody>
          <a:bodyPr wrap="square" rtlCol="0">
            <a:spAutoFit/>
          </a:bodyPr>
          <a:lstStyle/>
          <a:p>
            <a:r>
              <a:rPr lang="sv-SE" sz="1100" b="1"/>
              <a:t>Förändring av andelen  som väntat längre än 90 dagar på ett första möte med en specialist</a:t>
            </a:r>
          </a:p>
        </p:txBody>
      </p:sp>
      <p:sp>
        <p:nvSpPr>
          <p:cNvPr id="16" name="textruta 15">
            <a:extLst>
              <a:ext uri="{FF2B5EF4-FFF2-40B4-BE49-F238E27FC236}">
                <a16:creationId xmlns:a16="http://schemas.microsoft.com/office/drawing/2014/main" id="{4D1AC63C-BDAC-39D3-75EA-7B72750D41C0}"/>
              </a:ext>
            </a:extLst>
          </p:cNvPr>
          <p:cNvSpPr txBox="1"/>
          <p:nvPr/>
        </p:nvSpPr>
        <p:spPr>
          <a:xfrm>
            <a:off x="6129602" y="1260000"/>
            <a:ext cx="5760000" cy="261610"/>
          </a:xfrm>
          <a:prstGeom prst="rect">
            <a:avLst/>
          </a:prstGeom>
          <a:noFill/>
        </p:spPr>
        <p:txBody>
          <a:bodyPr wrap="square" rtlCol="0">
            <a:spAutoFit/>
          </a:bodyPr>
          <a:lstStyle/>
          <a:p>
            <a:r>
              <a:rPr lang="sv-SE" sz="1100" b="1"/>
              <a:t>Förändring av andelen som väntat längre än 90 dagar på en åtgärd/operation</a:t>
            </a:r>
          </a:p>
        </p:txBody>
      </p:sp>
      <p:sp>
        <p:nvSpPr>
          <p:cNvPr id="4" name="textruta 3">
            <a:extLst>
              <a:ext uri="{FF2B5EF4-FFF2-40B4-BE49-F238E27FC236}">
                <a16:creationId xmlns:a16="http://schemas.microsoft.com/office/drawing/2014/main" id="{F221B2AB-B277-0A39-63C3-7DE74B861C2F}"/>
              </a:ext>
            </a:extLst>
          </p:cNvPr>
          <p:cNvSpPr txBox="1"/>
          <p:nvPr/>
        </p:nvSpPr>
        <p:spPr>
          <a:xfrm>
            <a:off x="311999" y="355600"/>
            <a:ext cx="11656065" cy="830997"/>
          </a:xfrm>
          <a:prstGeom prst="rect">
            <a:avLst/>
          </a:prstGeom>
          <a:noFill/>
        </p:spPr>
        <p:txBody>
          <a:bodyPr wrap="square" rtlCol="0">
            <a:spAutoFit/>
          </a:bodyPr>
          <a:lstStyle/>
          <a:p>
            <a:r>
              <a:rPr lang="sv-SE" sz="2400" b="1"/>
              <a:t>Förändring av andelen per region som väntat längre än 90 dagar på ett första möte med en specialist eller på en åtgärd/operation, maj 2022 - maj 2023</a:t>
            </a:r>
          </a:p>
        </p:txBody>
      </p:sp>
      <p:sp>
        <p:nvSpPr>
          <p:cNvPr id="7" name="textruta 6">
            <a:extLst>
              <a:ext uri="{FF2B5EF4-FFF2-40B4-BE49-F238E27FC236}">
                <a16:creationId xmlns:a16="http://schemas.microsoft.com/office/drawing/2014/main" id="{19E04886-DD9A-A62A-69FD-EE6F5EA34C49}"/>
              </a:ext>
            </a:extLst>
          </p:cNvPr>
          <p:cNvSpPr txBox="1"/>
          <p:nvPr/>
        </p:nvSpPr>
        <p:spPr>
          <a:xfrm>
            <a:off x="305212" y="5580000"/>
            <a:ext cx="5760000" cy="507831"/>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förändringen i procentandelen som hade väntat längre än 90 dagar på </a:t>
            </a:r>
            <a:r>
              <a:rPr lang="sv-SE" sz="900">
                <a:latin typeface="Arial"/>
                <a:ea typeface="Arial" panose="020B0604020202020204" pitchFamily="34" charset="0"/>
                <a:cs typeface="Times New Roman"/>
              </a:rPr>
              <a:t>en första kontakt med en specialist mellan maj 2023 och maj 2022 per region. Negativt värde visar att andelen minskat och vice versa</a:t>
            </a:r>
            <a:r>
              <a:rPr lang="sv-SE" sz="900">
                <a:effectLst/>
                <a:latin typeface="Arial"/>
                <a:ea typeface="Arial" panose="020B0604020202020204" pitchFamily="34" charset="0"/>
                <a:cs typeface="Times New Roman"/>
              </a:rPr>
              <a:t>.</a:t>
            </a:r>
          </a:p>
        </p:txBody>
      </p:sp>
      <p:sp>
        <p:nvSpPr>
          <p:cNvPr id="8" name="textruta 7">
            <a:extLst>
              <a:ext uri="{FF2B5EF4-FFF2-40B4-BE49-F238E27FC236}">
                <a16:creationId xmlns:a16="http://schemas.microsoft.com/office/drawing/2014/main" id="{B8A17F96-10FB-6BBB-94B4-21C420337832}"/>
              </a:ext>
            </a:extLst>
          </p:cNvPr>
          <p:cNvSpPr txBox="1"/>
          <p:nvPr/>
        </p:nvSpPr>
        <p:spPr>
          <a:xfrm>
            <a:off x="6129602" y="5580000"/>
            <a:ext cx="5760000" cy="369332"/>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förändringen i procentandelen som hade väntat längre än 90 dagar på </a:t>
            </a:r>
            <a:r>
              <a:rPr lang="sv-SE" sz="900">
                <a:latin typeface="Arial"/>
                <a:ea typeface="Arial" panose="020B0604020202020204" pitchFamily="34" charset="0"/>
                <a:cs typeface="Times New Roman"/>
              </a:rPr>
              <a:t>en åtgärd/operation mellan maj 2023 och maj 2022 per region. Negativt värde visar att andelen minskat och vice versa</a:t>
            </a:r>
            <a:r>
              <a:rPr lang="sv-SE" sz="900">
                <a:effectLst/>
                <a:latin typeface="Arial"/>
                <a:ea typeface="Arial" panose="020B0604020202020204" pitchFamily="34" charset="0"/>
                <a:cs typeface="Times New Roman"/>
              </a:rPr>
              <a:t>.</a:t>
            </a:r>
          </a:p>
        </p:txBody>
      </p:sp>
      <p:sp>
        <p:nvSpPr>
          <p:cNvPr id="5" name="Pratbubbla: rektangel med rundade hörn 4">
            <a:extLst>
              <a:ext uri="{FF2B5EF4-FFF2-40B4-BE49-F238E27FC236}">
                <a16:creationId xmlns:a16="http://schemas.microsoft.com/office/drawing/2014/main" id="{FE9D1406-F30D-A206-96A8-8D1F06E74CC5}"/>
              </a:ext>
            </a:extLst>
          </p:cNvPr>
          <p:cNvSpPr/>
          <p:nvPr/>
        </p:nvSpPr>
        <p:spPr>
          <a:xfrm>
            <a:off x="898469" y="1507409"/>
            <a:ext cx="4161211" cy="506347"/>
          </a:xfrm>
          <a:prstGeom prst="wedgeRoundRectCallout">
            <a:avLst>
              <a:gd name="adj1" fmla="val 24652"/>
              <a:gd name="adj2" fmla="val 42863"/>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Andelen som hade väntat längre än 90 dagar på en första kontakt med en specialist minskade i Region Gotland med 5  procentenheter mellan maj 2023 och maj 2022</a:t>
            </a:r>
          </a:p>
        </p:txBody>
      </p:sp>
      <p:sp>
        <p:nvSpPr>
          <p:cNvPr id="6" name="Pratbubbla: rektangel med rundade hörn 5">
            <a:extLst>
              <a:ext uri="{FF2B5EF4-FFF2-40B4-BE49-F238E27FC236}">
                <a16:creationId xmlns:a16="http://schemas.microsoft.com/office/drawing/2014/main" id="{6E69F223-7BD0-C438-F439-D2FC5F519462}"/>
              </a:ext>
            </a:extLst>
          </p:cNvPr>
          <p:cNvSpPr/>
          <p:nvPr/>
        </p:nvSpPr>
        <p:spPr>
          <a:xfrm>
            <a:off x="7158150" y="1642982"/>
            <a:ext cx="3870634" cy="506347"/>
          </a:xfrm>
          <a:prstGeom prst="wedgeRoundRectCallout">
            <a:avLst>
              <a:gd name="adj1" fmla="val 23043"/>
              <a:gd name="adj2" fmla="val 82174"/>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Andelen som hade väntat längre än 90 dagar på en åtgärd/operation ökade i Region Sörmland med 15 procentenheter mellan maj 2023 och maj 2022</a:t>
            </a:r>
          </a:p>
        </p:txBody>
      </p:sp>
    </p:spTree>
    <p:extLst>
      <p:ext uri="{BB962C8B-B14F-4D97-AF65-F5344CB8AC3E}">
        <p14:creationId xmlns:p14="http://schemas.microsoft.com/office/powerpoint/2010/main" val="2249214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a:extLst>
              <a:ext uri="{FF2B5EF4-FFF2-40B4-BE49-F238E27FC236}">
                <a16:creationId xmlns:a16="http://schemas.microsoft.com/office/drawing/2014/main" id="{D2AC011B-69F7-4D34-A2A1-AA926946B125}"/>
              </a:ext>
            </a:extLst>
          </p:cNvPr>
          <p:cNvGraphicFramePr>
            <a:graphicFrameLocks/>
          </p:cNvGraphicFramePr>
          <p:nvPr>
            <p:extLst>
              <p:ext uri="{D42A27DB-BD31-4B8C-83A1-F6EECF244321}">
                <p14:modId xmlns:p14="http://schemas.microsoft.com/office/powerpoint/2010/main" val="612480946"/>
              </p:ext>
            </p:extLst>
          </p:nvPr>
        </p:nvGraphicFramePr>
        <p:xfrm>
          <a:off x="302400" y="1512000"/>
          <a:ext cx="5760000" cy="3883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Diagram 10">
            <a:extLst>
              <a:ext uri="{FF2B5EF4-FFF2-40B4-BE49-F238E27FC236}">
                <a16:creationId xmlns:a16="http://schemas.microsoft.com/office/drawing/2014/main" id="{A8180C8C-07C4-05C6-E7F9-56D29BA77A7D}"/>
              </a:ext>
            </a:extLst>
          </p:cNvPr>
          <p:cNvGraphicFramePr>
            <a:graphicFrameLocks/>
          </p:cNvGraphicFramePr>
          <p:nvPr>
            <p:extLst>
              <p:ext uri="{D42A27DB-BD31-4B8C-83A1-F6EECF244321}">
                <p14:modId xmlns:p14="http://schemas.microsoft.com/office/powerpoint/2010/main" val="3739934030"/>
              </p:ext>
            </p:extLst>
          </p:nvPr>
        </p:nvGraphicFramePr>
        <p:xfrm>
          <a:off x="6120000" y="1512000"/>
          <a:ext cx="5760000" cy="38838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ruta 8">
            <a:extLst>
              <a:ext uri="{FF2B5EF4-FFF2-40B4-BE49-F238E27FC236}">
                <a16:creationId xmlns:a16="http://schemas.microsoft.com/office/drawing/2014/main" id="{FA2F0416-5C87-5A63-D5B6-DFA6873916B9}"/>
              </a:ext>
            </a:extLst>
          </p:cNvPr>
          <p:cNvSpPr txBox="1"/>
          <p:nvPr/>
        </p:nvSpPr>
        <p:spPr>
          <a:xfrm>
            <a:off x="345602" y="211505"/>
            <a:ext cx="11568000" cy="830997"/>
          </a:xfrm>
          <a:prstGeom prst="rect">
            <a:avLst/>
          </a:prstGeom>
          <a:noFill/>
        </p:spPr>
        <p:txBody>
          <a:bodyPr wrap="square" rtlCol="0">
            <a:spAutoFit/>
          </a:bodyPr>
          <a:lstStyle/>
          <a:p>
            <a:r>
              <a:rPr lang="sv-SE" sz="2400" b="1"/>
              <a:t>Antal per 1 000 invånare och region som väntat längre än 90 dagar på att träffa en specialist eller en åtgärd/operation i maj 2023</a:t>
            </a:r>
          </a:p>
        </p:txBody>
      </p:sp>
      <p:sp>
        <p:nvSpPr>
          <p:cNvPr id="10" name="textruta 9">
            <a:extLst>
              <a:ext uri="{FF2B5EF4-FFF2-40B4-BE49-F238E27FC236}">
                <a16:creationId xmlns:a16="http://schemas.microsoft.com/office/drawing/2014/main" id="{24E763F0-54CF-8706-1755-77A556FAD4FE}"/>
              </a:ext>
            </a:extLst>
          </p:cNvPr>
          <p:cNvSpPr txBox="1"/>
          <p:nvPr/>
        </p:nvSpPr>
        <p:spPr>
          <a:xfrm>
            <a:off x="292798" y="1101043"/>
            <a:ext cx="5760000" cy="430887"/>
          </a:xfrm>
          <a:prstGeom prst="rect">
            <a:avLst/>
          </a:prstGeom>
          <a:noFill/>
        </p:spPr>
        <p:txBody>
          <a:bodyPr wrap="square" rtlCol="0">
            <a:spAutoFit/>
          </a:bodyPr>
          <a:lstStyle/>
          <a:p>
            <a:r>
              <a:rPr lang="sv-SE" sz="1100" b="1"/>
              <a:t>Antal per 1 000 invånare som hade väntat längre än 90 dagar på en första kontakt med en specialist i maj</a:t>
            </a:r>
          </a:p>
        </p:txBody>
      </p:sp>
      <p:sp>
        <p:nvSpPr>
          <p:cNvPr id="12" name="textruta 11">
            <a:extLst>
              <a:ext uri="{FF2B5EF4-FFF2-40B4-BE49-F238E27FC236}">
                <a16:creationId xmlns:a16="http://schemas.microsoft.com/office/drawing/2014/main" id="{AE982DE7-EF21-C242-9065-4C66474CE43D}"/>
              </a:ext>
            </a:extLst>
          </p:cNvPr>
          <p:cNvSpPr txBox="1"/>
          <p:nvPr/>
        </p:nvSpPr>
        <p:spPr>
          <a:xfrm>
            <a:off x="6129602" y="1079153"/>
            <a:ext cx="5760000" cy="430887"/>
          </a:xfrm>
          <a:prstGeom prst="rect">
            <a:avLst/>
          </a:prstGeom>
          <a:noFill/>
        </p:spPr>
        <p:txBody>
          <a:bodyPr wrap="square" rtlCol="0">
            <a:spAutoFit/>
          </a:bodyPr>
          <a:lstStyle/>
          <a:p>
            <a:r>
              <a:rPr lang="sv-SE" sz="1100" b="1"/>
              <a:t>Antal per 1 000 invånare som hade väntat längre än 90 dagar på en åtgärd/operation i maj</a:t>
            </a:r>
          </a:p>
        </p:txBody>
      </p:sp>
      <p:sp>
        <p:nvSpPr>
          <p:cNvPr id="2" name="textruta 1">
            <a:extLst>
              <a:ext uri="{FF2B5EF4-FFF2-40B4-BE49-F238E27FC236}">
                <a16:creationId xmlns:a16="http://schemas.microsoft.com/office/drawing/2014/main" id="{2BB2AFF2-C906-24A7-CAA7-1A8E98610125}"/>
              </a:ext>
            </a:extLst>
          </p:cNvPr>
          <p:cNvSpPr txBox="1"/>
          <p:nvPr/>
        </p:nvSpPr>
        <p:spPr>
          <a:xfrm>
            <a:off x="323710" y="5580000"/>
            <a:ext cx="5612516" cy="369332"/>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 per 1 000 invånare per region som under maj 2023 väntat </a:t>
            </a:r>
            <a:r>
              <a:rPr lang="sv-SE" sz="900">
                <a:latin typeface="Arial"/>
                <a:ea typeface="Arial" panose="020B0604020202020204" pitchFamily="34" charset="0"/>
                <a:cs typeface="Times New Roman"/>
              </a:rPr>
              <a:t>längre än 90 dagar på ett första möte med en specialist.</a:t>
            </a:r>
            <a:endParaRPr lang="sv-SE" sz="900">
              <a:effectLst/>
              <a:latin typeface="Arial"/>
              <a:ea typeface="Arial" panose="020B0604020202020204" pitchFamily="34" charset="0"/>
              <a:cs typeface="Times New Roman"/>
            </a:endParaRPr>
          </a:p>
        </p:txBody>
      </p:sp>
      <p:sp>
        <p:nvSpPr>
          <p:cNvPr id="4" name="textruta 3">
            <a:extLst>
              <a:ext uri="{FF2B5EF4-FFF2-40B4-BE49-F238E27FC236}">
                <a16:creationId xmlns:a16="http://schemas.microsoft.com/office/drawing/2014/main" id="{10583804-2C5E-C306-8737-667576D84FB7}"/>
              </a:ext>
            </a:extLst>
          </p:cNvPr>
          <p:cNvSpPr txBox="1"/>
          <p:nvPr/>
        </p:nvSpPr>
        <p:spPr>
          <a:xfrm>
            <a:off x="6129602" y="5580000"/>
            <a:ext cx="5760000" cy="369332"/>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 per 1 000 invånare per region som under maj 2023 väntat längre än 90 dagar på en åtgärd/operation</a:t>
            </a:r>
            <a:r>
              <a:rPr lang="sv-SE" sz="900">
                <a:latin typeface="Arial"/>
                <a:ea typeface="Arial" panose="020B0604020202020204" pitchFamily="34" charset="0"/>
                <a:cs typeface="Times New Roman"/>
              </a:rPr>
              <a:t>.</a:t>
            </a:r>
            <a:endParaRPr lang="sv-SE" sz="900">
              <a:effectLst/>
              <a:latin typeface="Arial"/>
              <a:ea typeface="Arial" panose="020B0604020202020204" pitchFamily="34" charset="0"/>
              <a:cs typeface="Times New Roman"/>
            </a:endParaRPr>
          </a:p>
        </p:txBody>
      </p:sp>
      <p:sp>
        <p:nvSpPr>
          <p:cNvPr id="8" name="Pratbubbla: rektangel med rundade hörn 7">
            <a:extLst>
              <a:ext uri="{FF2B5EF4-FFF2-40B4-BE49-F238E27FC236}">
                <a16:creationId xmlns:a16="http://schemas.microsoft.com/office/drawing/2014/main" id="{01D0475A-9C47-CE0F-8CCB-EE4274112D04}"/>
              </a:ext>
            </a:extLst>
          </p:cNvPr>
          <p:cNvSpPr/>
          <p:nvPr/>
        </p:nvSpPr>
        <p:spPr>
          <a:xfrm>
            <a:off x="2704426" y="1712511"/>
            <a:ext cx="2130282" cy="270917"/>
          </a:xfrm>
          <a:prstGeom prst="wedgeRoundRectCallout">
            <a:avLst>
              <a:gd name="adj1" fmla="val -17545"/>
              <a:gd name="adj2" fmla="val 51461"/>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r>
              <a:rPr lang="sv-SE" sz="1050">
                <a:solidFill>
                  <a:schemeClr val="tx1"/>
                </a:solidFill>
              </a:rPr>
              <a:t>Motsvarar totalt 11 088 individer</a:t>
            </a:r>
          </a:p>
        </p:txBody>
      </p:sp>
      <p:cxnSp>
        <p:nvCxnSpPr>
          <p:cNvPr id="13" name="Rak pilkoppling 12">
            <a:extLst>
              <a:ext uri="{FF2B5EF4-FFF2-40B4-BE49-F238E27FC236}">
                <a16:creationId xmlns:a16="http://schemas.microsoft.com/office/drawing/2014/main" id="{D652E4F9-7263-D7A1-97EC-22328DA7AA6D}"/>
              </a:ext>
            </a:extLst>
          </p:cNvPr>
          <p:cNvCxnSpPr>
            <a:cxnSpLocks/>
          </p:cNvCxnSpPr>
          <p:nvPr/>
        </p:nvCxnSpPr>
        <p:spPr>
          <a:xfrm>
            <a:off x="4892308" y="1847969"/>
            <a:ext cx="70585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29559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ruta 8">
            <a:extLst>
              <a:ext uri="{FF2B5EF4-FFF2-40B4-BE49-F238E27FC236}">
                <a16:creationId xmlns:a16="http://schemas.microsoft.com/office/drawing/2014/main" id="{FA2F0416-5C87-5A63-D5B6-DFA6873916B9}"/>
              </a:ext>
            </a:extLst>
          </p:cNvPr>
          <p:cNvSpPr txBox="1"/>
          <p:nvPr/>
        </p:nvSpPr>
        <p:spPr>
          <a:xfrm>
            <a:off x="345602" y="211505"/>
            <a:ext cx="11568000" cy="830997"/>
          </a:xfrm>
          <a:prstGeom prst="rect">
            <a:avLst/>
          </a:prstGeom>
          <a:noFill/>
        </p:spPr>
        <p:txBody>
          <a:bodyPr wrap="square" rtlCol="0">
            <a:spAutoFit/>
          </a:bodyPr>
          <a:lstStyle/>
          <a:p>
            <a:r>
              <a:rPr lang="sv-SE" sz="2400" b="1"/>
              <a:t>Antal som väntat längre än 90 dagar på att träffa en specialist eller en åtgärd/operation per region i maj 2023</a:t>
            </a:r>
          </a:p>
        </p:txBody>
      </p:sp>
      <p:pic>
        <p:nvPicPr>
          <p:cNvPr id="3" name="Bildobjekt 2">
            <a:extLst>
              <a:ext uri="{FF2B5EF4-FFF2-40B4-BE49-F238E27FC236}">
                <a16:creationId xmlns:a16="http://schemas.microsoft.com/office/drawing/2014/main" id="{51D43F0F-1826-863E-D47F-F6C11482771F}"/>
              </a:ext>
            </a:extLst>
          </p:cNvPr>
          <p:cNvPicPr>
            <a:picLocks noChangeAspect="1"/>
          </p:cNvPicPr>
          <p:nvPr/>
        </p:nvPicPr>
        <p:blipFill>
          <a:blip r:embed="rId2"/>
          <a:stretch>
            <a:fillRect/>
          </a:stretch>
        </p:blipFill>
        <p:spPr>
          <a:xfrm>
            <a:off x="468000" y="1188000"/>
            <a:ext cx="11264900" cy="4749800"/>
          </a:xfrm>
          <a:prstGeom prst="rect">
            <a:avLst/>
          </a:prstGeom>
        </p:spPr>
      </p:pic>
    </p:spTree>
    <p:extLst>
      <p:ext uri="{BB962C8B-B14F-4D97-AF65-F5344CB8AC3E}">
        <p14:creationId xmlns:p14="http://schemas.microsoft.com/office/powerpoint/2010/main" val="35194164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ECD5C9-8C38-4D46-8BA0-D86982BFFD50}"/>
              </a:ext>
            </a:extLst>
          </p:cNvPr>
          <p:cNvSpPr>
            <a:spLocks noGrp="1"/>
          </p:cNvSpPr>
          <p:nvPr>
            <p:ph type="title"/>
          </p:nvPr>
        </p:nvSpPr>
        <p:spPr>
          <a:xfrm>
            <a:off x="1917771" y="1727200"/>
            <a:ext cx="9178415" cy="1499325"/>
          </a:xfrm>
        </p:spPr>
        <p:txBody>
          <a:bodyPr/>
          <a:lstStyle/>
          <a:p>
            <a:r>
              <a:rPr lang="sv-SE" sz="3200"/>
              <a:t>5. Historiska nivåer på väntetider längre än 90 dagar inom den planerade specialistvården</a:t>
            </a:r>
            <a:br>
              <a:rPr lang="sv-SE" sz="3200"/>
            </a:br>
            <a:endParaRPr lang="sv-SE" sz="3200"/>
          </a:p>
        </p:txBody>
      </p:sp>
      <p:sp>
        <p:nvSpPr>
          <p:cNvPr id="5" name="Platshållare för innehåll 2">
            <a:extLst>
              <a:ext uri="{FF2B5EF4-FFF2-40B4-BE49-F238E27FC236}">
                <a16:creationId xmlns:a16="http://schemas.microsoft.com/office/drawing/2014/main" id="{080D5C75-08BD-406E-B97A-E98A739612FC}"/>
              </a:ext>
            </a:extLst>
          </p:cNvPr>
          <p:cNvSpPr txBox="1">
            <a:spLocks/>
          </p:cNvSpPr>
          <p:nvPr/>
        </p:nvSpPr>
        <p:spPr>
          <a:xfrm>
            <a:off x="406585" y="5520179"/>
            <a:ext cx="10689601" cy="468901"/>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sz="1800">
              <a:solidFill>
                <a:schemeClr val="bg1"/>
              </a:solidFill>
            </a:endParaRPr>
          </a:p>
        </p:txBody>
      </p:sp>
    </p:spTree>
    <p:extLst>
      <p:ext uri="{BB962C8B-B14F-4D97-AF65-F5344CB8AC3E}">
        <p14:creationId xmlns:p14="http://schemas.microsoft.com/office/powerpoint/2010/main" val="995568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73267338-23D8-4355-D253-7311477489A6}"/>
              </a:ext>
            </a:extLst>
          </p:cNvPr>
          <p:cNvSpPr txBox="1"/>
          <p:nvPr/>
        </p:nvSpPr>
        <p:spPr>
          <a:xfrm>
            <a:off x="302400" y="1260000"/>
            <a:ext cx="5760000" cy="261610"/>
          </a:xfrm>
          <a:prstGeom prst="rect">
            <a:avLst/>
          </a:prstGeom>
          <a:noFill/>
        </p:spPr>
        <p:txBody>
          <a:bodyPr wrap="square" rtlCol="0">
            <a:spAutoFit/>
          </a:bodyPr>
          <a:lstStyle/>
          <a:p>
            <a:r>
              <a:rPr lang="sv-SE" sz="1100" b="1"/>
              <a:t>Antal som väntat längre än 90 dagar på ett första möte med en specialist</a:t>
            </a:r>
          </a:p>
        </p:txBody>
      </p:sp>
      <p:sp>
        <p:nvSpPr>
          <p:cNvPr id="9" name="textruta 8">
            <a:extLst>
              <a:ext uri="{FF2B5EF4-FFF2-40B4-BE49-F238E27FC236}">
                <a16:creationId xmlns:a16="http://schemas.microsoft.com/office/drawing/2014/main" id="{3992051F-761D-06B8-DF48-71A2C56E7E4B}"/>
              </a:ext>
            </a:extLst>
          </p:cNvPr>
          <p:cNvSpPr txBox="1"/>
          <p:nvPr/>
        </p:nvSpPr>
        <p:spPr>
          <a:xfrm>
            <a:off x="6129602" y="1260000"/>
            <a:ext cx="5760000" cy="261610"/>
          </a:xfrm>
          <a:prstGeom prst="rect">
            <a:avLst/>
          </a:prstGeom>
          <a:noFill/>
        </p:spPr>
        <p:txBody>
          <a:bodyPr wrap="square" rtlCol="0">
            <a:spAutoFit/>
          </a:bodyPr>
          <a:lstStyle/>
          <a:p>
            <a:r>
              <a:rPr lang="sv-SE" sz="1100" b="1"/>
              <a:t>Andel som väntat längre än 90 dagar på ett första möte med en specialist</a:t>
            </a:r>
          </a:p>
        </p:txBody>
      </p:sp>
      <p:sp>
        <p:nvSpPr>
          <p:cNvPr id="10" name="textruta 9">
            <a:extLst>
              <a:ext uri="{FF2B5EF4-FFF2-40B4-BE49-F238E27FC236}">
                <a16:creationId xmlns:a16="http://schemas.microsoft.com/office/drawing/2014/main" id="{8998FAA7-A213-BB95-F0C1-5EA893642914}"/>
              </a:ext>
            </a:extLst>
          </p:cNvPr>
          <p:cNvSpPr txBox="1"/>
          <p:nvPr/>
        </p:nvSpPr>
        <p:spPr>
          <a:xfrm>
            <a:off x="312000" y="355600"/>
            <a:ext cx="11568000" cy="830997"/>
          </a:xfrm>
          <a:prstGeom prst="rect">
            <a:avLst/>
          </a:prstGeom>
          <a:noFill/>
        </p:spPr>
        <p:txBody>
          <a:bodyPr wrap="square" rtlCol="0">
            <a:spAutoFit/>
          </a:bodyPr>
          <a:lstStyle/>
          <a:p>
            <a:r>
              <a:rPr lang="sv-SE" sz="2400" b="1"/>
              <a:t>Antal och andel som längre än 90 dagar på ett första möte med en specialist perioden 2011-2022</a:t>
            </a:r>
          </a:p>
        </p:txBody>
      </p:sp>
      <p:sp>
        <p:nvSpPr>
          <p:cNvPr id="7" name="textruta 6">
            <a:extLst>
              <a:ext uri="{FF2B5EF4-FFF2-40B4-BE49-F238E27FC236}">
                <a16:creationId xmlns:a16="http://schemas.microsoft.com/office/drawing/2014/main" id="{A740C982-CB82-38D8-4731-22BA36A04170}"/>
              </a:ext>
            </a:extLst>
          </p:cNvPr>
          <p:cNvSpPr txBox="1"/>
          <p:nvPr/>
        </p:nvSpPr>
        <p:spPr>
          <a:xfrm>
            <a:off x="6129602" y="5580000"/>
            <a:ext cx="5760000" cy="507831"/>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det genomsnittliga antalet personer per månad som under året hade väntat längre än 90 dagar på att få träffa en specialist som andel av det genomsnittliga totala antalet personer per månad som väntat på att få  träffa en specialist</a:t>
            </a:r>
            <a:r>
              <a:rPr lang="sv-SE" sz="900">
                <a:latin typeface="Arial"/>
                <a:ea typeface="Arial" panose="020B0604020202020204" pitchFamily="34" charset="0"/>
                <a:cs typeface="Times New Roman"/>
              </a:rPr>
              <a:t>.</a:t>
            </a:r>
            <a:endParaRPr lang="sv-SE" sz="900">
              <a:effectLst/>
              <a:latin typeface="Arial" panose="020B0604020202020204" pitchFamily="34" charset="0"/>
              <a:ea typeface="Arial" panose="020B0604020202020204" pitchFamily="34" charset="0"/>
              <a:cs typeface="Times New Roman" panose="02020603050405020304" pitchFamily="18" charset="0"/>
            </a:endParaRPr>
          </a:p>
        </p:txBody>
      </p:sp>
      <p:sp>
        <p:nvSpPr>
          <p:cNvPr id="12" name="textruta 11">
            <a:extLst>
              <a:ext uri="{FF2B5EF4-FFF2-40B4-BE49-F238E27FC236}">
                <a16:creationId xmlns:a16="http://schemas.microsoft.com/office/drawing/2014/main" id="{884A286A-B095-55F8-4B25-7EE1CF3080FD}"/>
              </a:ext>
            </a:extLst>
          </p:cNvPr>
          <p:cNvSpPr txBox="1"/>
          <p:nvPr/>
        </p:nvSpPr>
        <p:spPr>
          <a:xfrm>
            <a:off x="336000" y="5580000"/>
            <a:ext cx="5760000" cy="369332"/>
          </a:xfrm>
          <a:prstGeom prst="rect">
            <a:avLst/>
          </a:prstGeom>
          <a:noFill/>
        </p:spPr>
        <p:txBody>
          <a:bodyPr wrap="square" rtlCol="0">
            <a:spAutoFit/>
          </a:bodyPr>
          <a:lstStyle/>
          <a:p>
            <a:pPr>
              <a:spcAft>
                <a:spcPts val="800"/>
              </a:spcAft>
            </a:pPr>
            <a:r>
              <a:rPr lang="sv-SE" sz="900">
                <a:effectLst/>
                <a:latin typeface="Arial" panose="020B0604020202020204" pitchFamily="34" charset="0"/>
                <a:ea typeface="Arial" panose="020B0604020202020204" pitchFamily="34" charset="0"/>
                <a:cs typeface="Times New Roman" panose="02020603050405020304" pitchFamily="18" charset="0"/>
              </a:rPr>
              <a:t>Diagrammet visar det genomsnittliga antalet personer per månad som under året hade väntat längre än 90 dagar på att få träffa en specialist.</a:t>
            </a:r>
          </a:p>
        </p:txBody>
      </p:sp>
      <p:graphicFrame>
        <p:nvGraphicFramePr>
          <p:cNvPr id="2" name="Diagram 1">
            <a:extLst>
              <a:ext uri="{FF2B5EF4-FFF2-40B4-BE49-F238E27FC236}">
                <a16:creationId xmlns:a16="http://schemas.microsoft.com/office/drawing/2014/main" id="{A05D83ED-A9CC-284E-842E-D015A7DE5F3F}"/>
              </a:ext>
            </a:extLst>
          </p:cNvPr>
          <p:cNvGraphicFramePr>
            <a:graphicFrameLocks/>
          </p:cNvGraphicFramePr>
          <p:nvPr>
            <p:extLst>
              <p:ext uri="{D42A27DB-BD31-4B8C-83A1-F6EECF244321}">
                <p14:modId xmlns:p14="http://schemas.microsoft.com/office/powerpoint/2010/main" val="286544854"/>
              </p:ext>
            </p:extLst>
          </p:nvPr>
        </p:nvGraphicFramePr>
        <p:xfrm>
          <a:off x="302400" y="1512000"/>
          <a:ext cx="5760000" cy="39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 2">
            <a:extLst>
              <a:ext uri="{FF2B5EF4-FFF2-40B4-BE49-F238E27FC236}">
                <a16:creationId xmlns:a16="http://schemas.microsoft.com/office/drawing/2014/main" id="{2B5AE9D3-1F50-9191-D478-9B8AD325C241}"/>
              </a:ext>
            </a:extLst>
          </p:cNvPr>
          <p:cNvGraphicFramePr>
            <a:graphicFrameLocks/>
          </p:cNvGraphicFramePr>
          <p:nvPr>
            <p:extLst>
              <p:ext uri="{D42A27DB-BD31-4B8C-83A1-F6EECF244321}">
                <p14:modId xmlns:p14="http://schemas.microsoft.com/office/powerpoint/2010/main" val="214678101"/>
              </p:ext>
            </p:extLst>
          </p:nvPr>
        </p:nvGraphicFramePr>
        <p:xfrm>
          <a:off x="6120000" y="1512000"/>
          <a:ext cx="5760000" cy="3960000"/>
        </p:xfrm>
        <a:graphic>
          <a:graphicData uri="http://schemas.openxmlformats.org/drawingml/2006/chart">
            <c:chart xmlns:c="http://schemas.openxmlformats.org/drawingml/2006/chart" xmlns:r="http://schemas.openxmlformats.org/officeDocument/2006/relationships" r:id="rId3"/>
          </a:graphicData>
        </a:graphic>
      </p:graphicFrame>
      <p:sp>
        <p:nvSpPr>
          <p:cNvPr id="4" name="Pratbubbla: rektangel med rundade hörn 3">
            <a:extLst>
              <a:ext uri="{FF2B5EF4-FFF2-40B4-BE49-F238E27FC236}">
                <a16:creationId xmlns:a16="http://schemas.microsoft.com/office/drawing/2014/main" id="{2C3233D7-4B07-6DD8-ABCB-847B0C07DB5B}"/>
              </a:ext>
            </a:extLst>
          </p:cNvPr>
          <p:cNvSpPr/>
          <p:nvPr/>
        </p:nvSpPr>
        <p:spPr>
          <a:xfrm>
            <a:off x="2340249" y="1773610"/>
            <a:ext cx="2819948" cy="506347"/>
          </a:xfrm>
          <a:prstGeom prst="wedgeRoundRectCallout">
            <a:avLst>
              <a:gd name="adj1" fmla="val 19513"/>
              <a:gd name="adj2" fmla="val 50234"/>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sv-SE" sz="1050">
                <a:solidFill>
                  <a:schemeClr val="tx1"/>
                </a:solidFill>
              </a:rPr>
              <a:t>Dramatisk ökning av antalet som hade väntat 90 dagar eller längre på första kontakt med en specialist 2021 och 2022</a:t>
            </a:r>
          </a:p>
        </p:txBody>
      </p:sp>
      <p:sp>
        <p:nvSpPr>
          <p:cNvPr id="5" name="Pratbubbla: rektangel med rundade hörn 4">
            <a:extLst>
              <a:ext uri="{FF2B5EF4-FFF2-40B4-BE49-F238E27FC236}">
                <a16:creationId xmlns:a16="http://schemas.microsoft.com/office/drawing/2014/main" id="{701D4BE1-F08C-EDCD-722C-1462C5BFAE9E}"/>
              </a:ext>
            </a:extLst>
          </p:cNvPr>
          <p:cNvSpPr/>
          <p:nvPr/>
        </p:nvSpPr>
        <p:spPr>
          <a:xfrm>
            <a:off x="7120828" y="1773610"/>
            <a:ext cx="2819948" cy="506347"/>
          </a:xfrm>
          <a:prstGeom prst="wedgeRoundRectCallout">
            <a:avLst>
              <a:gd name="adj1" fmla="val 17750"/>
              <a:gd name="adj2" fmla="val 49005"/>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Drygt var tredje person i kön hade väntade längre än vårdgarantin under 2022, vilket är tre gånger högre än 2012 </a:t>
            </a:r>
          </a:p>
        </p:txBody>
      </p:sp>
    </p:spTree>
    <p:extLst>
      <p:ext uri="{BB962C8B-B14F-4D97-AF65-F5344CB8AC3E}">
        <p14:creationId xmlns:p14="http://schemas.microsoft.com/office/powerpoint/2010/main" val="981215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ruta 7">
            <a:extLst>
              <a:ext uri="{FF2B5EF4-FFF2-40B4-BE49-F238E27FC236}">
                <a16:creationId xmlns:a16="http://schemas.microsoft.com/office/drawing/2014/main" id="{73267338-23D8-4355-D253-7311477489A6}"/>
              </a:ext>
            </a:extLst>
          </p:cNvPr>
          <p:cNvSpPr txBox="1"/>
          <p:nvPr/>
        </p:nvSpPr>
        <p:spPr>
          <a:xfrm>
            <a:off x="302400" y="1260000"/>
            <a:ext cx="5760000" cy="261610"/>
          </a:xfrm>
          <a:prstGeom prst="rect">
            <a:avLst/>
          </a:prstGeom>
          <a:noFill/>
        </p:spPr>
        <p:txBody>
          <a:bodyPr wrap="square" rtlCol="0">
            <a:spAutoFit/>
          </a:bodyPr>
          <a:lstStyle/>
          <a:p>
            <a:r>
              <a:rPr lang="sv-SE" sz="1100" b="1"/>
              <a:t>Antal som väntat längre än 90 dagar på en åtgärd/operation</a:t>
            </a:r>
          </a:p>
        </p:txBody>
      </p:sp>
      <p:sp>
        <p:nvSpPr>
          <p:cNvPr id="9" name="textruta 8">
            <a:extLst>
              <a:ext uri="{FF2B5EF4-FFF2-40B4-BE49-F238E27FC236}">
                <a16:creationId xmlns:a16="http://schemas.microsoft.com/office/drawing/2014/main" id="{3992051F-761D-06B8-DF48-71A2C56E7E4B}"/>
              </a:ext>
            </a:extLst>
          </p:cNvPr>
          <p:cNvSpPr txBox="1"/>
          <p:nvPr/>
        </p:nvSpPr>
        <p:spPr>
          <a:xfrm>
            <a:off x="6129602" y="1260000"/>
            <a:ext cx="5760000" cy="261610"/>
          </a:xfrm>
          <a:prstGeom prst="rect">
            <a:avLst/>
          </a:prstGeom>
          <a:noFill/>
        </p:spPr>
        <p:txBody>
          <a:bodyPr wrap="square" rtlCol="0">
            <a:spAutoFit/>
          </a:bodyPr>
          <a:lstStyle/>
          <a:p>
            <a:r>
              <a:rPr lang="sv-SE" sz="1100" b="1"/>
              <a:t>Andel som väntat längre än 90 dagar på en åtgärd/operation</a:t>
            </a:r>
          </a:p>
        </p:txBody>
      </p:sp>
      <p:sp>
        <p:nvSpPr>
          <p:cNvPr id="10" name="textruta 9">
            <a:extLst>
              <a:ext uri="{FF2B5EF4-FFF2-40B4-BE49-F238E27FC236}">
                <a16:creationId xmlns:a16="http://schemas.microsoft.com/office/drawing/2014/main" id="{8998FAA7-A213-BB95-F0C1-5EA893642914}"/>
              </a:ext>
            </a:extLst>
          </p:cNvPr>
          <p:cNvSpPr txBox="1"/>
          <p:nvPr/>
        </p:nvSpPr>
        <p:spPr>
          <a:xfrm>
            <a:off x="312000" y="355600"/>
            <a:ext cx="11568000" cy="830997"/>
          </a:xfrm>
          <a:prstGeom prst="rect">
            <a:avLst/>
          </a:prstGeom>
          <a:noFill/>
        </p:spPr>
        <p:txBody>
          <a:bodyPr wrap="square" rtlCol="0">
            <a:spAutoFit/>
          </a:bodyPr>
          <a:lstStyle/>
          <a:p>
            <a:r>
              <a:rPr lang="sv-SE" sz="2400" b="1"/>
              <a:t>Antal och andel som väntat längre än 90 dagar på en åtgärd/operation perioden 2011-2022</a:t>
            </a:r>
          </a:p>
        </p:txBody>
      </p:sp>
      <p:sp>
        <p:nvSpPr>
          <p:cNvPr id="4" name="textruta 3">
            <a:extLst>
              <a:ext uri="{FF2B5EF4-FFF2-40B4-BE49-F238E27FC236}">
                <a16:creationId xmlns:a16="http://schemas.microsoft.com/office/drawing/2014/main" id="{7C202146-DDAC-D0F9-6F68-C41CF793C14D}"/>
              </a:ext>
            </a:extLst>
          </p:cNvPr>
          <p:cNvSpPr txBox="1"/>
          <p:nvPr/>
        </p:nvSpPr>
        <p:spPr>
          <a:xfrm>
            <a:off x="336000" y="5580000"/>
            <a:ext cx="5760000" cy="369332"/>
          </a:xfrm>
          <a:prstGeom prst="rect">
            <a:avLst/>
          </a:prstGeom>
          <a:noFill/>
        </p:spPr>
        <p:txBody>
          <a:bodyPr wrap="square" rtlCol="0">
            <a:spAutoFit/>
          </a:bodyPr>
          <a:lstStyle/>
          <a:p>
            <a:pPr>
              <a:spcAft>
                <a:spcPts val="800"/>
              </a:spcAft>
            </a:pPr>
            <a:r>
              <a:rPr lang="sv-SE" sz="900">
                <a:effectLst/>
                <a:latin typeface="Arial" panose="020B0604020202020204" pitchFamily="34" charset="0"/>
                <a:ea typeface="Arial" panose="020B0604020202020204" pitchFamily="34" charset="0"/>
                <a:cs typeface="Times New Roman" panose="02020603050405020304" pitchFamily="18" charset="0"/>
              </a:rPr>
              <a:t>Diagrammet visar det genomsnittliga antalet personer per månad som under året hade väntat längre än 90 dagar på en åtgärd/operation.</a:t>
            </a:r>
          </a:p>
        </p:txBody>
      </p:sp>
      <p:sp>
        <p:nvSpPr>
          <p:cNvPr id="6" name="textruta 5">
            <a:extLst>
              <a:ext uri="{FF2B5EF4-FFF2-40B4-BE49-F238E27FC236}">
                <a16:creationId xmlns:a16="http://schemas.microsoft.com/office/drawing/2014/main" id="{98C316AA-602D-C07D-7A0A-09B6B9AFF3BD}"/>
              </a:ext>
            </a:extLst>
          </p:cNvPr>
          <p:cNvSpPr txBox="1"/>
          <p:nvPr/>
        </p:nvSpPr>
        <p:spPr>
          <a:xfrm>
            <a:off x="6129602" y="5580000"/>
            <a:ext cx="5760000" cy="507831"/>
          </a:xfrm>
          <a:prstGeom prst="rect">
            <a:avLst/>
          </a:prstGeom>
          <a:noFill/>
        </p:spPr>
        <p:txBody>
          <a:bodyPr wrap="square" rtlCol="0">
            <a:spAutoFit/>
          </a:bodyPr>
          <a:lstStyle/>
          <a:p>
            <a:pPr>
              <a:spcAft>
                <a:spcPts val="800"/>
              </a:spcAft>
            </a:pPr>
            <a:r>
              <a:rPr lang="sv-SE" sz="900">
                <a:effectLst/>
                <a:latin typeface="Arial" panose="020B0604020202020204" pitchFamily="34" charset="0"/>
                <a:ea typeface="Arial" panose="020B0604020202020204" pitchFamily="34" charset="0"/>
                <a:cs typeface="Times New Roman" panose="02020603050405020304" pitchFamily="18" charset="0"/>
              </a:rPr>
              <a:t>Diagrammet visar det genomsnittliga antalet personer per månad som under året hade väntat längre än 90 dagar på en åtgärd/operation som andel av det genomsnittliga totala antalet personer per månad som väntat på en åtgärd/operation.</a:t>
            </a:r>
          </a:p>
        </p:txBody>
      </p:sp>
      <p:graphicFrame>
        <p:nvGraphicFramePr>
          <p:cNvPr id="7" name="Diagram 6">
            <a:extLst>
              <a:ext uri="{FF2B5EF4-FFF2-40B4-BE49-F238E27FC236}">
                <a16:creationId xmlns:a16="http://schemas.microsoft.com/office/drawing/2014/main" id="{FA7CCA35-FDF1-0467-7C57-AE75625F9892}"/>
              </a:ext>
            </a:extLst>
          </p:cNvPr>
          <p:cNvGraphicFramePr>
            <a:graphicFrameLocks/>
          </p:cNvGraphicFramePr>
          <p:nvPr>
            <p:extLst>
              <p:ext uri="{D42A27DB-BD31-4B8C-83A1-F6EECF244321}">
                <p14:modId xmlns:p14="http://schemas.microsoft.com/office/powerpoint/2010/main" val="2783066148"/>
              </p:ext>
            </p:extLst>
          </p:nvPr>
        </p:nvGraphicFramePr>
        <p:xfrm>
          <a:off x="302400" y="1512000"/>
          <a:ext cx="5760000" cy="39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Diagram 10">
            <a:extLst>
              <a:ext uri="{FF2B5EF4-FFF2-40B4-BE49-F238E27FC236}">
                <a16:creationId xmlns:a16="http://schemas.microsoft.com/office/drawing/2014/main" id="{51B73CB2-0FCC-BBA7-02E2-57EA568F99A3}"/>
              </a:ext>
            </a:extLst>
          </p:cNvPr>
          <p:cNvGraphicFramePr>
            <a:graphicFrameLocks/>
          </p:cNvGraphicFramePr>
          <p:nvPr>
            <p:extLst>
              <p:ext uri="{D42A27DB-BD31-4B8C-83A1-F6EECF244321}">
                <p14:modId xmlns:p14="http://schemas.microsoft.com/office/powerpoint/2010/main" val="3233949434"/>
              </p:ext>
            </p:extLst>
          </p:nvPr>
        </p:nvGraphicFramePr>
        <p:xfrm>
          <a:off x="6120000" y="1512000"/>
          <a:ext cx="5760000" cy="3960000"/>
        </p:xfrm>
        <a:graphic>
          <a:graphicData uri="http://schemas.openxmlformats.org/drawingml/2006/chart">
            <c:chart xmlns:c="http://schemas.openxmlformats.org/drawingml/2006/chart" xmlns:r="http://schemas.openxmlformats.org/officeDocument/2006/relationships" r:id="rId3"/>
          </a:graphicData>
        </a:graphic>
      </p:graphicFrame>
      <p:sp>
        <p:nvSpPr>
          <p:cNvPr id="2" name="Pratbubbla: rektangel med rundade hörn 1">
            <a:extLst>
              <a:ext uri="{FF2B5EF4-FFF2-40B4-BE49-F238E27FC236}">
                <a16:creationId xmlns:a16="http://schemas.microsoft.com/office/drawing/2014/main" id="{6A76A5DC-76B5-87E5-3674-51C6B50897CD}"/>
              </a:ext>
            </a:extLst>
          </p:cNvPr>
          <p:cNvSpPr/>
          <p:nvPr/>
        </p:nvSpPr>
        <p:spPr>
          <a:xfrm>
            <a:off x="1099473" y="1706317"/>
            <a:ext cx="2819948" cy="506347"/>
          </a:xfrm>
          <a:prstGeom prst="wedgeRoundRectCallout">
            <a:avLst>
              <a:gd name="adj1" fmla="val 24367"/>
              <a:gd name="adj2" fmla="val 49005"/>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Antalet som hade väntat längre än vårdgarantin på en åtgärd/operation låg kvar på samma höga nivå 2022 som 2021 </a:t>
            </a:r>
          </a:p>
        </p:txBody>
      </p:sp>
      <p:sp>
        <p:nvSpPr>
          <p:cNvPr id="3" name="Pratbubbla: rektangel med rundade hörn 2">
            <a:extLst>
              <a:ext uri="{FF2B5EF4-FFF2-40B4-BE49-F238E27FC236}">
                <a16:creationId xmlns:a16="http://schemas.microsoft.com/office/drawing/2014/main" id="{C8795FE0-0867-B65B-8D14-2932B16294BE}"/>
              </a:ext>
            </a:extLst>
          </p:cNvPr>
          <p:cNvSpPr/>
          <p:nvPr/>
        </p:nvSpPr>
        <p:spPr>
          <a:xfrm>
            <a:off x="7145709" y="1706317"/>
            <a:ext cx="2819948" cy="506347"/>
          </a:xfrm>
          <a:prstGeom prst="wedgeRoundRectCallout">
            <a:avLst>
              <a:gd name="adj1" fmla="val 30322"/>
              <a:gd name="adj2" fmla="val 51463"/>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Andelen har ökat kraftigt över tid men sjönk något mellan 2022 och 2021 på grund av den totala kön ökade något </a:t>
            </a:r>
          </a:p>
        </p:txBody>
      </p:sp>
    </p:spTree>
    <p:extLst>
      <p:ext uri="{BB962C8B-B14F-4D97-AF65-F5344CB8AC3E}">
        <p14:creationId xmlns:p14="http://schemas.microsoft.com/office/powerpoint/2010/main" val="126246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llips 5">
            <a:extLst>
              <a:ext uri="{FF2B5EF4-FFF2-40B4-BE49-F238E27FC236}">
                <a16:creationId xmlns:a16="http://schemas.microsoft.com/office/drawing/2014/main" id="{F48D2E36-B9F2-583E-85D7-5E39DD201290}"/>
              </a:ext>
            </a:extLst>
          </p:cNvPr>
          <p:cNvSpPr/>
          <p:nvPr/>
        </p:nvSpPr>
        <p:spPr>
          <a:xfrm>
            <a:off x="1779426" y="1550436"/>
            <a:ext cx="3702439" cy="3707737"/>
          </a:xfrm>
          <a:prstGeom prst="ellipse">
            <a:avLst/>
          </a:prstGeom>
          <a:solidFill>
            <a:srgbClr val="657B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Ellips 6">
            <a:extLst>
              <a:ext uri="{FF2B5EF4-FFF2-40B4-BE49-F238E27FC236}">
                <a16:creationId xmlns:a16="http://schemas.microsoft.com/office/drawing/2014/main" id="{F3898715-6284-6A53-37F1-757337F389B0}"/>
              </a:ext>
            </a:extLst>
          </p:cNvPr>
          <p:cNvSpPr/>
          <p:nvPr/>
        </p:nvSpPr>
        <p:spPr>
          <a:xfrm>
            <a:off x="7787944" y="2414579"/>
            <a:ext cx="2102874" cy="210281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textruta 7">
            <a:extLst>
              <a:ext uri="{FF2B5EF4-FFF2-40B4-BE49-F238E27FC236}">
                <a16:creationId xmlns:a16="http://schemas.microsoft.com/office/drawing/2014/main" id="{DFA8E98D-0DCF-0255-03C0-630C28BE1E86}"/>
              </a:ext>
            </a:extLst>
          </p:cNvPr>
          <p:cNvSpPr txBox="1"/>
          <p:nvPr/>
        </p:nvSpPr>
        <p:spPr>
          <a:xfrm>
            <a:off x="1181876" y="796016"/>
            <a:ext cx="4845698" cy="461665"/>
          </a:xfrm>
          <a:prstGeom prst="rect">
            <a:avLst/>
          </a:prstGeom>
          <a:noFill/>
        </p:spPr>
        <p:txBody>
          <a:bodyPr wrap="square" rtlCol="0">
            <a:spAutoFit/>
          </a:bodyPr>
          <a:lstStyle/>
          <a:p>
            <a:pPr algn="ctr"/>
            <a:r>
              <a:rPr lang="sv-SE" sz="2400" b="1"/>
              <a:t>Första möte med specialist</a:t>
            </a:r>
          </a:p>
        </p:txBody>
      </p:sp>
      <p:sp>
        <p:nvSpPr>
          <p:cNvPr id="9" name="textruta 8">
            <a:extLst>
              <a:ext uri="{FF2B5EF4-FFF2-40B4-BE49-F238E27FC236}">
                <a16:creationId xmlns:a16="http://schemas.microsoft.com/office/drawing/2014/main" id="{FFA5A68F-5598-A578-AC35-CDE4B705010B}"/>
              </a:ext>
            </a:extLst>
          </p:cNvPr>
          <p:cNvSpPr txBox="1"/>
          <p:nvPr/>
        </p:nvSpPr>
        <p:spPr>
          <a:xfrm>
            <a:off x="7200116" y="796016"/>
            <a:ext cx="3327919" cy="461665"/>
          </a:xfrm>
          <a:prstGeom prst="rect">
            <a:avLst/>
          </a:prstGeom>
          <a:noFill/>
        </p:spPr>
        <p:txBody>
          <a:bodyPr wrap="square" rtlCol="0">
            <a:spAutoFit/>
          </a:bodyPr>
          <a:lstStyle/>
          <a:p>
            <a:pPr algn="ctr"/>
            <a:r>
              <a:rPr lang="sv-SE" sz="2400" b="1"/>
              <a:t>Åtgärd/operation</a:t>
            </a:r>
          </a:p>
        </p:txBody>
      </p:sp>
      <p:sp>
        <p:nvSpPr>
          <p:cNvPr id="12" name="Ellips 11">
            <a:extLst>
              <a:ext uri="{FF2B5EF4-FFF2-40B4-BE49-F238E27FC236}">
                <a16:creationId xmlns:a16="http://schemas.microsoft.com/office/drawing/2014/main" id="{A9C22F82-7B0E-DA9F-1D12-D0B793552A3A}"/>
              </a:ext>
            </a:extLst>
          </p:cNvPr>
          <p:cNvSpPr/>
          <p:nvPr/>
        </p:nvSpPr>
        <p:spPr>
          <a:xfrm>
            <a:off x="2654013" y="2426618"/>
            <a:ext cx="1953264" cy="1955371"/>
          </a:xfrm>
          <a:prstGeom prst="ellipse">
            <a:avLst/>
          </a:prstGeom>
          <a:solidFill>
            <a:srgbClr val="B3BE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Ellips 12">
            <a:extLst>
              <a:ext uri="{FF2B5EF4-FFF2-40B4-BE49-F238E27FC236}">
                <a16:creationId xmlns:a16="http://schemas.microsoft.com/office/drawing/2014/main" id="{C7EEEF61-40F6-0B04-ECCF-B5FBD679ACFF}"/>
              </a:ext>
            </a:extLst>
          </p:cNvPr>
          <p:cNvSpPr/>
          <p:nvPr/>
        </p:nvSpPr>
        <p:spPr>
          <a:xfrm>
            <a:off x="8181882" y="2811970"/>
            <a:ext cx="1319617" cy="1318727"/>
          </a:xfrm>
          <a:prstGeom prst="ellipse">
            <a:avLst/>
          </a:prstGeom>
          <a:solidFill>
            <a:srgbClr val="B3BE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textruta 13">
            <a:extLst>
              <a:ext uri="{FF2B5EF4-FFF2-40B4-BE49-F238E27FC236}">
                <a16:creationId xmlns:a16="http://schemas.microsoft.com/office/drawing/2014/main" id="{0DC978B5-6808-2AC6-B68A-8565DBADBC32}"/>
              </a:ext>
            </a:extLst>
          </p:cNvPr>
          <p:cNvSpPr txBox="1"/>
          <p:nvPr/>
        </p:nvSpPr>
        <p:spPr>
          <a:xfrm>
            <a:off x="311020" y="1503392"/>
            <a:ext cx="1337387" cy="369332"/>
          </a:xfrm>
          <a:prstGeom prst="rect">
            <a:avLst/>
          </a:prstGeom>
          <a:noFill/>
        </p:spPr>
        <p:txBody>
          <a:bodyPr wrap="square" rtlCol="0">
            <a:spAutoFit/>
          </a:bodyPr>
          <a:lstStyle/>
          <a:p>
            <a:r>
              <a:rPr lang="sv-SE"/>
              <a:t>Antal i kön</a:t>
            </a:r>
          </a:p>
        </p:txBody>
      </p:sp>
      <p:sp>
        <p:nvSpPr>
          <p:cNvPr id="15" name="textruta 14">
            <a:extLst>
              <a:ext uri="{FF2B5EF4-FFF2-40B4-BE49-F238E27FC236}">
                <a16:creationId xmlns:a16="http://schemas.microsoft.com/office/drawing/2014/main" id="{5E514F22-7B52-EB44-9F76-42FA2215F7D9}"/>
              </a:ext>
            </a:extLst>
          </p:cNvPr>
          <p:cNvSpPr txBox="1"/>
          <p:nvPr/>
        </p:nvSpPr>
        <p:spPr>
          <a:xfrm>
            <a:off x="10742641" y="1503392"/>
            <a:ext cx="1337387" cy="369332"/>
          </a:xfrm>
          <a:prstGeom prst="rect">
            <a:avLst/>
          </a:prstGeom>
          <a:noFill/>
        </p:spPr>
        <p:txBody>
          <a:bodyPr wrap="square" rtlCol="0">
            <a:spAutoFit/>
          </a:bodyPr>
          <a:lstStyle/>
          <a:p>
            <a:pPr algn="just"/>
            <a:r>
              <a:rPr lang="sv-SE"/>
              <a:t>Antal i kön</a:t>
            </a:r>
          </a:p>
        </p:txBody>
      </p:sp>
      <p:sp>
        <p:nvSpPr>
          <p:cNvPr id="16" name="textruta 15">
            <a:extLst>
              <a:ext uri="{FF2B5EF4-FFF2-40B4-BE49-F238E27FC236}">
                <a16:creationId xmlns:a16="http://schemas.microsoft.com/office/drawing/2014/main" id="{4F814815-107F-9A1F-F843-53EF6E8E0200}"/>
              </a:ext>
            </a:extLst>
          </p:cNvPr>
          <p:cNvSpPr txBox="1"/>
          <p:nvPr/>
        </p:nvSpPr>
        <p:spPr>
          <a:xfrm>
            <a:off x="311020" y="5489125"/>
            <a:ext cx="4021493" cy="369332"/>
          </a:xfrm>
          <a:prstGeom prst="rect">
            <a:avLst/>
          </a:prstGeom>
          <a:noFill/>
        </p:spPr>
        <p:txBody>
          <a:bodyPr wrap="square" rtlCol="0">
            <a:spAutoFit/>
          </a:bodyPr>
          <a:lstStyle/>
          <a:p>
            <a:r>
              <a:rPr lang="sv-SE"/>
              <a:t>Väntat längre än 90 dagar</a:t>
            </a:r>
          </a:p>
        </p:txBody>
      </p:sp>
      <p:sp>
        <p:nvSpPr>
          <p:cNvPr id="17" name="textruta 16">
            <a:extLst>
              <a:ext uri="{FF2B5EF4-FFF2-40B4-BE49-F238E27FC236}">
                <a16:creationId xmlns:a16="http://schemas.microsoft.com/office/drawing/2014/main" id="{FF2616B6-55DF-B44C-ED7A-A19437415B7A}"/>
              </a:ext>
            </a:extLst>
          </p:cNvPr>
          <p:cNvSpPr txBox="1"/>
          <p:nvPr/>
        </p:nvSpPr>
        <p:spPr>
          <a:xfrm>
            <a:off x="8049208" y="5660183"/>
            <a:ext cx="4021493" cy="369332"/>
          </a:xfrm>
          <a:prstGeom prst="rect">
            <a:avLst/>
          </a:prstGeom>
          <a:noFill/>
        </p:spPr>
        <p:txBody>
          <a:bodyPr wrap="square" rtlCol="0">
            <a:spAutoFit/>
          </a:bodyPr>
          <a:lstStyle/>
          <a:p>
            <a:pPr algn="r"/>
            <a:r>
              <a:rPr lang="sv-SE"/>
              <a:t>Väntat längre än 90 dagar</a:t>
            </a:r>
          </a:p>
        </p:txBody>
      </p:sp>
      <p:sp>
        <p:nvSpPr>
          <p:cNvPr id="18" name="textruta 17">
            <a:extLst>
              <a:ext uri="{FF2B5EF4-FFF2-40B4-BE49-F238E27FC236}">
                <a16:creationId xmlns:a16="http://schemas.microsoft.com/office/drawing/2014/main" id="{E7ED15FA-BA75-9691-8762-8344F122BD07}"/>
              </a:ext>
            </a:extLst>
          </p:cNvPr>
          <p:cNvSpPr txBox="1"/>
          <p:nvPr/>
        </p:nvSpPr>
        <p:spPr>
          <a:xfrm>
            <a:off x="920620" y="84892"/>
            <a:ext cx="10742645" cy="584775"/>
          </a:xfrm>
          <a:prstGeom prst="rect">
            <a:avLst/>
          </a:prstGeom>
          <a:noFill/>
        </p:spPr>
        <p:txBody>
          <a:bodyPr wrap="square" rtlCol="0">
            <a:spAutoFit/>
          </a:bodyPr>
          <a:lstStyle/>
          <a:p>
            <a:r>
              <a:rPr lang="sv-SE" sz="3200" b="1"/>
              <a:t>Vårdköer i den planerade specialistvården, maj 2023</a:t>
            </a:r>
          </a:p>
        </p:txBody>
      </p:sp>
      <p:sp>
        <p:nvSpPr>
          <p:cNvPr id="2" name="textruta 1">
            <a:extLst>
              <a:ext uri="{FF2B5EF4-FFF2-40B4-BE49-F238E27FC236}">
                <a16:creationId xmlns:a16="http://schemas.microsoft.com/office/drawing/2014/main" id="{72D9624B-D2E3-0DC5-4A3E-1629935BD4DB}"/>
              </a:ext>
            </a:extLst>
          </p:cNvPr>
          <p:cNvSpPr txBox="1"/>
          <p:nvPr/>
        </p:nvSpPr>
        <p:spPr>
          <a:xfrm>
            <a:off x="3001736" y="1872724"/>
            <a:ext cx="1194318" cy="369332"/>
          </a:xfrm>
          <a:prstGeom prst="rect">
            <a:avLst/>
          </a:prstGeom>
          <a:noFill/>
        </p:spPr>
        <p:txBody>
          <a:bodyPr wrap="square" rtlCol="0">
            <a:spAutoFit/>
          </a:bodyPr>
          <a:lstStyle/>
          <a:p>
            <a:pPr algn="ctr"/>
            <a:r>
              <a:rPr lang="sv-SE">
                <a:solidFill>
                  <a:schemeClr val="bg1"/>
                </a:solidFill>
              </a:rPr>
              <a:t>472 989</a:t>
            </a:r>
          </a:p>
        </p:txBody>
      </p:sp>
      <p:sp>
        <p:nvSpPr>
          <p:cNvPr id="3" name="textruta 2">
            <a:extLst>
              <a:ext uri="{FF2B5EF4-FFF2-40B4-BE49-F238E27FC236}">
                <a16:creationId xmlns:a16="http://schemas.microsoft.com/office/drawing/2014/main" id="{8C1B79E1-680B-5D2D-0968-95377A6F7981}"/>
              </a:ext>
            </a:extLst>
          </p:cNvPr>
          <p:cNvSpPr txBox="1"/>
          <p:nvPr/>
        </p:nvSpPr>
        <p:spPr>
          <a:xfrm>
            <a:off x="8245749" y="2483062"/>
            <a:ext cx="1194318" cy="369332"/>
          </a:xfrm>
          <a:prstGeom prst="rect">
            <a:avLst/>
          </a:prstGeom>
          <a:noFill/>
        </p:spPr>
        <p:txBody>
          <a:bodyPr wrap="square" rtlCol="0">
            <a:spAutoFit/>
          </a:bodyPr>
          <a:lstStyle/>
          <a:p>
            <a:pPr algn="ctr"/>
            <a:r>
              <a:rPr lang="sv-SE">
                <a:solidFill>
                  <a:schemeClr val="bg1"/>
                </a:solidFill>
              </a:rPr>
              <a:t>161 803</a:t>
            </a:r>
          </a:p>
        </p:txBody>
      </p:sp>
      <p:sp>
        <p:nvSpPr>
          <p:cNvPr id="4" name="textruta 3">
            <a:extLst>
              <a:ext uri="{FF2B5EF4-FFF2-40B4-BE49-F238E27FC236}">
                <a16:creationId xmlns:a16="http://schemas.microsoft.com/office/drawing/2014/main" id="{EB494F37-8EF0-A723-DA9B-3B5291DC4A2F}"/>
              </a:ext>
            </a:extLst>
          </p:cNvPr>
          <p:cNvSpPr txBox="1"/>
          <p:nvPr/>
        </p:nvSpPr>
        <p:spPr>
          <a:xfrm>
            <a:off x="8244610" y="3143754"/>
            <a:ext cx="1194318" cy="646331"/>
          </a:xfrm>
          <a:prstGeom prst="rect">
            <a:avLst/>
          </a:prstGeom>
          <a:noFill/>
        </p:spPr>
        <p:txBody>
          <a:bodyPr wrap="square" rtlCol="0">
            <a:spAutoFit/>
          </a:bodyPr>
          <a:lstStyle/>
          <a:p>
            <a:pPr algn="ctr"/>
            <a:r>
              <a:rPr lang="sv-SE">
                <a:solidFill>
                  <a:schemeClr val="bg1"/>
                </a:solidFill>
              </a:rPr>
              <a:t>62 088</a:t>
            </a:r>
          </a:p>
          <a:p>
            <a:pPr algn="ctr"/>
            <a:r>
              <a:rPr lang="sv-SE">
                <a:solidFill>
                  <a:schemeClr val="bg1"/>
                </a:solidFill>
              </a:rPr>
              <a:t>38%</a:t>
            </a:r>
          </a:p>
        </p:txBody>
      </p:sp>
      <p:cxnSp>
        <p:nvCxnSpPr>
          <p:cNvPr id="10" name="Rak pilkoppling 9">
            <a:extLst>
              <a:ext uri="{FF2B5EF4-FFF2-40B4-BE49-F238E27FC236}">
                <a16:creationId xmlns:a16="http://schemas.microsoft.com/office/drawing/2014/main" id="{DC61113F-F73C-0F60-C2E8-19A33C82F35B}"/>
              </a:ext>
            </a:extLst>
          </p:cNvPr>
          <p:cNvCxnSpPr>
            <a:cxnSpLocks/>
          </p:cNvCxnSpPr>
          <p:nvPr/>
        </p:nvCxnSpPr>
        <p:spPr>
          <a:xfrm>
            <a:off x="1789144" y="1742213"/>
            <a:ext cx="1266242" cy="2721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Rak pilkoppling 18">
            <a:extLst>
              <a:ext uri="{FF2B5EF4-FFF2-40B4-BE49-F238E27FC236}">
                <a16:creationId xmlns:a16="http://schemas.microsoft.com/office/drawing/2014/main" id="{2D729861-A90D-EEE1-8DE8-BB12E6101BBC}"/>
              </a:ext>
            </a:extLst>
          </p:cNvPr>
          <p:cNvCxnSpPr>
            <a:cxnSpLocks/>
          </p:cNvCxnSpPr>
          <p:nvPr/>
        </p:nvCxnSpPr>
        <p:spPr>
          <a:xfrm flipV="1">
            <a:off x="1928327" y="3962400"/>
            <a:ext cx="1312506" cy="13451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Rak pilkoppling 20">
            <a:extLst>
              <a:ext uri="{FF2B5EF4-FFF2-40B4-BE49-F238E27FC236}">
                <a16:creationId xmlns:a16="http://schemas.microsoft.com/office/drawing/2014/main" id="{B52EE705-62B7-E0FF-44FC-07E5EFC78516}"/>
              </a:ext>
            </a:extLst>
          </p:cNvPr>
          <p:cNvCxnSpPr/>
          <p:nvPr/>
        </p:nvCxnSpPr>
        <p:spPr>
          <a:xfrm flipH="1">
            <a:off x="9149826" y="1742213"/>
            <a:ext cx="1492898" cy="7524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Rak pilkoppling 22">
            <a:extLst>
              <a:ext uri="{FF2B5EF4-FFF2-40B4-BE49-F238E27FC236}">
                <a16:creationId xmlns:a16="http://schemas.microsoft.com/office/drawing/2014/main" id="{EC4AE032-B890-4C69-308D-A6A6374C5332}"/>
              </a:ext>
            </a:extLst>
          </p:cNvPr>
          <p:cNvCxnSpPr>
            <a:cxnSpLocks/>
          </p:cNvCxnSpPr>
          <p:nvPr/>
        </p:nvCxnSpPr>
        <p:spPr>
          <a:xfrm flipH="1" flipV="1">
            <a:off x="9088009" y="3926634"/>
            <a:ext cx="746449" cy="178410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textruta 23">
            <a:extLst>
              <a:ext uri="{FF2B5EF4-FFF2-40B4-BE49-F238E27FC236}">
                <a16:creationId xmlns:a16="http://schemas.microsoft.com/office/drawing/2014/main" id="{5F2886DE-5FD1-3E51-36D9-5D1441476BE4}"/>
              </a:ext>
            </a:extLst>
          </p:cNvPr>
          <p:cNvSpPr txBox="1"/>
          <p:nvPr/>
        </p:nvSpPr>
        <p:spPr>
          <a:xfrm>
            <a:off x="3108774" y="3081583"/>
            <a:ext cx="1053208" cy="646331"/>
          </a:xfrm>
          <a:prstGeom prst="rect">
            <a:avLst/>
          </a:prstGeom>
          <a:noFill/>
        </p:spPr>
        <p:txBody>
          <a:bodyPr wrap="square" rtlCol="0">
            <a:spAutoFit/>
          </a:bodyPr>
          <a:lstStyle/>
          <a:p>
            <a:pPr algn="ctr"/>
            <a:r>
              <a:rPr lang="sv-SE">
                <a:solidFill>
                  <a:schemeClr val="bg1"/>
                </a:solidFill>
              </a:rPr>
              <a:t>139 367</a:t>
            </a:r>
          </a:p>
          <a:p>
            <a:pPr algn="ctr"/>
            <a:r>
              <a:rPr lang="sv-SE">
                <a:solidFill>
                  <a:schemeClr val="bg1"/>
                </a:solidFill>
              </a:rPr>
              <a:t>29%</a:t>
            </a:r>
          </a:p>
        </p:txBody>
      </p:sp>
    </p:spTree>
    <p:extLst>
      <p:ext uri="{BB962C8B-B14F-4D97-AF65-F5344CB8AC3E}">
        <p14:creationId xmlns:p14="http://schemas.microsoft.com/office/powerpoint/2010/main" val="23142553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4071874B-3C29-4FF6-A670-213A0FF725E8}"/>
              </a:ext>
            </a:extLst>
          </p:cNvPr>
          <p:cNvSpPr/>
          <p:nvPr/>
        </p:nvSpPr>
        <p:spPr>
          <a:xfrm>
            <a:off x="212436" y="1228434"/>
            <a:ext cx="11342253" cy="1016001"/>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CAECD5C9-8C38-4D46-8BA0-D86982BFFD50}"/>
              </a:ext>
            </a:extLst>
          </p:cNvPr>
          <p:cNvSpPr>
            <a:spLocks noGrp="1"/>
          </p:cNvSpPr>
          <p:nvPr>
            <p:ph type="title"/>
          </p:nvPr>
        </p:nvSpPr>
        <p:spPr>
          <a:xfrm>
            <a:off x="301487" y="293413"/>
            <a:ext cx="8648700" cy="713351"/>
          </a:xfrm>
        </p:spPr>
        <p:txBody>
          <a:bodyPr/>
          <a:lstStyle/>
          <a:p>
            <a:r>
              <a:rPr lang="sv-SE" sz="3200"/>
              <a:t>6. Vårdföretagarnas förslag</a:t>
            </a:r>
          </a:p>
        </p:txBody>
      </p:sp>
      <p:sp>
        <p:nvSpPr>
          <p:cNvPr id="3" name="Platshållare för innehåll 2">
            <a:extLst>
              <a:ext uri="{FF2B5EF4-FFF2-40B4-BE49-F238E27FC236}">
                <a16:creationId xmlns:a16="http://schemas.microsoft.com/office/drawing/2014/main" id="{1E75DE8A-79D7-4496-B357-69FD6F6644A3}"/>
              </a:ext>
            </a:extLst>
          </p:cNvPr>
          <p:cNvSpPr>
            <a:spLocks noGrp="1"/>
          </p:cNvSpPr>
          <p:nvPr>
            <p:ph sz="half" idx="1"/>
          </p:nvPr>
        </p:nvSpPr>
        <p:spPr>
          <a:xfrm>
            <a:off x="256959" y="2244435"/>
            <a:ext cx="11253205" cy="4934293"/>
          </a:xfrm>
        </p:spPr>
        <p:txBody>
          <a:bodyPr vert="horz" lIns="0" tIns="0" rIns="0" bIns="0" rtlCol="0" anchor="t">
            <a:noAutofit/>
          </a:bodyPr>
          <a:lstStyle/>
          <a:p>
            <a:pPr marL="0" indent="0">
              <a:buNone/>
            </a:pPr>
            <a:br>
              <a:rPr lang="sv-SE" sz="1200"/>
            </a:br>
            <a:r>
              <a:rPr lang="sv-SE" sz="1200"/>
              <a:t>Följande åtgärder bör snabbt genomföras:</a:t>
            </a:r>
          </a:p>
          <a:p>
            <a:pPr marL="0" indent="0">
              <a:buNone/>
            </a:pPr>
            <a:r>
              <a:rPr lang="sv-SE" sz="1200" b="1"/>
              <a:t>1. Stärk patienternas rätt att söka vård i hela landet</a:t>
            </a:r>
            <a:br>
              <a:rPr lang="sv-SE" sz="1200" b="1"/>
            </a:br>
            <a:r>
              <a:rPr lang="sv-SE" sz="1200"/>
              <a:t>Idag har patienter rätt att söka öppenvård var som helst i landet. Men få känner till den rättigheten eller kan överblicka sina möjligheter till vård.</a:t>
            </a:r>
          </a:p>
          <a:p>
            <a:r>
              <a:rPr lang="sv-SE" sz="1200" b="1"/>
              <a:t>Ge patienter lagstadgad rätt att söka slutenvård </a:t>
            </a:r>
            <a:r>
              <a:rPr lang="sv-SE" sz="1200"/>
              <a:t>över regiongränserna.</a:t>
            </a:r>
            <a:endParaRPr lang="sv-SE" sz="1200" b="1"/>
          </a:p>
          <a:p>
            <a:r>
              <a:rPr lang="sv-SE" sz="1200" b="1"/>
              <a:t>Aktuella väntetider i vården måste vara tillgängligt för alla</a:t>
            </a:r>
            <a:r>
              <a:rPr lang="sv-SE" sz="1200"/>
              <a:t>. En nationell vårdförmedling måste redovisa ledig kapacitet hos alla landets vårdgivare, samt annan relevant information för att varje patient ska kunna göra välinformerade val.</a:t>
            </a:r>
          </a:p>
          <a:p>
            <a:r>
              <a:rPr lang="sv-SE" sz="1200" b="1"/>
              <a:t>Öka patienters kunskap om sina rättigheter. </a:t>
            </a:r>
            <a:r>
              <a:rPr lang="sv-SE" sz="1200"/>
              <a:t>Vidta åtgärder för att patienter i hela landet ska få kunskap om sina rättigheter</a:t>
            </a:r>
            <a:r>
              <a:rPr lang="sv-SE" sz="1200" b="1"/>
              <a:t>. </a:t>
            </a:r>
          </a:p>
          <a:p>
            <a:pPr marL="0" indent="0">
              <a:buNone/>
            </a:pPr>
            <a:r>
              <a:rPr lang="sv-SE" sz="1200" b="1"/>
              <a:t>2. Guida patienterna till vårdgivare med kortast köer</a:t>
            </a:r>
            <a:br>
              <a:rPr lang="sv-SE" sz="1200" b="1"/>
            </a:br>
            <a:r>
              <a:rPr lang="sv-SE" sz="1200"/>
              <a:t>Upprättandet av en nationell vårdförmedling måste ges högsta prioritet. Varje patient i hela landet måste på ett enkelt sätt ges tillgång till information om aktuella väntetider och eventuell ledig kapacitet hos alla landets vårdgivare.</a:t>
            </a:r>
          </a:p>
          <a:p>
            <a:pPr marL="0" indent="0">
              <a:buNone/>
            </a:pPr>
            <a:r>
              <a:rPr lang="sv-SE" sz="1200" b="1"/>
              <a:t>3. Upphandla vårdkapacitet hos privata vårdgivare för att minska väntetiderna </a:t>
            </a:r>
            <a:br>
              <a:rPr lang="sv-SE" sz="1200" b="1"/>
            </a:br>
            <a:r>
              <a:rPr lang="sv-SE" sz="1200"/>
              <a:t>Alla regioner bör via avtal med vårdgivare säkerställa patienternas tillgång till specialistvård. Nationella ramavtal med privata vårdgivare som alla regioner kan använda kan vara ett sätt att snabbt öka vårdkapaciteten på vårdområden där väntetiderna är långa.</a:t>
            </a:r>
          </a:p>
          <a:p>
            <a:pPr marL="0" indent="0">
              <a:buNone/>
            </a:pPr>
            <a:r>
              <a:rPr lang="sv-SE" sz="1200" b="1"/>
              <a:t>4. Se över en skärpning av vårdgarantin. </a:t>
            </a:r>
            <a:r>
              <a:rPr lang="sv-SE" sz="1200"/>
              <a:t>Den svenska vårdgarantin är tandlös och har med nordiska mått långa bortre tidsgränser. Införandet av en modell som liknar den danska, med tydliga incitament för regionerna och 30 dagar istället för Sveriges 90, bör skyndsamt utredas.</a:t>
            </a:r>
            <a:endParaRPr lang="sv-SE" sz="1200" b="1"/>
          </a:p>
        </p:txBody>
      </p:sp>
      <p:sp>
        <p:nvSpPr>
          <p:cNvPr id="4" name="textruta 3">
            <a:extLst>
              <a:ext uri="{FF2B5EF4-FFF2-40B4-BE49-F238E27FC236}">
                <a16:creationId xmlns:a16="http://schemas.microsoft.com/office/drawing/2014/main" id="{DF1E8A14-0919-0555-E1D9-D517AC0C948A}"/>
              </a:ext>
            </a:extLst>
          </p:cNvPr>
          <p:cNvSpPr txBox="1"/>
          <p:nvPr/>
        </p:nvSpPr>
        <p:spPr>
          <a:xfrm>
            <a:off x="418289" y="1322962"/>
            <a:ext cx="10992256" cy="1077218"/>
          </a:xfrm>
          <a:prstGeom prst="rect">
            <a:avLst/>
          </a:prstGeom>
          <a:noFill/>
        </p:spPr>
        <p:txBody>
          <a:bodyPr wrap="square" rtlCol="0">
            <a:spAutoFit/>
          </a:bodyPr>
          <a:lstStyle/>
          <a:p>
            <a:pPr marL="0" indent="0">
              <a:buNone/>
            </a:pPr>
            <a:r>
              <a:rPr lang="sv-SE" sz="1600" i="1"/>
              <a:t>Vårdköerna är långa. Vårdgarantin är i praktiken satt ur spel. Det är ett politiskt ansvar att se till att vårdgarantin börjar fungera på riktigt. Inte en enda patient ska behöva vänta onödigt länge på vård. Den privat drivna sjukvården kan och vill bidra mer. </a:t>
            </a:r>
          </a:p>
          <a:p>
            <a:endParaRPr lang="sv-SE" sz="1600"/>
          </a:p>
        </p:txBody>
      </p:sp>
    </p:spTree>
    <p:extLst>
      <p:ext uri="{BB962C8B-B14F-4D97-AF65-F5344CB8AC3E}">
        <p14:creationId xmlns:p14="http://schemas.microsoft.com/office/powerpoint/2010/main" val="892513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1E75DE8A-79D7-4496-B357-69FD6F6644A3}"/>
              </a:ext>
            </a:extLst>
          </p:cNvPr>
          <p:cNvSpPr>
            <a:spLocks noGrp="1"/>
          </p:cNvSpPr>
          <p:nvPr>
            <p:ph sz="half" idx="1"/>
          </p:nvPr>
        </p:nvSpPr>
        <p:spPr>
          <a:xfrm>
            <a:off x="301486" y="1480725"/>
            <a:ext cx="10932571" cy="4540630"/>
          </a:xfrm>
        </p:spPr>
        <p:txBody>
          <a:bodyPr vert="horz" lIns="0" tIns="0" rIns="0" bIns="0" rtlCol="0" anchor="t">
            <a:noAutofit/>
          </a:bodyPr>
          <a:lstStyle/>
          <a:p>
            <a:pPr marL="0" indent="0">
              <a:buNone/>
            </a:pPr>
            <a:r>
              <a:rPr lang="sv-SE" sz="1800" b="1"/>
              <a:t>Vårdgarantin för den planerade specialistvården</a:t>
            </a:r>
          </a:p>
          <a:p>
            <a:pPr marL="0" indent="0">
              <a:buNone/>
            </a:pPr>
            <a:r>
              <a:rPr lang="sv-SE" sz="1800"/>
              <a:t>Vårdgarantin anger hur länge som du som längst ska behöva vänta för att få kontakt med vården. Den anger bland annat att en patient som bedöms vara i behov av ett besök inom den planerade specialistvården ska erbjudas tid för ett första besök eller åtgärd inom 90 dagar.</a:t>
            </a:r>
          </a:p>
          <a:p>
            <a:pPr marL="0" indent="0">
              <a:buNone/>
            </a:pPr>
            <a:r>
              <a:rPr lang="sv-SE" sz="1800"/>
              <a:t>Vårdgarantin infördes 2005 med syftet att öka tillgängligheten till planerad vård men också att avveckla köer och väntetider. Regionernas skyldighet att faktiskt erbjuda vårdgarantin blev en del av Hälso- och sjukvårdslagen 2010 och en del av </a:t>
            </a:r>
            <a:r>
              <a:rPr lang="sv-SE" sz="1800" err="1"/>
              <a:t>Patientlagen</a:t>
            </a:r>
            <a:r>
              <a:rPr lang="sv-SE" sz="1800"/>
              <a:t> 2015. </a:t>
            </a:r>
          </a:p>
          <a:p>
            <a:pPr marL="0" indent="0">
              <a:buNone/>
            </a:pPr>
            <a:endParaRPr lang="sv-SE" sz="1800"/>
          </a:p>
          <a:p>
            <a:pPr marL="0" indent="0">
              <a:buNone/>
            </a:pPr>
            <a:r>
              <a:rPr lang="sv-SE" sz="1800" b="1">
                <a:ea typeface="+mn-lt"/>
                <a:cs typeface="+mn-lt"/>
              </a:rPr>
              <a:t>Väntetidsdata för den planerade specialistvården</a:t>
            </a:r>
          </a:p>
          <a:p>
            <a:pPr marL="0" indent="0">
              <a:buNone/>
            </a:pPr>
            <a:r>
              <a:rPr lang="sv-SE" sz="1800">
                <a:ea typeface="+mn-lt"/>
                <a:cs typeface="+mn-lt"/>
              </a:rPr>
              <a:t>Varje månad rapporterar regionerna data till den nationella väntetidsdatabasen. Statistik från den visas på väntetider.se. Väntetidsdatabasen är en lagstadgad databas och regionerna bär rapporteringsskyldighet som enligt regeringen ska finnas för att följa upp vårdgarantin. I den här rapporten redovisas endast väntetider inom den planerade specialistvården.</a:t>
            </a:r>
          </a:p>
          <a:p>
            <a:pPr marL="0" indent="0">
              <a:buNone/>
            </a:pPr>
            <a:r>
              <a:rPr lang="sv-SE" sz="1800">
                <a:ea typeface="+mn-lt"/>
                <a:cs typeface="+mn-lt"/>
              </a:rPr>
              <a:t>Patienter som blivit erbjudna en kontakt inom vårdgarantins tidsgräns men som själva valt att vänta längre tid, till exempel för att få komma till en viss vårdgivare, är exkluderade ur statistiken.</a:t>
            </a:r>
          </a:p>
        </p:txBody>
      </p:sp>
      <p:sp>
        <p:nvSpPr>
          <p:cNvPr id="2" name="textruta 1">
            <a:extLst>
              <a:ext uri="{FF2B5EF4-FFF2-40B4-BE49-F238E27FC236}">
                <a16:creationId xmlns:a16="http://schemas.microsoft.com/office/drawing/2014/main" id="{E0C6C108-E8B7-33C2-1D07-FCAB808F4599}"/>
              </a:ext>
            </a:extLst>
          </p:cNvPr>
          <p:cNvSpPr txBox="1"/>
          <p:nvPr/>
        </p:nvSpPr>
        <p:spPr>
          <a:xfrm>
            <a:off x="205692" y="496388"/>
            <a:ext cx="10488434" cy="584775"/>
          </a:xfrm>
          <a:prstGeom prst="rect">
            <a:avLst/>
          </a:prstGeom>
          <a:noFill/>
        </p:spPr>
        <p:txBody>
          <a:bodyPr wrap="square" rtlCol="0">
            <a:spAutoFit/>
          </a:bodyPr>
          <a:lstStyle/>
          <a:p>
            <a:r>
              <a:rPr lang="sv-SE" sz="3200" b="1"/>
              <a:t>7. Vårdgarantin och väntetidsstatistik</a:t>
            </a:r>
          </a:p>
        </p:txBody>
      </p:sp>
    </p:spTree>
    <p:extLst>
      <p:ext uri="{BB962C8B-B14F-4D97-AF65-F5344CB8AC3E}">
        <p14:creationId xmlns:p14="http://schemas.microsoft.com/office/powerpoint/2010/main" val="10899201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E0C6C108-E8B7-33C2-1D07-FCAB808F4599}"/>
              </a:ext>
            </a:extLst>
          </p:cNvPr>
          <p:cNvSpPr txBox="1"/>
          <p:nvPr/>
        </p:nvSpPr>
        <p:spPr>
          <a:xfrm>
            <a:off x="205692" y="496388"/>
            <a:ext cx="10488434" cy="584775"/>
          </a:xfrm>
          <a:prstGeom prst="rect">
            <a:avLst/>
          </a:prstGeom>
          <a:noFill/>
        </p:spPr>
        <p:txBody>
          <a:bodyPr wrap="square" rtlCol="0">
            <a:spAutoFit/>
          </a:bodyPr>
          <a:lstStyle/>
          <a:p>
            <a:r>
              <a:rPr lang="sv-SE" sz="3200" b="1"/>
              <a:t>8. Den lagstadgade vårdgarantin</a:t>
            </a:r>
          </a:p>
        </p:txBody>
      </p:sp>
      <p:sp>
        <p:nvSpPr>
          <p:cNvPr id="7" name="textruta 6">
            <a:extLst>
              <a:ext uri="{FF2B5EF4-FFF2-40B4-BE49-F238E27FC236}">
                <a16:creationId xmlns:a16="http://schemas.microsoft.com/office/drawing/2014/main" id="{1636BACF-1437-89D2-093C-6C487DBEA853}"/>
              </a:ext>
            </a:extLst>
          </p:cNvPr>
          <p:cNvSpPr txBox="1"/>
          <p:nvPr/>
        </p:nvSpPr>
        <p:spPr>
          <a:xfrm>
            <a:off x="205692" y="1493338"/>
            <a:ext cx="3209731" cy="1938992"/>
          </a:xfrm>
          <a:prstGeom prst="rect">
            <a:avLst/>
          </a:prstGeom>
          <a:noFill/>
        </p:spPr>
        <p:txBody>
          <a:bodyPr wrap="square" rtlCol="0">
            <a:spAutoFit/>
          </a:bodyPr>
          <a:lstStyle/>
          <a:p>
            <a:pPr>
              <a:spcAft>
                <a:spcPts val="800"/>
              </a:spcAft>
            </a:pPr>
            <a:r>
              <a:rPr lang="sv-SE" sz="800" b="1">
                <a:effectLst/>
                <a:latin typeface="Arial" panose="020B0604020202020204" pitchFamily="34" charset="0"/>
                <a:ea typeface="Arial" panose="020B0604020202020204" pitchFamily="34" charset="0"/>
                <a:cs typeface="Times New Roman" panose="02020603050405020304" pitchFamily="18" charset="0"/>
              </a:rPr>
              <a:t>Hälso- och sjukvårdslag (2017:30)</a:t>
            </a:r>
            <a:endParaRPr lang="sv-SE" sz="800">
              <a:effectLst/>
              <a:latin typeface="Arial" panose="020B0604020202020204" pitchFamily="34" charset="0"/>
              <a:ea typeface="Arial" panose="020B0604020202020204" pitchFamily="34" charset="0"/>
              <a:cs typeface="Times New Roman" panose="02020603050405020304" pitchFamily="18" charset="0"/>
            </a:endParaRP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9 kap. </a:t>
            </a:r>
            <a:r>
              <a:rPr lang="sv-SE" sz="800" b="1">
                <a:effectLst/>
                <a:latin typeface="Arial" panose="020B0604020202020204" pitchFamily="34" charset="0"/>
                <a:ea typeface="Arial" panose="020B0604020202020204" pitchFamily="34" charset="0"/>
                <a:cs typeface="Times New Roman" panose="02020603050405020304" pitchFamily="18" charset="0"/>
              </a:rPr>
              <a:t>Vårdgaranti</a:t>
            </a: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1 §   Regionen ska erbjuda vårdgaranti åt den som omfattas av regionens ansvar enligt 8 kap. 1 eller 2 §. Vårdgarantin ska innehålla en försäkran om att den enskilde inom viss tid får</a:t>
            </a: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   1. kontakt med primärvården,</a:t>
            </a: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   2. en medicinsk bedömning av läkare eller annan legitimerad hälso- och sjukvårdspersonal inom primärvården,</a:t>
            </a:r>
          </a:p>
          <a:p>
            <a:pPr>
              <a:spcAft>
                <a:spcPts val="800"/>
              </a:spcAft>
            </a:pPr>
            <a:r>
              <a:rPr lang="sv-SE" sz="800" b="1">
                <a:effectLst/>
                <a:latin typeface="Arial" panose="020B0604020202020204" pitchFamily="34" charset="0"/>
                <a:ea typeface="Arial" panose="020B0604020202020204" pitchFamily="34" charset="0"/>
                <a:cs typeface="Times New Roman" panose="02020603050405020304" pitchFamily="18" charset="0"/>
              </a:rPr>
              <a:t>   3. besöka den specialiserade vården, och</a:t>
            </a:r>
          </a:p>
          <a:p>
            <a:pPr>
              <a:spcAft>
                <a:spcPts val="800"/>
              </a:spcAft>
            </a:pPr>
            <a:r>
              <a:rPr lang="sv-SE" sz="800" b="1">
                <a:effectLst/>
                <a:latin typeface="Arial" panose="020B0604020202020204" pitchFamily="34" charset="0"/>
                <a:ea typeface="Arial" panose="020B0604020202020204" pitchFamily="34" charset="0"/>
                <a:cs typeface="Times New Roman" panose="02020603050405020304" pitchFamily="18" charset="0"/>
              </a:rPr>
              <a:t>   4. planerad vård.</a:t>
            </a:r>
          </a:p>
        </p:txBody>
      </p:sp>
      <p:sp>
        <p:nvSpPr>
          <p:cNvPr id="8" name="textruta 7">
            <a:extLst>
              <a:ext uri="{FF2B5EF4-FFF2-40B4-BE49-F238E27FC236}">
                <a16:creationId xmlns:a16="http://schemas.microsoft.com/office/drawing/2014/main" id="{102F3B4F-5E4D-648E-DD13-BDE36156C715}"/>
              </a:ext>
            </a:extLst>
          </p:cNvPr>
          <p:cNvSpPr txBox="1"/>
          <p:nvPr/>
        </p:nvSpPr>
        <p:spPr>
          <a:xfrm>
            <a:off x="3990391" y="1487558"/>
            <a:ext cx="3209731" cy="2554545"/>
          </a:xfrm>
          <a:prstGeom prst="rect">
            <a:avLst/>
          </a:prstGeom>
          <a:noFill/>
        </p:spPr>
        <p:txBody>
          <a:bodyPr wrap="square" rtlCol="0">
            <a:spAutoFit/>
          </a:bodyPr>
          <a:lstStyle/>
          <a:p>
            <a:pPr>
              <a:spcAft>
                <a:spcPts val="800"/>
              </a:spcAft>
            </a:pPr>
            <a:r>
              <a:rPr lang="sv-SE" sz="800" b="1">
                <a:effectLst/>
                <a:latin typeface="Arial" panose="020B0604020202020204" pitchFamily="34" charset="0"/>
                <a:ea typeface="Arial" panose="020B0604020202020204" pitchFamily="34" charset="0"/>
                <a:cs typeface="Times New Roman" panose="02020603050405020304" pitchFamily="18" charset="0"/>
              </a:rPr>
              <a:t>Förordning (2010:349) om vårdgaranti</a:t>
            </a: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Tidsperioder för </a:t>
            </a:r>
            <a:r>
              <a:rPr lang="sv-SE" sz="800" b="1">
                <a:effectLst/>
                <a:latin typeface="Arial" panose="020B0604020202020204" pitchFamily="34" charset="0"/>
                <a:ea typeface="Arial" panose="020B0604020202020204" pitchFamily="34" charset="0"/>
                <a:cs typeface="Times New Roman" panose="02020603050405020304" pitchFamily="18" charset="0"/>
              </a:rPr>
              <a:t>vårdgarantin</a:t>
            </a: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2 §   Vårdgarantin enligt 3 g § hälso- och sjukvårdslagen (1982:763) ska innehålla en försäkran om att landstingen uppfyller</a:t>
            </a: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   1. tillgänglighetsgarantin samma dag som den enskilde söker kontakt med primärvården,</a:t>
            </a: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   2. besöksgarantin inom primärvården inom 7 dagar från det att den enskilde har sökt kontakt med primärvården, om vårdgivaren har bedömt att den enskilde behöver besöka läkare,</a:t>
            </a: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   3. besöksgarantin inom den specialiserade vården inom </a:t>
            </a:r>
            <a:r>
              <a:rPr lang="sv-SE" sz="800" b="1">
                <a:effectLst/>
                <a:latin typeface="Arial" panose="020B0604020202020204" pitchFamily="34" charset="0"/>
                <a:ea typeface="Arial" panose="020B0604020202020204" pitchFamily="34" charset="0"/>
                <a:cs typeface="Times New Roman" panose="02020603050405020304" pitchFamily="18" charset="0"/>
              </a:rPr>
              <a:t>90 dagar </a:t>
            </a:r>
            <a:r>
              <a:rPr lang="sv-SE" sz="800">
                <a:effectLst/>
                <a:latin typeface="Arial" panose="020B0604020202020204" pitchFamily="34" charset="0"/>
                <a:ea typeface="Arial" panose="020B0604020202020204" pitchFamily="34" charset="0"/>
                <a:cs typeface="Times New Roman" panose="02020603050405020304" pitchFamily="18" charset="0"/>
              </a:rPr>
              <a:t>från det att remiss har utfärdats eller, om någon remiss inte är nödvändig, från det att den enskilde har sökt kontakt med den specialiserade vården, och</a:t>
            </a:r>
          </a:p>
          <a:p>
            <a:pPr>
              <a:spcAft>
                <a:spcPts val="800"/>
              </a:spcAft>
            </a:pPr>
            <a:r>
              <a:rPr lang="sv-SE" sz="800">
                <a:effectLst/>
                <a:latin typeface="Arial" panose="020B0604020202020204" pitchFamily="34" charset="0"/>
                <a:ea typeface="Arial" panose="020B0604020202020204" pitchFamily="34" charset="0"/>
                <a:cs typeface="Times New Roman" panose="02020603050405020304" pitchFamily="18" charset="0"/>
              </a:rPr>
              <a:t>   4. behandlingsgarantin inom </a:t>
            </a:r>
            <a:r>
              <a:rPr lang="sv-SE" sz="800" b="1">
                <a:effectLst/>
                <a:latin typeface="Arial" panose="020B0604020202020204" pitchFamily="34" charset="0"/>
                <a:ea typeface="Arial" panose="020B0604020202020204" pitchFamily="34" charset="0"/>
                <a:cs typeface="Times New Roman" panose="02020603050405020304" pitchFamily="18" charset="0"/>
              </a:rPr>
              <a:t>90 da</a:t>
            </a:r>
            <a:r>
              <a:rPr lang="sv-SE" sz="800">
                <a:effectLst/>
                <a:latin typeface="Arial" panose="020B0604020202020204" pitchFamily="34" charset="0"/>
                <a:ea typeface="Arial" panose="020B0604020202020204" pitchFamily="34" charset="0"/>
                <a:cs typeface="Times New Roman" panose="02020603050405020304" pitchFamily="18" charset="0"/>
              </a:rPr>
              <a:t>gar från det att vårdgivaren har beslutat att den enskilde ska få den aktuella vården.</a:t>
            </a:r>
          </a:p>
        </p:txBody>
      </p:sp>
    </p:spTree>
    <p:extLst>
      <p:ext uri="{BB962C8B-B14F-4D97-AF65-F5344CB8AC3E}">
        <p14:creationId xmlns:p14="http://schemas.microsoft.com/office/powerpoint/2010/main" val="3564254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1E75DE8A-79D7-4496-B357-69FD6F6644A3}"/>
              </a:ext>
            </a:extLst>
          </p:cNvPr>
          <p:cNvSpPr>
            <a:spLocks noGrp="1"/>
          </p:cNvSpPr>
          <p:nvPr>
            <p:ph sz="half" idx="1"/>
          </p:nvPr>
        </p:nvSpPr>
        <p:spPr>
          <a:xfrm>
            <a:off x="257943" y="1256791"/>
            <a:ext cx="10932571" cy="4540630"/>
          </a:xfrm>
        </p:spPr>
        <p:txBody>
          <a:bodyPr vert="horz" lIns="0" tIns="0" rIns="0" bIns="0" rtlCol="0" anchor="t">
            <a:noAutofit/>
          </a:bodyPr>
          <a:lstStyle/>
          <a:p>
            <a:pPr marL="342900" indent="-342900">
              <a:spcBef>
                <a:spcPts val="200"/>
              </a:spcBef>
              <a:buAutoNum type="arabicPeriod"/>
            </a:pPr>
            <a:r>
              <a:rPr lang="sv-SE" sz="1800"/>
              <a:t>Månadens specialstudie: Splittrad bild av vårdköerna i Region Gotland</a:t>
            </a:r>
          </a:p>
          <a:p>
            <a:pPr marL="342900" indent="-342900">
              <a:spcBef>
                <a:spcPts val="200"/>
              </a:spcBef>
              <a:buAutoNum type="arabicPeriod"/>
            </a:pPr>
            <a:endParaRPr lang="sv-SE" sz="1800"/>
          </a:p>
          <a:p>
            <a:pPr marL="342900" indent="-342900">
              <a:spcBef>
                <a:spcPts val="200"/>
              </a:spcBef>
              <a:buAutoNum type="arabicPeriod"/>
            </a:pPr>
            <a:r>
              <a:rPr lang="sv-SE" sz="1800"/>
              <a:t>Aktuella nivåer på väntetider längre än 90 dagar inom den planerade specialistvården</a:t>
            </a:r>
            <a:endParaRPr lang="sv-SE" sz="1800">
              <a:cs typeface="Arial"/>
            </a:endParaRPr>
          </a:p>
          <a:p>
            <a:pPr marL="342900" indent="-342900">
              <a:spcBef>
                <a:spcPts val="200"/>
              </a:spcBef>
              <a:buAutoNum type="arabicPeriod"/>
            </a:pPr>
            <a:endParaRPr lang="sv-SE" sz="1800"/>
          </a:p>
          <a:p>
            <a:pPr marL="342900" indent="-342900">
              <a:spcBef>
                <a:spcPts val="200"/>
              </a:spcBef>
              <a:buAutoNum type="arabicPeriod"/>
            </a:pPr>
            <a:r>
              <a:rPr lang="sv-SE" sz="1800"/>
              <a:t>Aktuella nivåer på väntetider längre än 90 dagar för en åtgärd/operation inom olika specialiteter inom den planerade specialistvården</a:t>
            </a:r>
            <a:endParaRPr lang="sv-SE" sz="1800">
              <a:cs typeface="Arial"/>
            </a:endParaRPr>
          </a:p>
          <a:p>
            <a:pPr marL="342900" indent="-342900">
              <a:spcBef>
                <a:spcPts val="200"/>
              </a:spcBef>
              <a:buAutoNum type="arabicPeriod"/>
            </a:pPr>
            <a:endParaRPr lang="sv-SE" sz="1800"/>
          </a:p>
          <a:p>
            <a:pPr marL="342900" indent="-342900">
              <a:spcBef>
                <a:spcPts val="200"/>
              </a:spcBef>
              <a:buAutoNum type="arabicPeriod"/>
            </a:pPr>
            <a:r>
              <a:rPr lang="sv-SE" sz="1800"/>
              <a:t>Aktuella nivåer på väntetider längre än 90 dagar inom den planerade specialistvården per region</a:t>
            </a:r>
            <a:endParaRPr lang="sv-SE" sz="1800">
              <a:cs typeface="Arial"/>
            </a:endParaRPr>
          </a:p>
          <a:p>
            <a:pPr marL="342900" indent="-342900">
              <a:spcBef>
                <a:spcPts val="200"/>
              </a:spcBef>
              <a:buAutoNum type="arabicPeriod"/>
            </a:pPr>
            <a:endParaRPr lang="sv-SE" sz="1800"/>
          </a:p>
          <a:p>
            <a:pPr marL="342900" indent="-342900">
              <a:spcBef>
                <a:spcPts val="200"/>
              </a:spcBef>
              <a:buAutoNum type="arabicPeriod"/>
            </a:pPr>
            <a:r>
              <a:rPr lang="sv-SE" sz="1800"/>
              <a:t>Historiska nivåer på väntetider längre än 90 dagar inom den planerade specialistvården</a:t>
            </a:r>
            <a:endParaRPr lang="sv-SE" sz="1800">
              <a:cs typeface="Arial"/>
            </a:endParaRPr>
          </a:p>
          <a:p>
            <a:pPr marL="342900" indent="-342900">
              <a:spcBef>
                <a:spcPts val="200"/>
              </a:spcBef>
              <a:buAutoNum type="arabicPeriod"/>
            </a:pPr>
            <a:endParaRPr lang="sv-SE" sz="1800"/>
          </a:p>
          <a:p>
            <a:pPr marL="342900" indent="-342900">
              <a:spcBef>
                <a:spcPts val="200"/>
              </a:spcBef>
              <a:buAutoNum type="arabicPeriod"/>
            </a:pPr>
            <a:r>
              <a:rPr lang="sv-SE" sz="1800"/>
              <a:t>Vårdföretagarnas förslag</a:t>
            </a:r>
            <a:endParaRPr lang="sv-SE" sz="1800">
              <a:cs typeface="Arial"/>
            </a:endParaRPr>
          </a:p>
          <a:p>
            <a:pPr marL="342900" indent="-342900">
              <a:spcBef>
                <a:spcPts val="200"/>
              </a:spcBef>
              <a:buAutoNum type="arabicPeriod"/>
            </a:pPr>
            <a:endParaRPr lang="sv-SE" sz="1800"/>
          </a:p>
          <a:p>
            <a:pPr marL="342900" indent="-342900">
              <a:spcBef>
                <a:spcPts val="200"/>
              </a:spcBef>
              <a:buAutoNum type="arabicPeriod"/>
            </a:pPr>
            <a:r>
              <a:rPr lang="sv-SE" sz="1800"/>
              <a:t>Vårdgaranti och väntetidsstatistik, korta beskrivningar</a:t>
            </a:r>
          </a:p>
          <a:p>
            <a:pPr marL="342900" indent="-342900">
              <a:spcBef>
                <a:spcPts val="200"/>
              </a:spcBef>
              <a:buAutoNum type="arabicPeriod"/>
            </a:pPr>
            <a:endParaRPr lang="sv-SE" sz="1800">
              <a:cs typeface="Arial"/>
            </a:endParaRPr>
          </a:p>
          <a:p>
            <a:pPr marL="342900" indent="-342900">
              <a:spcBef>
                <a:spcPts val="200"/>
              </a:spcBef>
              <a:buAutoNum type="arabicPeriod"/>
            </a:pPr>
            <a:r>
              <a:rPr lang="sv-SE" sz="1800">
                <a:cs typeface="Arial"/>
              </a:rPr>
              <a:t>Den lagstadgade vårdgarantin</a:t>
            </a:r>
          </a:p>
          <a:p>
            <a:pPr marL="0" indent="0">
              <a:spcBef>
                <a:spcPts val="200"/>
              </a:spcBef>
              <a:buNone/>
            </a:pPr>
            <a:endParaRPr lang="sv-SE" sz="1800"/>
          </a:p>
        </p:txBody>
      </p:sp>
      <p:sp>
        <p:nvSpPr>
          <p:cNvPr id="2" name="textruta 1">
            <a:extLst>
              <a:ext uri="{FF2B5EF4-FFF2-40B4-BE49-F238E27FC236}">
                <a16:creationId xmlns:a16="http://schemas.microsoft.com/office/drawing/2014/main" id="{078D5F68-4CF3-C26E-52EF-7FE9C9170175}"/>
              </a:ext>
            </a:extLst>
          </p:cNvPr>
          <p:cNvSpPr txBox="1"/>
          <p:nvPr/>
        </p:nvSpPr>
        <p:spPr>
          <a:xfrm>
            <a:off x="205692" y="496388"/>
            <a:ext cx="10488434" cy="461665"/>
          </a:xfrm>
          <a:prstGeom prst="rect">
            <a:avLst/>
          </a:prstGeom>
          <a:noFill/>
        </p:spPr>
        <p:txBody>
          <a:bodyPr wrap="square" rtlCol="0">
            <a:spAutoFit/>
          </a:bodyPr>
          <a:lstStyle/>
          <a:p>
            <a:r>
              <a:rPr lang="sv-SE" sz="2400" b="1"/>
              <a:t>Innehållsförteckning</a:t>
            </a:r>
          </a:p>
        </p:txBody>
      </p:sp>
    </p:spTree>
    <p:extLst>
      <p:ext uri="{BB962C8B-B14F-4D97-AF65-F5344CB8AC3E}">
        <p14:creationId xmlns:p14="http://schemas.microsoft.com/office/powerpoint/2010/main" val="13254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1E75DE8A-79D7-4496-B357-69FD6F6644A3}"/>
              </a:ext>
            </a:extLst>
          </p:cNvPr>
          <p:cNvSpPr>
            <a:spLocks noGrp="1"/>
          </p:cNvSpPr>
          <p:nvPr>
            <p:ph sz="half" idx="1"/>
          </p:nvPr>
        </p:nvSpPr>
        <p:spPr>
          <a:xfrm>
            <a:off x="205692" y="1071630"/>
            <a:ext cx="10932571" cy="4932930"/>
          </a:xfrm>
        </p:spPr>
        <p:txBody>
          <a:bodyPr vert="horz" lIns="0" tIns="0" rIns="0" bIns="0" rtlCol="0" anchor="t">
            <a:noAutofit/>
          </a:bodyPr>
          <a:lstStyle/>
          <a:p>
            <a:r>
              <a:rPr lang="sv-SE" sz="1800">
                <a:effectLst/>
                <a:latin typeface="Arial" panose="020B0604020202020204" pitchFamily="34" charset="0"/>
                <a:ea typeface="Arial" panose="020B0604020202020204" pitchFamily="34" charset="0"/>
                <a:cs typeface="Times New Roman" panose="02020603050405020304" pitchFamily="18" charset="0"/>
              </a:rPr>
              <a:t>Utvecklingen av vårdköerna inom Region Gotland är splittrad</a:t>
            </a:r>
            <a:r>
              <a:rPr lang="sv-SE" sz="1800"/>
              <a:t>. </a:t>
            </a:r>
          </a:p>
          <a:p>
            <a:endParaRPr lang="sv-SE" sz="1800"/>
          </a:p>
          <a:p>
            <a:r>
              <a:rPr lang="sv-SE" sz="1800">
                <a:effectLst/>
                <a:latin typeface="Arial" panose="020B0604020202020204" pitchFamily="34" charset="0"/>
                <a:ea typeface="Arial" panose="020B0604020202020204" pitchFamily="34" charset="0"/>
                <a:cs typeface="Times New Roman" panose="02020603050405020304" pitchFamily="18" charset="0"/>
              </a:rPr>
              <a:t>Å ena sidan har antalet personer som väntat längre än vårdgarantin på 90 dagar för ett första möte med en specialist minskat tydligt under 2023</a:t>
            </a:r>
            <a:r>
              <a:rPr lang="sv-SE" sz="1800"/>
              <a:t>.</a:t>
            </a:r>
          </a:p>
          <a:p>
            <a:endParaRPr lang="sv-SE" sz="1800"/>
          </a:p>
          <a:p>
            <a:r>
              <a:rPr lang="sv-SE" sz="1800" kern="100">
                <a:effectLst/>
                <a:latin typeface="Arial" panose="020B0604020202020204" pitchFamily="34" charset="0"/>
                <a:ea typeface="Arial" panose="020B0604020202020204" pitchFamily="34" charset="0"/>
                <a:cs typeface="Times New Roman" panose="02020603050405020304" pitchFamily="18" charset="0"/>
              </a:rPr>
              <a:t>Å andra sidan har antalet personer som väntat på en åtgärd /operation ökat tydligt från hösten 2022 och framåt.</a:t>
            </a:r>
          </a:p>
          <a:p>
            <a:endParaRPr lang="sv-SE" sz="1800" kern="100">
              <a:effectLst/>
              <a:latin typeface="Arial" panose="020B0604020202020204" pitchFamily="34" charset="0"/>
              <a:ea typeface="Arial" panose="020B0604020202020204" pitchFamily="34" charset="0"/>
              <a:cs typeface="Times New Roman" panose="02020603050405020304" pitchFamily="18" charset="0"/>
            </a:endParaRPr>
          </a:p>
          <a:p>
            <a:r>
              <a:rPr lang="sv-SE" sz="1800" kern="100">
                <a:effectLst/>
                <a:latin typeface="Arial" panose="020B0604020202020204" pitchFamily="34" charset="0"/>
                <a:ea typeface="Arial" panose="020B0604020202020204" pitchFamily="34" charset="0"/>
                <a:cs typeface="Times New Roman" panose="02020603050405020304" pitchFamily="18" charset="0"/>
              </a:rPr>
              <a:t>En hypotes till den splittrad bilden är att när antalet som får en första kontakt med en specialist inom vårdgarantin ökar så leder det till att fler hamnar i kön till en åtgärd/operation.</a:t>
            </a:r>
          </a:p>
          <a:p>
            <a:endParaRPr lang="sv-SE" sz="1800" kern="100">
              <a:effectLst/>
              <a:latin typeface="Arial" panose="020B0604020202020204" pitchFamily="34" charset="0"/>
              <a:ea typeface="Arial" panose="020B0604020202020204" pitchFamily="34" charset="0"/>
              <a:cs typeface="Times New Roman" panose="02020603050405020304" pitchFamily="18" charset="0"/>
            </a:endParaRPr>
          </a:p>
          <a:p>
            <a:r>
              <a:rPr lang="sv-SE" sz="1800" kern="100">
                <a:effectLst/>
                <a:latin typeface="Arial" panose="020B0604020202020204" pitchFamily="34" charset="0"/>
                <a:ea typeface="Arial" panose="020B0604020202020204" pitchFamily="34" charset="0"/>
                <a:cs typeface="Times New Roman" panose="02020603050405020304" pitchFamily="18" charset="0"/>
              </a:rPr>
              <a:t>Övergripande har dock Region Gotland relativt få personer i förhållande till folkmängden som har väntetider längre än 90 dagar.</a:t>
            </a:r>
          </a:p>
          <a:p>
            <a:endParaRPr lang="sv-SE" sz="1800" kern="100">
              <a:effectLst/>
              <a:latin typeface="Arial" panose="020B0604020202020204" pitchFamily="34" charset="0"/>
              <a:ea typeface="Arial" panose="020B0604020202020204" pitchFamily="34" charset="0"/>
              <a:cs typeface="Times New Roman" panose="02020603050405020304" pitchFamily="18" charset="0"/>
            </a:endParaRPr>
          </a:p>
          <a:p>
            <a:r>
              <a:rPr lang="sv-SE" sz="1800" kern="100">
                <a:effectLst/>
                <a:latin typeface="Arial" panose="020B0604020202020204" pitchFamily="34" charset="0"/>
                <a:ea typeface="Arial" panose="020B0604020202020204" pitchFamily="34" charset="0"/>
                <a:cs typeface="Times New Roman" panose="02020603050405020304" pitchFamily="18" charset="0"/>
              </a:rPr>
              <a:t>Det gäller både en första kontakt med en specialist och en åtgärd/operation (se avsnitt 4).</a:t>
            </a:r>
          </a:p>
          <a:p>
            <a:pPr marL="0" indent="0">
              <a:buNone/>
            </a:pPr>
            <a:r>
              <a:rPr lang="sv-SE" sz="1800"/>
              <a:t> </a:t>
            </a:r>
          </a:p>
          <a:p>
            <a:endParaRPr lang="sv-SE" sz="2400"/>
          </a:p>
          <a:p>
            <a:endParaRPr lang="sv-SE" sz="2400"/>
          </a:p>
          <a:p>
            <a:pPr marL="0" indent="0">
              <a:buNone/>
            </a:pPr>
            <a:endParaRPr lang="sv-SE" sz="2400">
              <a:ea typeface="+mn-lt"/>
              <a:cs typeface="+mn-lt"/>
            </a:endParaRPr>
          </a:p>
        </p:txBody>
      </p:sp>
      <p:sp>
        <p:nvSpPr>
          <p:cNvPr id="2" name="textruta 1">
            <a:extLst>
              <a:ext uri="{FF2B5EF4-FFF2-40B4-BE49-F238E27FC236}">
                <a16:creationId xmlns:a16="http://schemas.microsoft.com/office/drawing/2014/main" id="{078D5F68-4CF3-C26E-52EF-7FE9C9170175}"/>
              </a:ext>
            </a:extLst>
          </p:cNvPr>
          <p:cNvSpPr txBox="1"/>
          <p:nvPr/>
        </p:nvSpPr>
        <p:spPr>
          <a:xfrm>
            <a:off x="205691" y="496388"/>
            <a:ext cx="10932571" cy="461665"/>
          </a:xfrm>
          <a:prstGeom prst="rect">
            <a:avLst/>
          </a:prstGeom>
          <a:noFill/>
        </p:spPr>
        <p:txBody>
          <a:bodyPr wrap="square" rtlCol="0">
            <a:spAutoFit/>
          </a:bodyPr>
          <a:lstStyle/>
          <a:p>
            <a:r>
              <a:rPr lang="sv-SE" sz="2400" b="1"/>
              <a:t>1. Månadens specialstudie: Splittrad bild av vårdköerna i Region Gotland</a:t>
            </a:r>
          </a:p>
        </p:txBody>
      </p:sp>
    </p:spTree>
    <p:extLst>
      <p:ext uri="{BB962C8B-B14F-4D97-AF65-F5344CB8AC3E}">
        <p14:creationId xmlns:p14="http://schemas.microsoft.com/office/powerpoint/2010/main" val="1806503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Diagram 12">
            <a:extLst>
              <a:ext uri="{FF2B5EF4-FFF2-40B4-BE49-F238E27FC236}">
                <a16:creationId xmlns:a16="http://schemas.microsoft.com/office/drawing/2014/main" id="{B84DCE17-B294-5768-1BE8-73D44A4B1AE5}"/>
              </a:ext>
            </a:extLst>
          </p:cNvPr>
          <p:cNvGraphicFramePr>
            <a:graphicFrameLocks/>
          </p:cNvGraphicFramePr>
          <p:nvPr>
            <p:extLst>
              <p:ext uri="{D42A27DB-BD31-4B8C-83A1-F6EECF244321}">
                <p14:modId xmlns:p14="http://schemas.microsoft.com/office/powerpoint/2010/main" val="1107496790"/>
              </p:ext>
            </p:extLst>
          </p:nvPr>
        </p:nvGraphicFramePr>
        <p:xfrm>
          <a:off x="6120000" y="1512000"/>
          <a:ext cx="5760000" cy="39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Diagram 4">
            <a:extLst>
              <a:ext uri="{FF2B5EF4-FFF2-40B4-BE49-F238E27FC236}">
                <a16:creationId xmlns:a16="http://schemas.microsoft.com/office/drawing/2014/main" id="{93E468EE-A11C-82EB-AFB2-5CB5161A0D0F}"/>
              </a:ext>
            </a:extLst>
          </p:cNvPr>
          <p:cNvGraphicFramePr>
            <a:graphicFrameLocks/>
          </p:cNvGraphicFramePr>
          <p:nvPr>
            <p:extLst>
              <p:ext uri="{D42A27DB-BD31-4B8C-83A1-F6EECF244321}">
                <p14:modId xmlns:p14="http://schemas.microsoft.com/office/powerpoint/2010/main" val="3089105253"/>
              </p:ext>
            </p:extLst>
          </p:nvPr>
        </p:nvGraphicFramePr>
        <p:xfrm>
          <a:off x="302400" y="1512000"/>
          <a:ext cx="5760000" cy="3960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ruta 8">
            <a:extLst>
              <a:ext uri="{FF2B5EF4-FFF2-40B4-BE49-F238E27FC236}">
                <a16:creationId xmlns:a16="http://schemas.microsoft.com/office/drawing/2014/main" id="{FA2F0416-5C87-5A63-D5B6-DFA6873916B9}"/>
              </a:ext>
            </a:extLst>
          </p:cNvPr>
          <p:cNvSpPr txBox="1"/>
          <p:nvPr/>
        </p:nvSpPr>
        <p:spPr>
          <a:xfrm>
            <a:off x="312000" y="355600"/>
            <a:ext cx="11727600" cy="461665"/>
          </a:xfrm>
          <a:prstGeom prst="rect">
            <a:avLst/>
          </a:prstGeom>
          <a:noFill/>
        </p:spPr>
        <p:txBody>
          <a:bodyPr wrap="square" rtlCol="0">
            <a:spAutoFit/>
          </a:bodyPr>
          <a:lstStyle/>
          <a:p>
            <a:r>
              <a:rPr lang="sv-SE" sz="2400" b="1"/>
              <a:t>Väntat längre än 90 dagar på ett första möte med en specialist i Region Gotland</a:t>
            </a:r>
          </a:p>
        </p:txBody>
      </p:sp>
      <p:sp>
        <p:nvSpPr>
          <p:cNvPr id="10" name="textruta 9">
            <a:extLst>
              <a:ext uri="{FF2B5EF4-FFF2-40B4-BE49-F238E27FC236}">
                <a16:creationId xmlns:a16="http://schemas.microsoft.com/office/drawing/2014/main" id="{24E763F0-54CF-8706-1755-77A556FAD4FE}"/>
              </a:ext>
            </a:extLst>
          </p:cNvPr>
          <p:cNvSpPr txBox="1"/>
          <p:nvPr/>
        </p:nvSpPr>
        <p:spPr>
          <a:xfrm>
            <a:off x="292798" y="1101043"/>
            <a:ext cx="5760000" cy="430887"/>
          </a:xfrm>
          <a:prstGeom prst="rect">
            <a:avLst/>
          </a:prstGeom>
          <a:noFill/>
        </p:spPr>
        <p:txBody>
          <a:bodyPr wrap="square" rtlCol="0">
            <a:spAutoFit/>
          </a:bodyPr>
          <a:lstStyle/>
          <a:p>
            <a:r>
              <a:rPr lang="sv-SE" sz="1100" b="1"/>
              <a:t>Antal som väntat längre än 90 dagar på ett första möte med en specialist i Region Gotland</a:t>
            </a:r>
          </a:p>
        </p:txBody>
      </p:sp>
      <p:sp>
        <p:nvSpPr>
          <p:cNvPr id="12" name="textruta 11">
            <a:extLst>
              <a:ext uri="{FF2B5EF4-FFF2-40B4-BE49-F238E27FC236}">
                <a16:creationId xmlns:a16="http://schemas.microsoft.com/office/drawing/2014/main" id="{AE982DE7-EF21-C242-9065-4C66474CE43D}"/>
              </a:ext>
            </a:extLst>
          </p:cNvPr>
          <p:cNvSpPr txBox="1"/>
          <p:nvPr/>
        </p:nvSpPr>
        <p:spPr>
          <a:xfrm>
            <a:off x="6110398" y="1101043"/>
            <a:ext cx="5760000" cy="430887"/>
          </a:xfrm>
          <a:prstGeom prst="rect">
            <a:avLst/>
          </a:prstGeom>
          <a:noFill/>
        </p:spPr>
        <p:txBody>
          <a:bodyPr wrap="square" lIns="91440" tIns="45720" rIns="91440" bIns="45720" rtlCol="0" anchor="t">
            <a:spAutoFit/>
          </a:bodyPr>
          <a:lstStyle/>
          <a:p>
            <a:r>
              <a:rPr lang="sv-SE" sz="1100" b="1"/>
              <a:t>Andel som väntat längre än 90 dagar på ett första möte med en specialist i Region Gotland</a:t>
            </a:r>
          </a:p>
        </p:txBody>
      </p:sp>
      <p:sp>
        <p:nvSpPr>
          <p:cNvPr id="2" name="textruta 1">
            <a:extLst>
              <a:ext uri="{FF2B5EF4-FFF2-40B4-BE49-F238E27FC236}">
                <a16:creationId xmlns:a16="http://schemas.microsoft.com/office/drawing/2014/main" id="{2BB2AFF2-C906-24A7-CAA7-1A8E98610125}"/>
              </a:ext>
            </a:extLst>
          </p:cNvPr>
          <p:cNvSpPr txBox="1"/>
          <p:nvPr/>
        </p:nvSpPr>
        <p:spPr>
          <a:xfrm>
            <a:off x="336000" y="5580000"/>
            <a:ext cx="5760000" cy="369332"/>
          </a:xfrm>
          <a:prstGeom prst="rect">
            <a:avLst/>
          </a:prstGeom>
          <a:noFill/>
        </p:spPr>
        <p:txBody>
          <a:bodyPr wrap="square" rtlCol="0">
            <a:spAutoFit/>
          </a:bodyPr>
          <a:lstStyle/>
          <a:p>
            <a:pPr>
              <a:spcAft>
                <a:spcPts val="800"/>
              </a:spcAft>
            </a:pPr>
            <a:r>
              <a:rPr lang="sv-SE" sz="900">
                <a:effectLst/>
                <a:latin typeface="Arial" panose="020B0604020202020204" pitchFamily="34" charset="0"/>
                <a:ea typeface="Arial" panose="020B0604020202020204" pitchFamily="34" charset="0"/>
                <a:cs typeface="Times New Roman" panose="02020603050405020304" pitchFamily="18" charset="0"/>
              </a:rPr>
              <a:t>Diagrammet visar antalet personer som varje månad väntat längre än 90 dagar på att få träffa en specialist i Region Gotland.</a:t>
            </a:r>
          </a:p>
        </p:txBody>
      </p:sp>
      <p:sp>
        <p:nvSpPr>
          <p:cNvPr id="4" name="textruta 3">
            <a:extLst>
              <a:ext uri="{FF2B5EF4-FFF2-40B4-BE49-F238E27FC236}">
                <a16:creationId xmlns:a16="http://schemas.microsoft.com/office/drawing/2014/main" id="{10583804-2C5E-C306-8737-667576D84FB7}"/>
              </a:ext>
            </a:extLst>
          </p:cNvPr>
          <p:cNvSpPr txBox="1"/>
          <p:nvPr/>
        </p:nvSpPr>
        <p:spPr>
          <a:xfrm>
            <a:off x="6129602" y="5580000"/>
            <a:ext cx="5760000" cy="507831"/>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a:t>
            </a:r>
            <a:r>
              <a:rPr lang="sv-SE" sz="900">
                <a:latin typeface="Arial"/>
                <a:ea typeface="Arial" panose="020B0604020202020204" pitchFamily="34" charset="0"/>
                <a:cs typeface="Times New Roman"/>
              </a:rPr>
              <a:t> </a:t>
            </a:r>
            <a:r>
              <a:rPr lang="sv-SE" sz="900">
                <a:effectLst/>
                <a:latin typeface="Arial"/>
                <a:ea typeface="Arial" panose="020B0604020202020204" pitchFamily="34" charset="0"/>
                <a:cs typeface="Times New Roman"/>
              </a:rPr>
              <a:t>personer som varje månad har väntat längre än 90 dagar på att få träffa en specialist som andel av det totala antalet personer som varje månad väntat på att få träffa en specialist i Region Gotland.</a:t>
            </a:r>
          </a:p>
        </p:txBody>
      </p:sp>
    </p:spTree>
    <p:extLst>
      <p:ext uri="{BB962C8B-B14F-4D97-AF65-F5344CB8AC3E}">
        <p14:creationId xmlns:p14="http://schemas.microsoft.com/office/powerpoint/2010/main" val="482276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Diagram 12">
            <a:extLst>
              <a:ext uri="{FF2B5EF4-FFF2-40B4-BE49-F238E27FC236}">
                <a16:creationId xmlns:a16="http://schemas.microsoft.com/office/drawing/2014/main" id="{AE0A68C6-F3FB-7AE6-4E9A-0AB2C239F117}"/>
              </a:ext>
            </a:extLst>
          </p:cNvPr>
          <p:cNvGraphicFramePr>
            <a:graphicFrameLocks/>
          </p:cNvGraphicFramePr>
          <p:nvPr>
            <p:extLst>
              <p:ext uri="{D42A27DB-BD31-4B8C-83A1-F6EECF244321}">
                <p14:modId xmlns:p14="http://schemas.microsoft.com/office/powerpoint/2010/main" val="513050549"/>
              </p:ext>
            </p:extLst>
          </p:nvPr>
        </p:nvGraphicFramePr>
        <p:xfrm>
          <a:off x="302400" y="1512000"/>
          <a:ext cx="5760000" cy="39600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ruta 5">
            <a:extLst>
              <a:ext uri="{FF2B5EF4-FFF2-40B4-BE49-F238E27FC236}">
                <a16:creationId xmlns:a16="http://schemas.microsoft.com/office/drawing/2014/main" id="{AF6F6C08-4D3A-595F-2007-D0ECCC8935FF}"/>
              </a:ext>
            </a:extLst>
          </p:cNvPr>
          <p:cNvSpPr txBox="1"/>
          <p:nvPr/>
        </p:nvSpPr>
        <p:spPr>
          <a:xfrm>
            <a:off x="302400" y="1260000"/>
            <a:ext cx="5760000" cy="261610"/>
          </a:xfrm>
          <a:prstGeom prst="rect">
            <a:avLst/>
          </a:prstGeom>
          <a:noFill/>
        </p:spPr>
        <p:txBody>
          <a:bodyPr wrap="square" rtlCol="0">
            <a:spAutoFit/>
          </a:bodyPr>
          <a:lstStyle/>
          <a:p>
            <a:r>
              <a:rPr lang="sv-SE" sz="1100" b="1"/>
              <a:t>Antal som väntat längre än 90 dagar på en åtgärd/operation i Region </a:t>
            </a:r>
            <a:r>
              <a:rPr lang="sv-SE" sz="1100" b="1" err="1"/>
              <a:t>Gotand</a:t>
            </a:r>
            <a:endParaRPr lang="sv-SE" sz="1100" b="1"/>
          </a:p>
        </p:txBody>
      </p:sp>
      <p:sp>
        <p:nvSpPr>
          <p:cNvPr id="9" name="textruta 8">
            <a:extLst>
              <a:ext uri="{FF2B5EF4-FFF2-40B4-BE49-F238E27FC236}">
                <a16:creationId xmlns:a16="http://schemas.microsoft.com/office/drawing/2014/main" id="{8BB53748-47E3-CF56-571C-6AA2E80F5CB5}"/>
              </a:ext>
            </a:extLst>
          </p:cNvPr>
          <p:cNvSpPr txBox="1"/>
          <p:nvPr/>
        </p:nvSpPr>
        <p:spPr>
          <a:xfrm>
            <a:off x="312000" y="355600"/>
            <a:ext cx="11568000" cy="461665"/>
          </a:xfrm>
          <a:prstGeom prst="rect">
            <a:avLst/>
          </a:prstGeom>
          <a:noFill/>
        </p:spPr>
        <p:txBody>
          <a:bodyPr wrap="square" rtlCol="0">
            <a:spAutoFit/>
          </a:bodyPr>
          <a:lstStyle/>
          <a:p>
            <a:r>
              <a:rPr lang="sv-SE" sz="2400" b="1"/>
              <a:t>Väntat längre än 90 dagar på en åtgärd/operation i Region Gotland</a:t>
            </a:r>
          </a:p>
        </p:txBody>
      </p:sp>
      <p:sp>
        <p:nvSpPr>
          <p:cNvPr id="10" name="textruta 9">
            <a:extLst>
              <a:ext uri="{FF2B5EF4-FFF2-40B4-BE49-F238E27FC236}">
                <a16:creationId xmlns:a16="http://schemas.microsoft.com/office/drawing/2014/main" id="{11A19729-FF09-EA21-E8F7-A1E14A961C49}"/>
              </a:ext>
            </a:extLst>
          </p:cNvPr>
          <p:cNvSpPr txBox="1"/>
          <p:nvPr/>
        </p:nvSpPr>
        <p:spPr>
          <a:xfrm>
            <a:off x="6129602" y="1260000"/>
            <a:ext cx="5760000" cy="261610"/>
          </a:xfrm>
          <a:prstGeom prst="rect">
            <a:avLst/>
          </a:prstGeom>
          <a:noFill/>
        </p:spPr>
        <p:txBody>
          <a:bodyPr wrap="square" rtlCol="0">
            <a:spAutoFit/>
          </a:bodyPr>
          <a:lstStyle/>
          <a:p>
            <a:r>
              <a:rPr lang="sv-SE" sz="1100" b="1"/>
              <a:t>Andel som väntat längre än 90 dagar på en åtgärd/operation i Region Gotland</a:t>
            </a:r>
          </a:p>
        </p:txBody>
      </p:sp>
      <p:sp>
        <p:nvSpPr>
          <p:cNvPr id="2" name="textruta 1">
            <a:extLst>
              <a:ext uri="{FF2B5EF4-FFF2-40B4-BE49-F238E27FC236}">
                <a16:creationId xmlns:a16="http://schemas.microsoft.com/office/drawing/2014/main" id="{58D8A7FC-AFB9-6FBE-7F77-425992772143}"/>
              </a:ext>
            </a:extLst>
          </p:cNvPr>
          <p:cNvSpPr txBox="1"/>
          <p:nvPr/>
        </p:nvSpPr>
        <p:spPr>
          <a:xfrm>
            <a:off x="336000" y="5580000"/>
            <a:ext cx="5760000" cy="369332"/>
          </a:xfrm>
          <a:prstGeom prst="rect">
            <a:avLst/>
          </a:prstGeom>
          <a:noFill/>
        </p:spPr>
        <p:txBody>
          <a:bodyPr wrap="square" rtlCol="0">
            <a:spAutoFit/>
          </a:bodyPr>
          <a:lstStyle/>
          <a:p>
            <a:pPr>
              <a:spcAft>
                <a:spcPts val="800"/>
              </a:spcAft>
            </a:pPr>
            <a:r>
              <a:rPr lang="sv-SE" sz="900">
                <a:effectLst/>
                <a:latin typeface="Arial" panose="020B0604020202020204" pitchFamily="34" charset="0"/>
                <a:ea typeface="Arial" panose="020B0604020202020204" pitchFamily="34" charset="0"/>
                <a:cs typeface="Times New Roman" panose="02020603050405020304" pitchFamily="18" charset="0"/>
              </a:rPr>
              <a:t>Diagrammet visar antalet personer varje månad som väntat längre än 90 dagar på en åtgärd/operation Region Gotland.</a:t>
            </a:r>
          </a:p>
        </p:txBody>
      </p:sp>
      <p:sp>
        <p:nvSpPr>
          <p:cNvPr id="3" name="textruta 2">
            <a:extLst>
              <a:ext uri="{FF2B5EF4-FFF2-40B4-BE49-F238E27FC236}">
                <a16:creationId xmlns:a16="http://schemas.microsoft.com/office/drawing/2014/main" id="{E3F87B54-81D4-229F-D5DF-E04FA1289EE5}"/>
              </a:ext>
            </a:extLst>
          </p:cNvPr>
          <p:cNvSpPr txBox="1"/>
          <p:nvPr/>
        </p:nvSpPr>
        <p:spPr>
          <a:xfrm>
            <a:off x="6129602" y="5580000"/>
            <a:ext cx="5760000" cy="369332"/>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a:t>
            </a:r>
            <a:r>
              <a:rPr lang="sv-SE" sz="900">
                <a:latin typeface="Arial"/>
                <a:ea typeface="Arial" panose="020B0604020202020204" pitchFamily="34" charset="0"/>
                <a:cs typeface="Times New Roman"/>
              </a:rPr>
              <a:t> </a:t>
            </a:r>
            <a:r>
              <a:rPr lang="sv-SE" sz="900">
                <a:effectLst/>
                <a:latin typeface="Arial"/>
                <a:ea typeface="Arial" panose="020B0604020202020204" pitchFamily="34" charset="0"/>
                <a:cs typeface="Times New Roman"/>
              </a:rPr>
              <a:t>personer som varje månad har väntat längre än 90 dagar på </a:t>
            </a:r>
            <a:r>
              <a:rPr lang="sv-SE" sz="900">
                <a:latin typeface="Arial"/>
                <a:ea typeface="Arial" panose="020B0604020202020204" pitchFamily="34" charset="0"/>
                <a:cs typeface="Times New Roman"/>
              </a:rPr>
              <a:t>en åtgärd/operation </a:t>
            </a:r>
            <a:r>
              <a:rPr lang="sv-SE" sz="900">
                <a:effectLst/>
                <a:latin typeface="Arial"/>
                <a:ea typeface="Arial" panose="020B0604020202020204" pitchFamily="34" charset="0"/>
                <a:cs typeface="Times New Roman"/>
              </a:rPr>
              <a:t>som andel av det totala antalet personer som varje månad väntat på en åtgärd/operation i Region Gotland.</a:t>
            </a:r>
          </a:p>
        </p:txBody>
      </p:sp>
      <p:graphicFrame>
        <p:nvGraphicFramePr>
          <p:cNvPr id="15" name="Diagram 14">
            <a:extLst>
              <a:ext uri="{FF2B5EF4-FFF2-40B4-BE49-F238E27FC236}">
                <a16:creationId xmlns:a16="http://schemas.microsoft.com/office/drawing/2014/main" id="{7DC20B40-C996-0609-90C3-F8B85EE03203}"/>
              </a:ext>
            </a:extLst>
          </p:cNvPr>
          <p:cNvGraphicFramePr>
            <a:graphicFrameLocks/>
          </p:cNvGraphicFramePr>
          <p:nvPr>
            <p:extLst>
              <p:ext uri="{D42A27DB-BD31-4B8C-83A1-F6EECF244321}">
                <p14:modId xmlns:p14="http://schemas.microsoft.com/office/powerpoint/2010/main" val="2711883875"/>
              </p:ext>
            </p:extLst>
          </p:nvPr>
        </p:nvGraphicFramePr>
        <p:xfrm>
          <a:off x="6120000" y="1512000"/>
          <a:ext cx="5760000" cy="3960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9580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ECD5C9-8C38-4D46-8BA0-D86982BFFD50}"/>
              </a:ext>
            </a:extLst>
          </p:cNvPr>
          <p:cNvSpPr>
            <a:spLocks noGrp="1"/>
          </p:cNvSpPr>
          <p:nvPr>
            <p:ph type="title"/>
          </p:nvPr>
        </p:nvSpPr>
        <p:spPr>
          <a:xfrm>
            <a:off x="1917771" y="1727200"/>
            <a:ext cx="9178415" cy="1499325"/>
          </a:xfrm>
        </p:spPr>
        <p:txBody>
          <a:bodyPr/>
          <a:lstStyle/>
          <a:p>
            <a:r>
              <a:rPr lang="sv-SE" sz="3200"/>
              <a:t>2. Aktuella nivåer på väntetider längre än 90 inom den planerade specialistvården</a:t>
            </a:r>
            <a:br>
              <a:rPr lang="sv-SE" sz="3200"/>
            </a:br>
            <a:endParaRPr lang="sv-SE" sz="3200"/>
          </a:p>
        </p:txBody>
      </p:sp>
      <p:sp>
        <p:nvSpPr>
          <p:cNvPr id="5" name="Platshållare för innehåll 2">
            <a:extLst>
              <a:ext uri="{FF2B5EF4-FFF2-40B4-BE49-F238E27FC236}">
                <a16:creationId xmlns:a16="http://schemas.microsoft.com/office/drawing/2014/main" id="{080D5C75-08BD-406E-B97A-E98A739612FC}"/>
              </a:ext>
            </a:extLst>
          </p:cNvPr>
          <p:cNvSpPr txBox="1">
            <a:spLocks/>
          </p:cNvSpPr>
          <p:nvPr/>
        </p:nvSpPr>
        <p:spPr>
          <a:xfrm>
            <a:off x="406585" y="5520179"/>
            <a:ext cx="10689601" cy="468901"/>
          </a:xfrm>
          <a:prstGeom prst="rect">
            <a:avLst/>
          </a:prstGeom>
        </p:spPr>
        <p:txBody>
          <a:bodyPr vert="horz" lIns="0" tIns="0" rIns="0" bIns="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sv-SE" sz="1800">
              <a:solidFill>
                <a:schemeClr val="bg1"/>
              </a:solidFill>
            </a:endParaRPr>
          </a:p>
        </p:txBody>
      </p:sp>
    </p:spTree>
    <p:extLst>
      <p:ext uri="{BB962C8B-B14F-4D97-AF65-F5344CB8AC3E}">
        <p14:creationId xmlns:p14="http://schemas.microsoft.com/office/powerpoint/2010/main" val="3567918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Diagram 15">
            <a:extLst>
              <a:ext uri="{FF2B5EF4-FFF2-40B4-BE49-F238E27FC236}">
                <a16:creationId xmlns:a16="http://schemas.microsoft.com/office/drawing/2014/main" id="{6A2FE6F6-AEA6-45A5-0613-E512C09730AA}"/>
              </a:ext>
            </a:extLst>
          </p:cNvPr>
          <p:cNvGraphicFramePr>
            <a:graphicFrameLocks/>
          </p:cNvGraphicFramePr>
          <p:nvPr>
            <p:extLst>
              <p:ext uri="{D42A27DB-BD31-4B8C-83A1-F6EECF244321}">
                <p14:modId xmlns:p14="http://schemas.microsoft.com/office/powerpoint/2010/main" val="2507043994"/>
              </p:ext>
            </p:extLst>
          </p:nvPr>
        </p:nvGraphicFramePr>
        <p:xfrm>
          <a:off x="6120000" y="1512000"/>
          <a:ext cx="5760000" cy="39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Diagram 2">
            <a:extLst>
              <a:ext uri="{FF2B5EF4-FFF2-40B4-BE49-F238E27FC236}">
                <a16:creationId xmlns:a16="http://schemas.microsoft.com/office/drawing/2014/main" id="{3EEE4EC3-AD97-D5EA-9D48-E9FE8DCB345A}"/>
              </a:ext>
            </a:extLst>
          </p:cNvPr>
          <p:cNvGraphicFramePr>
            <a:graphicFrameLocks/>
          </p:cNvGraphicFramePr>
          <p:nvPr>
            <p:extLst>
              <p:ext uri="{D42A27DB-BD31-4B8C-83A1-F6EECF244321}">
                <p14:modId xmlns:p14="http://schemas.microsoft.com/office/powerpoint/2010/main" val="1351461440"/>
              </p:ext>
            </p:extLst>
          </p:nvPr>
        </p:nvGraphicFramePr>
        <p:xfrm>
          <a:off x="302400" y="1512000"/>
          <a:ext cx="5760000" cy="3960000"/>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ruta 8">
            <a:extLst>
              <a:ext uri="{FF2B5EF4-FFF2-40B4-BE49-F238E27FC236}">
                <a16:creationId xmlns:a16="http://schemas.microsoft.com/office/drawing/2014/main" id="{FA2F0416-5C87-5A63-D5B6-DFA6873916B9}"/>
              </a:ext>
            </a:extLst>
          </p:cNvPr>
          <p:cNvSpPr txBox="1"/>
          <p:nvPr/>
        </p:nvSpPr>
        <p:spPr>
          <a:xfrm>
            <a:off x="312000" y="355600"/>
            <a:ext cx="11568000" cy="461665"/>
          </a:xfrm>
          <a:prstGeom prst="rect">
            <a:avLst/>
          </a:prstGeom>
          <a:noFill/>
        </p:spPr>
        <p:txBody>
          <a:bodyPr wrap="square" rtlCol="0">
            <a:spAutoFit/>
          </a:bodyPr>
          <a:lstStyle/>
          <a:p>
            <a:r>
              <a:rPr lang="sv-SE" sz="2400" b="1"/>
              <a:t>Väntat längre än 90 dagar på ett första möte med en specialist</a:t>
            </a:r>
          </a:p>
        </p:txBody>
      </p:sp>
      <p:sp>
        <p:nvSpPr>
          <p:cNvPr id="10" name="textruta 9">
            <a:extLst>
              <a:ext uri="{FF2B5EF4-FFF2-40B4-BE49-F238E27FC236}">
                <a16:creationId xmlns:a16="http://schemas.microsoft.com/office/drawing/2014/main" id="{24E763F0-54CF-8706-1755-77A556FAD4FE}"/>
              </a:ext>
            </a:extLst>
          </p:cNvPr>
          <p:cNvSpPr txBox="1"/>
          <p:nvPr/>
        </p:nvSpPr>
        <p:spPr>
          <a:xfrm>
            <a:off x="302400" y="1260000"/>
            <a:ext cx="5760000" cy="261610"/>
          </a:xfrm>
          <a:prstGeom prst="rect">
            <a:avLst/>
          </a:prstGeom>
          <a:noFill/>
        </p:spPr>
        <p:txBody>
          <a:bodyPr wrap="square" rtlCol="0">
            <a:spAutoFit/>
          </a:bodyPr>
          <a:lstStyle/>
          <a:p>
            <a:r>
              <a:rPr lang="sv-SE" sz="1100" b="1"/>
              <a:t>Antal som väntat längre än 90 dagar på ett första möte med en specialist</a:t>
            </a:r>
          </a:p>
        </p:txBody>
      </p:sp>
      <p:sp>
        <p:nvSpPr>
          <p:cNvPr id="12" name="textruta 11">
            <a:extLst>
              <a:ext uri="{FF2B5EF4-FFF2-40B4-BE49-F238E27FC236}">
                <a16:creationId xmlns:a16="http://schemas.microsoft.com/office/drawing/2014/main" id="{AE982DE7-EF21-C242-9065-4C66474CE43D}"/>
              </a:ext>
            </a:extLst>
          </p:cNvPr>
          <p:cNvSpPr txBox="1"/>
          <p:nvPr/>
        </p:nvSpPr>
        <p:spPr>
          <a:xfrm>
            <a:off x="6129602" y="1260000"/>
            <a:ext cx="5760000" cy="261610"/>
          </a:xfrm>
          <a:prstGeom prst="rect">
            <a:avLst/>
          </a:prstGeom>
          <a:noFill/>
        </p:spPr>
        <p:txBody>
          <a:bodyPr wrap="square" rtlCol="0">
            <a:spAutoFit/>
          </a:bodyPr>
          <a:lstStyle/>
          <a:p>
            <a:r>
              <a:rPr lang="sv-SE" sz="1100" b="1"/>
              <a:t>Andel som väntat längre än  90 dagar på ett första möte med en specialist</a:t>
            </a:r>
          </a:p>
        </p:txBody>
      </p:sp>
      <p:sp>
        <p:nvSpPr>
          <p:cNvPr id="2" name="textruta 1">
            <a:extLst>
              <a:ext uri="{FF2B5EF4-FFF2-40B4-BE49-F238E27FC236}">
                <a16:creationId xmlns:a16="http://schemas.microsoft.com/office/drawing/2014/main" id="{2BB2AFF2-C906-24A7-CAA7-1A8E98610125}"/>
              </a:ext>
            </a:extLst>
          </p:cNvPr>
          <p:cNvSpPr txBox="1"/>
          <p:nvPr/>
        </p:nvSpPr>
        <p:spPr>
          <a:xfrm>
            <a:off x="336000" y="5580000"/>
            <a:ext cx="5760000" cy="230832"/>
          </a:xfrm>
          <a:prstGeom prst="rect">
            <a:avLst/>
          </a:prstGeom>
          <a:noFill/>
        </p:spPr>
        <p:txBody>
          <a:bodyPr wrap="square" rtlCol="0">
            <a:spAutoFit/>
          </a:bodyPr>
          <a:lstStyle/>
          <a:p>
            <a:pPr>
              <a:spcAft>
                <a:spcPts val="800"/>
              </a:spcAft>
            </a:pPr>
            <a:r>
              <a:rPr lang="sv-SE" sz="900">
                <a:effectLst/>
                <a:latin typeface="Arial" panose="020B0604020202020204" pitchFamily="34" charset="0"/>
                <a:ea typeface="Arial" panose="020B0604020202020204" pitchFamily="34" charset="0"/>
                <a:cs typeface="Times New Roman" panose="02020603050405020304" pitchFamily="18" charset="0"/>
              </a:rPr>
              <a:t>Diagrammet visar antalet personer som varje månad väntat längre än 90 dagar på att få träffa en specialist.</a:t>
            </a:r>
          </a:p>
        </p:txBody>
      </p:sp>
      <p:sp>
        <p:nvSpPr>
          <p:cNvPr id="4" name="textruta 3">
            <a:extLst>
              <a:ext uri="{FF2B5EF4-FFF2-40B4-BE49-F238E27FC236}">
                <a16:creationId xmlns:a16="http://schemas.microsoft.com/office/drawing/2014/main" id="{10583804-2C5E-C306-8737-667576D84FB7}"/>
              </a:ext>
            </a:extLst>
          </p:cNvPr>
          <p:cNvSpPr txBox="1"/>
          <p:nvPr/>
        </p:nvSpPr>
        <p:spPr>
          <a:xfrm>
            <a:off x="6129602" y="5580000"/>
            <a:ext cx="5760000" cy="369332"/>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a:t>
            </a:r>
            <a:r>
              <a:rPr lang="sv-SE" sz="900">
                <a:latin typeface="Arial"/>
                <a:ea typeface="Arial" panose="020B0604020202020204" pitchFamily="34" charset="0"/>
                <a:cs typeface="Times New Roman"/>
              </a:rPr>
              <a:t> </a:t>
            </a:r>
            <a:r>
              <a:rPr lang="sv-SE" sz="900">
                <a:effectLst/>
                <a:latin typeface="Arial"/>
                <a:ea typeface="Arial" panose="020B0604020202020204" pitchFamily="34" charset="0"/>
                <a:cs typeface="Times New Roman"/>
              </a:rPr>
              <a:t>personer som varje månad har väntat längre än 90 dagar på att få träffa en specialist som andel av det totala antalet personer som varje månad väntat på att få träffa en specialist.</a:t>
            </a:r>
          </a:p>
        </p:txBody>
      </p:sp>
      <p:sp>
        <p:nvSpPr>
          <p:cNvPr id="11" name="Pratbubbla: rektangel med rundade hörn 10">
            <a:extLst>
              <a:ext uri="{FF2B5EF4-FFF2-40B4-BE49-F238E27FC236}">
                <a16:creationId xmlns:a16="http://schemas.microsoft.com/office/drawing/2014/main" id="{0D6ABABD-986F-1EE4-ABF0-140009FB5DAF}"/>
              </a:ext>
            </a:extLst>
          </p:cNvPr>
          <p:cNvSpPr/>
          <p:nvPr/>
        </p:nvSpPr>
        <p:spPr>
          <a:xfrm>
            <a:off x="6809709" y="1998653"/>
            <a:ext cx="2819948" cy="506347"/>
          </a:xfrm>
          <a:prstGeom prst="wedgeRoundRectCallout">
            <a:avLst>
              <a:gd name="adj1" fmla="val -17985"/>
              <a:gd name="adj2" fmla="val 50234"/>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Andelen har också ökat i maj i år jämfört med både maj 2021 och maj 2022</a:t>
            </a:r>
          </a:p>
        </p:txBody>
      </p:sp>
      <p:sp>
        <p:nvSpPr>
          <p:cNvPr id="8" name="Pratbubbla: rektangel med rundade hörn 7">
            <a:extLst>
              <a:ext uri="{FF2B5EF4-FFF2-40B4-BE49-F238E27FC236}">
                <a16:creationId xmlns:a16="http://schemas.microsoft.com/office/drawing/2014/main" id="{9A113E66-2DAC-55A6-2BC5-41735D4D98F4}"/>
              </a:ext>
            </a:extLst>
          </p:cNvPr>
          <p:cNvSpPr/>
          <p:nvPr/>
        </p:nvSpPr>
        <p:spPr>
          <a:xfrm>
            <a:off x="1049709" y="2002826"/>
            <a:ext cx="2819948" cy="506347"/>
          </a:xfrm>
          <a:prstGeom prst="wedgeRoundRectCallout">
            <a:avLst>
              <a:gd name="adj1" fmla="val -17545"/>
              <a:gd name="adj2" fmla="val 51461"/>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Det är 6 000 fler i maj i år som väntat längre än 90 dagar på första möte med en specialist jämfört med  i maj 2022</a:t>
            </a:r>
          </a:p>
        </p:txBody>
      </p:sp>
      <p:cxnSp>
        <p:nvCxnSpPr>
          <p:cNvPr id="6" name="Rak pilkoppling 5">
            <a:extLst>
              <a:ext uri="{FF2B5EF4-FFF2-40B4-BE49-F238E27FC236}">
                <a16:creationId xmlns:a16="http://schemas.microsoft.com/office/drawing/2014/main" id="{647F9D3E-9926-89D8-ADD2-558AD0BCD029}"/>
              </a:ext>
            </a:extLst>
          </p:cNvPr>
          <p:cNvCxnSpPr>
            <a:cxnSpLocks/>
          </p:cNvCxnSpPr>
          <p:nvPr/>
        </p:nvCxnSpPr>
        <p:spPr>
          <a:xfrm flipV="1">
            <a:off x="2503226" y="3596640"/>
            <a:ext cx="270454" cy="6207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Rak pilkoppling 13">
            <a:extLst>
              <a:ext uri="{FF2B5EF4-FFF2-40B4-BE49-F238E27FC236}">
                <a16:creationId xmlns:a16="http://schemas.microsoft.com/office/drawing/2014/main" id="{9B951861-D4DA-5628-196A-2AEFA89D6E78}"/>
              </a:ext>
            </a:extLst>
          </p:cNvPr>
          <p:cNvCxnSpPr/>
          <p:nvPr/>
        </p:nvCxnSpPr>
        <p:spPr>
          <a:xfrm flipV="1">
            <a:off x="8120156" y="3319523"/>
            <a:ext cx="55984" cy="3545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Ellips 6">
            <a:extLst>
              <a:ext uri="{FF2B5EF4-FFF2-40B4-BE49-F238E27FC236}">
                <a16:creationId xmlns:a16="http://schemas.microsoft.com/office/drawing/2014/main" id="{EBD87422-D027-F76E-2EAB-AC067B90E3E3}"/>
              </a:ext>
            </a:extLst>
          </p:cNvPr>
          <p:cNvSpPr/>
          <p:nvPr/>
        </p:nvSpPr>
        <p:spPr>
          <a:xfrm>
            <a:off x="1968270" y="4297511"/>
            <a:ext cx="982825" cy="80243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sv-SE"/>
              <a:t>139 367</a:t>
            </a:r>
          </a:p>
        </p:txBody>
      </p:sp>
      <p:sp>
        <p:nvSpPr>
          <p:cNvPr id="17" name="Ellips 16">
            <a:extLst>
              <a:ext uri="{FF2B5EF4-FFF2-40B4-BE49-F238E27FC236}">
                <a16:creationId xmlns:a16="http://schemas.microsoft.com/office/drawing/2014/main" id="{9122B248-48D7-E148-229B-711627B8705C}"/>
              </a:ext>
            </a:extLst>
          </p:cNvPr>
          <p:cNvSpPr/>
          <p:nvPr/>
        </p:nvSpPr>
        <p:spPr>
          <a:xfrm>
            <a:off x="7545944" y="3782087"/>
            <a:ext cx="982825" cy="80243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sv-SE"/>
              <a:t>29,5%</a:t>
            </a:r>
          </a:p>
        </p:txBody>
      </p:sp>
    </p:spTree>
    <p:extLst>
      <p:ext uri="{BB962C8B-B14F-4D97-AF65-F5344CB8AC3E}">
        <p14:creationId xmlns:p14="http://schemas.microsoft.com/office/powerpoint/2010/main" val="1860565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Diagram 7">
            <a:extLst>
              <a:ext uri="{FF2B5EF4-FFF2-40B4-BE49-F238E27FC236}">
                <a16:creationId xmlns:a16="http://schemas.microsoft.com/office/drawing/2014/main" id="{1B3953ED-11BA-213D-E433-1D087D116718}"/>
              </a:ext>
            </a:extLst>
          </p:cNvPr>
          <p:cNvGraphicFramePr>
            <a:graphicFrameLocks/>
          </p:cNvGraphicFramePr>
          <p:nvPr>
            <p:extLst>
              <p:ext uri="{D42A27DB-BD31-4B8C-83A1-F6EECF244321}">
                <p14:modId xmlns:p14="http://schemas.microsoft.com/office/powerpoint/2010/main" val="2491693553"/>
              </p:ext>
            </p:extLst>
          </p:nvPr>
        </p:nvGraphicFramePr>
        <p:xfrm>
          <a:off x="6120000" y="1512000"/>
          <a:ext cx="5760000" cy="396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Diagram 6">
            <a:extLst>
              <a:ext uri="{FF2B5EF4-FFF2-40B4-BE49-F238E27FC236}">
                <a16:creationId xmlns:a16="http://schemas.microsoft.com/office/drawing/2014/main" id="{147E53A7-EF63-49CA-FA62-685C09FC4E4E}"/>
              </a:ext>
            </a:extLst>
          </p:cNvPr>
          <p:cNvGraphicFramePr>
            <a:graphicFrameLocks/>
          </p:cNvGraphicFramePr>
          <p:nvPr>
            <p:extLst>
              <p:ext uri="{D42A27DB-BD31-4B8C-83A1-F6EECF244321}">
                <p14:modId xmlns:p14="http://schemas.microsoft.com/office/powerpoint/2010/main" val="1381440588"/>
              </p:ext>
            </p:extLst>
          </p:nvPr>
        </p:nvGraphicFramePr>
        <p:xfrm>
          <a:off x="302400" y="1512000"/>
          <a:ext cx="5760000" cy="39600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ruta 5">
            <a:extLst>
              <a:ext uri="{FF2B5EF4-FFF2-40B4-BE49-F238E27FC236}">
                <a16:creationId xmlns:a16="http://schemas.microsoft.com/office/drawing/2014/main" id="{AF6F6C08-4D3A-595F-2007-D0ECCC8935FF}"/>
              </a:ext>
            </a:extLst>
          </p:cNvPr>
          <p:cNvSpPr txBox="1"/>
          <p:nvPr/>
        </p:nvSpPr>
        <p:spPr>
          <a:xfrm>
            <a:off x="302400" y="1260000"/>
            <a:ext cx="5760000" cy="261610"/>
          </a:xfrm>
          <a:prstGeom prst="rect">
            <a:avLst/>
          </a:prstGeom>
          <a:noFill/>
        </p:spPr>
        <p:txBody>
          <a:bodyPr wrap="square" rtlCol="0">
            <a:spAutoFit/>
          </a:bodyPr>
          <a:lstStyle/>
          <a:p>
            <a:r>
              <a:rPr lang="sv-SE" sz="1100" b="1"/>
              <a:t>Antal som väntat längre än 90 dagar på en åtgärd/operation</a:t>
            </a:r>
          </a:p>
        </p:txBody>
      </p:sp>
      <p:sp>
        <p:nvSpPr>
          <p:cNvPr id="9" name="textruta 8">
            <a:extLst>
              <a:ext uri="{FF2B5EF4-FFF2-40B4-BE49-F238E27FC236}">
                <a16:creationId xmlns:a16="http://schemas.microsoft.com/office/drawing/2014/main" id="{8BB53748-47E3-CF56-571C-6AA2E80F5CB5}"/>
              </a:ext>
            </a:extLst>
          </p:cNvPr>
          <p:cNvSpPr txBox="1"/>
          <p:nvPr/>
        </p:nvSpPr>
        <p:spPr>
          <a:xfrm>
            <a:off x="312000" y="355600"/>
            <a:ext cx="11568000" cy="461665"/>
          </a:xfrm>
          <a:prstGeom prst="rect">
            <a:avLst/>
          </a:prstGeom>
          <a:noFill/>
        </p:spPr>
        <p:txBody>
          <a:bodyPr wrap="square" rtlCol="0">
            <a:spAutoFit/>
          </a:bodyPr>
          <a:lstStyle/>
          <a:p>
            <a:r>
              <a:rPr lang="sv-SE" sz="2400" b="1"/>
              <a:t>Väntat längre än 90 dagar på en åtgärd/operation</a:t>
            </a:r>
          </a:p>
        </p:txBody>
      </p:sp>
      <p:sp>
        <p:nvSpPr>
          <p:cNvPr id="10" name="textruta 9">
            <a:extLst>
              <a:ext uri="{FF2B5EF4-FFF2-40B4-BE49-F238E27FC236}">
                <a16:creationId xmlns:a16="http://schemas.microsoft.com/office/drawing/2014/main" id="{11A19729-FF09-EA21-E8F7-A1E14A961C49}"/>
              </a:ext>
            </a:extLst>
          </p:cNvPr>
          <p:cNvSpPr txBox="1"/>
          <p:nvPr/>
        </p:nvSpPr>
        <p:spPr>
          <a:xfrm>
            <a:off x="6129602" y="1260000"/>
            <a:ext cx="5760000" cy="261610"/>
          </a:xfrm>
          <a:prstGeom prst="rect">
            <a:avLst/>
          </a:prstGeom>
          <a:noFill/>
        </p:spPr>
        <p:txBody>
          <a:bodyPr wrap="square" rtlCol="0">
            <a:spAutoFit/>
          </a:bodyPr>
          <a:lstStyle/>
          <a:p>
            <a:r>
              <a:rPr lang="sv-SE" sz="1100" b="1"/>
              <a:t>Andel som väntat längre än 90 dagar på en åtgärd/operation</a:t>
            </a:r>
          </a:p>
        </p:txBody>
      </p:sp>
      <p:sp>
        <p:nvSpPr>
          <p:cNvPr id="2" name="textruta 1">
            <a:extLst>
              <a:ext uri="{FF2B5EF4-FFF2-40B4-BE49-F238E27FC236}">
                <a16:creationId xmlns:a16="http://schemas.microsoft.com/office/drawing/2014/main" id="{58D8A7FC-AFB9-6FBE-7F77-425992772143}"/>
              </a:ext>
            </a:extLst>
          </p:cNvPr>
          <p:cNvSpPr txBox="1"/>
          <p:nvPr/>
        </p:nvSpPr>
        <p:spPr>
          <a:xfrm>
            <a:off x="336000" y="5580000"/>
            <a:ext cx="5760000" cy="230832"/>
          </a:xfrm>
          <a:prstGeom prst="rect">
            <a:avLst/>
          </a:prstGeom>
          <a:noFill/>
        </p:spPr>
        <p:txBody>
          <a:bodyPr wrap="square" rtlCol="0">
            <a:spAutoFit/>
          </a:bodyPr>
          <a:lstStyle/>
          <a:p>
            <a:pPr>
              <a:spcAft>
                <a:spcPts val="800"/>
              </a:spcAft>
            </a:pPr>
            <a:r>
              <a:rPr lang="sv-SE" sz="900">
                <a:effectLst/>
                <a:latin typeface="Arial" panose="020B0604020202020204" pitchFamily="34" charset="0"/>
                <a:ea typeface="Arial" panose="020B0604020202020204" pitchFamily="34" charset="0"/>
                <a:cs typeface="Times New Roman" panose="02020603050405020304" pitchFamily="18" charset="0"/>
              </a:rPr>
              <a:t>Diagrammet visar antalet personer varje månad som väntat längre än 90 dagar på en åtgärd/operation.</a:t>
            </a:r>
          </a:p>
        </p:txBody>
      </p:sp>
      <p:sp>
        <p:nvSpPr>
          <p:cNvPr id="3" name="textruta 2">
            <a:extLst>
              <a:ext uri="{FF2B5EF4-FFF2-40B4-BE49-F238E27FC236}">
                <a16:creationId xmlns:a16="http://schemas.microsoft.com/office/drawing/2014/main" id="{E3F87B54-81D4-229F-D5DF-E04FA1289EE5}"/>
              </a:ext>
            </a:extLst>
          </p:cNvPr>
          <p:cNvSpPr txBox="1"/>
          <p:nvPr/>
        </p:nvSpPr>
        <p:spPr>
          <a:xfrm>
            <a:off x="6129602" y="5580000"/>
            <a:ext cx="5760000" cy="369332"/>
          </a:xfrm>
          <a:prstGeom prst="rect">
            <a:avLst/>
          </a:prstGeom>
          <a:noFill/>
        </p:spPr>
        <p:txBody>
          <a:bodyPr wrap="square" lIns="91440" tIns="45720" rIns="91440" bIns="45720" rtlCol="0" anchor="t">
            <a:spAutoFit/>
          </a:bodyPr>
          <a:lstStyle/>
          <a:p>
            <a:pPr>
              <a:spcAft>
                <a:spcPts val="800"/>
              </a:spcAft>
            </a:pPr>
            <a:r>
              <a:rPr lang="sv-SE" sz="900">
                <a:effectLst/>
                <a:latin typeface="Arial"/>
                <a:ea typeface="Arial" panose="020B0604020202020204" pitchFamily="34" charset="0"/>
                <a:cs typeface="Times New Roman"/>
              </a:rPr>
              <a:t>Diagrammet visar antalet</a:t>
            </a:r>
            <a:r>
              <a:rPr lang="sv-SE" sz="900">
                <a:latin typeface="Arial"/>
                <a:ea typeface="Arial" panose="020B0604020202020204" pitchFamily="34" charset="0"/>
                <a:cs typeface="Times New Roman"/>
              </a:rPr>
              <a:t> </a:t>
            </a:r>
            <a:r>
              <a:rPr lang="sv-SE" sz="900">
                <a:effectLst/>
                <a:latin typeface="Arial"/>
                <a:ea typeface="Arial" panose="020B0604020202020204" pitchFamily="34" charset="0"/>
                <a:cs typeface="Times New Roman"/>
              </a:rPr>
              <a:t>personer som varje månad har väntat längre än 90 dagar på </a:t>
            </a:r>
            <a:r>
              <a:rPr lang="sv-SE" sz="900">
                <a:latin typeface="Arial"/>
                <a:ea typeface="Arial" panose="020B0604020202020204" pitchFamily="34" charset="0"/>
                <a:cs typeface="Times New Roman"/>
              </a:rPr>
              <a:t>en åtgärd/operation </a:t>
            </a:r>
            <a:r>
              <a:rPr lang="sv-SE" sz="900">
                <a:effectLst/>
                <a:latin typeface="Arial"/>
                <a:ea typeface="Arial" panose="020B0604020202020204" pitchFamily="34" charset="0"/>
                <a:cs typeface="Times New Roman"/>
              </a:rPr>
              <a:t>som andel av det totala antalet personer som varje månad väntat på en åtgärd/operation.</a:t>
            </a:r>
          </a:p>
        </p:txBody>
      </p:sp>
      <p:sp>
        <p:nvSpPr>
          <p:cNvPr id="11" name="Pratbubbla: rektangel med rundade hörn 10">
            <a:extLst>
              <a:ext uri="{FF2B5EF4-FFF2-40B4-BE49-F238E27FC236}">
                <a16:creationId xmlns:a16="http://schemas.microsoft.com/office/drawing/2014/main" id="{8866C666-6E7C-2055-39DA-59178E29239C}"/>
              </a:ext>
            </a:extLst>
          </p:cNvPr>
          <p:cNvSpPr/>
          <p:nvPr/>
        </p:nvSpPr>
        <p:spPr>
          <a:xfrm>
            <a:off x="3062596" y="3531687"/>
            <a:ext cx="2819948" cy="506347"/>
          </a:xfrm>
          <a:prstGeom prst="wedgeRoundRectCallout">
            <a:avLst>
              <a:gd name="adj1" fmla="val -20413"/>
              <a:gd name="adj2" fmla="val -43131"/>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Antalet som väntat längre än 90 dagar på en åtgärd/operation är densamma i maj i år jämfört med maj 2021 och fler än maj  2022</a:t>
            </a:r>
          </a:p>
        </p:txBody>
      </p:sp>
      <p:sp>
        <p:nvSpPr>
          <p:cNvPr id="12" name="Pratbubbla: rektangel med rundade hörn 11">
            <a:extLst>
              <a:ext uri="{FF2B5EF4-FFF2-40B4-BE49-F238E27FC236}">
                <a16:creationId xmlns:a16="http://schemas.microsoft.com/office/drawing/2014/main" id="{50CE8F18-8A28-D6EA-2C54-E78E24F031BF}"/>
              </a:ext>
            </a:extLst>
          </p:cNvPr>
          <p:cNvSpPr/>
          <p:nvPr/>
        </p:nvSpPr>
        <p:spPr>
          <a:xfrm>
            <a:off x="8625994" y="4152224"/>
            <a:ext cx="3149237" cy="545174"/>
          </a:xfrm>
          <a:prstGeom prst="wedgeRoundRectCallout">
            <a:avLst>
              <a:gd name="adj1" fmla="val -25667"/>
              <a:gd name="adj2" fmla="val -51374"/>
              <a:gd name="adj3" fmla="val 16667"/>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50">
                <a:solidFill>
                  <a:schemeClr val="tx1"/>
                </a:solidFill>
              </a:rPr>
              <a:t>Andelen i maj i år var densamma som i maj 2022 men lägre än i maj 2021</a:t>
            </a:r>
          </a:p>
        </p:txBody>
      </p:sp>
      <p:sp>
        <p:nvSpPr>
          <p:cNvPr id="4" name="Ellips 3">
            <a:extLst>
              <a:ext uri="{FF2B5EF4-FFF2-40B4-BE49-F238E27FC236}">
                <a16:creationId xmlns:a16="http://schemas.microsoft.com/office/drawing/2014/main" id="{DC13B487-D22D-07CF-01EC-50E44D12264C}"/>
              </a:ext>
            </a:extLst>
          </p:cNvPr>
          <p:cNvSpPr/>
          <p:nvPr/>
        </p:nvSpPr>
        <p:spPr>
          <a:xfrm>
            <a:off x="995314" y="1724215"/>
            <a:ext cx="982825" cy="80243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sv-SE"/>
              <a:t>62 088</a:t>
            </a:r>
          </a:p>
        </p:txBody>
      </p:sp>
      <p:sp>
        <p:nvSpPr>
          <p:cNvPr id="5" name="Ellips 4">
            <a:extLst>
              <a:ext uri="{FF2B5EF4-FFF2-40B4-BE49-F238E27FC236}">
                <a16:creationId xmlns:a16="http://schemas.microsoft.com/office/drawing/2014/main" id="{EA4C07BE-CE9D-1ED2-8058-6BE2108278AB}"/>
              </a:ext>
            </a:extLst>
          </p:cNvPr>
          <p:cNvSpPr/>
          <p:nvPr/>
        </p:nvSpPr>
        <p:spPr>
          <a:xfrm>
            <a:off x="7109064" y="3825996"/>
            <a:ext cx="982825" cy="802433"/>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sv-SE"/>
              <a:t>38,4%</a:t>
            </a:r>
          </a:p>
        </p:txBody>
      </p:sp>
      <p:cxnSp>
        <p:nvCxnSpPr>
          <p:cNvPr id="14" name="Rak pilkoppling 13">
            <a:extLst>
              <a:ext uri="{FF2B5EF4-FFF2-40B4-BE49-F238E27FC236}">
                <a16:creationId xmlns:a16="http://schemas.microsoft.com/office/drawing/2014/main" id="{15BB3BA9-0BE6-6135-B2D7-1C26233E2FAD}"/>
              </a:ext>
            </a:extLst>
          </p:cNvPr>
          <p:cNvCxnSpPr/>
          <p:nvPr/>
        </p:nvCxnSpPr>
        <p:spPr>
          <a:xfrm flipV="1">
            <a:off x="7773022" y="3296996"/>
            <a:ext cx="174171" cy="4693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1118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OGO" val="Almega_Normal"/>
</p:tagLst>
</file>

<file path=ppt/tags/tag2.xml><?xml version="1.0" encoding="utf-8"?>
<p:tagLst xmlns:a="http://schemas.openxmlformats.org/drawingml/2006/main" xmlns:r="http://schemas.openxmlformats.org/officeDocument/2006/relationships" xmlns:p="http://schemas.openxmlformats.org/presentationml/2006/main">
  <p:tag name="LOGO" val="Almega_EndLogo"/>
</p:tagLst>
</file>

<file path=ppt/theme/theme1.xml><?xml version="1.0" encoding="utf-8"?>
<a:theme xmlns:a="http://schemas.openxmlformats.org/drawingml/2006/main" name="Almega">
  <a:themeElements>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Förbund.potx" id="{F54D58D8-045D-4243-B641-6DBEE3E0E5C6}" vid="{A1FCF02A-F1F1-4F5D-AF96-8D37C54DD44A}"/>
    </a:ext>
  </a:extLst>
</a:theme>
</file>

<file path=ppt/theme/theme2.xml><?xml version="1.0" encoding="utf-8"?>
<a:theme xmlns:a="http://schemas.openxmlformats.org/drawingml/2006/main" name="Office Theme">
  <a:themeElements>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5.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6.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7.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8.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9.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0.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Almega - Förbund">
    <a:dk1>
      <a:sysClr val="windowText" lastClr="000000"/>
    </a:dk1>
    <a:lt1>
      <a:sysClr val="window" lastClr="FFFFFF"/>
    </a:lt1>
    <a:dk2>
      <a:srgbClr val="000000"/>
    </a:dk2>
    <a:lt2>
      <a:srgbClr val="F8F8F8"/>
    </a:lt2>
    <a:accent1>
      <a:srgbClr val="657B71"/>
    </a:accent1>
    <a:accent2>
      <a:srgbClr val="2A3B36"/>
    </a:accent2>
    <a:accent3>
      <a:srgbClr val="7F7F7F"/>
    </a:accent3>
    <a:accent4>
      <a:srgbClr val="262626"/>
    </a:accent4>
    <a:accent5>
      <a:srgbClr val="B0BFB7"/>
    </a:accent5>
    <a:accent6>
      <a:srgbClr val="455A5A"/>
    </a:accent6>
    <a:hlink>
      <a:srgbClr val="5F5F5F"/>
    </a:hlink>
    <a:folHlink>
      <a:srgbClr val="919191"/>
    </a:folHlink>
  </a:clrScheme>
  <a:fontScheme name="All4Labels_Exc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99729F0107C5489CD332F971D07E9A" ma:contentTypeVersion="18" ma:contentTypeDescription="Create a new document." ma:contentTypeScope="" ma:versionID="304a3aa338b6b585bd70d0175b69db17">
  <xsd:schema xmlns:xsd="http://www.w3.org/2001/XMLSchema" xmlns:xs="http://www.w3.org/2001/XMLSchema" xmlns:p="http://schemas.microsoft.com/office/2006/metadata/properties" xmlns:ns2="6f0ca61f-073e-44b6-b2a5-80451e19a6bf" xmlns:ns3="87f57af2-09a2-4d9e-af8c-b066b1c2e207" targetNamespace="http://schemas.microsoft.com/office/2006/metadata/properties" ma:root="true" ma:fieldsID="983cd48e86f9d44e40d38507e5087d24" ns2:_="" ns3:_="">
    <xsd:import namespace="6f0ca61f-073e-44b6-b2a5-80451e19a6bf"/>
    <xsd:import namespace="87f57af2-09a2-4d9e-af8c-b066b1c2e2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DateTaken" minOccurs="0"/>
                <xsd:element ref="ns2:MediaServiceLocatio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ca61f-073e-44b6-b2a5-80451e19a6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46dfa3c-b651-4bbc-9963-d4a08547116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7f57af2-09a2-4d9e-af8c-b066b1c2e20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fee29a9-92de-4d29-8427-064bf358bdb6}" ma:internalName="TaxCatchAll" ma:showField="CatchAllData" ma:web="87f57af2-09a2-4d9e-af8c-b066b1c2e2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6f0ca61f-073e-44b6-b2a5-80451e19a6bf">
      <Terms xmlns="http://schemas.microsoft.com/office/infopath/2007/PartnerControls"/>
    </lcf76f155ced4ddcb4097134ff3c332f>
    <TaxCatchAll xmlns="87f57af2-09a2-4d9e-af8c-b066b1c2e20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2F726F8-90C2-46B5-A18B-06FCE54196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0ca61f-073e-44b6-b2a5-80451e19a6bf"/>
    <ds:schemaRef ds:uri="87f57af2-09a2-4d9e-af8c-b066b1c2e2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4ABDA6A-1F6C-4B42-8544-08E5AE6AC91F}">
  <ds:schemaRefs>
    <ds:schemaRef ds:uri="6f0ca61f-073e-44b6-b2a5-80451e19a6bf"/>
    <ds:schemaRef ds:uri="87f57af2-09a2-4d9e-af8c-b066b1c2e20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CEBAD6A-AFE5-46E0-9A90-AF4AB80FFB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Förbund</Template>
  <TotalTime>0</TotalTime>
  <Words>2582</Words>
  <Application>Microsoft Office PowerPoint</Application>
  <PresentationFormat>Bredbild</PresentationFormat>
  <Paragraphs>173</Paragraphs>
  <Slides>22</Slides>
  <Notes>3</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22</vt:i4>
      </vt:variant>
    </vt:vector>
  </HeadingPairs>
  <TitlesOfParts>
    <vt:vector size="25" baseType="lpstr">
      <vt:lpstr>Almega Sans</vt:lpstr>
      <vt:lpstr>Arial</vt:lpstr>
      <vt:lpstr>Almega</vt:lpstr>
      <vt:lpstr>Väntetider längre än vårdgarantin inom den planerade specialistvården, maj 2023</vt:lpstr>
      <vt:lpstr>PowerPoint-presentation</vt:lpstr>
      <vt:lpstr>PowerPoint-presentation</vt:lpstr>
      <vt:lpstr>PowerPoint-presentation</vt:lpstr>
      <vt:lpstr>PowerPoint-presentation</vt:lpstr>
      <vt:lpstr>PowerPoint-presentation</vt:lpstr>
      <vt:lpstr>2. Aktuella nivåer på väntetider längre än 90 inom den planerade specialistvården </vt:lpstr>
      <vt:lpstr>PowerPoint-presentation</vt:lpstr>
      <vt:lpstr>PowerPoint-presentation</vt:lpstr>
      <vt:lpstr>3. Aktuella nivåer på väntetider längre än 90 dagar för en åtgärd/operation inom olika specialiteter </vt:lpstr>
      <vt:lpstr>PowerPoint-presentation</vt:lpstr>
      <vt:lpstr>4. Aktuella nivåer på väntetider längre än 90 dagar inom den planerade specialistvården per region </vt:lpstr>
      <vt:lpstr>PowerPoint-presentation</vt:lpstr>
      <vt:lpstr>PowerPoint-presentation</vt:lpstr>
      <vt:lpstr>PowerPoint-presentation</vt:lpstr>
      <vt:lpstr>PowerPoint-presentation</vt:lpstr>
      <vt:lpstr>5. Historiska nivåer på väntetider längre än 90 dagar inom den planerade specialistvården </vt:lpstr>
      <vt:lpstr>PowerPoint-presentation</vt:lpstr>
      <vt:lpstr>PowerPoint-presentation</vt:lpstr>
      <vt:lpstr>6. Vårdföretagarnas förslag</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Peter Söderman</dc:creator>
  <cp:lastModifiedBy>Mikael Romero</cp:lastModifiedBy>
  <cp:revision>2</cp:revision>
  <cp:lastPrinted>2023-05-03T05:16:58Z</cp:lastPrinted>
  <dcterms:created xsi:type="dcterms:W3CDTF">2021-05-26T08:21:44Z</dcterms:created>
  <dcterms:modified xsi:type="dcterms:W3CDTF">2023-06-26T12:29:37Z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0x010100DB99729F0107C5489CD332F971D07E9A</vt:lpwstr>
  </property>
  <property fmtid="{D5CDD505-2E9C-101B-9397-08002B2CF9AE}" pid="3" name="MediaServiceImageTags">
    <vt:lpwstr/>
  </property>
</Properties>
</file>