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768" r:id="rId5"/>
    <p:sldMasterId id="2147483773" r:id="rId6"/>
  </p:sldMasterIdLst>
  <p:notesMasterIdLst>
    <p:notesMasterId r:id="rId20"/>
  </p:notesMasterIdLst>
  <p:handoutMasterIdLst>
    <p:handoutMasterId r:id="rId21"/>
  </p:handoutMasterIdLst>
  <p:sldIdLst>
    <p:sldId id="1226" r:id="rId7"/>
    <p:sldId id="499" r:id="rId8"/>
    <p:sldId id="1245" r:id="rId9"/>
    <p:sldId id="1246" r:id="rId10"/>
    <p:sldId id="1247" r:id="rId11"/>
    <p:sldId id="1248" r:id="rId12"/>
    <p:sldId id="908" r:id="rId13"/>
    <p:sldId id="904" r:id="rId14"/>
    <p:sldId id="556" r:id="rId15"/>
    <p:sldId id="566" r:id="rId16"/>
    <p:sldId id="445" r:id="rId17"/>
    <p:sldId id="568" r:id="rId18"/>
    <p:sldId id="567" r:id="rId19"/>
  </p:sldIdLst>
  <p:sldSz cx="9144000" cy="5143500" type="screen16x9"/>
  <p:notesSz cx="6797675" cy="9928225"/>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1928" userDrawn="1">
          <p15:clr>
            <a:srgbClr val="A4A3A4"/>
          </p15:clr>
        </p15:guide>
        <p15:guide id="2" pos="3833" userDrawn="1">
          <p15:clr>
            <a:srgbClr val="A4A3A4"/>
          </p15:clr>
        </p15:guide>
        <p15:guide id="3" pos="2880" userDrawn="1">
          <p15:clr>
            <a:srgbClr val="A4A3A4"/>
          </p15:clr>
        </p15:guide>
        <p15:guide id="5" orient="horz" pos="21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Sjöström" initials="KS" lastIdx="1" clrIdx="0"/>
  <p:cmAuthor id="2" name="Kristin Sjöström" initials="KS [2]" lastIdx="1" clrIdx="1"/>
  <p:cmAuthor id="3" name="Kristin Sjöström" initials="KS [3]" lastIdx="1" clrIdx="2"/>
  <p:cmAuthor id="4" name="Kristin Sjöström" initials="KS [4]" lastIdx="1" clrIdx="3"/>
  <p:cmAuthor id="5" name="Kristin Sjöström" initials="KS [5]" lastIdx="1" clrIdx="4"/>
  <p:cmAuthor id="6" name="Kristin Sjöström" initials="KS [6]" lastIdx="1" clrIdx="5"/>
  <p:cmAuthor id="7" name="Kristin Sjöström" initials="KS [7]" lastIdx="1" clrIdx="6"/>
  <p:cmAuthor id="8" name="Kristin Sjöström" initials="KS [8]" lastIdx="1" clrIdx="7"/>
  <p:cmAuthor id="9" name="Kristin Sjöström" initials="KS [9]" lastIdx="1" clrIdx="8"/>
  <p:cmAuthor id="10" name="Kristin Sjöström" initials="KS [10]" lastIdx="1" clrIdx="9"/>
  <p:cmAuthor id="11" name="Kristin Sjöström" initials="KS [11]" lastIdx="1" clrIdx="10"/>
  <p:cmAuthor id="12" name="Kristin Sjöström" initials="KS [12]" lastIdx="1" clrIdx="11"/>
  <p:cmAuthor id="13" name="Kristin Sjöström" initials="KS [13]" lastIdx="1" clrIdx="12"/>
  <p:cmAuthor id="14" name="Kristin Sjöström" initials="KS [14]" lastIdx="1" clrIdx="13"/>
  <p:cmAuthor id="15" name="Kristin Sjöström" initials="KS [15]" lastIdx="1" clrIdx="1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4"/>
    <a:srgbClr val="E10064"/>
    <a:srgbClr val="FFC821"/>
    <a:srgbClr val="A6A6A6"/>
    <a:srgbClr val="78000A"/>
    <a:srgbClr val="FFCD1E"/>
    <a:srgbClr val="FF0050"/>
    <a:srgbClr val="FFCD21"/>
    <a:srgbClr val="878787"/>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C1C467-D54F-4E5A-AEEB-5704F70C2AEB}" v="1" dt="2023-10-12T10:47:33.77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5604" autoAdjust="0"/>
  </p:normalViewPr>
  <p:slideViewPr>
    <p:cSldViewPr snapToGrid="0" snapToObjects="1" showGuides="1">
      <p:cViewPr varScale="1">
        <p:scale>
          <a:sx n="103" d="100"/>
          <a:sy n="103" d="100"/>
        </p:scale>
        <p:origin x="192" y="52"/>
      </p:cViewPr>
      <p:guideLst>
        <p:guide pos="1928"/>
        <p:guide pos="3833"/>
        <p:guide pos="2880"/>
        <p:guide orient="horz" pos="2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3" d="100"/>
          <a:sy n="53" d="100"/>
        </p:scale>
        <p:origin x="-283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Romero" userId="2116d2a7-c081-4ddc-a13f-5e438b6c8eb5" providerId="ADAL" clId="{7DC1C467-D54F-4E5A-AEEB-5704F70C2AEB}"/>
    <pc:docChg chg="delSld modSld">
      <pc:chgData name="Mikael Romero" userId="2116d2a7-c081-4ddc-a13f-5e438b6c8eb5" providerId="ADAL" clId="{7DC1C467-D54F-4E5A-AEEB-5704F70C2AEB}" dt="2023-10-12T10:47:33.771" v="1"/>
      <pc:docMkLst>
        <pc:docMk/>
      </pc:docMkLst>
      <pc:sldChg chg="modSp">
        <pc:chgData name="Mikael Romero" userId="2116d2a7-c081-4ddc-a13f-5e438b6c8eb5" providerId="ADAL" clId="{7DC1C467-D54F-4E5A-AEEB-5704F70C2AEB}" dt="2023-10-12T10:47:33.771" v="1"/>
        <pc:sldMkLst>
          <pc:docMk/>
          <pc:sldMk cId="30217513" sldId="1247"/>
        </pc:sldMkLst>
        <pc:spChg chg="mod">
          <ac:chgData name="Mikael Romero" userId="2116d2a7-c081-4ddc-a13f-5e438b6c8eb5" providerId="ADAL" clId="{7DC1C467-D54F-4E5A-AEEB-5704F70C2AEB}" dt="2023-10-12T10:47:33.771" v="1"/>
          <ac:spMkLst>
            <pc:docMk/>
            <pc:sldMk cId="30217513" sldId="1247"/>
            <ac:spMk id="5" creationId="{D6792912-BA4C-94CB-18D7-80C9FDC7F94E}"/>
          </ac:spMkLst>
        </pc:spChg>
      </pc:sldChg>
      <pc:sldChg chg="del">
        <pc:chgData name="Mikael Romero" userId="2116d2a7-c081-4ddc-a13f-5e438b6c8eb5" providerId="ADAL" clId="{7DC1C467-D54F-4E5A-AEEB-5704F70C2AEB}" dt="2023-10-09T08:07:58.548" v="0" actId="2696"/>
        <pc:sldMkLst>
          <pc:docMk/>
          <pc:sldMk cId="192259920" sldId="1249"/>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0"/>
          <c:order val="0"/>
          <c:tx>
            <c:strRef>
              <c:f>Sheet1!$B$1</c:f>
              <c:strCache>
                <c:ptCount val="1"/>
                <c:pt idx="0">
                  <c:v>Totalt</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Pt>
            <c:idx val="0"/>
            <c:invertIfNegative val="0"/>
            <c:bubble3D val="0"/>
            <c:spPr>
              <a:solidFill>
                <a:srgbClr val="00B05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0-6DBB-4F1D-A940-F147FB127B61}"/>
              </c:ext>
            </c:extLst>
          </c:dPt>
          <c:dPt>
            <c:idx val="1"/>
            <c:invertIfNegative val="0"/>
            <c:bubble3D val="0"/>
            <c:spPr>
              <a:solidFill>
                <a:srgbClr val="92D05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1-6DBB-4F1D-A940-F147FB127B61}"/>
              </c:ext>
            </c:extLst>
          </c:dPt>
          <c:dPt>
            <c:idx val="2"/>
            <c:invertIfNegative val="0"/>
            <c:bubble3D val="0"/>
            <c:spPr>
              <a:solidFill>
                <a:srgbClr val="FFC00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2-6DBB-4F1D-A940-F147FB127B61}"/>
              </c:ext>
            </c:extLst>
          </c:dPt>
          <c:dPt>
            <c:idx val="3"/>
            <c:invertIfNegative val="0"/>
            <c:bubble3D val="0"/>
            <c:spPr>
              <a:solidFill>
                <a:srgbClr val="FF000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3-6DBB-4F1D-A940-F147FB127B61}"/>
              </c:ext>
            </c:extLst>
          </c:dPt>
          <c:dPt>
            <c:idx val="4"/>
            <c:invertIfNegative val="0"/>
            <c:bubble3D val="0"/>
            <c:spPr>
              <a:solidFill>
                <a:srgbClr val="C0000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4-6DBB-4F1D-A940-F147FB127B61}"/>
              </c:ext>
            </c:extLst>
          </c:dPt>
          <c:dPt>
            <c:idx val="5"/>
            <c:invertIfNegative val="0"/>
            <c:bubble3D val="0"/>
            <c:spPr>
              <a:solidFill>
                <a:srgbClr val="FFFFFF">
                  <a:lumMod val="65000"/>
                </a:srgbClr>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5-6DBB-4F1D-A940-F147FB127B61}"/>
              </c:ext>
            </c:extLst>
          </c:dPt>
          <c:dPt>
            <c:idx val="6"/>
            <c:invertIfNegative val="0"/>
            <c:bubble3D val="0"/>
            <c:spPr>
              <a:pattFill prst="wdDnDiag">
                <a:fgClr>
                  <a:srgbClr val="92D050"/>
                </a:fgClr>
                <a:bgClr>
                  <a:srgbClr val="FFFFFF"/>
                </a:bgClr>
              </a:pattFill>
              <a:ln>
                <a:solidFill>
                  <a:srgbClr val="00B050"/>
                </a:solidFill>
              </a:ln>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6-6DBB-4F1D-A940-F147FB127B61}"/>
              </c:ext>
            </c:extLst>
          </c:dPt>
          <c:dPt>
            <c:idx val="7"/>
            <c:invertIfNegative val="0"/>
            <c:bubble3D val="0"/>
            <c:spPr>
              <a:pattFill prst="wdDnDiag">
                <a:fgClr>
                  <a:srgbClr val="FF0000"/>
                </a:fgClr>
                <a:bgClr>
                  <a:srgbClr val="FFFFFF"/>
                </a:bgClr>
              </a:pattFill>
              <a:ln>
                <a:solidFill>
                  <a:srgbClr val="C00000"/>
                </a:solidFill>
              </a:ln>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7-6DBB-4F1D-A940-F147FB127B61}"/>
              </c:ext>
            </c:extLst>
          </c:dPt>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Sheet1!$A$3:$A$10</c:f>
              <c:strCache>
                <c:ptCount val="8"/>
                <c:pt idx="0">
                  <c:v>Mycket bra</c:v>
                </c:pt>
                <c:pt idx="1">
                  <c:v>Ganska bra</c:v>
                </c:pt>
                <c:pt idx="2">
                  <c:v>Varken bra eller dåligt</c:v>
                </c:pt>
                <c:pt idx="3">
                  <c:v>Ganska dåligt</c:v>
                </c:pt>
                <c:pt idx="4">
                  <c:v>Mycket dåligt</c:v>
                </c:pt>
                <c:pt idx="5">
                  <c:v>Vet ej</c:v>
                </c:pt>
                <c:pt idx="6">
                  <c:v>SUMMA BRA</c:v>
                </c:pt>
                <c:pt idx="7">
                  <c:v>SUMMA DÅLIGT</c:v>
                </c:pt>
              </c:strCache>
            </c:strRef>
          </c:cat>
          <c:val>
            <c:numRef>
              <c:f>Sheet1!$B$3:$B$10</c:f>
              <c:numCache>
                <c:formatCode>0%</c:formatCode>
                <c:ptCount val="8"/>
                <c:pt idx="0">
                  <c:v>0.32448913016165598</c:v>
                </c:pt>
                <c:pt idx="1">
                  <c:v>0.27741901661076501</c:v>
                </c:pt>
                <c:pt idx="2">
                  <c:v>0.13064421611590801</c:v>
                </c:pt>
                <c:pt idx="3">
                  <c:v>0.120707771311285</c:v>
                </c:pt>
                <c:pt idx="4">
                  <c:v>7.1722254821610307E-2</c:v>
                </c:pt>
                <c:pt idx="5">
                  <c:v>7.5017610978772797E-2</c:v>
                </c:pt>
                <c:pt idx="6">
                  <c:v>0.60190814677242199</c:v>
                </c:pt>
                <c:pt idx="7">
                  <c:v>0.192430026132895</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c:v>
                </c:pt>
              </c:strCache>
            </c:strRef>
          </c:tx>
          <c:spPr>
            <a:solidFill>
              <a:schemeClr val="accent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Sheet1!$A$3:$A$10</c:f>
              <c:strCache>
                <c:ptCount val="8"/>
                <c:pt idx="0">
                  <c:v>Mycket bra</c:v>
                </c:pt>
                <c:pt idx="1">
                  <c:v>Ganska bra</c:v>
                </c:pt>
                <c:pt idx="2">
                  <c:v>Varken bra eller dåligt</c:v>
                </c:pt>
                <c:pt idx="3">
                  <c:v>Ganska dåligt</c:v>
                </c:pt>
                <c:pt idx="4">
                  <c:v>Mycket dåligt</c:v>
                </c:pt>
                <c:pt idx="5">
                  <c:v>Vet ej</c:v>
                </c:pt>
                <c:pt idx="6">
                  <c:v>SUMMA BRA</c:v>
                </c:pt>
                <c:pt idx="7">
                  <c:v>SUMMA DÅLIGT</c:v>
                </c:pt>
              </c:strCache>
            </c:strRef>
          </c:cat>
          <c:val>
            <c:numRef>
              <c:f>Sheet1!$C$3:$C$10</c:f>
            </c:numRef>
          </c:val>
          <c:extLst>
            <c:ext xmlns:c16="http://schemas.microsoft.com/office/drawing/2014/chart" uri="{C3380CC4-5D6E-409C-BE32-E72D297353CC}">
              <c16:uniqueId val="{00000001-CBD7-4084-BDC8-98FD597543BB}"/>
            </c:ext>
          </c:extLst>
        </c:ser>
        <c:ser>
          <c:idx val="2"/>
          <c:order val="2"/>
          <c:tx>
            <c:strRef>
              <c:f>Sheet1!$D$2</c:f>
              <c:strCache>
                <c:ptCount val="1"/>
                <c:pt idx="0">
                  <c:v>3</c:v>
                </c:pt>
              </c:strCache>
            </c:strRef>
          </c:tx>
          <c:spPr>
            <a:solidFill>
              <a:srgbClr val="FF006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Sheet1!$A$3:$A$10</c:f>
              <c:strCache>
                <c:ptCount val="8"/>
                <c:pt idx="0">
                  <c:v>Mycket bra</c:v>
                </c:pt>
                <c:pt idx="1">
                  <c:v>Ganska bra</c:v>
                </c:pt>
                <c:pt idx="2">
                  <c:v>Varken bra eller dåligt</c:v>
                </c:pt>
                <c:pt idx="3">
                  <c:v>Ganska dåligt</c:v>
                </c:pt>
                <c:pt idx="4">
                  <c:v>Mycket dåligt</c:v>
                </c:pt>
                <c:pt idx="5">
                  <c:v>Vet ej</c:v>
                </c:pt>
                <c:pt idx="6">
                  <c:v>SUMMA BRA</c:v>
                </c:pt>
                <c:pt idx="7">
                  <c:v>SUMMA DÅLIGT</c:v>
                </c:pt>
              </c:strCache>
            </c:strRef>
          </c:cat>
          <c:val>
            <c:numRef>
              <c:f>Sheet1!$D$3:$D$10</c:f>
            </c:numRef>
          </c:val>
          <c:extLst>
            <c:ext xmlns:c16="http://schemas.microsoft.com/office/drawing/2014/chart" uri="{C3380CC4-5D6E-409C-BE32-E72D297353CC}">
              <c16:uniqueId val="{00000002-CBD7-4084-BDC8-98FD597543BB}"/>
            </c:ext>
          </c:extLst>
        </c:ser>
        <c:ser>
          <c:idx val="3"/>
          <c:order val="3"/>
          <c:tx>
            <c:strRef>
              <c:f>Sheet1!$E$2</c:f>
              <c:strCache>
                <c:ptCount val="1"/>
                <c:pt idx="0">
                  <c:v>4</c:v>
                </c:pt>
              </c:strCache>
            </c:strRef>
          </c:tx>
          <c:spPr>
            <a:solidFill>
              <a:schemeClr val="accent5"/>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Sheet1!$A$3:$A$10</c:f>
              <c:strCache>
                <c:ptCount val="8"/>
                <c:pt idx="0">
                  <c:v>Mycket bra</c:v>
                </c:pt>
                <c:pt idx="1">
                  <c:v>Ganska bra</c:v>
                </c:pt>
                <c:pt idx="2">
                  <c:v>Varken bra eller dåligt</c:v>
                </c:pt>
                <c:pt idx="3">
                  <c:v>Ganska dåligt</c:v>
                </c:pt>
                <c:pt idx="4">
                  <c:v>Mycket dåligt</c:v>
                </c:pt>
                <c:pt idx="5">
                  <c:v>Vet ej</c:v>
                </c:pt>
                <c:pt idx="6">
                  <c:v>SUMMA BRA</c:v>
                </c:pt>
                <c:pt idx="7">
                  <c:v>SUMMA DÅLIGT</c:v>
                </c:pt>
              </c:strCache>
            </c:strRef>
          </c:cat>
          <c:val>
            <c:numRef>
              <c:f>Sheet1!$E$3:$E$10</c:f>
            </c:numRef>
          </c:val>
          <c:extLst>
            <c:ext xmlns:c16="http://schemas.microsoft.com/office/drawing/2014/chart" uri="{C3380CC4-5D6E-409C-BE32-E72D297353CC}">
              <c16:uniqueId val="{00000003-CBD7-4084-BDC8-98FD597543BB}"/>
            </c:ext>
          </c:extLst>
        </c:ser>
        <c:ser>
          <c:idx val="4"/>
          <c:order val="4"/>
          <c:tx>
            <c:strRef>
              <c:f>Sheet1!$F$2</c:f>
              <c:strCache>
                <c:ptCount val="1"/>
                <c:pt idx="0">
                  <c:v>5</c:v>
                </c:pt>
              </c:strCache>
            </c:strRef>
          </c:tx>
          <c:spPr>
            <a:solidFill>
              <a:srgbClr val="FFCD1E"/>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Sheet1!$A$3:$A$10</c:f>
              <c:strCache>
                <c:ptCount val="8"/>
                <c:pt idx="0">
                  <c:v>Mycket bra</c:v>
                </c:pt>
                <c:pt idx="1">
                  <c:v>Ganska bra</c:v>
                </c:pt>
                <c:pt idx="2">
                  <c:v>Varken bra eller dåligt</c:v>
                </c:pt>
                <c:pt idx="3">
                  <c:v>Ganska dåligt</c:v>
                </c:pt>
                <c:pt idx="4">
                  <c:v>Mycket dåligt</c:v>
                </c:pt>
                <c:pt idx="5">
                  <c:v>Vet ej</c:v>
                </c:pt>
                <c:pt idx="6">
                  <c:v>SUMMA BRA</c:v>
                </c:pt>
                <c:pt idx="7">
                  <c:v>SUMMA DÅLIGT</c:v>
                </c:pt>
              </c:strCache>
            </c:strRef>
          </c:cat>
          <c:val>
            <c:numRef>
              <c:f>Sheet1!$F$3:$F$10</c:f>
            </c:numRef>
          </c:val>
          <c:extLst>
            <c:ext xmlns:c16="http://schemas.microsoft.com/office/drawing/2014/chart" uri="{C3380CC4-5D6E-409C-BE32-E72D297353CC}">
              <c16:uniqueId val="{00000004-CBD7-4084-BDC8-98FD597543BB}"/>
            </c:ext>
          </c:extLst>
        </c:ser>
        <c:ser>
          <c:idx val="5"/>
          <c:order val="5"/>
          <c:tx>
            <c:strRef>
              <c:f>Sheet1!$G$2</c:f>
              <c:strCache>
                <c:ptCount val="1"/>
                <c:pt idx="0">
                  <c:v>6</c:v>
                </c:pt>
              </c:strCache>
            </c:strRef>
          </c:tx>
          <c:spPr>
            <a:solidFill>
              <a:srgbClr val="034F7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Sheet1!$A$3:$A$10</c:f>
              <c:strCache>
                <c:ptCount val="8"/>
                <c:pt idx="0">
                  <c:v>Mycket bra</c:v>
                </c:pt>
                <c:pt idx="1">
                  <c:v>Ganska bra</c:v>
                </c:pt>
                <c:pt idx="2">
                  <c:v>Varken bra eller dåligt</c:v>
                </c:pt>
                <c:pt idx="3">
                  <c:v>Ganska dåligt</c:v>
                </c:pt>
                <c:pt idx="4">
                  <c:v>Mycket dåligt</c:v>
                </c:pt>
                <c:pt idx="5">
                  <c:v>Vet ej</c:v>
                </c:pt>
                <c:pt idx="6">
                  <c:v>SUMMA BRA</c:v>
                </c:pt>
                <c:pt idx="7">
                  <c:v>SUMMA DÅLIGT</c:v>
                </c:pt>
              </c:strCache>
            </c:strRef>
          </c:cat>
          <c:val>
            <c:numRef>
              <c:f>Sheet1!$G$3:$G$10</c:f>
            </c:numRef>
          </c:val>
          <c:extLst>
            <c:ext xmlns:c16="http://schemas.microsoft.com/office/drawing/2014/chart" uri="{C3380CC4-5D6E-409C-BE32-E72D297353CC}">
              <c16:uniqueId val="{00000005-CBD7-4084-BDC8-98FD597543BB}"/>
            </c:ext>
          </c:extLst>
        </c:ser>
        <c:ser>
          <c:idx val="6"/>
          <c:order val="6"/>
          <c:tx>
            <c:strRef>
              <c:f>Sheet1!$H$2</c:f>
              <c:strCache>
                <c:ptCount val="1"/>
                <c:pt idx="0">
                  <c:v>7</c:v>
                </c:pt>
              </c:strCache>
            </c:strRef>
          </c:tx>
          <c:spPr>
            <a:solidFill>
              <a:srgbClr val="EF8D1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Sheet1!$A$3:$A$10</c:f>
              <c:strCache>
                <c:ptCount val="8"/>
                <c:pt idx="0">
                  <c:v>Mycket bra</c:v>
                </c:pt>
                <c:pt idx="1">
                  <c:v>Ganska bra</c:v>
                </c:pt>
                <c:pt idx="2">
                  <c:v>Varken bra eller dåligt</c:v>
                </c:pt>
                <c:pt idx="3">
                  <c:v>Ganska dåligt</c:v>
                </c:pt>
                <c:pt idx="4">
                  <c:v>Mycket dåligt</c:v>
                </c:pt>
                <c:pt idx="5">
                  <c:v>Vet ej</c:v>
                </c:pt>
                <c:pt idx="6">
                  <c:v>SUMMA BRA</c:v>
                </c:pt>
                <c:pt idx="7">
                  <c:v>SUMMA DÅLIGT</c:v>
                </c:pt>
              </c:strCache>
            </c:strRef>
          </c:cat>
          <c:val>
            <c:numRef>
              <c:f>Sheet1!$H$3:$H$10</c:f>
            </c:numRef>
          </c:val>
          <c:extLst>
            <c:ext xmlns:c16="http://schemas.microsoft.com/office/drawing/2014/chart" uri="{C3380CC4-5D6E-409C-BE32-E72D297353CC}">
              <c16:uniqueId val="{00000006-CBD7-4084-BDC8-98FD597543BB}"/>
            </c:ext>
          </c:extLst>
        </c:ser>
        <c:ser>
          <c:idx val="7"/>
          <c:order val="7"/>
          <c:tx>
            <c:strRef>
              <c:f>Sheet1!$I$2</c:f>
              <c:strCache>
                <c:ptCount val="1"/>
                <c:pt idx="0">
                  <c:v>8</c:v>
                </c:pt>
              </c:strCache>
            </c:strRef>
          </c:tx>
          <c:spPr>
            <a:solidFill>
              <a:srgbClr val="BFBFB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Sheet1!$A$3:$A$10</c:f>
              <c:strCache>
                <c:ptCount val="8"/>
                <c:pt idx="0">
                  <c:v>Mycket bra</c:v>
                </c:pt>
                <c:pt idx="1">
                  <c:v>Ganska bra</c:v>
                </c:pt>
                <c:pt idx="2">
                  <c:v>Varken bra eller dåligt</c:v>
                </c:pt>
                <c:pt idx="3">
                  <c:v>Ganska dåligt</c:v>
                </c:pt>
                <c:pt idx="4">
                  <c:v>Mycket dåligt</c:v>
                </c:pt>
                <c:pt idx="5">
                  <c:v>Vet ej</c:v>
                </c:pt>
                <c:pt idx="6">
                  <c:v>SUMMA BRA</c:v>
                </c:pt>
                <c:pt idx="7">
                  <c:v>SUMMA DÅLIGT</c:v>
                </c:pt>
              </c:strCache>
            </c:strRef>
          </c:cat>
          <c:val>
            <c:numRef>
              <c:f>Sheet1!$I$3:$I$10</c:f>
            </c:numRef>
          </c:val>
          <c:extLst>
            <c:ext xmlns:c16="http://schemas.microsoft.com/office/drawing/2014/chart" uri="{C3380CC4-5D6E-409C-BE32-E72D297353CC}">
              <c16:uniqueId val="{00000007-CBD7-4084-BDC8-98FD597543BB}"/>
            </c:ext>
          </c:extLst>
        </c:ser>
        <c:ser>
          <c:idx val="8"/>
          <c:order val="8"/>
          <c:tx>
            <c:strRef>
              <c:f>Sheet1!$J$2</c:f>
              <c:strCache>
                <c:ptCount val="1"/>
                <c:pt idx="0">
                  <c:v>9</c:v>
                </c:pt>
              </c:strCache>
            </c:strRef>
          </c:tx>
          <c:spPr>
            <a:solidFill>
              <a:srgbClr val="414141"/>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Sheet1!$A$3:$A$10</c:f>
              <c:strCache>
                <c:ptCount val="8"/>
                <c:pt idx="0">
                  <c:v>Mycket bra</c:v>
                </c:pt>
                <c:pt idx="1">
                  <c:v>Ganska bra</c:v>
                </c:pt>
                <c:pt idx="2">
                  <c:v>Varken bra eller dåligt</c:v>
                </c:pt>
                <c:pt idx="3">
                  <c:v>Ganska dåligt</c:v>
                </c:pt>
                <c:pt idx="4">
                  <c:v>Mycket dåligt</c:v>
                </c:pt>
                <c:pt idx="5">
                  <c:v>Vet ej</c:v>
                </c:pt>
                <c:pt idx="6">
                  <c:v>SUMMA BRA</c:v>
                </c:pt>
                <c:pt idx="7">
                  <c:v>SUMMA DÅLIGT</c:v>
                </c:pt>
              </c:strCache>
            </c:strRef>
          </c:cat>
          <c:val>
            <c:numRef>
              <c:f>Sheet1!$J$3:$J$10</c:f>
            </c:numRef>
          </c:val>
          <c:extLst>
            <c:ext xmlns:c16="http://schemas.microsoft.com/office/drawing/2014/chart" uri="{C3380CC4-5D6E-409C-BE32-E72D297353CC}">
              <c16:uniqueId val="{00000008-CBD7-4084-BDC8-98FD597543BB}"/>
            </c:ext>
          </c:extLst>
        </c:ser>
        <c:ser>
          <c:idx val="9"/>
          <c:order val="9"/>
          <c:tx>
            <c:strRef>
              <c:f>Sheet1!$K$2</c:f>
              <c:strCache>
                <c:ptCount val="1"/>
                <c:pt idx="0">
                  <c:v>19</c:v>
                </c:pt>
              </c:strCache>
            </c:strRef>
          </c:tx>
          <c:spPr>
            <a:solidFill>
              <a:srgbClr val="D9D9D9"/>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Sheet1!$A$3:$A$10</c:f>
              <c:strCache>
                <c:ptCount val="8"/>
                <c:pt idx="0">
                  <c:v>Mycket bra</c:v>
                </c:pt>
                <c:pt idx="1">
                  <c:v>Ganska bra</c:v>
                </c:pt>
                <c:pt idx="2">
                  <c:v>Varken bra eller dåligt</c:v>
                </c:pt>
                <c:pt idx="3">
                  <c:v>Ganska dåligt</c:v>
                </c:pt>
                <c:pt idx="4">
                  <c:v>Mycket dåligt</c:v>
                </c:pt>
                <c:pt idx="5">
                  <c:v>Vet ej</c:v>
                </c:pt>
                <c:pt idx="6">
                  <c:v>SUMMA BRA</c:v>
                </c:pt>
                <c:pt idx="7">
                  <c:v>SUMMA DÅLIGT</c:v>
                </c:pt>
              </c:strCache>
            </c:strRef>
          </c:cat>
          <c:val>
            <c:numRef>
              <c:f>Sheet1!$K$3:$K$10</c:f>
            </c:numRef>
          </c:val>
          <c:extLst>
            <c:ext xmlns:c16="http://schemas.microsoft.com/office/drawing/2014/chart" uri="{C3380CC4-5D6E-409C-BE32-E72D297353CC}">
              <c16:uniqueId val="{00000009-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0"/>
          <c:order val="0"/>
          <c:tx>
            <c:strRef>
              <c:f>Sheet1!$B$1</c:f>
              <c:strCache>
                <c:ptCount val="1"/>
                <c:pt idx="0">
                  <c:v>Totalt</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Pt>
            <c:idx val="0"/>
            <c:invertIfNegative val="0"/>
            <c:bubble3D val="0"/>
            <c:spPr>
              <a:solidFill>
                <a:srgbClr val="92D05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0-D9D1-4F41-80D6-957B309490AC}"/>
              </c:ext>
            </c:extLst>
          </c:dPt>
          <c:dPt>
            <c:idx val="1"/>
            <c:invertIfNegative val="0"/>
            <c:bubble3D val="0"/>
            <c:spPr>
              <a:solidFill>
                <a:srgbClr val="FF0000"/>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1-D9D1-4F41-80D6-957B309490AC}"/>
              </c:ext>
            </c:extLst>
          </c:dPt>
          <c:dPt>
            <c:idx val="2"/>
            <c:invertIfNegative val="0"/>
            <c:bubble3D val="0"/>
            <c:spPr>
              <a:solidFill>
                <a:srgbClr val="FFFFFF">
                  <a:lumMod val="65000"/>
                </a:srgbClr>
              </a:solidFill>
              <a:effectLst/>
              <a:scene3d>
                <a:camera prst="orthographicFront"/>
                <a:lightRig rig="balanced" dir="t">
                  <a:rot lat="0" lon="0" rev="19200000"/>
                </a:lightRig>
              </a:scene3d>
              <a:sp3d prstMaterial="matte">
                <a:contourClr>
                  <a:srgbClr val="000000"/>
                </a:contourClr>
              </a:sp3d>
            </c:spPr>
            <c:extLst>
              <c:ext xmlns:c16="http://schemas.microsoft.com/office/drawing/2014/chart" uri="{C3380CC4-5D6E-409C-BE32-E72D297353CC}">
                <c16:uniqueId val="{00000002-D9D1-4F41-80D6-957B309490AC}"/>
              </c:ext>
            </c:extLst>
          </c:dPt>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Ja</c:v>
                </c:pt>
                <c:pt idx="1">
                  <c:v>Nej</c:v>
                </c:pt>
                <c:pt idx="2">
                  <c:v>Vet ej / ingen uppfattning</c:v>
                </c:pt>
              </c:strCache>
            </c:strRef>
          </c:cat>
          <c:val>
            <c:numRef>
              <c:f>Sheet1!$B$3:$B$5</c:f>
              <c:numCache>
                <c:formatCode>0%</c:formatCode>
                <c:ptCount val="3"/>
                <c:pt idx="0">
                  <c:v>0.69244441229769194</c:v>
                </c:pt>
                <c:pt idx="1">
                  <c:v>0.11943274103368701</c:v>
                </c:pt>
                <c:pt idx="2">
                  <c:v>0.18812284666861998</c:v>
                </c:pt>
              </c:numCache>
            </c:numRef>
          </c:val>
          <c:extLst>
            <c:ext xmlns:c16="http://schemas.microsoft.com/office/drawing/2014/chart" uri="{C3380CC4-5D6E-409C-BE32-E72D297353CC}">
              <c16:uniqueId val="{00000000-CBD7-4084-BDC8-98FD597543BB}"/>
            </c:ext>
          </c:extLst>
        </c:ser>
        <c:ser>
          <c:idx val="1"/>
          <c:order val="1"/>
          <c:spPr>
            <a:solidFill>
              <a:schemeClr val="accent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Ja</c:v>
                </c:pt>
                <c:pt idx="1">
                  <c:v>Nej</c:v>
                </c:pt>
                <c:pt idx="2">
                  <c:v>Vet ej / ingen uppfattning</c:v>
                </c:pt>
              </c:strCache>
            </c:strRef>
          </c:cat>
          <c:val>
            <c:numRef>
              <c:f>Sheet1!$C$3:$C$5</c:f>
            </c:numRef>
          </c:val>
          <c:extLst>
            <c:ext xmlns:c16="http://schemas.microsoft.com/office/drawing/2014/chart" uri="{C3380CC4-5D6E-409C-BE32-E72D297353CC}">
              <c16:uniqueId val="{00000001-CBD7-4084-BDC8-98FD597543BB}"/>
            </c:ext>
          </c:extLst>
        </c:ser>
        <c:ser>
          <c:idx val="2"/>
          <c:order val="2"/>
          <c:spPr>
            <a:solidFill>
              <a:srgbClr val="FF006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Ja</c:v>
                </c:pt>
                <c:pt idx="1">
                  <c:v>Nej</c:v>
                </c:pt>
                <c:pt idx="2">
                  <c:v>Vet ej / ingen uppfattning</c:v>
                </c:pt>
              </c:strCache>
            </c:strRef>
          </c:cat>
          <c:val>
            <c:numRef>
              <c:f>Sheet1!$D$3:$D$5</c:f>
            </c:numRef>
          </c:val>
          <c:extLst>
            <c:ext xmlns:c16="http://schemas.microsoft.com/office/drawing/2014/chart" uri="{C3380CC4-5D6E-409C-BE32-E72D297353CC}">
              <c16:uniqueId val="{00000002-CBD7-4084-BDC8-98FD597543BB}"/>
            </c:ext>
          </c:extLst>
        </c:ser>
        <c:ser>
          <c:idx val="3"/>
          <c:order val="3"/>
          <c:spPr>
            <a:solidFill>
              <a:schemeClr val="accent5"/>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Ja</c:v>
                </c:pt>
                <c:pt idx="1">
                  <c:v>Nej</c:v>
                </c:pt>
                <c:pt idx="2">
                  <c:v>Vet ej / ingen uppfattning</c:v>
                </c:pt>
              </c:strCache>
            </c:strRef>
          </c:cat>
          <c:val>
            <c:numRef>
              <c:f>Sheet1!$E$3:$E$5</c:f>
            </c:numRef>
          </c:val>
          <c:extLst>
            <c:ext xmlns:c16="http://schemas.microsoft.com/office/drawing/2014/chart" uri="{C3380CC4-5D6E-409C-BE32-E72D297353CC}">
              <c16:uniqueId val="{00000003-CBD7-4084-BDC8-98FD597543BB}"/>
            </c:ext>
          </c:extLst>
        </c:ser>
        <c:ser>
          <c:idx val="4"/>
          <c:order val="4"/>
          <c:spPr>
            <a:solidFill>
              <a:srgbClr val="FFCD1E"/>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Ja</c:v>
                </c:pt>
                <c:pt idx="1">
                  <c:v>Nej</c:v>
                </c:pt>
                <c:pt idx="2">
                  <c:v>Vet ej / ingen uppfattning</c:v>
                </c:pt>
              </c:strCache>
            </c:strRef>
          </c:cat>
          <c:val>
            <c:numRef>
              <c:f>Sheet1!$F$3:$F$5</c:f>
            </c:numRef>
          </c:val>
          <c:extLst>
            <c:ext xmlns:c16="http://schemas.microsoft.com/office/drawing/2014/chart" uri="{C3380CC4-5D6E-409C-BE32-E72D297353CC}">
              <c16:uniqueId val="{00000004-CBD7-4084-BDC8-98FD597543BB}"/>
            </c:ext>
          </c:extLst>
        </c:ser>
        <c:ser>
          <c:idx val="5"/>
          <c:order val="5"/>
          <c:spPr>
            <a:solidFill>
              <a:srgbClr val="034F7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Ja</c:v>
                </c:pt>
                <c:pt idx="1">
                  <c:v>Nej</c:v>
                </c:pt>
                <c:pt idx="2">
                  <c:v>Vet ej / ingen uppfattning</c:v>
                </c:pt>
              </c:strCache>
            </c:strRef>
          </c:cat>
          <c:val>
            <c:numRef>
              <c:f>Sheet1!$G$3:$G$5</c:f>
            </c:numRef>
          </c:val>
          <c:extLst>
            <c:ext xmlns:c16="http://schemas.microsoft.com/office/drawing/2014/chart" uri="{C3380CC4-5D6E-409C-BE32-E72D297353CC}">
              <c16:uniqueId val="{00000005-CBD7-4084-BDC8-98FD597543BB}"/>
            </c:ext>
          </c:extLst>
        </c:ser>
        <c:ser>
          <c:idx val="6"/>
          <c:order val="6"/>
          <c:spPr>
            <a:solidFill>
              <a:srgbClr val="EF8D1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Ja</c:v>
                </c:pt>
                <c:pt idx="1">
                  <c:v>Nej</c:v>
                </c:pt>
                <c:pt idx="2">
                  <c:v>Vet ej / ingen uppfattning</c:v>
                </c:pt>
              </c:strCache>
            </c:strRef>
          </c:cat>
          <c:val>
            <c:numRef>
              <c:f>Sheet1!$H$3:$H$5</c:f>
            </c:numRef>
          </c:val>
          <c:extLst>
            <c:ext xmlns:c16="http://schemas.microsoft.com/office/drawing/2014/chart" uri="{C3380CC4-5D6E-409C-BE32-E72D297353CC}">
              <c16:uniqueId val="{00000006-CBD7-4084-BDC8-98FD597543BB}"/>
            </c:ext>
          </c:extLst>
        </c:ser>
        <c:ser>
          <c:idx val="7"/>
          <c:order val="7"/>
          <c:spPr>
            <a:solidFill>
              <a:srgbClr val="BFBFB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Ja</c:v>
                </c:pt>
                <c:pt idx="1">
                  <c:v>Nej</c:v>
                </c:pt>
                <c:pt idx="2">
                  <c:v>Vet ej / ingen uppfattning</c:v>
                </c:pt>
              </c:strCache>
            </c:strRef>
          </c:cat>
          <c:val>
            <c:numRef>
              <c:f>Sheet1!$I$3:$I$5</c:f>
            </c:numRef>
          </c:val>
          <c:extLst>
            <c:ext xmlns:c16="http://schemas.microsoft.com/office/drawing/2014/chart" uri="{C3380CC4-5D6E-409C-BE32-E72D297353CC}">
              <c16:uniqueId val="{00000007-CBD7-4084-BDC8-98FD597543BB}"/>
            </c:ext>
          </c:extLst>
        </c:ser>
        <c:ser>
          <c:idx val="8"/>
          <c:order val="8"/>
          <c:spPr>
            <a:solidFill>
              <a:srgbClr val="414141"/>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Ja</c:v>
                </c:pt>
                <c:pt idx="1">
                  <c:v>Nej</c:v>
                </c:pt>
                <c:pt idx="2">
                  <c:v>Vet ej / ingen uppfattning</c:v>
                </c:pt>
              </c:strCache>
            </c:strRef>
          </c:cat>
          <c:val>
            <c:numRef>
              <c:f>Sheet1!$J$3:$J$5</c:f>
            </c:numRef>
          </c:val>
          <c:extLst>
            <c:ext xmlns:c16="http://schemas.microsoft.com/office/drawing/2014/chart" uri="{C3380CC4-5D6E-409C-BE32-E72D297353CC}">
              <c16:uniqueId val="{00000008-CBD7-4084-BDC8-98FD597543BB}"/>
            </c:ext>
          </c:extLst>
        </c:ser>
        <c:ser>
          <c:idx val="9"/>
          <c:order val="9"/>
          <c:spPr>
            <a:solidFill>
              <a:srgbClr val="D9D9D9"/>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Sheet1!$A$3:$A$5</c:f>
              <c:strCache>
                <c:ptCount val="3"/>
                <c:pt idx="0">
                  <c:v>Ja</c:v>
                </c:pt>
                <c:pt idx="1">
                  <c:v>Nej</c:v>
                </c:pt>
                <c:pt idx="2">
                  <c:v>Vet ej / ingen uppfattning</c:v>
                </c:pt>
              </c:strCache>
            </c:strRef>
          </c:cat>
          <c:val>
            <c:numRef>
              <c:f>Sheet1!$K$3:$K$5</c:f>
            </c:numRef>
          </c:val>
          <c:extLst>
            <c:ext xmlns:c16="http://schemas.microsoft.com/office/drawing/2014/chart" uri="{C3380CC4-5D6E-409C-BE32-E72D297353CC}">
              <c16:uniqueId val="{00000009-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EC0B9188-F644-464A-8AF2-A2CCD4CD4C0F}" type="datetimeFigureOut">
              <a:rPr lang="sv-SE" smtClean="0"/>
              <a:t>2023-10-12</a:t>
            </a:fld>
            <a:endParaRPr lang="sv-SE"/>
          </a:p>
        </p:txBody>
      </p:sp>
      <p:sp>
        <p:nvSpPr>
          <p:cNvPr id="4" name="Platshållare för sidfot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E5FA91DB-5F91-4C2C-BACA-5EB0557010E9}" type="slidenum">
              <a:rPr lang="sv-SE" smtClean="0"/>
              <a:t>‹#›</a:t>
            </a:fld>
            <a:endParaRPr lang="sv-SE"/>
          </a:p>
        </p:txBody>
      </p:sp>
    </p:spTree>
    <p:extLst>
      <p:ext uri="{BB962C8B-B14F-4D97-AF65-F5344CB8AC3E}">
        <p14:creationId xmlns:p14="http://schemas.microsoft.com/office/powerpoint/2010/main" val="407238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FD533A03-9362-A44F-B243-FC5877E2A1B4}" type="datetimeFigureOut">
              <a:rPr lang="en-US" smtClean="0"/>
              <a:t>10/12/2023</a:t>
            </a:fld>
            <a:endParaRPr lang="en-US"/>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F0EDFB0B-A09A-BE4C-BC07-6681C8DA1BA6}" type="slidenum">
              <a:rPr lang="en-US" smtClean="0"/>
              <a:t>‹#›</a:t>
            </a:fld>
            <a:endParaRPr lang="en-US"/>
          </a:p>
        </p:txBody>
      </p:sp>
    </p:spTree>
    <p:extLst>
      <p:ext uri="{BB962C8B-B14F-4D97-AF65-F5344CB8AC3E}">
        <p14:creationId xmlns:p14="http://schemas.microsoft.com/office/powerpoint/2010/main" val="1666957247"/>
      </p:ext>
    </p:extLst>
  </p:cSld>
  <p:clrMap bg1="lt1" tx1="dk1" bg2="lt2" tx2="dk2" accent1="accent1" accent2="accent2" accent3="accent3" accent4="accent4" accent5="accent5" accent6="accent6" hlink="hlink" folHlink="folHlink"/>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01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F0EDFB0B-A09A-BE4C-BC07-6681C8DA1BA6}" type="slidenum">
              <a:rPr lang="en-US" smtClean="0"/>
              <a:t>2</a:t>
            </a:fld>
            <a:endParaRPr lang="en-US"/>
          </a:p>
        </p:txBody>
      </p:sp>
    </p:spTree>
    <p:extLst>
      <p:ext uri="{BB962C8B-B14F-4D97-AF65-F5344CB8AC3E}">
        <p14:creationId xmlns:p14="http://schemas.microsoft.com/office/powerpoint/2010/main" val="122425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73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73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73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73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2023-10-12</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dirty="0"/>
              <a:t>Rubrik</a:t>
            </a:r>
          </a:p>
        </p:txBody>
      </p:sp>
    </p:spTree>
    <p:extLst>
      <p:ext uri="{BB962C8B-B14F-4D97-AF65-F5344CB8AC3E}">
        <p14:creationId xmlns:p14="http://schemas.microsoft.com/office/powerpoint/2010/main" val="2641261591"/>
      </p:ext>
    </p:extLst>
  </p:cSld>
  <p:clrMapOvr>
    <a:masterClrMapping/>
  </p:clrMapOvr>
  <p:extLst>
    <p:ext uri="{DCECCB84-F9BA-43D5-87BE-67443E8EF086}">
      <p15:sldGuideLst xmlns:p15="http://schemas.microsoft.com/office/powerpoint/2012/main">
        <p15:guide id="1" pos="2880" userDrawn="1">
          <p15:clr>
            <a:srgbClr val="FBAE40"/>
          </p15:clr>
        </p15:guide>
        <p15:guide id="2"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50825" y="1491629"/>
            <a:ext cx="4216400" cy="3375645"/>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91630"/>
            <a:ext cx="4206874" cy="214208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7"/>
            <a:ext cx="4206874" cy="1026972"/>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50825" y="954333"/>
            <a:ext cx="4321176" cy="537297"/>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Tree>
    <p:extLst>
      <p:ext uri="{BB962C8B-B14F-4D97-AF65-F5344CB8AC3E}">
        <p14:creationId xmlns:p14="http://schemas.microsoft.com/office/powerpoint/2010/main" val="1768775549"/>
      </p:ext>
    </p:extLst>
  </p:cSld>
  <p:clrMapOvr>
    <a:masterClrMapping/>
  </p:clrMapOvr>
  <p:hf hdr="0" ftr="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Innehåll">
    <p:spTree>
      <p:nvGrpSpPr>
        <p:cNvPr id="1" name=""/>
        <p:cNvGrpSpPr/>
        <p:nvPr/>
      </p:nvGrpSpPr>
      <p:grpSpPr>
        <a:xfrm>
          <a:off x="0" y="0"/>
          <a:ext cx="0" cy="0"/>
          <a:chOff x="0" y="0"/>
          <a:chExt cx="0" cy="0"/>
        </a:xfrm>
      </p:grpSpPr>
      <p:sp>
        <p:nvSpPr>
          <p:cNvPr id="45" name="Platshållare för text 44"/>
          <p:cNvSpPr>
            <a:spLocks noGrp="1"/>
          </p:cNvSpPr>
          <p:nvPr>
            <p:ph type="body" sz="quarter" idx="11"/>
          </p:nvPr>
        </p:nvSpPr>
        <p:spPr>
          <a:xfrm>
            <a:off x="250825" y="987574"/>
            <a:ext cx="4307528" cy="3743452"/>
          </a:xfrm>
          <a:prstGeom prst="rect">
            <a:avLst/>
          </a:prstGeom>
        </p:spPr>
        <p:txBody>
          <a:bodyPr lIns="0"/>
          <a:lstStyle>
            <a:lvl1pPr marL="257175" indent="-257175">
              <a:buClr>
                <a:schemeClr val="accent6"/>
              </a:buClr>
              <a:buFont typeface="Wingdings" pitchFamily="2" charset="2"/>
              <a:buChar cha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50"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3392476966"/>
      </p:ext>
    </p:extLst>
  </p:cSld>
  <p:clrMapOvr>
    <a:masterClrMapping/>
  </p:clrMapOvr>
  <p:hf hdr="0" ftr="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50825" y="1473959"/>
            <a:ext cx="4216400" cy="3393316"/>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1" y="0"/>
            <a:ext cx="8896064"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50825" y="954333"/>
            <a:ext cx="4321176"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Tree>
    <p:extLst>
      <p:ext uri="{BB962C8B-B14F-4D97-AF65-F5344CB8AC3E}">
        <p14:creationId xmlns:p14="http://schemas.microsoft.com/office/powerpoint/2010/main" val="162374719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240955AD-2AE5-46C8-A0A2-66C9F26D5B20}" type="datetimeFigureOut">
              <a:rPr lang="sv-SE" smtClean="0"/>
              <a:t>2023-10-12</a:t>
            </a:fld>
            <a:endParaRPr lang="sv-SE"/>
          </a:p>
        </p:txBody>
      </p:sp>
      <p:sp>
        <p:nvSpPr>
          <p:cNvPr id="8" name="Slide Number Placeholder 5"/>
          <p:cNvSpPr>
            <a:spLocks noGrp="1"/>
          </p:cNvSpPr>
          <p:nvPr>
            <p:ph type="sldNum" sz="quarter" idx="4"/>
          </p:nvPr>
        </p:nvSpPr>
        <p:spPr>
          <a:xfrm>
            <a:off x="243355"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233D0659-D2DB-47DB-9EF4-8CC192B74086}" type="slidenum">
              <a:rPr lang="sv-SE" smtClean="0"/>
              <a:t>‹#›</a:t>
            </a:fld>
            <a:endParaRPr lang="sv-SE"/>
          </a:p>
        </p:txBody>
      </p:sp>
    </p:spTree>
    <p:extLst>
      <p:ext uri="{BB962C8B-B14F-4D97-AF65-F5344CB8AC3E}">
        <p14:creationId xmlns:p14="http://schemas.microsoft.com/office/powerpoint/2010/main" val="16369732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kgrund &amp; Genomförande">
    <p:spTree>
      <p:nvGrpSpPr>
        <p:cNvPr id="1" name=""/>
        <p:cNvGrpSpPr/>
        <p:nvPr/>
      </p:nvGrpSpPr>
      <p:grpSpPr>
        <a:xfrm>
          <a:off x="0" y="0"/>
          <a:ext cx="0" cy="0"/>
          <a:chOff x="0" y="0"/>
          <a:chExt cx="0" cy="0"/>
        </a:xfrm>
      </p:grpSpPr>
      <p:sp>
        <p:nvSpPr>
          <p:cNvPr id="33" name="Platshållare för text 3">
            <a:extLst>
              <a:ext uri="{FF2B5EF4-FFF2-40B4-BE49-F238E27FC236}">
                <a16:creationId xmlns:a16="http://schemas.microsoft.com/office/drawing/2014/main" id="{70049244-7648-A347-8371-31070C0A2AA1}"/>
              </a:ext>
            </a:extLst>
          </p:cNvPr>
          <p:cNvSpPr>
            <a:spLocks noGrp="1"/>
          </p:cNvSpPr>
          <p:nvPr>
            <p:ph type="body" sz="quarter" idx="28" hasCustomPrompt="1"/>
          </p:nvPr>
        </p:nvSpPr>
        <p:spPr>
          <a:xfrm>
            <a:off x="6171594" y="2865499"/>
            <a:ext cx="2713318" cy="1837130"/>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15" indent="-257168">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dirty="0"/>
              <a:t>RUBRIK (ANVÄND VERSALER)</a:t>
            </a:r>
          </a:p>
        </p:txBody>
      </p:sp>
      <p:sp>
        <p:nvSpPr>
          <p:cNvPr id="26" name="Platshållare för text 3">
            <a:extLst>
              <a:ext uri="{FF2B5EF4-FFF2-40B4-BE49-F238E27FC236}">
                <a16:creationId xmlns:a16="http://schemas.microsoft.com/office/drawing/2014/main" id="{7FD9527B-BCF4-2149-91BC-23F59B1E344A}"/>
              </a:ext>
            </a:extLst>
          </p:cNvPr>
          <p:cNvSpPr>
            <a:spLocks noGrp="1"/>
          </p:cNvSpPr>
          <p:nvPr>
            <p:ph type="body" sz="quarter" idx="26" hasCustomPrompt="1"/>
          </p:nvPr>
        </p:nvSpPr>
        <p:spPr>
          <a:xfrm>
            <a:off x="248559" y="3316515"/>
            <a:ext cx="2713318" cy="1386115"/>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15" indent="-257168">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dirty="0"/>
              <a:t>RUBRIK (ANVÄND VERSALER)</a:t>
            </a:r>
          </a:p>
        </p:txBody>
      </p:sp>
      <p:sp>
        <p:nvSpPr>
          <p:cNvPr id="20" name="Platshållare för text 3">
            <a:extLst>
              <a:ext uri="{FF2B5EF4-FFF2-40B4-BE49-F238E27FC236}">
                <a16:creationId xmlns:a16="http://schemas.microsoft.com/office/drawing/2014/main" id="{76DE00FE-BCCD-F346-8D9D-698D52E389DD}"/>
              </a:ext>
            </a:extLst>
          </p:cNvPr>
          <p:cNvSpPr>
            <a:spLocks noGrp="1"/>
          </p:cNvSpPr>
          <p:nvPr>
            <p:ph type="body" sz="quarter" idx="25" hasCustomPrompt="1"/>
          </p:nvPr>
        </p:nvSpPr>
        <p:spPr>
          <a:xfrm>
            <a:off x="6172281" y="1127620"/>
            <a:ext cx="2713318" cy="1515879"/>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15" indent="-257168">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dirty="0"/>
              <a:t>RUBRIK (ANVÄND VERSALER)</a:t>
            </a:r>
          </a:p>
        </p:txBody>
      </p:sp>
      <p:sp>
        <p:nvSpPr>
          <p:cNvPr id="19" name="Platshållare för text 3">
            <a:extLst>
              <a:ext uri="{FF2B5EF4-FFF2-40B4-BE49-F238E27FC236}">
                <a16:creationId xmlns:a16="http://schemas.microsoft.com/office/drawing/2014/main" id="{E45C9E82-F256-B64B-BB43-F74BE37655F7}"/>
              </a:ext>
            </a:extLst>
          </p:cNvPr>
          <p:cNvSpPr>
            <a:spLocks noGrp="1"/>
          </p:cNvSpPr>
          <p:nvPr>
            <p:ph type="body" sz="quarter" idx="24" hasCustomPrompt="1"/>
          </p:nvPr>
        </p:nvSpPr>
        <p:spPr>
          <a:xfrm>
            <a:off x="3171186" y="1127621"/>
            <a:ext cx="2713318" cy="3575009"/>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15" indent="-257168">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dirty="0"/>
              <a:t>RUBRIK (ANVÄND VERSALER)</a:t>
            </a:r>
          </a:p>
        </p:txBody>
      </p:sp>
      <p:sp>
        <p:nvSpPr>
          <p:cNvPr id="8" name="Rubrik 1"/>
          <p:cNvSpPr>
            <a:spLocks noGrp="1"/>
          </p:cNvSpPr>
          <p:nvPr>
            <p:ph type="title" hasCustomPrompt="1"/>
          </p:nvPr>
        </p:nvSpPr>
        <p:spPr>
          <a:xfrm>
            <a:off x="0" y="1"/>
            <a:ext cx="9144000" cy="941696"/>
          </a:xfrm>
          <a:prstGeom prst="rect">
            <a:avLst/>
          </a:prstGeom>
        </p:spPr>
        <p:txBody>
          <a:bodyPr lIns="251999" tIns="360000" rIns="251999" anchor="t" anchorCtr="0"/>
          <a:lstStyle>
            <a:lvl1pPr algn="l">
              <a:tabLst>
                <a:tab pos="133347" algn="l"/>
              </a:tabLst>
              <a:defRPr sz="2700" b="1" i="0" baseline="0">
                <a:latin typeface="Calibri Regular" charset="0"/>
                <a:cs typeface="Calibri Regular" charset="0"/>
              </a:defRPr>
            </a:lvl1pPr>
          </a:lstStyle>
          <a:p>
            <a:r>
              <a:rPr lang="sv-SE" dirty="0"/>
              <a:t>Rubrik - glöm inte att ha med strecket under den här texten</a:t>
            </a:r>
          </a:p>
        </p:txBody>
      </p:sp>
      <p:cxnSp>
        <p:nvCxnSpPr>
          <p:cNvPr id="9" name="Straight Connector 8"/>
          <p:cNvCxnSpPr/>
          <p:nvPr userDrawn="1"/>
        </p:nvCxnSpPr>
        <p:spPr>
          <a:xfrm>
            <a:off x="252767" y="905621"/>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Platshållare för text 3">
            <a:extLst>
              <a:ext uri="{FF2B5EF4-FFF2-40B4-BE49-F238E27FC236}">
                <a16:creationId xmlns:a16="http://schemas.microsoft.com/office/drawing/2014/main" id="{CB0E7995-C574-3847-AB3E-F8D39B831284}"/>
              </a:ext>
            </a:extLst>
          </p:cNvPr>
          <p:cNvSpPr>
            <a:spLocks noGrp="1"/>
          </p:cNvSpPr>
          <p:nvPr>
            <p:ph type="body" sz="quarter" idx="23" hasCustomPrompt="1"/>
          </p:nvPr>
        </p:nvSpPr>
        <p:spPr>
          <a:xfrm>
            <a:off x="248559" y="1127620"/>
            <a:ext cx="2713318" cy="1993692"/>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15" indent="-257168">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dirty="0"/>
              <a:t>RUBRIK (ANVÄND VERSALER)</a:t>
            </a:r>
          </a:p>
        </p:txBody>
      </p:sp>
      <p:sp>
        <p:nvSpPr>
          <p:cNvPr id="10" name="Slide Number Placeholder 5">
            <a:extLst>
              <a:ext uri="{FF2B5EF4-FFF2-40B4-BE49-F238E27FC236}">
                <a16:creationId xmlns:a16="http://schemas.microsoft.com/office/drawing/2014/main" id="{10E50571-C556-4E65-AB18-F7C79C97497E}"/>
              </a:ext>
            </a:extLst>
          </p:cNvPr>
          <p:cNvSpPr>
            <a:spLocks noGrp="1"/>
          </p:cNvSpPr>
          <p:nvPr>
            <p:ph type="sldNum" sz="quarter" idx="4"/>
          </p:nvPr>
        </p:nvSpPr>
        <p:spPr>
          <a:xfrm>
            <a:off x="243354" y="4880015"/>
            <a:ext cx="630104" cy="270000"/>
          </a:xfrm>
          <a:prstGeom prst="rect">
            <a:avLst/>
          </a:prstGeom>
        </p:spPr>
        <p:txBody>
          <a:bodyPr anchor="ctr"/>
          <a:lstStyle>
            <a:lvl1pPr>
              <a:defRPr sz="975">
                <a:solidFill>
                  <a:schemeClr val="bg1"/>
                </a:solidFill>
                <a:latin typeface="Arial" panose="020B0604020202020204" pitchFamily="34" charset="0"/>
                <a:cs typeface="Arial" panose="020B0604020202020204" pitchFamily="34" charset="0"/>
              </a:defRPr>
            </a:lvl1pPr>
          </a:lstStyle>
          <a:p>
            <a:fld id="{69492A6A-7268-5C4D-913D-B61C9DE7F734}" type="slidenum">
              <a:rPr lang="en-US" smtClean="0"/>
              <a:t>‹#›</a:t>
            </a:fld>
            <a:endParaRPr lang="en-US"/>
          </a:p>
        </p:txBody>
      </p:sp>
    </p:spTree>
    <p:extLst>
      <p:ext uri="{BB962C8B-B14F-4D97-AF65-F5344CB8AC3E}">
        <p14:creationId xmlns:p14="http://schemas.microsoft.com/office/powerpoint/2010/main" val="335660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ellansida">
    <p:spTree>
      <p:nvGrpSpPr>
        <p:cNvPr id="1" name=""/>
        <p:cNvGrpSpPr/>
        <p:nvPr/>
      </p:nvGrpSpPr>
      <p:grpSpPr>
        <a:xfrm>
          <a:off x="0" y="0"/>
          <a:ext cx="0" cy="0"/>
          <a:chOff x="0" y="0"/>
          <a:chExt cx="0" cy="0"/>
        </a:xfrm>
      </p:grpSpPr>
      <p:sp>
        <p:nvSpPr>
          <p:cNvPr id="57" name="Rubrik 56"/>
          <p:cNvSpPr>
            <a:spLocks noGrp="1"/>
          </p:cNvSpPr>
          <p:nvPr>
            <p:ph type="title" hasCustomPrompt="1"/>
          </p:nvPr>
        </p:nvSpPr>
        <p:spPr>
          <a:xfrm>
            <a:off x="973036" y="2027956"/>
            <a:ext cx="5018333" cy="531001"/>
          </a:xfrm>
          <a:prstGeom prst="rect">
            <a:avLst/>
          </a:prstGeom>
        </p:spPr>
        <p:txBody>
          <a:bodyPr lIns="0" rIns="0" anchor="ctr"/>
          <a:lstStyle>
            <a:lvl1pPr algn="l">
              <a:defRPr sz="2400" b="0" i="0" baseline="0">
                <a:latin typeface="Calibri Regular" charset="0"/>
                <a:cs typeface="Calibri Regular" charset="0"/>
              </a:defRPr>
            </a:lvl1pPr>
          </a:lstStyle>
          <a:p>
            <a:r>
              <a:rPr lang="sv-SE" dirty="0"/>
              <a:t>Rubrik</a:t>
            </a:r>
          </a:p>
        </p:txBody>
      </p:sp>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DEEC7DB0-0FB2-402C-B201-B32B8E03799F}" type="datetimeFigureOut">
              <a:rPr lang="sv-SE" smtClean="0"/>
              <a:t>2023-10-12</a:t>
            </a:fld>
            <a:endParaRPr lang="sv-SE"/>
          </a:p>
        </p:txBody>
      </p:sp>
      <p:sp>
        <p:nvSpPr>
          <p:cNvPr id="8" name="Slide Number Placeholder 5"/>
          <p:cNvSpPr>
            <a:spLocks noGrp="1"/>
          </p:cNvSpPr>
          <p:nvPr>
            <p:ph type="sldNum" sz="quarter" idx="4"/>
          </p:nvPr>
        </p:nvSpPr>
        <p:spPr>
          <a:xfrm>
            <a:off x="243355"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B49ECD4C-6109-45A9-AA7A-32C607BAF86D}" type="slidenum">
              <a:rPr lang="sv-SE" smtClean="0"/>
              <a:t>‹#›</a:t>
            </a:fld>
            <a:endParaRPr lang="sv-SE"/>
          </a:p>
        </p:txBody>
      </p:sp>
    </p:spTree>
    <p:extLst>
      <p:ext uri="{BB962C8B-B14F-4D97-AF65-F5344CB8AC3E}">
        <p14:creationId xmlns:p14="http://schemas.microsoft.com/office/powerpoint/2010/main" val="1260766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240955AD-2AE5-46C8-A0A2-66C9F26D5B20}" type="datetimeFigureOut">
              <a:rPr lang="sv-SE" smtClean="0"/>
              <a:t>2023-10-12</a:t>
            </a:fld>
            <a:endParaRPr lang="sv-SE"/>
          </a:p>
        </p:txBody>
      </p:sp>
      <p:sp>
        <p:nvSpPr>
          <p:cNvPr id="45" name="Platshållare för text 44"/>
          <p:cNvSpPr>
            <a:spLocks noGrp="1"/>
          </p:cNvSpPr>
          <p:nvPr>
            <p:ph type="body" sz="quarter" idx="11"/>
          </p:nvPr>
        </p:nvSpPr>
        <p:spPr>
          <a:xfrm>
            <a:off x="249240"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5"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233D0659-D2DB-47DB-9EF4-8CC192B74086}" type="slidenum">
              <a:rPr lang="sv-SE" smtClean="0"/>
              <a:t>‹#›</a:t>
            </a:fld>
            <a:endParaRPr lang="sv-SE"/>
          </a:p>
        </p:txBody>
      </p:sp>
      <p:sp>
        <p:nvSpPr>
          <p:cNvPr id="50" name="Rubrik 1"/>
          <p:cNvSpPr>
            <a:spLocks noGrp="1"/>
          </p:cNvSpPr>
          <p:nvPr>
            <p:ph type="title" hasCustomPrompt="1"/>
          </p:nvPr>
        </p:nvSpPr>
        <p:spPr>
          <a:xfrm>
            <a:off x="249689" y="267395"/>
            <a:ext cx="8646375" cy="674302"/>
          </a:xfrm>
          <a:prstGeom prst="rect">
            <a:avLst/>
          </a:prstGeom>
        </p:spPr>
        <p:txBody>
          <a:bodyPr lIns="0" rIns="0" anchor="ctr"/>
          <a:lstStyle>
            <a:lvl1pPr algn="l">
              <a:tabLst>
                <a:tab pos="133347" algn="l"/>
              </a:tabLst>
              <a:defRPr sz="2400" b="0" i="0" baseline="0">
                <a:latin typeface="Calibri Regular" charset="0"/>
                <a:cs typeface="Calibri Regular" charset="0"/>
              </a:defRPr>
            </a:lvl1pPr>
          </a:lstStyle>
          <a:p>
            <a:r>
              <a:rPr lang="sv-SE" dirty="0"/>
              <a:t>Rubrik</a:t>
            </a:r>
          </a:p>
        </p:txBody>
      </p:sp>
    </p:spTree>
    <p:extLst>
      <p:ext uri="{BB962C8B-B14F-4D97-AF65-F5344CB8AC3E}">
        <p14:creationId xmlns:p14="http://schemas.microsoft.com/office/powerpoint/2010/main" val="4227710539"/>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vå fält - bild över text">
    <p:spTree>
      <p:nvGrpSpPr>
        <p:cNvPr id="1" name=""/>
        <p:cNvGrpSpPr/>
        <p:nvPr/>
      </p:nvGrpSpPr>
      <p:grpSpPr>
        <a:xfrm>
          <a:off x="0" y="0"/>
          <a:ext cx="0" cy="0"/>
          <a:chOff x="0" y="0"/>
          <a:chExt cx="0" cy="0"/>
        </a:xfrm>
      </p:grpSpPr>
      <p:sp>
        <p:nvSpPr>
          <p:cNvPr id="22" name="Platshållare för text 3"/>
          <p:cNvSpPr>
            <a:spLocks noGrp="1"/>
          </p:cNvSpPr>
          <p:nvPr>
            <p:ph type="body" sz="quarter" idx="13" hasCustomPrompt="1"/>
          </p:nvPr>
        </p:nvSpPr>
        <p:spPr>
          <a:xfrm>
            <a:off x="0" y="2326495"/>
            <a:ext cx="6084888" cy="2369331"/>
          </a:xfrm>
          <a:prstGeom prst="rect">
            <a:avLst/>
          </a:prstGeom>
        </p:spPr>
        <p:txBody>
          <a:bodyPr lIns="251999" tIns="108000" rIns="251999" bIns="251999" numCol="2" spcCol="504000"/>
          <a:lstStyle>
            <a:lvl1pPr marL="0" indent="0" algn="just">
              <a:buNone/>
              <a:defRPr sz="1050" b="0" i="0">
                <a:solidFill>
                  <a:schemeClr val="tx1"/>
                </a:solidFill>
                <a:latin typeface="Calibri Regular" charset="0"/>
                <a:cs typeface="Calibri Regular" charset="0"/>
              </a:defRPr>
            </a:lvl1pPr>
            <a:lvl2pPr marL="0" indent="0" algn="l">
              <a:spcBef>
                <a:spcPts val="0"/>
              </a:spcBef>
              <a:buNone/>
              <a:defRPr sz="1050" b="0" i="0" baseline="0">
                <a:solidFill>
                  <a:schemeClr val="tx1"/>
                </a:solidFill>
                <a:latin typeface="Calibri Regular" charset="0"/>
                <a:cs typeface="Calibri Regular" charset="0"/>
              </a:defRPr>
            </a:lvl2pPr>
            <a:lvl3pPr marL="390515" indent="-257168">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marL="0" indent="0" algn="just">
              <a:buNone/>
            </a:pPr>
            <a:r>
              <a:rPr lang="en-US" sz="1100" dirty="0">
                <a:latin typeface="Calibri" charset="0"/>
                <a:ea typeface="Calibri" charset="0"/>
                <a:cs typeface="Calibri" charset="0"/>
              </a:rPr>
              <a:t>Lorem ipsum dolor sit </a:t>
            </a:r>
            <a:r>
              <a:rPr lang="en-US" sz="1100" dirty="0" err="1">
                <a:latin typeface="Calibri" charset="0"/>
                <a:ea typeface="Calibri" charset="0"/>
                <a:cs typeface="Calibri" charset="0"/>
              </a:rPr>
              <a:t>amet</a:t>
            </a:r>
            <a:r>
              <a:rPr lang="en-US" sz="1100" dirty="0">
                <a:latin typeface="Calibri" charset="0"/>
                <a:ea typeface="Calibri" charset="0"/>
                <a:cs typeface="Calibri" charset="0"/>
              </a:rPr>
              <a:t>, </a:t>
            </a:r>
            <a:r>
              <a:rPr lang="en-US" sz="1100" dirty="0" err="1">
                <a:latin typeface="Calibri" charset="0"/>
                <a:ea typeface="Calibri" charset="0"/>
                <a:cs typeface="Calibri" charset="0"/>
              </a:rPr>
              <a:t>nibh</a:t>
            </a:r>
            <a:r>
              <a:rPr lang="en-US" sz="1100" dirty="0">
                <a:latin typeface="Calibri" charset="0"/>
                <a:ea typeface="Calibri" charset="0"/>
                <a:cs typeface="Calibri" charset="0"/>
              </a:rPr>
              <a:t> est. A magna </a:t>
            </a:r>
            <a:r>
              <a:rPr lang="en-US" sz="1100" dirty="0" err="1">
                <a:latin typeface="Calibri" charset="0"/>
                <a:ea typeface="Calibri" charset="0"/>
                <a:cs typeface="Calibri" charset="0"/>
              </a:rPr>
              <a:t>maecenas</a:t>
            </a:r>
            <a:r>
              <a:rPr lang="en-US" sz="1100" dirty="0">
                <a:latin typeface="Calibri" charset="0"/>
                <a:ea typeface="Calibri" charset="0"/>
                <a:cs typeface="Calibri" charset="0"/>
              </a:rPr>
              <a:t>, quam magna </a:t>
            </a:r>
            <a:r>
              <a:rPr lang="en-US" sz="1100" dirty="0" err="1">
                <a:latin typeface="Calibri" charset="0"/>
                <a:ea typeface="Calibri" charset="0"/>
                <a:cs typeface="Calibri" charset="0"/>
              </a:rPr>
              <a:t>nec</a:t>
            </a:r>
            <a:r>
              <a:rPr lang="en-US" sz="1100" dirty="0">
                <a:latin typeface="Calibri" charset="0"/>
                <a:ea typeface="Calibri" charset="0"/>
                <a:cs typeface="Calibri" charset="0"/>
              </a:rPr>
              <a:t> </a:t>
            </a:r>
            <a:r>
              <a:rPr lang="en-US" sz="1100" dirty="0" err="1">
                <a:latin typeface="Calibri" charset="0"/>
                <a:ea typeface="Calibri" charset="0"/>
                <a:cs typeface="Calibri" charset="0"/>
              </a:rPr>
              <a:t>quis</a:t>
            </a:r>
            <a:r>
              <a:rPr lang="en-US" sz="1100" dirty="0">
                <a:latin typeface="Calibri" charset="0"/>
                <a:ea typeface="Calibri" charset="0"/>
                <a:cs typeface="Calibri" charset="0"/>
              </a:rPr>
              <a:t>, lorem </a:t>
            </a:r>
            <a:r>
              <a:rPr lang="en-US" sz="1100" dirty="0" err="1">
                <a:latin typeface="Calibri" charset="0"/>
                <a:ea typeface="Calibri" charset="0"/>
                <a:cs typeface="Calibri" charset="0"/>
              </a:rPr>
              <a:t>nunc</a:t>
            </a:r>
            <a:r>
              <a:rPr lang="en-US" sz="1100" dirty="0">
                <a:latin typeface="Calibri" charset="0"/>
                <a:ea typeface="Calibri" charset="0"/>
                <a:cs typeface="Calibri" charset="0"/>
              </a:rPr>
              <a:t>. </a:t>
            </a:r>
            <a:r>
              <a:rPr lang="en-US" sz="1100" dirty="0" err="1">
                <a:latin typeface="Calibri" charset="0"/>
                <a:ea typeface="Calibri" charset="0"/>
                <a:cs typeface="Calibri" charset="0"/>
              </a:rPr>
              <a:t>Suspendisse</a:t>
            </a:r>
            <a:r>
              <a:rPr lang="en-US" sz="1100" dirty="0">
                <a:latin typeface="Calibri" charset="0"/>
                <a:ea typeface="Calibri" charset="0"/>
                <a:cs typeface="Calibri" charset="0"/>
              </a:rPr>
              <a:t> </a:t>
            </a:r>
            <a:r>
              <a:rPr lang="en-US" sz="1100" dirty="0" err="1">
                <a:latin typeface="Calibri" charset="0"/>
                <a:ea typeface="Calibri" charset="0"/>
                <a:cs typeface="Calibri" charset="0"/>
              </a:rPr>
              <a:t>viverra</a:t>
            </a:r>
            <a:r>
              <a:rPr lang="en-US" sz="1100" dirty="0">
                <a:latin typeface="Calibri" charset="0"/>
                <a:ea typeface="Calibri" charset="0"/>
                <a:cs typeface="Calibri" charset="0"/>
              </a:rPr>
              <a:t> </a:t>
            </a:r>
            <a:r>
              <a:rPr lang="en-US" sz="1100" dirty="0" err="1">
                <a:latin typeface="Calibri" charset="0"/>
                <a:ea typeface="Calibri" charset="0"/>
                <a:cs typeface="Calibri" charset="0"/>
              </a:rPr>
              <a:t>sodales</a:t>
            </a:r>
            <a:r>
              <a:rPr lang="en-US" sz="1100" dirty="0">
                <a:latin typeface="Calibri" charset="0"/>
                <a:ea typeface="Calibri" charset="0"/>
                <a:cs typeface="Calibri" charset="0"/>
              </a:rPr>
              <a:t> </a:t>
            </a:r>
            <a:r>
              <a:rPr lang="en-US" sz="1100" dirty="0" err="1">
                <a:latin typeface="Calibri" charset="0"/>
                <a:ea typeface="Calibri" charset="0"/>
                <a:cs typeface="Calibri" charset="0"/>
              </a:rPr>
              <a:t>mauris</a:t>
            </a:r>
            <a:r>
              <a:rPr lang="en-US" sz="1100" dirty="0">
                <a:latin typeface="Calibri" charset="0"/>
                <a:ea typeface="Calibri" charset="0"/>
                <a:cs typeface="Calibri" charset="0"/>
              </a:rPr>
              <a:t>, </a:t>
            </a:r>
            <a:r>
              <a:rPr lang="en-US" sz="1100" dirty="0" err="1">
                <a:latin typeface="Calibri" charset="0"/>
                <a:ea typeface="Calibri" charset="0"/>
                <a:cs typeface="Calibri" charset="0"/>
              </a:rPr>
              <a:t>cras</a:t>
            </a:r>
            <a:r>
              <a:rPr lang="en-US" sz="1100" dirty="0">
                <a:latin typeface="Calibri" charset="0"/>
                <a:ea typeface="Calibri" charset="0"/>
                <a:cs typeface="Calibri" charset="0"/>
              </a:rPr>
              <a:t> pharetra </a:t>
            </a:r>
            <a:r>
              <a:rPr lang="en-US" sz="1100" dirty="0" err="1">
                <a:latin typeface="Calibri" charset="0"/>
                <a:ea typeface="Calibri" charset="0"/>
                <a:cs typeface="Calibri" charset="0"/>
              </a:rPr>
              <a:t>proin</a:t>
            </a:r>
            <a:r>
              <a:rPr lang="en-US" sz="1100" dirty="0">
                <a:latin typeface="Calibri" charset="0"/>
                <a:ea typeface="Calibri" charset="0"/>
                <a:cs typeface="Calibri" charset="0"/>
              </a:rPr>
              <a:t> </a:t>
            </a:r>
            <a:r>
              <a:rPr lang="en-US" sz="1100" dirty="0" err="1">
                <a:latin typeface="Calibri" charset="0"/>
                <a:ea typeface="Calibri" charset="0"/>
                <a:cs typeface="Calibri" charset="0"/>
              </a:rPr>
              <a:t>egestas</a:t>
            </a:r>
            <a:r>
              <a:rPr lang="en-US" sz="1100" dirty="0">
                <a:latin typeface="Calibri" charset="0"/>
                <a:ea typeface="Calibri" charset="0"/>
                <a:cs typeface="Calibri" charset="0"/>
              </a:rPr>
              <a:t> </a:t>
            </a:r>
            <a:r>
              <a:rPr lang="en-US" sz="1100" dirty="0" err="1">
                <a:latin typeface="Calibri" charset="0"/>
                <a:ea typeface="Calibri" charset="0"/>
                <a:cs typeface="Calibri" charset="0"/>
              </a:rPr>
              <a:t>arcu</a:t>
            </a:r>
            <a:r>
              <a:rPr lang="en-US" sz="1100" dirty="0">
                <a:latin typeface="Calibri" charset="0"/>
                <a:ea typeface="Calibri" charset="0"/>
                <a:cs typeface="Calibri" charset="0"/>
              </a:rPr>
              <a:t> </a:t>
            </a:r>
            <a:r>
              <a:rPr lang="en-US" sz="1100" dirty="0" err="1">
                <a:latin typeface="Calibri" charset="0"/>
                <a:ea typeface="Calibri" charset="0"/>
                <a:cs typeface="Calibri" charset="0"/>
              </a:rPr>
              <a:t>erat</a:t>
            </a:r>
            <a:r>
              <a:rPr lang="en-US" sz="1100" dirty="0">
                <a:latin typeface="Calibri" charset="0"/>
                <a:ea typeface="Calibri" charset="0"/>
                <a:cs typeface="Calibri" charset="0"/>
              </a:rPr>
              <a:t> dolor, at </a:t>
            </a:r>
            <a:r>
              <a:rPr lang="en-US" sz="1100" dirty="0" err="1">
                <a:latin typeface="Calibri" charset="0"/>
                <a:ea typeface="Calibri" charset="0"/>
                <a:cs typeface="Calibri" charset="0"/>
              </a:rPr>
              <a:t>amet</a:t>
            </a:r>
            <a:r>
              <a:rPr lang="en-US" sz="1100" dirty="0">
                <a:latin typeface="Calibri" charset="0"/>
                <a:ea typeface="Calibri" charset="0"/>
                <a:cs typeface="Calibri" charset="0"/>
              </a:rPr>
              <a:t>. </a:t>
            </a:r>
          </a:p>
          <a:p>
            <a:pPr marL="0" indent="0" algn="just">
              <a:buNone/>
            </a:pPr>
            <a:endParaRPr lang="en-US" sz="1100" dirty="0">
              <a:latin typeface="Calibri" charset="0"/>
              <a:ea typeface="Calibri" charset="0"/>
              <a:cs typeface="Calibri" charset="0"/>
            </a:endParaRPr>
          </a:p>
          <a:p>
            <a:pPr marL="0" indent="0" algn="just">
              <a:buNone/>
            </a:pPr>
            <a:r>
              <a:rPr lang="en-US" sz="1100" dirty="0">
                <a:latin typeface="Calibri" charset="0"/>
                <a:ea typeface="Calibri" charset="0"/>
                <a:cs typeface="Calibri" charset="0"/>
              </a:rPr>
              <a:t>Lorem ipsum dolor sit </a:t>
            </a:r>
            <a:r>
              <a:rPr lang="en-US" sz="1100" dirty="0" err="1">
                <a:latin typeface="Calibri" charset="0"/>
                <a:ea typeface="Calibri" charset="0"/>
                <a:cs typeface="Calibri" charset="0"/>
              </a:rPr>
              <a:t>amet</a:t>
            </a:r>
            <a:r>
              <a:rPr lang="en-US" sz="1100" dirty="0">
                <a:latin typeface="Calibri" charset="0"/>
                <a:ea typeface="Calibri" charset="0"/>
                <a:cs typeface="Calibri" charset="0"/>
              </a:rPr>
              <a:t>, </a:t>
            </a:r>
            <a:r>
              <a:rPr lang="en-US" sz="1100" dirty="0" err="1">
                <a:latin typeface="Calibri" charset="0"/>
                <a:ea typeface="Calibri" charset="0"/>
                <a:cs typeface="Calibri" charset="0"/>
              </a:rPr>
              <a:t>nibh</a:t>
            </a:r>
            <a:r>
              <a:rPr lang="en-US" sz="1100" dirty="0">
                <a:latin typeface="Calibri" charset="0"/>
                <a:ea typeface="Calibri" charset="0"/>
                <a:cs typeface="Calibri" charset="0"/>
              </a:rPr>
              <a:t> est. A magna </a:t>
            </a:r>
            <a:r>
              <a:rPr lang="en-US" sz="1100" dirty="0" err="1">
                <a:latin typeface="Calibri" charset="0"/>
                <a:ea typeface="Calibri" charset="0"/>
                <a:cs typeface="Calibri" charset="0"/>
              </a:rPr>
              <a:t>maecenas</a:t>
            </a:r>
            <a:r>
              <a:rPr lang="en-US" sz="1100" dirty="0">
                <a:latin typeface="Calibri" charset="0"/>
                <a:ea typeface="Calibri" charset="0"/>
                <a:cs typeface="Calibri" charset="0"/>
              </a:rPr>
              <a:t>, quam magna </a:t>
            </a:r>
            <a:r>
              <a:rPr lang="en-US" sz="1100" dirty="0" err="1">
                <a:latin typeface="Calibri" charset="0"/>
                <a:ea typeface="Calibri" charset="0"/>
                <a:cs typeface="Calibri" charset="0"/>
              </a:rPr>
              <a:t>nec</a:t>
            </a:r>
            <a:r>
              <a:rPr lang="en-US" sz="1100" dirty="0">
                <a:latin typeface="Calibri" charset="0"/>
                <a:ea typeface="Calibri" charset="0"/>
                <a:cs typeface="Calibri" charset="0"/>
              </a:rPr>
              <a:t> </a:t>
            </a:r>
            <a:r>
              <a:rPr lang="en-US" sz="1100" dirty="0" err="1">
                <a:latin typeface="Calibri" charset="0"/>
                <a:ea typeface="Calibri" charset="0"/>
                <a:cs typeface="Calibri" charset="0"/>
              </a:rPr>
              <a:t>quis</a:t>
            </a:r>
            <a:r>
              <a:rPr lang="en-US" sz="1100" dirty="0">
                <a:latin typeface="Calibri" charset="0"/>
                <a:ea typeface="Calibri" charset="0"/>
                <a:cs typeface="Calibri" charset="0"/>
              </a:rPr>
              <a:t>, lorem </a:t>
            </a:r>
            <a:r>
              <a:rPr lang="en-US" sz="1100" dirty="0" err="1">
                <a:latin typeface="Calibri" charset="0"/>
                <a:ea typeface="Calibri" charset="0"/>
                <a:cs typeface="Calibri" charset="0"/>
              </a:rPr>
              <a:t>nunc</a:t>
            </a:r>
            <a:r>
              <a:rPr lang="en-US" sz="1100" dirty="0">
                <a:latin typeface="Calibri" charset="0"/>
                <a:ea typeface="Calibri" charset="0"/>
                <a:cs typeface="Calibri" charset="0"/>
              </a:rPr>
              <a:t>. </a:t>
            </a:r>
            <a:r>
              <a:rPr lang="en-US" sz="1100" dirty="0" err="1">
                <a:latin typeface="Calibri" charset="0"/>
                <a:ea typeface="Calibri" charset="0"/>
                <a:cs typeface="Calibri" charset="0"/>
              </a:rPr>
              <a:t>Suspendisse</a:t>
            </a:r>
            <a:r>
              <a:rPr lang="en-US" sz="1100" dirty="0">
                <a:latin typeface="Calibri" charset="0"/>
                <a:ea typeface="Calibri" charset="0"/>
                <a:cs typeface="Calibri" charset="0"/>
              </a:rPr>
              <a:t> </a:t>
            </a:r>
            <a:r>
              <a:rPr lang="en-US" sz="1100" dirty="0" err="1">
                <a:latin typeface="Calibri" charset="0"/>
                <a:ea typeface="Calibri" charset="0"/>
                <a:cs typeface="Calibri" charset="0"/>
              </a:rPr>
              <a:t>viverra</a:t>
            </a:r>
            <a:r>
              <a:rPr lang="en-US" sz="1100" dirty="0">
                <a:latin typeface="Calibri" charset="0"/>
                <a:ea typeface="Calibri" charset="0"/>
                <a:cs typeface="Calibri" charset="0"/>
              </a:rPr>
              <a:t> </a:t>
            </a:r>
            <a:r>
              <a:rPr lang="en-US" sz="1100" dirty="0" err="1">
                <a:latin typeface="Calibri" charset="0"/>
                <a:ea typeface="Calibri" charset="0"/>
                <a:cs typeface="Calibri" charset="0"/>
              </a:rPr>
              <a:t>sodales</a:t>
            </a:r>
            <a:r>
              <a:rPr lang="en-US" sz="1100" dirty="0">
                <a:latin typeface="Calibri" charset="0"/>
                <a:ea typeface="Calibri" charset="0"/>
                <a:cs typeface="Calibri" charset="0"/>
              </a:rPr>
              <a:t> </a:t>
            </a:r>
            <a:r>
              <a:rPr lang="en-US" sz="1100" dirty="0" err="1">
                <a:latin typeface="Calibri" charset="0"/>
                <a:ea typeface="Calibri" charset="0"/>
                <a:cs typeface="Calibri" charset="0"/>
              </a:rPr>
              <a:t>mauris</a:t>
            </a:r>
            <a:r>
              <a:rPr lang="en-US" sz="1100" dirty="0">
                <a:latin typeface="Calibri" charset="0"/>
                <a:ea typeface="Calibri" charset="0"/>
                <a:cs typeface="Calibri" charset="0"/>
              </a:rPr>
              <a:t>, </a:t>
            </a:r>
            <a:r>
              <a:rPr lang="en-US" sz="1100" dirty="0" err="1">
                <a:latin typeface="Calibri" charset="0"/>
                <a:ea typeface="Calibri" charset="0"/>
                <a:cs typeface="Calibri" charset="0"/>
              </a:rPr>
              <a:t>cras</a:t>
            </a:r>
            <a:r>
              <a:rPr lang="en-US" sz="1100" dirty="0">
                <a:latin typeface="Calibri" charset="0"/>
                <a:ea typeface="Calibri" charset="0"/>
                <a:cs typeface="Calibri" charset="0"/>
              </a:rPr>
              <a:t> pharetra </a:t>
            </a:r>
            <a:r>
              <a:rPr lang="en-US" sz="1100" dirty="0" err="1">
                <a:latin typeface="Calibri" charset="0"/>
                <a:ea typeface="Calibri" charset="0"/>
                <a:cs typeface="Calibri" charset="0"/>
              </a:rPr>
              <a:t>proin</a:t>
            </a:r>
            <a:r>
              <a:rPr lang="en-US" sz="1100" dirty="0">
                <a:latin typeface="Calibri" charset="0"/>
                <a:ea typeface="Calibri" charset="0"/>
                <a:cs typeface="Calibri" charset="0"/>
              </a:rPr>
              <a:t> </a:t>
            </a:r>
            <a:r>
              <a:rPr lang="en-US" sz="1100" dirty="0" err="1">
                <a:latin typeface="Calibri" charset="0"/>
                <a:ea typeface="Calibri" charset="0"/>
                <a:cs typeface="Calibri" charset="0"/>
              </a:rPr>
              <a:t>egestas</a:t>
            </a:r>
            <a:r>
              <a:rPr lang="en-US" sz="1100" dirty="0">
                <a:latin typeface="Calibri" charset="0"/>
                <a:ea typeface="Calibri" charset="0"/>
                <a:cs typeface="Calibri" charset="0"/>
              </a:rPr>
              <a:t> </a:t>
            </a:r>
            <a:r>
              <a:rPr lang="en-US" sz="1100" dirty="0" err="1">
                <a:latin typeface="Calibri" charset="0"/>
                <a:ea typeface="Calibri" charset="0"/>
                <a:cs typeface="Calibri" charset="0"/>
              </a:rPr>
              <a:t>arcu</a:t>
            </a:r>
            <a:r>
              <a:rPr lang="en-US" sz="1100" dirty="0">
                <a:latin typeface="Calibri" charset="0"/>
                <a:ea typeface="Calibri" charset="0"/>
                <a:cs typeface="Calibri" charset="0"/>
              </a:rPr>
              <a:t> </a:t>
            </a:r>
            <a:r>
              <a:rPr lang="en-US" sz="1100" dirty="0" err="1">
                <a:latin typeface="Calibri" charset="0"/>
                <a:ea typeface="Calibri" charset="0"/>
                <a:cs typeface="Calibri" charset="0"/>
              </a:rPr>
              <a:t>erat</a:t>
            </a:r>
            <a:r>
              <a:rPr lang="en-US" sz="1100" dirty="0">
                <a:latin typeface="Calibri" charset="0"/>
                <a:ea typeface="Calibri" charset="0"/>
                <a:cs typeface="Calibri" charset="0"/>
              </a:rPr>
              <a:t> dolor, at </a:t>
            </a:r>
            <a:r>
              <a:rPr lang="en-US" sz="1100" dirty="0" err="1">
                <a:latin typeface="Calibri" charset="0"/>
                <a:ea typeface="Calibri" charset="0"/>
                <a:cs typeface="Calibri" charset="0"/>
              </a:rPr>
              <a:t>amet</a:t>
            </a:r>
            <a:r>
              <a:rPr lang="en-US" sz="1100" dirty="0">
                <a:latin typeface="Calibri" charset="0"/>
                <a:ea typeface="Calibri" charset="0"/>
                <a:cs typeface="Calibri" charset="0"/>
              </a:rPr>
              <a:t>. Lorem ipsum dolor sit </a:t>
            </a:r>
            <a:r>
              <a:rPr lang="en-US" sz="1100" dirty="0" err="1">
                <a:latin typeface="Calibri" charset="0"/>
                <a:ea typeface="Calibri" charset="0"/>
                <a:cs typeface="Calibri" charset="0"/>
              </a:rPr>
              <a:t>amet</a:t>
            </a:r>
            <a:r>
              <a:rPr lang="en-US" sz="1100" dirty="0">
                <a:latin typeface="Calibri" charset="0"/>
                <a:ea typeface="Calibri" charset="0"/>
                <a:cs typeface="Calibri" charset="0"/>
              </a:rPr>
              <a:t>, </a:t>
            </a:r>
            <a:r>
              <a:rPr lang="en-US" sz="1100" dirty="0" err="1">
                <a:latin typeface="Calibri" charset="0"/>
                <a:ea typeface="Calibri" charset="0"/>
                <a:cs typeface="Calibri" charset="0"/>
              </a:rPr>
              <a:t>nibh</a:t>
            </a:r>
            <a:r>
              <a:rPr lang="en-US" sz="1100" dirty="0">
                <a:latin typeface="Calibri" charset="0"/>
                <a:ea typeface="Calibri" charset="0"/>
                <a:cs typeface="Calibri" charset="0"/>
              </a:rPr>
              <a:t> est. A magna </a:t>
            </a:r>
            <a:r>
              <a:rPr lang="en-US" sz="1100" dirty="0" err="1">
                <a:latin typeface="Calibri" charset="0"/>
                <a:ea typeface="Calibri" charset="0"/>
                <a:cs typeface="Calibri" charset="0"/>
              </a:rPr>
              <a:t>maecenas</a:t>
            </a:r>
            <a:r>
              <a:rPr lang="en-US" sz="1100" dirty="0">
                <a:latin typeface="Calibri" charset="0"/>
                <a:ea typeface="Calibri" charset="0"/>
                <a:cs typeface="Calibri" charset="0"/>
              </a:rPr>
              <a:t>, quam magna </a:t>
            </a:r>
            <a:r>
              <a:rPr lang="en-US" sz="1100" dirty="0" err="1">
                <a:latin typeface="Calibri" charset="0"/>
                <a:ea typeface="Calibri" charset="0"/>
                <a:cs typeface="Calibri" charset="0"/>
              </a:rPr>
              <a:t>nec</a:t>
            </a:r>
            <a:r>
              <a:rPr lang="en-US" sz="1100" dirty="0">
                <a:latin typeface="Calibri" charset="0"/>
                <a:ea typeface="Calibri" charset="0"/>
                <a:cs typeface="Calibri" charset="0"/>
              </a:rPr>
              <a:t> </a:t>
            </a:r>
            <a:r>
              <a:rPr lang="en-US" sz="1100" dirty="0" err="1">
                <a:latin typeface="Calibri" charset="0"/>
                <a:ea typeface="Calibri" charset="0"/>
                <a:cs typeface="Calibri" charset="0"/>
              </a:rPr>
              <a:t>quis</a:t>
            </a:r>
            <a:r>
              <a:rPr lang="en-US" sz="1100" dirty="0">
                <a:latin typeface="Calibri" charset="0"/>
                <a:ea typeface="Calibri" charset="0"/>
                <a:cs typeface="Calibri" charset="0"/>
              </a:rPr>
              <a:t>, lorem </a:t>
            </a:r>
            <a:r>
              <a:rPr lang="en-US" sz="1100" dirty="0" err="1">
                <a:latin typeface="Calibri" charset="0"/>
                <a:ea typeface="Calibri" charset="0"/>
                <a:cs typeface="Calibri" charset="0"/>
              </a:rPr>
              <a:t>nunc</a:t>
            </a:r>
            <a:r>
              <a:rPr lang="en-US" sz="1100" dirty="0">
                <a:latin typeface="Calibri" charset="0"/>
                <a:ea typeface="Calibri" charset="0"/>
                <a:cs typeface="Calibri" charset="0"/>
              </a:rPr>
              <a:t>. </a:t>
            </a:r>
            <a:r>
              <a:rPr lang="en-US" sz="1100" dirty="0" err="1">
                <a:latin typeface="Calibri" charset="0"/>
                <a:ea typeface="Calibri" charset="0"/>
                <a:cs typeface="Calibri" charset="0"/>
              </a:rPr>
              <a:t>Suspendisse</a:t>
            </a:r>
            <a:r>
              <a:rPr lang="en-US" sz="1100" dirty="0">
                <a:latin typeface="Calibri" charset="0"/>
                <a:ea typeface="Calibri" charset="0"/>
                <a:cs typeface="Calibri" charset="0"/>
              </a:rPr>
              <a:t> </a:t>
            </a:r>
            <a:r>
              <a:rPr lang="en-US" sz="1100" dirty="0" err="1">
                <a:latin typeface="Calibri" charset="0"/>
                <a:ea typeface="Calibri" charset="0"/>
                <a:cs typeface="Calibri" charset="0"/>
              </a:rPr>
              <a:t>viverra</a:t>
            </a:r>
            <a:r>
              <a:rPr lang="en-US" sz="1100" dirty="0">
                <a:latin typeface="Calibri" charset="0"/>
                <a:ea typeface="Calibri" charset="0"/>
                <a:cs typeface="Calibri" charset="0"/>
              </a:rPr>
              <a:t> </a:t>
            </a:r>
            <a:r>
              <a:rPr lang="en-US" sz="1100" dirty="0" err="1">
                <a:latin typeface="Calibri" charset="0"/>
                <a:ea typeface="Calibri" charset="0"/>
                <a:cs typeface="Calibri" charset="0"/>
              </a:rPr>
              <a:t>sodales</a:t>
            </a:r>
            <a:r>
              <a:rPr lang="en-US" sz="1100" dirty="0">
                <a:latin typeface="Calibri" charset="0"/>
                <a:ea typeface="Calibri" charset="0"/>
                <a:cs typeface="Calibri" charset="0"/>
              </a:rPr>
              <a:t> </a:t>
            </a:r>
            <a:r>
              <a:rPr lang="en-US" sz="1100" dirty="0" err="1">
                <a:latin typeface="Calibri" charset="0"/>
                <a:ea typeface="Calibri" charset="0"/>
                <a:cs typeface="Calibri" charset="0"/>
              </a:rPr>
              <a:t>mauris</a:t>
            </a:r>
            <a:r>
              <a:rPr lang="en-US" sz="1100" dirty="0">
                <a:latin typeface="Calibri" charset="0"/>
                <a:ea typeface="Calibri" charset="0"/>
                <a:cs typeface="Calibri" charset="0"/>
              </a:rPr>
              <a:t>, </a:t>
            </a:r>
            <a:r>
              <a:rPr lang="en-US" sz="1100" dirty="0" err="1">
                <a:latin typeface="Calibri" charset="0"/>
                <a:ea typeface="Calibri" charset="0"/>
                <a:cs typeface="Calibri" charset="0"/>
              </a:rPr>
              <a:t>cras</a:t>
            </a:r>
            <a:r>
              <a:rPr lang="en-US" sz="1100" dirty="0">
                <a:latin typeface="Calibri" charset="0"/>
                <a:ea typeface="Calibri" charset="0"/>
                <a:cs typeface="Calibri" charset="0"/>
              </a:rPr>
              <a:t> pharetra </a:t>
            </a:r>
            <a:r>
              <a:rPr lang="en-US" sz="1100" dirty="0" err="1">
                <a:latin typeface="Calibri" charset="0"/>
                <a:ea typeface="Calibri" charset="0"/>
                <a:cs typeface="Calibri" charset="0"/>
              </a:rPr>
              <a:t>proin</a:t>
            </a:r>
            <a:r>
              <a:rPr lang="en-US" sz="1100" dirty="0">
                <a:latin typeface="Calibri" charset="0"/>
                <a:ea typeface="Calibri" charset="0"/>
                <a:cs typeface="Calibri" charset="0"/>
              </a:rPr>
              <a:t> </a:t>
            </a:r>
            <a:r>
              <a:rPr lang="en-US" sz="1100" dirty="0" err="1">
                <a:latin typeface="Calibri" charset="0"/>
                <a:ea typeface="Calibri" charset="0"/>
                <a:cs typeface="Calibri" charset="0"/>
              </a:rPr>
              <a:t>egestas</a:t>
            </a:r>
            <a:r>
              <a:rPr lang="en-US" sz="1100" dirty="0">
                <a:latin typeface="Calibri" charset="0"/>
                <a:ea typeface="Calibri" charset="0"/>
                <a:cs typeface="Calibri" charset="0"/>
              </a:rPr>
              <a:t> </a:t>
            </a:r>
            <a:r>
              <a:rPr lang="en-US" sz="1100" dirty="0" err="1">
                <a:latin typeface="Calibri" charset="0"/>
                <a:ea typeface="Calibri" charset="0"/>
                <a:cs typeface="Calibri" charset="0"/>
              </a:rPr>
              <a:t>arcu</a:t>
            </a:r>
            <a:r>
              <a:rPr lang="en-US" sz="1100" dirty="0">
                <a:latin typeface="Calibri" charset="0"/>
                <a:ea typeface="Calibri" charset="0"/>
                <a:cs typeface="Calibri" charset="0"/>
              </a:rPr>
              <a:t> </a:t>
            </a:r>
            <a:r>
              <a:rPr lang="en-US" sz="1100" dirty="0" err="1">
                <a:latin typeface="Calibri" charset="0"/>
                <a:ea typeface="Calibri" charset="0"/>
                <a:cs typeface="Calibri" charset="0"/>
              </a:rPr>
              <a:t>erat</a:t>
            </a:r>
            <a:r>
              <a:rPr lang="en-US" sz="1100" dirty="0">
                <a:latin typeface="Calibri" charset="0"/>
                <a:ea typeface="Calibri" charset="0"/>
                <a:cs typeface="Calibri" charset="0"/>
              </a:rPr>
              <a:t> dolor, at </a:t>
            </a:r>
            <a:r>
              <a:rPr lang="en-US" sz="1100" dirty="0" err="1">
                <a:latin typeface="Calibri" charset="0"/>
                <a:ea typeface="Calibri" charset="0"/>
                <a:cs typeface="Calibri" charset="0"/>
              </a:rPr>
              <a:t>amet</a:t>
            </a:r>
            <a:r>
              <a:rPr lang="en-US" sz="1100" dirty="0">
                <a:latin typeface="Calibri" charset="0"/>
                <a:ea typeface="Calibri" charset="0"/>
                <a:cs typeface="Calibri" charset="0"/>
              </a:rPr>
              <a:t>. </a:t>
            </a:r>
          </a:p>
          <a:p>
            <a:pPr marL="0" indent="0" algn="just">
              <a:buNone/>
            </a:pPr>
            <a:endParaRPr lang="en-US" sz="1100" dirty="0">
              <a:latin typeface="Calibri" charset="0"/>
              <a:ea typeface="Calibri" charset="0"/>
              <a:cs typeface="Calibri" charset="0"/>
            </a:endParaRPr>
          </a:p>
          <a:p>
            <a:pPr marL="0" indent="0" algn="just">
              <a:buNone/>
            </a:pPr>
            <a:r>
              <a:rPr lang="en-US" sz="1100" dirty="0">
                <a:latin typeface="Calibri" charset="0"/>
                <a:ea typeface="Calibri" charset="0"/>
                <a:cs typeface="Calibri" charset="0"/>
              </a:rPr>
              <a:t>Lorem ipsum dolor sit </a:t>
            </a:r>
            <a:r>
              <a:rPr lang="en-US" sz="1100" dirty="0" err="1">
                <a:latin typeface="Calibri" charset="0"/>
                <a:ea typeface="Calibri" charset="0"/>
                <a:cs typeface="Calibri" charset="0"/>
              </a:rPr>
              <a:t>amet</a:t>
            </a:r>
            <a:r>
              <a:rPr lang="en-US" sz="1100" dirty="0">
                <a:latin typeface="Calibri" charset="0"/>
                <a:ea typeface="Calibri" charset="0"/>
                <a:cs typeface="Calibri" charset="0"/>
              </a:rPr>
              <a:t>, </a:t>
            </a:r>
            <a:r>
              <a:rPr lang="en-US" sz="1100" dirty="0" err="1">
                <a:latin typeface="Calibri" charset="0"/>
                <a:ea typeface="Calibri" charset="0"/>
                <a:cs typeface="Calibri" charset="0"/>
              </a:rPr>
              <a:t>nibh</a:t>
            </a:r>
            <a:r>
              <a:rPr lang="en-US" sz="1100" dirty="0">
                <a:latin typeface="Calibri" charset="0"/>
                <a:ea typeface="Calibri" charset="0"/>
                <a:cs typeface="Calibri" charset="0"/>
              </a:rPr>
              <a:t> est. A magna </a:t>
            </a:r>
            <a:r>
              <a:rPr lang="en-US" sz="1100" dirty="0" err="1">
                <a:latin typeface="Calibri" charset="0"/>
                <a:ea typeface="Calibri" charset="0"/>
                <a:cs typeface="Calibri" charset="0"/>
              </a:rPr>
              <a:t>maecenas</a:t>
            </a:r>
            <a:r>
              <a:rPr lang="en-US" sz="1100" dirty="0">
                <a:latin typeface="Calibri" charset="0"/>
                <a:ea typeface="Calibri" charset="0"/>
                <a:cs typeface="Calibri" charset="0"/>
              </a:rPr>
              <a:t>, quam magna </a:t>
            </a:r>
            <a:r>
              <a:rPr lang="en-US" sz="1100" dirty="0" err="1">
                <a:latin typeface="Calibri" charset="0"/>
                <a:ea typeface="Calibri" charset="0"/>
                <a:cs typeface="Calibri" charset="0"/>
              </a:rPr>
              <a:t>nec</a:t>
            </a:r>
            <a:r>
              <a:rPr lang="en-US" sz="1100" dirty="0">
                <a:latin typeface="Calibri" charset="0"/>
                <a:ea typeface="Calibri" charset="0"/>
                <a:cs typeface="Calibri" charset="0"/>
              </a:rPr>
              <a:t> </a:t>
            </a:r>
            <a:r>
              <a:rPr lang="en-US" sz="1100" dirty="0" err="1">
                <a:latin typeface="Calibri" charset="0"/>
                <a:ea typeface="Calibri" charset="0"/>
                <a:cs typeface="Calibri" charset="0"/>
              </a:rPr>
              <a:t>quis</a:t>
            </a:r>
            <a:r>
              <a:rPr lang="en-US" sz="1100" dirty="0">
                <a:latin typeface="Calibri" charset="0"/>
                <a:ea typeface="Calibri" charset="0"/>
                <a:cs typeface="Calibri" charset="0"/>
              </a:rPr>
              <a:t>, </a:t>
            </a:r>
          </a:p>
          <a:p>
            <a:pPr marL="0" indent="0" algn="just">
              <a:buNone/>
            </a:pPr>
            <a:r>
              <a:rPr lang="en-US" sz="1100" dirty="0">
                <a:latin typeface="Calibri" charset="0"/>
                <a:ea typeface="Calibri" charset="0"/>
                <a:cs typeface="Calibri" charset="0"/>
              </a:rPr>
              <a:t>lorem </a:t>
            </a:r>
            <a:r>
              <a:rPr lang="en-US" sz="1100" dirty="0" err="1">
                <a:latin typeface="Calibri" charset="0"/>
                <a:ea typeface="Calibri" charset="0"/>
                <a:cs typeface="Calibri" charset="0"/>
              </a:rPr>
              <a:t>nunc</a:t>
            </a:r>
            <a:r>
              <a:rPr lang="en-US" sz="1100" dirty="0">
                <a:latin typeface="Calibri" charset="0"/>
                <a:ea typeface="Calibri" charset="0"/>
                <a:cs typeface="Calibri" charset="0"/>
              </a:rPr>
              <a:t>. </a:t>
            </a:r>
            <a:r>
              <a:rPr lang="en-US" sz="1100" dirty="0" err="1">
                <a:latin typeface="Calibri" charset="0"/>
                <a:ea typeface="Calibri" charset="0"/>
                <a:cs typeface="Calibri" charset="0"/>
              </a:rPr>
              <a:t>Suspendisse</a:t>
            </a:r>
            <a:r>
              <a:rPr lang="en-US" sz="1100" dirty="0">
                <a:latin typeface="Calibri" charset="0"/>
                <a:ea typeface="Calibri" charset="0"/>
                <a:cs typeface="Calibri" charset="0"/>
              </a:rPr>
              <a:t> </a:t>
            </a:r>
            <a:r>
              <a:rPr lang="en-US" sz="1100" dirty="0" err="1">
                <a:latin typeface="Calibri" charset="0"/>
                <a:ea typeface="Calibri" charset="0"/>
                <a:cs typeface="Calibri" charset="0"/>
              </a:rPr>
              <a:t>viverra</a:t>
            </a:r>
            <a:r>
              <a:rPr lang="en-US" sz="1100" dirty="0">
                <a:latin typeface="Calibri" charset="0"/>
                <a:ea typeface="Calibri" charset="0"/>
                <a:cs typeface="Calibri" charset="0"/>
              </a:rPr>
              <a:t> </a:t>
            </a:r>
            <a:r>
              <a:rPr lang="en-US" sz="1100" dirty="0" err="1">
                <a:latin typeface="Calibri" charset="0"/>
                <a:ea typeface="Calibri" charset="0"/>
                <a:cs typeface="Calibri" charset="0"/>
              </a:rPr>
              <a:t>sodales</a:t>
            </a:r>
            <a:r>
              <a:rPr lang="en-US" sz="1100" dirty="0">
                <a:latin typeface="Calibri" charset="0"/>
                <a:ea typeface="Calibri" charset="0"/>
                <a:cs typeface="Calibri" charset="0"/>
              </a:rPr>
              <a:t> </a:t>
            </a:r>
            <a:r>
              <a:rPr lang="en-US" sz="1100" dirty="0" err="1">
                <a:latin typeface="Calibri" charset="0"/>
                <a:ea typeface="Calibri" charset="0"/>
                <a:cs typeface="Calibri" charset="0"/>
              </a:rPr>
              <a:t>mauris</a:t>
            </a:r>
            <a:r>
              <a:rPr lang="en-US" sz="1100" dirty="0">
                <a:latin typeface="Calibri" charset="0"/>
                <a:ea typeface="Calibri" charset="0"/>
                <a:cs typeface="Calibri" charset="0"/>
              </a:rPr>
              <a:t>, </a:t>
            </a:r>
            <a:r>
              <a:rPr lang="en-US" sz="1100" dirty="0" err="1">
                <a:latin typeface="Calibri" charset="0"/>
                <a:ea typeface="Calibri" charset="0"/>
                <a:cs typeface="Calibri" charset="0"/>
              </a:rPr>
              <a:t>cras</a:t>
            </a:r>
            <a:r>
              <a:rPr lang="en-US" sz="1100" dirty="0">
                <a:latin typeface="Calibri" charset="0"/>
                <a:ea typeface="Calibri" charset="0"/>
                <a:cs typeface="Calibri" charset="0"/>
              </a:rPr>
              <a:t> pharetra </a:t>
            </a:r>
            <a:r>
              <a:rPr lang="en-US" sz="1100" dirty="0" err="1">
                <a:latin typeface="Calibri" charset="0"/>
                <a:ea typeface="Calibri" charset="0"/>
                <a:cs typeface="Calibri" charset="0"/>
              </a:rPr>
              <a:t>proin</a:t>
            </a:r>
            <a:r>
              <a:rPr lang="en-US" sz="1100" dirty="0">
                <a:latin typeface="Calibri" charset="0"/>
                <a:ea typeface="Calibri" charset="0"/>
                <a:cs typeface="Calibri" charset="0"/>
              </a:rPr>
              <a:t> </a:t>
            </a:r>
            <a:r>
              <a:rPr lang="en-US" sz="1100" dirty="0" err="1">
                <a:latin typeface="Calibri" charset="0"/>
                <a:ea typeface="Calibri" charset="0"/>
                <a:cs typeface="Calibri" charset="0"/>
              </a:rPr>
              <a:t>egestas</a:t>
            </a:r>
            <a:r>
              <a:rPr lang="en-US" sz="1100" dirty="0">
                <a:latin typeface="Calibri" charset="0"/>
                <a:ea typeface="Calibri" charset="0"/>
                <a:cs typeface="Calibri" charset="0"/>
              </a:rPr>
              <a:t> </a:t>
            </a:r>
            <a:r>
              <a:rPr lang="en-US" sz="1100" dirty="0" err="1">
                <a:latin typeface="Calibri" charset="0"/>
                <a:ea typeface="Calibri" charset="0"/>
                <a:cs typeface="Calibri" charset="0"/>
              </a:rPr>
              <a:t>arcu</a:t>
            </a:r>
            <a:r>
              <a:rPr lang="en-US" sz="1100" dirty="0">
                <a:latin typeface="Calibri" charset="0"/>
                <a:ea typeface="Calibri" charset="0"/>
                <a:cs typeface="Calibri" charset="0"/>
              </a:rPr>
              <a:t> </a:t>
            </a:r>
            <a:r>
              <a:rPr lang="en-US" sz="1100" dirty="0" err="1">
                <a:latin typeface="Calibri" charset="0"/>
                <a:ea typeface="Calibri" charset="0"/>
                <a:cs typeface="Calibri" charset="0"/>
              </a:rPr>
              <a:t>erat</a:t>
            </a:r>
            <a:r>
              <a:rPr lang="en-US" sz="1100" dirty="0">
                <a:latin typeface="Calibri" charset="0"/>
                <a:ea typeface="Calibri" charset="0"/>
                <a:cs typeface="Calibri" charset="0"/>
              </a:rPr>
              <a:t> dolor, at </a:t>
            </a:r>
            <a:r>
              <a:rPr lang="en-US" sz="1100" dirty="0" err="1">
                <a:latin typeface="Calibri" charset="0"/>
                <a:ea typeface="Calibri" charset="0"/>
                <a:cs typeface="Calibri" charset="0"/>
              </a:rPr>
              <a:t>amet</a:t>
            </a:r>
            <a:r>
              <a:rPr lang="en-US" sz="1100" dirty="0">
                <a:latin typeface="Calibri" charset="0"/>
                <a:ea typeface="Calibri" charset="0"/>
                <a:cs typeface="Calibri" charset="0"/>
              </a:rPr>
              <a:t>. </a:t>
            </a:r>
          </a:p>
          <a:p>
            <a:pPr marL="0" indent="0" algn="just">
              <a:buNone/>
            </a:pPr>
            <a:endParaRPr lang="en-US" sz="1100" dirty="0">
              <a:latin typeface="Calibri" charset="0"/>
              <a:ea typeface="Calibri" charset="0"/>
              <a:cs typeface="Calibri" charset="0"/>
            </a:endParaRPr>
          </a:p>
          <a:p>
            <a:pPr marL="0" indent="0" algn="just">
              <a:buNone/>
            </a:pPr>
            <a:r>
              <a:rPr lang="en-US" sz="1100" dirty="0">
                <a:latin typeface="Calibri" charset="0"/>
                <a:ea typeface="Calibri" charset="0"/>
                <a:cs typeface="Calibri" charset="0"/>
              </a:rPr>
              <a:t>Lorem ipsum dolor sit </a:t>
            </a:r>
            <a:r>
              <a:rPr lang="en-US" sz="1100" dirty="0" err="1">
                <a:latin typeface="Calibri" charset="0"/>
                <a:ea typeface="Calibri" charset="0"/>
                <a:cs typeface="Calibri" charset="0"/>
              </a:rPr>
              <a:t>amet</a:t>
            </a:r>
            <a:r>
              <a:rPr lang="en-US" sz="1100" dirty="0">
                <a:latin typeface="Calibri" charset="0"/>
                <a:ea typeface="Calibri" charset="0"/>
                <a:cs typeface="Calibri" charset="0"/>
              </a:rPr>
              <a:t>, </a:t>
            </a:r>
            <a:r>
              <a:rPr lang="en-US" sz="1100" dirty="0" err="1">
                <a:latin typeface="Calibri" charset="0"/>
                <a:ea typeface="Calibri" charset="0"/>
                <a:cs typeface="Calibri" charset="0"/>
              </a:rPr>
              <a:t>nibh</a:t>
            </a:r>
            <a:r>
              <a:rPr lang="en-US" sz="1100" dirty="0">
                <a:latin typeface="Calibri" charset="0"/>
                <a:ea typeface="Calibri" charset="0"/>
                <a:cs typeface="Calibri" charset="0"/>
              </a:rPr>
              <a:t> est. A magna </a:t>
            </a:r>
            <a:r>
              <a:rPr lang="en-US" sz="1100" dirty="0" err="1">
                <a:latin typeface="Calibri" charset="0"/>
                <a:ea typeface="Calibri" charset="0"/>
                <a:cs typeface="Calibri" charset="0"/>
              </a:rPr>
              <a:t>maecenas</a:t>
            </a:r>
            <a:r>
              <a:rPr lang="en-US" sz="1100" dirty="0">
                <a:latin typeface="Calibri" charset="0"/>
                <a:ea typeface="Calibri" charset="0"/>
                <a:cs typeface="Calibri" charset="0"/>
              </a:rPr>
              <a:t>, quam magna </a:t>
            </a:r>
            <a:r>
              <a:rPr lang="en-US" sz="1100" dirty="0" err="1">
                <a:latin typeface="Calibri" charset="0"/>
                <a:ea typeface="Calibri" charset="0"/>
                <a:cs typeface="Calibri" charset="0"/>
              </a:rPr>
              <a:t>nec</a:t>
            </a:r>
            <a:r>
              <a:rPr lang="en-US" sz="1100" dirty="0">
                <a:latin typeface="Calibri" charset="0"/>
                <a:ea typeface="Calibri" charset="0"/>
                <a:cs typeface="Calibri" charset="0"/>
              </a:rPr>
              <a:t> </a:t>
            </a:r>
            <a:r>
              <a:rPr lang="en-US" sz="1100" dirty="0" err="1">
                <a:latin typeface="Calibri" charset="0"/>
                <a:ea typeface="Calibri" charset="0"/>
                <a:cs typeface="Calibri" charset="0"/>
              </a:rPr>
              <a:t>quis</a:t>
            </a:r>
            <a:r>
              <a:rPr lang="en-US" sz="1100" dirty="0">
                <a:latin typeface="Calibri" charset="0"/>
                <a:ea typeface="Calibri" charset="0"/>
                <a:cs typeface="Calibri" charset="0"/>
              </a:rPr>
              <a:t>, lorem </a:t>
            </a:r>
            <a:r>
              <a:rPr lang="en-US" sz="1100" dirty="0" err="1">
                <a:latin typeface="Calibri" charset="0"/>
                <a:ea typeface="Calibri" charset="0"/>
                <a:cs typeface="Calibri" charset="0"/>
              </a:rPr>
              <a:t>nunc</a:t>
            </a:r>
            <a:r>
              <a:rPr lang="en-US" sz="1100" dirty="0">
                <a:latin typeface="Calibri" charset="0"/>
                <a:ea typeface="Calibri" charset="0"/>
                <a:cs typeface="Calibri" charset="0"/>
              </a:rPr>
              <a:t>. </a:t>
            </a:r>
          </a:p>
          <a:p>
            <a:pPr lvl="1"/>
            <a:endParaRPr lang="sv-SE" dirty="0"/>
          </a:p>
        </p:txBody>
      </p:sp>
      <p:sp>
        <p:nvSpPr>
          <p:cNvPr id="19" name="Rubrik 1"/>
          <p:cNvSpPr>
            <a:spLocks noGrp="1"/>
          </p:cNvSpPr>
          <p:nvPr>
            <p:ph type="title" hasCustomPrompt="1"/>
          </p:nvPr>
        </p:nvSpPr>
        <p:spPr>
          <a:xfrm>
            <a:off x="0" y="1720851"/>
            <a:ext cx="6084888" cy="635000"/>
          </a:xfrm>
          <a:prstGeom prst="rect">
            <a:avLst/>
          </a:prstGeom>
        </p:spPr>
        <p:txBody>
          <a:bodyPr lIns="251999" tIns="144000" rIns="251999" anchor="t" anchorCtr="0"/>
          <a:lstStyle>
            <a:lvl1pPr algn="l">
              <a:tabLst>
                <a:tab pos="133347" algn="l"/>
              </a:tabLst>
              <a:defRPr sz="2700" b="1" i="0" baseline="0">
                <a:latin typeface="Calibri Regular" charset="0"/>
                <a:cs typeface="Calibri Regular" charset="0"/>
              </a:defRPr>
            </a:lvl1pPr>
          </a:lstStyle>
          <a:p>
            <a:r>
              <a:rPr lang="sv-SE" dirty="0"/>
              <a:t>Rubrik - klistra in strecket här under</a:t>
            </a:r>
          </a:p>
        </p:txBody>
      </p:sp>
      <p:sp>
        <p:nvSpPr>
          <p:cNvPr id="3" name="Picture Placeholder 2"/>
          <p:cNvSpPr>
            <a:spLocks noGrp="1"/>
          </p:cNvSpPr>
          <p:nvPr>
            <p:ph type="pic" sz="quarter" idx="18"/>
          </p:nvPr>
        </p:nvSpPr>
        <p:spPr>
          <a:xfrm>
            <a:off x="0" y="1"/>
            <a:ext cx="6084888" cy="1720850"/>
          </a:xfrm>
          <a:prstGeom prst="rect">
            <a:avLst/>
          </a:prstGeom>
        </p:spPr>
        <p:txBody>
          <a:bodyPr/>
          <a:lstStyle/>
          <a:p>
            <a:endParaRPr lang="sv-SE"/>
          </a:p>
        </p:txBody>
      </p:sp>
      <p:sp>
        <p:nvSpPr>
          <p:cNvPr id="8" name="Rectangle 7">
            <a:extLst>
              <a:ext uri="{FF2B5EF4-FFF2-40B4-BE49-F238E27FC236}">
                <a16:creationId xmlns:a16="http://schemas.microsoft.com/office/drawing/2014/main" id="{6937F1BE-1871-2C48-9A3F-635EFF93B7F4}"/>
              </a:ext>
            </a:extLst>
          </p:cNvPr>
          <p:cNvSpPr/>
          <p:nvPr userDrawn="1"/>
        </p:nvSpPr>
        <p:spPr>
          <a:xfrm>
            <a:off x="6084095" y="1"/>
            <a:ext cx="3059905" cy="4873790"/>
          </a:xfrm>
          <a:prstGeom prst="rect">
            <a:avLst/>
          </a:prstGeom>
          <a:solidFill>
            <a:srgbClr val="D0E9E6"/>
          </a:solidFill>
          <a:ln>
            <a:noFill/>
          </a:ln>
          <a:effectLst/>
        </p:spPr>
        <p:style>
          <a:lnRef idx="1">
            <a:schemeClr val="accent1"/>
          </a:lnRef>
          <a:fillRef idx="1001">
            <a:schemeClr val="lt1"/>
          </a:fillRef>
          <a:effectRef idx="2">
            <a:schemeClr val="accent1"/>
          </a:effectRef>
          <a:fontRef idx="minor">
            <a:schemeClr val="lt1"/>
          </a:fontRef>
        </p:style>
        <p:txBody>
          <a:bodyPr rtlCol="0" anchor="t" anchorCtr="0"/>
          <a:lstStyle/>
          <a:p>
            <a:pPr algn="ctr"/>
            <a:endParaRPr lang="sv-SE" sz="1013"/>
          </a:p>
        </p:txBody>
      </p:sp>
      <p:sp>
        <p:nvSpPr>
          <p:cNvPr id="12" name="Platshållare för text 3">
            <a:extLst>
              <a:ext uri="{FF2B5EF4-FFF2-40B4-BE49-F238E27FC236}">
                <a16:creationId xmlns:a16="http://schemas.microsoft.com/office/drawing/2014/main" id="{376E395C-915F-B744-9D9C-F3E7D2B860CC}"/>
              </a:ext>
            </a:extLst>
          </p:cNvPr>
          <p:cNvSpPr>
            <a:spLocks noGrp="1"/>
          </p:cNvSpPr>
          <p:nvPr>
            <p:ph type="body" sz="quarter" idx="19" hasCustomPrompt="1"/>
          </p:nvPr>
        </p:nvSpPr>
        <p:spPr>
          <a:xfrm>
            <a:off x="6084888" y="-6515"/>
            <a:ext cx="3059112" cy="4702340"/>
          </a:xfrm>
          <a:prstGeom prst="rect">
            <a:avLst/>
          </a:prstGeom>
        </p:spPr>
        <p:txBody>
          <a:bodyPr lIns="251999" tIns="360000" rIns="251999" anchor="t" anchorCtr="0"/>
          <a:lstStyle>
            <a:lvl1pPr marL="0" indent="0">
              <a:buNone/>
              <a:defRPr sz="1050" b="1">
                <a:solidFill>
                  <a:schemeClr val="accent6"/>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15" indent="-257168">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dirty="0"/>
              <a:t>Rubrik</a:t>
            </a:r>
          </a:p>
        </p:txBody>
      </p:sp>
    </p:spTree>
    <p:extLst>
      <p:ext uri="{BB962C8B-B14F-4D97-AF65-F5344CB8AC3E}">
        <p14:creationId xmlns:p14="http://schemas.microsoft.com/office/powerpoint/2010/main" val="15434657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Kontaktsida">
    <p:spTree>
      <p:nvGrpSpPr>
        <p:cNvPr id="1" name=""/>
        <p:cNvGrpSpPr/>
        <p:nvPr/>
      </p:nvGrpSpPr>
      <p:grpSpPr>
        <a:xfrm>
          <a:off x="0" y="0"/>
          <a:ext cx="0" cy="0"/>
          <a:chOff x="0" y="0"/>
          <a:chExt cx="0" cy="0"/>
        </a:xfrm>
      </p:grpSpPr>
      <p:sp>
        <p:nvSpPr>
          <p:cNvPr id="5" name="Rectangle 4"/>
          <p:cNvSpPr/>
          <p:nvPr userDrawn="1"/>
        </p:nvSpPr>
        <p:spPr>
          <a:xfrm>
            <a:off x="-1" y="-14747"/>
            <a:ext cx="9144000" cy="2141002"/>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cxnSp>
        <p:nvCxnSpPr>
          <p:cNvPr id="7" name="Straight Connector 6"/>
          <p:cNvCxnSpPr/>
          <p:nvPr userDrawn="1"/>
        </p:nvCxnSpPr>
        <p:spPr>
          <a:xfrm>
            <a:off x="245393" y="3184545"/>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52BE7F0-EAB0-364E-B6CD-80BF60F6DA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746"/>
            <a:ext cx="9144000" cy="2279207"/>
          </a:xfrm>
          <a:prstGeom prst="rect">
            <a:avLst/>
          </a:prstGeom>
        </p:spPr>
      </p:pic>
      <p:sp>
        <p:nvSpPr>
          <p:cNvPr id="8" name="Rectangle 7">
            <a:extLst>
              <a:ext uri="{FF2B5EF4-FFF2-40B4-BE49-F238E27FC236}">
                <a16:creationId xmlns:a16="http://schemas.microsoft.com/office/drawing/2014/main" id="{ECFA009D-60C7-F74C-A248-03B7F2A6D06B}"/>
              </a:ext>
            </a:extLst>
          </p:cNvPr>
          <p:cNvSpPr/>
          <p:nvPr userDrawn="1"/>
        </p:nvSpPr>
        <p:spPr>
          <a:xfrm>
            <a:off x="0" y="-14748"/>
            <a:ext cx="9144000" cy="2279207"/>
          </a:xfrm>
          <a:prstGeom prst="rect">
            <a:avLst/>
          </a:prstGeom>
          <a:solidFill>
            <a:srgbClr val="006968">
              <a:alpha val="70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dirty="0"/>
          </a:p>
        </p:txBody>
      </p:sp>
      <p:cxnSp>
        <p:nvCxnSpPr>
          <p:cNvPr id="10" name="Straight Connector 9">
            <a:extLst>
              <a:ext uri="{FF2B5EF4-FFF2-40B4-BE49-F238E27FC236}">
                <a16:creationId xmlns:a16="http://schemas.microsoft.com/office/drawing/2014/main" id="{BA4EC879-D03B-9A4A-820F-76F5CF3EF931}"/>
              </a:ext>
            </a:extLst>
          </p:cNvPr>
          <p:cNvCxnSpPr/>
          <p:nvPr userDrawn="1"/>
        </p:nvCxnSpPr>
        <p:spPr>
          <a:xfrm>
            <a:off x="251222" y="2001298"/>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ubrik 1"/>
          <p:cNvSpPr>
            <a:spLocks noGrp="1"/>
          </p:cNvSpPr>
          <p:nvPr>
            <p:ph type="title" hasCustomPrompt="1"/>
          </p:nvPr>
        </p:nvSpPr>
        <p:spPr>
          <a:xfrm>
            <a:off x="1" y="-14747"/>
            <a:ext cx="9143999" cy="2016045"/>
          </a:xfrm>
          <a:prstGeom prst="rect">
            <a:avLst/>
          </a:prstGeom>
        </p:spPr>
        <p:txBody>
          <a:bodyPr wrap="square" lIns="251999" tIns="1475999" rIns="251999" anchor="t" anchorCtr="0"/>
          <a:lstStyle>
            <a:lvl1pPr algn="l">
              <a:tabLst>
                <a:tab pos="133347" algn="l"/>
              </a:tabLst>
              <a:defRPr sz="2700" b="1" i="0" baseline="0">
                <a:solidFill>
                  <a:schemeClr val="bg1"/>
                </a:solidFill>
                <a:latin typeface="Calibri" panose="020F0502020204030204" pitchFamily="34" charset="0"/>
                <a:cs typeface="Calibri" panose="020F0502020204030204" pitchFamily="34" charset="0"/>
              </a:defRPr>
            </a:lvl1pPr>
          </a:lstStyle>
          <a:p>
            <a:r>
              <a:rPr lang="sv-SE" sz="2700" b="1" dirty="0">
                <a:solidFill>
                  <a:schemeClr val="bg1"/>
                </a:solidFill>
              </a:rPr>
              <a:t>Vi på </a:t>
            </a:r>
            <a:r>
              <a:rPr lang="sv-SE" sz="2700" b="1" dirty="0" err="1">
                <a:solidFill>
                  <a:schemeClr val="bg1"/>
                </a:solidFill>
              </a:rPr>
              <a:t>Novus</a:t>
            </a:r>
            <a:r>
              <a:rPr lang="sv-SE" sz="2700" b="1" dirty="0">
                <a:solidFill>
                  <a:schemeClr val="bg1"/>
                </a:solidFill>
              </a:rPr>
              <a:t> älskar frågor</a:t>
            </a:r>
          </a:p>
        </p:txBody>
      </p:sp>
      <p:sp>
        <p:nvSpPr>
          <p:cNvPr id="11" name="Platshållare för text 3">
            <a:extLst>
              <a:ext uri="{FF2B5EF4-FFF2-40B4-BE49-F238E27FC236}">
                <a16:creationId xmlns:a16="http://schemas.microsoft.com/office/drawing/2014/main" id="{1DCE5809-34DF-264F-8BB7-BD80CF785954}"/>
              </a:ext>
            </a:extLst>
          </p:cNvPr>
          <p:cNvSpPr>
            <a:spLocks noGrp="1"/>
          </p:cNvSpPr>
          <p:nvPr>
            <p:ph type="body" sz="quarter" idx="13" hasCustomPrompt="1"/>
          </p:nvPr>
        </p:nvSpPr>
        <p:spPr>
          <a:xfrm>
            <a:off x="0" y="3029640"/>
            <a:ext cx="9144000" cy="1666186"/>
          </a:xfrm>
          <a:prstGeom prst="rect">
            <a:avLst/>
          </a:prstGeom>
        </p:spPr>
        <p:txBody>
          <a:bodyPr lIns="251999" tIns="108000" rIns="251999" bIns="251999" numCol="2" spcCol="504000"/>
          <a:lstStyle>
            <a:lvl1pPr marL="0" indent="0" algn="just">
              <a:buNone/>
              <a:defRPr sz="1050" b="1" i="0">
                <a:solidFill>
                  <a:schemeClr val="tx1"/>
                </a:solidFill>
                <a:latin typeface="Calibri Regular" charset="0"/>
                <a:cs typeface="Calibri Regular" charset="0"/>
              </a:defRPr>
            </a:lvl1pPr>
            <a:lvl2pPr marL="0" indent="0" algn="l">
              <a:spcBef>
                <a:spcPts val="0"/>
              </a:spcBef>
              <a:buNone/>
              <a:defRPr sz="1050" b="0" i="0" baseline="0">
                <a:solidFill>
                  <a:schemeClr val="tx1"/>
                </a:solidFill>
                <a:latin typeface="Calibri Regular" charset="0"/>
                <a:cs typeface="Calibri Regular" charset="0"/>
              </a:defRPr>
            </a:lvl2pPr>
            <a:lvl3pPr marL="390515" indent="-257168">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68" indent="-276218">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marL="0" indent="0" algn="just">
              <a:buNone/>
            </a:pPr>
            <a:r>
              <a:rPr lang="en-US" sz="1100" dirty="0" err="1">
                <a:latin typeface="Calibri" charset="0"/>
                <a:ea typeface="Calibri" charset="0"/>
                <a:cs typeface="Calibri" charset="0"/>
              </a:rPr>
              <a:t>Kontakter</a:t>
            </a:r>
            <a:r>
              <a:rPr lang="en-US" sz="1100" dirty="0">
                <a:latin typeface="Calibri" charset="0"/>
                <a:ea typeface="Calibri" charset="0"/>
                <a:cs typeface="Calibri" charset="0"/>
              </a:rPr>
              <a:t> </a:t>
            </a:r>
            <a:r>
              <a:rPr lang="en-US" sz="1100" dirty="0" err="1">
                <a:latin typeface="Calibri" charset="0"/>
                <a:ea typeface="Calibri" charset="0"/>
                <a:cs typeface="Calibri" charset="0"/>
              </a:rPr>
              <a:t>på</a:t>
            </a:r>
            <a:r>
              <a:rPr lang="en-US" sz="1100" dirty="0">
                <a:latin typeface="Calibri" charset="0"/>
                <a:ea typeface="Calibri" charset="0"/>
                <a:cs typeface="Calibri" charset="0"/>
              </a:rPr>
              <a:t> Novus</a:t>
            </a:r>
          </a:p>
          <a:p>
            <a:pPr lvl="1"/>
            <a:endParaRPr lang="sv-SE" dirty="0"/>
          </a:p>
        </p:txBody>
      </p:sp>
    </p:spTree>
    <p:extLst>
      <p:ext uri="{BB962C8B-B14F-4D97-AF65-F5344CB8AC3E}">
        <p14:creationId xmlns:p14="http://schemas.microsoft.com/office/powerpoint/2010/main" val="82499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sta sida">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59018A7-D1D6-436F-8341-1817F3F755B2}"/>
              </a:ext>
            </a:extLst>
          </p:cNvPr>
          <p:cNvPicPr>
            <a:picLocks noChangeAspect="1"/>
          </p:cNvPicPr>
          <p:nvPr userDrawn="1"/>
        </p:nvPicPr>
        <p:blipFill>
          <a:blip r:embed="rId2"/>
          <a:stretch>
            <a:fillRect/>
          </a:stretch>
        </p:blipFill>
        <p:spPr>
          <a:xfrm>
            <a:off x="1440183" y="1973580"/>
            <a:ext cx="6132773" cy="957103"/>
          </a:xfrm>
          <a:prstGeom prst="rect">
            <a:avLst/>
          </a:prstGeom>
        </p:spPr>
      </p:pic>
    </p:spTree>
    <p:extLst>
      <p:ext uri="{BB962C8B-B14F-4D97-AF65-F5344CB8AC3E}">
        <p14:creationId xmlns:p14="http://schemas.microsoft.com/office/powerpoint/2010/main" val="313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2023-10-12</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202437085"/>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dirty="0"/>
              <a:t>Rubrik</a:t>
            </a:r>
          </a:p>
        </p:txBody>
      </p:sp>
      <p:sp>
        <p:nvSpPr>
          <p:cNvPr id="9" name="Platshållare för datum 2"/>
          <p:cNvSpPr>
            <a:spLocks noGrp="1"/>
          </p:cNvSpPr>
          <p:nvPr>
            <p:ph type="dt" sz="half" idx="10"/>
          </p:nvPr>
        </p:nvSpPr>
        <p:spPr>
          <a:xfrm>
            <a:off x="3986081" y="4880015"/>
            <a:ext cx="2133600" cy="270000"/>
          </a:xfrm>
          <a:prstGeom prst="rect">
            <a:avLst/>
          </a:prstGeom>
        </p:spPr>
        <p:txBody>
          <a:bodyPr anchor="ctr"/>
          <a:lstStyle>
            <a:lvl1pPr>
              <a:defRPr sz="975" b="0" i="0">
                <a:solidFill>
                  <a:schemeClr val="bg1"/>
                </a:solidFill>
                <a:latin typeface="Calibri Regular" charset="0"/>
                <a:cs typeface="Calibri Regular" charset="0"/>
              </a:defRPr>
            </a:lvl1pPr>
          </a:lstStyle>
          <a:p>
            <a:fld id="{710D1E09-9433-4EDE-8432-8CC8A69C2A5B}" type="datetime1">
              <a:rPr lang="sv-SE" smtClean="0"/>
              <a:pPr/>
              <a:t>2023-10-12</a:t>
            </a:fld>
            <a:endParaRPr lang="en-US"/>
          </a:p>
        </p:txBody>
      </p:sp>
      <p:sp>
        <p:nvSpPr>
          <p:cNvPr id="10"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54479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dirty="0"/>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2023-10-12</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0989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panose="020F0502020204030204" pitchFamily="34" charset="0"/>
                <a:cs typeface="Calibri" panose="020F0502020204030204" pitchFamily="34" charset="0"/>
              </a:defRPr>
            </a:lvl1pPr>
          </a:lstStyle>
          <a:p>
            <a:r>
              <a:rPr lang="sv-SE" dirty="0"/>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dirty="0"/>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2023-10-12</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69337681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50825" y="1491629"/>
            <a:ext cx="4216400" cy="3375645"/>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91630"/>
            <a:ext cx="4206874" cy="214208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7"/>
            <a:ext cx="4206874" cy="1026972"/>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50825" y="954333"/>
            <a:ext cx="4321176" cy="537297"/>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Tree>
    <p:extLst>
      <p:ext uri="{BB962C8B-B14F-4D97-AF65-F5344CB8AC3E}">
        <p14:creationId xmlns:p14="http://schemas.microsoft.com/office/powerpoint/2010/main" val="968229272"/>
      </p:ext>
    </p:extLst>
  </p:cSld>
  <p:clrMapOvr>
    <a:masterClrMapping/>
  </p:clrMapOvr>
  <p:hf hdr="0" ftr="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Innehåll">
    <p:spTree>
      <p:nvGrpSpPr>
        <p:cNvPr id="1" name=""/>
        <p:cNvGrpSpPr/>
        <p:nvPr/>
      </p:nvGrpSpPr>
      <p:grpSpPr>
        <a:xfrm>
          <a:off x="0" y="0"/>
          <a:ext cx="0" cy="0"/>
          <a:chOff x="0" y="0"/>
          <a:chExt cx="0" cy="0"/>
        </a:xfrm>
      </p:grpSpPr>
      <p:sp>
        <p:nvSpPr>
          <p:cNvPr id="45" name="Platshållare för text 44"/>
          <p:cNvSpPr>
            <a:spLocks noGrp="1"/>
          </p:cNvSpPr>
          <p:nvPr>
            <p:ph type="body" sz="quarter" idx="11"/>
          </p:nvPr>
        </p:nvSpPr>
        <p:spPr>
          <a:xfrm>
            <a:off x="250825" y="987574"/>
            <a:ext cx="4307528" cy="3743452"/>
          </a:xfrm>
          <a:prstGeom prst="rect">
            <a:avLst/>
          </a:prstGeom>
        </p:spPr>
        <p:txBody>
          <a:bodyPr lIns="0"/>
          <a:lstStyle>
            <a:lvl1pPr marL="257175" indent="-257175">
              <a:buClr>
                <a:schemeClr val="accent6"/>
              </a:buClr>
              <a:buFont typeface="Wingdings" pitchFamily="2" charset="2"/>
              <a:buChar cha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50"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1088705900"/>
      </p:ext>
    </p:extLst>
  </p:cSld>
  <p:clrMapOvr>
    <a:masterClrMapping/>
  </p:clrMapOvr>
  <p:hf hdr="0" ftr="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50825" y="1473959"/>
            <a:ext cx="4216400" cy="3393316"/>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1" y="0"/>
            <a:ext cx="8896064"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50825" y="954333"/>
            <a:ext cx="4321176"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Tree>
    <p:extLst>
      <p:ext uri="{BB962C8B-B14F-4D97-AF65-F5344CB8AC3E}">
        <p14:creationId xmlns:p14="http://schemas.microsoft.com/office/powerpoint/2010/main" val="2029760895"/>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2023-10-12</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dirty="0"/>
              <a:t>Rubrik</a:t>
            </a:r>
          </a:p>
        </p:txBody>
      </p:sp>
    </p:spTree>
    <p:extLst>
      <p:ext uri="{BB962C8B-B14F-4D97-AF65-F5344CB8AC3E}">
        <p14:creationId xmlns:p14="http://schemas.microsoft.com/office/powerpoint/2010/main" val="1059633782"/>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8"/>
          <p:cNvSpPr/>
          <p:nvPr userDrawn="1"/>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p:cNvSpPr txBox="1">
            <a:spLocks/>
          </p:cNvSpPr>
          <p:nvPr userDrawn="1"/>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10" name="Slide Number Placeholder 3"/>
          <p:cNvSpPr>
            <a:spLocks noGrp="1"/>
          </p:cNvSpPr>
          <p:nvPr>
            <p:ph type="sldNum" sz="quarter" idx="4"/>
          </p:nvPr>
        </p:nvSpPr>
        <p:spPr>
          <a:xfrm>
            <a:off x="250825" y="4867276"/>
            <a:ext cx="387348" cy="276225"/>
          </a:xfrm>
          <a:prstGeom prst="rect">
            <a:avLst/>
          </a:prstGeom>
        </p:spPr>
        <p:txBody>
          <a:bodyPr/>
          <a:lstStyle/>
          <a:p>
            <a:fld id="{69492A6A-7268-5C4D-913D-B61C9DE7F734}" type="slidenum">
              <a:rPr lang="en-US" smtClean="0"/>
              <a:pPr/>
              <a:t>‹#›</a:t>
            </a:fld>
            <a:endParaRPr lang="en-US"/>
          </a:p>
        </p:txBody>
      </p:sp>
      <p:sp>
        <p:nvSpPr>
          <p:cNvPr id="11" name="Date Placeholder 1"/>
          <p:cNvSpPr txBox="1">
            <a:spLocks/>
          </p:cNvSpPr>
          <p:nvPr userDrawn="1"/>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prstClr val="white"/>
                </a:solidFill>
                <a:latin typeface="Calibri" charset="0"/>
                <a:ea typeface="Calibri" charset="0"/>
                <a:cs typeface="Calibri" charset="0"/>
              </a:rPr>
              <a:t>© Novus 2022. All rights reserved. </a:t>
            </a:r>
            <a:endParaRPr lang="sv-SE" sz="1050" spc="38" dirty="0">
              <a:solidFill>
                <a:prstClr val="white"/>
              </a:solidFill>
              <a:latin typeface="Calibri" charset="0"/>
              <a:ea typeface="Calibri" charset="0"/>
              <a:cs typeface="Calibri" charset="0"/>
            </a:endParaRPr>
          </a:p>
        </p:txBody>
      </p:sp>
      <p:sp>
        <p:nvSpPr>
          <p:cNvPr id="12" name="Date Placeholder 1"/>
          <p:cNvSpPr txBox="1">
            <a:spLocks/>
          </p:cNvSpPr>
          <p:nvPr userDrawn="1"/>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13" name="Slide Number Placeholder 5"/>
          <p:cNvSpPr txBox="1">
            <a:spLocks/>
          </p:cNvSpPr>
          <p:nvPr userDrawn="1"/>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2" name="Group 1"/>
          <p:cNvGrpSpPr/>
          <p:nvPr userDrawn="1"/>
        </p:nvGrpSpPr>
        <p:grpSpPr>
          <a:xfrm>
            <a:off x="7610946" y="4906470"/>
            <a:ext cx="1276670" cy="199611"/>
            <a:chOff x="822600" y="2161080"/>
            <a:chExt cx="8982000" cy="1404360"/>
          </a:xfrm>
          <a:solidFill>
            <a:schemeClr val="bg1"/>
          </a:solidFill>
        </p:grpSpPr>
        <p:sp>
          <p:nvSpPr>
            <p:cNvPr id="14" name="Freeform: Shape 1">
              <a:extLst>
                <a:ext uri="{FF2B5EF4-FFF2-40B4-BE49-F238E27FC236}">
                  <a16:creationId xmlns:a16="http://schemas.microsoft.com/office/drawing/2014/main" id="{DD6FF84D-099C-4F4E-81B7-5C0977FF8DE2}"/>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5" name="Freeform: Shape 2">
              <a:extLst>
                <a:ext uri="{FF2B5EF4-FFF2-40B4-BE49-F238E27FC236}">
                  <a16:creationId xmlns:a16="http://schemas.microsoft.com/office/drawing/2014/main" id="{4AD2B506-02E4-4539-BCF1-180B06DB836F}"/>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6" name="Freeform: Shape 3">
              <a:extLst>
                <a:ext uri="{FF2B5EF4-FFF2-40B4-BE49-F238E27FC236}">
                  <a16:creationId xmlns:a16="http://schemas.microsoft.com/office/drawing/2014/main" id="{5E493D5C-32C1-4B09-BFE9-6ED62A58FC09}"/>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7" name="Freeform: Shape 4">
              <a:extLst>
                <a:ext uri="{FF2B5EF4-FFF2-40B4-BE49-F238E27FC236}">
                  <a16:creationId xmlns:a16="http://schemas.microsoft.com/office/drawing/2014/main" id="{41000666-0603-4308-9FFD-39FA02F08039}"/>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8" name="Freeform: Shape 5">
              <a:extLst>
                <a:ext uri="{FF2B5EF4-FFF2-40B4-BE49-F238E27FC236}">
                  <a16:creationId xmlns:a16="http://schemas.microsoft.com/office/drawing/2014/main" id="{F33F6556-FA8C-4A33-899D-8FD7AF903C42}"/>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9" name="Freeform: Shape 6">
              <a:extLst>
                <a:ext uri="{FF2B5EF4-FFF2-40B4-BE49-F238E27FC236}">
                  <a16:creationId xmlns:a16="http://schemas.microsoft.com/office/drawing/2014/main" id="{C0C70935-4D0B-40E7-AD4C-21E7839A894C}"/>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0" name="Freeform: Shape 7">
              <a:extLst>
                <a:ext uri="{FF2B5EF4-FFF2-40B4-BE49-F238E27FC236}">
                  <a16:creationId xmlns:a16="http://schemas.microsoft.com/office/drawing/2014/main" id="{E3DA2E8A-29F4-45EE-852B-03E8A7E0DA61}"/>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8">
              <a:extLst>
                <a:ext uri="{FF2B5EF4-FFF2-40B4-BE49-F238E27FC236}">
                  <a16:creationId xmlns:a16="http://schemas.microsoft.com/office/drawing/2014/main" id="{B9C19175-15C0-453E-8F1E-E59087EE3CC5}"/>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2" name="Freeform: Shape 9">
              <a:extLst>
                <a:ext uri="{FF2B5EF4-FFF2-40B4-BE49-F238E27FC236}">
                  <a16:creationId xmlns:a16="http://schemas.microsoft.com/office/drawing/2014/main" id="{044432AE-DC92-471D-9A6E-B5681ACB1CB3}"/>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3" name="Freeform: Shape 10">
              <a:extLst>
                <a:ext uri="{FF2B5EF4-FFF2-40B4-BE49-F238E27FC236}">
                  <a16:creationId xmlns:a16="http://schemas.microsoft.com/office/drawing/2014/main" id="{6EBC2CD5-777C-4A7B-B7FC-0A22A694BF10}"/>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4" name="Freeform: Shape 11">
              <a:extLst>
                <a:ext uri="{FF2B5EF4-FFF2-40B4-BE49-F238E27FC236}">
                  <a16:creationId xmlns:a16="http://schemas.microsoft.com/office/drawing/2014/main" id="{C399F9F3-42BE-4FB6-BC6B-E3A2BB448F1E}"/>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5" name="Freeform: Shape 12">
              <a:extLst>
                <a:ext uri="{FF2B5EF4-FFF2-40B4-BE49-F238E27FC236}">
                  <a16:creationId xmlns:a16="http://schemas.microsoft.com/office/drawing/2014/main" id="{45EA9122-6806-4732-9F35-EAAAA7F3B5F0}"/>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6" name="Freeform: Shape 13">
              <a:extLst>
                <a:ext uri="{FF2B5EF4-FFF2-40B4-BE49-F238E27FC236}">
                  <a16:creationId xmlns:a16="http://schemas.microsoft.com/office/drawing/2014/main" id="{7C78FB5C-5568-4FFE-9A62-B56058822EC9}"/>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7" name="Freeform: Shape 14">
              <a:extLst>
                <a:ext uri="{FF2B5EF4-FFF2-40B4-BE49-F238E27FC236}">
                  <a16:creationId xmlns:a16="http://schemas.microsoft.com/office/drawing/2014/main" id="{EEC00EBF-62E4-4FAE-80DC-B91EACBE436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289534633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1" r:id="rId3"/>
    <p:sldLayoutId id="2147483767" r:id="rId4"/>
    <p:sldLayoutId id="2147483705" r:id="rId5"/>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userDrawn="1">
          <p15:clr>
            <a:srgbClr val="F26B43"/>
          </p15:clr>
        </p15:guide>
        <p15:guide id="2" pos="158" userDrawn="1">
          <p15:clr>
            <a:srgbClr val="F26B43"/>
          </p15:clr>
        </p15:guide>
        <p15:guide id="3" orient="horz" pos="1484" userDrawn="1">
          <p15:clr>
            <a:srgbClr val="F26B43"/>
          </p15:clr>
        </p15:guide>
        <p15:guide id="4" orient="horz" pos="3066" userDrawn="1">
          <p15:clr>
            <a:srgbClr val="F26B43"/>
          </p15:clr>
        </p15:guide>
        <p15:guide id="5"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8">
            <a:extLst>
              <a:ext uri="{FF2B5EF4-FFF2-40B4-BE49-F238E27FC236}">
                <a16:creationId xmlns:a16="http://schemas.microsoft.com/office/drawing/2014/main" id="{73CD7456-894B-8547-8CA8-95D69569A898}"/>
              </a:ext>
            </a:extLst>
          </p:cNvPr>
          <p:cNvSpPr/>
          <p:nvPr/>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 name="Slide Number Placeholder 5">
            <a:extLst>
              <a:ext uri="{FF2B5EF4-FFF2-40B4-BE49-F238E27FC236}">
                <a16:creationId xmlns:a16="http://schemas.microsoft.com/office/drawing/2014/main" id="{5BA28219-9870-3E49-A9FC-6B12B6F6D496}"/>
              </a:ext>
            </a:extLst>
          </p:cNvPr>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30" name="Date Placeholder 1">
            <a:extLst>
              <a:ext uri="{FF2B5EF4-FFF2-40B4-BE49-F238E27FC236}">
                <a16:creationId xmlns:a16="http://schemas.microsoft.com/office/drawing/2014/main" id="{A4D1BEBB-546B-4C43-92A4-CAFFDD195766}"/>
              </a:ext>
            </a:extLst>
          </p:cNvPr>
          <p:cNvSpPr txBox="1">
            <a:spLocks/>
          </p:cNvSpPr>
          <p:nvPr/>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prstClr val="white"/>
                </a:solidFill>
                <a:latin typeface="Calibri" charset="0"/>
                <a:ea typeface="Calibri" charset="0"/>
                <a:cs typeface="Calibri" charset="0"/>
              </a:rPr>
              <a:t>© Novus 2023. All rights reserved. </a:t>
            </a:r>
            <a:endParaRPr lang="sv-SE" sz="1050" spc="38" dirty="0">
              <a:solidFill>
                <a:prstClr val="white"/>
              </a:solidFill>
              <a:latin typeface="Calibri" charset="0"/>
              <a:ea typeface="Calibri" charset="0"/>
              <a:cs typeface="Calibri" charset="0"/>
            </a:endParaRPr>
          </a:p>
        </p:txBody>
      </p:sp>
      <p:sp>
        <p:nvSpPr>
          <p:cNvPr id="31" name="Date Placeholder 1">
            <a:extLst>
              <a:ext uri="{FF2B5EF4-FFF2-40B4-BE49-F238E27FC236}">
                <a16:creationId xmlns:a16="http://schemas.microsoft.com/office/drawing/2014/main" id="{BFD79015-0BCD-8548-9DFC-6B62E6EEB634}"/>
              </a:ext>
            </a:extLst>
          </p:cNvPr>
          <p:cNvSpPr txBox="1">
            <a:spLocks/>
          </p:cNvSpPr>
          <p:nvPr/>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novus.se</a:t>
            </a:r>
            <a:endParaRPr lang="en-US" sz="1050" b="1">
              <a:solidFill>
                <a:schemeClr val="bg1"/>
              </a:solidFill>
              <a:latin typeface="Calibri" charset="0"/>
              <a:ea typeface="Calibri" charset="0"/>
              <a:cs typeface="Calibri" charset="0"/>
            </a:endParaRPr>
          </a:p>
        </p:txBody>
      </p:sp>
      <p:sp>
        <p:nvSpPr>
          <p:cNvPr id="32" name="Slide Number Placeholder 5">
            <a:extLst>
              <a:ext uri="{FF2B5EF4-FFF2-40B4-BE49-F238E27FC236}">
                <a16:creationId xmlns:a16="http://schemas.microsoft.com/office/drawing/2014/main" id="{DEDD11D6-13DA-B742-B19D-7A6183C7C040}"/>
              </a:ext>
            </a:extLst>
          </p:cNvPr>
          <p:cNvSpPr txBox="1">
            <a:spLocks/>
          </p:cNvSpPr>
          <p:nvPr/>
        </p:nvSpPr>
        <p:spPr>
          <a:xfrm>
            <a:off x="250824" y="486727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33" name="Group 32">
            <a:extLst>
              <a:ext uri="{FF2B5EF4-FFF2-40B4-BE49-F238E27FC236}">
                <a16:creationId xmlns:a16="http://schemas.microsoft.com/office/drawing/2014/main" id="{06A53D57-4AE0-6540-9B24-6A9518D81022}"/>
              </a:ext>
            </a:extLst>
          </p:cNvPr>
          <p:cNvGrpSpPr/>
          <p:nvPr/>
        </p:nvGrpSpPr>
        <p:grpSpPr>
          <a:xfrm>
            <a:off x="7610946" y="4906470"/>
            <a:ext cx="1276670" cy="199611"/>
            <a:chOff x="822600" y="2161080"/>
            <a:chExt cx="8982000" cy="1404360"/>
          </a:xfrm>
          <a:solidFill>
            <a:schemeClr val="bg1"/>
          </a:solidFill>
        </p:grpSpPr>
        <p:sp>
          <p:nvSpPr>
            <p:cNvPr id="34" name="Freeform: Shape 1">
              <a:extLst>
                <a:ext uri="{FF2B5EF4-FFF2-40B4-BE49-F238E27FC236}">
                  <a16:creationId xmlns:a16="http://schemas.microsoft.com/office/drawing/2014/main" id="{48388616-627A-3B41-ABAC-D30918E8A3E2}"/>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5" name="Freeform: Shape 2">
              <a:extLst>
                <a:ext uri="{FF2B5EF4-FFF2-40B4-BE49-F238E27FC236}">
                  <a16:creationId xmlns:a16="http://schemas.microsoft.com/office/drawing/2014/main" id="{63F1DBF0-D671-FB4B-9E6A-5B9F17100B6D}"/>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6" name="Freeform: Shape 3">
              <a:extLst>
                <a:ext uri="{FF2B5EF4-FFF2-40B4-BE49-F238E27FC236}">
                  <a16:creationId xmlns:a16="http://schemas.microsoft.com/office/drawing/2014/main" id="{A930D8FF-9136-B344-98C4-1D34FA73F6A7}"/>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7" name="Freeform: Shape 4">
              <a:extLst>
                <a:ext uri="{FF2B5EF4-FFF2-40B4-BE49-F238E27FC236}">
                  <a16:creationId xmlns:a16="http://schemas.microsoft.com/office/drawing/2014/main" id="{52A3F3C2-8A02-7E4F-8D4A-AC6C243FF9DD}"/>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8" name="Freeform: Shape 5">
              <a:extLst>
                <a:ext uri="{FF2B5EF4-FFF2-40B4-BE49-F238E27FC236}">
                  <a16:creationId xmlns:a16="http://schemas.microsoft.com/office/drawing/2014/main" id="{ED14E074-1E75-C44C-9F6C-7C51A526E635}"/>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9" name="Freeform: Shape 6">
              <a:extLst>
                <a:ext uri="{FF2B5EF4-FFF2-40B4-BE49-F238E27FC236}">
                  <a16:creationId xmlns:a16="http://schemas.microsoft.com/office/drawing/2014/main" id="{8D5D82AA-9702-464F-8748-A67E3AF6AD4E}"/>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0" name="Freeform: Shape 7">
              <a:extLst>
                <a:ext uri="{FF2B5EF4-FFF2-40B4-BE49-F238E27FC236}">
                  <a16:creationId xmlns:a16="http://schemas.microsoft.com/office/drawing/2014/main" id="{B8CD8AAD-59C0-1748-84A4-E90020E4EEAB}"/>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1" name="Freeform: Shape 8">
              <a:extLst>
                <a:ext uri="{FF2B5EF4-FFF2-40B4-BE49-F238E27FC236}">
                  <a16:creationId xmlns:a16="http://schemas.microsoft.com/office/drawing/2014/main" id="{DDAF671B-E983-7E47-B4AB-E4765BEB684D}"/>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2" name="Freeform: Shape 9">
              <a:extLst>
                <a:ext uri="{FF2B5EF4-FFF2-40B4-BE49-F238E27FC236}">
                  <a16:creationId xmlns:a16="http://schemas.microsoft.com/office/drawing/2014/main" id="{AF9E2656-B69E-914E-860B-82756D9FE720}"/>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3" name="Freeform: Shape 10">
              <a:extLst>
                <a:ext uri="{FF2B5EF4-FFF2-40B4-BE49-F238E27FC236}">
                  <a16:creationId xmlns:a16="http://schemas.microsoft.com/office/drawing/2014/main" id="{BC64EEEF-13E3-6B4E-8E88-9366F09FD1BE}"/>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4" name="Freeform: Shape 11">
              <a:extLst>
                <a:ext uri="{FF2B5EF4-FFF2-40B4-BE49-F238E27FC236}">
                  <a16:creationId xmlns:a16="http://schemas.microsoft.com/office/drawing/2014/main" id="{7475AAFF-BCF2-CD47-B5E6-5A500BAE1D0E}"/>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5" name="Freeform: Shape 12">
              <a:extLst>
                <a:ext uri="{FF2B5EF4-FFF2-40B4-BE49-F238E27FC236}">
                  <a16:creationId xmlns:a16="http://schemas.microsoft.com/office/drawing/2014/main" id="{580B439A-C7DA-5941-946C-D7E1C4DD575B}"/>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6" name="Freeform: Shape 13">
              <a:extLst>
                <a:ext uri="{FF2B5EF4-FFF2-40B4-BE49-F238E27FC236}">
                  <a16:creationId xmlns:a16="http://schemas.microsoft.com/office/drawing/2014/main" id="{EBF9BDC3-4F76-8A41-AA2B-7FC93F0500CE}"/>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7" name="Freeform: Shape 14">
              <a:extLst>
                <a:ext uri="{FF2B5EF4-FFF2-40B4-BE49-F238E27FC236}">
                  <a16:creationId xmlns:a16="http://schemas.microsoft.com/office/drawing/2014/main" id="{9EE2238F-C3A1-B549-B168-E3C638170A8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
        <p:nvSpPr>
          <p:cNvPr id="2" name="Rectangle 8">
            <a:extLst>
              <a:ext uri="{FF2B5EF4-FFF2-40B4-BE49-F238E27FC236}">
                <a16:creationId xmlns:a16="http://schemas.microsoft.com/office/drawing/2014/main" id="{6715FC16-3414-7750-DF1E-D49C56E95019}"/>
              </a:ext>
            </a:extLst>
          </p:cNvPr>
          <p:cNvSpPr/>
          <p:nvPr userDrawn="1"/>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lide Number Placeholder 5">
            <a:extLst>
              <a:ext uri="{FF2B5EF4-FFF2-40B4-BE49-F238E27FC236}">
                <a16:creationId xmlns:a16="http://schemas.microsoft.com/office/drawing/2014/main" id="{944B24BA-1551-DCBD-6442-9DB9C17E8035}"/>
              </a:ext>
            </a:extLst>
          </p:cNvPr>
          <p:cNvSpPr txBox="1">
            <a:spLocks/>
          </p:cNvSpPr>
          <p:nvPr userDrawn="1"/>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4" name="Date Placeholder 1">
            <a:extLst>
              <a:ext uri="{FF2B5EF4-FFF2-40B4-BE49-F238E27FC236}">
                <a16:creationId xmlns:a16="http://schemas.microsoft.com/office/drawing/2014/main" id="{9583C5E1-6775-A76B-C38C-17D7BBDE556E}"/>
              </a:ext>
            </a:extLst>
          </p:cNvPr>
          <p:cNvSpPr txBox="1">
            <a:spLocks/>
          </p:cNvSpPr>
          <p:nvPr userDrawn="1"/>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prstClr val="white"/>
                </a:solidFill>
                <a:latin typeface="Calibri" charset="0"/>
                <a:ea typeface="Calibri" charset="0"/>
                <a:cs typeface="Calibri" charset="0"/>
              </a:rPr>
              <a:t>© Novus 2022. All rights reserved. </a:t>
            </a:r>
            <a:endParaRPr lang="sv-SE" sz="1050" spc="38" dirty="0">
              <a:solidFill>
                <a:prstClr val="white"/>
              </a:solidFill>
              <a:latin typeface="Calibri" charset="0"/>
              <a:ea typeface="Calibri" charset="0"/>
              <a:cs typeface="Calibri" charset="0"/>
            </a:endParaRPr>
          </a:p>
        </p:txBody>
      </p:sp>
      <p:sp>
        <p:nvSpPr>
          <p:cNvPr id="5" name="Date Placeholder 1">
            <a:extLst>
              <a:ext uri="{FF2B5EF4-FFF2-40B4-BE49-F238E27FC236}">
                <a16:creationId xmlns:a16="http://schemas.microsoft.com/office/drawing/2014/main" id="{46E5E549-858A-BF1B-C059-F653A7955995}"/>
              </a:ext>
            </a:extLst>
          </p:cNvPr>
          <p:cNvSpPr txBox="1">
            <a:spLocks/>
          </p:cNvSpPr>
          <p:nvPr userDrawn="1"/>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6" name="Slide Number Placeholder 5">
            <a:extLst>
              <a:ext uri="{FF2B5EF4-FFF2-40B4-BE49-F238E27FC236}">
                <a16:creationId xmlns:a16="http://schemas.microsoft.com/office/drawing/2014/main" id="{EECCA235-2362-A65F-CE5F-4EAF34E8C971}"/>
              </a:ext>
            </a:extLst>
          </p:cNvPr>
          <p:cNvSpPr txBox="1">
            <a:spLocks/>
          </p:cNvSpPr>
          <p:nvPr userDrawn="1"/>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7" name="Group 1">
            <a:extLst>
              <a:ext uri="{FF2B5EF4-FFF2-40B4-BE49-F238E27FC236}">
                <a16:creationId xmlns:a16="http://schemas.microsoft.com/office/drawing/2014/main" id="{8807C57E-B115-6F76-A038-4CE14577AAAB}"/>
              </a:ext>
            </a:extLst>
          </p:cNvPr>
          <p:cNvGrpSpPr/>
          <p:nvPr userDrawn="1"/>
        </p:nvGrpSpPr>
        <p:grpSpPr>
          <a:xfrm>
            <a:off x="7610946" y="4906470"/>
            <a:ext cx="1276670" cy="199611"/>
            <a:chOff x="822600" y="2161080"/>
            <a:chExt cx="8982000" cy="1404360"/>
          </a:xfrm>
          <a:solidFill>
            <a:schemeClr val="bg1"/>
          </a:solidFill>
        </p:grpSpPr>
        <p:sp>
          <p:nvSpPr>
            <p:cNvPr id="8" name="Freeform: Shape 1">
              <a:extLst>
                <a:ext uri="{FF2B5EF4-FFF2-40B4-BE49-F238E27FC236}">
                  <a16:creationId xmlns:a16="http://schemas.microsoft.com/office/drawing/2014/main" id="{4E1F15E5-7D11-0D86-E123-ABB9B9FBA90A}"/>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9" name="Freeform: Shape 2">
              <a:extLst>
                <a:ext uri="{FF2B5EF4-FFF2-40B4-BE49-F238E27FC236}">
                  <a16:creationId xmlns:a16="http://schemas.microsoft.com/office/drawing/2014/main" id="{6ADE9EF6-F4F0-D2F3-4D3B-BEA0FE3FA842}"/>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0" name="Freeform: Shape 3">
              <a:extLst>
                <a:ext uri="{FF2B5EF4-FFF2-40B4-BE49-F238E27FC236}">
                  <a16:creationId xmlns:a16="http://schemas.microsoft.com/office/drawing/2014/main" id="{FF48C6C8-AF67-0216-06A7-10C431897D3F}"/>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1" name="Freeform: Shape 4">
              <a:extLst>
                <a:ext uri="{FF2B5EF4-FFF2-40B4-BE49-F238E27FC236}">
                  <a16:creationId xmlns:a16="http://schemas.microsoft.com/office/drawing/2014/main" id="{F3738F00-EAD8-9FBF-00BC-9A0F1FEE644A}"/>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2" name="Freeform: Shape 5">
              <a:extLst>
                <a:ext uri="{FF2B5EF4-FFF2-40B4-BE49-F238E27FC236}">
                  <a16:creationId xmlns:a16="http://schemas.microsoft.com/office/drawing/2014/main" id="{DEE53C00-CC76-84E4-C3CF-6A828992DE68}"/>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3" name="Freeform: Shape 6">
              <a:extLst>
                <a:ext uri="{FF2B5EF4-FFF2-40B4-BE49-F238E27FC236}">
                  <a16:creationId xmlns:a16="http://schemas.microsoft.com/office/drawing/2014/main" id="{19D57BC4-AB92-0C43-E92C-78E2E1689015}"/>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4" name="Freeform: Shape 7">
              <a:extLst>
                <a:ext uri="{FF2B5EF4-FFF2-40B4-BE49-F238E27FC236}">
                  <a16:creationId xmlns:a16="http://schemas.microsoft.com/office/drawing/2014/main" id="{30A58A44-2DE6-F50F-5F07-8F5233230B25}"/>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5" name="Freeform: Shape 8">
              <a:extLst>
                <a:ext uri="{FF2B5EF4-FFF2-40B4-BE49-F238E27FC236}">
                  <a16:creationId xmlns:a16="http://schemas.microsoft.com/office/drawing/2014/main" id="{6714AE09-117F-92DA-16B6-EFF7771572F3}"/>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6" name="Freeform: Shape 9">
              <a:extLst>
                <a:ext uri="{FF2B5EF4-FFF2-40B4-BE49-F238E27FC236}">
                  <a16:creationId xmlns:a16="http://schemas.microsoft.com/office/drawing/2014/main" id="{406F035E-9E4E-0FE3-DD6F-E5A279D76F06}"/>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7" name="Freeform: Shape 10">
              <a:extLst>
                <a:ext uri="{FF2B5EF4-FFF2-40B4-BE49-F238E27FC236}">
                  <a16:creationId xmlns:a16="http://schemas.microsoft.com/office/drawing/2014/main" id="{1F567543-141F-1264-4F33-2D6D98D710AD}"/>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8" name="Freeform: Shape 11">
              <a:extLst>
                <a:ext uri="{FF2B5EF4-FFF2-40B4-BE49-F238E27FC236}">
                  <a16:creationId xmlns:a16="http://schemas.microsoft.com/office/drawing/2014/main" id="{9BFE32DF-77CE-E271-AB76-2D35C5EE28D0}"/>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9" name="Freeform: Shape 12">
              <a:extLst>
                <a:ext uri="{FF2B5EF4-FFF2-40B4-BE49-F238E27FC236}">
                  <a16:creationId xmlns:a16="http://schemas.microsoft.com/office/drawing/2014/main" id="{38678602-C553-9EE6-9FD7-3AA7290EE9B0}"/>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0" name="Freeform: Shape 13">
              <a:extLst>
                <a:ext uri="{FF2B5EF4-FFF2-40B4-BE49-F238E27FC236}">
                  <a16:creationId xmlns:a16="http://schemas.microsoft.com/office/drawing/2014/main" id="{63BF5C05-EFE7-DC4F-2C82-3D0AD485D8C7}"/>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14">
              <a:extLst>
                <a:ext uri="{FF2B5EF4-FFF2-40B4-BE49-F238E27FC236}">
                  <a16:creationId xmlns:a16="http://schemas.microsoft.com/office/drawing/2014/main" id="{F70585ED-4AC0-7612-87C2-22EA0F1283C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17635944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69">
          <p15:clr>
            <a:srgbClr val="F26B43"/>
          </p15:clr>
        </p15:guide>
        <p15:guide id="6" orient="horz" pos="2981">
          <p15:clr>
            <a:srgbClr val="F26B43"/>
          </p15:clr>
        </p15:guide>
        <p15:guide id="7" pos="5602" userDrawn="1">
          <p15:clr>
            <a:srgbClr val="F26B43"/>
          </p15:clr>
        </p15:guide>
        <p15:guide id="8" pos="158" userDrawn="1">
          <p15:clr>
            <a:srgbClr val="F26B43"/>
          </p15:clr>
        </p15:guide>
        <p15:guide id="9" orient="horz" pos="1484" userDrawn="1">
          <p15:clr>
            <a:srgbClr val="F26B43"/>
          </p15:clr>
        </p15:guide>
        <p15:guide id="10" orient="horz" pos="3066" userDrawn="1">
          <p15:clr>
            <a:srgbClr val="F26B43"/>
          </p15:clr>
        </p15:guide>
        <p15:guide id="11"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8">
            <a:extLst>
              <a:ext uri="{FF2B5EF4-FFF2-40B4-BE49-F238E27FC236}">
                <a16:creationId xmlns:a16="http://schemas.microsoft.com/office/drawing/2014/main" id="{73CD7456-894B-8547-8CA8-95D69569A898}"/>
              </a:ext>
            </a:extLst>
          </p:cNvPr>
          <p:cNvSpPr/>
          <p:nvPr/>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 name="Slide Number Placeholder 5">
            <a:extLst>
              <a:ext uri="{FF2B5EF4-FFF2-40B4-BE49-F238E27FC236}">
                <a16:creationId xmlns:a16="http://schemas.microsoft.com/office/drawing/2014/main" id="{5BA28219-9870-3E49-A9FC-6B12B6F6D496}"/>
              </a:ext>
            </a:extLst>
          </p:cNvPr>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30" name="Date Placeholder 1">
            <a:extLst>
              <a:ext uri="{FF2B5EF4-FFF2-40B4-BE49-F238E27FC236}">
                <a16:creationId xmlns:a16="http://schemas.microsoft.com/office/drawing/2014/main" id="{A4D1BEBB-546B-4C43-92A4-CAFFDD195766}"/>
              </a:ext>
            </a:extLst>
          </p:cNvPr>
          <p:cNvSpPr txBox="1">
            <a:spLocks/>
          </p:cNvSpPr>
          <p:nvPr/>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prstClr val="white"/>
                </a:solidFill>
                <a:latin typeface="Calibri" charset="0"/>
                <a:ea typeface="Calibri" charset="0"/>
                <a:cs typeface="Calibri" charset="0"/>
              </a:rPr>
              <a:t>© Novus 2023. All rights reserved. </a:t>
            </a:r>
            <a:endParaRPr lang="sv-SE" sz="1050" spc="38" dirty="0">
              <a:solidFill>
                <a:prstClr val="white"/>
              </a:solidFill>
              <a:latin typeface="Calibri" charset="0"/>
              <a:ea typeface="Calibri" charset="0"/>
              <a:cs typeface="Calibri" charset="0"/>
            </a:endParaRPr>
          </a:p>
        </p:txBody>
      </p:sp>
      <p:sp>
        <p:nvSpPr>
          <p:cNvPr id="31" name="Date Placeholder 1">
            <a:extLst>
              <a:ext uri="{FF2B5EF4-FFF2-40B4-BE49-F238E27FC236}">
                <a16:creationId xmlns:a16="http://schemas.microsoft.com/office/drawing/2014/main" id="{BFD79015-0BCD-8548-9DFC-6B62E6EEB634}"/>
              </a:ext>
            </a:extLst>
          </p:cNvPr>
          <p:cNvSpPr txBox="1">
            <a:spLocks/>
          </p:cNvSpPr>
          <p:nvPr/>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novus.se</a:t>
            </a:r>
            <a:endParaRPr lang="en-US" sz="1050" b="1">
              <a:solidFill>
                <a:schemeClr val="bg1"/>
              </a:solidFill>
              <a:latin typeface="Calibri" charset="0"/>
              <a:ea typeface="Calibri" charset="0"/>
              <a:cs typeface="Calibri" charset="0"/>
            </a:endParaRPr>
          </a:p>
        </p:txBody>
      </p:sp>
      <p:sp>
        <p:nvSpPr>
          <p:cNvPr id="32" name="Slide Number Placeholder 5">
            <a:extLst>
              <a:ext uri="{FF2B5EF4-FFF2-40B4-BE49-F238E27FC236}">
                <a16:creationId xmlns:a16="http://schemas.microsoft.com/office/drawing/2014/main" id="{DEDD11D6-13DA-B742-B19D-7A6183C7C040}"/>
              </a:ext>
            </a:extLst>
          </p:cNvPr>
          <p:cNvSpPr txBox="1">
            <a:spLocks/>
          </p:cNvSpPr>
          <p:nvPr/>
        </p:nvSpPr>
        <p:spPr>
          <a:xfrm>
            <a:off x="250824" y="486727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33" name="Group 32">
            <a:extLst>
              <a:ext uri="{FF2B5EF4-FFF2-40B4-BE49-F238E27FC236}">
                <a16:creationId xmlns:a16="http://schemas.microsoft.com/office/drawing/2014/main" id="{06A53D57-4AE0-6540-9B24-6A9518D81022}"/>
              </a:ext>
            </a:extLst>
          </p:cNvPr>
          <p:cNvGrpSpPr/>
          <p:nvPr/>
        </p:nvGrpSpPr>
        <p:grpSpPr>
          <a:xfrm>
            <a:off x="7610946" y="4906470"/>
            <a:ext cx="1276670" cy="199611"/>
            <a:chOff x="822600" y="2161080"/>
            <a:chExt cx="8982000" cy="1404360"/>
          </a:xfrm>
          <a:solidFill>
            <a:schemeClr val="bg1"/>
          </a:solidFill>
        </p:grpSpPr>
        <p:sp>
          <p:nvSpPr>
            <p:cNvPr id="34" name="Freeform: Shape 1">
              <a:extLst>
                <a:ext uri="{FF2B5EF4-FFF2-40B4-BE49-F238E27FC236}">
                  <a16:creationId xmlns:a16="http://schemas.microsoft.com/office/drawing/2014/main" id="{48388616-627A-3B41-ABAC-D30918E8A3E2}"/>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5" name="Freeform: Shape 2">
              <a:extLst>
                <a:ext uri="{FF2B5EF4-FFF2-40B4-BE49-F238E27FC236}">
                  <a16:creationId xmlns:a16="http://schemas.microsoft.com/office/drawing/2014/main" id="{63F1DBF0-D671-FB4B-9E6A-5B9F17100B6D}"/>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6" name="Freeform: Shape 3">
              <a:extLst>
                <a:ext uri="{FF2B5EF4-FFF2-40B4-BE49-F238E27FC236}">
                  <a16:creationId xmlns:a16="http://schemas.microsoft.com/office/drawing/2014/main" id="{A930D8FF-9136-B344-98C4-1D34FA73F6A7}"/>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7" name="Freeform: Shape 4">
              <a:extLst>
                <a:ext uri="{FF2B5EF4-FFF2-40B4-BE49-F238E27FC236}">
                  <a16:creationId xmlns:a16="http://schemas.microsoft.com/office/drawing/2014/main" id="{52A3F3C2-8A02-7E4F-8D4A-AC6C243FF9DD}"/>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8" name="Freeform: Shape 5">
              <a:extLst>
                <a:ext uri="{FF2B5EF4-FFF2-40B4-BE49-F238E27FC236}">
                  <a16:creationId xmlns:a16="http://schemas.microsoft.com/office/drawing/2014/main" id="{ED14E074-1E75-C44C-9F6C-7C51A526E635}"/>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9" name="Freeform: Shape 6">
              <a:extLst>
                <a:ext uri="{FF2B5EF4-FFF2-40B4-BE49-F238E27FC236}">
                  <a16:creationId xmlns:a16="http://schemas.microsoft.com/office/drawing/2014/main" id="{8D5D82AA-9702-464F-8748-A67E3AF6AD4E}"/>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0" name="Freeform: Shape 7">
              <a:extLst>
                <a:ext uri="{FF2B5EF4-FFF2-40B4-BE49-F238E27FC236}">
                  <a16:creationId xmlns:a16="http://schemas.microsoft.com/office/drawing/2014/main" id="{B8CD8AAD-59C0-1748-84A4-E90020E4EEAB}"/>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1" name="Freeform: Shape 8">
              <a:extLst>
                <a:ext uri="{FF2B5EF4-FFF2-40B4-BE49-F238E27FC236}">
                  <a16:creationId xmlns:a16="http://schemas.microsoft.com/office/drawing/2014/main" id="{DDAF671B-E983-7E47-B4AB-E4765BEB684D}"/>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2" name="Freeform: Shape 9">
              <a:extLst>
                <a:ext uri="{FF2B5EF4-FFF2-40B4-BE49-F238E27FC236}">
                  <a16:creationId xmlns:a16="http://schemas.microsoft.com/office/drawing/2014/main" id="{AF9E2656-B69E-914E-860B-82756D9FE720}"/>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3" name="Freeform: Shape 10">
              <a:extLst>
                <a:ext uri="{FF2B5EF4-FFF2-40B4-BE49-F238E27FC236}">
                  <a16:creationId xmlns:a16="http://schemas.microsoft.com/office/drawing/2014/main" id="{BC64EEEF-13E3-6B4E-8E88-9366F09FD1BE}"/>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4" name="Freeform: Shape 11">
              <a:extLst>
                <a:ext uri="{FF2B5EF4-FFF2-40B4-BE49-F238E27FC236}">
                  <a16:creationId xmlns:a16="http://schemas.microsoft.com/office/drawing/2014/main" id="{7475AAFF-BCF2-CD47-B5E6-5A500BAE1D0E}"/>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5" name="Freeform: Shape 12">
              <a:extLst>
                <a:ext uri="{FF2B5EF4-FFF2-40B4-BE49-F238E27FC236}">
                  <a16:creationId xmlns:a16="http://schemas.microsoft.com/office/drawing/2014/main" id="{580B439A-C7DA-5941-946C-D7E1C4DD575B}"/>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6" name="Freeform: Shape 13">
              <a:extLst>
                <a:ext uri="{FF2B5EF4-FFF2-40B4-BE49-F238E27FC236}">
                  <a16:creationId xmlns:a16="http://schemas.microsoft.com/office/drawing/2014/main" id="{EBF9BDC3-4F76-8A41-AA2B-7FC93F0500CE}"/>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47" name="Freeform: Shape 14">
              <a:extLst>
                <a:ext uri="{FF2B5EF4-FFF2-40B4-BE49-F238E27FC236}">
                  <a16:creationId xmlns:a16="http://schemas.microsoft.com/office/drawing/2014/main" id="{9EE2238F-C3A1-B549-B168-E3C638170A8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248017671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8" r:id="rId4"/>
    <p:sldLayoutId id="2147483779" r:id="rId5"/>
    <p:sldLayoutId id="2147483780" r:id="rId6"/>
    <p:sldLayoutId id="2147483781" r:id="rId7"/>
    <p:sldLayoutId id="2147483782" r:id="rId8"/>
    <p:sldLayoutId id="2147483783" r:id="rId9"/>
    <p:sldLayoutId id="2147483784" r:id="rId10"/>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169">
          <p15:clr>
            <a:srgbClr val="F26B43"/>
          </p15:clr>
        </p15:guide>
        <p15:guide id="4" orient="horz" pos="3066">
          <p15:clr>
            <a:srgbClr val="F26B43"/>
          </p15:clr>
        </p15:guide>
        <p15:guide id="5" pos="2880">
          <p15:clr>
            <a:srgbClr val="F26B43"/>
          </p15:clr>
        </p15:guide>
        <p15:guide id="6" orient="horz" pos="2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9273AA-A4FF-7749-AE77-2C4749E0F07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 y="-7656"/>
            <a:ext cx="9143998" cy="4874932"/>
          </a:xfrm>
          <a:prstGeom prst="rect">
            <a:avLst/>
          </a:prstGeom>
        </p:spPr>
      </p:pic>
      <p:sp>
        <p:nvSpPr>
          <p:cNvPr id="46" name="Rectangle 7">
            <a:extLst>
              <a:ext uri="{FF2B5EF4-FFF2-40B4-BE49-F238E27FC236}">
                <a16:creationId xmlns:a16="http://schemas.microsoft.com/office/drawing/2014/main" id="{2BB60BD1-5637-406E-A2E9-6636957D0301}"/>
              </a:ext>
            </a:extLst>
          </p:cNvPr>
          <p:cNvSpPr/>
          <p:nvPr/>
        </p:nvSpPr>
        <p:spPr>
          <a:xfrm>
            <a:off x="9192" y="1"/>
            <a:ext cx="9143998" cy="4874933"/>
          </a:xfrm>
          <a:prstGeom prst="rect">
            <a:avLst/>
          </a:prstGeom>
          <a:solidFill>
            <a:schemeClr val="accent6">
              <a:alpha val="3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342892">
              <a:defRPr/>
            </a:pPr>
            <a:endParaRPr lang="sv-SE" sz="526" dirty="0">
              <a:solidFill>
                <a:srgbClr val="FFFFFF"/>
              </a:solidFill>
              <a:latin typeface="Calibri"/>
            </a:endParaRPr>
          </a:p>
        </p:txBody>
      </p:sp>
      <p:sp>
        <p:nvSpPr>
          <p:cNvPr id="29" name="Rubrik 1">
            <a:extLst>
              <a:ext uri="{FF2B5EF4-FFF2-40B4-BE49-F238E27FC236}">
                <a16:creationId xmlns:a16="http://schemas.microsoft.com/office/drawing/2014/main" id="{DE3C4FF5-E0BB-415A-A844-2EF04C35E66A}"/>
              </a:ext>
            </a:extLst>
          </p:cNvPr>
          <p:cNvSpPr txBox="1">
            <a:spLocks/>
          </p:cNvSpPr>
          <p:nvPr/>
        </p:nvSpPr>
        <p:spPr>
          <a:xfrm>
            <a:off x="5054241" y="-7657"/>
            <a:ext cx="3371992" cy="2094208"/>
          </a:xfrm>
          <a:prstGeom prst="rect">
            <a:avLst/>
          </a:prstGeom>
        </p:spPr>
        <p:txBody>
          <a:bodyPr lIns="130845" tIns="2373923" rIns="130845"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defTabSz="457189">
              <a:tabLst>
                <a:tab pos="177796" algn="l"/>
              </a:tabLst>
              <a:defRPr/>
            </a:pPr>
            <a:endParaRPr lang="sv-SE" sz="1869" b="1" dirty="0">
              <a:solidFill>
                <a:srgbClr val="FFFFFF"/>
              </a:solidFill>
              <a:latin typeface="Calibri" charset="0"/>
              <a:ea typeface="Calibri" charset="0"/>
              <a:cs typeface="Calibri" charset="0"/>
            </a:endParaRPr>
          </a:p>
        </p:txBody>
      </p:sp>
      <p:sp>
        <p:nvSpPr>
          <p:cNvPr id="2" name="Rectangle 8">
            <a:extLst>
              <a:ext uri="{FF2B5EF4-FFF2-40B4-BE49-F238E27FC236}">
                <a16:creationId xmlns:a16="http://schemas.microsoft.com/office/drawing/2014/main" id="{B41668B9-B260-F129-7D8C-FFB0E3B021AA}"/>
              </a:ext>
            </a:extLst>
          </p:cNvPr>
          <p:cNvSpPr/>
          <p:nvPr/>
        </p:nvSpPr>
        <p:spPr>
          <a:xfrm>
            <a:off x="2255863" y="979148"/>
            <a:ext cx="4493125" cy="2346429"/>
          </a:xfrm>
          <a:prstGeom prst="rect">
            <a:avLst/>
          </a:prstGeom>
          <a:solidFill>
            <a:srgbClr val="006969">
              <a:alpha val="69804"/>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526"/>
          </a:p>
        </p:txBody>
      </p:sp>
      <p:sp>
        <p:nvSpPr>
          <p:cNvPr id="3" name="Rectangle 18">
            <a:extLst>
              <a:ext uri="{FF2B5EF4-FFF2-40B4-BE49-F238E27FC236}">
                <a16:creationId xmlns:a16="http://schemas.microsoft.com/office/drawing/2014/main" id="{273BDABB-D7F2-2C50-5CBE-90D820B7F9EF}"/>
              </a:ext>
            </a:extLst>
          </p:cNvPr>
          <p:cNvSpPr/>
          <p:nvPr/>
        </p:nvSpPr>
        <p:spPr>
          <a:xfrm>
            <a:off x="2255859" y="881994"/>
            <a:ext cx="4493128" cy="1163008"/>
          </a:xfrm>
          <a:prstGeom prst="rect">
            <a:avLst/>
          </a:prstGeom>
        </p:spPr>
        <p:txBody>
          <a:bodyPr wrap="square" lIns="324000" tIns="180000" rIns="180000">
            <a:noAutofit/>
          </a:bodyPr>
          <a:lstStyle/>
          <a:p>
            <a:r>
              <a:rPr lang="sv-SE" sz="2100" b="1" dirty="0">
                <a:solidFill>
                  <a:schemeClr val="bg1"/>
                </a:solidFill>
              </a:rPr>
              <a:t>Göteborgarna om  möjligheten att välja privat eller kommunal äldreomsorg.</a:t>
            </a:r>
          </a:p>
          <a:p>
            <a:endParaRPr lang="sv-SE" sz="2700" b="1" dirty="0">
              <a:solidFill>
                <a:schemeClr val="bg1"/>
              </a:solidFill>
            </a:endParaRPr>
          </a:p>
        </p:txBody>
      </p:sp>
      <p:cxnSp>
        <p:nvCxnSpPr>
          <p:cNvPr id="6" name="Straight Connector 24">
            <a:extLst>
              <a:ext uri="{FF2B5EF4-FFF2-40B4-BE49-F238E27FC236}">
                <a16:creationId xmlns:a16="http://schemas.microsoft.com/office/drawing/2014/main" id="{9AABC5D8-0D81-D4ED-72CB-1F7EA4398F27}"/>
              </a:ext>
            </a:extLst>
          </p:cNvPr>
          <p:cNvCxnSpPr>
            <a:cxnSpLocks/>
          </p:cNvCxnSpPr>
          <p:nvPr/>
        </p:nvCxnSpPr>
        <p:spPr>
          <a:xfrm>
            <a:off x="2601074" y="2100341"/>
            <a:ext cx="2490587"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ectangle 8">
            <a:extLst>
              <a:ext uri="{FF2B5EF4-FFF2-40B4-BE49-F238E27FC236}">
                <a16:creationId xmlns:a16="http://schemas.microsoft.com/office/drawing/2014/main" id="{C6609C4A-8C34-91DC-18AD-2BF6F013332A}"/>
              </a:ext>
            </a:extLst>
          </p:cNvPr>
          <p:cNvSpPr/>
          <p:nvPr/>
        </p:nvSpPr>
        <p:spPr>
          <a:xfrm>
            <a:off x="2255863" y="3323552"/>
            <a:ext cx="4493125" cy="588417"/>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526"/>
          </a:p>
        </p:txBody>
      </p:sp>
      <p:pic>
        <p:nvPicPr>
          <p:cNvPr id="8" name="Picture 2">
            <a:extLst>
              <a:ext uri="{FF2B5EF4-FFF2-40B4-BE49-F238E27FC236}">
                <a16:creationId xmlns:a16="http://schemas.microsoft.com/office/drawing/2014/main" id="{37662778-78BC-C0D4-5FF1-C03220AED2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39966" y="3490026"/>
            <a:ext cx="1614181" cy="251812"/>
          </a:xfrm>
          <a:prstGeom prst="rect">
            <a:avLst/>
          </a:prstGeom>
        </p:spPr>
      </p:pic>
      <p:sp>
        <p:nvSpPr>
          <p:cNvPr id="9" name="Rectangle 18">
            <a:extLst>
              <a:ext uri="{FF2B5EF4-FFF2-40B4-BE49-F238E27FC236}">
                <a16:creationId xmlns:a16="http://schemas.microsoft.com/office/drawing/2014/main" id="{C8AD4950-06A0-511A-6F4F-F8FE795B8D53}"/>
              </a:ext>
            </a:extLst>
          </p:cNvPr>
          <p:cNvSpPr/>
          <p:nvPr/>
        </p:nvSpPr>
        <p:spPr>
          <a:xfrm>
            <a:off x="2255859" y="2100338"/>
            <a:ext cx="4493128" cy="733641"/>
          </a:xfrm>
          <a:prstGeom prst="rect">
            <a:avLst/>
          </a:prstGeom>
        </p:spPr>
        <p:txBody>
          <a:bodyPr wrap="square" lIns="324000" tIns="144000" rIns="180000">
            <a:noAutofit/>
          </a:bodyPr>
          <a:lstStyle/>
          <a:p>
            <a:pPr>
              <a:lnSpc>
                <a:spcPts val="1300"/>
              </a:lnSpc>
            </a:pPr>
            <a:r>
              <a:rPr lang="sv-SE" sz="1000" dirty="0">
                <a:solidFill>
                  <a:schemeClr val="bg1"/>
                </a:solidFill>
                <a:latin typeface="Calibri" charset="0"/>
                <a:ea typeface="Calibri" charset="0"/>
                <a:cs typeface="Calibri" charset="0"/>
              </a:rPr>
              <a:t>Kontakt: 			Mikael Romero</a:t>
            </a:r>
          </a:p>
          <a:p>
            <a:pPr>
              <a:lnSpc>
                <a:spcPts val="1300"/>
              </a:lnSpc>
            </a:pPr>
            <a:r>
              <a:rPr lang="sv-SE" sz="1000" dirty="0">
                <a:solidFill>
                  <a:schemeClr val="bg1"/>
                </a:solidFill>
                <a:latin typeface="Calibri" charset="0"/>
                <a:ea typeface="Calibri" charset="0"/>
                <a:cs typeface="Calibri" charset="0"/>
              </a:rPr>
              <a:t>Datum:			2023-09-29</a:t>
            </a:r>
          </a:p>
          <a:p>
            <a:pPr>
              <a:lnSpc>
                <a:spcPts val="1300"/>
              </a:lnSpc>
            </a:pPr>
            <a:r>
              <a:rPr lang="sv-SE" sz="1000" dirty="0" err="1">
                <a:solidFill>
                  <a:schemeClr val="bg1"/>
                </a:solidFill>
                <a:latin typeface="Calibri" charset="0"/>
                <a:ea typeface="Calibri" charset="0"/>
                <a:cs typeface="Calibri" charset="0"/>
              </a:rPr>
              <a:t>Projektnr</a:t>
            </a:r>
            <a:r>
              <a:rPr lang="sv-SE" sz="1000" dirty="0">
                <a:solidFill>
                  <a:schemeClr val="bg1"/>
                </a:solidFill>
                <a:latin typeface="Calibri" charset="0"/>
                <a:ea typeface="Calibri" charset="0"/>
                <a:cs typeface="Calibri" charset="0"/>
              </a:rPr>
              <a:t>:			145321</a:t>
            </a:r>
          </a:p>
          <a:p>
            <a:pPr>
              <a:lnSpc>
                <a:spcPts val="1300"/>
              </a:lnSpc>
            </a:pPr>
            <a:endParaRPr lang="sv-SE" sz="1000" b="1" dirty="0">
              <a:solidFill>
                <a:schemeClr val="bg1"/>
              </a:solidFill>
            </a:endParaRPr>
          </a:p>
        </p:txBody>
      </p:sp>
      <p:pic>
        <p:nvPicPr>
          <p:cNvPr id="11" name="Bildobjekt 10" descr="En bild som visar Teckensnitt, typografi, text, kalligrafi&#10;&#10;Automatiskt genererad beskrivning">
            <a:extLst>
              <a:ext uri="{FF2B5EF4-FFF2-40B4-BE49-F238E27FC236}">
                <a16:creationId xmlns:a16="http://schemas.microsoft.com/office/drawing/2014/main" id="{1420FC69-7073-B8C3-1068-FC633AE290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879" y="3523802"/>
            <a:ext cx="2143121" cy="217884"/>
          </a:xfrm>
          <a:prstGeom prst="rect">
            <a:avLst/>
          </a:prstGeom>
        </p:spPr>
      </p:pic>
    </p:spTree>
    <p:extLst>
      <p:ext uri="{BB962C8B-B14F-4D97-AF65-F5344CB8AC3E}">
        <p14:creationId xmlns:p14="http://schemas.microsoft.com/office/powerpoint/2010/main" val="307496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sv-SE" b="1" dirty="0" err="1">
                <a:cs typeface="Arial" panose="020B0604020202020204" pitchFamily="34" charset="0"/>
              </a:rPr>
              <a:t>Novus</a:t>
            </a:r>
            <a:r>
              <a:rPr lang="sv-SE" b="1" dirty="0">
                <a:cs typeface="Arial" panose="020B0604020202020204" pitchFamily="34" charset="0"/>
              </a:rPr>
              <a:t> Sverigepanel håller hög kvalitet. Vi genomför kontinuerligt kvalitetskontroller och valideringar av både panelen och de svar som paneldeltagarna ger. </a:t>
            </a:r>
          </a:p>
          <a:p>
            <a:endParaRPr lang="sv-SE" dirty="0">
              <a:cs typeface="Arial" panose="020B0604020202020204" pitchFamily="34" charset="0"/>
            </a:endParaRPr>
          </a:p>
          <a:p>
            <a:r>
              <a:rPr lang="sv-SE" dirty="0">
                <a:cs typeface="Arial" panose="020B0604020202020204" pitchFamily="34" charset="0"/>
              </a:rPr>
              <a:t>I jämförande studier (andra webbpaneler) har vi konstaterat att </a:t>
            </a:r>
            <a:r>
              <a:rPr lang="sv-SE" dirty="0" err="1">
                <a:cs typeface="Arial" panose="020B0604020202020204" pitchFamily="34" charset="0"/>
              </a:rPr>
              <a:t>panelisterna</a:t>
            </a:r>
            <a:r>
              <a:rPr lang="sv-SE" dirty="0">
                <a:cs typeface="Arial" panose="020B0604020202020204" pitchFamily="34" charset="0"/>
              </a:rPr>
              <a:t> i </a:t>
            </a:r>
            <a:r>
              <a:rPr lang="sv-SE" dirty="0" err="1">
                <a:cs typeface="Arial" panose="020B0604020202020204" pitchFamily="34" charset="0"/>
              </a:rPr>
              <a:t>Novus</a:t>
            </a:r>
            <a:r>
              <a:rPr lang="sv-SE" dirty="0">
                <a:cs typeface="Arial" panose="020B0604020202020204" pitchFamily="34" charset="0"/>
              </a:rPr>
              <a:t> panel tar längre tid på sig för att svara på frågor och att det finns en logik i svaren (exempel: om man tycker om glass och choklad, då tycker man också om chokladglass). I de självrekryterade panelerna ser vi inte denna logik i samma utsträckning. </a:t>
            </a:r>
          </a:p>
          <a:p>
            <a:r>
              <a:rPr lang="sv-SE" dirty="0">
                <a:cs typeface="Arial" panose="020B0604020202020204" pitchFamily="34" charset="0"/>
              </a:rPr>
              <a:t>Vi ser också att våra </a:t>
            </a:r>
            <a:r>
              <a:rPr lang="sv-SE" dirty="0" err="1">
                <a:cs typeface="Arial" panose="020B0604020202020204" pitchFamily="34" charset="0"/>
              </a:rPr>
              <a:t>panelister</a:t>
            </a:r>
            <a:r>
              <a:rPr lang="sv-SE" dirty="0">
                <a:cs typeface="Arial" panose="020B0604020202020204" pitchFamily="34" charset="0"/>
              </a:rPr>
              <a:t> har ett mer ”svensson-beteende” än självrekryterade paneler, där man i är bl.a. väldigt internetaktiv.</a:t>
            </a:r>
          </a:p>
          <a:p>
            <a:endParaRPr lang="sv-SE" dirty="0">
              <a:cs typeface="Arial" panose="020B0604020202020204" pitchFamily="34" charset="0"/>
            </a:endParaRPr>
          </a:p>
          <a:p>
            <a:r>
              <a:rPr lang="sv-SE" dirty="0" err="1">
                <a:cs typeface="Arial" panose="020B0604020202020204" pitchFamily="34" charset="0"/>
              </a:rPr>
              <a:t>Novus</a:t>
            </a:r>
            <a:r>
              <a:rPr lang="sv-SE" dirty="0">
                <a:cs typeface="Arial" panose="020B0604020202020204" pitchFamily="34" charset="0"/>
              </a:rPr>
              <a:t> </a:t>
            </a:r>
            <a:r>
              <a:rPr lang="sv-SE" dirty="0" err="1">
                <a:cs typeface="Arial" panose="020B0604020202020204" pitchFamily="34" charset="0"/>
              </a:rPr>
              <a:t>panelister</a:t>
            </a:r>
            <a:r>
              <a:rPr lang="sv-SE" dirty="0">
                <a:cs typeface="Arial" panose="020B0604020202020204" pitchFamily="34" charset="0"/>
              </a:rPr>
              <a:t> får i snitt 12 undersökningar per år, vilket är betydligt färre undersökningar än i många andra paneler, och ger en högre kvalitet i genomförandet. En annan mycket viktig </a:t>
            </a:r>
            <a:r>
              <a:rPr lang="sv-SE" dirty="0" err="1">
                <a:cs typeface="Arial" panose="020B0604020202020204" pitchFamily="34" charset="0"/>
              </a:rPr>
              <a:t>kvaliltetsaspekt</a:t>
            </a:r>
            <a:r>
              <a:rPr lang="sv-SE" dirty="0">
                <a:cs typeface="Arial" panose="020B0604020202020204" pitchFamily="34" charset="0"/>
              </a:rPr>
              <a:t> är att ange deltagarfrekvens (svarsfrekvens) vilket är ett krav enligt samtliga branschorganisationer.</a:t>
            </a:r>
          </a:p>
        </p:txBody>
      </p:sp>
      <p:sp>
        <p:nvSpPr>
          <p:cNvPr id="12" name="Title 11"/>
          <p:cNvSpPr>
            <a:spLocks noGrp="1"/>
          </p:cNvSpPr>
          <p:nvPr>
            <p:ph type="title"/>
          </p:nvPr>
        </p:nvSpPr>
        <p:spPr/>
        <p:txBody>
          <a:bodyPr/>
          <a:lstStyle/>
          <a:p>
            <a:r>
              <a:rPr lang="sv-SE" dirty="0"/>
              <a:t>Kort om kvalitet i webbpaneler</a:t>
            </a:r>
            <a:br>
              <a:rPr lang="sv-SE" dirty="0"/>
            </a:br>
            <a:endParaRPr lang="sv-SE" dirty="0"/>
          </a:p>
        </p:txBody>
      </p:sp>
      <p:pic>
        <p:nvPicPr>
          <p:cNvPr id="6" name="Picture Placeholder 5"/>
          <p:cNvPicPr>
            <a:picLocks noGrp="1" noChangeAspect="1"/>
          </p:cNvPicPr>
          <p:nvPr>
            <p:ph type="pic" sz="quarter" idx="18"/>
          </p:nvPr>
        </p:nvPicPr>
        <p:blipFill rotWithShape="1">
          <a:blip r:embed="rId2" cstate="email">
            <a:extLst>
              <a:ext uri="{28A0092B-C50C-407E-A947-70E740481C1C}">
                <a14:useLocalDpi xmlns:a14="http://schemas.microsoft.com/office/drawing/2010/main"/>
              </a:ext>
            </a:extLst>
          </a:blip>
          <a:srcRect l="67" r="67"/>
          <a:stretch/>
        </p:blipFill>
        <p:spPr>
          <a:prstGeom prst="rect">
            <a:avLst/>
          </a:prstGeom>
        </p:spPr>
      </p:pic>
      <p:sp>
        <p:nvSpPr>
          <p:cNvPr id="10" name="Text Placeholder 9">
            <a:extLst>
              <a:ext uri="{FF2B5EF4-FFF2-40B4-BE49-F238E27FC236}">
                <a16:creationId xmlns:a16="http://schemas.microsoft.com/office/drawing/2014/main" id="{95F138C6-7A9C-A847-86FF-AFACFF4ADF4D}"/>
              </a:ext>
            </a:extLst>
          </p:cNvPr>
          <p:cNvSpPr>
            <a:spLocks noGrp="1"/>
          </p:cNvSpPr>
          <p:nvPr>
            <p:ph type="body" sz="quarter" idx="19"/>
          </p:nvPr>
        </p:nvSpPr>
        <p:spPr/>
        <p:txBody>
          <a:bodyPr/>
          <a:lstStyle/>
          <a:p>
            <a:r>
              <a:rPr lang="sv-SE" dirty="0">
                <a:cs typeface="Arial" panose="020B0604020202020204" pitchFamily="34" charset="0"/>
              </a:rPr>
              <a:t>Några viktiga </a:t>
            </a:r>
            <a:r>
              <a:rPr lang="sv-SE" dirty="0" err="1">
                <a:cs typeface="Arial" panose="020B0604020202020204" pitchFamily="34" charset="0"/>
              </a:rPr>
              <a:t>checkpoints</a:t>
            </a:r>
            <a:r>
              <a:rPr lang="sv-SE" dirty="0">
                <a:cs typeface="Arial" panose="020B0604020202020204" pitchFamily="34" charset="0"/>
              </a:rPr>
              <a:t> när man genomför webbundersökningar i paneler:</a:t>
            </a:r>
          </a:p>
          <a:p>
            <a:endParaRPr lang="sv-SE" dirty="0">
              <a:cs typeface="Arial" panose="020B0604020202020204" pitchFamily="34" charset="0"/>
            </a:endParaRPr>
          </a:p>
          <a:p>
            <a:pPr marL="214308" indent="-214308">
              <a:spcAft>
                <a:spcPts val="150"/>
              </a:spcAft>
              <a:buFont typeface="Arial" charset="0"/>
              <a:buChar char="•"/>
            </a:pPr>
            <a:r>
              <a:rPr lang="sv-SE" b="0" dirty="0">
                <a:cs typeface="Arial" panose="020B0604020202020204" pitchFamily="34" charset="0"/>
              </a:rPr>
              <a:t>Panelen ska vara slumpmässigt rekryterad för att kunna spegla verkligheten.</a:t>
            </a:r>
          </a:p>
          <a:p>
            <a:pPr marL="214308" indent="-214308">
              <a:spcAft>
                <a:spcPts val="150"/>
              </a:spcAft>
              <a:buFont typeface="Arial" charset="0"/>
              <a:buChar char="•"/>
            </a:pPr>
            <a:endParaRPr lang="sv-SE" b="0" dirty="0">
              <a:cs typeface="Arial" panose="020B0604020202020204" pitchFamily="34" charset="0"/>
            </a:endParaRPr>
          </a:p>
          <a:p>
            <a:pPr marL="214308" indent="-214308">
              <a:spcAft>
                <a:spcPts val="150"/>
              </a:spcAft>
              <a:buFont typeface="Arial" charset="0"/>
              <a:buChar char="•"/>
            </a:pPr>
            <a:r>
              <a:rPr lang="sv-SE" b="0" dirty="0">
                <a:cs typeface="Arial" panose="020B0604020202020204" pitchFamily="34" charset="0"/>
              </a:rPr>
              <a:t>Undersökningsföretaget ska alltid kunna redovisa deltagarfrekvens för varje enskild undersökning.</a:t>
            </a:r>
          </a:p>
          <a:p>
            <a:pPr marL="214308" indent="-214308">
              <a:spcAft>
                <a:spcPts val="150"/>
              </a:spcAft>
              <a:buFont typeface="Arial" charset="0"/>
              <a:buChar char="•"/>
            </a:pPr>
            <a:endParaRPr lang="sv-SE" b="0" dirty="0">
              <a:cs typeface="Arial" panose="020B0604020202020204" pitchFamily="34" charset="0"/>
            </a:endParaRPr>
          </a:p>
          <a:p>
            <a:pPr marL="214308" indent="-214308">
              <a:spcAft>
                <a:spcPts val="150"/>
              </a:spcAft>
              <a:buFont typeface="Arial" charset="0"/>
              <a:buChar char="•"/>
            </a:pPr>
            <a:r>
              <a:rPr lang="sv-SE" b="0" dirty="0" err="1">
                <a:cs typeface="Arial" panose="020B0604020202020204" pitchFamily="34" charset="0"/>
              </a:rPr>
              <a:t>Panelisterna</a:t>
            </a:r>
            <a:r>
              <a:rPr lang="sv-SE" b="0" dirty="0">
                <a:cs typeface="Arial" panose="020B0604020202020204" pitchFamily="34" charset="0"/>
              </a:rPr>
              <a:t> ska inte vara proffstyckare, dvs. få för många undersökningar. Får man fler än två per månad finns risken att man blir proffstyckare och svarar på undersökningen av fel skäl.</a:t>
            </a:r>
          </a:p>
          <a:p>
            <a:pPr marL="214308" indent="-214308">
              <a:spcAft>
                <a:spcPts val="150"/>
              </a:spcAft>
              <a:buFont typeface="Arial" charset="0"/>
              <a:buChar char="•"/>
            </a:pPr>
            <a:endParaRPr lang="sv-SE" b="0" dirty="0">
              <a:cs typeface="Arial" panose="020B0604020202020204" pitchFamily="34" charset="0"/>
            </a:endParaRPr>
          </a:p>
          <a:p>
            <a:pPr marL="214308" indent="-214308">
              <a:spcAft>
                <a:spcPts val="150"/>
              </a:spcAft>
              <a:buFont typeface="Arial" charset="0"/>
              <a:buChar char="•"/>
            </a:pPr>
            <a:r>
              <a:rPr lang="sv-SE" b="0" dirty="0">
                <a:cs typeface="Arial" panose="020B0604020202020204" pitchFamily="34" charset="0"/>
              </a:rPr>
              <a:t>Panelen ska skötas med ett bra panelmangement avseende belöningar, validering av svar osv.</a:t>
            </a:r>
          </a:p>
          <a:p>
            <a:pPr marL="214308" indent="-214308">
              <a:spcAft>
                <a:spcPts val="150"/>
              </a:spcAft>
              <a:buFont typeface="Arial" charset="0"/>
              <a:buChar char="•"/>
            </a:pPr>
            <a:endParaRPr lang="sv-SE" b="0" dirty="0">
              <a:cs typeface="Arial" panose="020B0604020202020204" pitchFamily="34" charset="0"/>
            </a:endParaRPr>
          </a:p>
          <a:p>
            <a:pPr marL="214308" indent="-214308">
              <a:spcAft>
                <a:spcPts val="150"/>
              </a:spcAft>
              <a:buFont typeface="Arial" charset="0"/>
              <a:buChar char="•"/>
            </a:pPr>
            <a:r>
              <a:rPr lang="sv-SE" b="0" dirty="0">
                <a:cs typeface="Arial" panose="020B0604020202020204" pitchFamily="34" charset="0"/>
              </a:rPr>
              <a:t>Tid för fältarbetet (genomförandet av intervjuer) ska alltid redovisas och helst innehålla både vardagar och helgdagar.</a:t>
            </a:r>
            <a:endParaRPr lang="sv-SE" b="0" dirty="0"/>
          </a:p>
        </p:txBody>
      </p:sp>
      <p:cxnSp>
        <p:nvCxnSpPr>
          <p:cNvPr id="7" name="Straight Connector 6">
            <a:extLst>
              <a:ext uri="{FF2B5EF4-FFF2-40B4-BE49-F238E27FC236}">
                <a16:creationId xmlns:a16="http://schemas.microsoft.com/office/drawing/2014/main" id="{FB300195-EB16-544B-B11F-44B648070366}"/>
              </a:ext>
            </a:extLst>
          </p:cNvPr>
          <p:cNvCxnSpPr/>
          <p:nvPr/>
        </p:nvCxnSpPr>
        <p:spPr>
          <a:xfrm>
            <a:off x="251222" y="2326494"/>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2099989"/>
          </a:xfrm>
          <a:prstGeom prst="rect">
            <a:avLst/>
          </a:prstGeom>
        </p:spPr>
      </p:pic>
      <p:sp>
        <p:nvSpPr>
          <p:cNvPr id="7" name="Rektangel 3"/>
          <p:cNvSpPr/>
          <p:nvPr/>
        </p:nvSpPr>
        <p:spPr>
          <a:xfrm>
            <a:off x="4572000" y="2099990"/>
            <a:ext cx="4572000" cy="2780026"/>
          </a:xfrm>
          <a:prstGeom prst="rect">
            <a:avLst/>
          </a:prstGeom>
        </p:spPr>
        <p:txBody>
          <a:bodyPr wrap="square" lIns="251999" tIns="121500" rIns="251999">
            <a:noAutofit/>
          </a:bodyPr>
          <a:lstStyle/>
          <a:p>
            <a:pPr defTabSz="685783">
              <a:defRPr/>
            </a:pPr>
            <a:r>
              <a:rPr lang="sv-SE" sz="1125" kern="0" dirty="0">
                <a:solidFill>
                  <a:sysClr val="windowText" lastClr="000000"/>
                </a:solidFill>
                <a:ea typeface="Tahoma" panose="020B0604030504040204" pitchFamily="34" charset="0"/>
                <a:cs typeface="Arial" panose="020B0604020202020204" pitchFamily="34" charset="0"/>
              </a:rPr>
              <a:t>Enligt internationella branschregler (ESOMAR) är Novus som undersökningsföretag ansvariga för att våra undersökningar tolkas rätt vid första publicering.</a:t>
            </a:r>
          </a:p>
          <a:p>
            <a:pPr defTabSz="685783">
              <a:defRPr/>
            </a:pPr>
            <a:endParaRPr lang="sv-SE" sz="1125" kern="0" dirty="0">
              <a:solidFill>
                <a:sysClr val="windowText" lastClr="000000"/>
              </a:solidFill>
              <a:ea typeface="Tahoma" panose="020B0604030504040204" pitchFamily="34" charset="0"/>
              <a:cs typeface="Arial" panose="020B0604020202020204" pitchFamily="34" charset="0"/>
            </a:endParaRPr>
          </a:p>
          <a:p>
            <a:pPr defTabSz="685783">
              <a:defRPr/>
            </a:pPr>
            <a:endParaRPr lang="sv-SE" sz="1125" kern="0" dirty="0">
              <a:solidFill>
                <a:sysClr val="windowText" lastClr="000000"/>
              </a:solidFill>
              <a:ea typeface="Tahoma" panose="020B0604030504040204" pitchFamily="34" charset="0"/>
              <a:cs typeface="Arial" panose="020B0604020202020204" pitchFamily="34" charset="0"/>
            </a:endParaRPr>
          </a:p>
          <a:p>
            <a:pPr defTabSz="685783">
              <a:defRPr/>
            </a:pPr>
            <a:endParaRPr lang="sv-SE" sz="1125" kern="0" dirty="0">
              <a:solidFill>
                <a:sysClr val="windowText" lastClr="000000"/>
              </a:solidFill>
              <a:ea typeface="Tahoma" panose="020B0604030504040204" pitchFamily="34" charset="0"/>
              <a:cs typeface="Arial" panose="020B0604020202020204" pitchFamily="34" charset="0"/>
            </a:endParaRPr>
          </a:p>
          <a:p>
            <a:pPr defTabSz="685783">
              <a:defRPr/>
            </a:pPr>
            <a:endParaRPr lang="sv-SE" sz="1125" kern="0" dirty="0">
              <a:solidFill>
                <a:sysClr val="windowText" lastClr="000000"/>
              </a:solidFill>
              <a:ea typeface="Tahoma" panose="020B0604030504040204" pitchFamily="34" charset="0"/>
              <a:cs typeface="Arial" panose="020B0604020202020204" pitchFamily="34" charset="0"/>
            </a:endParaRPr>
          </a:p>
          <a:p>
            <a:pPr defTabSz="685783">
              <a:defRPr/>
            </a:pPr>
            <a:endParaRPr lang="sv-SE" sz="1125" kern="0" dirty="0">
              <a:solidFill>
                <a:sysClr val="windowText" lastClr="000000"/>
              </a:solidFill>
              <a:ea typeface="Tahoma" panose="020B0604030504040204" pitchFamily="34" charset="0"/>
              <a:cs typeface="Arial" panose="020B0604020202020204" pitchFamily="34" charset="0"/>
            </a:endParaRPr>
          </a:p>
          <a:p>
            <a:pPr defTabSz="685783">
              <a:defRPr/>
            </a:pPr>
            <a:endParaRPr lang="sv-SE" sz="1125" kern="0" dirty="0">
              <a:solidFill>
                <a:sysClr val="windowText" lastClr="000000"/>
              </a:solidFill>
              <a:ea typeface="Tahoma" panose="020B0604030504040204" pitchFamily="34" charset="0"/>
              <a:cs typeface="Arial" panose="020B0604020202020204" pitchFamily="34" charset="0"/>
            </a:endParaRPr>
          </a:p>
          <a:p>
            <a:pPr defTabSz="685783">
              <a:defRPr/>
            </a:pPr>
            <a:r>
              <a:rPr lang="sv-SE" sz="1125" kern="0" dirty="0">
                <a:solidFill>
                  <a:sysClr val="windowText" lastClr="000000"/>
                </a:solidFill>
                <a:ea typeface="Tahoma" panose="020B0604030504040204" pitchFamily="34" charset="0"/>
                <a:cs typeface="Arial" panose="020B0604020202020204" pitchFamily="34" charset="0"/>
              </a:rPr>
              <a:t>För att säkerställa att våra undersökningar presenteras på ett korrekt sätt ber vi alltid att få se den text som skrivs med syfte att publiceras där Novus undersökningar omnämns.</a:t>
            </a:r>
          </a:p>
          <a:p>
            <a:pPr defTabSz="685783">
              <a:defRPr/>
            </a:pPr>
            <a:endParaRPr lang="sv-SE" sz="1125" kern="0" dirty="0">
              <a:solidFill>
                <a:sysClr val="windowText" lastClr="000000"/>
              </a:solidFill>
              <a:ea typeface="Tahoma" panose="020B0604030504040204" pitchFamily="34" charset="0"/>
              <a:cs typeface="Arial" panose="020B0604020202020204" pitchFamily="34" charset="0"/>
            </a:endParaRPr>
          </a:p>
          <a:p>
            <a:pPr defTabSz="685783">
              <a:defRPr/>
            </a:pPr>
            <a:r>
              <a:rPr lang="sv-SE" sz="1125" kern="0" dirty="0">
                <a:solidFill>
                  <a:sysClr val="windowText" lastClr="000000"/>
                </a:solidFill>
                <a:ea typeface="Tahoma" panose="020B0604030504040204" pitchFamily="34" charset="0"/>
                <a:cs typeface="Arial" panose="020B0604020202020204" pitchFamily="34" charset="0"/>
              </a:rPr>
              <a:t>Novus förbehåller sig rätten att korrigera felaktiga siffror och tolkningar som har publicerats.</a:t>
            </a:r>
          </a:p>
        </p:txBody>
      </p:sp>
      <p:sp>
        <p:nvSpPr>
          <p:cNvPr id="4" name="Rektangel 3"/>
          <p:cNvSpPr/>
          <p:nvPr/>
        </p:nvSpPr>
        <p:spPr>
          <a:xfrm>
            <a:off x="2" y="2751951"/>
            <a:ext cx="4571999" cy="1320178"/>
          </a:xfrm>
          <a:prstGeom prst="rect">
            <a:avLst/>
          </a:prstGeom>
        </p:spPr>
        <p:txBody>
          <a:bodyPr wrap="square" lIns="251999" tIns="162000" rIns="251999">
            <a:noAutofit/>
          </a:bodyPr>
          <a:lstStyle/>
          <a:p>
            <a:pPr defTabSz="685783">
              <a:defRPr/>
            </a:pPr>
            <a:r>
              <a:rPr lang="sv-SE" sz="1500" b="1" kern="0" dirty="0">
                <a:solidFill>
                  <a:sysClr val="windowText" lastClr="000000"/>
                </a:solidFill>
                <a:latin typeface="+mj-lt"/>
                <a:ea typeface="Tahoma" panose="020B0604030504040204" pitchFamily="34" charset="0"/>
                <a:cs typeface="Arial" panose="020B0604020202020204" pitchFamily="34" charset="0"/>
              </a:rPr>
              <a:t>Novus varumärke är en garant för att en undersökning har gått rätt till och att slutsatserna kring densamma är korrekta utifrån målet med undersökningen.</a:t>
            </a:r>
          </a:p>
          <a:p>
            <a:pPr defTabSz="685783">
              <a:defRPr/>
            </a:pPr>
            <a:endParaRPr lang="sv-SE" sz="1500" kern="0" dirty="0">
              <a:solidFill>
                <a:sysClr val="windowText" lastClr="000000"/>
              </a:solidFill>
              <a:latin typeface="+mj-lt"/>
              <a:ea typeface="Tahoma" panose="020B0604030504040204" pitchFamily="34" charset="0"/>
              <a:cs typeface="Arial" panose="020B0604020202020204"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475" y="4261680"/>
            <a:ext cx="2217854" cy="428786"/>
          </a:xfrm>
          <a:prstGeom prst="rect">
            <a:avLst/>
          </a:prstGeom>
        </p:spPr>
      </p:pic>
      <p:sp>
        <p:nvSpPr>
          <p:cNvPr id="14" name="Rectangle 13"/>
          <p:cNvSpPr/>
          <p:nvPr/>
        </p:nvSpPr>
        <p:spPr>
          <a:xfrm>
            <a:off x="1" y="2099989"/>
            <a:ext cx="4771417" cy="515257"/>
          </a:xfrm>
          <a:prstGeom prst="rect">
            <a:avLst/>
          </a:prstGeom>
        </p:spPr>
        <p:txBody>
          <a:bodyPr wrap="square" lIns="251999" tIns="121500" rIns="251999">
            <a:noAutofit/>
          </a:bodyPr>
          <a:lstStyle/>
          <a:p>
            <a:r>
              <a:rPr lang="sv-SE" sz="2700" b="1" dirty="0"/>
              <a:t>Publiceringsregler</a:t>
            </a:r>
          </a:p>
        </p:txBody>
      </p:sp>
      <p:cxnSp>
        <p:nvCxnSpPr>
          <p:cNvPr id="15" name="Straight Connector 14"/>
          <p:cNvCxnSpPr/>
          <p:nvPr/>
        </p:nvCxnSpPr>
        <p:spPr>
          <a:xfrm>
            <a:off x="243353" y="2726200"/>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Bildobjekt 10" descr="En bild som visar ritning&#10;&#10;Automatiskt genererad beskrivning">
            <a:extLst>
              <a:ext uri="{FF2B5EF4-FFF2-40B4-BE49-F238E27FC236}">
                <a16:creationId xmlns:a16="http://schemas.microsoft.com/office/drawing/2014/main" id="{47E98ED5-A65F-41E3-862B-194109DF6941}"/>
              </a:ext>
            </a:extLst>
          </p:cNvPr>
          <p:cNvPicPr>
            <a:picLocks noChangeAspect="1"/>
          </p:cNvPicPr>
          <p:nvPr/>
        </p:nvPicPr>
        <p:blipFill>
          <a:blip r:embed="rId4"/>
          <a:stretch>
            <a:fillRect/>
          </a:stretch>
        </p:blipFill>
        <p:spPr>
          <a:xfrm>
            <a:off x="4829172" y="2851495"/>
            <a:ext cx="2127197" cy="763496"/>
          </a:xfrm>
          <a:prstGeom prst="rect">
            <a:avLst/>
          </a:prstGeom>
        </p:spPr>
      </p:pic>
    </p:spTree>
    <p:extLst>
      <p:ext uri="{BB962C8B-B14F-4D97-AF65-F5344CB8AC3E}">
        <p14:creationId xmlns:p14="http://schemas.microsoft.com/office/powerpoint/2010/main" val="343430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E39E-C964-9E42-966A-F776633B483C}"/>
              </a:ext>
            </a:extLst>
          </p:cNvPr>
          <p:cNvSpPr>
            <a:spLocks noGrp="1"/>
          </p:cNvSpPr>
          <p:nvPr>
            <p:ph type="title"/>
          </p:nvPr>
        </p:nvSpPr>
        <p:spPr>
          <a:xfrm>
            <a:off x="77058" y="77193"/>
            <a:ext cx="8260422" cy="1569784"/>
          </a:xfrm>
        </p:spPr>
        <p:txBody>
          <a:bodyPr/>
          <a:lstStyle/>
          <a:p>
            <a:r>
              <a:rPr lang="sv-SE" dirty="0"/>
              <a:t>Vi på </a:t>
            </a:r>
            <a:r>
              <a:rPr lang="sv-SE" dirty="0" err="1"/>
              <a:t>Novus</a:t>
            </a:r>
            <a:r>
              <a:rPr lang="sv-SE" dirty="0"/>
              <a:t> älskar frågor</a:t>
            </a:r>
            <a:br>
              <a:rPr lang="sv-SE" dirty="0"/>
            </a:br>
            <a:endParaRPr lang="sv-SE" dirty="0"/>
          </a:p>
        </p:txBody>
      </p:sp>
      <p:sp>
        <p:nvSpPr>
          <p:cNvPr id="3" name="Text Placeholder 2">
            <a:extLst>
              <a:ext uri="{FF2B5EF4-FFF2-40B4-BE49-F238E27FC236}">
                <a16:creationId xmlns:a16="http://schemas.microsoft.com/office/drawing/2014/main" id="{6942FEBC-5302-0D46-98EE-D51766D78B79}"/>
              </a:ext>
            </a:extLst>
          </p:cNvPr>
          <p:cNvSpPr>
            <a:spLocks noGrp="1"/>
          </p:cNvSpPr>
          <p:nvPr>
            <p:ph type="body" sz="quarter" idx="13"/>
          </p:nvPr>
        </p:nvSpPr>
        <p:spPr>
          <a:xfrm>
            <a:off x="0" y="2228295"/>
            <a:ext cx="9144000" cy="3426781"/>
          </a:xfrm>
        </p:spPr>
        <p:txBody>
          <a:bodyPr/>
          <a:lstStyle/>
          <a:p>
            <a:pPr>
              <a:spcBef>
                <a:spcPts val="0"/>
              </a:spcBef>
              <a:defRPr/>
            </a:pPr>
            <a:r>
              <a:rPr lang="sv-SE" dirty="0">
                <a:latin typeface="Arial" panose="020B0604020202020204" pitchFamily="34" charset="0"/>
                <a:cs typeface="Arial" panose="020B0604020202020204" pitchFamily="34" charset="0"/>
              </a:rPr>
              <a:t>Kontakt på Novus</a:t>
            </a: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r>
              <a:rPr lang="sv-SE" dirty="0">
                <a:latin typeface="Arial" panose="020B0604020202020204" pitchFamily="34" charset="0"/>
                <a:cs typeface="Arial" panose="020B0604020202020204" pitchFamily="34" charset="0"/>
              </a:rPr>
              <a:t>Seniorkonsult</a:t>
            </a:r>
          </a:p>
          <a:p>
            <a:pPr>
              <a:spcBef>
                <a:spcPts val="0"/>
              </a:spcBef>
              <a:defRPr/>
            </a:pPr>
            <a:r>
              <a:rPr lang="sv-SE" b="0" dirty="0">
                <a:latin typeface="Arial" panose="020B0604020202020204" pitchFamily="34" charset="0"/>
                <a:cs typeface="Arial" panose="020B0604020202020204" pitchFamily="34" charset="0"/>
              </a:rPr>
              <a:t>Mats Lindström</a:t>
            </a:r>
          </a:p>
          <a:p>
            <a:pPr lvl="0" algn="l">
              <a:defRPr/>
            </a:pPr>
            <a:r>
              <a:rPr lang="sv-SE" dirty="0">
                <a:latin typeface="Arial" panose="020B0604020202020204" pitchFamily="34" charset="0"/>
                <a:cs typeface="Arial" panose="020B0604020202020204" pitchFamily="34" charset="0"/>
              </a:rPr>
              <a:t>Mobil:</a:t>
            </a:r>
            <a:r>
              <a:rPr lang="sv-SE" b="0" kern="0" dirty="0">
                <a:latin typeface="Arial" panose="020B0604020202020204" pitchFamily="34" charset="0"/>
                <a:cs typeface="Arial" panose="020B0604020202020204" pitchFamily="34" charset="0"/>
              </a:rPr>
              <a:t>070-1503439 </a:t>
            </a:r>
            <a:br>
              <a:rPr lang="sv-SE" b="0" kern="0"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E-post: </a:t>
            </a:r>
            <a:r>
              <a:rPr lang="sv-SE" b="0" dirty="0">
                <a:latin typeface="Arial" panose="020B0604020202020204" pitchFamily="34" charset="0"/>
                <a:cs typeface="Arial" panose="020B0604020202020204" pitchFamily="34" charset="0"/>
              </a:rPr>
              <a:t>mats.lindstrom@novus.se</a:t>
            </a: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endParaRPr lang="sv-SE" dirty="0">
              <a:latin typeface="Arial" panose="020B0604020202020204" pitchFamily="34" charset="0"/>
              <a:cs typeface="Arial" panose="020B0604020202020204" pitchFamily="34" charset="0"/>
            </a:endParaRPr>
          </a:p>
          <a:p>
            <a:pPr>
              <a:spcBef>
                <a:spcPts val="0"/>
              </a:spcBef>
              <a:defRPr/>
            </a:pPr>
            <a:endParaRPr lang="sv-SE" b="0" dirty="0">
              <a:latin typeface="Arial" panose="020B0604020202020204" pitchFamily="34" charset="0"/>
              <a:cs typeface="Arial" panose="020B0604020202020204" pitchFamily="34" charset="0"/>
            </a:endParaRPr>
          </a:p>
          <a:p>
            <a:endParaRPr lang="sv-SE" dirty="0"/>
          </a:p>
        </p:txBody>
      </p:sp>
      <p:pic>
        <p:nvPicPr>
          <p:cNvPr id="8" name="Bildobjekt 7" descr="En bild som visar person, slips, man, kostym&#10;&#10;Automatiskt genererad beskrivning">
            <a:extLst>
              <a:ext uri="{FF2B5EF4-FFF2-40B4-BE49-F238E27FC236}">
                <a16:creationId xmlns:a16="http://schemas.microsoft.com/office/drawing/2014/main" id="{92E8F07D-1A4D-41C1-B6BD-1FCE49EC0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38" y="2571751"/>
            <a:ext cx="763384" cy="1054319"/>
          </a:xfrm>
          <a:prstGeom prst="rect">
            <a:avLst/>
          </a:prstGeom>
        </p:spPr>
      </p:pic>
    </p:spTree>
    <p:extLst>
      <p:ext uri="{BB962C8B-B14F-4D97-AF65-F5344CB8AC3E}">
        <p14:creationId xmlns:p14="http://schemas.microsoft.com/office/powerpoint/2010/main" val="188320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17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p:cNvSpPr/>
          <p:nvPr/>
        </p:nvSpPr>
        <p:spPr>
          <a:xfrm>
            <a:off x="2161202" y="3838057"/>
            <a:ext cx="750593" cy="7505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nchorCtr="0"/>
          <a:lstStyle/>
          <a:p>
            <a:pPr marL="0" lvl="1"/>
            <a:r>
              <a:rPr lang="sv-SE" sz="1100" b="1" dirty="0">
                <a:solidFill>
                  <a:schemeClr val="bg1"/>
                </a:solidFill>
              </a:rPr>
              <a:t>Ålder:</a:t>
            </a:r>
          </a:p>
          <a:p>
            <a:pPr marL="0" lvl="1"/>
            <a:r>
              <a:rPr lang="sv-SE" sz="1100" b="1" dirty="0">
                <a:solidFill>
                  <a:schemeClr val="bg1"/>
                </a:solidFill>
              </a:rPr>
              <a:t>XX-XX år</a:t>
            </a:r>
            <a:endParaRPr lang="sv-SE" sz="1100" dirty="0">
              <a:solidFill>
                <a:schemeClr val="bg1"/>
              </a:solidFill>
            </a:endParaRPr>
          </a:p>
        </p:txBody>
      </p:sp>
      <p:sp>
        <p:nvSpPr>
          <p:cNvPr id="174" name="Rectangle 173"/>
          <p:cNvSpPr/>
          <p:nvPr/>
        </p:nvSpPr>
        <p:spPr>
          <a:xfrm>
            <a:off x="3310445" y="1378712"/>
            <a:ext cx="1238823" cy="66241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100" b="1" dirty="0">
                <a:solidFill>
                  <a:schemeClr val="bg1"/>
                </a:solidFill>
              </a:rPr>
              <a:t>Antal intervjuer:</a:t>
            </a:r>
          </a:p>
          <a:p>
            <a:pPr marL="0" lvl="1"/>
            <a:r>
              <a:rPr lang="sv-SE" sz="1100" b="1" dirty="0">
                <a:solidFill>
                  <a:schemeClr val="bg1"/>
                </a:solidFill>
              </a:rPr>
              <a:t>X XXXX</a:t>
            </a:r>
          </a:p>
          <a:p>
            <a:pPr marL="0" lvl="1"/>
            <a:r>
              <a:rPr lang="sv-SE" sz="800" dirty="0">
                <a:solidFill>
                  <a:schemeClr val="bg1"/>
                </a:solidFill>
              </a:rPr>
              <a:t>Fältperiod x - x månad 2018</a:t>
            </a:r>
          </a:p>
        </p:txBody>
      </p:sp>
      <p:sp>
        <p:nvSpPr>
          <p:cNvPr id="176" name="Rectangle 175"/>
          <p:cNvSpPr/>
          <p:nvPr/>
        </p:nvSpPr>
        <p:spPr>
          <a:xfrm>
            <a:off x="4600667" y="1378713"/>
            <a:ext cx="1235659" cy="66241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100" b="1" dirty="0">
                <a:solidFill>
                  <a:schemeClr val="bg1"/>
                </a:solidFill>
              </a:rPr>
              <a:t>Deltagarfrekvens:</a:t>
            </a:r>
          </a:p>
          <a:p>
            <a:pPr marL="0" lvl="1"/>
            <a:r>
              <a:rPr lang="sv-SE" sz="1100" b="1" dirty="0">
                <a:solidFill>
                  <a:schemeClr val="bg1"/>
                </a:solidFill>
              </a:rPr>
              <a:t>XX%</a:t>
            </a:r>
          </a:p>
        </p:txBody>
      </p:sp>
      <p:sp>
        <p:nvSpPr>
          <p:cNvPr id="8" name="Rectangle 7"/>
          <p:cNvSpPr/>
          <p:nvPr/>
        </p:nvSpPr>
        <p:spPr>
          <a:xfrm>
            <a:off x="7641559" y="3283193"/>
            <a:ext cx="1229676" cy="1008535"/>
          </a:xfrm>
          <a:prstGeom prst="rect">
            <a:avLst/>
          </a:prstGeom>
        </p:spPr>
        <p:txBody>
          <a:bodyPr wrap="square">
            <a:noAutofit/>
          </a:bodyPr>
          <a:lstStyle/>
          <a:p>
            <a:r>
              <a:rPr lang="sv-SE" sz="6600" b="1">
                <a:solidFill>
                  <a:schemeClr val="bg1"/>
                </a:solidFill>
              </a:rPr>
              <a:t>+/-</a:t>
            </a:r>
          </a:p>
        </p:txBody>
      </p:sp>
      <p:sp>
        <p:nvSpPr>
          <p:cNvPr id="46" name="Freeform 9"/>
          <p:cNvSpPr>
            <a:spLocks noEditPoints="1"/>
          </p:cNvSpPr>
          <p:nvPr/>
        </p:nvSpPr>
        <p:spPr bwMode="auto">
          <a:xfrm>
            <a:off x="328042" y="3837337"/>
            <a:ext cx="307790" cy="742688"/>
          </a:xfrm>
          <a:custGeom>
            <a:avLst/>
            <a:gdLst/>
            <a:ahLst/>
            <a:cxnLst>
              <a:cxn ang="0">
                <a:pos x="29" y="28"/>
              </a:cxn>
              <a:cxn ang="0">
                <a:pos x="35" y="35"/>
              </a:cxn>
              <a:cxn ang="0">
                <a:pos x="47" y="26"/>
              </a:cxn>
              <a:cxn ang="0">
                <a:pos x="57" y="54"/>
              </a:cxn>
              <a:cxn ang="0">
                <a:pos x="51" y="52"/>
              </a:cxn>
              <a:cxn ang="0">
                <a:pos x="46" y="69"/>
              </a:cxn>
              <a:cxn ang="0">
                <a:pos x="51" y="63"/>
              </a:cxn>
              <a:cxn ang="0">
                <a:pos x="49" y="145"/>
              </a:cxn>
              <a:cxn ang="0">
                <a:pos x="42" y="147"/>
              </a:cxn>
              <a:cxn ang="0">
                <a:pos x="43" y="95"/>
              </a:cxn>
              <a:cxn ang="0">
                <a:pos x="36" y="95"/>
              </a:cxn>
              <a:cxn ang="0">
                <a:pos x="25" y="147"/>
              </a:cxn>
              <a:cxn ang="0">
                <a:pos x="25" y="64"/>
              </a:cxn>
              <a:cxn ang="0">
                <a:pos x="34" y="23"/>
              </a:cxn>
              <a:cxn ang="0">
                <a:pos x="29" y="10"/>
              </a:cxn>
              <a:cxn ang="0">
                <a:pos x="34" y="2"/>
              </a:cxn>
              <a:cxn ang="0">
                <a:pos x="50" y="12"/>
              </a:cxn>
              <a:cxn ang="0">
                <a:pos x="45" y="12"/>
              </a:cxn>
              <a:cxn ang="0">
                <a:pos x="40" y="25"/>
              </a:cxn>
              <a:cxn ang="0">
                <a:pos x="29" y="28"/>
              </a:cxn>
              <a:cxn ang="0">
                <a:pos x="22" y="61"/>
              </a:cxn>
              <a:cxn ang="0">
                <a:pos x="27" y="57"/>
              </a:cxn>
              <a:cxn ang="0">
                <a:pos x="26" y="45"/>
              </a:cxn>
              <a:cxn ang="0">
                <a:pos x="12" y="50"/>
              </a:cxn>
              <a:cxn ang="0">
                <a:pos x="22" y="61"/>
              </a:cxn>
              <a:cxn ang="0">
                <a:pos x="43" y="14"/>
              </a:cxn>
              <a:cxn ang="0">
                <a:pos x="37" y="13"/>
              </a:cxn>
              <a:cxn ang="0">
                <a:pos x="34" y="15"/>
              </a:cxn>
              <a:cxn ang="0">
                <a:pos x="36" y="19"/>
              </a:cxn>
              <a:cxn ang="0">
                <a:pos x="38" y="16"/>
              </a:cxn>
              <a:cxn ang="0">
                <a:pos x="40" y="19"/>
              </a:cxn>
              <a:cxn ang="0">
                <a:pos x="37" y="22"/>
              </a:cxn>
              <a:cxn ang="0">
                <a:pos x="43" y="14"/>
              </a:cxn>
            </a:cxnLst>
            <a:rect l="0" t="0" r="r" b="b"/>
            <a:pathLst>
              <a:path w="61" h="147">
                <a:moveTo>
                  <a:pt x="29" y="28"/>
                </a:moveTo>
                <a:cubicBezTo>
                  <a:pt x="29" y="32"/>
                  <a:pt x="32" y="33"/>
                  <a:pt x="35" y="35"/>
                </a:cubicBezTo>
                <a:cubicBezTo>
                  <a:pt x="41" y="33"/>
                  <a:pt x="43" y="28"/>
                  <a:pt x="47" y="26"/>
                </a:cubicBezTo>
                <a:cubicBezTo>
                  <a:pt x="57" y="27"/>
                  <a:pt x="61" y="45"/>
                  <a:pt x="57" y="54"/>
                </a:cubicBezTo>
                <a:cubicBezTo>
                  <a:pt x="53" y="55"/>
                  <a:pt x="55" y="51"/>
                  <a:pt x="51" y="52"/>
                </a:cubicBezTo>
                <a:cubicBezTo>
                  <a:pt x="49" y="57"/>
                  <a:pt x="48" y="63"/>
                  <a:pt x="46" y="69"/>
                </a:cubicBezTo>
                <a:cubicBezTo>
                  <a:pt x="51" y="71"/>
                  <a:pt x="51" y="67"/>
                  <a:pt x="51" y="63"/>
                </a:cubicBezTo>
                <a:cubicBezTo>
                  <a:pt x="61" y="86"/>
                  <a:pt x="51" y="119"/>
                  <a:pt x="49" y="145"/>
                </a:cubicBezTo>
                <a:cubicBezTo>
                  <a:pt x="47" y="146"/>
                  <a:pt x="45" y="147"/>
                  <a:pt x="42" y="147"/>
                </a:cubicBezTo>
                <a:cubicBezTo>
                  <a:pt x="46" y="131"/>
                  <a:pt x="47" y="112"/>
                  <a:pt x="43" y="95"/>
                </a:cubicBezTo>
                <a:cubicBezTo>
                  <a:pt x="41" y="95"/>
                  <a:pt x="38" y="95"/>
                  <a:pt x="36" y="95"/>
                </a:cubicBezTo>
                <a:cubicBezTo>
                  <a:pt x="26" y="108"/>
                  <a:pt x="41" y="141"/>
                  <a:pt x="25" y="147"/>
                </a:cubicBezTo>
                <a:cubicBezTo>
                  <a:pt x="27" y="123"/>
                  <a:pt x="21" y="96"/>
                  <a:pt x="25" y="64"/>
                </a:cubicBezTo>
                <a:cubicBezTo>
                  <a:pt x="0" y="55"/>
                  <a:pt x="14" y="25"/>
                  <a:pt x="34" y="23"/>
                </a:cubicBezTo>
                <a:cubicBezTo>
                  <a:pt x="35" y="20"/>
                  <a:pt x="30" y="14"/>
                  <a:pt x="29" y="10"/>
                </a:cubicBezTo>
                <a:cubicBezTo>
                  <a:pt x="29" y="6"/>
                  <a:pt x="32" y="4"/>
                  <a:pt x="34" y="2"/>
                </a:cubicBezTo>
                <a:cubicBezTo>
                  <a:pt x="44" y="0"/>
                  <a:pt x="50" y="7"/>
                  <a:pt x="50" y="12"/>
                </a:cubicBezTo>
                <a:cubicBezTo>
                  <a:pt x="49" y="13"/>
                  <a:pt x="47" y="13"/>
                  <a:pt x="45" y="12"/>
                </a:cubicBezTo>
                <a:cubicBezTo>
                  <a:pt x="45" y="18"/>
                  <a:pt x="42" y="21"/>
                  <a:pt x="40" y="25"/>
                </a:cubicBezTo>
                <a:cubicBezTo>
                  <a:pt x="31" y="26"/>
                  <a:pt x="35" y="26"/>
                  <a:pt x="29" y="28"/>
                </a:cubicBezTo>
                <a:close/>
                <a:moveTo>
                  <a:pt x="22" y="61"/>
                </a:moveTo>
                <a:cubicBezTo>
                  <a:pt x="21" y="56"/>
                  <a:pt x="26" y="61"/>
                  <a:pt x="27" y="57"/>
                </a:cubicBezTo>
                <a:cubicBezTo>
                  <a:pt x="28" y="52"/>
                  <a:pt x="26" y="50"/>
                  <a:pt x="26" y="45"/>
                </a:cubicBezTo>
                <a:cubicBezTo>
                  <a:pt x="22" y="50"/>
                  <a:pt x="17" y="50"/>
                  <a:pt x="12" y="50"/>
                </a:cubicBezTo>
                <a:cubicBezTo>
                  <a:pt x="16" y="53"/>
                  <a:pt x="17" y="58"/>
                  <a:pt x="22" y="61"/>
                </a:cubicBezTo>
                <a:close/>
                <a:moveTo>
                  <a:pt x="43" y="14"/>
                </a:moveTo>
                <a:cubicBezTo>
                  <a:pt x="39" y="16"/>
                  <a:pt x="41" y="13"/>
                  <a:pt x="37" y="13"/>
                </a:cubicBezTo>
                <a:cubicBezTo>
                  <a:pt x="36" y="14"/>
                  <a:pt x="36" y="15"/>
                  <a:pt x="34" y="15"/>
                </a:cubicBezTo>
                <a:cubicBezTo>
                  <a:pt x="34" y="17"/>
                  <a:pt x="34" y="19"/>
                  <a:pt x="36" y="19"/>
                </a:cubicBezTo>
                <a:cubicBezTo>
                  <a:pt x="36" y="18"/>
                  <a:pt x="37" y="17"/>
                  <a:pt x="38" y="16"/>
                </a:cubicBezTo>
                <a:cubicBezTo>
                  <a:pt x="38" y="18"/>
                  <a:pt x="40" y="18"/>
                  <a:pt x="40" y="19"/>
                </a:cubicBezTo>
                <a:cubicBezTo>
                  <a:pt x="40" y="22"/>
                  <a:pt x="37" y="20"/>
                  <a:pt x="37" y="22"/>
                </a:cubicBezTo>
                <a:cubicBezTo>
                  <a:pt x="42" y="23"/>
                  <a:pt x="42" y="18"/>
                  <a:pt x="43" y="14"/>
                </a:cubicBezTo>
                <a:close/>
              </a:path>
            </a:pathLst>
          </a:custGeom>
          <a:solidFill>
            <a:schemeClr val="accent6"/>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47" name="Grupp 579"/>
          <p:cNvGrpSpPr/>
          <p:nvPr/>
        </p:nvGrpSpPr>
        <p:grpSpPr>
          <a:xfrm>
            <a:off x="1234624" y="3822617"/>
            <a:ext cx="238464" cy="775266"/>
            <a:chOff x="1106487" y="869950"/>
            <a:chExt cx="366713" cy="1192213"/>
          </a:xfrm>
          <a:solidFill>
            <a:schemeClr val="accent6"/>
          </a:solidFill>
        </p:grpSpPr>
        <p:sp>
          <p:nvSpPr>
            <p:cNvPr id="48" name="Freeform 88"/>
            <p:cNvSpPr>
              <a:spLocks/>
            </p:cNvSpPr>
            <p:nvPr/>
          </p:nvSpPr>
          <p:spPr bwMode="auto">
            <a:xfrm>
              <a:off x="1274762" y="984250"/>
              <a:ext cx="22225" cy="15875"/>
            </a:xfrm>
            <a:custGeom>
              <a:avLst/>
              <a:gdLst/>
              <a:ahLst/>
              <a:cxnLst>
                <a:cxn ang="0">
                  <a:pos x="3" y="0"/>
                </a:cxn>
                <a:cxn ang="0">
                  <a:pos x="0" y="0"/>
                </a:cxn>
                <a:cxn ang="0">
                  <a:pos x="3" y="0"/>
                </a:cxn>
              </a:cxnLst>
              <a:rect l="0" t="0" r="r" b="b"/>
              <a:pathLst>
                <a:path w="3" h="2">
                  <a:moveTo>
                    <a:pt x="3" y="0"/>
                  </a:moveTo>
                  <a:cubicBezTo>
                    <a:pt x="3" y="1"/>
                    <a:pt x="0" y="2"/>
                    <a:pt x="0" y="0"/>
                  </a:cubicBezTo>
                  <a:cubicBezTo>
                    <a:pt x="2" y="0"/>
                    <a:pt x="1" y="0"/>
                    <a:pt x="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49" name="Freeform 89"/>
            <p:cNvSpPr>
              <a:spLocks/>
            </p:cNvSpPr>
            <p:nvPr/>
          </p:nvSpPr>
          <p:spPr bwMode="auto">
            <a:xfrm>
              <a:off x="1266825" y="992188"/>
              <a:ext cx="46038" cy="30163"/>
            </a:xfrm>
            <a:custGeom>
              <a:avLst/>
              <a:gdLst/>
              <a:ahLst/>
              <a:cxnLst>
                <a:cxn ang="0">
                  <a:pos x="3" y="2"/>
                </a:cxn>
                <a:cxn ang="0">
                  <a:pos x="3" y="2"/>
                </a:cxn>
                <a:cxn ang="0">
                  <a:pos x="0" y="0"/>
                </a:cxn>
                <a:cxn ang="0">
                  <a:pos x="5" y="0"/>
                </a:cxn>
                <a:cxn ang="0">
                  <a:pos x="1" y="2"/>
                </a:cxn>
                <a:cxn ang="0">
                  <a:pos x="3" y="2"/>
                </a:cxn>
              </a:cxnLst>
              <a:rect l="0" t="0" r="r" b="b"/>
              <a:pathLst>
                <a:path w="6" h="4">
                  <a:moveTo>
                    <a:pt x="3" y="2"/>
                  </a:moveTo>
                  <a:cubicBezTo>
                    <a:pt x="3" y="2"/>
                    <a:pt x="3" y="2"/>
                    <a:pt x="3" y="2"/>
                  </a:cubicBezTo>
                  <a:cubicBezTo>
                    <a:pt x="2" y="1"/>
                    <a:pt x="0" y="3"/>
                    <a:pt x="0" y="0"/>
                  </a:cubicBezTo>
                  <a:cubicBezTo>
                    <a:pt x="1" y="0"/>
                    <a:pt x="4" y="1"/>
                    <a:pt x="5" y="0"/>
                  </a:cubicBezTo>
                  <a:cubicBezTo>
                    <a:pt x="6" y="1"/>
                    <a:pt x="3" y="4"/>
                    <a:pt x="1" y="2"/>
                  </a:cubicBezTo>
                  <a:cubicBezTo>
                    <a:pt x="1" y="1"/>
                    <a:pt x="3" y="2"/>
                    <a:pt x="3"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0" name="Freeform 90"/>
            <p:cNvSpPr>
              <a:spLocks noEditPoints="1"/>
            </p:cNvSpPr>
            <p:nvPr/>
          </p:nvSpPr>
          <p:spPr bwMode="auto">
            <a:xfrm>
              <a:off x="1106487" y="869950"/>
              <a:ext cx="366713" cy="1192213"/>
            </a:xfrm>
            <a:custGeom>
              <a:avLst/>
              <a:gdLst/>
              <a:ahLst/>
              <a:cxnLst>
                <a:cxn ang="0">
                  <a:pos x="28" y="9"/>
                </a:cxn>
                <a:cxn ang="0">
                  <a:pos x="17" y="10"/>
                </a:cxn>
                <a:cxn ang="0">
                  <a:pos x="19" y="18"/>
                </a:cxn>
                <a:cxn ang="0">
                  <a:pos x="28" y="17"/>
                </a:cxn>
                <a:cxn ang="0">
                  <a:pos x="28" y="19"/>
                </a:cxn>
                <a:cxn ang="0">
                  <a:pos x="33" y="25"/>
                </a:cxn>
                <a:cxn ang="0">
                  <a:pos x="47" y="66"/>
                </a:cxn>
                <a:cxn ang="0">
                  <a:pos x="45" y="75"/>
                </a:cxn>
                <a:cxn ang="0">
                  <a:pos x="44" y="76"/>
                </a:cxn>
                <a:cxn ang="0">
                  <a:pos x="41" y="82"/>
                </a:cxn>
                <a:cxn ang="0">
                  <a:pos x="42" y="98"/>
                </a:cxn>
                <a:cxn ang="0">
                  <a:pos x="40" y="120"/>
                </a:cxn>
                <a:cxn ang="0">
                  <a:pos x="38" y="136"/>
                </a:cxn>
                <a:cxn ang="0">
                  <a:pos x="37" y="139"/>
                </a:cxn>
                <a:cxn ang="0">
                  <a:pos x="35" y="146"/>
                </a:cxn>
                <a:cxn ang="0">
                  <a:pos x="28" y="145"/>
                </a:cxn>
                <a:cxn ang="0">
                  <a:pos x="17" y="153"/>
                </a:cxn>
                <a:cxn ang="0">
                  <a:pos x="18" y="152"/>
                </a:cxn>
                <a:cxn ang="0">
                  <a:pos x="18" y="143"/>
                </a:cxn>
                <a:cxn ang="0">
                  <a:pos x="18" y="140"/>
                </a:cxn>
                <a:cxn ang="0">
                  <a:pos x="14" y="123"/>
                </a:cxn>
                <a:cxn ang="0">
                  <a:pos x="9" y="80"/>
                </a:cxn>
                <a:cxn ang="0">
                  <a:pos x="6" y="78"/>
                </a:cxn>
                <a:cxn ang="0">
                  <a:pos x="5" y="78"/>
                </a:cxn>
                <a:cxn ang="0">
                  <a:pos x="3" y="75"/>
                </a:cxn>
                <a:cxn ang="0">
                  <a:pos x="0" y="53"/>
                </a:cxn>
                <a:cxn ang="0">
                  <a:pos x="1" y="49"/>
                </a:cxn>
                <a:cxn ang="0">
                  <a:pos x="3" y="35"/>
                </a:cxn>
                <a:cxn ang="0">
                  <a:pos x="13" y="25"/>
                </a:cxn>
                <a:cxn ang="0">
                  <a:pos x="18" y="19"/>
                </a:cxn>
                <a:cxn ang="0">
                  <a:pos x="20" y="0"/>
                </a:cxn>
                <a:cxn ang="0">
                  <a:pos x="30" y="12"/>
                </a:cxn>
                <a:cxn ang="0">
                  <a:pos x="28" y="22"/>
                </a:cxn>
                <a:cxn ang="0">
                  <a:pos x="18" y="21"/>
                </a:cxn>
                <a:cxn ang="0">
                  <a:pos x="30" y="25"/>
                </a:cxn>
                <a:cxn ang="0">
                  <a:pos x="27" y="72"/>
                </a:cxn>
                <a:cxn ang="0">
                  <a:pos x="27" y="69"/>
                </a:cxn>
                <a:cxn ang="0">
                  <a:pos x="22" y="73"/>
                </a:cxn>
                <a:cxn ang="0">
                  <a:pos x="22" y="72"/>
                </a:cxn>
                <a:cxn ang="0">
                  <a:pos x="26" y="72"/>
                </a:cxn>
                <a:cxn ang="0">
                  <a:pos x="33" y="77"/>
                </a:cxn>
                <a:cxn ang="0">
                  <a:pos x="38" y="78"/>
                </a:cxn>
                <a:cxn ang="0">
                  <a:pos x="37" y="74"/>
                </a:cxn>
                <a:cxn ang="0">
                  <a:pos x="12" y="78"/>
                </a:cxn>
                <a:cxn ang="0">
                  <a:pos x="15" y="75"/>
                </a:cxn>
                <a:cxn ang="0">
                  <a:pos x="12" y="78"/>
                </a:cxn>
                <a:cxn ang="0">
                  <a:pos x="41" y="80"/>
                </a:cxn>
                <a:cxn ang="0">
                  <a:pos x="25" y="93"/>
                </a:cxn>
                <a:cxn ang="0">
                  <a:pos x="25" y="123"/>
                </a:cxn>
                <a:cxn ang="0">
                  <a:pos x="28" y="129"/>
                </a:cxn>
                <a:cxn ang="0">
                  <a:pos x="29" y="102"/>
                </a:cxn>
                <a:cxn ang="0">
                  <a:pos x="25" y="92"/>
                </a:cxn>
                <a:cxn ang="0">
                  <a:pos x="19" y="151"/>
                </a:cxn>
                <a:cxn ang="0">
                  <a:pos x="23" y="150"/>
                </a:cxn>
              </a:cxnLst>
              <a:rect l="0" t="0" r="r" b="b"/>
              <a:pathLst>
                <a:path w="48" h="156">
                  <a:moveTo>
                    <a:pt x="30" y="12"/>
                  </a:moveTo>
                  <a:cubicBezTo>
                    <a:pt x="28" y="13"/>
                    <a:pt x="29" y="9"/>
                    <a:pt x="28" y="9"/>
                  </a:cubicBezTo>
                  <a:cubicBezTo>
                    <a:pt x="27" y="9"/>
                    <a:pt x="27" y="6"/>
                    <a:pt x="25" y="6"/>
                  </a:cubicBezTo>
                  <a:cubicBezTo>
                    <a:pt x="21" y="5"/>
                    <a:pt x="19" y="8"/>
                    <a:pt x="17" y="10"/>
                  </a:cubicBezTo>
                  <a:cubicBezTo>
                    <a:pt x="17" y="14"/>
                    <a:pt x="17" y="17"/>
                    <a:pt x="19" y="19"/>
                  </a:cubicBezTo>
                  <a:cubicBezTo>
                    <a:pt x="19" y="19"/>
                    <a:pt x="19" y="18"/>
                    <a:pt x="19" y="18"/>
                  </a:cubicBezTo>
                  <a:cubicBezTo>
                    <a:pt x="20" y="18"/>
                    <a:pt x="22" y="20"/>
                    <a:pt x="22" y="21"/>
                  </a:cubicBezTo>
                  <a:cubicBezTo>
                    <a:pt x="26" y="21"/>
                    <a:pt x="27" y="17"/>
                    <a:pt x="28" y="17"/>
                  </a:cubicBezTo>
                  <a:cubicBezTo>
                    <a:pt x="28" y="15"/>
                    <a:pt x="28" y="15"/>
                    <a:pt x="29" y="13"/>
                  </a:cubicBezTo>
                  <a:cubicBezTo>
                    <a:pt x="29" y="15"/>
                    <a:pt x="29" y="17"/>
                    <a:pt x="28" y="19"/>
                  </a:cubicBezTo>
                  <a:cubicBezTo>
                    <a:pt x="30" y="20"/>
                    <a:pt x="32" y="22"/>
                    <a:pt x="34" y="23"/>
                  </a:cubicBezTo>
                  <a:cubicBezTo>
                    <a:pt x="34" y="24"/>
                    <a:pt x="33" y="24"/>
                    <a:pt x="33" y="25"/>
                  </a:cubicBezTo>
                  <a:cubicBezTo>
                    <a:pt x="37" y="26"/>
                    <a:pt x="40" y="28"/>
                    <a:pt x="42" y="31"/>
                  </a:cubicBezTo>
                  <a:cubicBezTo>
                    <a:pt x="45" y="42"/>
                    <a:pt x="48" y="54"/>
                    <a:pt x="47" y="66"/>
                  </a:cubicBezTo>
                  <a:cubicBezTo>
                    <a:pt x="46" y="68"/>
                    <a:pt x="45" y="72"/>
                    <a:pt x="46" y="74"/>
                  </a:cubicBezTo>
                  <a:cubicBezTo>
                    <a:pt x="46" y="75"/>
                    <a:pt x="45" y="73"/>
                    <a:pt x="45" y="75"/>
                  </a:cubicBezTo>
                  <a:cubicBezTo>
                    <a:pt x="46" y="75"/>
                    <a:pt x="44" y="75"/>
                    <a:pt x="45" y="77"/>
                  </a:cubicBezTo>
                  <a:cubicBezTo>
                    <a:pt x="45" y="77"/>
                    <a:pt x="45" y="76"/>
                    <a:pt x="44" y="76"/>
                  </a:cubicBezTo>
                  <a:cubicBezTo>
                    <a:pt x="45" y="77"/>
                    <a:pt x="40" y="79"/>
                    <a:pt x="42" y="82"/>
                  </a:cubicBezTo>
                  <a:cubicBezTo>
                    <a:pt x="42" y="82"/>
                    <a:pt x="41" y="82"/>
                    <a:pt x="41" y="82"/>
                  </a:cubicBezTo>
                  <a:cubicBezTo>
                    <a:pt x="42" y="85"/>
                    <a:pt x="41" y="90"/>
                    <a:pt x="42" y="95"/>
                  </a:cubicBezTo>
                  <a:cubicBezTo>
                    <a:pt x="42" y="96"/>
                    <a:pt x="42" y="97"/>
                    <a:pt x="42" y="98"/>
                  </a:cubicBezTo>
                  <a:cubicBezTo>
                    <a:pt x="42" y="102"/>
                    <a:pt x="40" y="105"/>
                    <a:pt x="42" y="109"/>
                  </a:cubicBezTo>
                  <a:cubicBezTo>
                    <a:pt x="40" y="112"/>
                    <a:pt x="41" y="116"/>
                    <a:pt x="40" y="120"/>
                  </a:cubicBezTo>
                  <a:cubicBezTo>
                    <a:pt x="39" y="124"/>
                    <a:pt x="37" y="127"/>
                    <a:pt x="36" y="131"/>
                  </a:cubicBezTo>
                  <a:cubicBezTo>
                    <a:pt x="37" y="133"/>
                    <a:pt x="38" y="134"/>
                    <a:pt x="38" y="136"/>
                  </a:cubicBezTo>
                  <a:cubicBezTo>
                    <a:pt x="38" y="138"/>
                    <a:pt x="37" y="137"/>
                    <a:pt x="36" y="138"/>
                  </a:cubicBezTo>
                  <a:cubicBezTo>
                    <a:pt x="36" y="140"/>
                    <a:pt x="36" y="139"/>
                    <a:pt x="37" y="139"/>
                  </a:cubicBezTo>
                  <a:cubicBezTo>
                    <a:pt x="37" y="140"/>
                    <a:pt x="36" y="140"/>
                    <a:pt x="35" y="140"/>
                  </a:cubicBezTo>
                  <a:cubicBezTo>
                    <a:pt x="35" y="142"/>
                    <a:pt x="36" y="145"/>
                    <a:pt x="35" y="146"/>
                  </a:cubicBezTo>
                  <a:cubicBezTo>
                    <a:pt x="36" y="147"/>
                    <a:pt x="37" y="150"/>
                    <a:pt x="36" y="152"/>
                  </a:cubicBezTo>
                  <a:cubicBezTo>
                    <a:pt x="31" y="153"/>
                    <a:pt x="27" y="151"/>
                    <a:pt x="28" y="145"/>
                  </a:cubicBezTo>
                  <a:cubicBezTo>
                    <a:pt x="27" y="148"/>
                    <a:pt x="26" y="151"/>
                    <a:pt x="26" y="153"/>
                  </a:cubicBezTo>
                  <a:cubicBezTo>
                    <a:pt x="25" y="155"/>
                    <a:pt x="19" y="156"/>
                    <a:pt x="17" y="153"/>
                  </a:cubicBezTo>
                  <a:cubicBezTo>
                    <a:pt x="17" y="152"/>
                    <a:pt x="19" y="153"/>
                    <a:pt x="19" y="152"/>
                  </a:cubicBezTo>
                  <a:cubicBezTo>
                    <a:pt x="19" y="152"/>
                    <a:pt x="18" y="152"/>
                    <a:pt x="18" y="152"/>
                  </a:cubicBezTo>
                  <a:cubicBezTo>
                    <a:pt x="17" y="150"/>
                    <a:pt x="21" y="148"/>
                    <a:pt x="20" y="143"/>
                  </a:cubicBezTo>
                  <a:cubicBezTo>
                    <a:pt x="20" y="142"/>
                    <a:pt x="19" y="144"/>
                    <a:pt x="18" y="143"/>
                  </a:cubicBezTo>
                  <a:cubicBezTo>
                    <a:pt x="18" y="143"/>
                    <a:pt x="17" y="142"/>
                    <a:pt x="17" y="142"/>
                  </a:cubicBezTo>
                  <a:cubicBezTo>
                    <a:pt x="17" y="141"/>
                    <a:pt x="17" y="140"/>
                    <a:pt x="18" y="140"/>
                  </a:cubicBezTo>
                  <a:cubicBezTo>
                    <a:pt x="18" y="139"/>
                    <a:pt x="16" y="138"/>
                    <a:pt x="16" y="136"/>
                  </a:cubicBezTo>
                  <a:cubicBezTo>
                    <a:pt x="16" y="132"/>
                    <a:pt x="14" y="127"/>
                    <a:pt x="14" y="123"/>
                  </a:cubicBezTo>
                  <a:cubicBezTo>
                    <a:pt x="12" y="115"/>
                    <a:pt x="13" y="104"/>
                    <a:pt x="11" y="96"/>
                  </a:cubicBezTo>
                  <a:cubicBezTo>
                    <a:pt x="10" y="90"/>
                    <a:pt x="6" y="85"/>
                    <a:pt x="9" y="80"/>
                  </a:cubicBezTo>
                  <a:cubicBezTo>
                    <a:pt x="9" y="79"/>
                    <a:pt x="9" y="77"/>
                    <a:pt x="9" y="75"/>
                  </a:cubicBezTo>
                  <a:cubicBezTo>
                    <a:pt x="8" y="75"/>
                    <a:pt x="7" y="77"/>
                    <a:pt x="6" y="78"/>
                  </a:cubicBezTo>
                  <a:cubicBezTo>
                    <a:pt x="6" y="78"/>
                    <a:pt x="5" y="77"/>
                    <a:pt x="5" y="77"/>
                  </a:cubicBezTo>
                  <a:cubicBezTo>
                    <a:pt x="5" y="77"/>
                    <a:pt x="5" y="78"/>
                    <a:pt x="5" y="78"/>
                  </a:cubicBezTo>
                  <a:cubicBezTo>
                    <a:pt x="4" y="78"/>
                    <a:pt x="5" y="76"/>
                    <a:pt x="4" y="75"/>
                  </a:cubicBezTo>
                  <a:cubicBezTo>
                    <a:pt x="4" y="74"/>
                    <a:pt x="4" y="75"/>
                    <a:pt x="3" y="75"/>
                  </a:cubicBezTo>
                  <a:cubicBezTo>
                    <a:pt x="3" y="74"/>
                    <a:pt x="3" y="73"/>
                    <a:pt x="3" y="72"/>
                  </a:cubicBezTo>
                  <a:cubicBezTo>
                    <a:pt x="0" y="67"/>
                    <a:pt x="0" y="60"/>
                    <a:pt x="0" y="53"/>
                  </a:cubicBezTo>
                  <a:cubicBezTo>
                    <a:pt x="0" y="52"/>
                    <a:pt x="1" y="52"/>
                    <a:pt x="1" y="52"/>
                  </a:cubicBezTo>
                  <a:cubicBezTo>
                    <a:pt x="1" y="51"/>
                    <a:pt x="0" y="50"/>
                    <a:pt x="1" y="49"/>
                  </a:cubicBezTo>
                  <a:cubicBezTo>
                    <a:pt x="1" y="48"/>
                    <a:pt x="1" y="48"/>
                    <a:pt x="1" y="46"/>
                  </a:cubicBezTo>
                  <a:cubicBezTo>
                    <a:pt x="1" y="43"/>
                    <a:pt x="2" y="38"/>
                    <a:pt x="3" y="35"/>
                  </a:cubicBezTo>
                  <a:cubicBezTo>
                    <a:pt x="4" y="34"/>
                    <a:pt x="3" y="33"/>
                    <a:pt x="4" y="32"/>
                  </a:cubicBezTo>
                  <a:cubicBezTo>
                    <a:pt x="6" y="29"/>
                    <a:pt x="9" y="28"/>
                    <a:pt x="13" y="25"/>
                  </a:cubicBezTo>
                  <a:cubicBezTo>
                    <a:pt x="13" y="25"/>
                    <a:pt x="12" y="25"/>
                    <a:pt x="12" y="25"/>
                  </a:cubicBezTo>
                  <a:cubicBezTo>
                    <a:pt x="14" y="23"/>
                    <a:pt x="15" y="20"/>
                    <a:pt x="18" y="19"/>
                  </a:cubicBezTo>
                  <a:cubicBezTo>
                    <a:pt x="17" y="16"/>
                    <a:pt x="17" y="13"/>
                    <a:pt x="15" y="12"/>
                  </a:cubicBezTo>
                  <a:cubicBezTo>
                    <a:pt x="14" y="6"/>
                    <a:pt x="16" y="1"/>
                    <a:pt x="20" y="0"/>
                  </a:cubicBezTo>
                  <a:cubicBezTo>
                    <a:pt x="27" y="0"/>
                    <a:pt x="31" y="3"/>
                    <a:pt x="30" y="10"/>
                  </a:cubicBezTo>
                  <a:cubicBezTo>
                    <a:pt x="30" y="11"/>
                    <a:pt x="29" y="11"/>
                    <a:pt x="30" y="12"/>
                  </a:cubicBezTo>
                  <a:close/>
                  <a:moveTo>
                    <a:pt x="27" y="22"/>
                  </a:moveTo>
                  <a:cubicBezTo>
                    <a:pt x="27" y="22"/>
                    <a:pt x="28" y="22"/>
                    <a:pt x="28" y="22"/>
                  </a:cubicBezTo>
                  <a:cubicBezTo>
                    <a:pt x="26" y="21"/>
                    <a:pt x="26" y="24"/>
                    <a:pt x="24" y="24"/>
                  </a:cubicBezTo>
                  <a:cubicBezTo>
                    <a:pt x="22" y="24"/>
                    <a:pt x="20" y="22"/>
                    <a:pt x="18" y="21"/>
                  </a:cubicBezTo>
                  <a:cubicBezTo>
                    <a:pt x="17" y="27"/>
                    <a:pt x="21" y="31"/>
                    <a:pt x="24" y="34"/>
                  </a:cubicBezTo>
                  <a:cubicBezTo>
                    <a:pt x="28" y="32"/>
                    <a:pt x="29" y="28"/>
                    <a:pt x="30" y="25"/>
                  </a:cubicBezTo>
                  <a:cubicBezTo>
                    <a:pt x="28" y="24"/>
                    <a:pt x="28" y="22"/>
                    <a:pt x="27" y="22"/>
                  </a:cubicBezTo>
                  <a:close/>
                  <a:moveTo>
                    <a:pt x="27" y="72"/>
                  </a:moveTo>
                  <a:cubicBezTo>
                    <a:pt x="26" y="72"/>
                    <a:pt x="26" y="70"/>
                    <a:pt x="25" y="70"/>
                  </a:cubicBezTo>
                  <a:cubicBezTo>
                    <a:pt x="26" y="70"/>
                    <a:pt x="27" y="70"/>
                    <a:pt x="27" y="69"/>
                  </a:cubicBezTo>
                  <a:cubicBezTo>
                    <a:pt x="25" y="69"/>
                    <a:pt x="23" y="69"/>
                    <a:pt x="22" y="70"/>
                  </a:cubicBezTo>
                  <a:cubicBezTo>
                    <a:pt x="22" y="71"/>
                    <a:pt x="22" y="71"/>
                    <a:pt x="22" y="73"/>
                  </a:cubicBezTo>
                  <a:cubicBezTo>
                    <a:pt x="22" y="73"/>
                    <a:pt x="23" y="74"/>
                    <a:pt x="24" y="73"/>
                  </a:cubicBezTo>
                  <a:cubicBezTo>
                    <a:pt x="23" y="73"/>
                    <a:pt x="22" y="72"/>
                    <a:pt x="22" y="72"/>
                  </a:cubicBezTo>
                  <a:cubicBezTo>
                    <a:pt x="23" y="73"/>
                    <a:pt x="24" y="73"/>
                    <a:pt x="25" y="73"/>
                  </a:cubicBezTo>
                  <a:cubicBezTo>
                    <a:pt x="26" y="72"/>
                    <a:pt x="26" y="72"/>
                    <a:pt x="26" y="72"/>
                  </a:cubicBezTo>
                  <a:cubicBezTo>
                    <a:pt x="26" y="72"/>
                    <a:pt x="26" y="72"/>
                    <a:pt x="27" y="72"/>
                  </a:cubicBezTo>
                  <a:close/>
                  <a:moveTo>
                    <a:pt x="33" y="77"/>
                  </a:moveTo>
                  <a:cubicBezTo>
                    <a:pt x="34" y="78"/>
                    <a:pt x="36" y="77"/>
                    <a:pt x="37" y="76"/>
                  </a:cubicBezTo>
                  <a:cubicBezTo>
                    <a:pt x="37" y="77"/>
                    <a:pt x="37" y="78"/>
                    <a:pt x="38" y="78"/>
                  </a:cubicBezTo>
                  <a:cubicBezTo>
                    <a:pt x="38" y="77"/>
                    <a:pt x="38" y="76"/>
                    <a:pt x="38" y="75"/>
                  </a:cubicBezTo>
                  <a:cubicBezTo>
                    <a:pt x="37" y="75"/>
                    <a:pt x="37" y="74"/>
                    <a:pt x="37" y="74"/>
                  </a:cubicBezTo>
                  <a:cubicBezTo>
                    <a:pt x="36" y="76"/>
                    <a:pt x="34" y="75"/>
                    <a:pt x="33" y="77"/>
                  </a:cubicBezTo>
                  <a:close/>
                  <a:moveTo>
                    <a:pt x="12" y="78"/>
                  </a:moveTo>
                  <a:cubicBezTo>
                    <a:pt x="12" y="77"/>
                    <a:pt x="13" y="77"/>
                    <a:pt x="14" y="76"/>
                  </a:cubicBezTo>
                  <a:cubicBezTo>
                    <a:pt x="14" y="76"/>
                    <a:pt x="15" y="76"/>
                    <a:pt x="15" y="75"/>
                  </a:cubicBezTo>
                  <a:cubicBezTo>
                    <a:pt x="13" y="76"/>
                    <a:pt x="13" y="75"/>
                    <a:pt x="11" y="75"/>
                  </a:cubicBezTo>
                  <a:cubicBezTo>
                    <a:pt x="12" y="76"/>
                    <a:pt x="11" y="78"/>
                    <a:pt x="12" y="78"/>
                  </a:cubicBezTo>
                  <a:close/>
                  <a:moveTo>
                    <a:pt x="40" y="75"/>
                  </a:moveTo>
                  <a:cubicBezTo>
                    <a:pt x="40" y="77"/>
                    <a:pt x="39" y="79"/>
                    <a:pt x="41" y="80"/>
                  </a:cubicBezTo>
                  <a:cubicBezTo>
                    <a:pt x="42" y="78"/>
                    <a:pt x="42" y="76"/>
                    <a:pt x="40" y="75"/>
                  </a:cubicBezTo>
                  <a:close/>
                  <a:moveTo>
                    <a:pt x="25" y="93"/>
                  </a:moveTo>
                  <a:cubicBezTo>
                    <a:pt x="25" y="101"/>
                    <a:pt x="23" y="108"/>
                    <a:pt x="24" y="114"/>
                  </a:cubicBezTo>
                  <a:cubicBezTo>
                    <a:pt x="24" y="117"/>
                    <a:pt x="25" y="120"/>
                    <a:pt x="25" y="123"/>
                  </a:cubicBezTo>
                  <a:cubicBezTo>
                    <a:pt x="26" y="126"/>
                    <a:pt x="25" y="130"/>
                    <a:pt x="26" y="133"/>
                  </a:cubicBezTo>
                  <a:cubicBezTo>
                    <a:pt x="26" y="131"/>
                    <a:pt x="28" y="131"/>
                    <a:pt x="28" y="129"/>
                  </a:cubicBezTo>
                  <a:cubicBezTo>
                    <a:pt x="27" y="124"/>
                    <a:pt x="30" y="118"/>
                    <a:pt x="30" y="113"/>
                  </a:cubicBezTo>
                  <a:cubicBezTo>
                    <a:pt x="28" y="111"/>
                    <a:pt x="30" y="106"/>
                    <a:pt x="29" y="102"/>
                  </a:cubicBezTo>
                  <a:cubicBezTo>
                    <a:pt x="29" y="101"/>
                    <a:pt x="28" y="100"/>
                    <a:pt x="27" y="98"/>
                  </a:cubicBezTo>
                  <a:cubicBezTo>
                    <a:pt x="26" y="96"/>
                    <a:pt x="26" y="92"/>
                    <a:pt x="25" y="92"/>
                  </a:cubicBezTo>
                  <a:cubicBezTo>
                    <a:pt x="25" y="93"/>
                    <a:pt x="25" y="93"/>
                    <a:pt x="25" y="93"/>
                  </a:cubicBezTo>
                  <a:close/>
                  <a:moveTo>
                    <a:pt x="19" y="151"/>
                  </a:moveTo>
                  <a:cubicBezTo>
                    <a:pt x="20" y="151"/>
                    <a:pt x="23" y="151"/>
                    <a:pt x="21" y="150"/>
                  </a:cubicBezTo>
                  <a:cubicBezTo>
                    <a:pt x="22" y="150"/>
                    <a:pt x="23" y="151"/>
                    <a:pt x="23" y="150"/>
                  </a:cubicBezTo>
                  <a:cubicBezTo>
                    <a:pt x="22" y="149"/>
                    <a:pt x="19" y="150"/>
                    <a:pt x="19" y="1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1" name="Freeform 91"/>
            <p:cNvSpPr>
              <a:spLocks/>
            </p:cNvSpPr>
            <p:nvPr/>
          </p:nvSpPr>
          <p:spPr bwMode="auto">
            <a:xfrm>
              <a:off x="1290637" y="931863"/>
              <a:ext cx="30163" cy="30163"/>
            </a:xfrm>
            <a:custGeom>
              <a:avLst/>
              <a:gdLst/>
              <a:ahLst/>
              <a:cxnLst>
                <a:cxn ang="0">
                  <a:pos x="3" y="4"/>
                </a:cxn>
                <a:cxn ang="0">
                  <a:pos x="0" y="4"/>
                </a:cxn>
                <a:cxn ang="0">
                  <a:pos x="0" y="2"/>
                </a:cxn>
                <a:cxn ang="0">
                  <a:pos x="4" y="3"/>
                </a:cxn>
                <a:cxn ang="0">
                  <a:pos x="3" y="4"/>
                </a:cxn>
              </a:cxnLst>
              <a:rect l="0" t="0" r="r" b="b"/>
              <a:pathLst>
                <a:path w="4" h="4">
                  <a:moveTo>
                    <a:pt x="3" y="4"/>
                  </a:moveTo>
                  <a:cubicBezTo>
                    <a:pt x="2" y="4"/>
                    <a:pt x="2" y="3"/>
                    <a:pt x="0" y="4"/>
                  </a:cubicBezTo>
                  <a:cubicBezTo>
                    <a:pt x="0" y="3"/>
                    <a:pt x="0" y="3"/>
                    <a:pt x="0" y="2"/>
                  </a:cubicBezTo>
                  <a:cubicBezTo>
                    <a:pt x="1" y="1"/>
                    <a:pt x="4" y="0"/>
                    <a:pt x="4" y="3"/>
                  </a:cubicBezTo>
                  <a:cubicBezTo>
                    <a:pt x="3" y="3"/>
                    <a:pt x="4" y="2"/>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2" name="Freeform 92"/>
            <p:cNvSpPr>
              <a:spLocks/>
            </p:cNvSpPr>
            <p:nvPr/>
          </p:nvSpPr>
          <p:spPr bwMode="auto">
            <a:xfrm>
              <a:off x="1236662" y="938213"/>
              <a:ext cx="46038" cy="23813"/>
            </a:xfrm>
            <a:custGeom>
              <a:avLst/>
              <a:gdLst/>
              <a:ahLst/>
              <a:cxnLst>
                <a:cxn ang="0">
                  <a:pos x="5" y="3"/>
                </a:cxn>
                <a:cxn ang="0">
                  <a:pos x="2" y="3"/>
                </a:cxn>
                <a:cxn ang="0">
                  <a:pos x="1" y="2"/>
                </a:cxn>
                <a:cxn ang="0">
                  <a:pos x="5" y="3"/>
                </a:cxn>
              </a:cxnLst>
              <a:rect l="0" t="0" r="r" b="b"/>
              <a:pathLst>
                <a:path w="6" h="3">
                  <a:moveTo>
                    <a:pt x="5" y="3"/>
                  </a:moveTo>
                  <a:cubicBezTo>
                    <a:pt x="4" y="3"/>
                    <a:pt x="3" y="3"/>
                    <a:pt x="2" y="3"/>
                  </a:cubicBezTo>
                  <a:cubicBezTo>
                    <a:pt x="2" y="1"/>
                    <a:pt x="2" y="2"/>
                    <a:pt x="1" y="2"/>
                  </a:cubicBezTo>
                  <a:cubicBezTo>
                    <a:pt x="0" y="0"/>
                    <a:pt x="6" y="0"/>
                    <a:pt x="5"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grpSp>
        <p:nvGrpSpPr>
          <p:cNvPr id="53" name="Grupp 640"/>
          <p:cNvGrpSpPr/>
          <p:nvPr/>
        </p:nvGrpSpPr>
        <p:grpSpPr>
          <a:xfrm>
            <a:off x="1539064" y="3873905"/>
            <a:ext cx="232112" cy="734302"/>
            <a:chOff x="3854450" y="3482975"/>
            <a:chExt cx="427038" cy="1350963"/>
          </a:xfrm>
          <a:solidFill>
            <a:schemeClr val="accent4"/>
          </a:solidFill>
        </p:grpSpPr>
        <p:sp>
          <p:nvSpPr>
            <p:cNvPr id="54" name="Freeform 167"/>
            <p:cNvSpPr>
              <a:spLocks noEditPoints="1"/>
            </p:cNvSpPr>
            <p:nvPr/>
          </p:nvSpPr>
          <p:spPr bwMode="auto">
            <a:xfrm>
              <a:off x="3854450" y="3482975"/>
              <a:ext cx="427038" cy="1350963"/>
            </a:xfrm>
            <a:custGeom>
              <a:avLst/>
              <a:gdLst/>
              <a:ahLst/>
              <a:cxnLst>
                <a:cxn ang="0">
                  <a:pos x="24" y="26"/>
                </a:cxn>
                <a:cxn ang="0">
                  <a:pos x="23" y="25"/>
                </a:cxn>
                <a:cxn ang="0">
                  <a:pos x="39" y="33"/>
                </a:cxn>
                <a:cxn ang="0">
                  <a:pos x="43" y="38"/>
                </a:cxn>
                <a:cxn ang="0">
                  <a:pos x="50" y="46"/>
                </a:cxn>
                <a:cxn ang="0">
                  <a:pos x="55" y="57"/>
                </a:cxn>
                <a:cxn ang="0">
                  <a:pos x="51" y="66"/>
                </a:cxn>
                <a:cxn ang="0">
                  <a:pos x="38" y="76"/>
                </a:cxn>
                <a:cxn ang="0">
                  <a:pos x="35" y="76"/>
                </a:cxn>
                <a:cxn ang="0">
                  <a:pos x="38" y="134"/>
                </a:cxn>
                <a:cxn ang="0">
                  <a:pos x="32" y="144"/>
                </a:cxn>
                <a:cxn ang="0">
                  <a:pos x="33" y="153"/>
                </a:cxn>
                <a:cxn ang="0">
                  <a:pos x="34" y="163"/>
                </a:cxn>
                <a:cxn ang="0">
                  <a:pos x="22" y="172"/>
                </a:cxn>
                <a:cxn ang="0">
                  <a:pos x="25" y="165"/>
                </a:cxn>
                <a:cxn ang="0">
                  <a:pos x="25" y="145"/>
                </a:cxn>
                <a:cxn ang="0">
                  <a:pos x="23" y="147"/>
                </a:cxn>
                <a:cxn ang="0">
                  <a:pos x="23" y="155"/>
                </a:cxn>
                <a:cxn ang="0">
                  <a:pos x="21" y="157"/>
                </a:cxn>
                <a:cxn ang="0">
                  <a:pos x="16" y="160"/>
                </a:cxn>
                <a:cxn ang="0">
                  <a:pos x="4" y="159"/>
                </a:cxn>
                <a:cxn ang="0">
                  <a:pos x="13" y="156"/>
                </a:cxn>
                <a:cxn ang="0">
                  <a:pos x="17" y="144"/>
                </a:cxn>
                <a:cxn ang="0">
                  <a:pos x="14" y="143"/>
                </a:cxn>
                <a:cxn ang="0">
                  <a:pos x="5" y="138"/>
                </a:cxn>
                <a:cxn ang="0">
                  <a:pos x="1" y="137"/>
                </a:cxn>
                <a:cxn ang="0">
                  <a:pos x="4" y="96"/>
                </a:cxn>
                <a:cxn ang="0">
                  <a:pos x="5" y="90"/>
                </a:cxn>
                <a:cxn ang="0">
                  <a:pos x="4" y="75"/>
                </a:cxn>
                <a:cxn ang="0">
                  <a:pos x="1" y="65"/>
                </a:cxn>
                <a:cxn ang="0">
                  <a:pos x="2" y="36"/>
                </a:cxn>
                <a:cxn ang="0">
                  <a:pos x="12" y="36"/>
                </a:cxn>
                <a:cxn ang="0">
                  <a:pos x="19" y="39"/>
                </a:cxn>
                <a:cxn ang="0">
                  <a:pos x="21" y="31"/>
                </a:cxn>
                <a:cxn ang="0">
                  <a:pos x="21" y="24"/>
                </a:cxn>
                <a:cxn ang="0">
                  <a:pos x="20" y="19"/>
                </a:cxn>
                <a:cxn ang="0">
                  <a:pos x="19" y="23"/>
                </a:cxn>
                <a:cxn ang="0">
                  <a:pos x="17" y="29"/>
                </a:cxn>
                <a:cxn ang="0">
                  <a:pos x="17" y="26"/>
                </a:cxn>
                <a:cxn ang="0">
                  <a:pos x="17" y="24"/>
                </a:cxn>
                <a:cxn ang="0">
                  <a:pos x="16" y="22"/>
                </a:cxn>
                <a:cxn ang="0">
                  <a:pos x="16" y="16"/>
                </a:cxn>
                <a:cxn ang="0">
                  <a:pos x="18" y="14"/>
                </a:cxn>
                <a:cxn ang="0">
                  <a:pos x="18" y="11"/>
                </a:cxn>
                <a:cxn ang="0">
                  <a:pos x="9" y="20"/>
                </a:cxn>
                <a:cxn ang="0">
                  <a:pos x="7" y="12"/>
                </a:cxn>
                <a:cxn ang="0">
                  <a:pos x="9" y="5"/>
                </a:cxn>
                <a:cxn ang="0">
                  <a:pos x="14" y="1"/>
                </a:cxn>
                <a:cxn ang="0">
                  <a:pos x="30" y="10"/>
                </a:cxn>
                <a:cxn ang="0">
                  <a:pos x="37" y="53"/>
                </a:cxn>
                <a:cxn ang="0">
                  <a:pos x="35" y="70"/>
                </a:cxn>
                <a:cxn ang="0">
                  <a:pos x="41" y="69"/>
                </a:cxn>
                <a:cxn ang="0">
                  <a:pos x="47" y="65"/>
                </a:cxn>
                <a:cxn ang="0">
                  <a:pos x="46" y="58"/>
                </a:cxn>
              </a:cxnLst>
              <a:rect l="0" t="0" r="r" b="b"/>
              <a:pathLst>
                <a:path w="56" h="177">
                  <a:moveTo>
                    <a:pt x="26" y="25"/>
                  </a:moveTo>
                  <a:cubicBezTo>
                    <a:pt x="25" y="25"/>
                    <a:pt x="25" y="26"/>
                    <a:pt x="24" y="26"/>
                  </a:cubicBezTo>
                  <a:cubicBezTo>
                    <a:pt x="23" y="24"/>
                    <a:pt x="25" y="21"/>
                    <a:pt x="24" y="19"/>
                  </a:cubicBezTo>
                  <a:cubicBezTo>
                    <a:pt x="22" y="20"/>
                    <a:pt x="23" y="24"/>
                    <a:pt x="23" y="25"/>
                  </a:cubicBezTo>
                  <a:cubicBezTo>
                    <a:pt x="24" y="26"/>
                    <a:pt x="24" y="28"/>
                    <a:pt x="25" y="29"/>
                  </a:cubicBezTo>
                  <a:cubicBezTo>
                    <a:pt x="30" y="30"/>
                    <a:pt x="35" y="31"/>
                    <a:pt x="39" y="33"/>
                  </a:cubicBezTo>
                  <a:cubicBezTo>
                    <a:pt x="40" y="34"/>
                    <a:pt x="40" y="34"/>
                    <a:pt x="40" y="35"/>
                  </a:cubicBezTo>
                  <a:cubicBezTo>
                    <a:pt x="41" y="36"/>
                    <a:pt x="42" y="38"/>
                    <a:pt x="43" y="38"/>
                  </a:cubicBezTo>
                  <a:cubicBezTo>
                    <a:pt x="43" y="39"/>
                    <a:pt x="43" y="39"/>
                    <a:pt x="44" y="40"/>
                  </a:cubicBezTo>
                  <a:cubicBezTo>
                    <a:pt x="46" y="42"/>
                    <a:pt x="48" y="44"/>
                    <a:pt x="50" y="46"/>
                  </a:cubicBezTo>
                  <a:cubicBezTo>
                    <a:pt x="52" y="48"/>
                    <a:pt x="55" y="51"/>
                    <a:pt x="56" y="54"/>
                  </a:cubicBezTo>
                  <a:cubicBezTo>
                    <a:pt x="56" y="55"/>
                    <a:pt x="56" y="56"/>
                    <a:pt x="55" y="57"/>
                  </a:cubicBezTo>
                  <a:cubicBezTo>
                    <a:pt x="55" y="59"/>
                    <a:pt x="55" y="62"/>
                    <a:pt x="55" y="65"/>
                  </a:cubicBezTo>
                  <a:cubicBezTo>
                    <a:pt x="54" y="66"/>
                    <a:pt x="52" y="65"/>
                    <a:pt x="51" y="66"/>
                  </a:cubicBezTo>
                  <a:cubicBezTo>
                    <a:pt x="48" y="68"/>
                    <a:pt x="46" y="71"/>
                    <a:pt x="44" y="73"/>
                  </a:cubicBezTo>
                  <a:cubicBezTo>
                    <a:pt x="43" y="75"/>
                    <a:pt x="41" y="76"/>
                    <a:pt x="38" y="76"/>
                  </a:cubicBezTo>
                  <a:cubicBezTo>
                    <a:pt x="38" y="76"/>
                    <a:pt x="37" y="75"/>
                    <a:pt x="37" y="75"/>
                  </a:cubicBezTo>
                  <a:cubicBezTo>
                    <a:pt x="36" y="75"/>
                    <a:pt x="36" y="76"/>
                    <a:pt x="35" y="76"/>
                  </a:cubicBezTo>
                  <a:cubicBezTo>
                    <a:pt x="36" y="77"/>
                    <a:pt x="36" y="78"/>
                    <a:pt x="36" y="79"/>
                  </a:cubicBezTo>
                  <a:cubicBezTo>
                    <a:pt x="36" y="97"/>
                    <a:pt x="36" y="117"/>
                    <a:pt x="38" y="134"/>
                  </a:cubicBezTo>
                  <a:cubicBezTo>
                    <a:pt x="36" y="136"/>
                    <a:pt x="37" y="139"/>
                    <a:pt x="37" y="142"/>
                  </a:cubicBezTo>
                  <a:cubicBezTo>
                    <a:pt x="36" y="143"/>
                    <a:pt x="34" y="144"/>
                    <a:pt x="32" y="144"/>
                  </a:cubicBezTo>
                  <a:cubicBezTo>
                    <a:pt x="31" y="148"/>
                    <a:pt x="32" y="152"/>
                    <a:pt x="33" y="155"/>
                  </a:cubicBezTo>
                  <a:cubicBezTo>
                    <a:pt x="34" y="155"/>
                    <a:pt x="33" y="154"/>
                    <a:pt x="33" y="153"/>
                  </a:cubicBezTo>
                  <a:cubicBezTo>
                    <a:pt x="35" y="155"/>
                    <a:pt x="35" y="159"/>
                    <a:pt x="34" y="162"/>
                  </a:cubicBezTo>
                  <a:cubicBezTo>
                    <a:pt x="33" y="163"/>
                    <a:pt x="34" y="163"/>
                    <a:pt x="34" y="163"/>
                  </a:cubicBezTo>
                  <a:cubicBezTo>
                    <a:pt x="33" y="165"/>
                    <a:pt x="33" y="167"/>
                    <a:pt x="33" y="169"/>
                  </a:cubicBezTo>
                  <a:cubicBezTo>
                    <a:pt x="31" y="172"/>
                    <a:pt x="25" y="177"/>
                    <a:pt x="22" y="172"/>
                  </a:cubicBezTo>
                  <a:cubicBezTo>
                    <a:pt x="23" y="169"/>
                    <a:pt x="23" y="165"/>
                    <a:pt x="25" y="164"/>
                  </a:cubicBezTo>
                  <a:cubicBezTo>
                    <a:pt x="25" y="164"/>
                    <a:pt x="25" y="164"/>
                    <a:pt x="25" y="165"/>
                  </a:cubicBezTo>
                  <a:cubicBezTo>
                    <a:pt x="27" y="164"/>
                    <a:pt x="26" y="162"/>
                    <a:pt x="26" y="162"/>
                  </a:cubicBezTo>
                  <a:cubicBezTo>
                    <a:pt x="25" y="157"/>
                    <a:pt x="28" y="149"/>
                    <a:pt x="25" y="145"/>
                  </a:cubicBezTo>
                  <a:cubicBezTo>
                    <a:pt x="24" y="145"/>
                    <a:pt x="24" y="145"/>
                    <a:pt x="23" y="145"/>
                  </a:cubicBezTo>
                  <a:cubicBezTo>
                    <a:pt x="23" y="145"/>
                    <a:pt x="23" y="146"/>
                    <a:pt x="23" y="147"/>
                  </a:cubicBezTo>
                  <a:cubicBezTo>
                    <a:pt x="25" y="148"/>
                    <a:pt x="26" y="150"/>
                    <a:pt x="25" y="153"/>
                  </a:cubicBezTo>
                  <a:cubicBezTo>
                    <a:pt x="25" y="154"/>
                    <a:pt x="23" y="154"/>
                    <a:pt x="23" y="155"/>
                  </a:cubicBezTo>
                  <a:cubicBezTo>
                    <a:pt x="23" y="156"/>
                    <a:pt x="24" y="157"/>
                    <a:pt x="23" y="158"/>
                  </a:cubicBezTo>
                  <a:cubicBezTo>
                    <a:pt x="22" y="158"/>
                    <a:pt x="21" y="157"/>
                    <a:pt x="21" y="157"/>
                  </a:cubicBezTo>
                  <a:cubicBezTo>
                    <a:pt x="21" y="156"/>
                    <a:pt x="21" y="156"/>
                    <a:pt x="21" y="155"/>
                  </a:cubicBezTo>
                  <a:cubicBezTo>
                    <a:pt x="19" y="156"/>
                    <a:pt x="17" y="157"/>
                    <a:pt x="16" y="160"/>
                  </a:cubicBezTo>
                  <a:cubicBezTo>
                    <a:pt x="13" y="162"/>
                    <a:pt x="9" y="162"/>
                    <a:pt x="5" y="161"/>
                  </a:cubicBezTo>
                  <a:cubicBezTo>
                    <a:pt x="5" y="160"/>
                    <a:pt x="4" y="160"/>
                    <a:pt x="4" y="159"/>
                  </a:cubicBezTo>
                  <a:cubicBezTo>
                    <a:pt x="7" y="158"/>
                    <a:pt x="9" y="156"/>
                    <a:pt x="11" y="155"/>
                  </a:cubicBezTo>
                  <a:cubicBezTo>
                    <a:pt x="12" y="155"/>
                    <a:pt x="12" y="156"/>
                    <a:pt x="13" y="156"/>
                  </a:cubicBezTo>
                  <a:cubicBezTo>
                    <a:pt x="13" y="155"/>
                    <a:pt x="13" y="155"/>
                    <a:pt x="13" y="154"/>
                  </a:cubicBezTo>
                  <a:cubicBezTo>
                    <a:pt x="15" y="152"/>
                    <a:pt x="17" y="149"/>
                    <a:pt x="17" y="144"/>
                  </a:cubicBezTo>
                  <a:cubicBezTo>
                    <a:pt x="16" y="143"/>
                    <a:pt x="15" y="142"/>
                    <a:pt x="14" y="141"/>
                  </a:cubicBezTo>
                  <a:cubicBezTo>
                    <a:pt x="13" y="141"/>
                    <a:pt x="14" y="142"/>
                    <a:pt x="14" y="143"/>
                  </a:cubicBezTo>
                  <a:cubicBezTo>
                    <a:pt x="11" y="145"/>
                    <a:pt x="7" y="142"/>
                    <a:pt x="5" y="141"/>
                  </a:cubicBezTo>
                  <a:cubicBezTo>
                    <a:pt x="5" y="140"/>
                    <a:pt x="5" y="139"/>
                    <a:pt x="5" y="138"/>
                  </a:cubicBezTo>
                  <a:cubicBezTo>
                    <a:pt x="4" y="138"/>
                    <a:pt x="2" y="138"/>
                    <a:pt x="1" y="137"/>
                  </a:cubicBezTo>
                  <a:cubicBezTo>
                    <a:pt x="1" y="137"/>
                    <a:pt x="1" y="137"/>
                    <a:pt x="1" y="137"/>
                  </a:cubicBezTo>
                  <a:cubicBezTo>
                    <a:pt x="2" y="124"/>
                    <a:pt x="4" y="112"/>
                    <a:pt x="5" y="98"/>
                  </a:cubicBezTo>
                  <a:cubicBezTo>
                    <a:pt x="4" y="98"/>
                    <a:pt x="4" y="97"/>
                    <a:pt x="4" y="96"/>
                  </a:cubicBezTo>
                  <a:cubicBezTo>
                    <a:pt x="4" y="95"/>
                    <a:pt x="4" y="93"/>
                    <a:pt x="4" y="92"/>
                  </a:cubicBezTo>
                  <a:cubicBezTo>
                    <a:pt x="4" y="91"/>
                    <a:pt x="4" y="91"/>
                    <a:pt x="5" y="90"/>
                  </a:cubicBezTo>
                  <a:cubicBezTo>
                    <a:pt x="5" y="88"/>
                    <a:pt x="5" y="86"/>
                    <a:pt x="5" y="84"/>
                  </a:cubicBezTo>
                  <a:cubicBezTo>
                    <a:pt x="3" y="82"/>
                    <a:pt x="3" y="79"/>
                    <a:pt x="4" y="75"/>
                  </a:cubicBezTo>
                  <a:cubicBezTo>
                    <a:pt x="3" y="75"/>
                    <a:pt x="2" y="75"/>
                    <a:pt x="1" y="75"/>
                  </a:cubicBezTo>
                  <a:cubicBezTo>
                    <a:pt x="1" y="71"/>
                    <a:pt x="0" y="68"/>
                    <a:pt x="1" y="65"/>
                  </a:cubicBezTo>
                  <a:cubicBezTo>
                    <a:pt x="0" y="59"/>
                    <a:pt x="1" y="53"/>
                    <a:pt x="1" y="47"/>
                  </a:cubicBezTo>
                  <a:cubicBezTo>
                    <a:pt x="1" y="43"/>
                    <a:pt x="1" y="39"/>
                    <a:pt x="2" y="36"/>
                  </a:cubicBezTo>
                  <a:cubicBezTo>
                    <a:pt x="5" y="34"/>
                    <a:pt x="9" y="32"/>
                    <a:pt x="13" y="31"/>
                  </a:cubicBezTo>
                  <a:cubicBezTo>
                    <a:pt x="14" y="33"/>
                    <a:pt x="12" y="34"/>
                    <a:pt x="12" y="36"/>
                  </a:cubicBezTo>
                  <a:cubicBezTo>
                    <a:pt x="13" y="39"/>
                    <a:pt x="13" y="43"/>
                    <a:pt x="15" y="45"/>
                  </a:cubicBezTo>
                  <a:cubicBezTo>
                    <a:pt x="17" y="43"/>
                    <a:pt x="18" y="41"/>
                    <a:pt x="19" y="39"/>
                  </a:cubicBezTo>
                  <a:cubicBezTo>
                    <a:pt x="20" y="37"/>
                    <a:pt x="21" y="35"/>
                    <a:pt x="21" y="33"/>
                  </a:cubicBezTo>
                  <a:cubicBezTo>
                    <a:pt x="21" y="32"/>
                    <a:pt x="21" y="32"/>
                    <a:pt x="21" y="31"/>
                  </a:cubicBezTo>
                  <a:cubicBezTo>
                    <a:pt x="20" y="31"/>
                    <a:pt x="20" y="32"/>
                    <a:pt x="19" y="32"/>
                  </a:cubicBezTo>
                  <a:cubicBezTo>
                    <a:pt x="19" y="28"/>
                    <a:pt x="22" y="28"/>
                    <a:pt x="21" y="24"/>
                  </a:cubicBezTo>
                  <a:cubicBezTo>
                    <a:pt x="21" y="24"/>
                    <a:pt x="21" y="25"/>
                    <a:pt x="21" y="24"/>
                  </a:cubicBezTo>
                  <a:cubicBezTo>
                    <a:pt x="21" y="22"/>
                    <a:pt x="20" y="21"/>
                    <a:pt x="20" y="19"/>
                  </a:cubicBezTo>
                  <a:cubicBezTo>
                    <a:pt x="19" y="18"/>
                    <a:pt x="18" y="18"/>
                    <a:pt x="17" y="19"/>
                  </a:cubicBezTo>
                  <a:cubicBezTo>
                    <a:pt x="18" y="20"/>
                    <a:pt x="18" y="22"/>
                    <a:pt x="19" y="23"/>
                  </a:cubicBezTo>
                  <a:cubicBezTo>
                    <a:pt x="19" y="24"/>
                    <a:pt x="19" y="26"/>
                    <a:pt x="20" y="27"/>
                  </a:cubicBezTo>
                  <a:cubicBezTo>
                    <a:pt x="20" y="28"/>
                    <a:pt x="19" y="30"/>
                    <a:pt x="17" y="29"/>
                  </a:cubicBezTo>
                  <a:cubicBezTo>
                    <a:pt x="17" y="28"/>
                    <a:pt x="18" y="27"/>
                    <a:pt x="16" y="27"/>
                  </a:cubicBezTo>
                  <a:cubicBezTo>
                    <a:pt x="17" y="27"/>
                    <a:pt x="17" y="26"/>
                    <a:pt x="17" y="26"/>
                  </a:cubicBezTo>
                  <a:cubicBezTo>
                    <a:pt x="17" y="25"/>
                    <a:pt x="16" y="25"/>
                    <a:pt x="15" y="25"/>
                  </a:cubicBezTo>
                  <a:cubicBezTo>
                    <a:pt x="16" y="24"/>
                    <a:pt x="17" y="24"/>
                    <a:pt x="17" y="24"/>
                  </a:cubicBezTo>
                  <a:cubicBezTo>
                    <a:pt x="17" y="23"/>
                    <a:pt x="16" y="23"/>
                    <a:pt x="16" y="23"/>
                  </a:cubicBezTo>
                  <a:cubicBezTo>
                    <a:pt x="15" y="23"/>
                    <a:pt x="16" y="22"/>
                    <a:pt x="16" y="22"/>
                  </a:cubicBezTo>
                  <a:cubicBezTo>
                    <a:pt x="16" y="21"/>
                    <a:pt x="15" y="22"/>
                    <a:pt x="15" y="21"/>
                  </a:cubicBezTo>
                  <a:cubicBezTo>
                    <a:pt x="15" y="20"/>
                    <a:pt x="15" y="17"/>
                    <a:pt x="16" y="16"/>
                  </a:cubicBezTo>
                  <a:cubicBezTo>
                    <a:pt x="17" y="16"/>
                    <a:pt x="19" y="17"/>
                    <a:pt x="20" y="16"/>
                  </a:cubicBezTo>
                  <a:cubicBezTo>
                    <a:pt x="20" y="14"/>
                    <a:pt x="18" y="15"/>
                    <a:pt x="18" y="14"/>
                  </a:cubicBezTo>
                  <a:cubicBezTo>
                    <a:pt x="17" y="14"/>
                    <a:pt x="18" y="14"/>
                    <a:pt x="18" y="14"/>
                  </a:cubicBezTo>
                  <a:cubicBezTo>
                    <a:pt x="18" y="13"/>
                    <a:pt x="18" y="12"/>
                    <a:pt x="18" y="11"/>
                  </a:cubicBezTo>
                  <a:cubicBezTo>
                    <a:pt x="18" y="9"/>
                    <a:pt x="14" y="10"/>
                    <a:pt x="12" y="10"/>
                  </a:cubicBezTo>
                  <a:cubicBezTo>
                    <a:pt x="9" y="11"/>
                    <a:pt x="11" y="17"/>
                    <a:pt x="9" y="20"/>
                  </a:cubicBezTo>
                  <a:cubicBezTo>
                    <a:pt x="8" y="18"/>
                    <a:pt x="8" y="16"/>
                    <a:pt x="7" y="15"/>
                  </a:cubicBezTo>
                  <a:cubicBezTo>
                    <a:pt x="8" y="14"/>
                    <a:pt x="8" y="13"/>
                    <a:pt x="7" y="12"/>
                  </a:cubicBezTo>
                  <a:cubicBezTo>
                    <a:pt x="7" y="12"/>
                    <a:pt x="7" y="12"/>
                    <a:pt x="7" y="11"/>
                  </a:cubicBezTo>
                  <a:cubicBezTo>
                    <a:pt x="6" y="9"/>
                    <a:pt x="7" y="7"/>
                    <a:pt x="9" y="5"/>
                  </a:cubicBezTo>
                  <a:cubicBezTo>
                    <a:pt x="9" y="5"/>
                    <a:pt x="10" y="5"/>
                    <a:pt x="10" y="5"/>
                  </a:cubicBezTo>
                  <a:cubicBezTo>
                    <a:pt x="12" y="3"/>
                    <a:pt x="12" y="2"/>
                    <a:pt x="14" y="1"/>
                  </a:cubicBezTo>
                  <a:cubicBezTo>
                    <a:pt x="17" y="1"/>
                    <a:pt x="20" y="0"/>
                    <a:pt x="23" y="2"/>
                  </a:cubicBezTo>
                  <a:cubicBezTo>
                    <a:pt x="25" y="5"/>
                    <a:pt x="28" y="6"/>
                    <a:pt x="30" y="10"/>
                  </a:cubicBezTo>
                  <a:cubicBezTo>
                    <a:pt x="30" y="16"/>
                    <a:pt x="27" y="20"/>
                    <a:pt x="26" y="25"/>
                  </a:cubicBezTo>
                  <a:close/>
                  <a:moveTo>
                    <a:pt x="37" y="53"/>
                  </a:moveTo>
                  <a:cubicBezTo>
                    <a:pt x="34" y="56"/>
                    <a:pt x="34" y="63"/>
                    <a:pt x="34" y="69"/>
                  </a:cubicBezTo>
                  <a:cubicBezTo>
                    <a:pt x="34" y="69"/>
                    <a:pt x="35" y="69"/>
                    <a:pt x="35" y="70"/>
                  </a:cubicBezTo>
                  <a:cubicBezTo>
                    <a:pt x="36" y="70"/>
                    <a:pt x="37" y="71"/>
                    <a:pt x="38" y="71"/>
                  </a:cubicBezTo>
                  <a:cubicBezTo>
                    <a:pt x="39" y="71"/>
                    <a:pt x="40" y="69"/>
                    <a:pt x="41" y="69"/>
                  </a:cubicBezTo>
                  <a:cubicBezTo>
                    <a:pt x="42" y="71"/>
                    <a:pt x="42" y="72"/>
                    <a:pt x="43" y="72"/>
                  </a:cubicBezTo>
                  <a:cubicBezTo>
                    <a:pt x="44" y="69"/>
                    <a:pt x="45" y="67"/>
                    <a:pt x="47" y="65"/>
                  </a:cubicBezTo>
                  <a:cubicBezTo>
                    <a:pt x="46" y="65"/>
                    <a:pt x="45" y="65"/>
                    <a:pt x="44" y="65"/>
                  </a:cubicBezTo>
                  <a:cubicBezTo>
                    <a:pt x="44" y="62"/>
                    <a:pt x="45" y="60"/>
                    <a:pt x="46" y="58"/>
                  </a:cubicBezTo>
                  <a:cubicBezTo>
                    <a:pt x="43" y="56"/>
                    <a:pt x="41" y="53"/>
                    <a:pt x="37" y="5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5" name="Freeform 168"/>
            <p:cNvSpPr>
              <a:spLocks/>
            </p:cNvSpPr>
            <p:nvPr/>
          </p:nvSpPr>
          <p:spPr bwMode="auto">
            <a:xfrm>
              <a:off x="3938587" y="3605213"/>
              <a:ext cx="22225" cy="14288"/>
            </a:xfrm>
            <a:custGeom>
              <a:avLst/>
              <a:gdLst/>
              <a:ahLst/>
              <a:cxnLst>
                <a:cxn ang="0">
                  <a:pos x="3" y="1"/>
                </a:cxn>
                <a:cxn ang="0">
                  <a:pos x="2" y="2"/>
                </a:cxn>
                <a:cxn ang="0">
                  <a:pos x="0" y="2"/>
                </a:cxn>
                <a:cxn ang="0">
                  <a:pos x="3" y="1"/>
                </a:cxn>
              </a:cxnLst>
              <a:rect l="0" t="0" r="r" b="b"/>
              <a:pathLst>
                <a:path w="3" h="2">
                  <a:moveTo>
                    <a:pt x="3" y="1"/>
                  </a:moveTo>
                  <a:cubicBezTo>
                    <a:pt x="3" y="2"/>
                    <a:pt x="3" y="2"/>
                    <a:pt x="2" y="2"/>
                  </a:cubicBezTo>
                  <a:cubicBezTo>
                    <a:pt x="1" y="2"/>
                    <a:pt x="1" y="1"/>
                    <a:pt x="0" y="2"/>
                  </a:cubicBezTo>
                  <a:cubicBezTo>
                    <a:pt x="0" y="0"/>
                    <a:pt x="2" y="0"/>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6" name="Freeform 169"/>
            <p:cNvSpPr>
              <a:spLocks/>
            </p:cNvSpPr>
            <p:nvPr/>
          </p:nvSpPr>
          <p:spPr bwMode="auto">
            <a:xfrm>
              <a:off x="3938587" y="3643313"/>
              <a:ext cx="22225" cy="30163"/>
            </a:xfrm>
            <a:custGeom>
              <a:avLst/>
              <a:gdLst/>
              <a:ahLst/>
              <a:cxnLst>
                <a:cxn ang="0">
                  <a:pos x="1" y="0"/>
                </a:cxn>
                <a:cxn ang="0">
                  <a:pos x="1" y="3"/>
                </a:cxn>
                <a:cxn ang="0">
                  <a:pos x="2" y="2"/>
                </a:cxn>
                <a:cxn ang="0">
                  <a:pos x="3" y="4"/>
                </a:cxn>
                <a:cxn ang="0">
                  <a:pos x="2" y="3"/>
                </a:cxn>
                <a:cxn ang="0">
                  <a:pos x="1" y="4"/>
                </a:cxn>
                <a:cxn ang="0">
                  <a:pos x="0" y="2"/>
                </a:cxn>
                <a:cxn ang="0">
                  <a:pos x="1" y="0"/>
                </a:cxn>
              </a:cxnLst>
              <a:rect l="0" t="0" r="r" b="b"/>
              <a:pathLst>
                <a:path w="3" h="4">
                  <a:moveTo>
                    <a:pt x="1" y="0"/>
                  </a:moveTo>
                  <a:cubicBezTo>
                    <a:pt x="2" y="1"/>
                    <a:pt x="0" y="2"/>
                    <a:pt x="1" y="3"/>
                  </a:cubicBezTo>
                  <a:cubicBezTo>
                    <a:pt x="2" y="3"/>
                    <a:pt x="2" y="2"/>
                    <a:pt x="2" y="2"/>
                  </a:cubicBezTo>
                  <a:cubicBezTo>
                    <a:pt x="2" y="3"/>
                    <a:pt x="3" y="3"/>
                    <a:pt x="3" y="4"/>
                  </a:cubicBezTo>
                  <a:cubicBezTo>
                    <a:pt x="3" y="4"/>
                    <a:pt x="2" y="3"/>
                    <a:pt x="2" y="3"/>
                  </a:cubicBezTo>
                  <a:cubicBezTo>
                    <a:pt x="1" y="3"/>
                    <a:pt x="2" y="4"/>
                    <a:pt x="1" y="4"/>
                  </a:cubicBezTo>
                  <a:cubicBezTo>
                    <a:pt x="1" y="3"/>
                    <a:pt x="1" y="3"/>
                    <a:pt x="0" y="2"/>
                  </a:cubicBezTo>
                  <a:cubicBezTo>
                    <a:pt x="1" y="2"/>
                    <a:pt x="1" y="1"/>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grpSp>
        <p:nvGrpSpPr>
          <p:cNvPr id="57" name="Grupp 753"/>
          <p:cNvGrpSpPr/>
          <p:nvPr/>
        </p:nvGrpSpPr>
        <p:grpSpPr>
          <a:xfrm>
            <a:off x="1776079" y="3847348"/>
            <a:ext cx="288728" cy="741302"/>
            <a:chOff x="2366963" y="3436938"/>
            <a:chExt cx="517525" cy="1328738"/>
          </a:xfrm>
          <a:solidFill>
            <a:schemeClr val="accent6"/>
          </a:solidFill>
        </p:grpSpPr>
        <p:sp>
          <p:nvSpPr>
            <p:cNvPr id="58" name="Freeform 266"/>
            <p:cNvSpPr>
              <a:spLocks/>
            </p:cNvSpPr>
            <p:nvPr/>
          </p:nvSpPr>
          <p:spPr bwMode="auto">
            <a:xfrm>
              <a:off x="2655888" y="3543300"/>
              <a:ext cx="7938" cy="23813"/>
            </a:xfrm>
            <a:custGeom>
              <a:avLst/>
              <a:gdLst/>
              <a:ahLst/>
              <a:cxnLst>
                <a:cxn ang="0">
                  <a:pos x="1" y="0"/>
                </a:cxn>
                <a:cxn ang="0">
                  <a:pos x="1" y="2"/>
                </a:cxn>
                <a:cxn ang="0">
                  <a:pos x="0" y="2"/>
                </a:cxn>
                <a:cxn ang="0">
                  <a:pos x="0" y="1"/>
                </a:cxn>
                <a:cxn ang="0">
                  <a:pos x="1" y="1"/>
                </a:cxn>
                <a:cxn ang="0">
                  <a:pos x="1" y="0"/>
                </a:cxn>
              </a:cxnLst>
              <a:rect l="0" t="0" r="r" b="b"/>
              <a:pathLst>
                <a:path w="1" h="3">
                  <a:moveTo>
                    <a:pt x="1" y="0"/>
                  </a:moveTo>
                  <a:cubicBezTo>
                    <a:pt x="1" y="1"/>
                    <a:pt x="1" y="2"/>
                    <a:pt x="1" y="2"/>
                  </a:cubicBezTo>
                  <a:cubicBezTo>
                    <a:pt x="0" y="3"/>
                    <a:pt x="0" y="2"/>
                    <a:pt x="0" y="2"/>
                  </a:cubicBezTo>
                  <a:cubicBezTo>
                    <a:pt x="0" y="2"/>
                    <a:pt x="0" y="2"/>
                    <a:pt x="0" y="1"/>
                  </a:cubicBezTo>
                  <a:cubicBezTo>
                    <a:pt x="0" y="1"/>
                    <a:pt x="0" y="1"/>
                    <a:pt x="1" y="1"/>
                  </a:cubicBezTo>
                  <a:cubicBezTo>
                    <a:pt x="1" y="1"/>
                    <a:pt x="1" y="0"/>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9" name="Freeform 267"/>
            <p:cNvSpPr>
              <a:spLocks/>
            </p:cNvSpPr>
            <p:nvPr/>
          </p:nvSpPr>
          <p:spPr bwMode="auto">
            <a:xfrm>
              <a:off x="2595563" y="3551238"/>
              <a:ext cx="14288" cy="15875"/>
            </a:xfrm>
            <a:custGeom>
              <a:avLst/>
              <a:gdLst/>
              <a:ahLst/>
              <a:cxnLst>
                <a:cxn ang="0">
                  <a:pos x="1" y="2"/>
                </a:cxn>
                <a:cxn ang="0">
                  <a:pos x="1" y="1"/>
                </a:cxn>
                <a:cxn ang="0">
                  <a:pos x="1" y="2"/>
                </a:cxn>
              </a:cxnLst>
              <a:rect l="0" t="0" r="r" b="b"/>
              <a:pathLst>
                <a:path w="2" h="2">
                  <a:moveTo>
                    <a:pt x="1" y="2"/>
                  </a:moveTo>
                  <a:cubicBezTo>
                    <a:pt x="1" y="1"/>
                    <a:pt x="1" y="1"/>
                    <a:pt x="1" y="1"/>
                  </a:cubicBezTo>
                  <a:cubicBezTo>
                    <a:pt x="0" y="0"/>
                    <a:pt x="2" y="1"/>
                    <a:pt x="1"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0" name="Freeform 268"/>
            <p:cNvSpPr>
              <a:spLocks/>
            </p:cNvSpPr>
            <p:nvPr/>
          </p:nvSpPr>
          <p:spPr bwMode="auto">
            <a:xfrm>
              <a:off x="2609850" y="3567113"/>
              <a:ext cx="23813" cy="30163"/>
            </a:xfrm>
            <a:custGeom>
              <a:avLst/>
              <a:gdLst/>
              <a:ahLst/>
              <a:cxnLst>
                <a:cxn ang="0">
                  <a:pos x="3" y="4"/>
                </a:cxn>
                <a:cxn ang="0">
                  <a:pos x="1" y="3"/>
                </a:cxn>
                <a:cxn ang="0">
                  <a:pos x="0" y="1"/>
                </a:cxn>
                <a:cxn ang="0">
                  <a:pos x="1" y="3"/>
                </a:cxn>
                <a:cxn ang="0">
                  <a:pos x="3" y="4"/>
                </a:cxn>
              </a:cxnLst>
              <a:rect l="0" t="0" r="r" b="b"/>
              <a:pathLst>
                <a:path w="3" h="4">
                  <a:moveTo>
                    <a:pt x="3" y="4"/>
                  </a:moveTo>
                  <a:cubicBezTo>
                    <a:pt x="3" y="4"/>
                    <a:pt x="2" y="4"/>
                    <a:pt x="1" y="3"/>
                  </a:cubicBezTo>
                  <a:cubicBezTo>
                    <a:pt x="0" y="2"/>
                    <a:pt x="0" y="1"/>
                    <a:pt x="0" y="1"/>
                  </a:cubicBezTo>
                  <a:cubicBezTo>
                    <a:pt x="0" y="0"/>
                    <a:pt x="1" y="2"/>
                    <a:pt x="1" y="3"/>
                  </a:cubicBezTo>
                  <a:cubicBezTo>
                    <a:pt x="2" y="3"/>
                    <a:pt x="3" y="4"/>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1" name="Freeform 269"/>
            <p:cNvSpPr>
              <a:spLocks/>
            </p:cNvSpPr>
            <p:nvPr/>
          </p:nvSpPr>
          <p:spPr bwMode="auto">
            <a:xfrm>
              <a:off x="2571750" y="3551238"/>
              <a:ext cx="7938" cy="15875"/>
            </a:xfrm>
            <a:custGeom>
              <a:avLst/>
              <a:gdLst/>
              <a:ahLst/>
              <a:cxnLst>
                <a:cxn ang="0">
                  <a:pos x="1" y="1"/>
                </a:cxn>
                <a:cxn ang="0">
                  <a:pos x="0" y="2"/>
                </a:cxn>
                <a:cxn ang="0">
                  <a:pos x="1" y="1"/>
                </a:cxn>
              </a:cxnLst>
              <a:rect l="0" t="0" r="r" b="b"/>
              <a:pathLst>
                <a:path w="1" h="2">
                  <a:moveTo>
                    <a:pt x="1" y="1"/>
                  </a:moveTo>
                  <a:cubicBezTo>
                    <a:pt x="0" y="1"/>
                    <a:pt x="0" y="1"/>
                    <a:pt x="0" y="2"/>
                  </a:cubicBezTo>
                  <a:cubicBezTo>
                    <a:pt x="0" y="1"/>
                    <a:pt x="0" y="0"/>
                    <a:pt x="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2" name="Freeform 270"/>
            <p:cNvSpPr>
              <a:spLocks/>
            </p:cNvSpPr>
            <p:nvPr/>
          </p:nvSpPr>
          <p:spPr bwMode="auto">
            <a:xfrm>
              <a:off x="2565400" y="3567113"/>
              <a:ext cx="44450" cy="38100"/>
            </a:xfrm>
            <a:custGeom>
              <a:avLst/>
              <a:gdLst/>
              <a:ahLst/>
              <a:cxnLst>
                <a:cxn ang="0">
                  <a:pos x="5" y="0"/>
                </a:cxn>
                <a:cxn ang="0">
                  <a:pos x="4" y="3"/>
                </a:cxn>
                <a:cxn ang="0">
                  <a:pos x="6" y="3"/>
                </a:cxn>
                <a:cxn ang="0">
                  <a:pos x="2" y="4"/>
                </a:cxn>
                <a:cxn ang="0">
                  <a:pos x="1" y="4"/>
                </a:cxn>
                <a:cxn ang="0">
                  <a:pos x="3" y="3"/>
                </a:cxn>
                <a:cxn ang="0">
                  <a:pos x="1" y="1"/>
                </a:cxn>
                <a:cxn ang="0">
                  <a:pos x="5" y="0"/>
                </a:cxn>
              </a:cxnLst>
              <a:rect l="0" t="0" r="r" b="b"/>
              <a:pathLst>
                <a:path w="6" h="5">
                  <a:moveTo>
                    <a:pt x="5" y="0"/>
                  </a:moveTo>
                  <a:cubicBezTo>
                    <a:pt x="5" y="1"/>
                    <a:pt x="4" y="2"/>
                    <a:pt x="4" y="3"/>
                  </a:cubicBezTo>
                  <a:cubicBezTo>
                    <a:pt x="4" y="3"/>
                    <a:pt x="6" y="3"/>
                    <a:pt x="6" y="3"/>
                  </a:cubicBezTo>
                  <a:cubicBezTo>
                    <a:pt x="5" y="4"/>
                    <a:pt x="4" y="5"/>
                    <a:pt x="2" y="4"/>
                  </a:cubicBezTo>
                  <a:cubicBezTo>
                    <a:pt x="2" y="4"/>
                    <a:pt x="1" y="4"/>
                    <a:pt x="1" y="4"/>
                  </a:cubicBezTo>
                  <a:cubicBezTo>
                    <a:pt x="0" y="3"/>
                    <a:pt x="2" y="3"/>
                    <a:pt x="3" y="3"/>
                  </a:cubicBezTo>
                  <a:cubicBezTo>
                    <a:pt x="2" y="2"/>
                    <a:pt x="2" y="2"/>
                    <a:pt x="1" y="1"/>
                  </a:cubicBezTo>
                  <a:cubicBezTo>
                    <a:pt x="2" y="2"/>
                    <a:pt x="4" y="1"/>
                    <a:pt x="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3" name="Freeform 271"/>
            <p:cNvSpPr>
              <a:spLocks/>
            </p:cNvSpPr>
            <p:nvPr/>
          </p:nvSpPr>
          <p:spPr bwMode="auto">
            <a:xfrm>
              <a:off x="2579688" y="3597275"/>
              <a:ext cx="23813" cy="14288"/>
            </a:xfrm>
            <a:custGeom>
              <a:avLst/>
              <a:gdLst/>
              <a:ahLst/>
              <a:cxnLst>
                <a:cxn ang="0">
                  <a:pos x="3" y="1"/>
                </a:cxn>
                <a:cxn ang="0">
                  <a:pos x="0" y="2"/>
                </a:cxn>
                <a:cxn ang="0">
                  <a:pos x="0" y="2"/>
                </a:cxn>
                <a:cxn ang="0">
                  <a:pos x="0" y="1"/>
                </a:cxn>
                <a:cxn ang="0">
                  <a:pos x="0" y="1"/>
                </a:cxn>
                <a:cxn ang="0">
                  <a:pos x="3" y="1"/>
                </a:cxn>
              </a:cxnLst>
              <a:rect l="0" t="0" r="r" b="b"/>
              <a:pathLst>
                <a:path w="3" h="2">
                  <a:moveTo>
                    <a:pt x="3" y="1"/>
                  </a:moveTo>
                  <a:cubicBezTo>
                    <a:pt x="3" y="2"/>
                    <a:pt x="1" y="2"/>
                    <a:pt x="0" y="2"/>
                  </a:cubicBezTo>
                  <a:cubicBezTo>
                    <a:pt x="0" y="2"/>
                    <a:pt x="0" y="2"/>
                    <a:pt x="0" y="2"/>
                  </a:cubicBezTo>
                  <a:cubicBezTo>
                    <a:pt x="0" y="2"/>
                    <a:pt x="0" y="2"/>
                    <a:pt x="0" y="1"/>
                  </a:cubicBezTo>
                  <a:cubicBezTo>
                    <a:pt x="0" y="1"/>
                    <a:pt x="0" y="1"/>
                    <a:pt x="0" y="1"/>
                  </a:cubicBezTo>
                  <a:cubicBezTo>
                    <a:pt x="0" y="0"/>
                    <a:pt x="2" y="1"/>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4" name="Freeform 272"/>
            <p:cNvSpPr>
              <a:spLocks noEditPoints="1"/>
            </p:cNvSpPr>
            <p:nvPr/>
          </p:nvSpPr>
          <p:spPr bwMode="auto">
            <a:xfrm>
              <a:off x="2511425" y="3436938"/>
              <a:ext cx="168275" cy="152400"/>
            </a:xfrm>
            <a:custGeom>
              <a:avLst/>
              <a:gdLst/>
              <a:ahLst/>
              <a:cxnLst>
                <a:cxn ang="0">
                  <a:pos x="20" y="11"/>
                </a:cxn>
                <a:cxn ang="0">
                  <a:pos x="20" y="9"/>
                </a:cxn>
                <a:cxn ang="0">
                  <a:pos x="19" y="4"/>
                </a:cxn>
                <a:cxn ang="0">
                  <a:pos x="19" y="5"/>
                </a:cxn>
                <a:cxn ang="0">
                  <a:pos x="11" y="9"/>
                </a:cxn>
                <a:cxn ang="0">
                  <a:pos x="4" y="7"/>
                </a:cxn>
                <a:cxn ang="0">
                  <a:pos x="7" y="8"/>
                </a:cxn>
                <a:cxn ang="0">
                  <a:pos x="11" y="7"/>
                </a:cxn>
                <a:cxn ang="0">
                  <a:pos x="14" y="6"/>
                </a:cxn>
                <a:cxn ang="0">
                  <a:pos x="17" y="5"/>
                </a:cxn>
                <a:cxn ang="0">
                  <a:pos x="15" y="3"/>
                </a:cxn>
                <a:cxn ang="0">
                  <a:pos x="16" y="1"/>
                </a:cxn>
                <a:cxn ang="0">
                  <a:pos x="9" y="0"/>
                </a:cxn>
                <a:cxn ang="0">
                  <a:pos x="3" y="4"/>
                </a:cxn>
                <a:cxn ang="0">
                  <a:pos x="1" y="6"/>
                </a:cxn>
                <a:cxn ang="0">
                  <a:pos x="2" y="10"/>
                </a:cxn>
                <a:cxn ang="0">
                  <a:pos x="3" y="12"/>
                </a:cxn>
                <a:cxn ang="0">
                  <a:pos x="4" y="14"/>
                </a:cxn>
                <a:cxn ang="0">
                  <a:pos x="3" y="14"/>
                </a:cxn>
                <a:cxn ang="0">
                  <a:pos x="3" y="17"/>
                </a:cxn>
                <a:cxn ang="0">
                  <a:pos x="4" y="17"/>
                </a:cxn>
                <a:cxn ang="0">
                  <a:pos x="5" y="19"/>
                </a:cxn>
                <a:cxn ang="0">
                  <a:pos x="6" y="18"/>
                </a:cxn>
                <a:cxn ang="0">
                  <a:pos x="4" y="15"/>
                </a:cxn>
                <a:cxn ang="0">
                  <a:pos x="5" y="14"/>
                </a:cxn>
                <a:cxn ang="0">
                  <a:pos x="8" y="15"/>
                </a:cxn>
                <a:cxn ang="0">
                  <a:pos x="11" y="15"/>
                </a:cxn>
                <a:cxn ang="0">
                  <a:pos x="12" y="14"/>
                </a:cxn>
                <a:cxn ang="0">
                  <a:pos x="13" y="14"/>
                </a:cxn>
                <a:cxn ang="0">
                  <a:pos x="16" y="13"/>
                </a:cxn>
                <a:cxn ang="0">
                  <a:pos x="16" y="11"/>
                </a:cxn>
                <a:cxn ang="0">
                  <a:pos x="16" y="12"/>
                </a:cxn>
                <a:cxn ang="0">
                  <a:pos x="19" y="11"/>
                </a:cxn>
                <a:cxn ang="0">
                  <a:pos x="19" y="13"/>
                </a:cxn>
                <a:cxn ang="0">
                  <a:pos x="21" y="12"/>
                </a:cxn>
                <a:cxn ang="0">
                  <a:pos x="9" y="13"/>
                </a:cxn>
                <a:cxn ang="0">
                  <a:pos x="9" y="13"/>
                </a:cxn>
              </a:cxnLst>
              <a:rect l="0" t="0" r="r" b="b"/>
              <a:pathLst>
                <a:path w="22" h="20">
                  <a:moveTo>
                    <a:pt x="21" y="10"/>
                  </a:moveTo>
                  <a:cubicBezTo>
                    <a:pt x="20" y="10"/>
                    <a:pt x="20" y="10"/>
                    <a:pt x="20" y="11"/>
                  </a:cubicBezTo>
                  <a:cubicBezTo>
                    <a:pt x="20" y="10"/>
                    <a:pt x="20" y="9"/>
                    <a:pt x="20" y="9"/>
                  </a:cubicBezTo>
                  <a:cubicBezTo>
                    <a:pt x="20" y="9"/>
                    <a:pt x="20" y="9"/>
                    <a:pt x="20" y="9"/>
                  </a:cubicBezTo>
                  <a:cubicBezTo>
                    <a:pt x="20" y="8"/>
                    <a:pt x="20" y="7"/>
                    <a:pt x="20" y="6"/>
                  </a:cubicBezTo>
                  <a:cubicBezTo>
                    <a:pt x="21" y="5"/>
                    <a:pt x="20" y="5"/>
                    <a:pt x="19" y="4"/>
                  </a:cubicBezTo>
                  <a:cubicBezTo>
                    <a:pt x="19" y="4"/>
                    <a:pt x="19" y="5"/>
                    <a:pt x="19" y="5"/>
                  </a:cubicBezTo>
                  <a:cubicBezTo>
                    <a:pt x="19" y="5"/>
                    <a:pt x="19" y="5"/>
                    <a:pt x="19" y="5"/>
                  </a:cubicBezTo>
                  <a:cubicBezTo>
                    <a:pt x="18" y="7"/>
                    <a:pt x="16" y="8"/>
                    <a:pt x="13" y="9"/>
                  </a:cubicBezTo>
                  <a:cubicBezTo>
                    <a:pt x="12" y="9"/>
                    <a:pt x="11" y="9"/>
                    <a:pt x="11" y="9"/>
                  </a:cubicBezTo>
                  <a:cubicBezTo>
                    <a:pt x="1" y="10"/>
                    <a:pt x="3" y="7"/>
                    <a:pt x="3" y="7"/>
                  </a:cubicBezTo>
                  <a:cubicBezTo>
                    <a:pt x="4" y="7"/>
                    <a:pt x="4" y="7"/>
                    <a:pt x="4" y="7"/>
                  </a:cubicBezTo>
                  <a:cubicBezTo>
                    <a:pt x="5" y="7"/>
                    <a:pt x="6" y="8"/>
                    <a:pt x="7" y="8"/>
                  </a:cubicBezTo>
                  <a:cubicBezTo>
                    <a:pt x="7" y="8"/>
                    <a:pt x="7" y="8"/>
                    <a:pt x="7" y="8"/>
                  </a:cubicBezTo>
                  <a:cubicBezTo>
                    <a:pt x="7" y="7"/>
                    <a:pt x="9" y="8"/>
                    <a:pt x="9" y="8"/>
                  </a:cubicBezTo>
                  <a:cubicBezTo>
                    <a:pt x="9" y="8"/>
                    <a:pt x="11" y="8"/>
                    <a:pt x="11" y="7"/>
                  </a:cubicBezTo>
                  <a:cubicBezTo>
                    <a:pt x="12" y="8"/>
                    <a:pt x="12" y="7"/>
                    <a:pt x="13" y="7"/>
                  </a:cubicBezTo>
                  <a:cubicBezTo>
                    <a:pt x="13" y="7"/>
                    <a:pt x="15" y="7"/>
                    <a:pt x="14" y="6"/>
                  </a:cubicBezTo>
                  <a:cubicBezTo>
                    <a:pt x="14" y="7"/>
                    <a:pt x="15" y="6"/>
                    <a:pt x="15" y="6"/>
                  </a:cubicBezTo>
                  <a:cubicBezTo>
                    <a:pt x="16" y="6"/>
                    <a:pt x="17" y="5"/>
                    <a:pt x="17" y="5"/>
                  </a:cubicBezTo>
                  <a:cubicBezTo>
                    <a:pt x="18" y="4"/>
                    <a:pt x="16" y="4"/>
                    <a:pt x="16" y="4"/>
                  </a:cubicBezTo>
                  <a:cubicBezTo>
                    <a:pt x="16" y="3"/>
                    <a:pt x="16" y="3"/>
                    <a:pt x="15" y="3"/>
                  </a:cubicBezTo>
                  <a:cubicBezTo>
                    <a:pt x="14" y="2"/>
                    <a:pt x="16" y="2"/>
                    <a:pt x="16" y="2"/>
                  </a:cubicBezTo>
                  <a:cubicBezTo>
                    <a:pt x="16" y="2"/>
                    <a:pt x="16" y="1"/>
                    <a:pt x="16" y="1"/>
                  </a:cubicBezTo>
                  <a:cubicBezTo>
                    <a:pt x="16" y="1"/>
                    <a:pt x="16" y="1"/>
                    <a:pt x="16" y="1"/>
                  </a:cubicBezTo>
                  <a:cubicBezTo>
                    <a:pt x="15" y="0"/>
                    <a:pt x="10" y="0"/>
                    <a:pt x="9" y="0"/>
                  </a:cubicBezTo>
                  <a:cubicBezTo>
                    <a:pt x="8" y="0"/>
                    <a:pt x="5" y="2"/>
                    <a:pt x="5" y="2"/>
                  </a:cubicBezTo>
                  <a:cubicBezTo>
                    <a:pt x="4" y="3"/>
                    <a:pt x="3" y="4"/>
                    <a:pt x="3" y="4"/>
                  </a:cubicBezTo>
                  <a:cubicBezTo>
                    <a:pt x="2" y="4"/>
                    <a:pt x="1" y="5"/>
                    <a:pt x="1" y="5"/>
                  </a:cubicBezTo>
                  <a:cubicBezTo>
                    <a:pt x="1" y="6"/>
                    <a:pt x="1" y="6"/>
                    <a:pt x="1" y="6"/>
                  </a:cubicBezTo>
                  <a:cubicBezTo>
                    <a:pt x="1" y="6"/>
                    <a:pt x="1" y="6"/>
                    <a:pt x="1" y="7"/>
                  </a:cubicBezTo>
                  <a:cubicBezTo>
                    <a:pt x="0" y="7"/>
                    <a:pt x="2" y="9"/>
                    <a:pt x="2" y="10"/>
                  </a:cubicBezTo>
                  <a:cubicBezTo>
                    <a:pt x="2" y="11"/>
                    <a:pt x="2" y="11"/>
                    <a:pt x="2" y="11"/>
                  </a:cubicBezTo>
                  <a:cubicBezTo>
                    <a:pt x="3" y="11"/>
                    <a:pt x="3" y="12"/>
                    <a:pt x="3" y="12"/>
                  </a:cubicBezTo>
                  <a:cubicBezTo>
                    <a:pt x="4" y="13"/>
                    <a:pt x="4" y="12"/>
                    <a:pt x="4" y="13"/>
                  </a:cubicBezTo>
                  <a:cubicBezTo>
                    <a:pt x="4" y="13"/>
                    <a:pt x="4" y="13"/>
                    <a:pt x="4" y="14"/>
                  </a:cubicBezTo>
                  <a:cubicBezTo>
                    <a:pt x="4" y="14"/>
                    <a:pt x="4" y="14"/>
                    <a:pt x="4" y="14"/>
                  </a:cubicBezTo>
                  <a:cubicBezTo>
                    <a:pt x="4" y="14"/>
                    <a:pt x="4" y="13"/>
                    <a:pt x="3" y="14"/>
                  </a:cubicBezTo>
                  <a:cubicBezTo>
                    <a:pt x="3" y="14"/>
                    <a:pt x="3" y="13"/>
                    <a:pt x="3" y="13"/>
                  </a:cubicBezTo>
                  <a:cubicBezTo>
                    <a:pt x="2" y="15"/>
                    <a:pt x="4" y="16"/>
                    <a:pt x="3" y="17"/>
                  </a:cubicBezTo>
                  <a:cubicBezTo>
                    <a:pt x="3" y="17"/>
                    <a:pt x="3" y="17"/>
                    <a:pt x="3" y="17"/>
                  </a:cubicBezTo>
                  <a:cubicBezTo>
                    <a:pt x="4" y="17"/>
                    <a:pt x="4" y="17"/>
                    <a:pt x="4" y="17"/>
                  </a:cubicBezTo>
                  <a:cubicBezTo>
                    <a:pt x="4" y="18"/>
                    <a:pt x="5" y="20"/>
                    <a:pt x="6" y="20"/>
                  </a:cubicBezTo>
                  <a:cubicBezTo>
                    <a:pt x="6" y="19"/>
                    <a:pt x="5" y="19"/>
                    <a:pt x="5" y="19"/>
                  </a:cubicBezTo>
                  <a:cubicBezTo>
                    <a:pt x="6" y="18"/>
                    <a:pt x="6" y="19"/>
                    <a:pt x="6" y="19"/>
                  </a:cubicBezTo>
                  <a:cubicBezTo>
                    <a:pt x="6" y="19"/>
                    <a:pt x="6" y="18"/>
                    <a:pt x="6" y="18"/>
                  </a:cubicBezTo>
                  <a:cubicBezTo>
                    <a:pt x="6" y="18"/>
                    <a:pt x="5" y="17"/>
                    <a:pt x="5" y="17"/>
                  </a:cubicBezTo>
                  <a:cubicBezTo>
                    <a:pt x="4" y="16"/>
                    <a:pt x="4" y="16"/>
                    <a:pt x="4" y="15"/>
                  </a:cubicBezTo>
                  <a:cubicBezTo>
                    <a:pt x="5" y="15"/>
                    <a:pt x="5" y="15"/>
                    <a:pt x="5" y="15"/>
                  </a:cubicBezTo>
                  <a:cubicBezTo>
                    <a:pt x="5" y="15"/>
                    <a:pt x="5" y="15"/>
                    <a:pt x="5" y="14"/>
                  </a:cubicBezTo>
                  <a:cubicBezTo>
                    <a:pt x="5" y="14"/>
                    <a:pt x="7" y="14"/>
                    <a:pt x="7" y="14"/>
                  </a:cubicBezTo>
                  <a:cubicBezTo>
                    <a:pt x="8" y="14"/>
                    <a:pt x="8" y="15"/>
                    <a:pt x="8" y="15"/>
                  </a:cubicBezTo>
                  <a:cubicBezTo>
                    <a:pt x="9" y="15"/>
                    <a:pt x="9" y="14"/>
                    <a:pt x="10" y="14"/>
                  </a:cubicBezTo>
                  <a:cubicBezTo>
                    <a:pt x="11" y="14"/>
                    <a:pt x="11" y="15"/>
                    <a:pt x="11" y="15"/>
                  </a:cubicBezTo>
                  <a:cubicBezTo>
                    <a:pt x="11" y="15"/>
                    <a:pt x="11" y="15"/>
                    <a:pt x="11" y="14"/>
                  </a:cubicBezTo>
                  <a:cubicBezTo>
                    <a:pt x="12" y="14"/>
                    <a:pt x="12" y="15"/>
                    <a:pt x="12" y="14"/>
                  </a:cubicBezTo>
                  <a:cubicBezTo>
                    <a:pt x="13" y="14"/>
                    <a:pt x="12" y="14"/>
                    <a:pt x="12" y="14"/>
                  </a:cubicBezTo>
                  <a:cubicBezTo>
                    <a:pt x="13" y="14"/>
                    <a:pt x="13" y="14"/>
                    <a:pt x="13" y="14"/>
                  </a:cubicBezTo>
                  <a:cubicBezTo>
                    <a:pt x="15" y="14"/>
                    <a:pt x="16" y="13"/>
                    <a:pt x="16" y="14"/>
                  </a:cubicBezTo>
                  <a:cubicBezTo>
                    <a:pt x="16" y="14"/>
                    <a:pt x="17" y="13"/>
                    <a:pt x="16" y="13"/>
                  </a:cubicBezTo>
                  <a:cubicBezTo>
                    <a:pt x="16" y="12"/>
                    <a:pt x="14" y="13"/>
                    <a:pt x="14" y="12"/>
                  </a:cubicBezTo>
                  <a:cubicBezTo>
                    <a:pt x="14" y="11"/>
                    <a:pt x="16" y="12"/>
                    <a:pt x="16" y="11"/>
                  </a:cubicBezTo>
                  <a:cubicBezTo>
                    <a:pt x="17" y="11"/>
                    <a:pt x="18" y="12"/>
                    <a:pt x="16" y="12"/>
                  </a:cubicBezTo>
                  <a:cubicBezTo>
                    <a:pt x="16" y="12"/>
                    <a:pt x="16" y="12"/>
                    <a:pt x="16" y="12"/>
                  </a:cubicBezTo>
                  <a:cubicBezTo>
                    <a:pt x="17" y="12"/>
                    <a:pt x="17" y="12"/>
                    <a:pt x="18" y="12"/>
                  </a:cubicBezTo>
                  <a:cubicBezTo>
                    <a:pt x="18" y="11"/>
                    <a:pt x="18" y="11"/>
                    <a:pt x="19" y="11"/>
                  </a:cubicBezTo>
                  <a:cubicBezTo>
                    <a:pt x="19" y="11"/>
                    <a:pt x="19" y="11"/>
                    <a:pt x="19" y="11"/>
                  </a:cubicBezTo>
                  <a:cubicBezTo>
                    <a:pt x="20" y="11"/>
                    <a:pt x="18" y="12"/>
                    <a:pt x="19" y="13"/>
                  </a:cubicBezTo>
                  <a:cubicBezTo>
                    <a:pt x="20" y="12"/>
                    <a:pt x="19" y="14"/>
                    <a:pt x="20" y="14"/>
                  </a:cubicBezTo>
                  <a:cubicBezTo>
                    <a:pt x="20" y="14"/>
                    <a:pt x="21" y="13"/>
                    <a:pt x="21" y="12"/>
                  </a:cubicBezTo>
                  <a:cubicBezTo>
                    <a:pt x="21" y="12"/>
                    <a:pt x="22" y="10"/>
                    <a:pt x="21" y="10"/>
                  </a:cubicBezTo>
                  <a:close/>
                  <a:moveTo>
                    <a:pt x="9" y="13"/>
                  </a:moveTo>
                  <a:cubicBezTo>
                    <a:pt x="9" y="13"/>
                    <a:pt x="10" y="13"/>
                    <a:pt x="10" y="13"/>
                  </a:cubicBezTo>
                  <a:cubicBezTo>
                    <a:pt x="10" y="13"/>
                    <a:pt x="9" y="13"/>
                    <a:pt x="9" y="1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5" name="Freeform 273"/>
            <p:cNvSpPr>
              <a:spLocks noEditPoints="1"/>
            </p:cNvSpPr>
            <p:nvPr/>
          </p:nvSpPr>
          <p:spPr bwMode="auto">
            <a:xfrm>
              <a:off x="2366963" y="3567113"/>
              <a:ext cx="517525" cy="1198563"/>
            </a:xfrm>
            <a:custGeom>
              <a:avLst/>
              <a:gdLst/>
              <a:ahLst/>
              <a:cxnLst>
                <a:cxn ang="0">
                  <a:pos x="65" y="48"/>
                </a:cxn>
                <a:cxn ang="0">
                  <a:pos x="60" y="39"/>
                </a:cxn>
                <a:cxn ang="0">
                  <a:pos x="66" y="35"/>
                </a:cxn>
                <a:cxn ang="0">
                  <a:pos x="60" y="19"/>
                </a:cxn>
                <a:cxn ang="0">
                  <a:pos x="44" y="10"/>
                </a:cxn>
                <a:cxn ang="0">
                  <a:pos x="43" y="4"/>
                </a:cxn>
                <a:cxn ang="0">
                  <a:pos x="28" y="8"/>
                </a:cxn>
                <a:cxn ang="0">
                  <a:pos x="19" y="5"/>
                </a:cxn>
                <a:cxn ang="0">
                  <a:pos x="6" y="24"/>
                </a:cxn>
                <a:cxn ang="0">
                  <a:pos x="4" y="49"/>
                </a:cxn>
                <a:cxn ang="0">
                  <a:pos x="1" y="60"/>
                </a:cxn>
                <a:cxn ang="0">
                  <a:pos x="2" y="67"/>
                </a:cxn>
                <a:cxn ang="0">
                  <a:pos x="3" y="75"/>
                </a:cxn>
                <a:cxn ang="0">
                  <a:pos x="5" y="78"/>
                </a:cxn>
                <a:cxn ang="0">
                  <a:pos x="10" y="77"/>
                </a:cxn>
                <a:cxn ang="0">
                  <a:pos x="15" y="101"/>
                </a:cxn>
                <a:cxn ang="0">
                  <a:pos x="17" y="139"/>
                </a:cxn>
                <a:cxn ang="0">
                  <a:pos x="15" y="149"/>
                </a:cxn>
                <a:cxn ang="0">
                  <a:pos x="31" y="154"/>
                </a:cxn>
                <a:cxn ang="0">
                  <a:pos x="31" y="147"/>
                </a:cxn>
                <a:cxn ang="0">
                  <a:pos x="30" y="134"/>
                </a:cxn>
                <a:cxn ang="0">
                  <a:pos x="31" y="103"/>
                </a:cxn>
                <a:cxn ang="0">
                  <a:pos x="35" y="94"/>
                </a:cxn>
                <a:cxn ang="0">
                  <a:pos x="35" y="112"/>
                </a:cxn>
                <a:cxn ang="0">
                  <a:pos x="36" y="139"/>
                </a:cxn>
                <a:cxn ang="0">
                  <a:pos x="40" y="151"/>
                </a:cxn>
                <a:cxn ang="0">
                  <a:pos x="51" y="151"/>
                </a:cxn>
                <a:cxn ang="0">
                  <a:pos x="49" y="130"/>
                </a:cxn>
                <a:cxn ang="0">
                  <a:pos x="51" y="105"/>
                </a:cxn>
                <a:cxn ang="0">
                  <a:pos x="49" y="89"/>
                </a:cxn>
                <a:cxn ang="0">
                  <a:pos x="54" y="80"/>
                </a:cxn>
                <a:cxn ang="0">
                  <a:pos x="59" y="127"/>
                </a:cxn>
                <a:cxn ang="0">
                  <a:pos x="62" y="156"/>
                </a:cxn>
                <a:cxn ang="0">
                  <a:pos x="59" y="106"/>
                </a:cxn>
                <a:cxn ang="0">
                  <a:pos x="63" y="72"/>
                </a:cxn>
                <a:cxn ang="0">
                  <a:pos x="61" y="63"/>
                </a:cxn>
                <a:cxn ang="0">
                  <a:pos x="57" y="67"/>
                </a:cxn>
                <a:cxn ang="0">
                  <a:pos x="53" y="68"/>
                </a:cxn>
                <a:cxn ang="0">
                  <a:pos x="54" y="60"/>
                </a:cxn>
                <a:cxn ang="0">
                  <a:pos x="64" y="63"/>
                </a:cxn>
                <a:cxn ang="0">
                  <a:pos x="65" y="55"/>
                </a:cxn>
                <a:cxn ang="0">
                  <a:pos x="58" y="52"/>
                </a:cxn>
                <a:cxn ang="0">
                  <a:pos x="17" y="48"/>
                </a:cxn>
                <a:cxn ang="0">
                  <a:pos x="17" y="48"/>
                </a:cxn>
                <a:cxn ang="0">
                  <a:pos x="12" y="69"/>
                </a:cxn>
                <a:cxn ang="0">
                  <a:pos x="17" y="65"/>
                </a:cxn>
                <a:cxn ang="0">
                  <a:pos x="24" y="148"/>
                </a:cxn>
                <a:cxn ang="0">
                  <a:pos x="32" y="21"/>
                </a:cxn>
                <a:cxn ang="0">
                  <a:pos x="25" y="14"/>
                </a:cxn>
                <a:cxn ang="0">
                  <a:pos x="28" y="13"/>
                </a:cxn>
                <a:cxn ang="0">
                  <a:pos x="37" y="4"/>
                </a:cxn>
                <a:cxn ang="0">
                  <a:pos x="37" y="3"/>
                </a:cxn>
                <a:cxn ang="0">
                  <a:pos x="36" y="15"/>
                </a:cxn>
                <a:cxn ang="0">
                  <a:pos x="32" y="15"/>
                </a:cxn>
                <a:cxn ang="0">
                  <a:pos x="32" y="21"/>
                </a:cxn>
                <a:cxn ang="0">
                  <a:pos x="49" y="145"/>
                </a:cxn>
              </a:cxnLst>
              <a:rect l="0" t="0" r="r" b="b"/>
              <a:pathLst>
                <a:path w="68" h="157">
                  <a:moveTo>
                    <a:pt x="68" y="50"/>
                  </a:moveTo>
                  <a:cubicBezTo>
                    <a:pt x="68" y="50"/>
                    <a:pt x="67" y="50"/>
                    <a:pt x="67" y="50"/>
                  </a:cubicBezTo>
                  <a:cubicBezTo>
                    <a:pt x="67" y="49"/>
                    <a:pt x="66" y="49"/>
                    <a:pt x="65" y="48"/>
                  </a:cubicBezTo>
                  <a:cubicBezTo>
                    <a:pt x="64" y="49"/>
                    <a:pt x="63" y="49"/>
                    <a:pt x="62" y="48"/>
                  </a:cubicBezTo>
                  <a:cubicBezTo>
                    <a:pt x="62" y="48"/>
                    <a:pt x="64" y="48"/>
                    <a:pt x="65" y="48"/>
                  </a:cubicBezTo>
                  <a:cubicBezTo>
                    <a:pt x="66" y="48"/>
                    <a:pt x="66" y="48"/>
                    <a:pt x="68" y="48"/>
                  </a:cubicBezTo>
                  <a:cubicBezTo>
                    <a:pt x="68" y="46"/>
                    <a:pt x="68" y="44"/>
                    <a:pt x="67" y="43"/>
                  </a:cubicBezTo>
                  <a:cubicBezTo>
                    <a:pt x="66" y="42"/>
                    <a:pt x="67" y="41"/>
                    <a:pt x="65" y="41"/>
                  </a:cubicBezTo>
                  <a:cubicBezTo>
                    <a:pt x="64" y="41"/>
                    <a:pt x="63" y="41"/>
                    <a:pt x="61" y="41"/>
                  </a:cubicBezTo>
                  <a:cubicBezTo>
                    <a:pt x="61" y="40"/>
                    <a:pt x="61" y="40"/>
                    <a:pt x="60" y="39"/>
                  </a:cubicBezTo>
                  <a:cubicBezTo>
                    <a:pt x="60" y="39"/>
                    <a:pt x="60" y="39"/>
                    <a:pt x="60" y="39"/>
                  </a:cubicBezTo>
                  <a:cubicBezTo>
                    <a:pt x="60" y="39"/>
                    <a:pt x="60" y="39"/>
                    <a:pt x="60" y="38"/>
                  </a:cubicBezTo>
                  <a:cubicBezTo>
                    <a:pt x="62" y="39"/>
                    <a:pt x="64" y="38"/>
                    <a:pt x="65" y="38"/>
                  </a:cubicBezTo>
                  <a:cubicBezTo>
                    <a:pt x="65" y="37"/>
                    <a:pt x="67" y="37"/>
                    <a:pt x="67" y="36"/>
                  </a:cubicBezTo>
                  <a:cubicBezTo>
                    <a:pt x="67" y="36"/>
                    <a:pt x="66" y="34"/>
                    <a:pt x="66" y="35"/>
                  </a:cubicBezTo>
                  <a:cubicBezTo>
                    <a:pt x="65" y="34"/>
                    <a:pt x="65" y="33"/>
                    <a:pt x="65" y="31"/>
                  </a:cubicBezTo>
                  <a:cubicBezTo>
                    <a:pt x="65" y="31"/>
                    <a:pt x="65" y="28"/>
                    <a:pt x="64" y="28"/>
                  </a:cubicBezTo>
                  <a:cubicBezTo>
                    <a:pt x="63" y="28"/>
                    <a:pt x="62" y="28"/>
                    <a:pt x="62" y="26"/>
                  </a:cubicBezTo>
                  <a:cubicBezTo>
                    <a:pt x="62" y="25"/>
                    <a:pt x="62" y="22"/>
                    <a:pt x="60" y="21"/>
                  </a:cubicBezTo>
                  <a:cubicBezTo>
                    <a:pt x="61" y="21"/>
                    <a:pt x="60" y="20"/>
                    <a:pt x="60" y="19"/>
                  </a:cubicBezTo>
                  <a:cubicBezTo>
                    <a:pt x="59" y="20"/>
                    <a:pt x="57" y="18"/>
                    <a:pt x="57" y="17"/>
                  </a:cubicBezTo>
                  <a:cubicBezTo>
                    <a:pt x="57" y="16"/>
                    <a:pt x="55" y="16"/>
                    <a:pt x="55" y="15"/>
                  </a:cubicBezTo>
                  <a:cubicBezTo>
                    <a:pt x="55" y="14"/>
                    <a:pt x="55" y="13"/>
                    <a:pt x="54" y="13"/>
                  </a:cubicBezTo>
                  <a:cubicBezTo>
                    <a:pt x="53" y="11"/>
                    <a:pt x="53" y="11"/>
                    <a:pt x="51" y="10"/>
                  </a:cubicBezTo>
                  <a:cubicBezTo>
                    <a:pt x="49" y="8"/>
                    <a:pt x="46" y="9"/>
                    <a:pt x="44" y="10"/>
                  </a:cubicBezTo>
                  <a:cubicBezTo>
                    <a:pt x="44" y="9"/>
                    <a:pt x="45" y="9"/>
                    <a:pt x="45" y="9"/>
                  </a:cubicBezTo>
                  <a:cubicBezTo>
                    <a:pt x="45" y="9"/>
                    <a:pt x="44" y="8"/>
                    <a:pt x="44" y="8"/>
                  </a:cubicBezTo>
                  <a:cubicBezTo>
                    <a:pt x="44" y="8"/>
                    <a:pt x="42" y="8"/>
                    <a:pt x="42" y="8"/>
                  </a:cubicBezTo>
                  <a:cubicBezTo>
                    <a:pt x="42" y="7"/>
                    <a:pt x="43" y="7"/>
                    <a:pt x="43" y="6"/>
                  </a:cubicBezTo>
                  <a:cubicBezTo>
                    <a:pt x="44" y="5"/>
                    <a:pt x="43" y="5"/>
                    <a:pt x="43" y="4"/>
                  </a:cubicBezTo>
                  <a:cubicBezTo>
                    <a:pt x="41" y="3"/>
                    <a:pt x="40" y="0"/>
                    <a:pt x="38" y="0"/>
                  </a:cubicBezTo>
                  <a:cubicBezTo>
                    <a:pt x="38" y="1"/>
                    <a:pt x="37" y="2"/>
                    <a:pt x="36" y="3"/>
                  </a:cubicBezTo>
                  <a:cubicBezTo>
                    <a:pt x="36" y="4"/>
                    <a:pt x="36" y="4"/>
                    <a:pt x="36" y="5"/>
                  </a:cubicBezTo>
                  <a:cubicBezTo>
                    <a:pt x="35" y="6"/>
                    <a:pt x="34" y="6"/>
                    <a:pt x="33" y="7"/>
                  </a:cubicBezTo>
                  <a:cubicBezTo>
                    <a:pt x="32" y="8"/>
                    <a:pt x="30" y="8"/>
                    <a:pt x="28" y="8"/>
                  </a:cubicBezTo>
                  <a:cubicBezTo>
                    <a:pt x="27" y="7"/>
                    <a:pt x="27" y="6"/>
                    <a:pt x="26" y="5"/>
                  </a:cubicBezTo>
                  <a:cubicBezTo>
                    <a:pt x="26" y="6"/>
                    <a:pt x="26" y="6"/>
                    <a:pt x="26" y="7"/>
                  </a:cubicBezTo>
                  <a:cubicBezTo>
                    <a:pt x="25" y="5"/>
                    <a:pt x="24" y="1"/>
                    <a:pt x="22" y="4"/>
                  </a:cubicBezTo>
                  <a:cubicBezTo>
                    <a:pt x="22" y="4"/>
                    <a:pt x="21" y="4"/>
                    <a:pt x="21" y="4"/>
                  </a:cubicBezTo>
                  <a:cubicBezTo>
                    <a:pt x="21" y="5"/>
                    <a:pt x="20" y="5"/>
                    <a:pt x="19" y="5"/>
                  </a:cubicBezTo>
                  <a:cubicBezTo>
                    <a:pt x="19" y="5"/>
                    <a:pt x="19" y="6"/>
                    <a:pt x="19" y="6"/>
                  </a:cubicBezTo>
                  <a:cubicBezTo>
                    <a:pt x="18" y="8"/>
                    <a:pt x="18" y="8"/>
                    <a:pt x="17" y="10"/>
                  </a:cubicBezTo>
                  <a:cubicBezTo>
                    <a:pt x="18" y="9"/>
                    <a:pt x="16" y="11"/>
                    <a:pt x="16" y="11"/>
                  </a:cubicBezTo>
                  <a:cubicBezTo>
                    <a:pt x="14" y="14"/>
                    <a:pt x="11" y="17"/>
                    <a:pt x="9" y="20"/>
                  </a:cubicBezTo>
                  <a:cubicBezTo>
                    <a:pt x="9" y="21"/>
                    <a:pt x="8" y="23"/>
                    <a:pt x="6" y="24"/>
                  </a:cubicBezTo>
                  <a:cubicBezTo>
                    <a:pt x="6" y="26"/>
                    <a:pt x="6" y="28"/>
                    <a:pt x="5" y="30"/>
                  </a:cubicBezTo>
                  <a:cubicBezTo>
                    <a:pt x="4" y="32"/>
                    <a:pt x="4" y="34"/>
                    <a:pt x="4" y="36"/>
                  </a:cubicBezTo>
                  <a:cubicBezTo>
                    <a:pt x="4" y="38"/>
                    <a:pt x="4" y="40"/>
                    <a:pt x="4" y="42"/>
                  </a:cubicBezTo>
                  <a:cubicBezTo>
                    <a:pt x="4" y="43"/>
                    <a:pt x="5" y="44"/>
                    <a:pt x="5" y="45"/>
                  </a:cubicBezTo>
                  <a:cubicBezTo>
                    <a:pt x="5" y="46"/>
                    <a:pt x="4" y="48"/>
                    <a:pt x="4" y="49"/>
                  </a:cubicBezTo>
                  <a:cubicBezTo>
                    <a:pt x="4" y="49"/>
                    <a:pt x="3" y="49"/>
                    <a:pt x="3" y="49"/>
                  </a:cubicBezTo>
                  <a:cubicBezTo>
                    <a:pt x="3" y="50"/>
                    <a:pt x="4" y="51"/>
                    <a:pt x="4" y="52"/>
                  </a:cubicBezTo>
                  <a:cubicBezTo>
                    <a:pt x="4" y="52"/>
                    <a:pt x="3" y="53"/>
                    <a:pt x="2" y="53"/>
                  </a:cubicBezTo>
                  <a:cubicBezTo>
                    <a:pt x="2" y="54"/>
                    <a:pt x="2" y="56"/>
                    <a:pt x="1" y="57"/>
                  </a:cubicBezTo>
                  <a:cubicBezTo>
                    <a:pt x="1" y="59"/>
                    <a:pt x="0" y="59"/>
                    <a:pt x="1" y="60"/>
                  </a:cubicBezTo>
                  <a:cubicBezTo>
                    <a:pt x="2" y="61"/>
                    <a:pt x="1" y="62"/>
                    <a:pt x="1" y="63"/>
                  </a:cubicBezTo>
                  <a:cubicBezTo>
                    <a:pt x="1" y="64"/>
                    <a:pt x="2" y="65"/>
                    <a:pt x="2" y="65"/>
                  </a:cubicBezTo>
                  <a:cubicBezTo>
                    <a:pt x="3" y="65"/>
                    <a:pt x="4" y="66"/>
                    <a:pt x="4" y="66"/>
                  </a:cubicBezTo>
                  <a:cubicBezTo>
                    <a:pt x="4" y="66"/>
                    <a:pt x="4" y="66"/>
                    <a:pt x="3" y="67"/>
                  </a:cubicBezTo>
                  <a:cubicBezTo>
                    <a:pt x="3" y="67"/>
                    <a:pt x="3" y="67"/>
                    <a:pt x="2" y="67"/>
                  </a:cubicBezTo>
                  <a:cubicBezTo>
                    <a:pt x="2" y="67"/>
                    <a:pt x="1" y="68"/>
                    <a:pt x="1" y="68"/>
                  </a:cubicBezTo>
                  <a:cubicBezTo>
                    <a:pt x="1" y="69"/>
                    <a:pt x="2" y="69"/>
                    <a:pt x="3" y="69"/>
                  </a:cubicBezTo>
                  <a:cubicBezTo>
                    <a:pt x="4" y="69"/>
                    <a:pt x="4" y="71"/>
                    <a:pt x="4" y="71"/>
                  </a:cubicBezTo>
                  <a:cubicBezTo>
                    <a:pt x="4" y="72"/>
                    <a:pt x="3" y="72"/>
                    <a:pt x="3" y="72"/>
                  </a:cubicBezTo>
                  <a:cubicBezTo>
                    <a:pt x="3" y="73"/>
                    <a:pt x="3" y="74"/>
                    <a:pt x="3" y="75"/>
                  </a:cubicBezTo>
                  <a:cubicBezTo>
                    <a:pt x="5" y="75"/>
                    <a:pt x="6" y="74"/>
                    <a:pt x="7" y="74"/>
                  </a:cubicBezTo>
                  <a:cubicBezTo>
                    <a:pt x="7" y="75"/>
                    <a:pt x="9" y="75"/>
                    <a:pt x="8" y="76"/>
                  </a:cubicBezTo>
                  <a:cubicBezTo>
                    <a:pt x="8" y="77"/>
                    <a:pt x="7" y="77"/>
                    <a:pt x="6" y="76"/>
                  </a:cubicBezTo>
                  <a:cubicBezTo>
                    <a:pt x="5" y="76"/>
                    <a:pt x="5" y="75"/>
                    <a:pt x="4" y="75"/>
                  </a:cubicBezTo>
                  <a:cubicBezTo>
                    <a:pt x="4" y="75"/>
                    <a:pt x="5" y="78"/>
                    <a:pt x="5" y="78"/>
                  </a:cubicBezTo>
                  <a:cubicBezTo>
                    <a:pt x="6" y="80"/>
                    <a:pt x="5" y="79"/>
                    <a:pt x="6" y="81"/>
                  </a:cubicBezTo>
                  <a:cubicBezTo>
                    <a:pt x="6" y="81"/>
                    <a:pt x="9" y="81"/>
                    <a:pt x="9" y="81"/>
                  </a:cubicBezTo>
                  <a:cubicBezTo>
                    <a:pt x="9" y="82"/>
                    <a:pt x="10" y="82"/>
                    <a:pt x="11" y="80"/>
                  </a:cubicBezTo>
                  <a:cubicBezTo>
                    <a:pt x="11" y="80"/>
                    <a:pt x="11" y="79"/>
                    <a:pt x="11" y="79"/>
                  </a:cubicBezTo>
                  <a:cubicBezTo>
                    <a:pt x="10" y="78"/>
                    <a:pt x="10" y="78"/>
                    <a:pt x="10" y="77"/>
                  </a:cubicBezTo>
                  <a:cubicBezTo>
                    <a:pt x="10" y="77"/>
                    <a:pt x="11" y="75"/>
                    <a:pt x="11" y="76"/>
                  </a:cubicBezTo>
                  <a:cubicBezTo>
                    <a:pt x="12" y="77"/>
                    <a:pt x="11" y="78"/>
                    <a:pt x="12" y="79"/>
                  </a:cubicBezTo>
                  <a:cubicBezTo>
                    <a:pt x="13" y="80"/>
                    <a:pt x="13" y="81"/>
                    <a:pt x="14" y="83"/>
                  </a:cubicBezTo>
                  <a:cubicBezTo>
                    <a:pt x="14" y="86"/>
                    <a:pt x="14" y="90"/>
                    <a:pt x="14" y="93"/>
                  </a:cubicBezTo>
                  <a:cubicBezTo>
                    <a:pt x="15" y="95"/>
                    <a:pt x="15" y="98"/>
                    <a:pt x="15" y="101"/>
                  </a:cubicBezTo>
                  <a:cubicBezTo>
                    <a:pt x="15" y="103"/>
                    <a:pt x="15" y="106"/>
                    <a:pt x="15" y="109"/>
                  </a:cubicBezTo>
                  <a:cubicBezTo>
                    <a:pt x="15" y="116"/>
                    <a:pt x="14" y="123"/>
                    <a:pt x="15" y="130"/>
                  </a:cubicBezTo>
                  <a:cubicBezTo>
                    <a:pt x="15" y="132"/>
                    <a:pt x="16" y="133"/>
                    <a:pt x="16" y="135"/>
                  </a:cubicBezTo>
                  <a:cubicBezTo>
                    <a:pt x="16" y="135"/>
                    <a:pt x="16" y="136"/>
                    <a:pt x="17" y="137"/>
                  </a:cubicBezTo>
                  <a:cubicBezTo>
                    <a:pt x="17" y="137"/>
                    <a:pt x="17" y="138"/>
                    <a:pt x="17" y="139"/>
                  </a:cubicBezTo>
                  <a:cubicBezTo>
                    <a:pt x="17" y="140"/>
                    <a:pt x="16" y="140"/>
                    <a:pt x="16" y="141"/>
                  </a:cubicBezTo>
                  <a:cubicBezTo>
                    <a:pt x="16" y="142"/>
                    <a:pt x="16" y="143"/>
                    <a:pt x="16" y="144"/>
                  </a:cubicBezTo>
                  <a:cubicBezTo>
                    <a:pt x="16" y="145"/>
                    <a:pt x="16" y="146"/>
                    <a:pt x="16" y="147"/>
                  </a:cubicBezTo>
                  <a:cubicBezTo>
                    <a:pt x="17" y="147"/>
                    <a:pt x="17" y="148"/>
                    <a:pt x="17" y="149"/>
                  </a:cubicBezTo>
                  <a:cubicBezTo>
                    <a:pt x="16" y="149"/>
                    <a:pt x="16" y="149"/>
                    <a:pt x="15" y="149"/>
                  </a:cubicBezTo>
                  <a:cubicBezTo>
                    <a:pt x="15" y="149"/>
                    <a:pt x="14" y="150"/>
                    <a:pt x="13" y="150"/>
                  </a:cubicBezTo>
                  <a:cubicBezTo>
                    <a:pt x="13" y="151"/>
                    <a:pt x="12" y="152"/>
                    <a:pt x="12" y="153"/>
                  </a:cubicBezTo>
                  <a:cubicBezTo>
                    <a:pt x="12" y="154"/>
                    <a:pt x="13" y="154"/>
                    <a:pt x="14" y="154"/>
                  </a:cubicBezTo>
                  <a:cubicBezTo>
                    <a:pt x="15" y="154"/>
                    <a:pt x="17" y="154"/>
                    <a:pt x="19" y="154"/>
                  </a:cubicBezTo>
                  <a:cubicBezTo>
                    <a:pt x="23" y="154"/>
                    <a:pt x="28" y="154"/>
                    <a:pt x="31" y="154"/>
                  </a:cubicBezTo>
                  <a:cubicBezTo>
                    <a:pt x="31" y="154"/>
                    <a:pt x="31" y="154"/>
                    <a:pt x="31" y="154"/>
                  </a:cubicBezTo>
                  <a:cubicBezTo>
                    <a:pt x="32" y="153"/>
                    <a:pt x="31" y="152"/>
                    <a:pt x="31" y="152"/>
                  </a:cubicBezTo>
                  <a:cubicBezTo>
                    <a:pt x="31" y="151"/>
                    <a:pt x="32" y="151"/>
                    <a:pt x="32" y="151"/>
                  </a:cubicBezTo>
                  <a:cubicBezTo>
                    <a:pt x="32" y="150"/>
                    <a:pt x="32" y="150"/>
                    <a:pt x="32" y="150"/>
                  </a:cubicBezTo>
                  <a:cubicBezTo>
                    <a:pt x="31" y="149"/>
                    <a:pt x="32" y="148"/>
                    <a:pt x="31" y="147"/>
                  </a:cubicBezTo>
                  <a:cubicBezTo>
                    <a:pt x="31" y="146"/>
                    <a:pt x="31" y="145"/>
                    <a:pt x="31" y="144"/>
                  </a:cubicBezTo>
                  <a:cubicBezTo>
                    <a:pt x="31" y="144"/>
                    <a:pt x="31" y="143"/>
                    <a:pt x="31" y="143"/>
                  </a:cubicBezTo>
                  <a:cubicBezTo>
                    <a:pt x="31" y="143"/>
                    <a:pt x="30" y="141"/>
                    <a:pt x="30" y="141"/>
                  </a:cubicBezTo>
                  <a:cubicBezTo>
                    <a:pt x="30" y="140"/>
                    <a:pt x="29" y="139"/>
                    <a:pt x="29" y="137"/>
                  </a:cubicBezTo>
                  <a:cubicBezTo>
                    <a:pt x="29" y="137"/>
                    <a:pt x="30" y="135"/>
                    <a:pt x="30" y="134"/>
                  </a:cubicBezTo>
                  <a:cubicBezTo>
                    <a:pt x="30" y="133"/>
                    <a:pt x="31" y="131"/>
                    <a:pt x="31" y="129"/>
                  </a:cubicBezTo>
                  <a:cubicBezTo>
                    <a:pt x="31" y="126"/>
                    <a:pt x="31" y="123"/>
                    <a:pt x="31" y="121"/>
                  </a:cubicBezTo>
                  <a:cubicBezTo>
                    <a:pt x="32" y="118"/>
                    <a:pt x="32" y="115"/>
                    <a:pt x="32" y="112"/>
                  </a:cubicBezTo>
                  <a:cubicBezTo>
                    <a:pt x="32" y="111"/>
                    <a:pt x="33" y="111"/>
                    <a:pt x="32" y="110"/>
                  </a:cubicBezTo>
                  <a:cubicBezTo>
                    <a:pt x="32" y="108"/>
                    <a:pt x="31" y="105"/>
                    <a:pt x="31" y="103"/>
                  </a:cubicBezTo>
                  <a:cubicBezTo>
                    <a:pt x="31" y="101"/>
                    <a:pt x="32" y="100"/>
                    <a:pt x="32" y="98"/>
                  </a:cubicBezTo>
                  <a:cubicBezTo>
                    <a:pt x="32" y="97"/>
                    <a:pt x="32" y="96"/>
                    <a:pt x="32" y="96"/>
                  </a:cubicBezTo>
                  <a:cubicBezTo>
                    <a:pt x="32" y="94"/>
                    <a:pt x="33" y="93"/>
                    <a:pt x="33" y="91"/>
                  </a:cubicBezTo>
                  <a:cubicBezTo>
                    <a:pt x="33" y="91"/>
                    <a:pt x="34" y="91"/>
                    <a:pt x="35" y="91"/>
                  </a:cubicBezTo>
                  <a:cubicBezTo>
                    <a:pt x="35" y="92"/>
                    <a:pt x="35" y="93"/>
                    <a:pt x="35" y="94"/>
                  </a:cubicBezTo>
                  <a:cubicBezTo>
                    <a:pt x="35" y="95"/>
                    <a:pt x="35" y="97"/>
                    <a:pt x="35" y="98"/>
                  </a:cubicBezTo>
                  <a:cubicBezTo>
                    <a:pt x="35" y="100"/>
                    <a:pt x="34" y="101"/>
                    <a:pt x="34" y="102"/>
                  </a:cubicBezTo>
                  <a:cubicBezTo>
                    <a:pt x="34" y="103"/>
                    <a:pt x="34" y="104"/>
                    <a:pt x="34" y="104"/>
                  </a:cubicBezTo>
                  <a:cubicBezTo>
                    <a:pt x="35" y="106"/>
                    <a:pt x="35" y="107"/>
                    <a:pt x="35" y="108"/>
                  </a:cubicBezTo>
                  <a:cubicBezTo>
                    <a:pt x="35" y="109"/>
                    <a:pt x="35" y="111"/>
                    <a:pt x="35" y="112"/>
                  </a:cubicBezTo>
                  <a:cubicBezTo>
                    <a:pt x="36" y="116"/>
                    <a:pt x="37" y="119"/>
                    <a:pt x="37" y="123"/>
                  </a:cubicBezTo>
                  <a:cubicBezTo>
                    <a:pt x="36" y="124"/>
                    <a:pt x="36" y="126"/>
                    <a:pt x="36" y="127"/>
                  </a:cubicBezTo>
                  <a:cubicBezTo>
                    <a:pt x="36" y="130"/>
                    <a:pt x="36" y="133"/>
                    <a:pt x="36" y="135"/>
                  </a:cubicBezTo>
                  <a:cubicBezTo>
                    <a:pt x="36" y="136"/>
                    <a:pt x="36" y="136"/>
                    <a:pt x="36" y="137"/>
                  </a:cubicBezTo>
                  <a:cubicBezTo>
                    <a:pt x="37" y="137"/>
                    <a:pt x="36" y="138"/>
                    <a:pt x="36" y="139"/>
                  </a:cubicBezTo>
                  <a:cubicBezTo>
                    <a:pt x="36" y="140"/>
                    <a:pt x="36" y="142"/>
                    <a:pt x="36" y="142"/>
                  </a:cubicBezTo>
                  <a:cubicBezTo>
                    <a:pt x="36" y="144"/>
                    <a:pt x="37" y="144"/>
                    <a:pt x="38" y="144"/>
                  </a:cubicBezTo>
                  <a:cubicBezTo>
                    <a:pt x="39" y="144"/>
                    <a:pt x="38" y="146"/>
                    <a:pt x="38" y="146"/>
                  </a:cubicBezTo>
                  <a:cubicBezTo>
                    <a:pt x="38" y="146"/>
                    <a:pt x="39" y="147"/>
                    <a:pt x="39" y="148"/>
                  </a:cubicBezTo>
                  <a:cubicBezTo>
                    <a:pt x="39" y="149"/>
                    <a:pt x="40" y="150"/>
                    <a:pt x="40" y="151"/>
                  </a:cubicBezTo>
                  <a:cubicBezTo>
                    <a:pt x="41" y="152"/>
                    <a:pt x="40" y="153"/>
                    <a:pt x="41" y="154"/>
                  </a:cubicBezTo>
                  <a:cubicBezTo>
                    <a:pt x="41" y="154"/>
                    <a:pt x="42" y="155"/>
                    <a:pt x="43" y="155"/>
                  </a:cubicBezTo>
                  <a:cubicBezTo>
                    <a:pt x="46" y="155"/>
                    <a:pt x="49" y="155"/>
                    <a:pt x="51" y="154"/>
                  </a:cubicBezTo>
                  <a:cubicBezTo>
                    <a:pt x="51" y="154"/>
                    <a:pt x="52" y="154"/>
                    <a:pt x="52" y="153"/>
                  </a:cubicBezTo>
                  <a:cubicBezTo>
                    <a:pt x="52" y="153"/>
                    <a:pt x="51" y="152"/>
                    <a:pt x="51" y="151"/>
                  </a:cubicBezTo>
                  <a:cubicBezTo>
                    <a:pt x="50" y="149"/>
                    <a:pt x="50" y="147"/>
                    <a:pt x="50" y="145"/>
                  </a:cubicBezTo>
                  <a:cubicBezTo>
                    <a:pt x="51" y="145"/>
                    <a:pt x="51" y="144"/>
                    <a:pt x="52" y="144"/>
                  </a:cubicBezTo>
                  <a:cubicBezTo>
                    <a:pt x="52" y="142"/>
                    <a:pt x="52" y="139"/>
                    <a:pt x="51" y="138"/>
                  </a:cubicBezTo>
                  <a:cubicBezTo>
                    <a:pt x="51" y="137"/>
                    <a:pt x="50" y="137"/>
                    <a:pt x="50" y="136"/>
                  </a:cubicBezTo>
                  <a:cubicBezTo>
                    <a:pt x="50" y="134"/>
                    <a:pt x="49" y="132"/>
                    <a:pt x="49" y="130"/>
                  </a:cubicBezTo>
                  <a:cubicBezTo>
                    <a:pt x="48" y="130"/>
                    <a:pt x="49" y="128"/>
                    <a:pt x="49" y="127"/>
                  </a:cubicBezTo>
                  <a:cubicBezTo>
                    <a:pt x="49" y="124"/>
                    <a:pt x="49" y="121"/>
                    <a:pt x="49" y="118"/>
                  </a:cubicBezTo>
                  <a:cubicBezTo>
                    <a:pt x="50" y="115"/>
                    <a:pt x="50" y="111"/>
                    <a:pt x="50" y="108"/>
                  </a:cubicBezTo>
                  <a:cubicBezTo>
                    <a:pt x="50" y="107"/>
                    <a:pt x="51" y="106"/>
                    <a:pt x="51" y="105"/>
                  </a:cubicBezTo>
                  <a:cubicBezTo>
                    <a:pt x="51" y="105"/>
                    <a:pt x="51" y="105"/>
                    <a:pt x="51" y="105"/>
                  </a:cubicBezTo>
                  <a:cubicBezTo>
                    <a:pt x="51" y="104"/>
                    <a:pt x="51" y="104"/>
                    <a:pt x="50" y="103"/>
                  </a:cubicBezTo>
                  <a:cubicBezTo>
                    <a:pt x="49" y="103"/>
                    <a:pt x="51" y="101"/>
                    <a:pt x="51" y="101"/>
                  </a:cubicBezTo>
                  <a:cubicBezTo>
                    <a:pt x="51" y="100"/>
                    <a:pt x="50" y="98"/>
                    <a:pt x="50" y="98"/>
                  </a:cubicBezTo>
                  <a:cubicBezTo>
                    <a:pt x="50" y="96"/>
                    <a:pt x="49" y="95"/>
                    <a:pt x="49" y="93"/>
                  </a:cubicBezTo>
                  <a:cubicBezTo>
                    <a:pt x="50" y="91"/>
                    <a:pt x="49" y="91"/>
                    <a:pt x="49" y="89"/>
                  </a:cubicBezTo>
                  <a:cubicBezTo>
                    <a:pt x="50" y="87"/>
                    <a:pt x="52" y="86"/>
                    <a:pt x="52" y="85"/>
                  </a:cubicBezTo>
                  <a:cubicBezTo>
                    <a:pt x="52" y="85"/>
                    <a:pt x="53" y="84"/>
                    <a:pt x="53" y="84"/>
                  </a:cubicBezTo>
                  <a:cubicBezTo>
                    <a:pt x="53" y="84"/>
                    <a:pt x="54" y="84"/>
                    <a:pt x="54" y="83"/>
                  </a:cubicBezTo>
                  <a:cubicBezTo>
                    <a:pt x="54" y="83"/>
                    <a:pt x="53" y="82"/>
                    <a:pt x="53" y="82"/>
                  </a:cubicBezTo>
                  <a:cubicBezTo>
                    <a:pt x="53" y="81"/>
                    <a:pt x="54" y="80"/>
                    <a:pt x="54" y="80"/>
                  </a:cubicBezTo>
                  <a:cubicBezTo>
                    <a:pt x="54" y="80"/>
                    <a:pt x="54" y="78"/>
                    <a:pt x="55" y="78"/>
                  </a:cubicBezTo>
                  <a:cubicBezTo>
                    <a:pt x="55" y="78"/>
                    <a:pt x="55" y="80"/>
                    <a:pt x="55" y="79"/>
                  </a:cubicBezTo>
                  <a:cubicBezTo>
                    <a:pt x="56" y="85"/>
                    <a:pt x="56" y="91"/>
                    <a:pt x="56" y="97"/>
                  </a:cubicBezTo>
                  <a:cubicBezTo>
                    <a:pt x="57" y="103"/>
                    <a:pt x="57" y="110"/>
                    <a:pt x="58" y="116"/>
                  </a:cubicBezTo>
                  <a:cubicBezTo>
                    <a:pt x="59" y="120"/>
                    <a:pt x="59" y="124"/>
                    <a:pt x="59" y="127"/>
                  </a:cubicBezTo>
                  <a:cubicBezTo>
                    <a:pt x="60" y="135"/>
                    <a:pt x="60" y="142"/>
                    <a:pt x="61" y="149"/>
                  </a:cubicBezTo>
                  <a:cubicBezTo>
                    <a:pt x="61" y="150"/>
                    <a:pt x="62" y="152"/>
                    <a:pt x="61" y="152"/>
                  </a:cubicBezTo>
                  <a:cubicBezTo>
                    <a:pt x="61" y="153"/>
                    <a:pt x="61" y="153"/>
                    <a:pt x="61" y="153"/>
                  </a:cubicBezTo>
                  <a:cubicBezTo>
                    <a:pt x="61" y="154"/>
                    <a:pt x="61" y="155"/>
                    <a:pt x="61" y="156"/>
                  </a:cubicBezTo>
                  <a:cubicBezTo>
                    <a:pt x="61" y="156"/>
                    <a:pt x="61" y="156"/>
                    <a:pt x="62" y="156"/>
                  </a:cubicBezTo>
                  <a:cubicBezTo>
                    <a:pt x="62" y="156"/>
                    <a:pt x="62" y="156"/>
                    <a:pt x="63" y="156"/>
                  </a:cubicBezTo>
                  <a:cubicBezTo>
                    <a:pt x="63" y="156"/>
                    <a:pt x="64" y="157"/>
                    <a:pt x="64" y="156"/>
                  </a:cubicBezTo>
                  <a:cubicBezTo>
                    <a:pt x="65" y="156"/>
                    <a:pt x="64" y="155"/>
                    <a:pt x="64" y="154"/>
                  </a:cubicBezTo>
                  <a:cubicBezTo>
                    <a:pt x="64" y="153"/>
                    <a:pt x="64" y="152"/>
                    <a:pt x="63" y="152"/>
                  </a:cubicBezTo>
                  <a:cubicBezTo>
                    <a:pt x="62" y="137"/>
                    <a:pt x="61" y="121"/>
                    <a:pt x="59" y="106"/>
                  </a:cubicBezTo>
                  <a:cubicBezTo>
                    <a:pt x="58" y="96"/>
                    <a:pt x="58" y="86"/>
                    <a:pt x="57" y="76"/>
                  </a:cubicBezTo>
                  <a:cubicBezTo>
                    <a:pt x="56" y="73"/>
                    <a:pt x="56" y="70"/>
                    <a:pt x="56" y="68"/>
                  </a:cubicBezTo>
                  <a:cubicBezTo>
                    <a:pt x="58" y="68"/>
                    <a:pt x="59" y="67"/>
                    <a:pt x="61" y="66"/>
                  </a:cubicBezTo>
                  <a:cubicBezTo>
                    <a:pt x="62" y="67"/>
                    <a:pt x="61" y="70"/>
                    <a:pt x="61" y="71"/>
                  </a:cubicBezTo>
                  <a:cubicBezTo>
                    <a:pt x="61" y="72"/>
                    <a:pt x="62" y="72"/>
                    <a:pt x="63" y="72"/>
                  </a:cubicBezTo>
                  <a:cubicBezTo>
                    <a:pt x="63" y="71"/>
                    <a:pt x="63" y="69"/>
                    <a:pt x="63" y="68"/>
                  </a:cubicBezTo>
                  <a:cubicBezTo>
                    <a:pt x="63" y="67"/>
                    <a:pt x="62" y="66"/>
                    <a:pt x="62" y="65"/>
                  </a:cubicBezTo>
                  <a:cubicBezTo>
                    <a:pt x="62" y="64"/>
                    <a:pt x="63" y="64"/>
                    <a:pt x="63" y="63"/>
                  </a:cubicBezTo>
                  <a:cubicBezTo>
                    <a:pt x="63" y="63"/>
                    <a:pt x="63" y="63"/>
                    <a:pt x="62" y="63"/>
                  </a:cubicBezTo>
                  <a:cubicBezTo>
                    <a:pt x="62" y="62"/>
                    <a:pt x="62" y="64"/>
                    <a:pt x="61" y="63"/>
                  </a:cubicBezTo>
                  <a:cubicBezTo>
                    <a:pt x="60" y="63"/>
                    <a:pt x="60" y="63"/>
                    <a:pt x="60" y="63"/>
                  </a:cubicBezTo>
                  <a:cubicBezTo>
                    <a:pt x="59" y="63"/>
                    <a:pt x="59" y="63"/>
                    <a:pt x="58" y="64"/>
                  </a:cubicBezTo>
                  <a:cubicBezTo>
                    <a:pt x="58" y="64"/>
                    <a:pt x="60" y="65"/>
                    <a:pt x="59" y="66"/>
                  </a:cubicBezTo>
                  <a:cubicBezTo>
                    <a:pt x="58" y="66"/>
                    <a:pt x="58" y="66"/>
                    <a:pt x="57" y="66"/>
                  </a:cubicBezTo>
                  <a:cubicBezTo>
                    <a:pt x="57" y="66"/>
                    <a:pt x="57" y="67"/>
                    <a:pt x="57" y="67"/>
                  </a:cubicBezTo>
                  <a:cubicBezTo>
                    <a:pt x="56" y="67"/>
                    <a:pt x="56" y="64"/>
                    <a:pt x="56" y="64"/>
                  </a:cubicBezTo>
                  <a:cubicBezTo>
                    <a:pt x="56" y="64"/>
                    <a:pt x="56" y="63"/>
                    <a:pt x="56" y="63"/>
                  </a:cubicBezTo>
                  <a:cubicBezTo>
                    <a:pt x="56" y="63"/>
                    <a:pt x="56" y="63"/>
                    <a:pt x="56" y="63"/>
                  </a:cubicBezTo>
                  <a:cubicBezTo>
                    <a:pt x="54" y="63"/>
                    <a:pt x="55" y="66"/>
                    <a:pt x="54" y="68"/>
                  </a:cubicBezTo>
                  <a:cubicBezTo>
                    <a:pt x="53" y="69"/>
                    <a:pt x="53" y="70"/>
                    <a:pt x="53" y="68"/>
                  </a:cubicBezTo>
                  <a:cubicBezTo>
                    <a:pt x="53" y="67"/>
                    <a:pt x="53" y="66"/>
                    <a:pt x="53" y="65"/>
                  </a:cubicBezTo>
                  <a:cubicBezTo>
                    <a:pt x="53" y="64"/>
                    <a:pt x="51" y="63"/>
                    <a:pt x="52" y="62"/>
                  </a:cubicBezTo>
                  <a:cubicBezTo>
                    <a:pt x="52" y="62"/>
                    <a:pt x="52" y="62"/>
                    <a:pt x="52" y="62"/>
                  </a:cubicBezTo>
                  <a:cubicBezTo>
                    <a:pt x="52" y="62"/>
                    <a:pt x="52" y="62"/>
                    <a:pt x="52" y="62"/>
                  </a:cubicBezTo>
                  <a:cubicBezTo>
                    <a:pt x="53" y="61"/>
                    <a:pt x="54" y="60"/>
                    <a:pt x="54" y="60"/>
                  </a:cubicBezTo>
                  <a:cubicBezTo>
                    <a:pt x="56" y="59"/>
                    <a:pt x="58" y="58"/>
                    <a:pt x="59" y="59"/>
                  </a:cubicBezTo>
                  <a:cubicBezTo>
                    <a:pt x="59" y="58"/>
                    <a:pt x="59" y="58"/>
                    <a:pt x="59" y="58"/>
                  </a:cubicBezTo>
                  <a:cubicBezTo>
                    <a:pt x="59" y="58"/>
                    <a:pt x="61" y="58"/>
                    <a:pt x="61" y="59"/>
                  </a:cubicBezTo>
                  <a:cubicBezTo>
                    <a:pt x="62" y="59"/>
                    <a:pt x="62" y="61"/>
                    <a:pt x="62" y="61"/>
                  </a:cubicBezTo>
                  <a:cubicBezTo>
                    <a:pt x="62" y="62"/>
                    <a:pt x="63" y="62"/>
                    <a:pt x="64" y="63"/>
                  </a:cubicBezTo>
                  <a:cubicBezTo>
                    <a:pt x="64" y="62"/>
                    <a:pt x="64" y="63"/>
                    <a:pt x="65" y="63"/>
                  </a:cubicBezTo>
                  <a:cubicBezTo>
                    <a:pt x="65" y="63"/>
                    <a:pt x="66" y="60"/>
                    <a:pt x="66" y="60"/>
                  </a:cubicBezTo>
                  <a:cubicBezTo>
                    <a:pt x="66" y="59"/>
                    <a:pt x="66" y="59"/>
                    <a:pt x="66" y="58"/>
                  </a:cubicBezTo>
                  <a:cubicBezTo>
                    <a:pt x="67" y="56"/>
                    <a:pt x="66" y="56"/>
                    <a:pt x="65" y="55"/>
                  </a:cubicBezTo>
                  <a:cubicBezTo>
                    <a:pt x="65" y="56"/>
                    <a:pt x="65" y="55"/>
                    <a:pt x="65" y="55"/>
                  </a:cubicBezTo>
                  <a:cubicBezTo>
                    <a:pt x="64" y="54"/>
                    <a:pt x="63" y="55"/>
                    <a:pt x="62" y="55"/>
                  </a:cubicBezTo>
                  <a:cubicBezTo>
                    <a:pt x="61" y="55"/>
                    <a:pt x="61" y="54"/>
                    <a:pt x="60" y="54"/>
                  </a:cubicBezTo>
                  <a:cubicBezTo>
                    <a:pt x="58" y="53"/>
                    <a:pt x="57" y="54"/>
                    <a:pt x="56" y="54"/>
                  </a:cubicBezTo>
                  <a:cubicBezTo>
                    <a:pt x="55" y="54"/>
                    <a:pt x="55" y="53"/>
                    <a:pt x="55" y="52"/>
                  </a:cubicBezTo>
                  <a:cubicBezTo>
                    <a:pt x="56" y="52"/>
                    <a:pt x="57" y="52"/>
                    <a:pt x="58" y="52"/>
                  </a:cubicBezTo>
                  <a:cubicBezTo>
                    <a:pt x="60" y="51"/>
                    <a:pt x="61" y="51"/>
                    <a:pt x="63" y="52"/>
                  </a:cubicBezTo>
                  <a:cubicBezTo>
                    <a:pt x="64" y="52"/>
                    <a:pt x="65" y="54"/>
                    <a:pt x="67" y="55"/>
                  </a:cubicBezTo>
                  <a:cubicBezTo>
                    <a:pt x="68" y="54"/>
                    <a:pt x="67" y="53"/>
                    <a:pt x="67" y="52"/>
                  </a:cubicBezTo>
                  <a:cubicBezTo>
                    <a:pt x="67" y="51"/>
                    <a:pt x="68" y="51"/>
                    <a:pt x="68" y="50"/>
                  </a:cubicBezTo>
                  <a:close/>
                  <a:moveTo>
                    <a:pt x="17" y="48"/>
                  </a:moveTo>
                  <a:cubicBezTo>
                    <a:pt x="17" y="45"/>
                    <a:pt x="17" y="43"/>
                    <a:pt x="18" y="42"/>
                  </a:cubicBezTo>
                  <a:cubicBezTo>
                    <a:pt x="19" y="41"/>
                    <a:pt x="19" y="44"/>
                    <a:pt x="18" y="48"/>
                  </a:cubicBezTo>
                  <a:cubicBezTo>
                    <a:pt x="18" y="49"/>
                    <a:pt x="17" y="52"/>
                    <a:pt x="17" y="53"/>
                  </a:cubicBezTo>
                  <a:cubicBezTo>
                    <a:pt x="15" y="55"/>
                    <a:pt x="15" y="57"/>
                    <a:pt x="14" y="58"/>
                  </a:cubicBezTo>
                  <a:cubicBezTo>
                    <a:pt x="13" y="59"/>
                    <a:pt x="15" y="52"/>
                    <a:pt x="17" y="48"/>
                  </a:cubicBezTo>
                  <a:close/>
                  <a:moveTo>
                    <a:pt x="13" y="66"/>
                  </a:moveTo>
                  <a:cubicBezTo>
                    <a:pt x="13" y="66"/>
                    <a:pt x="13" y="67"/>
                    <a:pt x="13" y="67"/>
                  </a:cubicBezTo>
                  <a:cubicBezTo>
                    <a:pt x="13" y="70"/>
                    <a:pt x="13" y="72"/>
                    <a:pt x="13" y="74"/>
                  </a:cubicBezTo>
                  <a:cubicBezTo>
                    <a:pt x="13" y="74"/>
                    <a:pt x="13" y="76"/>
                    <a:pt x="13" y="76"/>
                  </a:cubicBezTo>
                  <a:cubicBezTo>
                    <a:pt x="10" y="74"/>
                    <a:pt x="11" y="71"/>
                    <a:pt x="12" y="69"/>
                  </a:cubicBezTo>
                  <a:cubicBezTo>
                    <a:pt x="12" y="68"/>
                    <a:pt x="12" y="62"/>
                    <a:pt x="13" y="62"/>
                  </a:cubicBezTo>
                  <a:cubicBezTo>
                    <a:pt x="15" y="64"/>
                    <a:pt x="15" y="63"/>
                    <a:pt x="16" y="62"/>
                  </a:cubicBezTo>
                  <a:cubicBezTo>
                    <a:pt x="17" y="62"/>
                    <a:pt x="17" y="62"/>
                    <a:pt x="18" y="63"/>
                  </a:cubicBezTo>
                  <a:cubicBezTo>
                    <a:pt x="18" y="63"/>
                    <a:pt x="17" y="64"/>
                    <a:pt x="16" y="65"/>
                  </a:cubicBezTo>
                  <a:cubicBezTo>
                    <a:pt x="17" y="65"/>
                    <a:pt x="17" y="65"/>
                    <a:pt x="17" y="65"/>
                  </a:cubicBezTo>
                  <a:cubicBezTo>
                    <a:pt x="16" y="65"/>
                    <a:pt x="13" y="66"/>
                    <a:pt x="13" y="66"/>
                  </a:cubicBezTo>
                  <a:close/>
                  <a:moveTo>
                    <a:pt x="25" y="145"/>
                  </a:moveTo>
                  <a:cubicBezTo>
                    <a:pt x="24" y="145"/>
                    <a:pt x="24" y="146"/>
                    <a:pt x="24" y="146"/>
                  </a:cubicBezTo>
                  <a:cubicBezTo>
                    <a:pt x="23" y="146"/>
                    <a:pt x="23" y="146"/>
                    <a:pt x="23" y="146"/>
                  </a:cubicBezTo>
                  <a:cubicBezTo>
                    <a:pt x="23" y="147"/>
                    <a:pt x="25" y="147"/>
                    <a:pt x="24" y="148"/>
                  </a:cubicBezTo>
                  <a:cubicBezTo>
                    <a:pt x="21" y="148"/>
                    <a:pt x="21" y="145"/>
                    <a:pt x="17" y="146"/>
                  </a:cubicBezTo>
                  <a:cubicBezTo>
                    <a:pt x="17" y="146"/>
                    <a:pt x="17" y="146"/>
                    <a:pt x="17" y="146"/>
                  </a:cubicBezTo>
                  <a:cubicBezTo>
                    <a:pt x="18" y="144"/>
                    <a:pt x="20" y="145"/>
                    <a:pt x="22" y="144"/>
                  </a:cubicBezTo>
                  <a:cubicBezTo>
                    <a:pt x="23" y="144"/>
                    <a:pt x="26" y="144"/>
                    <a:pt x="25" y="145"/>
                  </a:cubicBezTo>
                  <a:close/>
                  <a:moveTo>
                    <a:pt x="32" y="21"/>
                  </a:moveTo>
                  <a:cubicBezTo>
                    <a:pt x="31" y="21"/>
                    <a:pt x="31" y="21"/>
                    <a:pt x="30" y="20"/>
                  </a:cubicBezTo>
                  <a:cubicBezTo>
                    <a:pt x="30" y="19"/>
                    <a:pt x="29" y="18"/>
                    <a:pt x="28" y="17"/>
                  </a:cubicBezTo>
                  <a:cubicBezTo>
                    <a:pt x="28" y="17"/>
                    <a:pt x="27" y="15"/>
                    <a:pt x="29" y="16"/>
                  </a:cubicBezTo>
                  <a:cubicBezTo>
                    <a:pt x="29" y="16"/>
                    <a:pt x="29" y="14"/>
                    <a:pt x="27" y="14"/>
                  </a:cubicBezTo>
                  <a:cubicBezTo>
                    <a:pt x="27" y="14"/>
                    <a:pt x="26" y="15"/>
                    <a:pt x="25" y="14"/>
                  </a:cubicBezTo>
                  <a:cubicBezTo>
                    <a:pt x="25" y="14"/>
                    <a:pt x="25" y="13"/>
                    <a:pt x="25" y="13"/>
                  </a:cubicBezTo>
                  <a:cubicBezTo>
                    <a:pt x="25" y="12"/>
                    <a:pt x="24" y="10"/>
                    <a:pt x="24" y="9"/>
                  </a:cubicBezTo>
                  <a:cubicBezTo>
                    <a:pt x="24" y="8"/>
                    <a:pt x="25" y="6"/>
                    <a:pt x="25" y="5"/>
                  </a:cubicBezTo>
                  <a:cubicBezTo>
                    <a:pt x="25" y="6"/>
                    <a:pt x="26" y="8"/>
                    <a:pt x="26" y="8"/>
                  </a:cubicBezTo>
                  <a:cubicBezTo>
                    <a:pt x="26" y="10"/>
                    <a:pt x="27" y="11"/>
                    <a:pt x="28" y="13"/>
                  </a:cubicBezTo>
                  <a:cubicBezTo>
                    <a:pt x="29" y="13"/>
                    <a:pt x="29" y="14"/>
                    <a:pt x="30" y="14"/>
                  </a:cubicBezTo>
                  <a:cubicBezTo>
                    <a:pt x="30" y="14"/>
                    <a:pt x="31" y="13"/>
                    <a:pt x="32" y="13"/>
                  </a:cubicBezTo>
                  <a:cubicBezTo>
                    <a:pt x="32" y="13"/>
                    <a:pt x="33" y="12"/>
                    <a:pt x="33" y="12"/>
                  </a:cubicBezTo>
                  <a:cubicBezTo>
                    <a:pt x="34" y="10"/>
                    <a:pt x="35" y="9"/>
                    <a:pt x="36" y="8"/>
                  </a:cubicBezTo>
                  <a:cubicBezTo>
                    <a:pt x="37" y="7"/>
                    <a:pt x="37" y="5"/>
                    <a:pt x="37" y="4"/>
                  </a:cubicBezTo>
                  <a:cubicBezTo>
                    <a:pt x="36" y="6"/>
                    <a:pt x="36" y="9"/>
                    <a:pt x="34" y="9"/>
                  </a:cubicBezTo>
                  <a:cubicBezTo>
                    <a:pt x="34" y="8"/>
                    <a:pt x="35" y="8"/>
                    <a:pt x="36" y="7"/>
                  </a:cubicBezTo>
                  <a:cubicBezTo>
                    <a:pt x="36" y="7"/>
                    <a:pt x="36" y="6"/>
                    <a:pt x="36" y="6"/>
                  </a:cubicBezTo>
                  <a:cubicBezTo>
                    <a:pt x="36" y="6"/>
                    <a:pt x="36" y="5"/>
                    <a:pt x="36" y="5"/>
                  </a:cubicBezTo>
                  <a:cubicBezTo>
                    <a:pt x="37" y="4"/>
                    <a:pt x="37" y="3"/>
                    <a:pt x="37" y="3"/>
                  </a:cubicBezTo>
                  <a:cubicBezTo>
                    <a:pt x="38" y="4"/>
                    <a:pt x="38" y="5"/>
                    <a:pt x="38" y="6"/>
                  </a:cubicBezTo>
                  <a:cubicBezTo>
                    <a:pt x="38" y="7"/>
                    <a:pt x="38" y="7"/>
                    <a:pt x="38" y="7"/>
                  </a:cubicBezTo>
                  <a:cubicBezTo>
                    <a:pt x="38" y="7"/>
                    <a:pt x="38" y="8"/>
                    <a:pt x="38" y="8"/>
                  </a:cubicBezTo>
                  <a:cubicBezTo>
                    <a:pt x="38" y="10"/>
                    <a:pt x="37" y="12"/>
                    <a:pt x="36" y="13"/>
                  </a:cubicBezTo>
                  <a:cubicBezTo>
                    <a:pt x="36" y="14"/>
                    <a:pt x="36" y="14"/>
                    <a:pt x="36" y="15"/>
                  </a:cubicBezTo>
                  <a:cubicBezTo>
                    <a:pt x="35" y="15"/>
                    <a:pt x="35" y="13"/>
                    <a:pt x="34" y="13"/>
                  </a:cubicBezTo>
                  <a:cubicBezTo>
                    <a:pt x="34" y="13"/>
                    <a:pt x="33" y="13"/>
                    <a:pt x="32" y="14"/>
                  </a:cubicBezTo>
                  <a:cubicBezTo>
                    <a:pt x="32" y="14"/>
                    <a:pt x="31" y="14"/>
                    <a:pt x="31" y="14"/>
                  </a:cubicBezTo>
                  <a:cubicBezTo>
                    <a:pt x="31" y="14"/>
                    <a:pt x="30" y="14"/>
                    <a:pt x="30" y="14"/>
                  </a:cubicBezTo>
                  <a:cubicBezTo>
                    <a:pt x="30" y="15"/>
                    <a:pt x="31" y="16"/>
                    <a:pt x="32" y="15"/>
                  </a:cubicBezTo>
                  <a:cubicBezTo>
                    <a:pt x="32" y="15"/>
                    <a:pt x="32" y="15"/>
                    <a:pt x="32" y="15"/>
                  </a:cubicBezTo>
                  <a:cubicBezTo>
                    <a:pt x="33" y="15"/>
                    <a:pt x="33" y="16"/>
                    <a:pt x="33" y="16"/>
                  </a:cubicBezTo>
                  <a:cubicBezTo>
                    <a:pt x="33" y="16"/>
                    <a:pt x="34" y="15"/>
                    <a:pt x="34" y="15"/>
                  </a:cubicBezTo>
                  <a:cubicBezTo>
                    <a:pt x="34" y="15"/>
                    <a:pt x="35" y="15"/>
                    <a:pt x="35" y="15"/>
                  </a:cubicBezTo>
                  <a:cubicBezTo>
                    <a:pt x="35" y="17"/>
                    <a:pt x="32" y="18"/>
                    <a:pt x="32" y="21"/>
                  </a:cubicBezTo>
                  <a:close/>
                  <a:moveTo>
                    <a:pt x="49" y="145"/>
                  </a:moveTo>
                  <a:cubicBezTo>
                    <a:pt x="45" y="147"/>
                    <a:pt x="42" y="145"/>
                    <a:pt x="41" y="145"/>
                  </a:cubicBezTo>
                  <a:cubicBezTo>
                    <a:pt x="41" y="144"/>
                    <a:pt x="42" y="144"/>
                    <a:pt x="42" y="144"/>
                  </a:cubicBezTo>
                  <a:cubicBezTo>
                    <a:pt x="42" y="144"/>
                    <a:pt x="42" y="144"/>
                    <a:pt x="42" y="144"/>
                  </a:cubicBezTo>
                  <a:cubicBezTo>
                    <a:pt x="43" y="144"/>
                    <a:pt x="45" y="144"/>
                    <a:pt x="49"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6" name="Freeform 274"/>
            <p:cNvSpPr>
              <a:spLocks/>
            </p:cNvSpPr>
            <p:nvPr/>
          </p:nvSpPr>
          <p:spPr bwMode="auto">
            <a:xfrm>
              <a:off x="2511425" y="3605213"/>
              <a:ext cx="14288" cy="30163"/>
            </a:xfrm>
            <a:custGeom>
              <a:avLst/>
              <a:gdLst/>
              <a:ahLst/>
              <a:cxnLst>
                <a:cxn ang="0">
                  <a:pos x="0" y="4"/>
                </a:cxn>
                <a:cxn ang="0">
                  <a:pos x="2" y="3"/>
                </a:cxn>
                <a:cxn ang="0">
                  <a:pos x="2" y="1"/>
                </a:cxn>
                <a:cxn ang="0">
                  <a:pos x="1" y="2"/>
                </a:cxn>
                <a:cxn ang="0">
                  <a:pos x="0" y="4"/>
                </a:cxn>
              </a:cxnLst>
              <a:rect l="0" t="0" r="r" b="b"/>
              <a:pathLst>
                <a:path w="2" h="4">
                  <a:moveTo>
                    <a:pt x="0" y="4"/>
                  </a:moveTo>
                  <a:cubicBezTo>
                    <a:pt x="0" y="4"/>
                    <a:pt x="1" y="4"/>
                    <a:pt x="2" y="3"/>
                  </a:cubicBezTo>
                  <a:cubicBezTo>
                    <a:pt x="2" y="2"/>
                    <a:pt x="2" y="1"/>
                    <a:pt x="2" y="1"/>
                  </a:cubicBezTo>
                  <a:cubicBezTo>
                    <a:pt x="2" y="0"/>
                    <a:pt x="2" y="1"/>
                    <a:pt x="1" y="2"/>
                  </a:cubicBezTo>
                  <a:cubicBezTo>
                    <a:pt x="1" y="3"/>
                    <a:pt x="0" y="4"/>
                    <a:pt x="0"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67" name="Freeform 5"/>
          <p:cNvSpPr>
            <a:spLocks noEditPoints="1"/>
          </p:cNvSpPr>
          <p:nvPr/>
        </p:nvSpPr>
        <p:spPr bwMode="auto">
          <a:xfrm rot="21430306">
            <a:off x="938278" y="3814319"/>
            <a:ext cx="265202" cy="786059"/>
          </a:xfrm>
          <a:custGeom>
            <a:avLst/>
            <a:gdLst/>
            <a:ahLst/>
            <a:cxnLst>
              <a:cxn ang="0">
                <a:pos x="11" y="89"/>
              </a:cxn>
              <a:cxn ang="0">
                <a:pos x="15" y="81"/>
              </a:cxn>
              <a:cxn ang="0">
                <a:pos x="8" y="82"/>
              </a:cxn>
              <a:cxn ang="0">
                <a:pos x="1" y="63"/>
              </a:cxn>
              <a:cxn ang="0">
                <a:pos x="5" y="60"/>
              </a:cxn>
              <a:cxn ang="0">
                <a:pos x="10" y="34"/>
              </a:cxn>
              <a:cxn ang="0">
                <a:pos x="15" y="33"/>
              </a:cxn>
              <a:cxn ang="0">
                <a:pos x="34" y="8"/>
              </a:cxn>
              <a:cxn ang="0">
                <a:pos x="37" y="30"/>
              </a:cxn>
              <a:cxn ang="0">
                <a:pos x="46" y="34"/>
              </a:cxn>
              <a:cxn ang="0">
                <a:pos x="49" y="57"/>
              </a:cxn>
              <a:cxn ang="0">
                <a:pos x="49" y="86"/>
              </a:cxn>
              <a:cxn ang="0">
                <a:pos x="42" y="85"/>
              </a:cxn>
              <a:cxn ang="0">
                <a:pos x="42" y="90"/>
              </a:cxn>
              <a:cxn ang="0">
                <a:pos x="35" y="151"/>
              </a:cxn>
              <a:cxn ang="0">
                <a:pos x="29" y="150"/>
              </a:cxn>
              <a:cxn ang="0">
                <a:pos x="35" y="154"/>
              </a:cxn>
              <a:cxn ang="0">
                <a:pos x="29" y="116"/>
              </a:cxn>
              <a:cxn ang="0">
                <a:pos x="26" y="94"/>
              </a:cxn>
              <a:cxn ang="0">
                <a:pos x="20" y="133"/>
              </a:cxn>
              <a:cxn ang="0">
                <a:pos x="10" y="153"/>
              </a:cxn>
              <a:cxn ang="0">
                <a:pos x="16" y="151"/>
              </a:cxn>
              <a:cxn ang="0">
                <a:pos x="10" y="149"/>
              </a:cxn>
              <a:cxn ang="0">
                <a:pos x="10" y="130"/>
              </a:cxn>
              <a:cxn ang="0">
                <a:pos x="11" y="89"/>
              </a:cxn>
              <a:cxn ang="0">
                <a:pos x="29" y="29"/>
              </a:cxn>
              <a:cxn ang="0">
                <a:pos x="23" y="30"/>
              </a:cxn>
              <a:cxn ang="0">
                <a:pos x="24" y="39"/>
              </a:cxn>
              <a:cxn ang="0">
                <a:pos x="24" y="73"/>
              </a:cxn>
              <a:cxn ang="0">
                <a:pos x="34" y="66"/>
              </a:cxn>
              <a:cxn ang="0">
                <a:pos x="33" y="28"/>
              </a:cxn>
              <a:cxn ang="0">
                <a:pos x="36" y="18"/>
              </a:cxn>
              <a:cxn ang="0">
                <a:pos x="36" y="18"/>
              </a:cxn>
              <a:cxn ang="0">
                <a:pos x="29" y="29"/>
              </a:cxn>
            </a:cxnLst>
            <a:rect l="0" t="0" r="r" b="b"/>
            <a:pathLst>
              <a:path w="52" h="154">
                <a:moveTo>
                  <a:pt x="11" y="89"/>
                </a:moveTo>
                <a:cubicBezTo>
                  <a:pt x="10" y="93"/>
                  <a:pt x="23" y="87"/>
                  <a:pt x="15" y="81"/>
                </a:cubicBezTo>
                <a:cubicBezTo>
                  <a:pt x="14" y="81"/>
                  <a:pt x="9" y="84"/>
                  <a:pt x="8" y="82"/>
                </a:cubicBezTo>
                <a:cubicBezTo>
                  <a:pt x="6" y="82"/>
                  <a:pt x="0" y="69"/>
                  <a:pt x="1" y="63"/>
                </a:cubicBezTo>
                <a:cubicBezTo>
                  <a:pt x="1" y="59"/>
                  <a:pt x="3" y="64"/>
                  <a:pt x="5" y="60"/>
                </a:cubicBezTo>
                <a:cubicBezTo>
                  <a:pt x="8" y="54"/>
                  <a:pt x="7" y="40"/>
                  <a:pt x="10" y="34"/>
                </a:cubicBezTo>
                <a:cubicBezTo>
                  <a:pt x="10" y="34"/>
                  <a:pt x="16" y="32"/>
                  <a:pt x="15" y="33"/>
                </a:cubicBezTo>
                <a:cubicBezTo>
                  <a:pt x="21" y="27"/>
                  <a:pt x="19" y="1"/>
                  <a:pt x="34" y="8"/>
                </a:cubicBezTo>
                <a:cubicBezTo>
                  <a:pt x="43" y="12"/>
                  <a:pt x="35" y="25"/>
                  <a:pt x="37" y="30"/>
                </a:cubicBezTo>
                <a:cubicBezTo>
                  <a:pt x="38" y="33"/>
                  <a:pt x="43" y="31"/>
                  <a:pt x="46" y="34"/>
                </a:cubicBezTo>
                <a:cubicBezTo>
                  <a:pt x="47" y="36"/>
                  <a:pt x="48" y="53"/>
                  <a:pt x="49" y="57"/>
                </a:cubicBezTo>
                <a:cubicBezTo>
                  <a:pt x="49" y="60"/>
                  <a:pt x="52" y="81"/>
                  <a:pt x="49" y="86"/>
                </a:cubicBezTo>
                <a:cubicBezTo>
                  <a:pt x="47" y="89"/>
                  <a:pt x="45" y="83"/>
                  <a:pt x="42" y="85"/>
                </a:cubicBezTo>
                <a:cubicBezTo>
                  <a:pt x="40" y="87"/>
                  <a:pt x="42" y="93"/>
                  <a:pt x="42" y="90"/>
                </a:cubicBezTo>
                <a:cubicBezTo>
                  <a:pt x="42" y="96"/>
                  <a:pt x="36" y="150"/>
                  <a:pt x="35" y="151"/>
                </a:cubicBezTo>
                <a:cubicBezTo>
                  <a:pt x="34" y="151"/>
                  <a:pt x="29" y="149"/>
                  <a:pt x="29" y="150"/>
                </a:cubicBezTo>
                <a:cubicBezTo>
                  <a:pt x="29" y="152"/>
                  <a:pt x="34" y="154"/>
                  <a:pt x="35" y="154"/>
                </a:cubicBezTo>
                <a:cubicBezTo>
                  <a:pt x="18" y="151"/>
                  <a:pt x="29" y="134"/>
                  <a:pt x="29" y="116"/>
                </a:cubicBezTo>
                <a:cubicBezTo>
                  <a:pt x="29" y="105"/>
                  <a:pt x="30" y="77"/>
                  <a:pt x="26" y="94"/>
                </a:cubicBezTo>
                <a:cubicBezTo>
                  <a:pt x="24" y="104"/>
                  <a:pt x="19" y="121"/>
                  <a:pt x="20" y="133"/>
                </a:cubicBezTo>
                <a:cubicBezTo>
                  <a:pt x="21" y="143"/>
                  <a:pt x="24" y="152"/>
                  <a:pt x="10" y="153"/>
                </a:cubicBezTo>
                <a:cubicBezTo>
                  <a:pt x="7" y="153"/>
                  <a:pt x="17" y="150"/>
                  <a:pt x="16" y="151"/>
                </a:cubicBezTo>
                <a:cubicBezTo>
                  <a:pt x="17" y="149"/>
                  <a:pt x="12" y="151"/>
                  <a:pt x="10" y="149"/>
                </a:cubicBezTo>
                <a:cubicBezTo>
                  <a:pt x="10" y="147"/>
                  <a:pt x="10" y="134"/>
                  <a:pt x="10" y="130"/>
                </a:cubicBezTo>
                <a:cubicBezTo>
                  <a:pt x="11" y="115"/>
                  <a:pt x="10" y="94"/>
                  <a:pt x="11" y="89"/>
                </a:cubicBezTo>
                <a:close/>
                <a:moveTo>
                  <a:pt x="29" y="29"/>
                </a:moveTo>
                <a:cubicBezTo>
                  <a:pt x="35" y="33"/>
                  <a:pt x="23" y="29"/>
                  <a:pt x="23" y="30"/>
                </a:cubicBezTo>
                <a:cubicBezTo>
                  <a:pt x="22" y="32"/>
                  <a:pt x="24" y="37"/>
                  <a:pt x="24" y="39"/>
                </a:cubicBezTo>
                <a:cubicBezTo>
                  <a:pt x="25" y="45"/>
                  <a:pt x="22" y="70"/>
                  <a:pt x="24" y="73"/>
                </a:cubicBezTo>
                <a:cubicBezTo>
                  <a:pt x="25" y="73"/>
                  <a:pt x="36" y="74"/>
                  <a:pt x="34" y="66"/>
                </a:cubicBezTo>
                <a:cubicBezTo>
                  <a:pt x="33" y="64"/>
                  <a:pt x="31" y="37"/>
                  <a:pt x="33" y="28"/>
                </a:cubicBezTo>
                <a:cubicBezTo>
                  <a:pt x="33" y="26"/>
                  <a:pt x="39" y="23"/>
                  <a:pt x="36" y="18"/>
                </a:cubicBezTo>
                <a:cubicBezTo>
                  <a:pt x="35" y="17"/>
                  <a:pt x="36" y="18"/>
                  <a:pt x="36" y="18"/>
                </a:cubicBezTo>
                <a:cubicBezTo>
                  <a:pt x="30" y="0"/>
                  <a:pt x="23" y="24"/>
                  <a:pt x="29" y="29"/>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68" name="Grupp 490"/>
          <p:cNvGrpSpPr/>
          <p:nvPr/>
        </p:nvGrpSpPr>
        <p:grpSpPr>
          <a:xfrm>
            <a:off x="681885" y="3822146"/>
            <a:ext cx="277430" cy="775737"/>
            <a:chOff x="3305175" y="900113"/>
            <a:chExt cx="412750" cy="1154112"/>
          </a:xfrm>
          <a:solidFill>
            <a:srgbClr val="FF0067"/>
          </a:solidFill>
        </p:grpSpPr>
        <p:sp>
          <p:nvSpPr>
            <p:cNvPr id="69" name="Freeform 6"/>
            <p:cNvSpPr>
              <a:spLocks/>
            </p:cNvSpPr>
            <p:nvPr/>
          </p:nvSpPr>
          <p:spPr bwMode="auto">
            <a:xfrm>
              <a:off x="3671887" y="2038350"/>
              <a:ext cx="46038" cy="15875"/>
            </a:xfrm>
            <a:custGeom>
              <a:avLst/>
              <a:gdLst/>
              <a:ahLst/>
              <a:cxnLst>
                <a:cxn ang="0">
                  <a:pos x="6" y="0"/>
                </a:cxn>
                <a:cxn ang="0">
                  <a:pos x="0" y="2"/>
                </a:cxn>
                <a:cxn ang="0">
                  <a:pos x="6" y="0"/>
                </a:cxn>
              </a:cxnLst>
              <a:rect l="0" t="0" r="r" b="b"/>
              <a:pathLst>
                <a:path w="6" h="2">
                  <a:moveTo>
                    <a:pt x="6" y="0"/>
                  </a:moveTo>
                  <a:cubicBezTo>
                    <a:pt x="6" y="2"/>
                    <a:pt x="2" y="2"/>
                    <a:pt x="0" y="2"/>
                  </a:cubicBezTo>
                  <a:cubicBezTo>
                    <a:pt x="1" y="0"/>
                    <a:pt x="3" y="0"/>
                    <a:pt x="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70" name="Freeform 7"/>
            <p:cNvSpPr>
              <a:spLocks noEditPoints="1"/>
            </p:cNvSpPr>
            <p:nvPr/>
          </p:nvSpPr>
          <p:spPr bwMode="auto">
            <a:xfrm>
              <a:off x="3305175" y="900113"/>
              <a:ext cx="404813" cy="1146175"/>
            </a:xfrm>
            <a:custGeom>
              <a:avLst/>
              <a:gdLst/>
              <a:ahLst/>
              <a:cxnLst>
                <a:cxn ang="0">
                  <a:pos x="45" y="144"/>
                </a:cxn>
                <a:cxn ang="0">
                  <a:pos x="44" y="148"/>
                </a:cxn>
                <a:cxn ang="0">
                  <a:pos x="23" y="91"/>
                </a:cxn>
                <a:cxn ang="0">
                  <a:pos x="21" y="147"/>
                </a:cxn>
                <a:cxn ang="0">
                  <a:pos x="10" y="149"/>
                </a:cxn>
                <a:cxn ang="0">
                  <a:pos x="16" y="147"/>
                </a:cxn>
                <a:cxn ang="0">
                  <a:pos x="11" y="145"/>
                </a:cxn>
                <a:cxn ang="0">
                  <a:pos x="16" y="140"/>
                </a:cxn>
                <a:cxn ang="0">
                  <a:pos x="12" y="108"/>
                </a:cxn>
                <a:cxn ang="0">
                  <a:pos x="2" y="84"/>
                </a:cxn>
                <a:cxn ang="0">
                  <a:pos x="6" y="78"/>
                </a:cxn>
                <a:cxn ang="0">
                  <a:pos x="4" y="73"/>
                </a:cxn>
                <a:cxn ang="0">
                  <a:pos x="1" y="71"/>
                </a:cxn>
                <a:cxn ang="0">
                  <a:pos x="5" y="47"/>
                </a:cxn>
                <a:cxn ang="0">
                  <a:pos x="6" y="35"/>
                </a:cxn>
                <a:cxn ang="0">
                  <a:pos x="7" y="43"/>
                </a:cxn>
                <a:cxn ang="0">
                  <a:pos x="8" y="36"/>
                </a:cxn>
                <a:cxn ang="0">
                  <a:pos x="11" y="38"/>
                </a:cxn>
                <a:cxn ang="0">
                  <a:pos x="8" y="58"/>
                </a:cxn>
                <a:cxn ang="0">
                  <a:pos x="17" y="48"/>
                </a:cxn>
                <a:cxn ang="0">
                  <a:pos x="13" y="49"/>
                </a:cxn>
                <a:cxn ang="0">
                  <a:pos x="16" y="43"/>
                </a:cxn>
                <a:cxn ang="0">
                  <a:pos x="12" y="42"/>
                </a:cxn>
                <a:cxn ang="0">
                  <a:pos x="23" y="37"/>
                </a:cxn>
                <a:cxn ang="0">
                  <a:pos x="18" y="32"/>
                </a:cxn>
                <a:cxn ang="0">
                  <a:pos x="21" y="27"/>
                </a:cxn>
                <a:cxn ang="0">
                  <a:pos x="15" y="24"/>
                </a:cxn>
                <a:cxn ang="0">
                  <a:pos x="27" y="3"/>
                </a:cxn>
                <a:cxn ang="0">
                  <a:pos x="33" y="19"/>
                </a:cxn>
                <a:cxn ang="0">
                  <a:pos x="28" y="23"/>
                </a:cxn>
                <a:cxn ang="0">
                  <a:pos x="37" y="28"/>
                </a:cxn>
                <a:cxn ang="0">
                  <a:pos x="37" y="85"/>
                </a:cxn>
                <a:cxn ang="0">
                  <a:pos x="50" y="144"/>
                </a:cxn>
                <a:cxn ang="0">
                  <a:pos x="53" y="147"/>
                </a:cxn>
                <a:cxn ang="0">
                  <a:pos x="45" y="144"/>
                </a:cxn>
                <a:cxn ang="0">
                  <a:pos x="16" y="9"/>
                </a:cxn>
                <a:cxn ang="0">
                  <a:pos x="23" y="21"/>
                </a:cxn>
                <a:cxn ang="0">
                  <a:pos x="22" y="13"/>
                </a:cxn>
                <a:cxn ang="0">
                  <a:pos x="18" y="12"/>
                </a:cxn>
                <a:cxn ang="0">
                  <a:pos x="21" y="9"/>
                </a:cxn>
                <a:cxn ang="0">
                  <a:pos x="16" y="9"/>
                </a:cxn>
                <a:cxn ang="0">
                  <a:pos x="34" y="73"/>
                </a:cxn>
                <a:cxn ang="0">
                  <a:pos x="34" y="48"/>
                </a:cxn>
                <a:cxn ang="0">
                  <a:pos x="34" y="73"/>
                </a:cxn>
                <a:cxn ang="0">
                  <a:pos x="8" y="65"/>
                </a:cxn>
                <a:cxn ang="0">
                  <a:pos x="14" y="53"/>
                </a:cxn>
                <a:cxn ang="0">
                  <a:pos x="8" y="65"/>
                </a:cxn>
                <a:cxn ang="0">
                  <a:pos x="8" y="70"/>
                </a:cxn>
                <a:cxn ang="0">
                  <a:pos x="8" y="70"/>
                </a:cxn>
                <a:cxn ang="0">
                  <a:pos x="11" y="74"/>
                </a:cxn>
                <a:cxn ang="0">
                  <a:pos x="23" y="72"/>
                </a:cxn>
                <a:cxn ang="0">
                  <a:pos x="15" y="71"/>
                </a:cxn>
                <a:cxn ang="0">
                  <a:pos x="11" y="74"/>
                </a:cxn>
                <a:cxn ang="0">
                  <a:pos x="25" y="75"/>
                </a:cxn>
                <a:cxn ang="0">
                  <a:pos x="27" y="72"/>
                </a:cxn>
                <a:cxn ang="0">
                  <a:pos x="25" y="75"/>
                </a:cxn>
                <a:cxn ang="0">
                  <a:pos x="12" y="96"/>
                </a:cxn>
                <a:cxn ang="0">
                  <a:pos x="12" y="96"/>
                </a:cxn>
                <a:cxn ang="0">
                  <a:pos x="13" y="145"/>
                </a:cxn>
                <a:cxn ang="0">
                  <a:pos x="15" y="142"/>
                </a:cxn>
                <a:cxn ang="0">
                  <a:pos x="13" y="145"/>
                </a:cxn>
              </a:cxnLst>
              <a:rect l="0" t="0" r="r" b="b"/>
              <a:pathLst>
                <a:path w="53" h="150">
                  <a:moveTo>
                    <a:pt x="45" y="144"/>
                  </a:moveTo>
                  <a:cubicBezTo>
                    <a:pt x="44" y="145"/>
                    <a:pt x="44" y="147"/>
                    <a:pt x="44" y="148"/>
                  </a:cubicBezTo>
                  <a:cubicBezTo>
                    <a:pt x="31" y="135"/>
                    <a:pt x="31" y="108"/>
                    <a:pt x="23" y="91"/>
                  </a:cubicBezTo>
                  <a:cubicBezTo>
                    <a:pt x="12" y="109"/>
                    <a:pt x="31" y="133"/>
                    <a:pt x="21" y="147"/>
                  </a:cubicBezTo>
                  <a:cubicBezTo>
                    <a:pt x="16" y="147"/>
                    <a:pt x="15" y="150"/>
                    <a:pt x="10" y="149"/>
                  </a:cubicBezTo>
                  <a:cubicBezTo>
                    <a:pt x="11" y="148"/>
                    <a:pt x="14" y="147"/>
                    <a:pt x="16" y="147"/>
                  </a:cubicBezTo>
                  <a:cubicBezTo>
                    <a:pt x="16" y="145"/>
                    <a:pt x="11" y="147"/>
                    <a:pt x="11" y="145"/>
                  </a:cubicBezTo>
                  <a:cubicBezTo>
                    <a:pt x="11" y="140"/>
                    <a:pt x="13" y="141"/>
                    <a:pt x="16" y="140"/>
                  </a:cubicBezTo>
                  <a:cubicBezTo>
                    <a:pt x="7" y="139"/>
                    <a:pt x="10" y="120"/>
                    <a:pt x="12" y="108"/>
                  </a:cubicBezTo>
                  <a:cubicBezTo>
                    <a:pt x="7" y="112"/>
                    <a:pt x="10" y="86"/>
                    <a:pt x="2" y="84"/>
                  </a:cubicBezTo>
                  <a:cubicBezTo>
                    <a:pt x="2" y="81"/>
                    <a:pt x="5" y="81"/>
                    <a:pt x="6" y="78"/>
                  </a:cubicBezTo>
                  <a:cubicBezTo>
                    <a:pt x="0" y="78"/>
                    <a:pt x="5" y="78"/>
                    <a:pt x="4" y="73"/>
                  </a:cubicBezTo>
                  <a:cubicBezTo>
                    <a:pt x="4" y="73"/>
                    <a:pt x="1" y="71"/>
                    <a:pt x="1" y="71"/>
                  </a:cubicBezTo>
                  <a:cubicBezTo>
                    <a:pt x="1" y="66"/>
                    <a:pt x="5" y="45"/>
                    <a:pt x="5" y="47"/>
                  </a:cubicBezTo>
                  <a:cubicBezTo>
                    <a:pt x="5" y="45"/>
                    <a:pt x="5" y="36"/>
                    <a:pt x="6" y="35"/>
                  </a:cubicBezTo>
                  <a:cubicBezTo>
                    <a:pt x="8" y="36"/>
                    <a:pt x="6" y="40"/>
                    <a:pt x="7" y="43"/>
                  </a:cubicBezTo>
                  <a:cubicBezTo>
                    <a:pt x="9" y="42"/>
                    <a:pt x="7" y="38"/>
                    <a:pt x="8" y="36"/>
                  </a:cubicBezTo>
                  <a:cubicBezTo>
                    <a:pt x="10" y="35"/>
                    <a:pt x="10" y="41"/>
                    <a:pt x="11" y="38"/>
                  </a:cubicBezTo>
                  <a:cubicBezTo>
                    <a:pt x="12" y="43"/>
                    <a:pt x="9" y="52"/>
                    <a:pt x="8" y="58"/>
                  </a:cubicBezTo>
                  <a:cubicBezTo>
                    <a:pt x="10" y="54"/>
                    <a:pt x="14" y="51"/>
                    <a:pt x="17" y="48"/>
                  </a:cubicBezTo>
                  <a:cubicBezTo>
                    <a:pt x="14" y="46"/>
                    <a:pt x="17" y="51"/>
                    <a:pt x="13" y="49"/>
                  </a:cubicBezTo>
                  <a:cubicBezTo>
                    <a:pt x="14" y="47"/>
                    <a:pt x="16" y="46"/>
                    <a:pt x="16" y="43"/>
                  </a:cubicBezTo>
                  <a:cubicBezTo>
                    <a:pt x="16" y="41"/>
                    <a:pt x="14" y="42"/>
                    <a:pt x="12" y="42"/>
                  </a:cubicBezTo>
                  <a:cubicBezTo>
                    <a:pt x="15" y="40"/>
                    <a:pt x="19" y="35"/>
                    <a:pt x="23" y="37"/>
                  </a:cubicBezTo>
                  <a:cubicBezTo>
                    <a:pt x="22" y="35"/>
                    <a:pt x="23" y="32"/>
                    <a:pt x="18" y="32"/>
                  </a:cubicBezTo>
                  <a:cubicBezTo>
                    <a:pt x="19" y="30"/>
                    <a:pt x="20" y="29"/>
                    <a:pt x="21" y="27"/>
                  </a:cubicBezTo>
                  <a:cubicBezTo>
                    <a:pt x="20" y="25"/>
                    <a:pt x="17" y="26"/>
                    <a:pt x="15" y="24"/>
                  </a:cubicBezTo>
                  <a:cubicBezTo>
                    <a:pt x="15" y="14"/>
                    <a:pt x="14" y="0"/>
                    <a:pt x="27" y="3"/>
                  </a:cubicBezTo>
                  <a:cubicBezTo>
                    <a:pt x="30" y="7"/>
                    <a:pt x="31" y="16"/>
                    <a:pt x="33" y="19"/>
                  </a:cubicBezTo>
                  <a:cubicBezTo>
                    <a:pt x="28" y="19"/>
                    <a:pt x="33" y="23"/>
                    <a:pt x="28" y="23"/>
                  </a:cubicBezTo>
                  <a:cubicBezTo>
                    <a:pt x="28" y="27"/>
                    <a:pt x="32" y="29"/>
                    <a:pt x="37" y="28"/>
                  </a:cubicBezTo>
                  <a:cubicBezTo>
                    <a:pt x="45" y="42"/>
                    <a:pt x="49" y="72"/>
                    <a:pt x="37" y="85"/>
                  </a:cubicBezTo>
                  <a:cubicBezTo>
                    <a:pt x="40" y="105"/>
                    <a:pt x="51" y="130"/>
                    <a:pt x="50" y="144"/>
                  </a:cubicBezTo>
                  <a:cubicBezTo>
                    <a:pt x="51" y="145"/>
                    <a:pt x="52" y="146"/>
                    <a:pt x="53" y="147"/>
                  </a:cubicBezTo>
                  <a:cubicBezTo>
                    <a:pt x="49" y="150"/>
                    <a:pt x="50" y="142"/>
                    <a:pt x="45" y="144"/>
                  </a:cubicBezTo>
                  <a:close/>
                  <a:moveTo>
                    <a:pt x="16" y="9"/>
                  </a:moveTo>
                  <a:cubicBezTo>
                    <a:pt x="18" y="13"/>
                    <a:pt x="17" y="24"/>
                    <a:pt x="23" y="21"/>
                  </a:cubicBezTo>
                  <a:cubicBezTo>
                    <a:pt x="19" y="18"/>
                    <a:pt x="25" y="16"/>
                    <a:pt x="22" y="13"/>
                  </a:cubicBezTo>
                  <a:cubicBezTo>
                    <a:pt x="22" y="15"/>
                    <a:pt x="18" y="14"/>
                    <a:pt x="18" y="12"/>
                  </a:cubicBezTo>
                  <a:cubicBezTo>
                    <a:pt x="19" y="11"/>
                    <a:pt x="22" y="12"/>
                    <a:pt x="21" y="9"/>
                  </a:cubicBezTo>
                  <a:cubicBezTo>
                    <a:pt x="20" y="7"/>
                    <a:pt x="17" y="6"/>
                    <a:pt x="16" y="9"/>
                  </a:cubicBezTo>
                  <a:close/>
                  <a:moveTo>
                    <a:pt x="34" y="73"/>
                  </a:moveTo>
                  <a:cubicBezTo>
                    <a:pt x="42" y="69"/>
                    <a:pt x="38" y="56"/>
                    <a:pt x="34" y="48"/>
                  </a:cubicBezTo>
                  <a:cubicBezTo>
                    <a:pt x="35" y="60"/>
                    <a:pt x="35" y="66"/>
                    <a:pt x="34" y="73"/>
                  </a:cubicBezTo>
                  <a:close/>
                  <a:moveTo>
                    <a:pt x="8" y="65"/>
                  </a:moveTo>
                  <a:cubicBezTo>
                    <a:pt x="11" y="63"/>
                    <a:pt x="15" y="56"/>
                    <a:pt x="14" y="53"/>
                  </a:cubicBezTo>
                  <a:cubicBezTo>
                    <a:pt x="12" y="58"/>
                    <a:pt x="9" y="61"/>
                    <a:pt x="8" y="65"/>
                  </a:cubicBezTo>
                  <a:close/>
                  <a:moveTo>
                    <a:pt x="8" y="70"/>
                  </a:moveTo>
                  <a:cubicBezTo>
                    <a:pt x="6" y="79"/>
                    <a:pt x="9" y="65"/>
                    <a:pt x="8" y="70"/>
                  </a:cubicBezTo>
                  <a:close/>
                  <a:moveTo>
                    <a:pt x="11" y="74"/>
                  </a:moveTo>
                  <a:cubicBezTo>
                    <a:pt x="14" y="76"/>
                    <a:pt x="23" y="76"/>
                    <a:pt x="23" y="72"/>
                  </a:cubicBezTo>
                  <a:cubicBezTo>
                    <a:pt x="20" y="71"/>
                    <a:pt x="13" y="76"/>
                    <a:pt x="15" y="71"/>
                  </a:cubicBezTo>
                  <a:cubicBezTo>
                    <a:pt x="12" y="71"/>
                    <a:pt x="11" y="73"/>
                    <a:pt x="11" y="74"/>
                  </a:cubicBezTo>
                  <a:close/>
                  <a:moveTo>
                    <a:pt x="25" y="75"/>
                  </a:moveTo>
                  <a:cubicBezTo>
                    <a:pt x="27" y="76"/>
                    <a:pt x="29" y="73"/>
                    <a:pt x="27" y="72"/>
                  </a:cubicBezTo>
                  <a:cubicBezTo>
                    <a:pt x="27" y="74"/>
                    <a:pt x="25" y="74"/>
                    <a:pt x="25" y="75"/>
                  </a:cubicBezTo>
                  <a:close/>
                  <a:moveTo>
                    <a:pt x="12" y="96"/>
                  </a:moveTo>
                  <a:cubicBezTo>
                    <a:pt x="10" y="105"/>
                    <a:pt x="12" y="94"/>
                    <a:pt x="12" y="96"/>
                  </a:cubicBezTo>
                  <a:close/>
                  <a:moveTo>
                    <a:pt x="13" y="145"/>
                  </a:moveTo>
                  <a:cubicBezTo>
                    <a:pt x="14" y="144"/>
                    <a:pt x="16" y="144"/>
                    <a:pt x="15" y="142"/>
                  </a:cubicBezTo>
                  <a:cubicBezTo>
                    <a:pt x="13" y="141"/>
                    <a:pt x="11" y="145"/>
                    <a:pt x="13"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cxnSp>
        <p:nvCxnSpPr>
          <p:cNvPr id="74" name="Straight Connector 73"/>
          <p:cNvCxnSpPr/>
          <p:nvPr/>
        </p:nvCxnSpPr>
        <p:spPr>
          <a:xfrm>
            <a:off x="252767" y="891553"/>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a:extLst>
              <a:ext uri="{FF2B5EF4-FFF2-40B4-BE49-F238E27FC236}">
                <a16:creationId xmlns:a16="http://schemas.microsoft.com/office/drawing/2014/main" id="{C886F25E-6021-9F4F-9D9D-04E0209EC113}"/>
              </a:ext>
            </a:extLst>
          </p:cNvPr>
          <p:cNvSpPr>
            <a:spLocks noGrp="1"/>
          </p:cNvSpPr>
          <p:nvPr>
            <p:ph type="body" sz="quarter" idx="28"/>
          </p:nvPr>
        </p:nvSpPr>
        <p:spPr>
          <a:xfrm>
            <a:off x="6171594" y="3063933"/>
            <a:ext cx="2713318" cy="1638697"/>
          </a:xfrm>
        </p:spPr>
        <p:txBody>
          <a:bodyPr/>
          <a:lstStyle/>
          <a:p>
            <a:r>
              <a:rPr lang="sv-SE" dirty="0"/>
              <a:t>FELMARGINALER</a:t>
            </a:r>
          </a:p>
          <a:p>
            <a:pPr lvl="1"/>
            <a:endParaRPr lang="sv-SE" sz="1050" dirty="0"/>
          </a:p>
          <a:p>
            <a:pPr lvl="1"/>
            <a:r>
              <a:rPr lang="sv-SE" sz="1050" dirty="0">
                <a:latin typeface="+mn-lt"/>
              </a:rPr>
              <a:t>Vid 1066 intervjuer:</a:t>
            </a:r>
          </a:p>
          <a:p>
            <a:pPr lvl="1"/>
            <a:br>
              <a:rPr lang="sv-SE" sz="1000" dirty="0">
                <a:latin typeface="+mn-lt"/>
              </a:rPr>
            </a:br>
            <a:r>
              <a:rPr lang="sv-SE" sz="1000" dirty="0">
                <a:latin typeface="+mn-lt"/>
              </a:rPr>
              <a:t>Vid utfall 10/90: +/- 1,79%</a:t>
            </a:r>
          </a:p>
          <a:p>
            <a:pPr lvl="1"/>
            <a:r>
              <a:rPr lang="sv-SE" sz="1000" dirty="0">
                <a:latin typeface="+mn-lt"/>
              </a:rPr>
              <a:t>Vid utfall 20/80: +/- 2,39%</a:t>
            </a:r>
          </a:p>
          <a:p>
            <a:pPr lvl="1"/>
            <a:r>
              <a:rPr lang="sv-SE" sz="1000" dirty="0">
                <a:latin typeface="+mn-lt"/>
              </a:rPr>
              <a:t>Vid utfall 30/70: +/- 2,74%</a:t>
            </a:r>
          </a:p>
          <a:p>
            <a:pPr lvl="1"/>
            <a:r>
              <a:rPr lang="sv-SE" sz="1000" dirty="0">
                <a:latin typeface="+mn-lt"/>
              </a:rPr>
              <a:t>Vid utfall 40/60: +/- 2,92%</a:t>
            </a:r>
          </a:p>
          <a:p>
            <a:pPr lvl="1"/>
            <a:r>
              <a:rPr lang="sv-SE" sz="1050" b="1" dirty="0">
                <a:latin typeface="+mn-lt"/>
              </a:rPr>
              <a:t>Vid utfall 50/50: +/- 2,98%</a:t>
            </a:r>
          </a:p>
        </p:txBody>
      </p:sp>
      <p:sp>
        <p:nvSpPr>
          <p:cNvPr id="14" name="Text Placeholder 13">
            <a:extLst>
              <a:ext uri="{FF2B5EF4-FFF2-40B4-BE49-F238E27FC236}">
                <a16:creationId xmlns:a16="http://schemas.microsoft.com/office/drawing/2014/main" id="{07CA3189-CA25-694A-8FD2-0FCA8F65B10C}"/>
              </a:ext>
            </a:extLst>
          </p:cNvPr>
          <p:cNvSpPr>
            <a:spLocks noGrp="1"/>
          </p:cNvSpPr>
          <p:nvPr>
            <p:ph type="body" sz="quarter" idx="26"/>
          </p:nvPr>
        </p:nvSpPr>
        <p:spPr/>
        <p:txBody>
          <a:bodyPr/>
          <a:lstStyle/>
          <a:p>
            <a:r>
              <a:rPr lang="sv-SE" dirty="0"/>
              <a:t>MÅLGRUPP</a:t>
            </a:r>
          </a:p>
          <a:p>
            <a:r>
              <a:rPr lang="sv-SE" sz="900" dirty="0"/>
              <a:t>Allmänheten i Stor-Göteborg 18-84 år</a:t>
            </a:r>
          </a:p>
        </p:txBody>
      </p:sp>
      <p:sp>
        <p:nvSpPr>
          <p:cNvPr id="13" name="Text Placeholder 12">
            <a:extLst>
              <a:ext uri="{FF2B5EF4-FFF2-40B4-BE49-F238E27FC236}">
                <a16:creationId xmlns:a16="http://schemas.microsoft.com/office/drawing/2014/main" id="{210FA543-B142-3647-B1BE-D063A45F6F80}"/>
              </a:ext>
            </a:extLst>
          </p:cNvPr>
          <p:cNvSpPr>
            <a:spLocks noGrp="1"/>
          </p:cNvSpPr>
          <p:nvPr>
            <p:ph type="body" sz="quarter" idx="25"/>
          </p:nvPr>
        </p:nvSpPr>
        <p:spPr>
          <a:xfrm>
            <a:off x="6172281" y="1127619"/>
            <a:ext cx="2713318" cy="1820872"/>
          </a:xfrm>
        </p:spPr>
        <p:txBody>
          <a:bodyPr/>
          <a:lstStyle/>
          <a:p>
            <a:r>
              <a:rPr lang="sv-SE" dirty="0"/>
              <a:t>RESULTAT</a:t>
            </a:r>
            <a:br>
              <a:rPr lang="sv-SE" dirty="0"/>
            </a:br>
            <a:endParaRPr lang="sv-SE" dirty="0"/>
          </a:p>
          <a:p>
            <a:r>
              <a:rPr lang="sv-SE" sz="975" b="0" dirty="0"/>
              <a:t>Resultaten levereras i en diagramrapport. Markerade signifikanta skillnader i rapporten är jämfört mot totalen. (tex rörande kön, ålder). Resultatet är viktade på kön och ålder och partival 2022 i Stor-Göteborg. </a:t>
            </a:r>
            <a:br>
              <a:rPr lang="sv-SE" sz="975" b="0" dirty="0"/>
            </a:br>
            <a:r>
              <a:rPr lang="sv-SE" sz="975" b="0" dirty="0"/>
              <a:t>Det kan se ut som att diagram inte summerar till 100% men det beror på att vi avrundat siffrorna till hela procent i diagrammen.</a:t>
            </a:r>
          </a:p>
        </p:txBody>
      </p:sp>
      <p:sp>
        <p:nvSpPr>
          <p:cNvPr id="12" name="Text Placeholder 11">
            <a:extLst>
              <a:ext uri="{FF2B5EF4-FFF2-40B4-BE49-F238E27FC236}">
                <a16:creationId xmlns:a16="http://schemas.microsoft.com/office/drawing/2014/main" id="{32C7DE77-A3CC-9646-A4D6-36A431768792}"/>
              </a:ext>
            </a:extLst>
          </p:cNvPr>
          <p:cNvSpPr>
            <a:spLocks noGrp="1"/>
          </p:cNvSpPr>
          <p:nvPr>
            <p:ph type="body" sz="quarter" idx="24"/>
          </p:nvPr>
        </p:nvSpPr>
        <p:spPr/>
        <p:txBody>
          <a:bodyPr/>
          <a:lstStyle/>
          <a:p>
            <a:pPr lvl="1"/>
            <a:r>
              <a:rPr lang="sv-SE" sz="1200" b="1" dirty="0">
                <a:latin typeface="+mn-lt"/>
              </a:rPr>
              <a:t>GENOMFÖRANDE</a:t>
            </a:r>
          </a:p>
          <a:p>
            <a:pPr lvl="1"/>
            <a:endParaRPr lang="sv-SE" sz="1050" b="1" dirty="0">
              <a:latin typeface="+mn-lt"/>
            </a:endParaRPr>
          </a:p>
          <a:p>
            <a:pPr lvl="1"/>
            <a:endParaRPr lang="sv-SE" sz="1050" dirty="0">
              <a:latin typeface="+mn-lt"/>
            </a:endParaRPr>
          </a:p>
          <a:p>
            <a:pPr lvl="1"/>
            <a:endParaRPr lang="sv-SE" sz="1050" dirty="0">
              <a:latin typeface="+mn-lt"/>
            </a:endParaRPr>
          </a:p>
          <a:p>
            <a:pPr lvl="1"/>
            <a:endParaRPr lang="sv-SE" sz="1050" dirty="0">
              <a:latin typeface="+mn-lt"/>
            </a:endParaRPr>
          </a:p>
          <a:p>
            <a:pPr lvl="1"/>
            <a:endParaRPr lang="sv-SE" sz="1050" dirty="0">
              <a:latin typeface="+mn-lt"/>
            </a:endParaRPr>
          </a:p>
          <a:p>
            <a:pPr lvl="1"/>
            <a:r>
              <a:rPr lang="sv-SE" sz="975" dirty="0">
                <a:latin typeface="+mn-lt"/>
              </a:rPr>
              <a:t>Svarsfrekvensen är 63%. Det finns inget som tyder på att bortfallet skulle snedvrida resultatet, utan undersökningen är åsiktsmässigt representativ för den grupp som skulle undersökas, och de slutsatser som presenteras i undersökningen gäller hela population som ska undersökas dvs allmänheten i Stor-Göteborg 18-84år.</a:t>
            </a:r>
          </a:p>
          <a:p>
            <a:pPr lvl="1"/>
            <a:endParaRPr lang="sv-SE" sz="975" dirty="0">
              <a:latin typeface="+mn-lt"/>
            </a:endParaRPr>
          </a:p>
          <a:p>
            <a:pPr lvl="1"/>
            <a:r>
              <a:rPr lang="sv-SE" sz="975" dirty="0">
                <a:latin typeface="+mn-lt"/>
              </a:rPr>
              <a:t>En </a:t>
            </a:r>
            <a:r>
              <a:rPr lang="sv-SE" sz="975" dirty="0" err="1">
                <a:latin typeface="+mn-lt"/>
              </a:rPr>
              <a:t>Novusundersökning</a:t>
            </a:r>
            <a:r>
              <a:rPr lang="sv-SE" sz="975" dirty="0">
                <a:latin typeface="+mn-lt"/>
              </a:rPr>
              <a:t> är en garant för att undersökningen är relevant och rättvisande för hela gruppen som skall undersökas. </a:t>
            </a:r>
          </a:p>
          <a:p>
            <a:pPr lvl="1"/>
            <a:endParaRPr lang="sv-SE" sz="975" dirty="0">
              <a:latin typeface="+mn-lt"/>
            </a:endParaRPr>
          </a:p>
          <a:p>
            <a:pPr lvl="1"/>
            <a:r>
              <a:rPr lang="sv-SE" sz="975" dirty="0">
                <a:latin typeface="+mn-lt"/>
              </a:rPr>
              <a:t>Undersökningen är genomförd via webbintervjuer. Individurvalet har dragits Novus Sverigepanel som är en slumpmässigt förrekryterad allmänhetspanel.</a:t>
            </a:r>
            <a:endParaRPr lang="sv-SE" sz="975" dirty="0"/>
          </a:p>
        </p:txBody>
      </p:sp>
      <p:sp>
        <p:nvSpPr>
          <p:cNvPr id="6" name="Title 5"/>
          <p:cNvSpPr>
            <a:spLocks noGrp="1"/>
          </p:cNvSpPr>
          <p:nvPr>
            <p:ph type="title"/>
          </p:nvPr>
        </p:nvSpPr>
        <p:spPr/>
        <p:txBody>
          <a:bodyPr/>
          <a:lstStyle/>
          <a:p>
            <a:r>
              <a:rPr lang="sv-SE" dirty="0">
                <a:cs typeface="Arial" panose="020B0604020202020204" pitchFamily="34" charset="0"/>
              </a:rPr>
              <a:t>Bakgrund &amp; Genomförande</a:t>
            </a:r>
            <a:br>
              <a:rPr lang="sv-SE" dirty="0"/>
            </a:br>
            <a:endParaRPr lang="sv-SE" dirty="0"/>
          </a:p>
        </p:txBody>
      </p:sp>
      <p:sp>
        <p:nvSpPr>
          <p:cNvPr id="11" name="Text Placeholder 10">
            <a:extLst>
              <a:ext uri="{FF2B5EF4-FFF2-40B4-BE49-F238E27FC236}">
                <a16:creationId xmlns:a16="http://schemas.microsoft.com/office/drawing/2014/main" id="{5BF5865A-C7DF-A34C-AEC4-D6B6522903C8}"/>
              </a:ext>
            </a:extLst>
          </p:cNvPr>
          <p:cNvSpPr>
            <a:spLocks noGrp="1"/>
          </p:cNvSpPr>
          <p:nvPr>
            <p:ph type="body" sz="quarter" idx="23"/>
          </p:nvPr>
        </p:nvSpPr>
        <p:spPr/>
        <p:txBody>
          <a:bodyPr/>
          <a:lstStyle/>
          <a:p>
            <a:r>
              <a:rPr lang="sv-SE" dirty="0">
                <a:cs typeface="Arial" panose="020B0604020202020204" pitchFamily="34" charset="0"/>
              </a:rPr>
              <a:t>BAKGRUND</a:t>
            </a:r>
          </a:p>
          <a:p>
            <a:endParaRPr lang="sv-SE" sz="1050" dirty="0">
              <a:cs typeface="Arial" panose="020B0604020202020204" pitchFamily="34" charset="0"/>
            </a:endParaRPr>
          </a:p>
          <a:p>
            <a:pPr lvl="1"/>
            <a:r>
              <a:rPr lang="sv-SE" sz="1000" dirty="0"/>
              <a:t>Undersökningen har genomförts av Novus på uppdrag av Vårdföretagarna. Syftet med undersökningen är att undersöka hur  allmänhetens i Stor-Göteborg ser på möjligheten för äldre att välja privat eller kommunal äldreomsorg. Bakgrunden är att politikerna i Göteborg beslutat att det ska finnas ett tak på hur många privata platser det ska finnas inom äldreomsorgen.</a:t>
            </a:r>
            <a:endParaRPr lang="sv-SE" sz="800" dirty="0"/>
          </a:p>
        </p:txBody>
      </p:sp>
      <p:sp>
        <p:nvSpPr>
          <p:cNvPr id="71" name="Rectangle 70">
            <a:extLst>
              <a:ext uri="{FF2B5EF4-FFF2-40B4-BE49-F238E27FC236}">
                <a16:creationId xmlns:a16="http://schemas.microsoft.com/office/drawing/2014/main" id="{E177316E-D278-374C-877E-BC1FFFB60C06}"/>
              </a:ext>
            </a:extLst>
          </p:cNvPr>
          <p:cNvSpPr/>
          <p:nvPr/>
        </p:nvSpPr>
        <p:spPr>
          <a:xfrm>
            <a:off x="7649179" y="3321293"/>
            <a:ext cx="1229676" cy="1008535"/>
          </a:xfrm>
          <a:prstGeom prst="rect">
            <a:avLst/>
          </a:prstGeom>
        </p:spPr>
        <p:txBody>
          <a:bodyPr wrap="square">
            <a:noAutofit/>
          </a:bodyPr>
          <a:lstStyle/>
          <a:p>
            <a:r>
              <a:rPr lang="sv-SE" sz="6600" b="1" dirty="0">
                <a:solidFill>
                  <a:schemeClr val="bg1"/>
                </a:solidFill>
              </a:rPr>
              <a:t>+/-</a:t>
            </a:r>
          </a:p>
        </p:txBody>
      </p:sp>
      <p:sp>
        <p:nvSpPr>
          <p:cNvPr id="73" name="Freeform 9">
            <a:extLst>
              <a:ext uri="{FF2B5EF4-FFF2-40B4-BE49-F238E27FC236}">
                <a16:creationId xmlns:a16="http://schemas.microsoft.com/office/drawing/2014/main" id="{0E005D72-E8E2-0C4A-8F62-C1A57F99F8B7}"/>
              </a:ext>
            </a:extLst>
          </p:cNvPr>
          <p:cNvSpPr>
            <a:spLocks noEditPoints="1"/>
          </p:cNvSpPr>
          <p:nvPr/>
        </p:nvSpPr>
        <p:spPr bwMode="auto">
          <a:xfrm>
            <a:off x="317851" y="3852631"/>
            <a:ext cx="307790" cy="742688"/>
          </a:xfrm>
          <a:custGeom>
            <a:avLst/>
            <a:gdLst/>
            <a:ahLst/>
            <a:cxnLst>
              <a:cxn ang="0">
                <a:pos x="29" y="28"/>
              </a:cxn>
              <a:cxn ang="0">
                <a:pos x="35" y="35"/>
              </a:cxn>
              <a:cxn ang="0">
                <a:pos x="47" y="26"/>
              </a:cxn>
              <a:cxn ang="0">
                <a:pos x="57" y="54"/>
              </a:cxn>
              <a:cxn ang="0">
                <a:pos x="51" y="52"/>
              </a:cxn>
              <a:cxn ang="0">
                <a:pos x="46" y="69"/>
              </a:cxn>
              <a:cxn ang="0">
                <a:pos x="51" y="63"/>
              </a:cxn>
              <a:cxn ang="0">
                <a:pos x="49" y="145"/>
              </a:cxn>
              <a:cxn ang="0">
                <a:pos x="42" y="147"/>
              </a:cxn>
              <a:cxn ang="0">
                <a:pos x="43" y="95"/>
              </a:cxn>
              <a:cxn ang="0">
                <a:pos x="36" y="95"/>
              </a:cxn>
              <a:cxn ang="0">
                <a:pos x="25" y="147"/>
              </a:cxn>
              <a:cxn ang="0">
                <a:pos x="25" y="64"/>
              </a:cxn>
              <a:cxn ang="0">
                <a:pos x="34" y="23"/>
              </a:cxn>
              <a:cxn ang="0">
                <a:pos x="29" y="10"/>
              </a:cxn>
              <a:cxn ang="0">
                <a:pos x="34" y="2"/>
              </a:cxn>
              <a:cxn ang="0">
                <a:pos x="50" y="12"/>
              </a:cxn>
              <a:cxn ang="0">
                <a:pos x="45" y="12"/>
              </a:cxn>
              <a:cxn ang="0">
                <a:pos x="40" y="25"/>
              </a:cxn>
              <a:cxn ang="0">
                <a:pos x="29" y="28"/>
              </a:cxn>
              <a:cxn ang="0">
                <a:pos x="22" y="61"/>
              </a:cxn>
              <a:cxn ang="0">
                <a:pos x="27" y="57"/>
              </a:cxn>
              <a:cxn ang="0">
                <a:pos x="26" y="45"/>
              </a:cxn>
              <a:cxn ang="0">
                <a:pos x="12" y="50"/>
              </a:cxn>
              <a:cxn ang="0">
                <a:pos x="22" y="61"/>
              </a:cxn>
              <a:cxn ang="0">
                <a:pos x="43" y="14"/>
              </a:cxn>
              <a:cxn ang="0">
                <a:pos x="37" y="13"/>
              </a:cxn>
              <a:cxn ang="0">
                <a:pos x="34" y="15"/>
              </a:cxn>
              <a:cxn ang="0">
                <a:pos x="36" y="19"/>
              </a:cxn>
              <a:cxn ang="0">
                <a:pos x="38" y="16"/>
              </a:cxn>
              <a:cxn ang="0">
                <a:pos x="40" y="19"/>
              </a:cxn>
              <a:cxn ang="0">
                <a:pos x="37" y="22"/>
              </a:cxn>
              <a:cxn ang="0">
                <a:pos x="43" y="14"/>
              </a:cxn>
            </a:cxnLst>
            <a:rect l="0" t="0" r="r" b="b"/>
            <a:pathLst>
              <a:path w="61" h="147">
                <a:moveTo>
                  <a:pt x="29" y="28"/>
                </a:moveTo>
                <a:cubicBezTo>
                  <a:pt x="29" y="32"/>
                  <a:pt x="32" y="33"/>
                  <a:pt x="35" y="35"/>
                </a:cubicBezTo>
                <a:cubicBezTo>
                  <a:pt x="41" y="33"/>
                  <a:pt x="43" y="28"/>
                  <a:pt x="47" y="26"/>
                </a:cubicBezTo>
                <a:cubicBezTo>
                  <a:pt x="57" y="27"/>
                  <a:pt x="61" y="45"/>
                  <a:pt x="57" y="54"/>
                </a:cubicBezTo>
                <a:cubicBezTo>
                  <a:pt x="53" y="55"/>
                  <a:pt x="55" y="51"/>
                  <a:pt x="51" y="52"/>
                </a:cubicBezTo>
                <a:cubicBezTo>
                  <a:pt x="49" y="57"/>
                  <a:pt x="48" y="63"/>
                  <a:pt x="46" y="69"/>
                </a:cubicBezTo>
                <a:cubicBezTo>
                  <a:pt x="51" y="71"/>
                  <a:pt x="51" y="67"/>
                  <a:pt x="51" y="63"/>
                </a:cubicBezTo>
                <a:cubicBezTo>
                  <a:pt x="61" y="86"/>
                  <a:pt x="51" y="119"/>
                  <a:pt x="49" y="145"/>
                </a:cubicBezTo>
                <a:cubicBezTo>
                  <a:pt x="47" y="146"/>
                  <a:pt x="45" y="147"/>
                  <a:pt x="42" y="147"/>
                </a:cubicBezTo>
                <a:cubicBezTo>
                  <a:pt x="46" y="131"/>
                  <a:pt x="47" y="112"/>
                  <a:pt x="43" y="95"/>
                </a:cubicBezTo>
                <a:cubicBezTo>
                  <a:pt x="41" y="95"/>
                  <a:pt x="38" y="95"/>
                  <a:pt x="36" y="95"/>
                </a:cubicBezTo>
                <a:cubicBezTo>
                  <a:pt x="26" y="108"/>
                  <a:pt x="41" y="141"/>
                  <a:pt x="25" y="147"/>
                </a:cubicBezTo>
                <a:cubicBezTo>
                  <a:pt x="27" y="123"/>
                  <a:pt x="21" y="96"/>
                  <a:pt x="25" y="64"/>
                </a:cubicBezTo>
                <a:cubicBezTo>
                  <a:pt x="0" y="55"/>
                  <a:pt x="14" y="25"/>
                  <a:pt x="34" y="23"/>
                </a:cubicBezTo>
                <a:cubicBezTo>
                  <a:pt x="35" y="20"/>
                  <a:pt x="30" y="14"/>
                  <a:pt x="29" y="10"/>
                </a:cubicBezTo>
                <a:cubicBezTo>
                  <a:pt x="29" y="6"/>
                  <a:pt x="32" y="4"/>
                  <a:pt x="34" y="2"/>
                </a:cubicBezTo>
                <a:cubicBezTo>
                  <a:pt x="44" y="0"/>
                  <a:pt x="50" y="7"/>
                  <a:pt x="50" y="12"/>
                </a:cubicBezTo>
                <a:cubicBezTo>
                  <a:pt x="49" y="13"/>
                  <a:pt x="47" y="13"/>
                  <a:pt x="45" y="12"/>
                </a:cubicBezTo>
                <a:cubicBezTo>
                  <a:pt x="45" y="18"/>
                  <a:pt x="42" y="21"/>
                  <a:pt x="40" y="25"/>
                </a:cubicBezTo>
                <a:cubicBezTo>
                  <a:pt x="31" y="26"/>
                  <a:pt x="35" y="26"/>
                  <a:pt x="29" y="28"/>
                </a:cubicBezTo>
                <a:close/>
                <a:moveTo>
                  <a:pt x="22" y="61"/>
                </a:moveTo>
                <a:cubicBezTo>
                  <a:pt x="21" y="56"/>
                  <a:pt x="26" y="61"/>
                  <a:pt x="27" y="57"/>
                </a:cubicBezTo>
                <a:cubicBezTo>
                  <a:pt x="28" y="52"/>
                  <a:pt x="26" y="50"/>
                  <a:pt x="26" y="45"/>
                </a:cubicBezTo>
                <a:cubicBezTo>
                  <a:pt x="22" y="50"/>
                  <a:pt x="17" y="50"/>
                  <a:pt x="12" y="50"/>
                </a:cubicBezTo>
                <a:cubicBezTo>
                  <a:pt x="16" y="53"/>
                  <a:pt x="17" y="58"/>
                  <a:pt x="22" y="61"/>
                </a:cubicBezTo>
                <a:close/>
                <a:moveTo>
                  <a:pt x="43" y="14"/>
                </a:moveTo>
                <a:cubicBezTo>
                  <a:pt x="39" y="16"/>
                  <a:pt x="41" y="13"/>
                  <a:pt x="37" y="13"/>
                </a:cubicBezTo>
                <a:cubicBezTo>
                  <a:pt x="36" y="14"/>
                  <a:pt x="36" y="15"/>
                  <a:pt x="34" y="15"/>
                </a:cubicBezTo>
                <a:cubicBezTo>
                  <a:pt x="34" y="17"/>
                  <a:pt x="34" y="19"/>
                  <a:pt x="36" y="19"/>
                </a:cubicBezTo>
                <a:cubicBezTo>
                  <a:pt x="36" y="18"/>
                  <a:pt x="37" y="17"/>
                  <a:pt x="38" y="16"/>
                </a:cubicBezTo>
                <a:cubicBezTo>
                  <a:pt x="38" y="18"/>
                  <a:pt x="40" y="18"/>
                  <a:pt x="40" y="19"/>
                </a:cubicBezTo>
                <a:cubicBezTo>
                  <a:pt x="40" y="22"/>
                  <a:pt x="37" y="20"/>
                  <a:pt x="37" y="22"/>
                </a:cubicBezTo>
                <a:cubicBezTo>
                  <a:pt x="42" y="23"/>
                  <a:pt x="42" y="18"/>
                  <a:pt x="43" y="14"/>
                </a:cubicBezTo>
                <a:close/>
              </a:path>
            </a:pathLst>
          </a:custGeom>
          <a:solidFill>
            <a:schemeClr val="accent6"/>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75" name="Grupp 579">
            <a:extLst>
              <a:ext uri="{FF2B5EF4-FFF2-40B4-BE49-F238E27FC236}">
                <a16:creationId xmlns:a16="http://schemas.microsoft.com/office/drawing/2014/main" id="{5D9898C8-ACE6-2942-90CF-771707053A4C}"/>
              </a:ext>
            </a:extLst>
          </p:cNvPr>
          <p:cNvGrpSpPr/>
          <p:nvPr/>
        </p:nvGrpSpPr>
        <p:grpSpPr>
          <a:xfrm>
            <a:off x="1224433" y="3837911"/>
            <a:ext cx="238464" cy="775266"/>
            <a:chOff x="1106487" y="869950"/>
            <a:chExt cx="366713" cy="1192213"/>
          </a:xfrm>
          <a:solidFill>
            <a:schemeClr val="accent6"/>
          </a:solidFill>
        </p:grpSpPr>
        <p:sp>
          <p:nvSpPr>
            <p:cNvPr id="76" name="Freeform 88">
              <a:extLst>
                <a:ext uri="{FF2B5EF4-FFF2-40B4-BE49-F238E27FC236}">
                  <a16:creationId xmlns:a16="http://schemas.microsoft.com/office/drawing/2014/main" id="{9249EFF9-AB6A-304C-8313-93EE590DCD72}"/>
                </a:ext>
              </a:extLst>
            </p:cNvPr>
            <p:cNvSpPr>
              <a:spLocks/>
            </p:cNvSpPr>
            <p:nvPr/>
          </p:nvSpPr>
          <p:spPr bwMode="auto">
            <a:xfrm>
              <a:off x="1274762" y="984250"/>
              <a:ext cx="22225" cy="15875"/>
            </a:xfrm>
            <a:custGeom>
              <a:avLst/>
              <a:gdLst/>
              <a:ahLst/>
              <a:cxnLst>
                <a:cxn ang="0">
                  <a:pos x="3" y="0"/>
                </a:cxn>
                <a:cxn ang="0">
                  <a:pos x="0" y="0"/>
                </a:cxn>
                <a:cxn ang="0">
                  <a:pos x="3" y="0"/>
                </a:cxn>
              </a:cxnLst>
              <a:rect l="0" t="0" r="r" b="b"/>
              <a:pathLst>
                <a:path w="3" h="2">
                  <a:moveTo>
                    <a:pt x="3" y="0"/>
                  </a:moveTo>
                  <a:cubicBezTo>
                    <a:pt x="3" y="1"/>
                    <a:pt x="0" y="2"/>
                    <a:pt x="0" y="0"/>
                  </a:cubicBezTo>
                  <a:cubicBezTo>
                    <a:pt x="2" y="0"/>
                    <a:pt x="1" y="0"/>
                    <a:pt x="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77" name="Freeform 89">
              <a:extLst>
                <a:ext uri="{FF2B5EF4-FFF2-40B4-BE49-F238E27FC236}">
                  <a16:creationId xmlns:a16="http://schemas.microsoft.com/office/drawing/2014/main" id="{6784EBCB-88B0-7F4D-9778-5846C4C30F77}"/>
                </a:ext>
              </a:extLst>
            </p:cNvPr>
            <p:cNvSpPr>
              <a:spLocks/>
            </p:cNvSpPr>
            <p:nvPr/>
          </p:nvSpPr>
          <p:spPr bwMode="auto">
            <a:xfrm>
              <a:off x="1266825" y="992188"/>
              <a:ext cx="46038" cy="30163"/>
            </a:xfrm>
            <a:custGeom>
              <a:avLst/>
              <a:gdLst/>
              <a:ahLst/>
              <a:cxnLst>
                <a:cxn ang="0">
                  <a:pos x="3" y="2"/>
                </a:cxn>
                <a:cxn ang="0">
                  <a:pos x="3" y="2"/>
                </a:cxn>
                <a:cxn ang="0">
                  <a:pos x="0" y="0"/>
                </a:cxn>
                <a:cxn ang="0">
                  <a:pos x="5" y="0"/>
                </a:cxn>
                <a:cxn ang="0">
                  <a:pos x="1" y="2"/>
                </a:cxn>
                <a:cxn ang="0">
                  <a:pos x="3" y="2"/>
                </a:cxn>
              </a:cxnLst>
              <a:rect l="0" t="0" r="r" b="b"/>
              <a:pathLst>
                <a:path w="6" h="4">
                  <a:moveTo>
                    <a:pt x="3" y="2"/>
                  </a:moveTo>
                  <a:cubicBezTo>
                    <a:pt x="3" y="2"/>
                    <a:pt x="3" y="2"/>
                    <a:pt x="3" y="2"/>
                  </a:cubicBezTo>
                  <a:cubicBezTo>
                    <a:pt x="2" y="1"/>
                    <a:pt x="0" y="3"/>
                    <a:pt x="0" y="0"/>
                  </a:cubicBezTo>
                  <a:cubicBezTo>
                    <a:pt x="1" y="0"/>
                    <a:pt x="4" y="1"/>
                    <a:pt x="5" y="0"/>
                  </a:cubicBezTo>
                  <a:cubicBezTo>
                    <a:pt x="6" y="1"/>
                    <a:pt x="3" y="4"/>
                    <a:pt x="1" y="2"/>
                  </a:cubicBezTo>
                  <a:cubicBezTo>
                    <a:pt x="1" y="1"/>
                    <a:pt x="3" y="2"/>
                    <a:pt x="3"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78" name="Freeform 90">
              <a:extLst>
                <a:ext uri="{FF2B5EF4-FFF2-40B4-BE49-F238E27FC236}">
                  <a16:creationId xmlns:a16="http://schemas.microsoft.com/office/drawing/2014/main" id="{D3A1C979-92EF-F74B-A070-49B6E472A77D}"/>
                </a:ext>
              </a:extLst>
            </p:cNvPr>
            <p:cNvSpPr>
              <a:spLocks noEditPoints="1"/>
            </p:cNvSpPr>
            <p:nvPr/>
          </p:nvSpPr>
          <p:spPr bwMode="auto">
            <a:xfrm>
              <a:off x="1106487" y="869950"/>
              <a:ext cx="366713" cy="1192213"/>
            </a:xfrm>
            <a:custGeom>
              <a:avLst/>
              <a:gdLst/>
              <a:ahLst/>
              <a:cxnLst>
                <a:cxn ang="0">
                  <a:pos x="28" y="9"/>
                </a:cxn>
                <a:cxn ang="0">
                  <a:pos x="17" y="10"/>
                </a:cxn>
                <a:cxn ang="0">
                  <a:pos x="19" y="18"/>
                </a:cxn>
                <a:cxn ang="0">
                  <a:pos x="28" y="17"/>
                </a:cxn>
                <a:cxn ang="0">
                  <a:pos x="28" y="19"/>
                </a:cxn>
                <a:cxn ang="0">
                  <a:pos x="33" y="25"/>
                </a:cxn>
                <a:cxn ang="0">
                  <a:pos x="47" y="66"/>
                </a:cxn>
                <a:cxn ang="0">
                  <a:pos x="45" y="75"/>
                </a:cxn>
                <a:cxn ang="0">
                  <a:pos x="44" y="76"/>
                </a:cxn>
                <a:cxn ang="0">
                  <a:pos x="41" y="82"/>
                </a:cxn>
                <a:cxn ang="0">
                  <a:pos x="42" y="98"/>
                </a:cxn>
                <a:cxn ang="0">
                  <a:pos x="40" y="120"/>
                </a:cxn>
                <a:cxn ang="0">
                  <a:pos x="38" y="136"/>
                </a:cxn>
                <a:cxn ang="0">
                  <a:pos x="37" y="139"/>
                </a:cxn>
                <a:cxn ang="0">
                  <a:pos x="35" y="146"/>
                </a:cxn>
                <a:cxn ang="0">
                  <a:pos x="28" y="145"/>
                </a:cxn>
                <a:cxn ang="0">
                  <a:pos x="17" y="153"/>
                </a:cxn>
                <a:cxn ang="0">
                  <a:pos x="18" y="152"/>
                </a:cxn>
                <a:cxn ang="0">
                  <a:pos x="18" y="143"/>
                </a:cxn>
                <a:cxn ang="0">
                  <a:pos x="18" y="140"/>
                </a:cxn>
                <a:cxn ang="0">
                  <a:pos x="14" y="123"/>
                </a:cxn>
                <a:cxn ang="0">
                  <a:pos x="9" y="80"/>
                </a:cxn>
                <a:cxn ang="0">
                  <a:pos x="6" y="78"/>
                </a:cxn>
                <a:cxn ang="0">
                  <a:pos x="5" y="78"/>
                </a:cxn>
                <a:cxn ang="0">
                  <a:pos x="3" y="75"/>
                </a:cxn>
                <a:cxn ang="0">
                  <a:pos x="0" y="53"/>
                </a:cxn>
                <a:cxn ang="0">
                  <a:pos x="1" y="49"/>
                </a:cxn>
                <a:cxn ang="0">
                  <a:pos x="3" y="35"/>
                </a:cxn>
                <a:cxn ang="0">
                  <a:pos x="13" y="25"/>
                </a:cxn>
                <a:cxn ang="0">
                  <a:pos x="18" y="19"/>
                </a:cxn>
                <a:cxn ang="0">
                  <a:pos x="20" y="0"/>
                </a:cxn>
                <a:cxn ang="0">
                  <a:pos x="30" y="12"/>
                </a:cxn>
                <a:cxn ang="0">
                  <a:pos x="28" y="22"/>
                </a:cxn>
                <a:cxn ang="0">
                  <a:pos x="18" y="21"/>
                </a:cxn>
                <a:cxn ang="0">
                  <a:pos x="30" y="25"/>
                </a:cxn>
                <a:cxn ang="0">
                  <a:pos x="27" y="72"/>
                </a:cxn>
                <a:cxn ang="0">
                  <a:pos x="27" y="69"/>
                </a:cxn>
                <a:cxn ang="0">
                  <a:pos x="22" y="73"/>
                </a:cxn>
                <a:cxn ang="0">
                  <a:pos x="22" y="72"/>
                </a:cxn>
                <a:cxn ang="0">
                  <a:pos x="26" y="72"/>
                </a:cxn>
                <a:cxn ang="0">
                  <a:pos x="33" y="77"/>
                </a:cxn>
                <a:cxn ang="0">
                  <a:pos x="38" y="78"/>
                </a:cxn>
                <a:cxn ang="0">
                  <a:pos x="37" y="74"/>
                </a:cxn>
                <a:cxn ang="0">
                  <a:pos x="12" y="78"/>
                </a:cxn>
                <a:cxn ang="0">
                  <a:pos x="15" y="75"/>
                </a:cxn>
                <a:cxn ang="0">
                  <a:pos x="12" y="78"/>
                </a:cxn>
                <a:cxn ang="0">
                  <a:pos x="41" y="80"/>
                </a:cxn>
                <a:cxn ang="0">
                  <a:pos x="25" y="93"/>
                </a:cxn>
                <a:cxn ang="0">
                  <a:pos x="25" y="123"/>
                </a:cxn>
                <a:cxn ang="0">
                  <a:pos x="28" y="129"/>
                </a:cxn>
                <a:cxn ang="0">
                  <a:pos x="29" y="102"/>
                </a:cxn>
                <a:cxn ang="0">
                  <a:pos x="25" y="92"/>
                </a:cxn>
                <a:cxn ang="0">
                  <a:pos x="19" y="151"/>
                </a:cxn>
                <a:cxn ang="0">
                  <a:pos x="23" y="150"/>
                </a:cxn>
              </a:cxnLst>
              <a:rect l="0" t="0" r="r" b="b"/>
              <a:pathLst>
                <a:path w="48" h="156">
                  <a:moveTo>
                    <a:pt x="30" y="12"/>
                  </a:moveTo>
                  <a:cubicBezTo>
                    <a:pt x="28" y="13"/>
                    <a:pt x="29" y="9"/>
                    <a:pt x="28" y="9"/>
                  </a:cubicBezTo>
                  <a:cubicBezTo>
                    <a:pt x="27" y="9"/>
                    <a:pt x="27" y="6"/>
                    <a:pt x="25" y="6"/>
                  </a:cubicBezTo>
                  <a:cubicBezTo>
                    <a:pt x="21" y="5"/>
                    <a:pt x="19" y="8"/>
                    <a:pt x="17" y="10"/>
                  </a:cubicBezTo>
                  <a:cubicBezTo>
                    <a:pt x="17" y="14"/>
                    <a:pt x="17" y="17"/>
                    <a:pt x="19" y="19"/>
                  </a:cubicBezTo>
                  <a:cubicBezTo>
                    <a:pt x="19" y="19"/>
                    <a:pt x="19" y="18"/>
                    <a:pt x="19" y="18"/>
                  </a:cubicBezTo>
                  <a:cubicBezTo>
                    <a:pt x="20" y="18"/>
                    <a:pt x="22" y="20"/>
                    <a:pt x="22" y="21"/>
                  </a:cubicBezTo>
                  <a:cubicBezTo>
                    <a:pt x="26" y="21"/>
                    <a:pt x="27" y="17"/>
                    <a:pt x="28" y="17"/>
                  </a:cubicBezTo>
                  <a:cubicBezTo>
                    <a:pt x="28" y="15"/>
                    <a:pt x="28" y="15"/>
                    <a:pt x="29" y="13"/>
                  </a:cubicBezTo>
                  <a:cubicBezTo>
                    <a:pt x="29" y="15"/>
                    <a:pt x="29" y="17"/>
                    <a:pt x="28" y="19"/>
                  </a:cubicBezTo>
                  <a:cubicBezTo>
                    <a:pt x="30" y="20"/>
                    <a:pt x="32" y="22"/>
                    <a:pt x="34" y="23"/>
                  </a:cubicBezTo>
                  <a:cubicBezTo>
                    <a:pt x="34" y="24"/>
                    <a:pt x="33" y="24"/>
                    <a:pt x="33" y="25"/>
                  </a:cubicBezTo>
                  <a:cubicBezTo>
                    <a:pt x="37" y="26"/>
                    <a:pt x="40" y="28"/>
                    <a:pt x="42" y="31"/>
                  </a:cubicBezTo>
                  <a:cubicBezTo>
                    <a:pt x="45" y="42"/>
                    <a:pt x="48" y="54"/>
                    <a:pt x="47" y="66"/>
                  </a:cubicBezTo>
                  <a:cubicBezTo>
                    <a:pt x="46" y="68"/>
                    <a:pt x="45" y="72"/>
                    <a:pt x="46" y="74"/>
                  </a:cubicBezTo>
                  <a:cubicBezTo>
                    <a:pt x="46" y="75"/>
                    <a:pt x="45" y="73"/>
                    <a:pt x="45" y="75"/>
                  </a:cubicBezTo>
                  <a:cubicBezTo>
                    <a:pt x="46" y="75"/>
                    <a:pt x="44" y="75"/>
                    <a:pt x="45" y="77"/>
                  </a:cubicBezTo>
                  <a:cubicBezTo>
                    <a:pt x="45" y="77"/>
                    <a:pt x="45" y="76"/>
                    <a:pt x="44" y="76"/>
                  </a:cubicBezTo>
                  <a:cubicBezTo>
                    <a:pt x="45" y="77"/>
                    <a:pt x="40" y="79"/>
                    <a:pt x="42" y="82"/>
                  </a:cubicBezTo>
                  <a:cubicBezTo>
                    <a:pt x="42" y="82"/>
                    <a:pt x="41" y="82"/>
                    <a:pt x="41" y="82"/>
                  </a:cubicBezTo>
                  <a:cubicBezTo>
                    <a:pt x="42" y="85"/>
                    <a:pt x="41" y="90"/>
                    <a:pt x="42" y="95"/>
                  </a:cubicBezTo>
                  <a:cubicBezTo>
                    <a:pt x="42" y="96"/>
                    <a:pt x="42" y="97"/>
                    <a:pt x="42" y="98"/>
                  </a:cubicBezTo>
                  <a:cubicBezTo>
                    <a:pt x="42" y="102"/>
                    <a:pt x="40" y="105"/>
                    <a:pt x="42" y="109"/>
                  </a:cubicBezTo>
                  <a:cubicBezTo>
                    <a:pt x="40" y="112"/>
                    <a:pt x="41" y="116"/>
                    <a:pt x="40" y="120"/>
                  </a:cubicBezTo>
                  <a:cubicBezTo>
                    <a:pt x="39" y="124"/>
                    <a:pt x="37" y="127"/>
                    <a:pt x="36" y="131"/>
                  </a:cubicBezTo>
                  <a:cubicBezTo>
                    <a:pt x="37" y="133"/>
                    <a:pt x="38" y="134"/>
                    <a:pt x="38" y="136"/>
                  </a:cubicBezTo>
                  <a:cubicBezTo>
                    <a:pt x="38" y="138"/>
                    <a:pt x="37" y="137"/>
                    <a:pt x="36" y="138"/>
                  </a:cubicBezTo>
                  <a:cubicBezTo>
                    <a:pt x="36" y="140"/>
                    <a:pt x="36" y="139"/>
                    <a:pt x="37" y="139"/>
                  </a:cubicBezTo>
                  <a:cubicBezTo>
                    <a:pt x="37" y="140"/>
                    <a:pt x="36" y="140"/>
                    <a:pt x="35" y="140"/>
                  </a:cubicBezTo>
                  <a:cubicBezTo>
                    <a:pt x="35" y="142"/>
                    <a:pt x="36" y="145"/>
                    <a:pt x="35" y="146"/>
                  </a:cubicBezTo>
                  <a:cubicBezTo>
                    <a:pt x="36" y="147"/>
                    <a:pt x="37" y="150"/>
                    <a:pt x="36" y="152"/>
                  </a:cubicBezTo>
                  <a:cubicBezTo>
                    <a:pt x="31" y="153"/>
                    <a:pt x="27" y="151"/>
                    <a:pt x="28" y="145"/>
                  </a:cubicBezTo>
                  <a:cubicBezTo>
                    <a:pt x="27" y="148"/>
                    <a:pt x="26" y="151"/>
                    <a:pt x="26" y="153"/>
                  </a:cubicBezTo>
                  <a:cubicBezTo>
                    <a:pt x="25" y="155"/>
                    <a:pt x="19" y="156"/>
                    <a:pt x="17" y="153"/>
                  </a:cubicBezTo>
                  <a:cubicBezTo>
                    <a:pt x="17" y="152"/>
                    <a:pt x="19" y="153"/>
                    <a:pt x="19" y="152"/>
                  </a:cubicBezTo>
                  <a:cubicBezTo>
                    <a:pt x="19" y="152"/>
                    <a:pt x="18" y="152"/>
                    <a:pt x="18" y="152"/>
                  </a:cubicBezTo>
                  <a:cubicBezTo>
                    <a:pt x="17" y="150"/>
                    <a:pt x="21" y="148"/>
                    <a:pt x="20" y="143"/>
                  </a:cubicBezTo>
                  <a:cubicBezTo>
                    <a:pt x="20" y="142"/>
                    <a:pt x="19" y="144"/>
                    <a:pt x="18" y="143"/>
                  </a:cubicBezTo>
                  <a:cubicBezTo>
                    <a:pt x="18" y="143"/>
                    <a:pt x="17" y="142"/>
                    <a:pt x="17" y="142"/>
                  </a:cubicBezTo>
                  <a:cubicBezTo>
                    <a:pt x="17" y="141"/>
                    <a:pt x="17" y="140"/>
                    <a:pt x="18" y="140"/>
                  </a:cubicBezTo>
                  <a:cubicBezTo>
                    <a:pt x="18" y="139"/>
                    <a:pt x="16" y="138"/>
                    <a:pt x="16" y="136"/>
                  </a:cubicBezTo>
                  <a:cubicBezTo>
                    <a:pt x="16" y="132"/>
                    <a:pt x="14" y="127"/>
                    <a:pt x="14" y="123"/>
                  </a:cubicBezTo>
                  <a:cubicBezTo>
                    <a:pt x="12" y="115"/>
                    <a:pt x="13" y="104"/>
                    <a:pt x="11" y="96"/>
                  </a:cubicBezTo>
                  <a:cubicBezTo>
                    <a:pt x="10" y="90"/>
                    <a:pt x="6" y="85"/>
                    <a:pt x="9" y="80"/>
                  </a:cubicBezTo>
                  <a:cubicBezTo>
                    <a:pt x="9" y="79"/>
                    <a:pt x="9" y="77"/>
                    <a:pt x="9" y="75"/>
                  </a:cubicBezTo>
                  <a:cubicBezTo>
                    <a:pt x="8" y="75"/>
                    <a:pt x="7" y="77"/>
                    <a:pt x="6" y="78"/>
                  </a:cubicBezTo>
                  <a:cubicBezTo>
                    <a:pt x="6" y="78"/>
                    <a:pt x="5" y="77"/>
                    <a:pt x="5" y="77"/>
                  </a:cubicBezTo>
                  <a:cubicBezTo>
                    <a:pt x="5" y="77"/>
                    <a:pt x="5" y="78"/>
                    <a:pt x="5" y="78"/>
                  </a:cubicBezTo>
                  <a:cubicBezTo>
                    <a:pt x="4" y="78"/>
                    <a:pt x="5" y="76"/>
                    <a:pt x="4" y="75"/>
                  </a:cubicBezTo>
                  <a:cubicBezTo>
                    <a:pt x="4" y="74"/>
                    <a:pt x="4" y="75"/>
                    <a:pt x="3" y="75"/>
                  </a:cubicBezTo>
                  <a:cubicBezTo>
                    <a:pt x="3" y="74"/>
                    <a:pt x="3" y="73"/>
                    <a:pt x="3" y="72"/>
                  </a:cubicBezTo>
                  <a:cubicBezTo>
                    <a:pt x="0" y="67"/>
                    <a:pt x="0" y="60"/>
                    <a:pt x="0" y="53"/>
                  </a:cubicBezTo>
                  <a:cubicBezTo>
                    <a:pt x="0" y="52"/>
                    <a:pt x="1" y="52"/>
                    <a:pt x="1" y="52"/>
                  </a:cubicBezTo>
                  <a:cubicBezTo>
                    <a:pt x="1" y="51"/>
                    <a:pt x="0" y="50"/>
                    <a:pt x="1" y="49"/>
                  </a:cubicBezTo>
                  <a:cubicBezTo>
                    <a:pt x="1" y="48"/>
                    <a:pt x="1" y="48"/>
                    <a:pt x="1" y="46"/>
                  </a:cubicBezTo>
                  <a:cubicBezTo>
                    <a:pt x="1" y="43"/>
                    <a:pt x="2" y="38"/>
                    <a:pt x="3" y="35"/>
                  </a:cubicBezTo>
                  <a:cubicBezTo>
                    <a:pt x="4" y="34"/>
                    <a:pt x="3" y="33"/>
                    <a:pt x="4" y="32"/>
                  </a:cubicBezTo>
                  <a:cubicBezTo>
                    <a:pt x="6" y="29"/>
                    <a:pt x="9" y="28"/>
                    <a:pt x="13" y="25"/>
                  </a:cubicBezTo>
                  <a:cubicBezTo>
                    <a:pt x="13" y="25"/>
                    <a:pt x="12" y="25"/>
                    <a:pt x="12" y="25"/>
                  </a:cubicBezTo>
                  <a:cubicBezTo>
                    <a:pt x="14" y="23"/>
                    <a:pt x="15" y="20"/>
                    <a:pt x="18" y="19"/>
                  </a:cubicBezTo>
                  <a:cubicBezTo>
                    <a:pt x="17" y="16"/>
                    <a:pt x="17" y="13"/>
                    <a:pt x="15" y="12"/>
                  </a:cubicBezTo>
                  <a:cubicBezTo>
                    <a:pt x="14" y="6"/>
                    <a:pt x="16" y="1"/>
                    <a:pt x="20" y="0"/>
                  </a:cubicBezTo>
                  <a:cubicBezTo>
                    <a:pt x="27" y="0"/>
                    <a:pt x="31" y="3"/>
                    <a:pt x="30" y="10"/>
                  </a:cubicBezTo>
                  <a:cubicBezTo>
                    <a:pt x="30" y="11"/>
                    <a:pt x="29" y="11"/>
                    <a:pt x="30" y="12"/>
                  </a:cubicBezTo>
                  <a:close/>
                  <a:moveTo>
                    <a:pt x="27" y="22"/>
                  </a:moveTo>
                  <a:cubicBezTo>
                    <a:pt x="27" y="22"/>
                    <a:pt x="28" y="22"/>
                    <a:pt x="28" y="22"/>
                  </a:cubicBezTo>
                  <a:cubicBezTo>
                    <a:pt x="26" y="21"/>
                    <a:pt x="26" y="24"/>
                    <a:pt x="24" y="24"/>
                  </a:cubicBezTo>
                  <a:cubicBezTo>
                    <a:pt x="22" y="24"/>
                    <a:pt x="20" y="22"/>
                    <a:pt x="18" y="21"/>
                  </a:cubicBezTo>
                  <a:cubicBezTo>
                    <a:pt x="17" y="27"/>
                    <a:pt x="21" y="31"/>
                    <a:pt x="24" y="34"/>
                  </a:cubicBezTo>
                  <a:cubicBezTo>
                    <a:pt x="28" y="32"/>
                    <a:pt x="29" y="28"/>
                    <a:pt x="30" y="25"/>
                  </a:cubicBezTo>
                  <a:cubicBezTo>
                    <a:pt x="28" y="24"/>
                    <a:pt x="28" y="22"/>
                    <a:pt x="27" y="22"/>
                  </a:cubicBezTo>
                  <a:close/>
                  <a:moveTo>
                    <a:pt x="27" y="72"/>
                  </a:moveTo>
                  <a:cubicBezTo>
                    <a:pt x="26" y="72"/>
                    <a:pt x="26" y="70"/>
                    <a:pt x="25" y="70"/>
                  </a:cubicBezTo>
                  <a:cubicBezTo>
                    <a:pt x="26" y="70"/>
                    <a:pt x="27" y="70"/>
                    <a:pt x="27" y="69"/>
                  </a:cubicBezTo>
                  <a:cubicBezTo>
                    <a:pt x="25" y="69"/>
                    <a:pt x="23" y="69"/>
                    <a:pt x="22" y="70"/>
                  </a:cubicBezTo>
                  <a:cubicBezTo>
                    <a:pt x="22" y="71"/>
                    <a:pt x="22" y="71"/>
                    <a:pt x="22" y="73"/>
                  </a:cubicBezTo>
                  <a:cubicBezTo>
                    <a:pt x="22" y="73"/>
                    <a:pt x="23" y="74"/>
                    <a:pt x="24" y="73"/>
                  </a:cubicBezTo>
                  <a:cubicBezTo>
                    <a:pt x="23" y="73"/>
                    <a:pt x="22" y="72"/>
                    <a:pt x="22" y="72"/>
                  </a:cubicBezTo>
                  <a:cubicBezTo>
                    <a:pt x="23" y="73"/>
                    <a:pt x="24" y="73"/>
                    <a:pt x="25" y="73"/>
                  </a:cubicBezTo>
                  <a:cubicBezTo>
                    <a:pt x="26" y="72"/>
                    <a:pt x="26" y="72"/>
                    <a:pt x="26" y="72"/>
                  </a:cubicBezTo>
                  <a:cubicBezTo>
                    <a:pt x="26" y="72"/>
                    <a:pt x="26" y="72"/>
                    <a:pt x="27" y="72"/>
                  </a:cubicBezTo>
                  <a:close/>
                  <a:moveTo>
                    <a:pt x="33" y="77"/>
                  </a:moveTo>
                  <a:cubicBezTo>
                    <a:pt x="34" y="78"/>
                    <a:pt x="36" y="77"/>
                    <a:pt x="37" y="76"/>
                  </a:cubicBezTo>
                  <a:cubicBezTo>
                    <a:pt x="37" y="77"/>
                    <a:pt x="37" y="78"/>
                    <a:pt x="38" y="78"/>
                  </a:cubicBezTo>
                  <a:cubicBezTo>
                    <a:pt x="38" y="77"/>
                    <a:pt x="38" y="76"/>
                    <a:pt x="38" y="75"/>
                  </a:cubicBezTo>
                  <a:cubicBezTo>
                    <a:pt x="37" y="75"/>
                    <a:pt x="37" y="74"/>
                    <a:pt x="37" y="74"/>
                  </a:cubicBezTo>
                  <a:cubicBezTo>
                    <a:pt x="36" y="76"/>
                    <a:pt x="34" y="75"/>
                    <a:pt x="33" y="77"/>
                  </a:cubicBezTo>
                  <a:close/>
                  <a:moveTo>
                    <a:pt x="12" y="78"/>
                  </a:moveTo>
                  <a:cubicBezTo>
                    <a:pt x="12" y="77"/>
                    <a:pt x="13" y="77"/>
                    <a:pt x="14" y="76"/>
                  </a:cubicBezTo>
                  <a:cubicBezTo>
                    <a:pt x="14" y="76"/>
                    <a:pt x="15" y="76"/>
                    <a:pt x="15" y="75"/>
                  </a:cubicBezTo>
                  <a:cubicBezTo>
                    <a:pt x="13" y="76"/>
                    <a:pt x="13" y="75"/>
                    <a:pt x="11" y="75"/>
                  </a:cubicBezTo>
                  <a:cubicBezTo>
                    <a:pt x="12" y="76"/>
                    <a:pt x="11" y="78"/>
                    <a:pt x="12" y="78"/>
                  </a:cubicBezTo>
                  <a:close/>
                  <a:moveTo>
                    <a:pt x="40" y="75"/>
                  </a:moveTo>
                  <a:cubicBezTo>
                    <a:pt x="40" y="77"/>
                    <a:pt x="39" y="79"/>
                    <a:pt x="41" y="80"/>
                  </a:cubicBezTo>
                  <a:cubicBezTo>
                    <a:pt x="42" y="78"/>
                    <a:pt x="42" y="76"/>
                    <a:pt x="40" y="75"/>
                  </a:cubicBezTo>
                  <a:close/>
                  <a:moveTo>
                    <a:pt x="25" y="93"/>
                  </a:moveTo>
                  <a:cubicBezTo>
                    <a:pt x="25" y="101"/>
                    <a:pt x="23" y="108"/>
                    <a:pt x="24" y="114"/>
                  </a:cubicBezTo>
                  <a:cubicBezTo>
                    <a:pt x="24" y="117"/>
                    <a:pt x="25" y="120"/>
                    <a:pt x="25" y="123"/>
                  </a:cubicBezTo>
                  <a:cubicBezTo>
                    <a:pt x="26" y="126"/>
                    <a:pt x="25" y="130"/>
                    <a:pt x="26" y="133"/>
                  </a:cubicBezTo>
                  <a:cubicBezTo>
                    <a:pt x="26" y="131"/>
                    <a:pt x="28" y="131"/>
                    <a:pt x="28" y="129"/>
                  </a:cubicBezTo>
                  <a:cubicBezTo>
                    <a:pt x="27" y="124"/>
                    <a:pt x="30" y="118"/>
                    <a:pt x="30" y="113"/>
                  </a:cubicBezTo>
                  <a:cubicBezTo>
                    <a:pt x="28" y="111"/>
                    <a:pt x="30" y="106"/>
                    <a:pt x="29" y="102"/>
                  </a:cubicBezTo>
                  <a:cubicBezTo>
                    <a:pt x="29" y="101"/>
                    <a:pt x="28" y="100"/>
                    <a:pt x="27" y="98"/>
                  </a:cubicBezTo>
                  <a:cubicBezTo>
                    <a:pt x="26" y="96"/>
                    <a:pt x="26" y="92"/>
                    <a:pt x="25" y="92"/>
                  </a:cubicBezTo>
                  <a:cubicBezTo>
                    <a:pt x="25" y="93"/>
                    <a:pt x="25" y="93"/>
                    <a:pt x="25" y="93"/>
                  </a:cubicBezTo>
                  <a:close/>
                  <a:moveTo>
                    <a:pt x="19" y="151"/>
                  </a:moveTo>
                  <a:cubicBezTo>
                    <a:pt x="20" y="151"/>
                    <a:pt x="23" y="151"/>
                    <a:pt x="21" y="150"/>
                  </a:cubicBezTo>
                  <a:cubicBezTo>
                    <a:pt x="22" y="150"/>
                    <a:pt x="23" y="151"/>
                    <a:pt x="23" y="150"/>
                  </a:cubicBezTo>
                  <a:cubicBezTo>
                    <a:pt x="22" y="149"/>
                    <a:pt x="19" y="150"/>
                    <a:pt x="19" y="1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79" name="Freeform 91">
              <a:extLst>
                <a:ext uri="{FF2B5EF4-FFF2-40B4-BE49-F238E27FC236}">
                  <a16:creationId xmlns:a16="http://schemas.microsoft.com/office/drawing/2014/main" id="{AFC9EC04-C720-4B42-8C45-D92AFA46F732}"/>
                </a:ext>
              </a:extLst>
            </p:cNvPr>
            <p:cNvSpPr>
              <a:spLocks/>
            </p:cNvSpPr>
            <p:nvPr/>
          </p:nvSpPr>
          <p:spPr bwMode="auto">
            <a:xfrm>
              <a:off x="1290637" y="931863"/>
              <a:ext cx="30163" cy="30163"/>
            </a:xfrm>
            <a:custGeom>
              <a:avLst/>
              <a:gdLst/>
              <a:ahLst/>
              <a:cxnLst>
                <a:cxn ang="0">
                  <a:pos x="3" y="4"/>
                </a:cxn>
                <a:cxn ang="0">
                  <a:pos x="0" y="4"/>
                </a:cxn>
                <a:cxn ang="0">
                  <a:pos x="0" y="2"/>
                </a:cxn>
                <a:cxn ang="0">
                  <a:pos x="4" y="3"/>
                </a:cxn>
                <a:cxn ang="0">
                  <a:pos x="3" y="4"/>
                </a:cxn>
              </a:cxnLst>
              <a:rect l="0" t="0" r="r" b="b"/>
              <a:pathLst>
                <a:path w="4" h="4">
                  <a:moveTo>
                    <a:pt x="3" y="4"/>
                  </a:moveTo>
                  <a:cubicBezTo>
                    <a:pt x="2" y="4"/>
                    <a:pt x="2" y="3"/>
                    <a:pt x="0" y="4"/>
                  </a:cubicBezTo>
                  <a:cubicBezTo>
                    <a:pt x="0" y="3"/>
                    <a:pt x="0" y="3"/>
                    <a:pt x="0" y="2"/>
                  </a:cubicBezTo>
                  <a:cubicBezTo>
                    <a:pt x="1" y="1"/>
                    <a:pt x="4" y="0"/>
                    <a:pt x="4" y="3"/>
                  </a:cubicBezTo>
                  <a:cubicBezTo>
                    <a:pt x="3" y="3"/>
                    <a:pt x="4" y="2"/>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80" name="Freeform 92">
              <a:extLst>
                <a:ext uri="{FF2B5EF4-FFF2-40B4-BE49-F238E27FC236}">
                  <a16:creationId xmlns:a16="http://schemas.microsoft.com/office/drawing/2014/main" id="{C8FD1C4A-94CF-C24D-9B49-0B3249632972}"/>
                </a:ext>
              </a:extLst>
            </p:cNvPr>
            <p:cNvSpPr>
              <a:spLocks/>
            </p:cNvSpPr>
            <p:nvPr/>
          </p:nvSpPr>
          <p:spPr bwMode="auto">
            <a:xfrm>
              <a:off x="1236662" y="938213"/>
              <a:ext cx="46038" cy="23813"/>
            </a:xfrm>
            <a:custGeom>
              <a:avLst/>
              <a:gdLst/>
              <a:ahLst/>
              <a:cxnLst>
                <a:cxn ang="0">
                  <a:pos x="5" y="3"/>
                </a:cxn>
                <a:cxn ang="0">
                  <a:pos x="2" y="3"/>
                </a:cxn>
                <a:cxn ang="0">
                  <a:pos x="1" y="2"/>
                </a:cxn>
                <a:cxn ang="0">
                  <a:pos x="5" y="3"/>
                </a:cxn>
              </a:cxnLst>
              <a:rect l="0" t="0" r="r" b="b"/>
              <a:pathLst>
                <a:path w="6" h="3">
                  <a:moveTo>
                    <a:pt x="5" y="3"/>
                  </a:moveTo>
                  <a:cubicBezTo>
                    <a:pt x="4" y="3"/>
                    <a:pt x="3" y="3"/>
                    <a:pt x="2" y="3"/>
                  </a:cubicBezTo>
                  <a:cubicBezTo>
                    <a:pt x="2" y="1"/>
                    <a:pt x="2" y="2"/>
                    <a:pt x="1" y="2"/>
                  </a:cubicBezTo>
                  <a:cubicBezTo>
                    <a:pt x="0" y="0"/>
                    <a:pt x="6" y="0"/>
                    <a:pt x="5"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grpSp>
        <p:nvGrpSpPr>
          <p:cNvPr id="81" name="Grupp 640">
            <a:extLst>
              <a:ext uri="{FF2B5EF4-FFF2-40B4-BE49-F238E27FC236}">
                <a16:creationId xmlns:a16="http://schemas.microsoft.com/office/drawing/2014/main" id="{85291AA6-FF18-9143-A2F9-22499989DF11}"/>
              </a:ext>
            </a:extLst>
          </p:cNvPr>
          <p:cNvGrpSpPr/>
          <p:nvPr/>
        </p:nvGrpSpPr>
        <p:grpSpPr>
          <a:xfrm>
            <a:off x="1528873" y="3889199"/>
            <a:ext cx="232112" cy="734302"/>
            <a:chOff x="3854450" y="3482975"/>
            <a:chExt cx="427038" cy="1350963"/>
          </a:xfrm>
          <a:solidFill>
            <a:schemeClr val="accent4"/>
          </a:solidFill>
        </p:grpSpPr>
        <p:sp>
          <p:nvSpPr>
            <p:cNvPr id="82" name="Freeform 167">
              <a:extLst>
                <a:ext uri="{FF2B5EF4-FFF2-40B4-BE49-F238E27FC236}">
                  <a16:creationId xmlns:a16="http://schemas.microsoft.com/office/drawing/2014/main" id="{352FDCBB-38A3-9E4B-B022-F298FDF2D071}"/>
                </a:ext>
              </a:extLst>
            </p:cNvPr>
            <p:cNvSpPr>
              <a:spLocks noEditPoints="1"/>
            </p:cNvSpPr>
            <p:nvPr/>
          </p:nvSpPr>
          <p:spPr bwMode="auto">
            <a:xfrm>
              <a:off x="3854450" y="3482975"/>
              <a:ext cx="427038" cy="1350963"/>
            </a:xfrm>
            <a:custGeom>
              <a:avLst/>
              <a:gdLst/>
              <a:ahLst/>
              <a:cxnLst>
                <a:cxn ang="0">
                  <a:pos x="24" y="26"/>
                </a:cxn>
                <a:cxn ang="0">
                  <a:pos x="23" y="25"/>
                </a:cxn>
                <a:cxn ang="0">
                  <a:pos x="39" y="33"/>
                </a:cxn>
                <a:cxn ang="0">
                  <a:pos x="43" y="38"/>
                </a:cxn>
                <a:cxn ang="0">
                  <a:pos x="50" y="46"/>
                </a:cxn>
                <a:cxn ang="0">
                  <a:pos x="55" y="57"/>
                </a:cxn>
                <a:cxn ang="0">
                  <a:pos x="51" y="66"/>
                </a:cxn>
                <a:cxn ang="0">
                  <a:pos x="38" y="76"/>
                </a:cxn>
                <a:cxn ang="0">
                  <a:pos x="35" y="76"/>
                </a:cxn>
                <a:cxn ang="0">
                  <a:pos x="38" y="134"/>
                </a:cxn>
                <a:cxn ang="0">
                  <a:pos x="32" y="144"/>
                </a:cxn>
                <a:cxn ang="0">
                  <a:pos x="33" y="153"/>
                </a:cxn>
                <a:cxn ang="0">
                  <a:pos x="34" y="163"/>
                </a:cxn>
                <a:cxn ang="0">
                  <a:pos x="22" y="172"/>
                </a:cxn>
                <a:cxn ang="0">
                  <a:pos x="25" y="165"/>
                </a:cxn>
                <a:cxn ang="0">
                  <a:pos x="25" y="145"/>
                </a:cxn>
                <a:cxn ang="0">
                  <a:pos x="23" y="147"/>
                </a:cxn>
                <a:cxn ang="0">
                  <a:pos x="23" y="155"/>
                </a:cxn>
                <a:cxn ang="0">
                  <a:pos x="21" y="157"/>
                </a:cxn>
                <a:cxn ang="0">
                  <a:pos x="16" y="160"/>
                </a:cxn>
                <a:cxn ang="0">
                  <a:pos x="4" y="159"/>
                </a:cxn>
                <a:cxn ang="0">
                  <a:pos x="13" y="156"/>
                </a:cxn>
                <a:cxn ang="0">
                  <a:pos x="17" y="144"/>
                </a:cxn>
                <a:cxn ang="0">
                  <a:pos x="14" y="143"/>
                </a:cxn>
                <a:cxn ang="0">
                  <a:pos x="5" y="138"/>
                </a:cxn>
                <a:cxn ang="0">
                  <a:pos x="1" y="137"/>
                </a:cxn>
                <a:cxn ang="0">
                  <a:pos x="4" y="96"/>
                </a:cxn>
                <a:cxn ang="0">
                  <a:pos x="5" y="90"/>
                </a:cxn>
                <a:cxn ang="0">
                  <a:pos x="4" y="75"/>
                </a:cxn>
                <a:cxn ang="0">
                  <a:pos x="1" y="65"/>
                </a:cxn>
                <a:cxn ang="0">
                  <a:pos x="2" y="36"/>
                </a:cxn>
                <a:cxn ang="0">
                  <a:pos x="12" y="36"/>
                </a:cxn>
                <a:cxn ang="0">
                  <a:pos x="19" y="39"/>
                </a:cxn>
                <a:cxn ang="0">
                  <a:pos x="21" y="31"/>
                </a:cxn>
                <a:cxn ang="0">
                  <a:pos x="21" y="24"/>
                </a:cxn>
                <a:cxn ang="0">
                  <a:pos x="20" y="19"/>
                </a:cxn>
                <a:cxn ang="0">
                  <a:pos x="19" y="23"/>
                </a:cxn>
                <a:cxn ang="0">
                  <a:pos x="17" y="29"/>
                </a:cxn>
                <a:cxn ang="0">
                  <a:pos x="17" y="26"/>
                </a:cxn>
                <a:cxn ang="0">
                  <a:pos x="17" y="24"/>
                </a:cxn>
                <a:cxn ang="0">
                  <a:pos x="16" y="22"/>
                </a:cxn>
                <a:cxn ang="0">
                  <a:pos x="16" y="16"/>
                </a:cxn>
                <a:cxn ang="0">
                  <a:pos x="18" y="14"/>
                </a:cxn>
                <a:cxn ang="0">
                  <a:pos x="18" y="11"/>
                </a:cxn>
                <a:cxn ang="0">
                  <a:pos x="9" y="20"/>
                </a:cxn>
                <a:cxn ang="0">
                  <a:pos x="7" y="12"/>
                </a:cxn>
                <a:cxn ang="0">
                  <a:pos x="9" y="5"/>
                </a:cxn>
                <a:cxn ang="0">
                  <a:pos x="14" y="1"/>
                </a:cxn>
                <a:cxn ang="0">
                  <a:pos x="30" y="10"/>
                </a:cxn>
                <a:cxn ang="0">
                  <a:pos x="37" y="53"/>
                </a:cxn>
                <a:cxn ang="0">
                  <a:pos x="35" y="70"/>
                </a:cxn>
                <a:cxn ang="0">
                  <a:pos x="41" y="69"/>
                </a:cxn>
                <a:cxn ang="0">
                  <a:pos x="47" y="65"/>
                </a:cxn>
                <a:cxn ang="0">
                  <a:pos x="46" y="58"/>
                </a:cxn>
              </a:cxnLst>
              <a:rect l="0" t="0" r="r" b="b"/>
              <a:pathLst>
                <a:path w="56" h="177">
                  <a:moveTo>
                    <a:pt x="26" y="25"/>
                  </a:moveTo>
                  <a:cubicBezTo>
                    <a:pt x="25" y="25"/>
                    <a:pt x="25" y="26"/>
                    <a:pt x="24" y="26"/>
                  </a:cubicBezTo>
                  <a:cubicBezTo>
                    <a:pt x="23" y="24"/>
                    <a:pt x="25" y="21"/>
                    <a:pt x="24" y="19"/>
                  </a:cubicBezTo>
                  <a:cubicBezTo>
                    <a:pt x="22" y="20"/>
                    <a:pt x="23" y="24"/>
                    <a:pt x="23" y="25"/>
                  </a:cubicBezTo>
                  <a:cubicBezTo>
                    <a:pt x="24" y="26"/>
                    <a:pt x="24" y="28"/>
                    <a:pt x="25" y="29"/>
                  </a:cubicBezTo>
                  <a:cubicBezTo>
                    <a:pt x="30" y="30"/>
                    <a:pt x="35" y="31"/>
                    <a:pt x="39" y="33"/>
                  </a:cubicBezTo>
                  <a:cubicBezTo>
                    <a:pt x="40" y="34"/>
                    <a:pt x="40" y="34"/>
                    <a:pt x="40" y="35"/>
                  </a:cubicBezTo>
                  <a:cubicBezTo>
                    <a:pt x="41" y="36"/>
                    <a:pt x="42" y="38"/>
                    <a:pt x="43" y="38"/>
                  </a:cubicBezTo>
                  <a:cubicBezTo>
                    <a:pt x="43" y="39"/>
                    <a:pt x="43" y="39"/>
                    <a:pt x="44" y="40"/>
                  </a:cubicBezTo>
                  <a:cubicBezTo>
                    <a:pt x="46" y="42"/>
                    <a:pt x="48" y="44"/>
                    <a:pt x="50" y="46"/>
                  </a:cubicBezTo>
                  <a:cubicBezTo>
                    <a:pt x="52" y="48"/>
                    <a:pt x="55" y="51"/>
                    <a:pt x="56" y="54"/>
                  </a:cubicBezTo>
                  <a:cubicBezTo>
                    <a:pt x="56" y="55"/>
                    <a:pt x="56" y="56"/>
                    <a:pt x="55" y="57"/>
                  </a:cubicBezTo>
                  <a:cubicBezTo>
                    <a:pt x="55" y="59"/>
                    <a:pt x="55" y="62"/>
                    <a:pt x="55" y="65"/>
                  </a:cubicBezTo>
                  <a:cubicBezTo>
                    <a:pt x="54" y="66"/>
                    <a:pt x="52" y="65"/>
                    <a:pt x="51" y="66"/>
                  </a:cubicBezTo>
                  <a:cubicBezTo>
                    <a:pt x="48" y="68"/>
                    <a:pt x="46" y="71"/>
                    <a:pt x="44" y="73"/>
                  </a:cubicBezTo>
                  <a:cubicBezTo>
                    <a:pt x="43" y="75"/>
                    <a:pt x="41" y="76"/>
                    <a:pt x="38" y="76"/>
                  </a:cubicBezTo>
                  <a:cubicBezTo>
                    <a:pt x="38" y="76"/>
                    <a:pt x="37" y="75"/>
                    <a:pt x="37" y="75"/>
                  </a:cubicBezTo>
                  <a:cubicBezTo>
                    <a:pt x="36" y="75"/>
                    <a:pt x="36" y="76"/>
                    <a:pt x="35" y="76"/>
                  </a:cubicBezTo>
                  <a:cubicBezTo>
                    <a:pt x="36" y="77"/>
                    <a:pt x="36" y="78"/>
                    <a:pt x="36" y="79"/>
                  </a:cubicBezTo>
                  <a:cubicBezTo>
                    <a:pt x="36" y="97"/>
                    <a:pt x="36" y="117"/>
                    <a:pt x="38" y="134"/>
                  </a:cubicBezTo>
                  <a:cubicBezTo>
                    <a:pt x="36" y="136"/>
                    <a:pt x="37" y="139"/>
                    <a:pt x="37" y="142"/>
                  </a:cubicBezTo>
                  <a:cubicBezTo>
                    <a:pt x="36" y="143"/>
                    <a:pt x="34" y="144"/>
                    <a:pt x="32" y="144"/>
                  </a:cubicBezTo>
                  <a:cubicBezTo>
                    <a:pt x="31" y="148"/>
                    <a:pt x="32" y="152"/>
                    <a:pt x="33" y="155"/>
                  </a:cubicBezTo>
                  <a:cubicBezTo>
                    <a:pt x="34" y="155"/>
                    <a:pt x="33" y="154"/>
                    <a:pt x="33" y="153"/>
                  </a:cubicBezTo>
                  <a:cubicBezTo>
                    <a:pt x="35" y="155"/>
                    <a:pt x="35" y="159"/>
                    <a:pt x="34" y="162"/>
                  </a:cubicBezTo>
                  <a:cubicBezTo>
                    <a:pt x="33" y="163"/>
                    <a:pt x="34" y="163"/>
                    <a:pt x="34" y="163"/>
                  </a:cubicBezTo>
                  <a:cubicBezTo>
                    <a:pt x="33" y="165"/>
                    <a:pt x="33" y="167"/>
                    <a:pt x="33" y="169"/>
                  </a:cubicBezTo>
                  <a:cubicBezTo>
                    <a:pt x="31" y="172"/>
                    <a:pt x="25" y="177"/>
                    <a:pt x="22" y="172"/>
                  </a:cubicBezTo>
                  <a:cubicBezTo>
                    <a:pt x="23" y="169"/>
                    <a:pt x="23" y="165"/>
                    <a:pt x="25" y="164"/>
                  </a:cubicBezTo>
                  <a:cubicBezTo>
                    <a:pt x="25" y="164"/>
                    <a:pt x="25" y="164"/>
                    <a:pt x="25" y="165"/>
                  </a:cubicBezTo>
                  <a:cubicBezTo>
                    <a:pt x="27" y="164"/>
                    <a:pt x="26" y="162"/>
                    <a:pt x="26" y="162"/>
                  </a:cubicBezTo>
                  <a:cubicBezTo>
                    <a:pt x="25" y="157"/>
                    <a:pt x="28" y="149"/>
                    <a:pt x="25" y="145"/>
                  </a:cubicBezTo>
                  <a:cubicBezTo>
                    <a:pt x="24" y="145"/>
                    <a:pt x="24" y="145"/>
                    <a:pt x="23" y="145"/>
                  </a:cubicBezTo>
                  <a:cubicBezTo>
                    <a:pt x="23" y="145"/>
                    <a:pt x="23" y="146"/>
                    <a:pt x="23" y="147"/>
                  </a:cubicBezTo>
                  <a:cubicBezTo>
                    <a:pt x="25" y="148"/>
                    <a:pt x="26" y="150"/>
                    <a:pt x="25" y="153"/>
                  </a:cubicBezTo>
                  <a:cubicBezTo>
                    <a:pt x="25" y="154"/>
                    <a:pt x="23" y="154"/>
                    <a:pt x="23" y="155"/>
                  </a:cubicBezTo>
                  <a:cubicBezTo>
                    <a:pt x="23" y="156"/>
                    <a:pt x="24" y="157"/>
                    <a:pt x="23" y="158"/>
                  </a:cubicBezTo>
                  <a:cubicBezTo>
                    <a:pt x="22" y="158"/>
                    <a:pt x="21" y="157"/>
                    <a:pt x="21" y="157"/>
                  </a:cubicBezTo>
                  <a:cubicBezTo>
                    <a:pt x="21" y="156"/>
                    <a:pt x="21" y="156"/>
                    <a:pt x="21" y="155"/>
                  </a:cubicBezTo>
                  <a:cubicBezTo>
                    <a:pt x="19" y="156"/>
                    <a:pt x="17" y="157"/>
                    <a:pt x="16" y="160"/>
                  </a:cubicBezTo>
                  <a:cubicBezTo>
                    <a:pt x="13" y="162"/>
                    <a:pt x="9" y="162"/>
                    <a:pt x="5" y="161"/>
                  </a:cubicBezTo>
                  <a:cubicBezTo>
                    <a:pt x="5" y="160"/>
                    <a:pt x="4" y="160"/>
                    <a:pt x="4" y="159"/>
                  </a:cubicBezTo>
                  <a:cubicBezTo>
                    <a:pt x="7" y="158"/>
                    <a:pt x="9" y="156"/>
                    <a:pt x="11" y="155"/>
                  </a:cubicBezTo>
                  <a:cubicBezTo>
                    <a:pt x="12" y="155"/>
                    <a:pt x="12" y="156"/>
                    <a:pt x="13" y="156"/>
                  </a:cubicBezTo>
                  <a:cubicBezTo>
                    <a:pt x="13" y="155"/>
                    <a:pt x="13" y="155"/>
                    <a:pt x="13" y="154"/>
                  </a:cubicBezTo>
                  <a:cubicBezTo>
                    <a:pt x="15" y="152"/>
                    <a:pt x="17" y="149"/>
                    <a:pt x="17" y="144"/>
                  </a:cubicBezTo>
                  <a:cubicBezTo>
                    <a:pt x="16" y="143"/>
                    <a:pt x="15" y="142"/>
                    <a:pt x="14" y="141"/>
                  </a:cubicBezTo>
                  <a:cubicBezTo>
                    <a:pt x="13" y="141"/>
                    <a:pt x="14" y="142"/>
                    <a:pt x="14" y="143"/>
                  </a:cubicBezTo>
                  <a:cubicBezTo>
                    <a:pt x="11" y="145"/>
                    <a:pt x="7" y="142"/>
                    <a:pt x="5" y="141"/>
                  </a:cubicBezTo>
                  <a:cubicBezTo>
                    <a:pt x="5" y="140"/>
                    <a:pt x="5" y="139"/>
                    <a:pt x="5" y="138"/>
                  </a:cubicBezTo>
                  <a:cubicBezTo>
                    <a:pt x="4" y="138"/>
                    <a:pt x="2" y="138"/>
                    <a:pt x="1" y="137"/>
                  </a:cubicBezTo>
                  <a:cubicBezTo>
                    <a:pt x="1" y="137"/>
                    <a:pt x="1" y="137"/>
                    <a:pt x="1" y="137"/>
                  </a:cubicBezTo>
                  <a:cubicBezTo>
                    <a:pt x="2" y="124"/>
                    <a:pt x="4" y="112"/>
                    <a:pt x="5" y="98"/>
                  </a:cubicBezTo>
                  <a:cubicBezTo>
                    <a:pt x="4" y="98"/>
                    <a:pt x="4" y="97"/>
                    <a:pt x="4" y="96"/>
                  </a:cubicBezTo>
                  <a:cubicBezTo>
                    <a:pt x="4" y="95"/>
                    <a:pt x="4" y="93"/>
                    <a:pt x="4" y="92"/>
                  </a:cubicBezTo>
                  <a:cubicBezTo>
                    <a:pt x="4" y="91"/>
                    <a:pt x="4" y="91"/>
                    <a:pt x="5" y="90"/>
                  </a:cubicBezTo>
                  <a:cubicBezTo>
                    <a:pt x="5" y="88"/>
                    <a:pt x="5" y="86"/>
                    <a:pt x="5" y="84"/>
                  </a:cubicBezTo>
                  <a:cubicBezTo>
                    <a:pt x="3" y="82"/>
                    <a:pt x="3" y="79"/>
                    <a:pt x="4" y="75"/>
                  </a:cubicBezTo>
                  <a:cubicBezTo>
                    <a:pt x="3" y="75"/>
                    <a:pt x="2" y="75"/>
                    <a:pt x="1" y="75"/>
                  </a:cubicBezTo>
                  <a:cubicBezTo>
                    <a:pt x="1" y="71"/>
                    <a:pt x="0" y="68"/>
                    <a:pt x="1" y="65"/>
                  </a:cubicBezTo>
                  <a:cubicBezTo>
                    <a:pt x="0" y="59"/>
                    <a:pt x="1" y="53"/>
                    <a:pt x="1" y="47"/>
                  </a:cubicBezTo>
                  <a:cubicBezTo>
                    <a:pt x="1" y="43"/>
                    <a:pt x="1" y="39"/>
                    <a:pt x="2" y="36"/>
                  </a:cubicBezTo>
                  <a:cubicBezTo>
                    <a:pt x="5" y="34"/>
                    <a:pt x="9" y="32"/>
                    <a:pt x="13" y="31"/>
                  </a:cubicBezTo>
                  <a:cubicBezTo>
                    <a:pt x="14" y="33"/>
                    <a:pt x="12" y="34"/>
                    <a:pt x="12" y="36"/>
                  </a:cubicBezTo>
                  <a:cubicBezTo>
                    <a:pt x="13" y="39"/>
                    <a:pt x="13" y="43"/>
                    <a:pt x="15" y="45"/>
                  </a:cubicBezTo>
                  <a:cubicBezTo>
                    <a:pt x="17" y="43"/>
                    <a:pt x="18" y="41"/>
                    <a:pt x="19" y="39"/>
                  </a:cubicBezTo>
                  <a:cubicBezTo>
                    <a:pt x="20" y="37"/>
                    <a:pt x="21" y="35"/>
                    <a:pt x="21" y="33"/>
                  </a:cubicBezTo>
                  <a:cubicBezTo>
                    <a:pt x="21" y="32"/>
                    <a:pt x="21" y="32"/>
                    <a:pt x="21" y="31"/>
                  </a:cubicBezTo>
                  <a:cubicBezTo>
                    <a:pt x="20" y="31"/>
                    <a:pt x="20" y="32"/>
                    <a:pt x="19" y="32"/>
                  </a:cubicBezTo>
                  <a:cubicBezTo>
                    <a:pt x="19" y="28"/>
                    <a:pt x="22" y="28"/>
                    <a:pt x="21" y="24"/>
                  </a:cubicBezTo>
                  <a:cubicBezTo>
                    <a:pt x="21" y="24"/>
                    <a:pt x="21" y="25"/>
                    <a:pt x="21" y="24"/>
                  </a:cubicBezTo>
                  <a:cubicBezTo>
                    <a:pt x="21" y="22"/>
                    <a:pt x="20" y="21"/>
                    <a:pt x="20" y="19"/>
                  </a:cubicBezTo>
                  <a:cubicBezTo>
                    <a:pt x="19" y="18"/>
                    <a:pt x="18" y="18"/>
                    <a:pt x="17" y="19"/>
                  </a:cubicBezTo>
                  <a:cubicBezTo>
                    <a:pt x="18" y="20"/>
                    <a:pt x="18" y="22"/>
                    <a:pt x="19" y="23"/>
                  </a:cubicBezTo>
                  <a:cubicBezTo>
                    <a:pt x="19" y="24"/>
                    <a:pt x="19" y="26"/>
                    <a:pt x="20" y="27"/>
                  </a:cubicBezTo>
                  <a:cubicBezTo>
                    <a:pt x="20" y="28"/>
                    <a:pt x="19" y="30"/>
                    <a:pt x="17" y="29"/>
                  </a:cubicBezTo>
                  <a:cubicBezTo>
                    <a:pt x="17" y="28"/>
                    <a:pt x="18" y="27"/>
                    <a:pt x="16" y="27"/>
                  </a:cubicBezTo>
                  <a:cubicBezTo>
                    <a:pt x="17" y="27"/>
                    <a:pt x="17" y="26"/>
                    <a:pt x="17" y="26"/>
                  </a:cubicBezTo>
                  <a:cubicBezTo>
                    <a:pt x="17" y="25"/>
                    <a:pt x="16" y="25"/>
                    <a:pt x="15" y="25"/>
                  </a:cubicBezTo>
                  <a:cubicBezTo>
                    <a:pt x="16" y="24"/>
                    <a:pt x="17" y="24"/>
                    <a:pt x="17" y="24"/>
                  </a:cubicBezTo>
                  <a:cubicBezTo>
                    <a:pt x="17" y="23"/>
                    <a:pt x="16" y="23"/>
                    <a:pt x="16" y="23"/>
                  </a:cubicBezTo>
                  <a:cubicBezTo>
                    <a:pt x="15" y="23"/>
                    <a:pt x="16" y="22"/>
                    <a:pt x="16" y="22"/>
                  </a:cubicBezTo>
                  <a:cubicBezTo>
                    <a:pt x="16" y="21"/>
                    <a:pt x="15" y="22"/>
                    <a:pt x="15" y="21"/>
                  </a:cubicBezTo>
                  <a:cubicBezTo>
                    <a:pt x="15" y="20"/>
                    <a:pt x="15" y="17"/>
                    <a:pt x="16" y="16"/>
                  </a:cubicBezTo>
                  <a:cubicBezTo>
                    <a:pt x="17" y="16"/>
                    <a:pt x="19" y="17"/>
                    <a:pt x="20" y="16"/>
                  </a:cubicBezTo>
                  <a:cubicBezTo>
                    <a:pt x="20" y="14"/>
                    <a:pt x="18" y="15"/>
                    <a:pt x="18" y="14"/>
                  </a:cubicBezTo>
                  <a:cubicBezTo>
                    <a:pt x="17" y="14"/>
                    <a:pt x="18" y="14"/>
                    <a:pt x="18" y="14"/>
                  </a:cubicBezTo>
                  <a:cubicBezTo>
                    <a:pt x="18" y="13"/>
                    <a:pt x="18" y="12"/>
                    <a:pt x="18" y="11"/>
                  </a:cubicBezTo>
                  <a:cubicBezTo>
                    <a:pt x="18" y="9"/>
                    <a:pt x="14" y="10"/>
                    <a:pt x="12" y="10"/>
                  </a:cubicBezTo>
                  <a:cubicBezTo>
                    <a:pt x="9" y="11"/>
                    <a:pt x="11" y="17"/>
                    <a:pt x="9" y="20"/>
                  </a:cubicBezTo>
                  <a:cubicBezTo>
                    <a:pt x="8" y="18"/>
                    <a:pt x="8" y="16"/>
                    <a:pt x="7" y="15"/>
                  </a:cubicBezTo>
                  <a:cubicBezTo>
                    <a:pt x="8" y="14"/>
                    <a:pt x="8" y="13"/>
                    <a:pt x="7" y="12"/>
                  </a:cubicBezTo>
                  <a:cubicBezTo>
                    <a:pt x="7" y="12"/>
                    <a:pt x="7" y="12"/>
                    <a:pt x="7" y="11"/>
                  </a:cubicBezTo>
                  <a:cubicBezTo>
                    <a:pt x="6" y="9"/>
                    <a:pt x="7" y="7"/>
                    <a:pt x="9" y="5"/>
                  </a:cubicBezTo>
                  <a:cubicBezTo>
                    <a:pt x="9" y="5"/>
                    <a:pt x="10" y="5"/>
                    <a:pt x="10" y="5"/>
                  </a:cubicBezTo>
                  <a:cubicBezTo>
                    <a:pt x="12" y="3"/>
                    <a:pt x="12" y="2"/>
                    <a:pt x="14" y="1"/>
                  </a:cubicBezTo>
                  <a:cubicBezTo>
                    <a:pt x="17" y="1"/>
                    <a:pt x="20" y="0"/>
                    <a:pt x="23" y="2"/>
                  </a:cubicBezTo>
                  <a:cubicBezTo>
                    <a:pt x="25" y="5"/>
                    <a:pt x="28" y="6"/>
                    <a:pt x="30" y="10"/>
                  </a:cubicBezTo>
                  <a:cubicBezTo>
                    <a:pt x="30" y="16"/>
                    <a:pt x="27" y="20"/>
                    <a:pt x="26" y="25"/>
                  </a:cubicBezTo>
                  <a:close/>
                  <a:moveTo>
                    <a:pt x="37" y="53"/>
                  </a:moveTo>
                  <a:cubicBezTo>
                    <a:pt x="34" y="56"/>
                    <a:pt x="34" y="63"/>
                    <a:pt x="34" y="69"/>
                  </a:cubicBezTo>
                  <a:cubicBezTo>
                    <a:pt x="34" y="69"/>
                    <a:pt x="35" y="69"/>
                    <a:pt x="35" y="70"/>
                  </a:cubicBezTo>
                  <a:cubicBezTo>
                    <a:pt x="36" y="70"/>
                    <a:pt x="37" y="71"/>
                    <a:pt x="38" y="71"/>
                  </a:cubicBezTo>
                  <a:cubicBezTo>
                    <a:pt x="39" y="71"/>
                    <a:pt x="40" y="69"/>
                    <a:pt x="41" y="69"/>
                  </a:cubicBezTo>
                  <a:cubicBezTo>
                    <a:pt x="42" y="71"/>
                    <a:pt x="42" y="72"/>
                    <a:pt x="43" y="72"/>
                  </a:cubicBezTo>
                  <a:cubicBezTo>
                    <a:pt x="44" y="69"/>
                    <a:pt x="45" y="67"/>
                    <a:pt x="47" y="65"/>
                  </a:cubicBezTo>
                  <a:cubicBezTo>
                    <a:pt x="46" y="65"/>
                    <a:pt x="45" y="65"/>
                    <a:pt x="44" y="65"/>
                  </a:cubicBezTo>
                  <a:cubicBezTo>
                    <a:pt x="44" y="62"/>
                    <a:pt x="45" y="60"/>
                    <a:pt x="46" y="58"/>
                  </a:cubicBezTo>
                  <a:cubicBezTo>
                    <a:pt x="43" y="56"/>
                    <a:pt x="41" y="53"/>
                    <a:pt x="37" y="5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83" name="Freeform 168">
              <a:extLst>
                <a:ext uri="{FF2B5EF4-FFF2-40B4-BE49-F238E27FC236}">
                  <a16:creationId xmlns:a16="http://schemas.microsoft.com/office/drawing/2014/main" id="{E206A29D-5825-8E47-9EE7-BDF9B72C23A6}"/>
                </a:ext>
              </a:extLst>
            </p:cNvPr>
            <p:cNvSpPr>
              <a:spLocks/>
            </p:cNvSpPr>
            <p:nvPr/>
          </p:nvSpPr>
          <p:spPr bwMode="auto">
            <a:xfrm>
              <a:off x="3938587" y="3605213"/>
              <a:ext cx="22225" cy="14288"/>
            </a:xfrm>
            <a:custGeom>
              <a:avLst/>
              <a:gdLst/>
              <a:ahLst/>
              <a:cxnLst>
                <a:cxn ang="0">
                  <a:pos x="3" y="1"/>
                </a:cxn>
                <a:cxn ang="0">
                  <a:pos x="2" y="2"/>
                </a:cxn>
                <a:cxn ang="0">
                  <a:pos x="0" y="2"/>
                </a:cxn>
                <a:cxn ang="0">
                  <a:pos x="3" y="1"/>
                </a:cxn>
              </a:cxnLst>
              <a:rect l="0" t="0" r="r" b="b"/>
              <a:pathLst>
                <a:path w="3" h="2">
                  <a:moveTo>
                    <a:pt x="3" y="1"/>
                  </a:moveTo>
                  <a:cubicBezTo>
                    <a:pt x="3" y="2"/>
                    <a:pt x="3" y="2"/>
                    <a:pt x="2" y="2"/>
                  </a:cubicBezTo>
                  <a:cubicBezTo>
                    <a:pt x="1" y="2"/>
                    <a:pt x="1" y="1"/>
                    <a:pt x="0" y="2"/>
                  </a:cubicBezTo>
                  <a:cubicBezTo>
                    <a:pt x="0" y="0"/>
                    <a:pt x="2" y="0"/>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84" name="Freeform 169">
              <a:extLst>
                <a:ext uri="{FF2B5EF4-FFF2-40B4-BE49-F238E27FC236}">
                  <a16:creationId xmlns:a16="http://schemas.microsoft.com/office/drawing/2014/main" id="{7A65FC88-D101-D444-A925-B39F0891B4CE}"/>
                </a:ext>
              </a:extLst>
            </p:cNvPr>
            <p:cNvSpPr>
              <a:spLocks/>
            </p:cNvSpPr>
            <p:nvPr/>
          </p:nvSpPr>
          <p:spPr bwMode="auto">
            <a:xfrm>
              <a:off x="3938587" y="3643313"/>
              <a:ext cx="22225" cy="30163"/>
            </a:xfrm>
            <a:custGeom>
              <a:avLst/>
              <a:gdLst/>
              <a:ahLst/>
              <a:cxnLst>
                <a:cxn ang="0">
                  <a:pos x="1" y="0"/>
                </a:cxn>
                <a:cxn ang="0">
                  <a:pos x="1" y="3"/>
                </a:cxn>
                <a:cxn ang="0">
                  <a:pos x="2" y="2"/>
                </a:cxn>
                <a:cxn ang="0">
                  <a:pos x="3" y="4"/>
                </a:cxn>
                <a:cxn ang="0">
                  <a:pos x="2" y="3"/>
                </a:cxn>
                <a:cxn ang="0">
                  <a:pos x="1" y="4"/>
                </a:cxn>
                <a:cxn ang="0">
                  <a:pos x="0" y="2"/>
                </a:cxn>
                <a:cxn ang="0">
                  <a:pos x="1" y="0"/>
                </a:cxn>
              </a:cxnLst>
              <a:rect l="0" t="0" r="r" b="b"/>
              <a:pathLst>
                <a:path w="3" h="4">
                  <a:moveTo>
                    <a:pt x="1" y="0"/>
                  </a:moveTo>
                  <a:cubicBezTo>
                    <a:pt x="2" y="1"/>
                    <a:pt x="0" y="2"/>
                    <a:pt x="1" y="3"/>
                  </a:cubicBezTo>
                  <a:cubicBezTo>
                    <a:pt x="2" y="3"/>
                    <a:pt x="2" y="2"/>
                    <a:pt x="2" y="2"/>
                  </a:cubicBezTo>
                  <a:cubicBezTo>
                    <a:pt x="2" y="3"/>
                    <a:pt x="3" y="3"/>
                    <a:pt x="3" y="4"/>
                  </a:cubicBezTo>
                  <a:cubicBezTo>
                    <a:pt x="3" y="4"/>
                    <a:pt x="2" y="3"/>
                    <a:pt x="2" y="3"/>
                  </a:cubicBezTo>
                  <a:cubicBezTo>
                    <a:pt x="1" y="3"/>
                    <a:pt x="2" y="4"/>
                    <a:pt x="1" y="4"/>
                  </a:cubicBezTo>
                  <a:cubicBezTo>
                    <a:pt x="1" y="3"/>
                    <a:pt x="1" y="3"/>
                    <a:pt x="0" y="2"/>
                  </a:cubicBezTo>
                  <a:cubicBezTo>
                    <a:pt x="1" y="2"/>
                    <a:pt x="1" y="1"/>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95" name="Freeform 5">
            <a:extLst>
              <a:ext uri="{FF2B5EF4-FFF2-40B4-BE49-F238E27FC236}">
                <a16:creationId xmlns:a16="http://schemas.microsoft.com/office/drawing/2014/main" id="{49BD0749-EAD6-194A-BB11-AFD36EF74C5D}"/>
              </a:ext>
            </a:extLst>
          </p:cNvPr>
          <p:cNvSpPr>
            <a:spLocks noEditPoints="1"/>
          </p:cNvSpPr>
          <p:nvPr/>
        </p:nvSpPr>
        <p:spPr bwMode="auto">
          <a:xfrm rot="21430306">
            <a:off x="928087" y="3829613"/>
            <a:ext cx="265202" cy="786059"/>
          </a:xfrm>
          <a:custGeom>
            <a:avLst/>
            <a:gdLst/>
            <a:ahLst/>
            <a:cxnLst>
              <a:cxn ang="0">
                <a:pos x="11" y="89"/>
              </a:cxn>
              <a:cxn ang="0">
                <a:pos x="15" y="81"/>
              </a:cxn>
              <a:cxn ang="0">
                <a:pos x="8" y="82"/>
              </a:cxn>
              <a:cxn ang="0">
                <a:pos x="1" y="63"/>
              </a:cxn>
              <a:cxn ang="0">
                <a:pos x="5" y="60"/>
              </a:cxn>
              <a:cxn ang="0">
                <a:pos x="10" y="34"/>
              </a:cxn>
              <a:cxn ang="0">
                <a:pos x="15" y="33"/>
              </a:cxn>
              <a:cxn ang="0">
                <a:pos x="34" y="8"/>
              </a:cxn>
              <a:cxn ang="0">
                <a:pos x="37" y="30"/>
              </a:cxn>
              <a:cxn ang="0">
                <a:pos x="46" y="34"/>
              </a:cxn>
              <a:cxn ang="0">
                <a:pos x="49" y="57"/>
              </a:cxn>
              <a:cxn ang="0">
                <a:pos x="49" y="86"/>
              </a:cxn>
              <a:cxn ang="0">
                <a:pos x="42" y="85"/>
              </a:cxn>
              <a:cxn ang="0">
                <a:pos x="42" y="90"/>
              </a:cxn>
              <a:cxn ang="0">
                <a:pos x="35" y="151"/>
              </a:cxn>
              <a:cxn ang="0">
                <a:pos x="29" y="150"/>
              </a:cxn>
              <a:cxn ang="0">
                <a:pos x="35" y="154"/>
              </a:cxn>
              <a:cxn ang="0">
                <a:pos x="29" y="116"/>
              </a:cxn>
              <a:cxn ang="0">
                <a:pos x="26" y="94"/>
              </a:cxn>
              <a:cxn ang="0">
                <a:pos x="20" y="133"/>
              </a:cxn>
              <a:cxn ang="0">
                <a:pos x="10" y="153"/>
              </a:cxn>
              <a:cxn ang="0">
                <a:pos x="16" y="151"/>
              </a:cxn>
              <a:cxn ang="0">
                <a:pos x="10" y="149"/>
              </a:cxn>
              <a:cxn ang="0">
                <a:pos x="10" y="130"/>
              </a:cxn>
              <a:cxn ang="0">
                <a:pos x="11" y="89"/>
              </a:cxn>
              <a:cxn ang="0">
                <a:pos x="29" y="29"/>
              </a:cxn>
              <a:cxn ang="0">
                <a:pos x="23" y="30"/>
              </a:cxn>
              <a:cxn ang="0">
                <a:pos x="24" y="39"/>
              </a:cxn>
              <a:cxn ang="0">
                <a:pos x="24" y="73"/>
              </a:cxn>
              <a:cxn ang="0">
                <a:pos x="34" y="66"/>
              </a:cxn>
              <a:cxn ang="0">
                <a:pos x="33" y="28"/>
              </a:cxn>
              <a:cxn ang="0">
                <a:pos x="36" y="18"/>
              </a:cxn>
              <a:cxn ang="0">
                <a:pos x="36" y="18"/>
              </a:cxn>
              <a:cxn ang="0">
                <a:pos x="29" y="29"/>
              </a:cxn>
            </a:cxnLst>
            <a:rect l="0" t="0" r="r" b="b"/>
            <a:pathLst>
              <a:path w="52" h="154">
                <a:moveTo>
                  <a:pt x="11" y="89"/>
                </a:moveTo>
                <a:cubicBezTo>
                  <a:pt x="10" y="93"/>
                  <a:pt x="23" y="87"/>
                  <a:pt x="15" y="81"/>
                </a:cubicBezTo>
                <a:cubicBezTo>
                  <a:pt x="14" y="81"/>
                  <a:pt x="9" y="84"/>
                  <a:pt x="8" y="82"/>
                </a:cubicBezTo>
                <a:cubicBezTo>
                  <a:pt x="6" y="82"/>
                  <a:pt x="0" y="69"/>
                  <a:pt x="1" y="63"/>
                </a:cubicBezTo>
                <a:cubicBezTo>
                  <a:pt x="1" y="59"/>
                  <a:pt x="3" y="64"/>
                  <a:pt x="5" y="60"/>
                </a:cubicBezTo>
                <a:cubicBezTo>
                  <a:pt x="8" y="54"/>
                  <a:pt x="7" y="40"/>
                  <a:pt x="10" y="34"/>
                </a:cubicBezTo>
                <a:cubicBezTo>
                  <a:pt x="10" y="34"/>
                  <a:pt x="16" y="32"/>
                  <a:pt x="15" y="33"/>
                </a:cubicBezTo>
                <a:cubicBezTo>
                  <a:pt x="21" y="27"/>
                  <a:pt x="19" y="1"/>
                  <a:pt x="34" y="8"/>
                </a:cubicBezTo>
                <a:cubicBezTo>
                  <a:pt x="43" y="12"/>
                  <a:pt x="35" y="25"/>
                  <a:pt x="37" y="30"/>
                </a:cubicBezTo>
                <a:cubicBezTo>
                  <a:pt x="38" y="33"/>
                  <a:pt x="43" y="31"/>
                  <a:pt x="46" y="34"/>
                </a:cubicBezTo>
                <a:cubicBezTo>
                  <a:pt x="47" y="36"/>
                  <a:pt x="48" y="53"/>
                  <a:pt x="49" y="57"/>
                </a:cubicBezTo>
                <a:cubicBezTo>
                  <a:pt x="49" y="60"/>
                  <a:pt x="52" y="81"/>
                  <a:pt x="49" y="86"/>
                </a:cubicBezTo>
                <a:cubicBezTo>
                  <a:pt x="47" y="89"/>
                  <a:pt x="45" y="83"/>
                  <a:pt x="42" y="85"/>
                </a:cubicBezTo>
                <a:cubicBezTo>
                  <a:pt x="40" y="87"/>
                  <a:pt x="42" y="93"/>
                  <a:pt x="42" y="90"/>
                </a:cubicBezTo>
                <a:cubicBezTo>
                  <a:pt x="42" y="96"/>
                  <a:pt x="36" y="150"/>
                  <a:pt x="35" y="151"/>
                </a:cubicBezTo>
                <a:cubicBezTo>
                  <a:pt x="34" y="151"/>
                  <a:pt x="29" y="149"/>
                  <a:pt x="29" y="150"/>
                </a:cubicBezTo>
                <a:cubicBezTo>
                  <a:pt x="29" y="152"/>
                  <a:pt x="34" y="154"/>
                  <a:pt x="35" y="154"/>
                </a:cubicBezTo>
                <a:cubicBezTo>
                  <a:pt x="18" y="151"/>
                  <a:pt x="29" y="134"/>
                  <a:pt x="29" y="116"/>
                </a:cubicBezTo>
                <a:cubicBezTo>
                  <a:pt x="29" y="105"/>
                  <a:pt x="30" y="77"/>
                  <a:pt x="26" y="94"/>
                </a:cubicBezTo>
                <a:cubicBezTo>
                  <a:pt x="24" y="104"/>
                  <a:pt x="19" y="121"/>
                  <a:pt x="20" y="133"/>
                </a:cubicBezTo>
                <a:cubicBezTo>
                  <a:pt x="21" y="143"/>
                  <a:pt x="24" y="152"/>
                  <a:pt x="10" y="153"/>
                </a:cubicBezTo>
                <a:cubicBezTo>
                  <a:pt x="7" y="153"/>
                  <a:pt x="17" y="150"/>
                  <a:pt x="16" y="151"/>
                </a:cubicBezTo>
                <a:cubicBezTo>
                  <a:pt x="17" y="149"/>
                  <a:pt x="12" y="151"/>
                  <a:pt x="10" y="149"/>
                </a:cubicBezTo>
                <a:cubicBezTo>
                  <a:pt x="10" y="147"/>
                  <a:pt x="10" y="134"/>
                  <a:pt x="10" y="130"/>
                </a:cubicBezTo>
                <a:cubicBezTo>
                  <a:pt x="11" y="115"/>
                  <a:pt x="10" y="94"/>
                  <a:pt x="11" y="89"/>
                </a:cubicBezTo>
                <a:close/>
                <a:moveTo>
                  <a:pt x="29" y="29"/>
                </a:moveTo>
                <a:cubicBezTo>
                  <a:pt x="35" y="33"/>
                  <a:pt x="23" y="29"/>
                  <a:pt x="23" y="30"/>
                </a:cubicBezTo>
                <a:cubicBezTo>
                  <a:pt x="22" y="32"/>
                  <a:pt x="24" y="37"/>
                  <a:pt x="24" y="39"/>
                </a:cubicBezTo>
                <a:cubicBezTo>
                  <a:pt x="25" y="45"/>
                  <a:pt x="22" y="70"/>
                  <a:pt x="24" y="73"/>
                </a:cubicBezTo>
                <a:cubicBezTo>
                  <a:pt x="25" y="73"/>
                  <a:pt x="36" y="74"/>
                  <a:pt x="34" y="66"/>
                </a:cubicBezTo>
                <a:cubicBezTo>
                  <a:pt x="33" y="64"/>
                  <a:pt x="31" y="37"/>
                  <a:pt x="33" y="28"/>
                </a:cubicBezTo>
                <a:cubicBezTo>
                  <a:pt x="33" y="26"/>
                  <a:pt x="39" y="23"/>
                  <a:pt x="36" y="18"/>
                </a:cubicBezTo>
                <a:cubicBezTo>
                  <a:pt x="35" y="17"/>
                  <a:pt x="36" y="18"/>
                  <a:pt x="36" y="18"/>
                </a:cubicBezTo>
                <a:cubicBezTo>
                  <a:pt x="30" y="0"/>
                  <a:pt x="23" y="24"/>
                  <a:pt x="29" y="29"/>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96" name="Grupp 490">
            <a:extLst>
              <a:ext uri="{FF2B5EF4-FFF2-40B4-BE49-F238E27FC236}">
                <a16:creationId xmlns:a16="http://schemas.microsoft.com/office/drawing/2014/main" id="{E504C6A0-B703-764F-A97F-DCA090D17678}"/>
              </a:ext>
            </a:extLst>
          </p:cNvPr>
          <p:cNvGrpSpPr/>
          <p:nvPr/>
        </p:nvGrpSpPr>
        <p:grpSpPr>
          <a:xfrm>
            <a:off x="671694" y="3837440"/>
            <a:ext cx="277430" cy="775737"/>
            <a:chOff x="3305175" y="900113"/>
            <a:chExt cx="412750" cy="1154112"/>
          </a:xfrm>
          <a:solidFill>
            <a:srgbClr val="FF0067"/>
          </a:solidFill>
        </p:grpSpPr>
        <p:sp>
          <p:nvSpPr>
            <p:cNvPr id="97" name="Freeform 6">
              <a:extLst>
                <a:ext uri="{FF2B5EF4-FFF2-40B4-BE49-F238E27FC236}">
                  <a16:creationId xmlns:a16="http://schemas.microsoft.com/office/drawing/2014/main" id="{BF09364E-8D02-AF46-B70D-F9C42088460D}"/>
                </a:ext>
              </a:extLst>
            </p:cNvPr>
            <p:cNvSpPr>
              <a:spLocks/>
            </p:cNvSpPr>
            <p:nvPr/>
          </p:nvSpPr>
          <p:spPr bwMode="auto">
            <a:xfrm>
              <a:off x="3671887" y="2038350"/>
              <a:ext cx="46038" cy="15875"/>
            </a:xfrm>
            <a:custGeom>
              <a:avLst/>
              <a:gdLst/>
              <a:ahLst/>
              <a:cxnLst>
                <a:cxn ang="0">
                  <a:pos x="6" y="0"/>
                </a:cxn>
                <a:cxn ang="0">
                  <a:pos x="0" y="2"/>
                </a:cxn>
                <a:cxn ang="0">
                  <a:pos x="6" y="0"/>
                </a:cxn>
              </a:cxnLst>
              <a:rect l="0" t="0" r="r" b="b"/>
              <a:pathLst>
                <a:path w="6" h="2">
                  <a:moveTo>
                    <a:pt x="6" y="0"/>
                  </a:moveTo>
                  <a:cubicBezTo>
                    <a:pt x="6" y="2"/>
                    <a:pt x="2" y="2"/>
                    <a:pt x="0" y="2"/>
                  </a:cubicBezTo>
                  <a:cubicBezTo>
                    <a:pt x="1" y="0"/>
                    <a:pt x="3" y="0"/>
                    <a:pt x="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98" name="Freeform 7">
              <a:extLst>
                <a:ext uri="{FF2B5EF4-FFF2-40B4-BE49-F238E27FC236}">
                  <a16:creationId xmlns:a16="http://schemas.microsoft.com/office/drawing/2014/main" id="{D70CA31E-DC0E-F94D-B7FC-C52AA5C7D448}"/>
                </a:ext>
              </a:extLst>
            </p:cNvPr>
            <p:cNvSpPr>
              <a:spLocks noEditPoints="1"/>
            </p:cNvSpPr>
            <p:nvPr/>
          </p:nvSpPr>
          <p:spPr bwMode="auto">
            <a:xfrm>
              <a:off x="3305175" y="900113"/>
              <a:ext cx="404813" cy="1146175"/>
            </a:xfrm>
            <a:custGeom>
              <a:avLst/>
              <a:gdLst/>
              <a:ahLst/>
              <a:cxnLst>
                <a:cxn ang="0">
                  <a:pos x="45" y="144"/>
                </a:cxn>
                <a:cxn ang="0">
                  <a:pos x="44" y="148"/>
                </a:cxn>
                <a:cxn ang="0">
                  <a:pos x="23" y="91"/>
                </a:cxn>
                <a:cxn ang="0">
                  <a:pos x="21" y="147"/>
                </a:cxn>
                <a:cxn ang="0">
                  <a:pos x="10" y="149"/>
                </a:cxn>
                <a:cxn ang="0">
                  <a:pos x="16" y="147"/>
                </a:cxn>
                <a:cxn ang="0">
                  <a:pos x="11" y="145"/>
                </a:cxn>
                <a:cxn ang="0">
                  <a:pos x="16" y="140"/>
                </a:cxn>
                <a:cxn ang="0">
                  <a:pos x="12" y="108"/>
                </a:cxn>
                <a:cxn ang="0">
                  <a:pos x="2" y="84"/>
                </a:cxn>
                <a:cxn ang="0">
                  <a:pos x="6" y="78"/>
                </a:cxn>
                <a:cxn ang="0">
                  <a:pos x="4" y="73"/>
                </a:cxn>
                <a:cxn ang="0">
                  <a:pos x="1" y="71"/>
                </a:cxn>
                <a:cxn ang="0">
                  <a:pos x="5" y="47"/>
                </a:cxn>
                <a:cxn ang="0">
                  <a:pos x="6" y="35"/>
                </a:cxn>
                <a:cxn ang="0">
                  <a:pos x="7" y="43"/>
                </a:cxn>
                <a:cxn ang="0">
                  <a:pos x="8" y="36"/>
                </a:cxn>
                <a:cxn ang="0">
                  <a:pos x="11" y="38"/>
                </a:cxn>
                <a:cxn ang="0">
                  <a:pos x="8" y="58"/>
                </a:cxn>
                <a:cxn ang="0">
                  <a:pos x="17" y="48"/>
                </a:cxn>
                <a:cxn ang="0">
                  <a:pos x="13" y="49"/>
                </a:cxn>
                <a:cxn ang="0">
                  <a:pos x="16" y="43"/>
                </a:cxn>
                <a:cxn ang="0">
                  <a:pos x="12" y="42"/>
                </a:cxn>
                <a:cxn ang="0">
                  <a:pos x="23" y="37"/>
                </a:cxn>
                <a:cxn ang="0">
                  <a:pos x="18" y="32"/>
                </a:cxn>
                <a:cxn ang="0">
                  <a:pos x="21" y="27"/>
                </a:cxn>
                <a:cxn ang="0">
                  <a:pos x="15" y="24"/>
                </a:cxn>
                <a:cxn ang="0">
                  <a:pos x="27" y="3"/>
                </a:cxn>
                <a:cxn ang="0">
                  <a:pos x="33" y="19"/>
                </a:cxn>
                <a:cxn ang="0">
                  <a:pos x="28" y="23"/>
                </a:cxn>
                <a:cxn ang="0">
                  <a:pos x="37" y="28"/>
                </a:cxn>
                <a:cxn ang="0">
                  <a:pos x="37" y="85"/>
                </a:cxn>
                <a:cxn ang="0">
                  <a:pos x="50" y="144"/>
                </a:cxn>
                <a:cxn ang="0">
                  <a:pos x="53" y="147"/>
                </a:cxn>
                <a:cxn ang="0">
                  <a:pos x="45" y="144"/>
                </a:cxn>
                <a:cxn ang="0">
                  <a:pos x="16" y="9"/>
                </a:cxn>
                <a:cxn ang="0">
                  <a:pos x="23" y="21"/>
                </a:cxn>
                <a:cxn ang="0">
                  <a:pos x="22" y="13"/>
                </a:cxn>
                <a:cxn ang="0">
                  <a:pos x="18" y="12"/>
                </a:cxn>
                <a:cxn ang="0">
                  <a:pos x="21" y="9"/>
                </a:cxn>
                <a:cxn ang="0">
                  <a:pos x="16" y="9"/>
                </a:cxn>
                <a:cxn ang="0">
                  <a:pos x="34" y="73"/>
                </a:cxn>
                <a:cxn ang="0">
                  <a:pos x="34" y="48"/>
                </a:cxn>
                <a:cxn ang="0">
                  <a:pos x="34" y="73"/>
                </a:cxn>
                <a:cxn ang="0">
                  <a:pos x="8" y="65"/>
                </a:cxn>
                <a:cxn ang="0">
                  <a:pos x="14" y="53"/>
                </a:cxn>
                <a:cxn ang="0">
                  <a:pos x="8" y="65"/>
                </a:cxn>
                <a:cxn ang="0">
                  <a:pos x="8" y="70"/>
                </a:cxn>
                <a:cxn ang="0">
                  <a:pos x="8" y="70"/>
                </a:cxn>
                <a:cxn ang="0">
                  <a:pos x="11" y="74"/>
                </a:cxn>
                <a:cxn ang="0">
                  <a:pos x="23" y="72"/>
                </a:cxn>
                <a:cxn ang="0">
                  <a:pos x="15" y="71"/>
                </a:cxn>
                <a:cxn ang="0">
                  <a:pos x="11" y="74"/>
                </a:cxn>
                <a:cxn ang="0">
                  <a:pos x="25" y="75"/>
                </a:cxn>
                <a:cxn ang="0">
                  <a:pos x="27" y="72"/>
                </a:cxn>
                <a:cxn ang="0">
                  <a:pos x="25" y="75"/>
                </a:cxn>
                <a:cxn ang="0">
                  <a:pos x="12" y="96"/>
                </a:cxn>
                <a:cxn ang="0">
                  <a:pos x="12" y="96"/>
                </a:cxn>
                <a:cxn ang="0">
                  <a:pos x="13" y="145"/>
                </a:cxn>
                <a:cxn ang="0">
                  <a:pos x="15" y="142"/>
                </a:cxn>
                <a:cxn ang="0">
                  <a:pos x="13" y="145"/>
                </a:cxn>
              </a:cxnLst>
              <a:rect l="0" t="0" r="r" b="b"/>
              <a:pathLst>
                <a:path w="53" h="150">
                  <a:moveTo>
                    <a:pt x="45" y="144"/>
                  </a:moveTo>
                  <a:cubicBezTo>
                    <a:pt x="44" y="145"/>
                    <a:pt x="44" y="147"/>
                    <a:pt x="44" y="148"/>
                  </a:cubicBezTo>
                  <a:cubicBezTo>
                    <a:pt x="31" y="135"/>
                    <a:pt x="31" y="108"/>
                    <a:pt x="23" y="91"/>
                  </a:cubicBezTo>
                  <a:cubicBezTo>
                    <a:pt x="12" y="109"/>
                    <a:pt x="31" y="133"/>
                    <a:pt x="21" y="147"/>
                  </a:cubicBezTo>
                  <a:cubicBezTo>
                    <a:pt x="16" y="147"/>
                    <a:pt x="15" y="150"/>
                    <a:pt x="10" y="149"/>
                  </a:cubicBezTo>
                  <a:cubicBezTo>
                    <a:pt x="11" y="148"/>
                    <a:pt x="14" y="147"/>
                    <a:pt x="16" y="147"/>
                  </a:cubicBezTo>
                  <a:cubicBezTo>
                    <a:pt x="16" y="145"/>
                    <a:pt x="11" y="147"/>
                    <a:pt x="11" y="145"/>
                  </a:cubicBezTo>
                  <a:cubicBezTo>
                    <a:pt x="11" y="140"/>
                    <a:pt x="13" y="141"/>
                    <a:pt x="16" y="140"/>
                  </a:cubicBezTo>
                  <a:cubicBezTo>
                    <a:pt x="7" y="139"/>
                    <a:pt x="10" y="120"/>
                    <a:pt x="12" y="108"/>
                  </a:cubicBezTo>
                  <a:cubicBezTo>
                    <a:pt x="7" y="112"/>
                    <a:pt x="10" y="86"/>
                    <a:pt x="2" y="84"/>
                  </a:cubicBezTo>
                  <a:cubicBezTo>
                    <a:pt x="2" y="81"/>
                    <a:pt x="5" y="81"/>
                    <a:pt x="6" y="78"/>
                  </a:cubicBezTo>
                  <a:cubicBezTo>
                    <a:pt x="0" y="78"/>
                    <a:pt x="5" y="78"/>
                    <a:pt x="4" y="73"/>
                  </a:cubicBezTo>
                  <a:cubicBezTo>
                    <a:pt x="4" y="73"/>
                    <a:pt x="1" y="71"/>
                    <a:pt x="1" y="71"/>
                  </a:cubicBezTo>
                  <a:cubicBezTo>
                    <a:pt x="1" y="66"/>
                    <a:pt x="5" y="45"/>
                    <a:pt x="5" y="47"/>
                  </a:cubicBezTo>
                  <a:cubicBezTo>
                    <a:pt x="5" y="45"/>
                    <a:pt x="5" y="36"/>
                    <a:pt x="6" y="35"/>
                  </a:cubicBezTo>
                  <a:cubicBezTo>
                    <a:pt x="8" y="36"/>
                    <a:pt x="6" y="40"/>
                    <a:pt x="7" y="43"/>
                  </a:cubicBezTo>
                  <a:cubicBezTo>
                    <a:pt x="9" y="42"/>
                    <a:pt x="7" y="38"/>
                    <a:pt x="8" y="36"/>
                  </a:cubicBezTo>
                  <a:cubicBezTo>
                    <a:pt x="10" y="35"/>
                    <a:pt x="10" y="41"/>
                    <a:pt x="11" y="38"/>
                  </a:cubicBezTo>
                  <a:cubicBezTo>
                    <a:pt x="12" y="43"/>
                    <a:pt x="9" y="52"/>
                    <a:pt x="8" y="58"/>
                  </a:cubicBezTo>
                  <a:cubicBezTo>
                    <a:pt x="10" y="54"/>
                    <a:pt x="14" y="51"/>
                    <a:pt x="17" y="48"/>
                  </a:cubicBezTo>
                  <a:cubicBezTo>
                    <a:pt x="14" y="46"/>
                    <a:pt x="17" y="51"/>
                    <a:pt x="13" y="49"/>
                  </a:cubicBezTo>
                  <a:cubicBezTo>
                    <a:pt x="14" y="47"/>
                    <a:pt x="16" y="46"/>
                    <a:pt x="16" y="43"/>
                  </a:cubicBezTo>
                  <a:cubicBezTo>
                    <a:pt x="16" y="41"/>
                    <a:pt x="14" y="42"/>
                    <a:pt x="12" y="42"/>
                  </a:cubicBezTo>
                  <a:cubicBezTo>
                    <a:pt x="15" y="40"/>
                    <a:pt x="19" y="35"/>
                    <a:pt x="23" y="37"/>
                  </a:cubicBezTo>
                  <a:cubicBezTo>
                    <a:pt x="22" y="35"/>
                    <a:pt x="23" y="32"/>
                    <a:pt x="18" y="32"/>
                  </a:cubicBezTo>
                  <a:cubicBezTo>
                    <a:pt x="19" y="30"/>
                    <a:pt x="20" y="29"/>
                    <a:pt x="21" y="27"/>
                  </a:cubicBezTo>
                  <a:cubicBezTo>
                    <a:pt x="20" y="25"/>
                    <a:pt x="17" y="26"/>
                    <a:pt x="15" y="24"/>
                  </a:cubicBezTo>
                  <a:cubicBezTo>
                    <a:pt x="15" y="14"/>
                    <a:pt x="14" y="0"/>
                    <a:pt x="27" y="3"/>
                  </a:cubicBezTo>
                  <a:cubicBezTo>
                    <a:pt x="30" y="7"/>
                    <a:pt x="31" y="16"/>
                    <a:pt x="33" y="19"/>
                  </a:cubicBezTo>
                  <a:cubicBezTo>
                    <a:pt x="28" y="19"/>
                    <a:pt x="33" y="23"/>
                    <a:pt x="28" y="23"/>
                  </a:cubicBezTo>
                  <a:cubicBezTo>
                    <a:pt x="28" y="27"/>
                    <a:pt x="32" y="29"/>
                    <a:pt x="37" y="28"/>
                  </a:cubicBezTo>
                  <a:cubicBezTo>
                    <a:pt x="45" y="42"/>
                    <a:pt x="49" y="72"/>
                    <a:pt x="37" y="85"/>
                  </a:cubicBezTo>
                  <a:cubicBezTo>
                    <a:pt x="40" y="105"/>
                    <a:pt x="51" y="130"/>
                    <a:pt x="50" y="144"/>
                  </a:cubicBezTo>
                  <a:cubicBezTo>
                    <a:pt x="51" y="145"/>
                    <a:pt x="52" y="146"/>
                    <a:pt x="53" y="147"/>
                  </a:cubicBezTo>
                  <a:cubicBezTo>
                    <a:pt x="49" y="150"/>
                    <a:pt x="50" y="142"/>
                    <a:pt x="45" y="144"/>
                  </a:cubicBezTo>
                  <a:close/>
                  <a:moveTo>
                    <a:pt x="16" y="9"/>
                  </a:moveTo>
                  <a:cubicBezTo>
                    <a:pt x="18" y="13"/>
                    <a:pt x="17" y="24"/>
                    <a:pt x="23" y="21"/>
                  </a:cubicBezTo>
                  <a:cubicBezTo>
                    <a:pt x="19" y="18"/>
                    <a:pt x="25" y="16"/>
                    <a:pt x="22" y="13"/>
                  </a:cubicBezTo>
                  <a:cubicBezTo>
                    <a:pt x="22" y="15"/>
                    <a:pt x="18" y="14"/>
                    <a:pt x="18" y="12"/>
                  </a:cubicBezTo>
                  <a:cubicBezTo>
                    <a:pt x="19" y="11"/>
                    <a:pt x="22" y="12"/>
                    <a:pt x="21" y="9"/>
                  </a:cubicBezTo>
                  <a:cubicBezTo>
                    <a:pt x="20" y="7"/>
                    <a:pt x="17" y="6"/>
                    <a:pt x="16" y="9"/>
                  </a:cubicBezTo>
                  <a:close/>
                  <a:moveTo>
                    <a:pt x="34" y="73"/>
                  </a:moveTo>
                  <a:cubicBezTo>
                    <a:pt x="42" y="69"/>
                    <a:pt x="38" y="56"/>
                    <a:pt x="34" y="48"/>
                  </a:cubicBezTo>
                  <a:cubicBezTo>
                    <a:pt x="35" y="60"/>
                    <a:pt x="35" y="66"/>
                    <a:pt x="34" y="73"/>
                  </a:cubicBezTo>
                  <a:close/>
                  <a:moveTo>
                    <a:pt x="8" y="65"/>
                  </a:moveTo>
                  <a:cubicBezTo>
                    <a:pt x="11" y="63"/>
                    <a:pt x="15" y="56"/>
                    <a:pt x="14" y="53"/>
                  </a:cubicBezTo>
                  <a:cubicBezTo>
                    <a:pt x="12" y="58"/>
                    <a:pt x="9" y="61"/>
                    <a:pt x="8" y="65"/>
                  </a:cubicBezTo>
                  <a:close/>
                  <a:moveTo>
                    <a:pt x="8" y="70"/>
                  </a:moveTo>
                  <a:cubicBezTo>
                    <a:pt x="6" y="79"/>
                    <a:pt x="9" y="65"/>
                    <a:pt x="8" y="70"/>
                  </a:cubicBezTo>
                  <a:close/>
                  <a:moveTo>
                    <a:pt x="11" y="74"/>
                  </a:moveTo>
                  <a:cubicBezTo>
                    <a:pt x="14" y="76"/>
                    <a:pt x="23" y="76"/>
                    <a:pt x="23" y="72"/>
                  </a:cubicBezTo>
                  <a:cubicBezTo>
                    <a:pt x="20" y="71"/>
                    <a:pt x="13" y="76"/>
                    <a:pt x="15" y="71"/>
                  </a:cubicBezTo>
                  <a:cubicBezTo>
                    <a:pt x="12" y="71"/>
                    <a:pt x="11" y="73"/>
                    <a:pt x="11" y="74"/>
                  </a:cubicBezTo>
                  <a:close/>
                  <a:moveTo>
                    <a:pt x="25" y="75"/>
                  </a:moveTo>
                  <a:cubicBezTo>
                    <a:pt x="27" y="76"/>
                    <a:pt x="29" y="73"/>
                    <a:pt x="27" y="72"/>
                  </a:cubicBezTo>
                  <a:cubicBezTo>
                    <a:pt x="27" y="74"/>
                    <a:pt x="25" y="74"/>
                    <a:pt x="25" y="75"/>
                  </a:cubicBezTo>
                  <a:close/>
                  <a:moveTo>
                    <a:pt x="12" y="96"/>
                  </a:moveTo>
                  <a:cubicBezTo>
                    <a:pt x="10" y="105"/>
                    <a:pt x="12" y="94"/>
                    <a:pt x="12" y="96"/>
                  </a:cubicBezTo>
                  <a:close/>
                  <a:moveTo>
                    <a:pt x="13" y="145"/>
                  </a:moveTo>
                  <a:cubicBezTo>
                    <a:pt x="14" y="144"/>
                    <a:pt x="16" y="144"/>
                    <a:pt x="15" y="142"/>
                  </a:cubicBezTo>
                  <a:cubicBezTo>
                    <a:pt x="13" y="141"/>
                    <a:pt x="11" y="145"/>
                    <a:pt x="13"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99" name="Rectangle 98">
            <a:extLst>
              <a:ext uri="{FF2B5EF4-FFF2-40B4-BE49-F238E27FC236}">
                <a16:creationId xmlns:a16="http://schemas.microsoft.com/office/drawing/2014/main" id="{EAC459F1-24E5-F947-9A0E-DE58B986982D}"/>
              </a:ext>
            </a:extLst>
          </p:cNvPr>
          <p:cNvSpPr/>
          <p:nvPr/>
        </p:nvSpPr>
        <p:spPr>
          <a:xfrm>
            <a:off x="3285037" y="1446747"/>
            <a:ext cx="1238823" cy="662417"/>
          </a:xfrm>
          <a:prstGeom prst="rect">
            <a:avLst/>
          </a:prstGeom>
          <a:solidFill>
            <a:srgbClr val="006968"/>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100" b="1" dirty="0">
                <a:solidFill>
                  <a:schemeClr val="bg1"/>
                </a:solidFill>
              </a:rPr>
              <a:t>Antal intervjuer:</a:t>
            </a:r>
          </a:p>
          <a:p>
            <a:pPr marL="0" lvl="1"/>
            <a:r>
              <a:rPr lang="sv-SE" sz="1100" b="1" dirty="0">
                <a:solidFill>
                  <a:schemeClr val="bg1"/>
                </a:solidFill>
              </a:rPr>
              <a:t>1066</a:t>
            </a:r>
          </a:p>
          <a:p>
            <a:pPr marL="0" lvl="1"/>
            <a:r>
              <a:rPr lang="sv-SE" sz="800" dirty="0">
                <a:solidFill>
                  <a:schemeClr val="bg1"/>
                </a:solidFill>
              </a:rPr>
              <a:t>Fältperiod:</a:t>
            </a:r>
            <a:br>
              <a:rPr lang="sv-SE" sz="800">
                <a:solidFill>
                  <a:schemeClr val="bg1"/>
                </a:solidFill>
              </a:rPr>
            </a:br>
            <a:r>
              <a:rPr lang="sv-SE" sz="800">
                <a:solidFill>
                  <a:schemeClr val="bg1"/>
                </a:solidFill>
              </a:rPr>
              <a:t>15-29 september </a:t>
            </a:r>
            <a:r>
              <a:rPr lang="sv-SE" sz="800" dirty="0">
                <a:solidFill>
                  <a:schemeClr val="bg1"/>
                </a:solidFill>
              </a:rPr>
              <a:t>2023</a:t>
            </a:r>
          </a:p>
        </p:txBody>
      </p:sp>
      <p:sp>
        <p:nvSpPr>
          <p:cNvPr id="100" name="Rectangle 99">
            <a:extLst>
              <a:ext uri="{FF2B5EF4-FFF2-40B4-BE49-F238E27FC236}">
                <a16:creationId xmlns:a16="http://schemas.microsoft.com/office/drawing/2014/main" id="{232E5856-CE81-944A-8B39-92BD7805E32A}"/>
              </a:ext>
            </a:extLst>
          </p:cNvPr>
          <p:cNvSpPr/>
          <p:nvPr/>
        </p:nvSpPr>
        <p:spPr>
          <a:xfrm>
            <a:off x="4575258" y="1446747"/>
            <a:ext cx="1235659" cy="662416"/>
          </a:xfrm>
          <a:prstGeom prst="rect">
            <a:avLst/>
          </a:prstGeom>
          <a:solidFill>
            <a:srgbClr val="006968"/>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100" b="1" dirty="0">
                <a:solidFill>
                  <a:schemeClr val="bg1"/>
                </a:solidFill>
              </a:rPr>
              <a:t>Svarsfrekvens:</a:t>
            </a:r>
          </a:p>
          <a:p>
            <a:pPr marL="0" lvl="1"/>
            <a:r>
              <a:rPr lang="sv-SE" sz="1400" b="1" dirty="0">
                <a:solidFill>
                  <a:schemeClr val="bg1"/>
                </a:solidFill>
              </a:rPr>
              <a:t>63%</a:t>
            </a:r>
            <a:br>
              <a:rPr lang="sv-SE" sz="1100" b="1" dirty="0">
                <a:solidFill>
                  <a:schemeClr val="bg1"/>
                </a:solidFill>
              </a:rPr>
            </a:br>
            <a:r>
              <a:rPr lang="sv-SE" sz="700" b="1" dirty="0">
                <a:solidFill>
                  <a:schemeClr val="bg1"/>
                </a:solidFill>
              </a:rPr>
              <a:t>(Genomförda / Nettourval)</a:t>
            </a:r>
            <a:br>
              <a:rPr lang="sv-SE" sz="700" b="1" dirty="0">
                <a:solidFill>
                  <a:schemeClr val="bg1"/>
                </a:solidFill>
              </a:rPr>
            </a:br>
            <a:r>
              <a:rPr lang="sv-SE" sz="700" b="1">
                <a:solidFill>
                  <a:schemeClr val="bg1"/>
                </a:solidFill>
              </a:rPr>
              <a:t>(1078 / 1700 eftersökta)</a:t>
            </a:r>
            <a:endParaRPr lang="sv-SE" sz="1100" b="1" dirty="0">
              <a:solidFill>
                <a:schemeClr val="bg1"/>
              </a:solidFill>
            </a:endParaRPr>
          </a:p>
        </p:txBody>
      </p:sp>
      <p:grpSp>
        <p:nvGrpSpPr>
          <p:cNvPr id="72" name="Grupp 579">
            <a:extLst>
              <a:ext uri="{FF2B5EF4-FFF2-40B4-BE49-F238E27FC236}">
                <a16:creationId xmlns:a16="http://schemas.microsoft.com/office/drawing/2014/main" id="{9570FDC4-64DB-4872-8584-5C6A189DEA03}"/>
              </a:ext>
            </a:extLst>
          </p:cNvPr>
          <p:cNvGrpSpPr/>
          <p:nvPr/>
        </p:nvGrpSpPr>
        <p:grpSpPr>
          <a:xfrm flipH="1">
            <a:off x="1863114" y="3837336"/>
            <a:ext cx="274000" cy="775266"/>
            <a:chOff x="1106487" y="869950"/>
            <a:chExt cx="366713" cy="1192213"/>
          </a:xfrm>
          <a:solidFill>
            <a:schemeClr val="accent6"/>
          </a:solidFill>
        </p:grpSpPr>
        <p:sp>
          <p:nvSpPr>
            <p:cNvPr id="101" name="Freeform 88">
              <a:extLst>
                <a:ext uri="{FF2B5EF4-FFF2-40B4-BE49-F238E27FC236}">
                  <a16:creationId xmlns:a16="http://schemas.microsoft.com/office/drawing/2014/main" id="{BAB33531-B8A3-47E5-893B-2C09F3EDC5E7}"/>
                </a:ext>
              </a:extLst>
            </p:cNvPr>
            <p:cNvSpPr>
              <a:spLocks/>
            </p:cNvSpPr>
            <p:nvPr/>
          </p:nvSpPr>
          <p:spPr bwMode="auto">
            <a:xfrm>
              <a:off x="1274762" y="984250"/>
              <a:ext cx="22225" cy="15875"/>
            </a:xfrm>
            <a:custGeom>
              <a:avLst/>
              <a:gdLst/>
              <a:ahLst/>
              <a:cxnLst>
                <a:cxn ang="0">
                  <a:pos x="3" y="0"/>
                </a:cxn>
                <a:cxn ang="0">
                  <a:pos x="0" y="0"/>
                </a:cxn>
                <a:cxn ang="0">
                  <a:pos x="3" y="0"/>
                </a:cxn>
              </a:cxnLst>
              <a:rect l="0" t="0" r="r" b="b"/>
              <a:pathLst>
                <a:path w="3" h="2">
                  <a:moveTo>
                    <a:pt x="3" y="0"/>
                  </a:moveTo>
                  <a:cubicBezTo>
                    <a:pt x="3" y="1"/>
                    <a:pt x="0" y="2"/>
                    <a:pt x="0" y="0"/>
                  </a:cubicBezTo>
                  <a:cubicBezTo>
                    <a:pt x="2" y="0"/>
                    <a:pt x="1" y="0"/>
                    <a:pt x="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102" name="Freeform 89">
              <a:extLst>
                <a:ext uri="{FF2B5EF4-FFF2-40B4-BE49-F238E27FC236}">
                  <a16:creationId xmlns:a16="http://schemas.microsoft.com/office/drawing/2014/main" id="{B0B4C665-569B-46CC-ABC5-7F8D7D432984}"/>
                </a:ext>
              </a:extLst>
            </p:cNvPr>
            <p:cNvSpPr>
              <a:spLocks/>
            </p:cNvSpPr>
            <p:nvPr/>
          </p:nvSpPr>
          <p:spPr bwMode="auto">
            <a:xfrm>
              <a:off x="1266825" y="992188"/>
              <a:ext cx="46038" cy="30163"/>
            </a:xfrm>
            <a:custGeom>
              <a:avLst/>
              <a:gdLst/>
              <a:ahLst/>
              <a:cxnLst>
                <a:cxn ang="0">
                  <a:pos x="3" y="2"/>
                </a:cxn>
                <a:cxn ang="0">
                  <a:pos x="3" y="2"/>
                </a:cxn>
                <a:cxn ang="0">
                  <a:pos x="0" y="0"/>
                </a:cxn>
                <a:cxn ang="0">
                  <a:pos x="5" y="0"/>
                </a:cxn>
                <a:cxn ang="0">
                  <a:pos x="1" y="2"/>
                </a:cxn>
                <a:cxn ang="0">
                  <a:pos x="3" y="2"/>
                </a:cxn>
              </a:cxnLst>
              <a:rect l="0" t="0" r="r" b="b"/>
              <a:pathLst>
                <a:path w="6" h="4">
                  <a:moveTo>
                    <a:pt x="3" y="2"/>
                  </a:moveTo>
                  <a:cubicBezTo>
                    <a:pt x="3" y="2"/>
                    <a:pt x="3" y="2"/>
                    <a:pt x="3" y="2"/>
                  </a:cubicBezTo>
                  <a:cubicBezTo>
                    <a:pt x="2" y="1"/>
                    <a:pt x="0" y="3"/>
                    <a:pt x="0" y="0"/>
                  </a:cubicBezTo>
                  <a:cubicBezTo>
                    <a:pt x="1" y="0"/>
                    <a:pt x="4" y="1"/>
                    <a:pt x="5" y="0"/>
                  </a:cubicBezTo>
                  <a:cubicBezTo>
                    <a:pt x="6" y="1"/>
                    <a:pt x="3" y="4"/>
                    <a:pt x="1" y="2"/>
                  </a:cubicBezTo>
                  <a:cubicBezTo>
                    <a:pt x="1" y="1"/>
                    <a:pt x="3" y="2"/>
                    <a:pt x="3"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103" name="Freeform 90">
              <a:extLst>
                <a:ext uri="{FF2B5EF4-FFF2-40B4-BE49-F238E27FC236}">
                  <a16:creationId xmlns:a16="http://schemas.microsoft.com/office/drawing/2014/main" id="{E2735634-15F1-47C2-9246-50F5683887D2}"/>
                </a:ext>
              </a:extLst>
            </p:cNvPr>
            <p:cNvSpPr>
              <a:spLocks noEditPoints="1"/>
            </p:cNvSpPr>
            <p:nvPr/>
          </p:nvSpPr>
          <p:spPr bwMode="auto">
            <a:xfrm>
              <a:off x="1106487" y="869950"/>
              <a:ext cx="366713" cy="1192213"/>
            </a:xfrm>
            <a:custGeom>
              <a:avLst/>
              <a:gdLst/>
              <a:ahLst/>
              <a:cxnLst>
                <a:cxn ang="0">
                  <a:pos x="28" y="9"/>
                </a:cxn>
                <a:cxn ang="0">
                  <a:pos x="17" y="10"/>
                </a:cxn>
                <a:cxn ang="0">
                  <a:pos x="19" y="18"/>
                </a:cxn>
                <a:cxn ang="0">
                  <a:pos x="28" y="17"/>
                </a:cxn>
                <a:cxn ang="0">
                  <a:pos x="28" y="19"/>
                </a:cxn>
                <a:cxn ang="0">
                  <a:pos x="33" y="25"/>
                </a:cxn>
                <a:cxn ang="0">
                  <a:pos x="47" y="66"/>
                </a:cxn>
                <a:cxn ang="0">
                  <a:pos x="45" y="75"/>
                </a:cxn>
                <a:cxn ang="0">
                  <a:pos x="44" y="76"/>
                </a:cxn>
                <a:cxn ang="0">
                  <a:pos x="41" y="82"/>
                </a:cxn>
                <a:cxn ang="0">
                  <a:pos x="42" y="98"/>
                </a:cxn>
                <a:cxn ang="0">
                  <a:pos x="40" y="120"/>
                </a:cxn>
                <a:cxn ang="0">
                  <a:pos x="38" y="136"/>
                </a:cxn>
                <a:cxn ang="0">
                  <a:pos x="37" y="139"/>
                </a:cxn>
                <a:cxn ang="0">
                  <a:pos x="35" y="146"/>
                </a:cxn>
                <a:cxn ang="0">
                  <a:pos x="28" y="145"/>
                </a:cxn>
                <a:cxn ang="0">
                  <a:pos x="17" y="153"/>
                </a:cxn>
                <a:cxn ang="0">
                  <a:pos x="18" y="152"/>
                </a:cxn>
                <a:cxn ang="0">
                  <a:pos x="18" y="143"/>
                </a:cxn>
                <a:cxn ang="0">
                  <a:pos x="18" y="140"/>
                </a:cxn>
                <a:cxn ang="0">
                  <a:pos x="14" y="123"/>
                </a:cxn>
                <a:cxn ang="0">
                  <a:pos x="9" y="80"/>
                </a:cxn>
                <a:cxn ang="0">
                  <a:pos x="6" y="78"/>
                </a:cxn>
                <a:cxn ang="0">
                  <a:pos x="5" y="78"/>
                </a:cxn>
                <a:cxn ang="0">
                  <a:pos x="3" y="75"/>
                </a:cxn>
                <a:cxn ang="0">
                  <a:pos x="0" y="53"/>
                </a:cxn>
                <a:cxn ang="0">
                  <a:pos x="1" y="49"/>
                </a:cxn>
                <a:cxn ang="0">
                  <a:pos x="3" y="35"/>
                </a:cxn>
                <a:cxn ang="0">
                  <a:pos x="13" y="25"/>
                </a:cxn>
                <a:cxn ang="0">
                  <a:pos x="18" y="19"/>
                </a:cxn>
                <a:cxn ang="0">
                  <a:pos x="20" y="0"/>
                </a:cxn>
                <a:cxn ang="0">
                  <a:pos x="30" y="12"/>
                </a:cxn>
                <a:cxn ang="0">
                  <a:pos x="28" y="22"/>
                </a:cxn>
                <a:cxn ang="0">
                  <a:pos x="18" y="21"/>
                </a:cxn>
                <a:cxn ang="0">
                  <a:pos x="30" y="25"/>
                </a:cxn>
                <a:cxn ang="0">
                  <a:pos x="27" y="72"/>
                </a:cxn>
                <a:cxn ang="0">
                  <a:pos x="27" y="69"/>
                </a:cxn>
                <a:cxn ang="0">
                  <a:pos x="22" y="73"/>
                </a:cxn>
                <a:cxn ang="0">
                  <a:pos x="22" y="72"/>
                </a:cxn>
                <a:cxn ang="0">
                  <a:pos x="26" y="72"/>
                </a:cxn>
                <a:cxn ang="0">
                  <a:pos x="33" y="77"/>
                </a:cxn>
                <a:cxn ang="0">
                  <a:pos x="38" y="78"/>
                </a:cxn>
                <a:cxn ang="0">
                  <a:pos x="37" y="74"/>
                </a:cxn>
                <a:cxn ang="0">
                  <a:pos x="12" y="78"/>
                </a:cxn>
                <a:cxn ang="0">
                  <a:pos x="15" y="75"/>
                </a:cxn>
                <a:cxn ang="0">
                  <a:pos x="12" y="78"/>
                </a:cxn>
                <a:cxn ang="0">
                  <a:pos x="41" y="80"/>
                </a:cxn>
                <a:cxn ang="0">
                  <a:pos x="25" y="93"/>
                </a:cxn>
                <a:cxn ang="0">
                  <a:pos x="25" y="123"/>
                </a:cxn>
                <a:cxn ang="0">
                  <a:pos x="28" y="129"/>
                </a:cxn>
                <a:cxn ang="0">
                  <a:pos x="29" y="102"/>
                </a:cxn>
                <a:cxn ang="0">
                  <a:pos x="25" y="92"/>
                </a:cxn>
                <a:cxn ang="0">
                  <a:pos x="19" y="151"/>
                </a:cxn>
                <a:cxn ang="0">
                  <a:pos x="23" y="150"/>
                </a:cxn>
              </a:cxnLst>
              <a:rect l="0" t="0" r="r" b="b"/>
              <a:pathLst>
                <a:path w="48" h="156">
                  <a:moveTo>
                    <a:pt x="30" y="12"/>
                  </a:moveTo>
                  <a:cubicBezTo>
                    <a:pt x="28" y="13"/>
                    <a:pt x="29" y="9"/>
                    <a:pt x="28" y="9"/>
                  </a:cubicBezTo>
                  <a:cubicBezTo>
                    <a:pt x="27" y="9"/>
                    <a:pt x="27" y="6"/>
                    <a:pt x="25" y="6"/>
                  </a:cubicBezTo>
                  <a:cubicBezTo>
                    <a:pt x="21" y="5"/>
                    <a:pt x="19" y="8"/>
                    <a:pt x="17" y="10"/>
                  </a:cubicBezTo>
                  <a:cubicBezTo>
                    <a:pt x="17" y="14"/>
                    <a:pt x="17" y="17"/>
                    <a:pt x="19" y="19"/>
                  </a:cubicBezTo>
                  <a:cubicBezTo>
                    <a:pt x="19" y="19"/>
                    <a:pt x="19" y="18"/>
                    <a:pt x="19" y="18"/>
                  </a:cubicBezTo>
                  <a:cubicBezTo>
                    <a:pt x="20" y="18"/>
                    <a:pt x="22" y="20"/>
                    <a:pt x="22" y="21"/>
                  </a:cubicBezTo>
                  <a:cubicBezTo>
                    <a:pt x="26" y="21"/>
                    <a:pt x="27" y="17"/>
                    <a:pt x="28" y="17"/>
                  </a:cubicBezTo>
                  <a:cubicBezTo>
                    <a:pt x="28" y="15"/>
                    <a:pt x="28" y="15"/>
                    <a:pt x="29" y="13"/>
                  </a:cubicBezTo>
                  <a:cubicBezTo>
                    <a:pt x="29" y="15"/>
                    <a:pt x="29" y="17"/>
                    <a:pt x="28" y="19"/>
                  </a:cubicBezTo>
                  <a:cubicBezTo>
                    <a:pt x="30" y="20"/>
                    <a:pt x="32" y="22"/>
                    <a:pt x="34" y="23"/>
                  </a:cubicBezTo>
                  <a:cubicBezTo>
                    <a:pt x="34" y="24"/>
                    <a:pt x="33" y="24"/>
                    <a:pt x="33" y="25"/>
                  </a:cubicBezTo>
                  <a:cubicBezTo>
                    <a:pt x="37" y="26"/>
                    <a:pt x="40" y="28"/>
                    <a:pt x="42" y="31"/>
                  </a:cubicBezTo>
                  <a:cubicBezTo>
                    <a:pt x="45" y="42"/>
                    <a:pt x="48" y="54"/>
                    <a:pt x="47" y="66"/>
                  </a:cubicBezTo>
                  <a:cubicBezTo>
                    <a:pt x="46" y="68"/>
                    <a:pt x="45" y="72"/>
                    <a:pt x="46" y="74"/>
                  </a:cubicBezTo>
                  <a:cubicBezTo>
                    <a:pt x="46" y="75"/>
                    <a:pt x="45" y="73"/>
                    <a:pt x="45" y="75"/>
                  </a:cubicBezTo>
                  <a:cubicBezTo>
                    <a:pt x="46" y="75"/>
                    <a:pt x="44" y="75"/>
                    <a:pt x="45" y="77"/>
                  </a:cubicBezTo>
                  <a:cubicBezTo>
                    <a:pt x="45" y="77"/>
                    <a:pt x="45" y="76"/>
                    <a:pt x="44" y="76"/>
                  </a:cubicBezTo>
                  <a:cubicBezTo>
                    <a:pt x="45" y="77"/>
                    <a:pt x="40" y="79"/>
                    <a:pt x="42" y="82"/>
                  </a:cubicBezTo>
                  <a:cubicBezTo>
                    <a:pt x="42" y="82"/>
                    <a:pt x="41" y="82"/>
                    <a:pt x="41" y="82"/>
                  </a:cubicBezTo>
                  <a:cubicBezTo>
                    <a:pt x="42" y="85"/>
                    <a:pt x="41" y="90"/>
                    <a:pt x="42" y="95"/>
                  </a:cubicBezTo>
                  <a:cubicBezTo>
                    <a:pt x="42" y="96"/>
                    <a:pt x="42" y="97"/>
                    <a:pt x="42" y="98"/>
                  </a:cubicBezTo>
                  <a:cubicBezTo>
                    <a:pt x="42" y="102"/>
                    <a:pt x="40" y="105"/>
                    <a:pt x="42" y="109"/>
                  </a:cubicBezTo>
                  <a:cubicBezTo>
                    <a:pt x="40" y="112"/>
                    <a:pt x="41" y="116"/>
                    <a:pt x="40" y="120"/>
                  </a:cubicBezTo>
                  <a:cubicBezTo>
                    <a:pt x="39" y="124"/>
                    <a:pt x="37" y="127"/>
                    <a:pt x="36" y="131"/>
                  </a:cubicBezTo>
                  <a:cubicBezTo>
                    <a:pt x="37" y="133"/>
                    <a:pt x="38" y="134"/>
                    <a:pt x="38" y="136"/>
                  </a:cubicBezTo>
                  <a:cubicBezTo>
                    <a:pt x="38" y="138"/>
                    <a:pt x="37" y="137"/>
                    <a:pt x="36" y="138"/>
                  </a:cubicBezTo>
                  <a:cubicBezTo>
                    <a:pt x="36" y="140"/>
                    <a:pt x="36" y="139"/>
                    <a:pt x="37" y="139"/>
                  </a:cubicBezTo>
                  <a:cubicBezTo>
                    <a:pt x="37" y="140"/>
                    <a:pt x="36" y="140"/>
                    <a:pt x="35" y="140"/>
                  </a:cubicBezTo>
                  <a:cubicBezTo>
                    <a:pt x="35" y="142"/>
                    <a:pt x="36" y="145"/>
                    <a:pt x="35" y="146"/>
                  </a:cubicBezTo>
                  <a:cubicBezTo>
                    <a:pt x="36" y="147"/>
                    <a:pt x="37" y="150"/>
                    <a:pt x="36" y="152"/>
                  </a:cubicBezTo>
                  <a:cubicBezTo>
                    <a:pt x="31" y="153"/>
                    <a:pt x="27" y="151"/>
                    <a:pt x="28" y="145"/>
                  </a:cubicBezTo>
                  <a:cubicBezTo>
                    <a:pt x="27" y="148"/>
                    <a:pt x="26" y="151"/>
                    <a:pt x="26" y="153"/>
                  </a:cubicBezTo>
                  <a:cubicBezTo>
                    <a:pt x="25" y="155"/>
                    <a:pt x="19" y="156"/>
                    <a:pt x="17" y="153"/>
                  </a:cubicBezTo>
                  <a:cubicBezTo>
                    <a:pt x="17" y="152"/>
                    <a:pt x="19" y="153"/>
                    <a:pt x="19" y="152"/>
                  </a:cubicBezTo>
                  <a:cubicBezTo>
                    <a:pt x="19" y="152"/>
                    <a:pt x="18" y="152"/>
                    <a:pt x="18" y="152"/>
                  </a:cubicBezTo>
                  <a:cubicBezTo>
                    <a:pt x="17" y="150"/>
                    <a:pt x="21" y="148"/>
                    <a:pt x="20" y="143"/>
                  </a:cubicBezTo>
                  <a:cubicBezTo>
                    <a:pt x="20" y="142"/>
                    <a:pt x="19" y="144"/>
                    <a:pt x="18" y="143"/>
                  </a:cubicBezTo>
                  <a:cubicBezTo>
                    <a:pt x="18" y="143"/>
                    <a:pt x="17" y="142"/>
                    <a:pt x="17" y="142"/>
                  </a:cubicBezTo>
                  <a:cubicBezTo>
                    <a:pt x="17" y="141"/>
                    <a:pt x="17" y="140"/>
                    <a:pt x="18" y="140"/>
                  </a:cubicBezTo>
                  <a:cubicBezTo>
                    <a:pt x="18" y="139"/>
                    <a:pt x="16" y="138"/>
                    <a:pt x="16" y="136"/>
                  </a:cubicBezTo>
                  <a:cubicBezTo>
                    <a:pt x="16" y="132"/>
                    <a:pt x="14" y="127"/>
                    <a:pt x="14" y="123"/>
                  </a:cubicBezTo>
                  <a:cubicBezTo>
                    <a:pt x="12" y="115"/>
                    <a:pt x="13" y="104"/>
                    <a:pt x="11" y="96"/>
                  </a:cubicBezTo>
                  <a:cubicBezTo>
                    <a:pt x="10" y="90"/>
                    <a:pt x="6" y="85"/>
                    <a:pt x="9" y="80"/>
                  </a:cubicBezTo>
                  <a:cubicBezTo>
                    <a:pt x="9" y="79"/>
                    <a:pt x="9" y="77"/>
                    <a:pt x="9" y="75"/>
                  </a:cubicBezTo>
                  <a:cubicBezTo>
                    <a:pt x="8" y="75"/>
                    <a:pt x="7" y="77"/>
                    <a:pt x="6" y="78"/>
                  </a:cubicBezTo>
                  <a:cubicBezTo>
                    <a:pt x="6" y="78"/>
                    <a:pt x="5" y="77"/>
                    <a:pt x="5" y="77"/>
                  </a:cubicBezTo>
                  <a:cubicBezTo>
                    <a:pt x="5" y="77"/>
                    <a:pt x="5" y="78"/>
                    <a:pt x="5" y="78"/>
                  </a:cubicBezTo>
                  <a:cubicBezTo>
                    <a:pt x="4" y="78"/>
                    <a:pt x="5" y="76"/>
                    <a:pt x="4" y="75"/>
                  </a:cubicBezTo>
                  <a:cubicBezTo>
                    <a:pt x="4" y="74"/>
                    <a:pt x="4" y="75"/>
                    <a:pt x="3" y="75"/>
                  </a:cubicBezTo>
                  <a:cubicBezTo>
                    <a:pt x="3" y="74"/>
                    <a:pt x="3" y="73"/>
                    <a:pt x="3" y="72"/>
                  </a:cubicBezTo>
                  <a:cubicBezTo>
                    <a:pt x="0" y="67"/>
                    <a:pt x="0" y="60"/>
                    <a:pt x="0" y="53"/>
                  </a:cubicBezTo>
                  <a:cubicBezTo>
                    <a:pt x="0" y="52"/>
                    <a:pt x="1" y="52"/>
                    <a:pt x="1" y="52"/>
                  </a:cubicBezTo>
                  <a:cubicBezTo>
                    <a:pt x="1" y="51"/>
                    <a:pt x="0" y="50"/>
                    <a:pt x="1" y="49"/>
                  </a:cubicBezTo>
                  <a:cubicBezTo>
                    <a:pt x="1" y="48"/>
                    <a:pt x="1" y="48"/>
                    <a:pt x="1" y="46"/>
                  </a:cubicBezTo>
                  <a:cubicBezTo>
                    <a:pt x="1" y="43"/>
                    <a:pt x="2" y="38"/>
                    <a:pt x="3" y="35"/>
                  </a:cubicBezTo>
                  <a:cubicBezTo>
                    <a:pt x="4" y="34"/>
                    <a:pt x="3" y="33"/>
                    <a:pt x="4" y="32"/>
                  </a:cubicBezTo>
                  <a:cubicBezTo>
                    <a:pt x="6" y="29"/>
                    <a:pt x="9" y="28"/>
                    <a:pt x="13" y="25"/>
                  </a:cubicBezTo>
                  <a:cubicBezTo>
                    <a:pt x="13" y="25"/>
                    <a:pt x="12" y="25"/>
                    <a:pt x="12" y="25"/>
                  </a:cubicBezTo>
                  <a:cubicBezTo>
                    <a:pt x="14" y="23"/>
                    <a:pt x="15" y="20"/>
                    <a:pt x="18" y="19"/>
                  </a:cubicBezTo>
                  <a:cubicBezTo>
                    <a:pt x="17" y="16"/>
                    <a:pt x="17" y="13"/>
                    <a:pt x="15" y="12"/>
                  </a:cubicBezTo>
                  <a:cubicBezTo>
                    <a:pt x="14" y="6"/>
                    <a:pt x="16" y="1"/>
                    <a:pt x="20" y="0"/>
                  </a:cubicBezTo>
                  <a:cubicBezTo>
                    <a:pt x="27" y="0"/>
                    <a:pt x="31" y="3"/>
                    <a:pt x="30" y="10"/>
                  </a:cubicBezTo>
                  <a:cubicBezTo>
                    <a:pt x="30" y="11"/>
                    <a:pt x="29" y="11"/>
                    <a:pt x="30" y="12"/>
                  </a:cubicBezTo>
                  <a:close/>
                  <a:moveTo>
                    <a:pt x="27" y="22"/>
                  </a:moveTo>
                  <a:cubicBezTo>
                    <a:pt x="27" y="22"/>
                    <a:pt x="28" y="22"/>
                    <a:pt x="28" y="22"/>
                  </a:cubicBezTo>
                  <a:cubicBezTo>
                    <a:pt x="26" y="21"/>
                    <a:pt x="26" y="24"/>
                    <a:pt x="24" y="24"/>
                  </a:cubicBezTo>
                  <a:cubicBezTo>
                    <a:pt x="22" y="24"/>
                    <a:pt x="20" y="22"/>
                    <a:pt x="18" y="21"/>
                  </a:cubicBezTo>
                  <a:cubicBezTo>
                    <a:pt x="17" y="27"/>
                    <a:pt x="21" y="31"/>
                    <a:pt x="24" y="34"/>
                  </a:cubicBezTo>
                  <a:cubicBezTo>
                    <a:pt x="28" y="32"/>
                    <a:pt x="29" y="28"/>
                    <a:pt x="30" y="25"/>
                  </a:cubicBezTo>
                  <a:cubicBezTo>
                    <a:pt x="28" y="24"/>
                    <a:pt x="28" y="22"/>
                    <a:pt x="27" y="22"/>
                  </a:cubicBezTo>
                  <a:close/>
                  <a:moveTo>
                    <a:pt x="27" y="72"/>
                  </a:moveTo>
                  <a:cubicBezTo>
                    <a:pt x="26" y="72"/>
                    <a:pt x="26" y="70"/>
                    <a:pt x="25" y="70"/>
                  </a:cubicBezTo>
                  <a:cubicBezTo>
                    <a:pt x="26" y="70"/>
                    <a:pt x="27" y="70"/>
                    <a:pt x="27" y="69"/>
                  </a:cubicBezTo>
                  <a:cubicBezTo>
                    <a:pt x="25" y="69"/>
                    <a:pt x="23" y="69"/>
                    <a:pt x="22" y="70"/>
                  </a:cubicBezTo>
                  <a:cubicBezTo>
                    <a:pt x="22" y="71"/>
                    <a:pt x="22" y="71"/>
                    <a:pt x="22" y="73"/>
                  </a:cubicBezTo>
                  <a:cubicBezTo>
                    <a:pt x="22" y="73"/>
                    <a:pt x="23" y="74"/>
                    <a:pt x="24" y="73"/>
                  </a:cubicBezTo>
                  <a:cubicBezTo>
                    <a:pt x="23" y="73"/>
                    <a:pt x="22" y="72"/>
                    <a:pt x="22" y="72"/>
                  </a:cubicBezTo>
                  <a:cubicBezTo>
                    <a:pt x="23" y="73"/>
                    <a:pt x="24" y="73"/>
                    <a:pt x="25" y="73"/>
                  </a:cubicBezTo>
                  <a:cubicBezTo>
                    <a:pt x="26" y="72"/>
                    <a:pt x="26" y="72"/>
                    <a:pt x="26" y="72"/>
                  </a:cubicBezTo>
                  <a:cubicBezTo>
                    <a:pt x="26" y="72"/>
                    <a:pt x="26" y="72"/>
                    <a:pt x="27" y="72"/>
                  </a:cubicBezTo>
                  <a:close/>
                  <a:moveTo>
                    <a:pt x="33" y="77"/>
                  </a:moveTo>
                  <a:cubicBezTo>
                    <a:pt x="34" y="78"/>
                    <a:pt x="36" y="77"/>
                    <a:pt x="37" y="76"/>
                  </a:cubicBezTo>
                  <a:cubicBezTo>
                    <a:pt x="37" y="77"/>
                    <a:pt x="37" y="78"/>
                    <a:pt x="38" y="78"/>
                  </a:cubicBezTo>
                  <a:cubicBezTo>
                    <a:pt x="38" y="77"/>
                    <a:pt x="38" y="76"/>
                    <a:pt x="38" y="75"/>
                  </a:cubicBezTo>
                  <a:cubicBezTo>
                    <a:pt x="37" y="75"/>
                    <a:pt x="37" y="74"/>
                    <a:pt x="37" y="74"/>
                  </a:cubicBezTo>
                  <a:cubicBezTo>
                    <a:pt x="36" y="76"/>
                    <a:pt x="34" y="75"/>
                    <a:pt x="33" y="77"/>
                  </a:cubicBezTo>
                  <a:close/>
                  <a:moveTo>
                    <a:pt x="12" y="78"/>
                  </a:moveTo>
                  <a:cubicBezTo>
                    <a:pt x="12" y="77"/>
                    <a:pt x="13" y="77"/>
                    <a:pt x="14" y="76"/>
                  </a:cubicBezTo>
                  <a:cubicBezTo>
                    <a:pt x="14" y="76"/>
                    <a:pt x="15" y="76"/>
                    <a:pt x="15" y="75"/>
                  </a:cubicBezTo>
                  <a:cubicBezTo>
                    <a:pt x="13" y="76"/>
                    <a:pt x="13" y="75"/>
                    <a:pt x="11" y="75"/>
                  </a:cubicBezTo>
                  <a:cubicBezTo>
                    <a:pt x="12" y="76"/>
                    <a:pt x="11" y="78"/>
                    <a:pt x="12" y="78"/>
                  </a:cubicBezTo>
                  <a:close/>
                  <a:moveTo>
                    <a:pt x="40" y="75"/>
                  </a:moveTo>
                  <a:cubicBezTo>
                    <a:pt x="40" y="77"/>
                    <a:pt x="39" y="79"/>
                    <a:pt x="41" y="80"/>
                  </a:cubicBezTo>
                  <a:cubicBezTo>
                    <a:pt x="42" y="78"/>
                    <a:pt x="42" y="76"/>
                    <a:pt x="40" y="75"/>
                  </a:cubicBezTo>
                  <a:close/>
                  <a:moveTo>
                    <a:pt x="25" y="93"/>
                  </a:moveTo>
                  <a:cubicBezTo>
                    <a:pt x="25" y="101"/>
                    <a:pt x="23" y="108"/>
                    <a:pt x="24" y="114"/>
                  </a:cubicBezTo>
                  <a:cubicBezTo>
                    <a:pt x="24" y="117"/>
                    <a:pt x="25" y="120"/>
                    <a:pt x="25" y="123"/>
                  </a:cubicBezTo>
                  <a:cubicBezTo>
                    <a:pt x="26" y="126"/>
                    <a:pt x="25" y="130"/>
                    <a:pt x="26" y="133"/>
                  </a:cubicBezTo>
                  <a:cubicBezTo>
                    <a:pt x="26" y="131"/>
                    <a:pt x="28" y="131"/>
                    <a:pt x="28" y="129"/>
                  </a:cubicBezTo>
                  <a:cubicBezTo>
                    <a:pt x="27" y="124"/>
                    <a:pt x="30" y="118"/>
                    <a:pt x="30" y="113"/>
                  </a:cubicBezTo>
                  <a:cubicBezTo>
                    <a:pt x="28" y="111"/>
                    <a:pt x="30" y="106"/>
                    <a:pt x="29" y="102"/>
                  </a:cubicBezTo>
                  <a:cubicBezTo>
                    <a:pt x="29" y="101"/>
                    <a:pt x="28" y="100"/>
                    <a:pt x="27" y="98"/>
                  </a:cubicBezTo>
                  <a:cubicBezTo>
                    <a:pt x="26" y="96"/>
                    <a:pt x="26" y="92"/>
                    <a:pt x="25" y="92"/>
                  </a:cubicBezTo>
                  <a:cubicBezTo>
                    <a:pt x="25" y="93"/>
                    <a:pt x="25" y="93"/>
                    <a:pt x="25" y="93"/>
                  </a:cubicBezTo>
                  <a:close/>
                  <a:moveTo>
                    <a:pt x="19" y="151"/>
                  </a:moveTo>
                  <a:cubicBezTo>
                    <a:pt x="20" y="151"/>
                    <a:pt x="23" y="151"/>
                    <a:pt x="21" y="150"/>
                  </a:cubicBezTo>
                  <a:cubicBezTo>
                    <a:pt x="22" y="150"/>
                    <a:pt x="23" y="151"/>
                    <a:pt x="23" y="150"/>
                  </a:cubicBezTo>
                  <a:cubicBezTo>
                    <a:pt x="22" y="149"/>
                    <a:pt x="19" y="150"/>
                    <a:pt x="19" y="1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dirty="0"/>
            </a:p>
          </p:txBody>
        </p:sp>
        <p:sp>
          <p:nvSpPr>
            <p:cNvPr id="104" name="Freeform 91">
              <a:extLst>
                <a:ext uri="{FF2B5EF4-FFF2-40B4-BE49-F238E27FC236}">
                  <a16:creationId xmlns:a16="http://schemas.microsoft.com/office/drawing/2014/main" id="{0897CE42-488D-4E52-A699-BB37C78793E7}"/>
                </a:ext>
              </a:extLst>
            </p:cNvPr>
            <p:cNvSpPr>
              <a:spLocks/>
            </p:cNvSpPr>
            <p:nvPr/>
          </p:nvSpPr>
          <p:spPr bwMode="auto">
            <a:xfrm>
              <a:off x="1290637" y="931863"/>
              <a:ext cx="30163" cy="30163"/>
            </a:xfrm>
            <a:custGeom>
              <a:avLst/>
              <a:gdLst/>
              <a:ahLst/>
              <a:cxnLst>
                <a:cxn ang="0">
                  <a:pos x="3" y="4"/>
                </a:cxn>
                <a:cxn ang="0">
                  <a:pos x="0" y="4"/>
                </a:cxn>
                <a:cxn ang="0">
                  <a:pos x="0" y="2"/>
                </a:cxn>
                <a:cxn ang="0">
                  <a:pos x="4" y="3"/>
                </a:cxn>
                <a:cxn ang="0">
                  <a:pos x="3" y="4"/>
                </a:cxn>
              </a:cxnLst>
              <a:rect l="0" t="0" r="r" b="b"/>
              <a:pathLst>
                <a:path w="4" h="4">
                  <a:moveTo>
                    <a:pt x="3" y="4"/>
                  </a:moveTo>
                  <a:cubicBezTo>
                    <a:pt x="2" y="4"/>
                    <a:pt x="2" y="3"/>
                    <a:pt x="0" y="4"/>
                  </a:cubicBezTo>
                  <a:cubicBezTo>
                    <a:pt x="0" y="3"/>
                    <a:pt x="0" y="3"/>
                    <a:pt x="0" y="2"/>
                  </a:cubicBezTo>
                  <a:cubicBezTo>
                    <a:pt x="1" y="1"/>
                    <a:pt x="4" y="0"/>
                    <a:pt x="4" y="3"/>
                  </a:cubicBezTo>
                  <a:cubicBezTo>
                    <a:pt x="3" y="3"/>
                    <a:pt x="4" y="2"/>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105" name="Freeform 92">
              <a:extLst>
                <a:ext uri="{FF2B5EF4-FFF2-40B4-BE49-F238E27FC236}">
                  <a16:creationId xmlns:a16="http://schemas.microsoft.com/office/drawing/2014/main" id="{6C0E2FFD-C9AF-4F61-B135-913359B3C791}"/>
                </a:ext>
              </a:extLst>
            </p:cNvPr>
            <p:cNvSpPr>
              <a:spLocks/>
            </p:cNvSpPr>
            <p:nvPr/>
          </p:nvSpPr>
          <p:spPr bwMode="auto">
            <a:xfrm>
              <a:off x="1236662" y="938213"/>
              <a:ext cx="46038" cy="23813"/>
            </a:xfrm>
            <a:custGeom>
              <a:avLst/>
              <a:gdLst/>
              <a:ahLst/>
              <a:cxnLst>
                <a:cxn ang="0">
                  <a:pos x="5" y="3"/>
                </a:cxn>
                <a:cxn ang="0">
                  <a:pos x="2" y="3"/>
                </a:cxn>
                <a:cxn ang="0">
                  <a:pos x="1" y="2"/>
                </a:cxn>
                <a:cxn ang="0">
                  <a:pos x="5" y="3"/>
                </a:cxn>
              </a:cxnLst>
              <a:rect l="0" t="0" r="r" b="b"/>
              <a:pathLst>
                <a:path w="6" h="3">
                  <a:moveTo>
                    <a:pt x="5" y="3"/>
                  </a:moveTo>
                  <a:cubicBezTo>
                    <a:pt x="4" y="3"/>
                    <a:pt x="3" y="3"/>
                    <a:pt x="2" y="3"/>
                  </a:cubicBezTo>
                  <a:cubicBezTo>
                    <a:pt x="2" y="1"/>
                    <a:pt x="2" y="2"/>
                    <a:pt x="1" y="2"/>
                  </a:cubicBezTo>
                  <a:cubicBezTo>
                    <a:pt x="0" y="0"/>
                    <a:pt x="6" y="0"/>
                    <a:pt x="5"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Tree>
    <p:extLst>
      <p:ext uri="{BB962C8B-B14F-4D97-AF65-F5344CB8AC3E}">
        <p14:creationId xmlns:p14="http://schemas.microsoft.com/office/powerpoint/2010/main" val="335731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shpChart">
            <a:extLst>
              <a:ext uri="{FF2B5EF4-FFF2-40B4-BE49-F238E27FC236}">
                <a16:creationId xmlns:a16="http://schemas.microsoft.com/office/drawing/2014/main" id="{7742145E-F526-4655-AEBB-EE67168A0325}"/>
              </a:ext>
            </a:extLst>
          </p:cNvPr>
          <p:cNvGraphicFramePr>
            <a:graphicFrameLocks/>
          </p:cNvGraphicFramePr>
          <p:nvPr>
            <p:extLst>
              <p:ext uri="{D42A27DB-BD31-4B8C-83A1-F6EECF244321}">
                <p14:modId xmlns:p14="http://schemas.microsoft.com/office/powerpoint/2010/main" val="985469929"/>
              </p:ext>
            </p:extLst>
          </p:nvPr>
        </p:nvGraphicFramePr>
        <p:xfrm>
          <a:off x="251223" y="1383127"/>
          <a:ext cx="5823280" cy="3260816"/>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6084888" y="0"/>
            <a:ext cx="3059113" cy="4870076"/>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342892">
              <a:defRPr/>
            </a:pPr>
            <a:endParaRPr lang="sv-SE" sz="1013">
              <a:solidFill>
                <a:prstClr val="white"/>
              </a:solidFill>
              <a:latin typeface="Calibri"/>
            </a:endParaRPr>
          </a:p>
        </p:txBody>
      </p:sp>
      <p:sp>
        <p:nvSpPr>
          <p:cNvPr id="2" name="shpTitle"/>
          <p:cNvSpPr>
            <a:spLocks noGrp="1"/>
          </p:cNvSpPr>
          <p:nvPr>
            <p:ph type="title"/>
          </p:nvPr>
        </p:nvSpPr>
        <p:spPr>
          <a:xfrm>
            <a:off x="21861" y="-300730"/>
            <a:ext cx="6074503" cy="938525"/>
          </a:xfrm>
          <a:prstGeom prst="rect">
            <a:avLst/>
          </a:prstGeom>
        </p:spPr>
        <p:txBody>
          <a:bodyPr vert="horz" lIns="251999" tIns="360000" rIns="144000" bIns="34290" rtlCol="0" anchor="t" anchorCtr="0">
            <a:noAutofit/>
          </a:bodyPr>
          <a:lstStyle/>
          <a:p>
            <a:r>
              <a:rPr lang="sv-SE" sz="1600" b="1" dirty="0">
                <a:latin typeface="Calibri" charset="0"/>
                <a:ea typeface="Calibri" charset="0"/>
                <a:cs typeface="Calibri" charset="0"/>
              </a:rPr>
              <a:t>Sex av tio i Göteborgsregionen tycker att det är bra att möjligheten finns att välja privat eller kommunal äldreomsorg. </a:t>
            </a:r>
            <a:br>
              <a:rPr lang="sv-SE" sz="1600" b="1" dirty="0">
                <a:latin typeface="Calibri" charset="0"/>
                <a:ea typeface="Calibri" charset="0"/>
                <a:cs typeface="Calibri" charset="0"/>
              </a:rPr>
            </a:br>
            <a:r>
              <a:rPr lang="sv-SE" sz="1600" b="1" dirty="0">
                <a:latin typeface="Calibri" charset="0"/>
                <a:ea typeface="Calibri" charset="0"/>
                <a:cs typeface="Calibri" charset="0"/>
              </a:rPr>
              <a:t>Var femte tycker det är dåligt.</a:t>
            </a:r>
            <a:endParaRPr lang="sv-SE" sz="1600" b="1" dirty="0"/>
          </a:p>
        </p:txBody>
      </p:sp>
      <p:sp>
        <p:nvSpPr>
          <p:cNvPr id="10" name="shpQuestion"/>
          <p:cNvSpPr>
            <a:spLocks noGrp="1"/>
          </p:cNvSpPr>
          <p:nvPr>
            <p:ph type="body" sz="quarter" idx="14"/>
          </p:nvPr>
        </p:nvSpPr>
        <p:spPr>
          <a:xfrm>
            <a:off x="1" y="915566"/>
            <a:ext cx="6074502" cy="504056"/>
          </a:xfrm>
          <a:prstGeom prst="rect">
            <a:avLst/>
          </a:prstGeom>
        </p:spPr>
        <p:txBody>
          <a:bodyPr vert="horz" lIns="251999" tIns="108000" rIns="144000" bIns="34290" rtlCol="0" anchor="t" anchorCtr="0">
            <a:normAutofit fontScale="85000" lnSpcReduction="10000"/>
          </a:bodyPr>
          <a:lstStyle/>
          <a:p>
            <a:r>
              <a:rPr lang="sv-SE" b="0" dirty="0">
                <a:latin typeface="Calibri Regular" charset="0"/>
                <a:cs typeface="Calibri Regular" charset="0"/>
              </a:rPr>
              <a:t>FRÅGA: 2018 infördes en möjlighet för äldre i Göteborg att välja mellan kommunala och privata äldreboenden. </a:t>
            </a:r>
            <a:br>
              <a:rPr lang="sv-SE" b="0" dirty="0">
                <a:latin typeface="Calibri Regular" charset="0"/>
                <a:cs typeface="Calibri Regular" charset="0"/>
              </a:rPr>
            </a:br>
            <a:r>
              <a:rPr lang="sv-SE" b="0" dirty="0">
                <a:latin typeface="Calibri Regular" charset="0"/>
                <a:cs typeface="Calibri Regular" charset="0"/>
              </a:rPr>
              <a:t>Tycker du att det är bra eller dåligt att möjligheten finns att välja privat eller kommunal äldreomsorg?</a:t>
            </a:r>
            <a:endParaRPr lang="en-US"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shpInfo">
            <a:extLst>
              <a:ext uri="{FF2B5EF4-FFF2-40B4-BE49-F238E27FC236}">
                <a16:creationId xmlns:a16="http://schemas.microsoft.com/office/drawing/2014/main" id="{108648E5-C5E3-4692-8523-683DB2936A4C}"/>
              </a:ext>
            </a:extLst>
          </p:cNvPr>
          <p:cNvSpPr txBox="1">
            <a:spLocks/>
          </p:cNvSpPr>
          <p:nvPr/>
        </p:nvSpPr>
        <p:spPr>
          <a:xfrm>
            <a:off x="6084888" y="-1"/>
            <a:ext cx="3059112" cy="915567"/>
          </a:xfrm>
          <a:prstGeom prst="rect">
            <a:avLst/>
          </a:prstGeom>
        </p:spPr>
        <p:txBody>
          <a:bodyPr lIns="251999" tIns="468000" rIns="251999"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342892">
              <a:defRPr/>
            </a:pPr>
            <a:r>
              <a:rPr lang="sv-SE" b="1">
                <a:solidFill>
                  <a:srgbClr val="FFFFFF"/>
                </a:solidFill>
                <a:latin typeface="Calibri" charset="0"/>
                <a:ea typeface="Calibri" charset="0"/>
                <a:cs typeface="Calibri" charset="0"/>
              </a:rPr>
              <a:t>Signifikanta skillnader mot totalen</a:t>
            </a:r>
          </a:p>
          <a:p>
            <a:pPr defTabSz="342892">
              <a:defRPr/>
            </a:pPr>
            <a:r>
              <a:rPr lang="sv-SE" i="1">
                <a:solidFill>
                  <a:srgbClr val="FFFFFF"/>
                </a:solidFill>
                <a:latin typeface="Calibri" panose="020F0502020204030204"/>
              </a:rPr>
              <a:t>Följande undergrupper svarar i högre grad: </a:t>
            </a:r>
          </a:p>
        </p:txBody>
      </p:sp>
      <p:sp>
        <p:nvSpPr>
          <p:cNvPr id="19" name="shpBase">
            <a:extLst>
              <a:ext uri="{FF2B5EF4-FFF2-40B4-BE49-F238E27FC236}">
                <a16:creationId xmlns:a16="http://schemas.microsoft.com/office/drawing/2014/main" id="{E867401F-3F5C-AD48-99F7-DC7F0FEEBF78}"/>
              </a:ext>
            </a:extLst>
          </p:cNvPr>
          <p:cNvSpPr/>
          <p:nvPr/>
        </p:nvSpPr>
        <p:spPr>
          <a:xfrm>
            <a:off x="0" y="4587974"/>
            <a:ext cx="6084888" cy="288825"/>
          </a:xfrm>
          <a:prstGeom prst="rect">
            <a:avLst/>
          </a:prstGeom>
        </p:spPr>
        <p:txBody>
          <a:bodyPr wrap="square" lIns="251999" tIns="46800" rIns="108000" bIns="108000" anchor="b" anchorCtr="0">
            <a:noAutofit/>
          </a:bodyPr>
          <a:lstStyle/>
          <a:p>
            <a:pPr algn="r">
              <a:defRPr/>
            </a:pPr>
            <a:r>
              <a:rPr lang="sv-SE" sz="800">
                <a:solidFill>
                  <a:prstClr val="white">
                    <a:lumMod val="50000"/>
                  </a:prstClr>
                </a:solidFill>
                <a:latin typeface="Calibri" charset="0"/>
                <a:ea typeface="Calibri" charset="0"/>
                <a:cs typeface="Calibri" charset="0"/>
              </a:rPr>
              <a:t>BAS: Totalt (n=0)</a:t>
            </a:r>
            <a:endParaRPr lang="en-US" sz="800">
              <a:solidFill>
                <a:prstClr val="white">
                  <a:lumMod val="50000"/>
                </a:prstClr>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2672281675"/>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shpSign">
            <a:extLst>
              <a:ext uri="{FF2B5EF4-FFF2-40B4-BE49-F238E27FC236}">
                <a16:creationId xmlns:a16="http://schemas.microsoft.com/office/drawing/2014/main" id="{BC0427C9-7D1B-4917-9B42-DF4913E919DB}"/>
              </a:ext>
            </a:extLst>
          </p:cNvPr>
          <p:cNvSpPr/>
          <p:nvPr/>
        </p:nvSpPr>
        <p:spPr>
          <a:xfrm>
            <a:off x="6084888" y="1029773"/>
            <a:ext cx="3119624" cy="3486193"/>
          </a:xfrm>
          <a:prstGeom prst="rect">
            <a:avLst/>
          </a:prstGeom>
        </p:spPr>
        <p:txBody>
          <a:bodyPr wrap="square" lIns="251999" rIns="251999">
            <a:noAutofit/>
          </a:bodyPr>
          <a:lstStyle/>
          <a:p>
            <a:pPr lvl="0">
              <a:spcBef>
                <a:spcPct val="20000"/>
              </a:spcBef>
              <a:defRPr/>
            </a:pPr>
            <a:r>
              <a:rPr lang="sv-SE" sz="900" b="1" dirty="0">
                <a:solidFill>
                  <a:srgbClr val="FFFFFF"/>
                </a:solidFill>
                <a:cs typeface="Times New Roman" panose="02020603050405020304" pitchFamily="18" charset="0"/>
              </a:rPr>
              <a:t>Mycket bra (32%)</a:t>
            </a:r>
          </a:p>
          <a:p>
            <a:pPr marL="228600" indent="-228600">
              <a:spcBef>
                <a:spcPct val="20000"/>
              </a:spcBef>
              <a:buFont typeface="+mj-lt"/>
              <a:buChar char="•"/>
              <a:defRPr/>
            </a:pPr>
            <a:r>
              <a:rPr lang="sv-SE" sz="900" dirty="0">
                <a:solidFill>
                  <a:srgbClr val="FFFFFF"/>
                </a:solidFill>
                <a:cs typeface="Times New Roman" panose="02020603050405020304" pitchFamily="18" charset="0"/>
              </a:rPr>
              <a:t>65-84 år (42%), 50-64 år (41%), Villa/radhus (41%)</a:t>
            </a:r>
          </a:p>
          <a:p>
            <a:pPr marL="228600" indent="-228600">
              <a:spcBef>
                <a:spcPct val="20000"/>
              </a:spcBef>
              <a:buFont typeface="+mj-lt"/>
              <a:buChar char="•"/>
              <a:defRPr/>
            </a:pPr>
            <a:r>
              <a:rPr lang="sv-SE" sz="900" dirty="0">
                <a:solidFill>
                  <a:srgbClr val="FFFFFF"/>
                </a:solidFill>
                <a:cs typeface="Times New Roman" panose="02020603050405020304" pitchFamily="18" charset="0"/>
              </a:rPr>
              <a:t>Pensionär (41%), Hushållsinkomst 800k- (39%)</a:t>
            </a:r>
          </a:p>
          <a:p>
            <a:pPr marL="228600" indent="-228600">
              <a:spcBef>
                <a:spcPct val="20000"/>
              </a:spcBef>
              <a:buFont typeface="+mj-lt"/>
              <a:buChar char="•"/>
              <a:defRPr/>
            </a:pPr>
            <a:r>
              <a:rPr lang="sv-SE" sz="900" dirty="0">
                <a:solidFill>
                  <a:srgbClr val="FFFFFF"/>
                </a:solidFill>
                <a:cs typeface="Times New Roman" panose="02020603050405020304" pitchFamily="18" charset="0"/>
              </a:rPr>
              <a:t>Gift (38%), Man (37%)</a:t>
            </a:r>
          </a:p>
          <a:p>
            <a:pPr lvl="0">
              <a:spcBef>
                <a:spcPct val="20000"/>
              </a:spcBef>
              <a:defRPr/>
            </a:pPr>
            <a:r>
              <a:rPr lang="sv-SE" sz="900" b="1" dirty="0">
                <a:solidFill>
                  <a:srgbClr val="FFFFFF"/>
                </a:solidFill>
                <a:cs typeface="Times New Roman" panose="02020603050405020304" pitchFamily="18" charset="0"/>
              </a:rPr>
              <a:t>Varken bra eller dåligt (13%)</a:t>
            </a:r>
          </a:p>
          <a:p>
            <a:pPr marL="228600" indent="-228600">
              <a:spcBef>
                <a:spcPct val="20000"/>
              </a:spcBef>
              <a:buFont typeface="+mj-lt"/>
              <a:buChar char="•"/>
              <a:defRPr/>
            </a:pPr>
            <a:r>
              <a:rPr lang="sv-SE" sz="900" dirty="0">
                <a:solidFill>
                  <a:srgbClr val="FFFFFF"/>
                </a:solidFill>
                <a:cs typeface="Times New Roman" panose="02020603050405020304" pitchFamily="18" charset="0"/>
              </a:rPr>
              <a:t>Kvinna (16%)</a:t>
            </a:r>
          </a:p>
          <a:p>
            <a:pPr lvl="0">
              <a:spcBef>
                <a:spcPct val="20000"/>
              </a:spcBef>
              <a:defRPr/>
            </a:pPr>
            <a:r>
              <a:rPr lang="sv-SE" sz="900" b="1" dirty="0">
                <a:solidFill>
                  <a:srgbClr val="FFFFFF"/>
                </a:solidFill>
                <a:cs typeface="Times New Roman" panose="02020603050405020304" pitchFamily="18" charset="0"/>
              </a:rPr>
              <a:t>Ganska dåligt (12%)</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Hushållsinkomst 300k-499k (18%)</a:t>
            </a:r>
          </a:p>
          <a:p>
            <a:pPr marL="228600" indent="-228600">
              <a:spcBef>
                <a:spcPct val="20000"/>
              </a:spcBef>
              <a:buFont typeface="+mj-lt"/>
              <a:buChar char="•"/>
              <a:defRPr/>
            </a:pPr>
            <a:r>
              <a:rPr lang="sv-SE" sz="900" dirty="0">
                <a:solidFill>
                  <a:srgbClr val="FFFFFF"/>
                </a:solidFill>
                <a:cs typeface="Times New Roman" panose="02020603050405020304" pitchFamily="18" charset="0"/>
              </a:rPr>
              <a:t>Offentlig sektor (18%), Hyreslägenhet (17%)</a:t>
            </a:r>
          </a:p>
          <a:p>
            <a:pPr marL="228600" indent="-228600">
              <a:spcBef>
                <a:spcPct val="20000"/>
              </a:spcBef>
              <a:buFont typeface="+mj-lt"/>
              <a:buChar char="•"/>
              <a:defRPr/>
            </a:pPr>
            <a:r>
              <a:rPr lang="sv-SE" sz="900" dirty="0">
                <a:solidFill>
                  <a:srgbClr val="FFFFFF"/>
                </a:solidFill>
                <a:cs typeface="Times New Roman" panose="02020603050405020304" pitchFamily="18" charset="0"/>
              </a:rPr>
              <a:t>Tjänsteman (15%)</a:t>
            </a:r>
          </a:p>
          <a:p>
            <a:pPr lvl="0">
              <a:spcBef>
                <a:spcPct val="20000"/>
              </a:spcBef>
              <a:defRPr/>
            </a:pPr>
            <a:r>
              <a:rPr lang="sv-SE" sz="900" b="1" dirty="0">
                <a:solidFill>
                  <a:srgbClr val="FFFFFF"/>
                </a:solidFill>
                <a:cs typeface="Times New Roman" panose="02020603050405020304" pitchFamily="18" charset="0"/>
              </a:rPr>
              <a:t>Mycket dåligt (7%)</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Hushållsinkomst 500k-799k (10%)</a:t>
            </a:r>
          </a:p>
          <a:p>
            <a:pPr lvl="0">
              <a:spcBef>
                <a:spcPct val="20000"/>
              </a:spcBef>
              <a:defRPr/>
            </a:pPr>
            <a:r>
              <a:rPr lang="sv-SE" sz="900" b="1" dirty="0">
                <a:solidFill>
                  <a:srgbClr val="FFFFFF"/>
                </a:solidFill>
                <a:cs typeface="Times New Roman" panose="02020603050405020304" pitchFamily="18" charset="0"/>
              </a:rPr>
              <a:t>Vet ej (8%)</a:t>
            </a:r>
          </a:p>
          <a:p>
            <a:pPr marL="228600" indent="-228600">
              <a:spcBef>
                <a:spcPct val="20000"/>
              </a:spcBef>
              <a:buFont typeface="+mj-lt"/>
              <a:buChar char="•"/>
              <a:defRPr/>
            </a:pPr>
            <a:r>
              <a:rPr lang="sv-SE" sz="900" dirty="0">
                <a:solidFill>
                  <a:srgbClr val="FFFFFF"/>
                </a:solidFill>
                <a:cs typeface="Times New Roman" panose="02020603050405020304" pitchFamily="18" charset="0"/>
              </a:rPr>
              <a:t>Studerande (17%), Hushållsinkomst &lt;299k (15%)</a:t>
            </a:r>
          </a:p>
          <a:p>
            <a:pPr marL="228600" indent="-228600">
              <a:spcBef>
                <a:spcPct val="20000"/>
              </a:spcBef>
              <a:buFont typeface="+mj-lt"/>
              <a:buChar char="•"/>
              <a:defRPr/>
            </a:pPr>
            <a:r>
              <a:rPr lang="sv-SE" sz="900" dirty="0">
                <a:solidFill>
                  <a:srgbClr val="FFFFFF"/>
                </a:solidFill>
                <a:cs typeface="Times New Roman" panose="02020603050405020304" pitchFamily="18" charset="0"/>
              </a:rPr>
              <a:t>18-34 år (12%)</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SUMMA BRA (60%)</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Hushållsinkomst 800k- (68%), 50-64 år (68%)</a:t>
            </a:r>
          </a:p>
          <a:p>
            <a:pPr marL="228600" indent="-228600">
              <a:spcBef>
                <a:spcPct val="20000"/>
              </a:spcBef>
              <a:buFont typeface="+mj-lt"/>
              <a:buChar char="•"/>
              <a:defRPr/>
            </a:pPr>
            <a:r>
              <a:rPr lang="sv-SE" sz="900" dirty="0">
                <a:solidFill>
                  <a:srgbClr val="FFFFFF"/>
                </a:solidFill>
                <a:cs typeface="Times New Roman" panose="02020603050405020304" pitchFamily="18" charset="0"/>
              </a:rPr>
              <a:t>Villa/radhus (67%), Man (66%), Privat sektor (66%)</a:t>
            </a:r>
          </a:p>
          <a:p>
            <a:pPr lvl="0">
              <a:spcBef>
                <a:spcPct val="20000"/>
              </a:spcBef>
              <a:defRPr/>
            </a:pPr>
            <a:r>
              <a:rPr lang="sv-SE" sz="900" b="1" dirty="0">
                <a:solidFill>
                  <a:srgbClr val="FFFFFF"/>
                </a:solidFill>
                <a:cs typeface="Times New Roman" panose="02020603050405020304" pitchFamily="18" charset="0"/>
              </a:rPr>
              <a:t>SUMMA DÅLIGT (19%)</a:t>
            </a:r>
          </a:p>
          <a:p>
            <a:pPr marL="228600" indent="-228600">
              <a:spcBef>
                <a:spcPct val="20000"/>
              </a:spcBef>
              <a:buFont typeface="+mj-lt"/>
              <a:buChar char="•"/>
              <a:defRPr/>
            </a:pPr>
            <a:r>
              <a:rPr lang="sv-SE" sz="900" dirty="0">
                <a:solidFill>
                  <a:srgbClr val="FFFFFF"/>
                </a:solidFill>
                <a:cs typeface="Times New Roman" panose="02020603050405020304" pitchFamily="18" charset="0"/>
              </a:rPr>
              <a:t>Offentlig sektor (27%)</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Hushållsinkomst 500k-799k (25%), Sambo (25%)</a:t>
            </a:r>
          </a:p>
          <a:p>
            <a:pPr marL="228600" indent="-228600">
              <a:spcBef>
                <a:spcPct val="20000"/>
              </a:spcBef>
              <a:buFont typeface="+mj-lt"/>
              <a:buChar char="•"/>
              <a:defRPr/>
            </a:pPr>
            <a:r>
              <a:rPr lang="sv-SE" sz="900" dirty="0">
                <a:solidFill>
                  <a:srgbClr val="FFFFFF"/>
                </a:solidFill>
                <a:cs typeface="Times New Roman" panose="02020603050405020304" pitchFamily="18" charset="0"/>
              </a:rPr>
              <a:t>35-49 år (24%), Hyreslägenhet (24%)</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p:txBody>
      </p:sp>
      <p:sp>
        <p:nvSpPr>
          <p:cNvPr id="26" name="shpSignInfo" hidden="1">
            <a:extLst>
              <a:ext uri="{FF2B5EF4-FFF2-40B4-BE49-F238E27FC236}">
                <a16:creationId xmlns:a16="http://schemas.microsoft.com/office/drawing/2014/main" id="{4DE47003-320C-4B76-8ACA-3AB9ADE90F69}"/>
              </a:ext>
            </a:extLst>
          </p:cNvPr>
          <p:cNvSpPr txBox="1"/>
          <p:nvPr/>
        </p:nvSpPr>
        <p:spPr>
          <a:xfrm>
            <a:off x="6084887" y="4419980"/>
            <a:ext cx="3059113" cy="456820"/>
          </a:xfrm>
          <a:prstGeom prst="rect">
            <a:avLst/>
          </a:prstGeom>
          <a:noFill/>
        </p:spPr>
        <p:txBody>
          <a:bodyPr wrap="square" lIns="251999" tIns="72000" rIns="251999" bIns="108000" rtlCol="0" anchor="b" anchorCtr="0">
            <a:noAutofit/>
          </a:bodyPr>
          <a:lstStyle/>
          <a:p>
            <a:pPr>
              <a:defRPr/>
            </a:pPr>
            <a:r>
              <a:rPr lang="sv-SE" sz="700" i="1">
                <a:solidFill>
                  <a:schemeClr val="bg1"/>
                </a:solidFill>
                <a:latin typeface="Calibri" charset="0"/>
                <a:cs typeface="Calibri" charset="0"/>
              </a:rPr>
              <a:t>Grön pil = signifikant </a:t>
            </a:r>
            <a:r>
              <a:rPr lang="sv-SE" sz="700" i="1" u="sng">
                <a:solidFill>
                  <a:schemeClr val="bg1"/>
                </a:solidFill>
                <a:latin typeface="Calibri" charset="0"/>
                <a:cs typeface="Calibri" charset="0"/>
              </a:rPr>
              <a:t>uppgång </a:t>
            </a:r>
            <a:r>
              <a:rPr lang="sv-SE" sz="700" i="1">
                <a:solidFill>
                  <a:schemeClr val="bg1"/>
                </a:solidFill>
                <a:latin typeface="Calibri" charset="0"/>
                <a:cs typeface="Calibri" charset="0"/>
              </a:rPr>
              <a:t>jämfört med föregående år</a:t>
            </a:r>
          </a:p>
          <a:p>
            <a:pPr>
              <a:defRPr/>
            </a:pPr>
            <a:r>
              <a:rPr lang="sv-SE" sz="700" i="1">
                <a:solidFill>
                  <a:schemeClr val="bg1"/>
                </a:solidFill>
                <a:latin typeface="Calibri" charset="0"/>
                <a:cs typeface="Calibri" charset="0"/>
              </a:rPr>
              <a:t>Rosa pil = signifikant </a:t>
            </a:r>
            <a:r>
              <a:rPr lang="sv-SE" sz="700" i="1" u="sng">
                <a:solidFill>
                  <a:schemeClr val="bg1"/>
                </a:solidFill>
                <a:latin typeface="Calibri" charset="0"/>
                <a:cs typeface="Calibri" charset="0"/>
              </a:rPr>
              <a:t>nergång</a:t>
            </a:r>
            <a:r>
              <a:rPr lang="sv-SE" sz="700" i="1">
                <a:solidFill>
                  <a:schemeClr val="bg1"/>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FCD0696D-44C3-4BF9-A578-2D9B98FC7A4A}"/>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8EB3BA5A-A7E1-4A9A-AEA1-5F220E99AB71}"/>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0429F88C-5A1D-4AF7-A1A7-965B1E4DEF1D}"/>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34A89C39-0FB2-4B76-BCFE-D3921C18B4DA}"/>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34BE31D8-F4F3-4BB1-9FEE-919627CDCACA}"/>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C76E75E9-62FB-4D76-895F-88E3AA8C5D62}"/>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CC601ECD-3A9D-4E73-93D0-C5E36768DBED}"/>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0EB9748-F20E-4AE5-9FD2-B6476752E4D1}"/>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A85727AF-B7F5-42FF-BF92-45D4FF15F523}"/>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C93AF8B8-9D96-4CAA-BDE0-68A2CBD04273}"/>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6707845C-029D-4757-B935-E4775150BDF4}"/>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278C56F6-2F2B-4AAF-8D7F-56AF30D4EB1E}"/>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83DA32AA-499C-4AAC-AB3D-EA17C32E0CDD}"/>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34E94057-1726-4767-911A-E9D6F18EAD6C}"/>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0BF96E42-8802-4E55-9E9F-218371ACA1F3}"/>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C69DC9A1-DCA0-4D1C-A16D-D80ED6309FC0}"/>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A59E60D1-CFA3-4945-9FA4-13556217041E}"/>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1437A5F7-7258-4E84-BF50-A65EC8B9EE2F}"/>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5" name="shpBaseTitle" hidden="1">
            <a:extLst>
              <a:ext uri="{FF2B5EF4-FFF2-40B4-BE49-F238E27FC236}">
                <a16:creationId xmlns:a16="http://schemas.microsoft.com/office/drawing/2014/main" id="{26ADB1BD-5622-4A3C-97F7-7AB33A0D1459}"/>
              </a:ext>
            </a:extLst>
          </p:cNvPr>
          <p:cNvSpPr txBox="1">
            <a:spLocks/>
          </p:cNvSpPr>
          <p:nvPr/>
        </p:nvSpPr>
        <p:spPr>
          <a:xfrm>
            <a:off x="-716" y="0"/>
            <a:ext cx="6084885" cy="411510"/>
          </a:xfrm>
          <a:prstGeom prst="rect">
            <a:avLst/>
          </a:prstGeom>
        </p:spPr>
        <p:txBody>
          <a:bodyPr lIns="251999" tIns="216000" rIns="144000" anchor="t" anchorCtr="0"/>
          <a:lstStyle>
            <a:lvl1pPr algn="l" defTabSz="342900" rtl="0" eaLnBrk="1" latinLnBrk="0" hangingPunct="1">
              <a:spcBef>
                <a:spcPct val="0"/>
              </a:spcBef>
              <a:buNone/>
              <a:tabLst>
                <a:tab pos="133350" algn="l"/>
              </a:tabLst>
              <a:defRPr sz="2400" b="0" i="0" kern="1200" baseline="0">
                <a:solidFill>
                  <a:schemeClr val="tx1"/>
                </a:solidFill>
                <a:latin typeface="Calibri Regular" charset="0"/>
                <a:ea typeface="+mj-ea"/>
                <a:cs typeface="Calibri Regular" charset="0"/>
              </a:defRPr>
            </a:lvl1pPr>
          </a:lstStyle>
          <a:p>
            <a:r>
              <a:rPr lang="sv-SE" sz="1200" b="1">
                <a:highlight>
                  <a:srgbClr val="D1E9E7"/>
                </a:highlight>
                <a:latin typeface="Calibri" charset="0"/>
                <a:ea typeface="Calibri" charset="0"/>
                <a:cs typeface="Calibri" charset="0"/>
              </a:rPr>
              <a:t>Xxxxxxxxxxxxxxxxxxxxxxxxxxxxxxxxxxxxxxxxxxxxxxxxxxxxxxxxxxxxxxxxxxxxxxxxxxxxx:</a:t>
            </a:r>
            <a:br>
              <a:rPr lang="sv-SE" sz="1200" b="1">
                <a:highlight>
                  <a:srgbClr val="D1E9E7"/>
                </a:highlight>
                <a:latin typeface="Calibri" charset="0"/>
                <a:ea typeface="Calibri" charset="0"/>
                <a:cs typeface="Calibri" charset="0"/>
              </a:rPr>
            </a:br>
            <a:endParaRPr lang="sv-SE" sz="1200" b="1"/>
          </a:p>
        </p:txBody>
      </p:sp>
      <p:sp>
        <p:nvSpPr>
          <p:cNvPr id="49" name="shpDivision" hidden="1">
            <a:extLst>
              <a:ext uri="{FF2B5EF4-FFF2-40B4-BE49-F238E27FC236}">
                <a16:creationId xmlns:a16="http://schemas.microsoft.com/office/drawing/2014/main" id="{1F3909F6-024F-0443-8AB2-B01DD8594883}"/>
              </a:ext>
            </a:extLst>
          </p:cNvPr>
          <p:cNvSpPr txBox="1"/>
          <p:nvPr/>
        </p:nvSpPr>
        <p:spPr>
          <a:xfrm>
            <a:off x="7729298" y="0"/>
            <a:ext cx="1414704" cy="268287"/>
          </a:xfrm>
          <a:prstGeom prst="rect">
            <a:avLst/>
          </a:prstGeom>
          <a:solidFill>
            <a:schemeClr val="accent4"/>
          </a:solidFill>
        </p:spPr>
        <p:txBody>
          <a:bodyPr wrap="square" lIns="188999" tIns="54000" rIns="188999" rtlCol="0" anchor="t" anchorCtr="0">
            <a:noAutofit/>
          </a:bodyPr>
          <a:lstStyle/>
          <a:p>
            <a:pPr algn="ctr">
              <a:lnSpc>
                <a:spcPct val="100000"/>
              </a:lnSpc>
            </a:pPr>
            <a:r>
              <a:rPr lang="sv-SE" sz="1050" b="1">
                <a:solidFill>
                  <a:schemeClr val="bg1"/>
                </a:solidFill>
              </a:rPr>
              <a:t>Grupp </a:t>
            </a:r>
          </a:p>
        </p:txBody>
      </p:sp>
      <p:cxnSp>
        <p:nvCxnSpPr>
          <p:cNvPr id="5" name="Rak koppling 4">
            <a:extLst>
              <a:ext uri="{FF2B5EF4-FFF2-40B4-BE49-F238E27FC236}">
                <a16:creationId xmlns:a16="http://schemas.microsoft.com/office/drawing/2014/main" id="{07B4AD54-FFF3-753F-316B-F28F38C81290}"/>
              </a:ext>
            </a:extLst>
          </p:cNvPr>
          <p:cNvCxnSpPr/>
          <p:nvPr/>
        </p:nvCxnSpPr>
        <p:spPr>
          <a:xfrm>
            <a:off x="251223" y="3771903"/>
            <a:ext cx="559152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847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shpChart">
            <a:extLst>
              <a:ext uri="{FF2B5EF4-FFF2-40B4-BE49-F238E27FC236}">
                <a16:creationId xmlns:a16="http://schemas.microsoft.com/office/drawing/2014/main" id="{7742145E-F526-4655-AEBB-EE67168A0325}"/>
              </a:ext>
            </a:extLst>
          </p:cNvPr>
          <p:cNvGraphicFramePr>
            <a:graphicFrameLocks/>
          </p:cNvGraphicFramePr>
          <p:nvPr>
            <p:extLst>
              <p:ext uri="{D42A27DB-BD31-4B8C-83A1-F6EECF244321}">
                <p14:modId xmlns:p14="http://schemas.microsoft.com/office/powerpoint/2010/main" val="2003083159"/>
              </p:ext>
            </p:extLst>
          </p:nvPr>
        </p:nvGraphicFramePr>
        <p:xfrm>
          <a:off x="251223" y="1383127"/>
          <a:ext cx="5823280" cy="3260816"/>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6084888" y="0"/>
            <a:ext cx="3059113" cy="4870076"/>
          </a:xfrm>
          <a:prstGeom prst="rect">
            <a:avLst/>
          </a:prstGeom>
          <a:solidFill>
            <a:srgbClr val="00696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342892">
              <a:defRPr/>
            </a:pPr>
            <a:endParaRPr lang="sv-SE" sz="1013">
              <a:solidFill>
                <a:prstClr val="white"/>
              </a:solidFill>
              <a:latin typeface="Calibri"/>
            </a:endParaRPr>
          </a:p>
        </p:txBody>
      </p:sp>
      <p:sp>
        <p:nvSpPr>
          <p:cNvPr id="2" name="shpTitle"/>
          <p:cNvSpPr>
            <a:spLocks noGrp="1"/>
          </p:cNvSpPr>
          <p:nvPr>
            <p:ph type="title"/>
          </p:nvPr>
        </p:nvSpPr>
        <p:spPr>
          <a:xfrm>
            <a:off x="1" y="-142533"/>
            <a:ext cx="6158753" cy="938525"/>
          </a:xfrm>
          <a:prstGeom prst="rect">
            <a:avLst/>
          </a:prstGeom>
        </p:spPr>
        <p:txBody>
          <a:bodyPr vert="horz" lIns="251999" tIns="360000" rIns="144000" bIns="34290" rtlCol="0" anchor="t" anchorCtr="0">
            <a:noAutofit/>
          </a:bodyPr>
          <a:lstStyle/>
          <a:p>
            <a:r>
              <a:rPr lang="sv-SE" sz="1800" b="1" dirty="0">
                <a:latin typeface="Calibri" charset="0"/>
                <a:ea typeface="Calibri" charset="0"/>
                <a:cs typeface="Calibri" charset="0"/>
              </a:rPr>
              <a:t>Sju av tio anser att alla i Göteborg ska ha rätt att välja mellan privat och kommunal äldreomsorg. 12% anser inte det.</a:t>
            </a:r>
            <a:endParaRPr lang="sv-SE" sz="1800" b="1" dirty="0"/>
          </a:p>
        </p:txBody>
      </p:sp>
      <p:sp>
        <p:nvSpPr>
          <p:cNvPr id="10" name="shpQuestion"/>
          <p:cNvSpPr>
            <a:spLocks noGrp="1"/>
          </p:cNvSpPr>
          <p:nvPr>
            <p:ph type="body" sz="quarter" idx="14"/>
          </p:nvPr>
        </p:nvSpPr>
        <p:spPr>
          <a:xfrm>
            <a:off x="1" y="915566"/>
            <a:ext cx="6347790" cy="504056"/>
          </a:xfrm>
          <a:prstGeom prst="rect">
            <a:avLst/>
          </a:prstGeom>
        </p:spPr>
        <p:txBody>
          <a:bodyPr vert="horz" lIns="251999" tIns="108000" rIns="144000" bIns="34290" rtlCol="0" anchor="t" anchorCtr="0">
            <a:normAutofit/>
          </a:bodyPr>
          <a:lstStyle/>
          <a:p>
            <a:r>
              <a:rPr lang="sv-SE" b="0" dirty="0">
                <a:latin typeface="Calibri Regular" charset="0"/>
                <a:cs typeface="Calibri Regular" charset="0"/>
              </a:rPr>
              <a:t>FRÅGA: Anser du att ALLA äldre i Göteborg ska ha rätt att välja mellan privat och kommunal äldreomsorg?</a:t>
            </a:r>
            <a:endParaRPr lang="en-US"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shpInfo">
            <a:extLst>
              <a:ext uri="{FF2B5EF4-FFF2-40B4-BE49-F238E27FC236}">
                <a16:creationId xmlns:a16="http://schemas.microsoft.com/office/drawing/2014/main" id="{108648E5-C5E3-4692-8523-683DB2936A4C}"/>
              </a:ext>
            </a:extLst>
          </p:cNvPr>
          <p:cNvSpPr txBox="1">
            <a:spLocks/>
          </p:cNvSpPr>
          <p:nvPr/>
        </p:nvSpPr>
        <p:spPr>
          <a:xfrm>
            <a:off x="6084888" y="-1"/>
            <a:ext cx="3059112" cy="915567"/>
          </a:xfrm>
          <a:prstGeom prst="rect">
            <a:avLst/>
          </a:prstGeom>
        </p:spPr>
        <p:txBody>
          <a:bodyPr lIns="251999" tIns="468000" rIns="251999"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342892">
              <a:defRPr/>
            </a:pPr>
            <a:r>
              <a:rPr lang="sv-SE" b="1">
                <a:solidFill>
                  <a:srgbClr val="FFFFFF"/>
                </a:solidFill>
                <a:latin typeface="Calibri" charset="0"/>
                <a:ea typeface="Calibri" charset="0"/>
                <a:cs typeface="Calibri" charset="0"/>
              </a:rPr>
              <a:t>Signifikanta skillnader mot totalen</a:t>
            </a:r>
          </a:p>
          <a:p>
            <a:pPr defTabSz="342892">
              <a:defRPr/>
            </a:pPr>
            <a:r>
              <a:rPr lang="sv-SE" i="1">
                <a:solidFill>
                  <a:srgbClr val="FFFFFF"/>
                </a:solidFill>
                <a:latin typeface="Calibri" panose="020F0502020204030204"/>
              </a:rPr>
              <a:t>Följande undergrupper svarar i högre grad: </a:t>
            </a:r>
          </a:p>
        </p:txBody>
      </p:sp>
      <p:sp>
        <p:nvSpPr>
          <p:cNvPr id="19" name="shpBase">
            <a:extLst>
              <a:ext uri="{FF2B5EF4-FFF2-40B4-BE49-F238E27FC236}">
                <a16:creationId xmlns:a16="http://schemas.microsoft.com/office/drawing/2014/main" id="{E867401F-3F5C-AD48-99F7-DC7F0FEEBF78}"/>
              </a:ext>
            </a:extLst>
          </p:cNvPr>
          <p:cNvSpPr/>
          <p:nvPr/>
        </p:nvSpPr>
        <p:spPr>
          <a:xfrm>
            <a:off x="0" y="4587974"/>
            <a:ext cx="6084888" cy="288825"/>
          </a:xfrm>
          <a:prstGeom prst="rect">
            <a:avLst/>
          </a:prstGeom>
        </p:spPr>
        <p:txBody>
          <a:bodyPr wrap="square" lIns="251999" tIns="46800" rIns="108000" bIns="108000" anchor="b" anchorCtr="0">
            <a:noAutofit/>
          </a:bodyPr>
          <a:lstStyle/>
          <a:p>
            <a:pPr algn="r">
              <a:defRPr/>
            </a:pPr>
            <a:r>
              <a:rPr lang="sv-SE" sz="800">
                <a:solidFill>
                  <a:prstClr val="white">
                    <a:lumMod val="50000"/>
                  </a:prstClr>
                </a:solidFill>
                <a:latin typeface="Calibri" charset="0"/>
                <a:ea typeface="Calibri" charset="0"/>
                <a:cs typeface="Calibri" charset="0"/>
              </a:rPr>
              <a:t>BAS: Totalt (n=0)</a:t>
            </a:r>
            <a:endParaRPr lang="en-US" sz="800">
              <a:solidFill>
                <a:prstClr val="white">
                  <a:lumMod val="50000"/>
                </a:prstClr>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1876618464"/>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12" name="shpSign">
            <a:extLst>
              <a:ext uri="{FF2B5EF4-FFF2-40B4-BE49-F238E27FC236}">
                <a16:creationId xmlns:a16="http://schemas.microsoft.com/office/drawing/2014/main" id="{BC0427C9-7D1B-4917-9B42-DF4913E919DB}"/>
              </a:ext>
            </a:extLst>
          </p:cNvPr>
          <p:cNvSpPr/>
          <p:nvPr/>
        </p:nvSpPr>
        <p:spPr>
          <a:xfrm>
            <a:off x="6084888" y="1029773"/>
            <a:ext cx="3043049" cy="3486193"/>
          </a:xfrm>
          <a:prstGeom prst="rect">
            <a:avLst/>
          </a:prstGeom>
        </p:spPr>
        <p:txBody>
          <a:bodyPr wrap="square" lIns="251999" rIns="251999">
            <a:noAutofit/>
          </a:bodyPr>
          <a:lstStyle/>
          <a:p>
            <a:pPr lvl="0">
              <a:spcBef>
                <a:spcPct val="20000"/>
              </a:spcBef>
              <a:defRPr/>
            </a:pPr>
            <a:r>
              <a:rPr lang="sv-SE" sz="900" b="1" dirty="0">
                <a:solidFill>
                  <a:srgbClr val="FFFFFF"/>
                </a:solidFill>
                <a:cs typeface="Times New Roman" panose="02020603050405020304" pitchFamily="18" charset="0"/>
              </a:rPr>
              <a:t>Ja (69%)</a:t>
            </a:r>
          </a:p>
          <a:p>
            <a:pPr marL="228600" indent="-228600">
              <a:spcBef>
                <a:spcPct val="20000"/>
              </a:spcBef>
              <a:buFont typeface="+mj-lt"/>
              <a:buChar char="•"/>
              <a:defRPr/>
            </a:pPr>
            <a:r>
              <a:rPr lang="sv-SE" sz="900" dirty="0">
                <a:solidFill>
                  <a:srgbClr val="FFFFFF"/>
                </a:solidFill>
                <a:cs typeface="Times New Roman" panose="02020603050405020304" pitchFamily="18" charset="0"/>
              </a:rPr>
              <a:t>50-64 år (75%)</a:t>
            </a:r>
          </a:p>
          <a:p>
            <a:pPr marL="228600" indent="-228600">
              <a:spcBef>
                <a:spcPct val="20000"/>
              </a:spcBef>
              <a:buFont typeface="+mj-lt"/>
              <a:buChar char="•"/>
              <a:defRPr/>
            </a:pPr>
            <a:r>
              <a:rPr lang="sv-SE" sz="900" dirty="0">
                <a:solidFill>
                  <a:srgbClr val="FFFFFF"/>
                </a:solidFill>
                <a:cs typeface="Times New Roman" panose="02020603050405020304" pitchFamily="18" charset="0"/>
              </a:rPr>
              <a:t>65-84 år (75%)</a:t>
            </a:r>
          </a:p>
          <a:p>
            <a:pPr marL="228600" indent="-228600">
              <a:spcBef>
                <a:spcPct val="20000"/>
              </a:spcBef>
              <a:buFont typeface="+mj-lt"/>
              <a:buChar char="•"/>
              <a:defRPr/>
            </a:pPr>
            <a:r>
              <a:rPr lang="sv-SE" sz="900" dirty="0">
                <a:solidFill>
                  <a:srgbClr val="FFFFFF"/>
                </a:solidFill>
                <a:cs typeface="Times New Roman" panose="02020603050405020304" pitchFamily="18" charset="0"/>
              </a:rPr>
              <a:t>Singel (75%)</a:t>
            </a:r>
          </a:p>
          <a:p>
            <a:pPr marL="228600" indent="-228600">
              <a:spcBef>
                <a:spcPct val="20000"/>
              </a:spcBef>
              <a:buFont typeface="+mj-lt"/>
              <a:buChar char="•"/>
              <a:defRPr/>
            </a:pPr>
            <a:r>
              <a:rPr lang="sv-SE" sz="900" dirty="0">
                <a:solidFill>
                  <a:srgbClr val="FFFFFF"/>
                </a:solidFill>
                <a:cs typeface="Times New Roman" panose="02020603050405020304" pitchFamily="18" charset="0"/>
              </a:rPr>
              <a:t>Privat sektor (74%)</a:t>
            </a:r>
          </a:p>
          <a:p>
            <a:pPr marL="228600" indent="-228600">
              <a:spcBef>
                <a:spcPct val="20000"/>
              </a:spcBef>
              <a:buFont typeface="+mj-lt"/>
              <a:buChar char="•"/>
              <a:defRPr/>
            </a:pPr>
            <a:r>
              <a:rPr lang="sv-SE" sz="900" dirty="0">
                <a:solidFill>
                  <a:srgbClr val="FFFFFF"/>
                </a:solidFill>
                <a:cs typeface="Times New Roman" panose="02020603050405020304" pitchFamily="18" charset="0"/>
              </a:rPr>
              <a:t>Man (73%)</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Nej (12%)</a:t>
            </a:r>
          </a:p>
          <a:p>
            <a:pPr marL="228600" indent="-228600">
              <a:spcBef>
                <a:spcPct val="20000"/>
              </a:spcBef>
              <a:buFont typeface="+mj-lt"/>
              <a:buChar char="•"/>
              <a:defRPr/>
            </a:pPr>
            <a:r>
              <a:rPr lang="sv-SE" sz="900" dirty="0">
                <a:solidFill>
                  <a:srgbClr val="FFFFFF"/>
                </a:solidFill>
                <a:cs typeface="Times New Roman" panose="02020603050405020304" pitchFamily="18" charset="0"/>
              </a:rPr>
              <a:t>Sambo (18%)</a:t>
            </a:r>
          </a:p>
          <a:p>
            <a:pPr marL="228600" indent="-228600">
              <a:spcBef>
                <a:spcPct val="20000"/>
              </a:spcBef>
              <a:buFont typeface="+mj-lt"/>
              <a:buChar char="•"/>
              <a:defRPr/>
            </a:pPr>
            <a:r>
              <a:rPr lang="sv-SE" sz="900" dirty="0">
                <a:solidFill>
                  <a:srgbClr val="FFFFFF"/>
                </a:solidFill>
                <a:cs typeface="Times New Roman" panose="02020603050405020304" pitchFamily="18" charset="0"/>
              </a:rPr>
              <a:t>Offentlig sektor (18%)</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Hushållsinkomst 500k-799k (17%)</a:t>
            </a:r>
          </a:p>
          <a:p>
            <a:pPr marL="228600" indent="-228600">
              <a:spcBef>
                <a:spcPct val="20000"/>
              </a:spcBef>
              <a:buFont typeface="+mj-lt"/>
              <a:buChar char="•"/>
              <a:defRPr/>
            </a:pPr>
            <a:r>
              <a:rPr lang="sv-SE" sz="900" dirty="0">
                <a:solidFill>
                  <a:srgbClr val="FFFFFF"/>
                </a:solidFill>
                <a:cs typeface="Times New Roman" panose="02020603050405020304" pitchFamily="18" charset="0"/>
              </a:rPr>
              <a:t>35-49 år (16%)</a:t>
            </a:r>
          </a:p>
          <a:p>
            <a:pPr marL="228600" indent="-228600">
              <a:spcBef>
                <a:spcPct val="20000"/>
              </a:spcBef>
              <a:buFont typeface="+mj-lt"/>
              <a:buChar char="•"/>
              <a:defRPr/>
            </a:pPr>
            <a:r>
              <a:rPr lang="sv-SE" sz="900" dirty="0">
                <a:solidFill>
                  <a:srgbClr val="FFFFFF"/>
                </a:solidFill>
                <a:cs typeface="Times New Roman" panose="02020603050405020304" pitchFamily="18" charset="0"/>
              </a:rPr>
              <a:t>Hyreslägenhet (16%)</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r>
              <a:rPr lang="sv-SE" sz="900" b="1" dirty="0">
                <a:solidFill>
                  <a:srgbClr val="FFFFFF"/>
                </a:solidFill>
                <a:cs typeface="Times New Roman" panose="02020603050405020304" pitchFamily="18" charset="0"/>
              </a:rPr>
              <a:t>Vet ej / ingen uppfattning (19%)</a:t>
            </a:r>
          </a:p>
          <a:p>
            <a:pPr marL="228600" indent="-228600">
              <a:spcBef>
                <a:spcPct val="20000"/>
              </a:spcBef>
              <a:buFont typeface="+mj-lt"/>
              <a:buChar char="•"/>
              <a:defRPr/>
            </a:pPr>
            <a:r>
              <a:rPr lang="sv-SE" sz="900" dirty="0">
                <a:solidFill>
                  <a:srgbClr val="FFFFFF"/>
                </a:solidFill>
                <a:cs typeface="Times New Roman" panose="02020603050405020304" pitchFamily="18" charset="0"/>
              </a:rPr>
              <a:t>Hushållsinkomst &lt;299k (26%)</a:t>
            </a:r>
          </a:p>
          <a:p>
            <a:pPr marL="228600" indent="-228600">
              <a:spcBef>
                <a:spcPct val="20000"/>
              </a:spcBef>
              <a:buFont typeface="+mj-lt"/>
              <a:buChar char="•"/>
              <a:defRPr/>
            </a:pPr>
            <a:r>
              <a:rPr lang="sv-SE" sz="900" dirty="0">
                <a:solidFill>
                  <a:srgbClr val="FFFFFF"/>
                </a:solidFill>
                <a:cs typeface="Times New Roman" panose="02020603050405020304" pitchFamily="18" charset="0"/>
              </a:rPr>
              <a:t>18-34 år (26%)</a:t>
            </a:r>
          </a:p>
          <a:p>
            <a:pPr marL="228600" indent="-228600">
              <a:spcBef>
                <a:spcPct val="20000"/>
              </a:spcBef>
              <a:buFont typeface="+mj-lt"/>
              <a:buChar char="•"/>
              <a:defRPr/>
            </a:pPr>
            <a:r>
              <a:rPr lang="sv-SE" sz="900" dirty="0">
                <a:solidFill>
                  <a:srgbClr val="FFFFFF"/>
                </a:solidFill>
                <a:cs typeface="Times New Roman" panose="02020603050405020304" pitchFamily="18" charset="0"/>
              </a:rPr>
              <a:t>Studerande (26%)</a:t>
            </a:r>
          </a:p>
          <a:p>
            <a:pPr marL="228600" indent="-228600">
              <a:spcBef>
                <a:spcPct val="20000"/>
              </a:spcBef>
              <a:buFont typeface="+mj-lt"/>
              <a:buChar char="•"/>
              <a:defRPr/>
            </a:pPr>
            <a:r>
              <a:rPr lang="sv-SE" sz="900" dirty="0">
                <a:solidFill>
                  <a:srgbClr val="FFFFFF"/>
                </a:solidFill>
                <a:cs typeface="Times New Roman" panose="02020603050405020304" pitchFamily="18" charset="0"/>
              </a:rPr>
              <a:t>Offentlig sektor (24%)</a:t>
            </a:r>
          </a:p>
          <a:p>
            <a:pPr marL="228600" indent="-228600">
              <a:spcBef>
                <a:spcPct val="20000"/>
              </a:spcBef>
              <a:buFont typeface="+mj-lt"/>
              <a:buChar char="•"/>
              <a:defRPr/>
            </a:pPr>
            <a:r>
              <a:rPr lang="sv-SE" sz="900" dirty="0">
                <a:solidFill>
                  <a:srgbClr val="FFFFFF"/>
                </a:solidFill>
                <a:cs typeface="Times New Roman" panose="02020603050405020304" pitchFamily="18" charset="0"/>
              </a:rPr>
              <a:t>Kvinna (24%)</a:t>
            </a: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a:p>
            <a:pPr lvl="0">
              <a:spcBef>
                <a:spcPct val="20000"/>
              </a:spcBef>
              <a:defRPr/>
            </a:pPr>
            <a:endParaRPr lang="sv-SE" sz="900" b="1" dirty="0">
              <a:solidFill>
                <a:srgbClr val="FFFFFF"/>
              </a:solidFill>
              <a:cs typeface="Times New Roman" panose="02020603050405020304" pitchFamily="18" charset="0"/>
            </a:endParaRPr>
          </a:p>
        </p:txBody>
      </p:sp>
      <p:sp>
        <p:nvSpPr>
          <p:cNvPr id="26" name="shpSignInfo" hidden="1">
            <a:extLst>
              <a:ext uri="{FF2B5EF4-FFF2-40B4-BE49-F238E27FC236}">
                <a16:creationId xmlns:a16="http://schemas.microsoft.com/office/drawing/2014/main" id="{4DE47003-320C-4B76-8ACA-3AB9ADE90F69}"/>
              </a:ext>
            </a:extLst>
          </p:cNvPr>
          <p:cNvSpPr txBox="1"/>
          <p:nvPr/>
        </p:nvSpPr>
        <p:spPr>
          <a:xfrm>
            <a:off x="6084887" y="4419980"/>
            <a:ext cx="3059113" cy="456820"/>
          </a:xfrm>
          <a:prstGeom prst="rect">
            <a:avLst/>
          </a:prstGeom>
          <a:noFill/>
        </p:spPr>
        <p:txBody>
          <a:bodyPr wrap="square" lIns="251999" tIns="72000" rIns="251999" bIns="108000" rtlCol="0" anchor="b" anchorCtr="0">
            <a:noAutofit/>
          </a:bodyPr>
          <a:lstStyle/>
          <a:p>
            <a:pPr>
              <a:defRPr/>
            </a:pPr>
            <a:r>
              <a:rPr lang="sv-SE" sz="700" i="1">
                <a:solidFill>
                  <a:schemeClr val="bg1"/>
                </a:solidFill>
                <a:latin typeface="Calibri" charset="0"/>
                <a:cs typeface="Calibri" charset="0"/>
              </a:rPr>
              <a:t>Grön pil = signifikant </a:t>
            </a:r>
            <a:r>
              <a:rPr lang="sv-SE" sz="700" i="1" u="sng">
                <a:solidFill>
                  <a:schemeClr val="bg1"/>
                </a:solidFill>
                <a:latin typeface="Calibri" charset="0"/>
                <a:cs typeface="Calibri" charset="0"/>
              </a:rPr>
              <a:t>uppgång </a:t>
            </a:r>
            <a:r>
              <a:rPr lang="sv-SE" sz="700" i="1">
                <a:solidFill>
                  <a:schemeClr val="bg1"/>
                </a:solidFill>
                <a:latin typeface="Calibri" charset="0"/>
                <a:cs typeface="Calibri" charset="0"/>
              </a:rPr>
              <a:t>jämfört med föregående år</a:t>
            </a:r>
          </a:p>
          <a:p>
            <a:pPr>
              <a:defRPr/>
            </a:pPr>
            <a:r>
              <a:rPr lang="sv-SE" sz="700" i="1">
                <a:solidFill>
                  <a:schemeClr val="bg1"/>
                </a:solidFill>
                <a:latin typeface="Calibri" charset="0"/>
                <a:cs typeface="Calibri" charset="0"/>
              </a:rPr>
              <a:t>Rosa pil = signifikant </a:t>
            </a:r>
            <a:r>
              <a:rPr lang="sv-SE" sz="700" i="1" u="sng">
                <a:solidFill>
                  <a:schemeClr val="bg1"/>
                </a:solidFill>
                <a:latin typeface="Calibri" charset="0"/>
                <a:cs typeface="Calibri" charset="0"/>
              </a:rPr>
              <a:t>nergång</a:t>
            </a:r>
            <a:r>
              <a:rPr lang="sv-SE" sz="700" i="1">
                <a:solidFill>
                  <a:schemeClr val="bg1"/>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FCD0696D-44C3-4BF9-A578-2D9B98FC7A4A}"/>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8EB3BA5A-A7E1-4A9A-AEA1-5F220E99AB71}"/>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0429F88C-5A1D-4AF7-A1A7-965B1E4DEF1D}"/>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34A89C39-0FB2-4B76-BCFE-D3921C18B4DA}"/>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34BE31D8-F4F3-4BB1-9FEE-919627CDCACA}"/>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C76E75E9-62FB-4D76-895F-88E3AA8C5D62}"/>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CC601ECD-3A9D-4E73-93D0-C5E36768DBED}"/>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0EB9748-F20E-4AE5-9FD2-B6476752E4D1}"/>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A85727AF-B7F5-42FF-BF92-45D4FF15F523}"/>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C93AF8B8-9D96-4CAA-BDE0-68A2CBD04273}"/>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6707845C-029D-4757-B935-E4775150BDF4}"/>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278C56F6-2F2B-4AAF-8D7F-56AF30D4EB1E}"/>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83DA32AA-499C-4AAC-AB3D-EA17C32E0CDD}"/>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34E94057-1726-4767-911A-E9D6F18EAD6C}"/>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0BF96E42-8802-4E55-9E9F-218371ACA1F3}"/>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C69DC9A1-DCA0-4D1C-A16D-D80ED6309FC0}"/>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A59E60D1-CFA3-4945-9FA4-13556217041E}"/>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1437A5F7-7258-4E84-BF50-A65EC8B9EE2F}"/>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5" name="shpBaseTitle" hidden="1">
            <a:extLst>
              <a:ext uri="{FF2B5EF4-FFF2-40B4-BE49-F238E27FC236}">
                <a16:creationId xmlns:a16="http://schemas.microsoft.com/office/drawing/2014/main" id="{26ADB1BD-5622-4A3C-97F7-7AB33A0D1459}"/>
              </a:ext>
            </a:extLst>
          </p:cNvPr>
          <p:cNvSpPr txBox="1">
            <a:spLocks/>
          </p:cNvSpPr>
          <p:nvPr/>
        </p:nvSpPr>
        <p:spPr>
          <a:xfrm>
            <a:off x="-716" y="0"/>
            <a:ext cx="6084885" cy="411510"/>
          </a:xfrm>
          <a:prstGeom prst="rect">
            <a:avLst/>
          </a:prstGeom>
        </p:spPr>
        <p:txBody>
          <a:bodyPr lIns="251999" tIns="216000" rIns="144000" anchor="t" anchorCtr="0"/>
          <a:lstStyle>
            <a:lvl1pPr algn="l" defTabSz="342900" rtl="0" eaLnBrk="1" latinLnBrk="0" hangingPunct="1">
              <a:spcBef>
                <a:spcPct val="0"/>
              </a:spcBef>
              <a:buNone/>
              <a:tabLst>
                <a:tab pos="133350" algn="l"/>
              </a:tabLst>
              <a:defRPr sz="2400" b="0" i="0" kern="1200" baseline="0">
                <a:solidFill>
                  <a:schemeClr val="tx1"/>
                </a:solidFill>
                <a:latin typeface="Calibri Regular" charset="0"/>
                <a:ea typeface="+mj-ea"/>
                <a:cs typeface="Calibri Regular" charset="0"/>
              </a:defRPr>
            </a:lvl1pPr>
          </a:lstStyle>
          <a:p>
            <a:r>
              <a:rPr lang="sv-SE" sz="1200" b="1">
                <a:highlight>
                  <a:srgbClr val="D1E9E7"/>
                </a:highlight>
                <a:latin typeface="Calibri" charset="0"/>
                <a:ea typeface="Calibri" charset="0"/>
                <a:cs typeface="Calibri" charset="0"/>
              </a:rPr>
              <a:t>Xxxxxxxxxxxxxxxxxxxxxxxxxxxxxxxxxxxxxxxxxxxxxxxxxxxxxxxxxxxxxxxxxxxxxxxxxxxxx:</a:t>
            </a:r>
            <a:br>
              <a:rPr lang="sv-SE" sz="1200" b="1">
                <a:highlight>
                  <a:srgbClr val="D1E9E7"/>
                </a:highlight>
                <a:latin typeface="Calibri" charset="0"/>
                <a:ea typeface="Calibri" charset="0"/>
                <a:cs typeface="Calibri" charset="0"/>
              </a:rPr>
            </a:br>
            <a:endParaRPr lang="sv-SE" sz="1200" b="1"/>
          </a:p>
        </p:txBody>
      </p:sp>
      <p:sp>
        <p:nvSpPr>
          <p:cNvPr id="49" name="shpDivision" hidden="1">
            <a:extLst>
              <a:ext uri="{FF2B5EF4-FFF2-40B4-BE49-F238E27FC236}">
                <a16:creationId xmlns:a16="http://schemas.microsoft.com/office/drawing/2014/main" id="{1F3909F6-024F-0443-8AB2-B01DD8594883}"/>
              </a:ext>
            </a:extLst>
          </p:cNvPr>
          <p:cNvSpPr txBox="1"/>
          <p:nvPr/>
        </p:nvSpPr>
        <p:spPr>
          <a:xfrm>
            <a:off x="7729298" y="0"/>
            <a:ext cx="1414704" cy="268287"/>
          </a:xfrm>
          <a:prstGeom prst="rect">
            <a:avLst/>
          </a:prstGeom>
          <a:solidFill>
            <a:schemeClr val="accent4"/>
          </a:solidFill>
        </p:spPr>
        <p:txBody>
          <a:bodyPr wrap="square" lIns="188999" tIns="54000" rIns="188999" rtlCol="0" anchor="t" anchorCtr="0">
            <a:noAutofit/>
          </a:bodyPr>
          <a:lstStyle/>
          <a:p>
            <a:pPr algn="ctr">
              <a:lnSpc>
                <a:spcPct val="100000"/>
              </a:lnSpc>
            </a:pPr>
            <a:r>
              <a:rPr lang="sv-SE" sz="1050" b="1">
                <a:solidFill>
                  <a:schemeClr val="bg1"/>
                </a:solidFill>
              </a:rPr>
              <a:t>Grupp </a:t>
            </a:r>
          </a:p>
        </p:txBody>
      </p:sp>
    </p:spTree>
    <p:extLst>
      <p:ext uri="{BB962C8B-B14F-4D97-AF65-F5344CB8AC3E}">
        <p14:creationId xmlns:p14="http://schemas.microsoft.com/office/powerpoint/2010/main" val="16133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pTitle"/>
          <p:cNvSpPr>
            <a:spLocks noGrp="1"/>
          </p:cNvSpPr>
          <p:nvPr>
            <p:ph type="title"/>
          </p:nvPr>
        </p:nvSpPr>
        <p:spPr>
          <a:xfrm>
            <a:off x="1" y="-265161"/>
            <a:ext cx="9018969" cy="938525"/>
          </a:xfrm>
          <a:prstGeom prst="rect">
            <a:avLst/>
          </a:prstGeom>
        </p:spPr>
        <p:txBody>
          <a:bodyPr vert="horz" lIns="251999" tIns="360000" rIns="144000" bIns="34290" rtlCol="0" anchor="t" anchorCtr="0">
            <a:normAutofit fontScale="90000"/>
          </a:bodyPr>
          <a:lstStyle/>
          <a:p>
            <a:r>
              <a:rPr lang="sv-SE" b="1" dirty="0">
                <a:latin typeface="Calibri" charset="0"/>
                <a:ea typeface="Calibri" charset="0"/>
                <a:cs typeface="Calibri" charset="0"/>
              </a:rPr>
              <a:t>Det främsta skälet till att alla äldre ska ha rätt att välja är att </a:t>
            </a:r>
            <a:r>
              <a:rPr lang="sv-SE" dirty="0">
                <a:latin typeface="Calibri" charset="0"/>
                <a:ea typeface="Calibri" charset="0"/>
                <a:cs typeface="Calibri" charset="0"/>
              </a:rPr>
              <a:t>valfriheten ska gälla alla, inte bara några.</a:t>
            </a:r>
            <a:endParaRPr lang="sv-SE" b="1" dirty="0"/>
          </a:p>
        </p:txBody>
      </p:sp>
      <p:sp>
        <p:nvSpPr>
          <p:cNvPr id="10" name="shpQuestion"/>
          <p:cNvSpPr>
            <a:spLocks noGrp="1"/>
          </p:cNvSpPr>
          <p:nvPr>
            <p:ph type="body" sz="quarter" idx="14"/>
          </p:nvPr>
        </p:nvSpPr>
        <p:spPr>
          <a:xfrm>
            <a:off x="1" y="915566"/>
            <a:ext cx="7180728" cy="504056"/>
          </a:xfrm>
          <a:prstGeom prst="rect">
            <a:avLst/>
          </a:prstGeom>
        </p:spPr>
        <p:txBody>
          <a:bodyPr vert="horz" lIns="251999" tIns="108000" rIns="144000" bIns="34290" rtlCol="0" anchor="t" anchorCtr="0">
            <a:normAutofit/>
          </a:bodyPr>
          <a:lstStyle/>
          <a:p>
            <a:r>
              <a:rPr lang="sv-SE" b="0" dirty="0">
                <a:latin typeface="Calibri Regular" charset="0"/>
                <a:cs typeface="Calibri Regular" charset="0"/>
              </a:rPr>
              <a:t>FRÅGA: Varför anser du att alla äldre i Göteborg ska ha rätt att välja mellan privat och kommunal äldreomsorg?</a:t>
            </a:r>
            <a:endParaRPr lang="en-US"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shpBase">
            <a:extLst>
              <a:ext uri="{FF2B5EF4-FFF2-40B4-BE49-F238E27FC236}">
                <a16:creationId xmlns:a16="http://schemas.microsoft.com/office/drawing/2014/main" id="{E867401F-3F5C-AD48-99F7-DC7F0FEEBF78}"/>
              </a:ext>
            </a:extLst>
          </p:cNvPr>
          <p:cNvSpPr/>
          <p:nvPr/>
        </p:nvSpPr>
        <p:spPr>
          <a:xfrm>
            <a:off x="2934081" y="4605762"/>
            <a:ext cx="6084888" cy="288825"/>
          </a:xfrm>
          <a:prstGeom prst="rect">
            <a:avLst/>
          </a:prstGeom>
        </p:spPr>
        <p:txBody>
          <a:bodyPr wrap="square" lIns="251999" tIns="46800" rIns="108000" bIns="108000" anchor="b" anchorCtr="0">
            <a:noAutofit/>
          </a:bodyPr>
          <a:lstStyle/>
          <a:p>
            <a:pPr algn="r">
              <a:defRPr/>
            </a:pPr>
            <a:r>
              <a:rPr lang="sv-SE" sz="800" dirty="0">
                <a:solidFill>
                  <a:prstClr val="white">
                    <a:lumMod val="50000"/>
                  </a:prstClr>
                </a:solidFill>
                <a:latin typeface="Calibri" charset="0"/>
                <a:ea typeface="Calibri" charset="0"/>
                <a:cs typeface="Calibri" charset="0"/>
              </a:rPr>
              <a:t>BAS: Anser att alla äldre i Göteborg ska ha rätt att välja</a:t>
            </a:r>
            <a:endParaRPr lang="en-US" sz="800" dirty="0">
              <a:solidFill>
                <a:prstClr val="white">
                  <a:lumMod val="50000"/>
                </a:prstClr>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2279448693"/>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26" name="shpSignInfo" hidden="1">
            <a:extLst>
              <a:ext uri="{FF2B5EF4-FFF2-40B4-BE49-F238E27FC236}">
                <a16:creationId xmlns:a16="http://schemas.microsoft.com/office/drawing/2014/main" id="{4DE47003-320C-4B76-8ACA-3AB9ADE90F69}"/>
              </a:ext>
            </a:extLst>
          </p:cNvPr>
          <p:cNvSpPr txBox="1"/>
          <p:nvPr/>
        </p:nvSpPr>
        <p:spPr>
          <a:xfrm>
            <a:off x="6084887" y="4419980"/>
            <a:ext cx="3059113" cy="456820"/>
          </a:xfrm>
          <a:prstGeom prst="rect">
            <a:avLst/>
          </a:prstGeom>
          <a:noFill/>
        </p:spPr>
        <p:txBody>
          <a:bodyPr wrap="square" lIns="251999" tIns="72000" rIns="251999" bIns="108000" rtlCol="0" anchor="b" anchorCtr="0">
            <a:noAutofit/>
          </a:bodyPr>
          <a:lstStyle/>
          <a:p>
            <a:pPr>
              <a:defRPr/>
            </a:pPr>
            <a:r>
              <a:rPr lang="sv-SE" sz="700" i="1">
                <a:solidFill>
                  <a:schemeClr val="bg1"/>
                </a:solidFill>
                <a:latin typeface="Calibri" charset="0"/>
                <a:cs typeface="Calibri" charset="0"/>
              </a:rPr>
              <a:t>Grön pil = signifikant </a:t>
            </a:r>
            <a:r>
              <a:rPr lang="sv-SE" sz="700" i="1" u="sng">
                <a:solidFill>
                  <a:schemeClr val="bg1"/>
                </a:solidFill>
                <a:latin typeface="Calibri" charset="0"/>
                <a:cs typeface="Calibri" charset="0"/>
              </a:rPr>
              <a:t>uppgång </a:t>
            </a:r>
            <a:r>
              <a:rPr lang="sv-SE" sz="700" i="1">
                <a:solidFill>
                  <a:schemeClr val="bg1"/>
                </a:solidFill>
                <a:latin typeface="Calibri" charset="0"/>
                <a:cs typeface="Calibri" charset="0"/>
              </a:rPr>
              <a:t>jämfört med föregående år</a:t>
            </a:r>
          </a:p>
          <a:p>
            <a:pPr>
              <a:defRPr/>
            </a:pPr>
            <a:r>
              <a:rPr lang="sv-SE" sz="700" i="1">
                <a:solidFill>
                  <a:schemeClr val="bg1"/>
                </a:solidFill>
                <a:latin typeface="Calibri" charset="0"/>
                <a:cs typeface="Calibri" charset="0"/>
              </a:rPr>
              <a:t>Rosa pil = signifikant </a:t>
            </a:r>
            <a:r>
              <a:rPr lang="sv-SE" sz="700" i="1" u="sng">
                <a:solidFill>
                  <a:schemeClr val="bg1"/>
                </a:solidFill>
                <a:latin typeface="Calibri" charset="0"/>
                <a:cs typeface="Calibri" charset="0"/>
              </a:rPr>
              <a:t>nergång</a:t>
            </a:r>
            <a:r>
              <a:rPr lang="sv-SE" sz="700" i="1">
                <a:solidFill>
                  <a:schemeClr val="bg1"/>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FCD0696D-44C3-4BF9-A578-2D9B98FC7A4A}"/>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8EB3BA5A-A7E1-4A9A-AEA1-5F220E99AB71}"/>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0429F88C-5A1D-4AF7-A1A7-965B1E4DEF1D}"/>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34A89C39-0FB2-4B76-BCFE-D3921C18B4DA}"/>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34BE31D8-F4F3-4BB1-9FEE-919627CDCACA}"/>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C76E75E9-62FB-4D76-895F-88E3AA8C5D62}"/>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CC601ECD-3A9D-4E73-93D0-C5E36768DBED}"/>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0EB9748-F20E-4AE5-9FD2-B6476752E4D1}"/>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A85727AF-B7F5-42FF-BF92-45D4FF15F523}"/>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C93AF8B8-9D96-4CAA-BDE0-68A2CBD04273}"/>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6707845C-029D-4757-B935-E4775150BDF4}"/>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278C56F6-2F2B-4AAF-8D7F-56AF30D4EB1E}"/>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83DA32AA-499C-4AAC-AB3D-EA17C32E0CDD}"/>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34E94057-1726-4767-911A-E9D6F18EAD6C}"/>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0BF96E42-8802-4E55-9E9F-218371ACA1F3}"/>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C69DC9A1-DCA0-4D1C-A16D-D80ED6309FC0}"/>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A59E60D1-CFA3-4945-9FA4-13556217041E}"/>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1437A5F7-7258-4E84-BF50-A65EC8B9EE2F}"/>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graphicFrame>
        <p:nvGraphicFramePr>
          <p:cNvPr id="48" name="Tabell 4">
            <a:extLst>
              <a:ext uri="{FF2B5EF4-FFF2-40B4-BE49-F238E27FC236}">
                <a16:creationId xmlns:a16="http://schemas.microsoft.com/office/drawing/2014/main" id="{07AE634E-5C63-4A07-96D3-67CB5CDB80E7}"/>
              </a:ext>
            </a:extLst>
          </p:cNvPr>
          <p:cNvGraphicFramePr>
            <a:graphicFrameLocks noGrp="1"/>
          </p:cNvGraphicFramePr>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45" name="shpBaseTitle" hidden="1">
            <a:extLst>
              <a:ext uri="{FF2B5EF4-FFF2-40B4-BE49-F238E27FC236}">
                <a16:creationId xmlns:a16="http://schemas.microsoft.com/office/drawing/2014/main" id="{26ADB1BD-5622-4A3C-97F7-7AB33A0D1459}"/>
              </a:ext>
            </a:extLst>
          </p:cNvPr>
          <p:cNvSpPr txBox="1">
            <a:spLocks/>
          </p:cNvSpPr>
          <p:nvPr/>
        </p:nvSpPr>
        <p:spPr>
          <a:xfrm>
            <a:off x="-716" y="0"/>
            <a:ext cx="6084885" cy="411510"/>
          </a:xfrm>
          <a:prstGeom prst="rect">
            <a:avLst/>
          </a:prstGeom>
        </p:spPr>
        <p:txBody>
          <a:bodyPr lIns="251999" tIns="216000" rIns="144000" anchor="t" anchorCtr="0"/>
          <a:lstStyle>
            <a:lvl1pPr algn="l" defTabSz="342900" rtl="0" eaLnBrk="1" latinLnBrk="0" hangingPunct="1">
              <a:spcBef>
                <a:spcPct val="0"/>
              </a:spcBef>
              <a:buNone/>
              <a:tabLst>
                <a:tab pos="133350" algn="l"/>
              </a:tabLst>
              <a:defRPr sz="2400" b="0" i="0" kern="1200" baseline="0">
                <a:solidFill>
                  <a:schemeClr val="tx1"/>
                </a:solidFill>
                <a:latin typeface="Calibri Regular" charset="0"/>
                <a:ea typeface="+mj-ea"/>
                <a:cs typeface="Calibri Regular" charset="0"/>
              </a:defRPr>
            </a:lvl1pPr>
          </a:lstStyle>
          <a:p>
            <a:r>
              <a:rPr lang="sv-SE" sz="1200" b="1">
                <a:highlight>
                  <a:srgbClr val="D1E9E7"/>
                </a:highlight>
                <a:latin typeface="Calibri" charset="0"/>
                <a:ea typeface="Calibri" charset="0"/>
                <a:cs typeface="Calibri" charset="0"/>
              </a:rPr>
              <a:t>Xxxxxxxxxxxxxxxxxxxxxxxxxxxxxxxxxxxxxxxxxxxxxxxxxxxxxxxxxxxxxxxxxxxxxxxxxxxxx:</a:t>
            </a:r>
            <a:br>
              <a:rPr lang="sv-SE" sz="1200" b="1">
                <a:highlight>
                  <a:srgbClr val="D1E9E7"/>
                </a:highlight>
                <a:latin typeface="Calibri" charset="0"/>
                <a:ea typeface="Calibri" charset="0"/>
                <a:cs typeface="Calibri" charset="0"/>
              </a:rPr>
            </a:br>
            <a:endParaRPr lang="sv-SE" sz="1200" b="1"/>
          </a:p>
        </p:txBody>
      </p:sp>
      <p:sp>
        <p:nvSpPr>
          <p:cNvPr id="49" name="shpDivision" hidden="1">
            <a:extLst>
              <a:ext uri="{FF2B5EF4-FFF2-40B4-BE49-F238E27FC236}">
                <a16:creationId xmlns:a16="http://schemas.microsoft.com/office/drawing/2014/main" id="{1F3909F6-024F-0443-8AB2-B01DD8594883}"/>
              </a:ext>
            </a:extLst>
          </p:cNvPr>
          <p:cNvSpPr txBox="1"/>
          <p:nvPr/>
        </p:nvSpPr>
        <p:spPr>
          <a:xfrm>
            <a:off x="7729298" y="0"/>
            <a:ext cx="1414704" cy="268287"/>
          </a:xfrm>
          <a:prstGeom prst="rect">
            <a:avLst/>
          </a:prstGeom>
          <a:solidFill>
            <a:schemeClr val="accent4"/>
          </a:solidFill>
        </p:spPr>
        <p:txBody>
          <a:bodyPr wrap="square" lIns="188999" tIns="54000" rIns="188999" rtlCol="0" anchor="t" anchorCtr="0">
            <a:noAutofit/>
          </a:bodyPr>
          <a:lstStyle/>
          <a:p>
            <a:pPr algn="ctr">
              <a:lnSpc>
                <a:spcPct val="100000"/>
              </a:lnSpc>
            </a:pPr>
            <a:r>
              <a:rPr lang="sv-SE" sz="1050" b="1">
                <a:solidFill>
                  <a:schemeClr val="bg1"/>
                </a:solidFill>
              </a:rPr>
              <a:t>Grupp </a:t>
            </a:r>
          </a:p>
        </p:txBody>
      </p:sp>
      <p:sp>
        <p:nvSpPr>
          <p:cNvPr id="5" name="textruta 4">
            <a:extLst>
              <a:ext uri="{FF2B5EF4-FFF2-40B4-BE49-F238E27FC236}">
                <a16:creationId xmlns:a16="http://schemas.microsoft.com/office/drawing/2014/main" id="{D6792912-BA4C-94CB-18D7-80C9FDC7F94E}"/>
              </a:ext>
            </a:extLst>
          </p:cNvPr>
          <p:cNvSpPr txBox="1"/>
          <p:nvPr/>
        </p:nvSpPr>
        <p:spPr>
          <a:xfrm>
            <a:off x="132126" y="1369686"/>
            <a:ext cx="8886843" cy="320857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mj-lt"/>
              <a:buAutoNum type="arabicPeriod"/>
            </a:pPr>
            <a:r>
              <a:rPr lang="sv-SE" b="1" dirty="0"/>
              <a:t>Rättvisa och lika möjligheter:</a:t>
            </a:r>
            <a:r>
              <a:rPr lang="sv-SE" dirty="0"/>
              <a:t> En annan kategori fokuserade på rättvisa och att alla ska ha lika möjligheter, oavsett ekonomisk ställning eller annan bakgrund. Tanken är att om några få har möjlighet att välja, borde alla ha samma möjlighet för att undvika elitism och skapandet av klasskillnader.</a:t>
            </a:r>
          </a:p>
          <a:p>
            <a:pPr>
              <a:buFont typeface="+mj-lt"/>
              <a:buAutoNum type="arabicPeriod"/>
            </a:pPr>
            <a:r>
              <a:rPr lang="sv-SE" b="1" dirty="0"/>
              <a:t>Kvalitet och konkurrens:</a:t>
            </a:r>
            <a:r>
              <a:rPr lang="sv-SE" dirty="0"/>
              <a:t> Många svarade att valfrihet och konkurrens leder till högre kvalitet inom äldreomsorgen. När det finns både kommunala och privata alternativ kan kvaliteten stärkas genom konkurrens. Många tror att fler valmöjligheter kan leda till bättre service och högre standarder.</a:t>
            </a:r>
          </a:p>
          <a:p>
            <a:pPr>
              <a:buFont typeface="+mj-lt"/>
              <a:buAutoNum type="arabicPeriod"/>
            </a:pPr>
            <a:r>
              <a:rPr lang="sv-SE" b="1" dirty="0"/>
              <a:t>Närhet och personlig anpassning:</a:t>
            </a:r>
            <a:r>
              <a:rPr lang="sv-SE" dirty="0"/>
              <a:t> En del av svaren betonade vikten av att kunna välja ett boende utifrån personliga preferenser, som närhet till familj och vänner eller ett särskilt område. Människors relationer och personliga anpassning spelar en stor roll i deras livskvalitet, särskilt när de blir äldre.</a:t>
            </a:r>
          </a:p>
          <a:p>
            <a:pPr>
              <a:buFont typeface="+mj-lt"/>
              <a:buAutoNum type="arabicPeriod"/>
            </a:pPr>
            <a:r>
              <a:rPr lang="sv-SE" b="1" dirty="0"/>
              <a:t>Kritik mot privatisering eller monopol:</a:t>
            </a:r>
            <a:r>
              <a:rPr lang="sv-SE" dirty="0"/>
              <a:t> Vissa svar uttryckte en viss skepsis mot antingen privat eller kommunal äldreomsorg. Vissa var emot privatisering på grund av potentiella kvalitetsbrister eller vinstintressen, medan andra kritiserade monopol och bristen på valmöjligheter inom kommunal äldreomsorg.</a:t>
            </a:r>
          </a:p>
          <a:p>
            <a:pPr>
              <a:buFont typeface="+mj-lt"/>
              <a:buAutoNum type="arabicPeriod"/>
            </a:pPr>
            <a:r>
              <a:rPr lang="sv-SE" b="1" dirty="0"/>
              <a:t>Valfrihet och självbestämmande:</a:t>
            </a:r>
            <a:r>
              <a:rPr lang="sv-SE" dirty="0"/>
              <a:t> Många svar framhävde vikten av valfrihet och individens rätt att bestämma över sin egen situation, speciellt när det gäller boende och vård i äldreomsorgen. Detta innefattar tankar som att alla ska ha rätt att påverka sin egen vård, att det är viktigt att kunna välja själv och att varje individ bör kunna påverka sin boendesituation.</a:t>
            </a:r>
          </a:p>
        </p:txBody>
      </p:sp>
    </p:spTree>
    <p:extLst>
      <p:ext uri="{BB962C8B-B14F-4D97-AF65-F5344CB8AC3E}">
        <p14:creationId xmlns:p14="http://schemas.microsoft.com/office/powerpoint/2010/main" val="3021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pTitle"/>
          <p:cNvSpPr>
            <a:spLocks noGrp="1"/>
          </p:cNvSpPr>
          <p:nvPr>
            <p:ph type="title"/>
          </p:nvPr>
        </p:nvSpPr>
        <p:spPr>
          <a:xfrm>
            <a:off x="20628" y="-250462"/>
            <a:ext cx="8821271" cy="938525"/>
          </a:xfrm>
          <a:prstGeom prst="rect">
            <a:avLst/>
          </a:prstGeom>
        </p:spPr>
        <p:txBody>
          <a:bodyPr vert="horz" lIns="251999" tIns="360000" rIns="144000" bIns="34290" rtlCol="0" anchor="t" anchorCtr="0">
            <a:normAutofit fontScale="90000"/>
          </a:bodyPr>
          <a:lstStyle/>
          <a:p>
            <a:r>
              <a:rPr lang="sv-SE" b="1" dirty="0">
                <a:latin typeface="Calibri" charset="0"/>
                <a:ea typeface="Calibri" charset="0"/>
                <a:cs typeface="Calibri" charset="0"/>
              </a:rPr>
              <a:t>Det främsta skälet till att inte alla äldre ska ha rätt att välja är ett motstånd till vinster i välfärden.</a:t>
            </a:r>
            <a:endParaRPr lang="sv-SE" b="1" dirty="0"/>
          </a:p>
        </p:txBody>
      </p:sp>
      <p:sp>
        <p:nvSpPr>
          <p:cNvPr id="10" name="shpQuestion"/>
          <p:cNvSpPr>
            <a:spLocks noGrp="1"/>
          </p:cNvSpPr>
          <p:nvPr>
            <p:ph type="body" sz="quarter" idx="14"/>
          </p:nvPr>
        </p:nvSpPr>
        <p:spPr>
          <a:xfrm>
            <a:off x="0" y="915566"/>
            <a:ext cx="7664823" cy="420171"/>
          </a:xfrm>
          <a:prstGeom prst="rect">
            <a:avLst/>
          </a:prstGeom>
        </p:spPr>
        <p:txBody>
          <a:bodyPr vert="horz" lIns="251999" tIns="108000" rIns="144000" bIns="34290" rtlCol="0" anchor="t" anchorCtr="0">
            <a:normAutofit/>
          </a:bodyPr>
          <a:lstStyle/>
          <a:p>
            <a:r>
              <a:rPr lang="sv-SE" b="0" dirty="0">
                <a:latin typeface="Calibri Regular" charset="0"/>
                <a:cs typeface="Calibri Regular" charset="0"/>
              </a:rPr>
              <a:t>FRÅGA: Varför anser du INTE att alla äldre i Göteborg ska ha rätt att välja mellan privat och kommunal äldreomsorg?</a:t>
            </a:r>
            <a:endParaRPr lang="en-US" b="0" dirty="0">
              <a:latin typeface="Calibri Regular"/>
              <a:cs typeface="Calibri Regular" charset="0"/>
            </a:endParaRPr>
          </a:p>
        </p:txBody>
      </p:sp>
      <p:cxnSp>
        <p:nvCxnSpPr>
          <p:cNvPr id="14" name="Straight Connector 13"/>
          <p:cNvCxnSpPr/>
          <p:nvPr/>
        </p:nvCxnSpPr>
        <p:spPr>
          <a:xfrm>
            <a:off x="251222" y="86297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shpSlideType" hidden="1">
            <a:extLst>
              <a:ext uri="{FF2B5EF4-FFF2-40B4-BE49-F238E27FC236}">
                <a16:creationId xmlns:a16="http://schemas.microsoft.com/office/drawing/2014/main" id="{9E097044-03E1-4EB8-8C60-2D4A7CB37A88}"/>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extLst>
              <p:ext uri="{D42A27DB-BD31-4B8C-83A1-F6EECF244321}">
                <p14:modId xmlns:p14="http://schemas.microsoft.com/office/powerpoint/2010/main" val="1177938203"/>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26" name="shpSignInfo" hidden="1">
            <a:extLst>
              <a:ext uri="{FF2B5EF4-FFF2-40B4-BE49-F238E27FC236}">
                <a16:creationId xmlns:a16="http://schemas.microsoft.com/office/drawing/2014/main" id="{4DE47003-320C-4B76-8ACA-3AB9ADE90F69}"/>
              </a:ext>
            </a:extLst>
          </p:cNvPr>
          <p:cNvSpPr txBox="1"/>
          <p:nvPr/>
        </p:nvSpPr>
        <p:spPr>
          <a:xfrm>
            <a:off x="6084887" y="4419980"/>
            <a:ext cx="3059113" cy="456820"/>
          </a:xfrm>
          <a:prstGeom prst="rect">
            <a:avLst/>
          </a:prstGeom>
          <a:noFill/>
        </p:spPr>
        <p:txBody>
          <a:bodyPr wrap="square" lIns="251999" tIns="72000" rIns="251999" bIns="108000" rtlCol="0" anchor="b" anchorCtr="0">
            <a:noAutofit/>
          </a:bodyPr>
          <a:lstStyle/>
          <a:p>
            <a:pPr>
              <a:defRPr/>
            </a:pPr>
            <a:r>
              <a:rPr lang="sv-SE" sz="700" i="1">
                <a:solidFill>
                  <a:schemeClr val="bg1"/>
                </a:solidFill>
                <a:latin typeface="Calibri" charset="0"/>
                <a:cs typeface="Calibri" charset="0"/>
              </a:rPr>
              <a:t>Grön pil = signifikant </a:t>
            </a:r>
            <a:r>
              <a:rPr lang="sv-SE" sz="700" i="1" u="sng">
                <a:solidFill>
                  <a:schemeClr val="bg1"/>
                </a:solidFill>
                <a:latin typeface="Calibri" charset="0"/>
                <a:cs typeface="Calibri" charset="0"/>
              </a:rPr>
              <a:t>uppgång </a:t>
            </a:r>
            <a:r>
              <a:rPr lang="sv-SE" sz="700" i="1">
                <a:solidFill>
                  <a:schemeClr val="bg1"/>
                </a:solidFill>
                <a:latin typeface="Calibri" charset="0"/>
                <a:cs typeface="Calibri" charset="0"/>
              </a:rPr>
              <a:t>jämfört med föregående år</a:t>
            </a:r>
          </a:p>
          <a:p>
            <a:pPr>
              <a:defRPr/>
            </a:pPr>
            <a:r>
              <a:rPr lang="sv-SE" sz="700" i="1">
                <a:solidFill>
                  <a:schemeClr val="bg1"/>
                </a:solidFill>
                <a:latin typeface="Calibri" charset="0"/>
                <a:cs typeface="Calibri" charset="0"/>
              </a:rPr>
              <a:t>Rosa pil = signifikant </a:t>
            </a:r>
            <a:r>
              <a:rPr lang="sv-SE" sz="700" i="1" u="sng">
                <a:solidFill>
                  <a:schemeClr val="bg1"/>
                </a:solidFill>
                <a:latin typeface="Calibri" charset="0"/>
                <a:cs typeface="Calibri" charset="0"/>
              </a:rPr>
              <a:t>nergång</a:t>
            </a:r>
            <a:r>
              <a:rPr lang="sv-SE" sz="700" i="1">
                <a:solidFill>
                  <a:schemeClr val="bg1"/>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FCD0696D-44C3-4BF9-A578-2D9B98FC7A4A}"/>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8EB3BA5A-A7E1-4A9A-AEA1-5F220E99AB71}"/>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0429F88C-5A1D-4AF7-A1A7-965B1E4DEF1D}"/>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34A89C39-0FB2-4B76-BCFE-D3921C18B4DA}"/>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34BE31D8-F4F3-4BB1-9FEE-919627CDCACA}"/>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C76E75E9-62FB-4D76-895F-88E3AA8C5D62}"/>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CC601ECD-3A9D-4E73-93D0-C5E36768DBED}"/>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0EB9748-F20E-4AE5-9FD2-B6476752E4D1}"/>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A85727AF-B7F5-42FF-BF92-45D4FF15F523}"/>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C93AF8B8-9D96-4CAA-BDE0-68A2CBD04273}"/>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6707845C-029D-4757-B935-E4775150BDF4}"/>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278C56F6-2F2B-4AAF-8D7F-56AF30D4EB1E}"/>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83DA32AA-499C-4AAC-AB3D-EA17C32E0CDD}"/>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34E94057-1726-4767-911A-E9D6F18EAD6C}"/>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0BF96E42-8802-4E55-9E9F-218371ACA1F3}"/>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C69DC9A1-DCA0-4D1C-A16D-D80ED6309FC0}"/>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A59E60D1-CFA3-4945-9FA4-13556217041E}"/>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1437A5F7-7258-4E84-BF50-A65EC8B9EE2F}"/>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graphicFrame>
        <p:nvGraphicFramePr>
          <p:cNvPr id="48" name="Tabell 4">
            <a:extLst>
              <a:ext uri="{FF2B5EF4-FFF2-40B4-BE49-F238E27FC236}">
                <a16:creationId xmlns:a16="http://schemas.microsoft.com/office/drawing/2014/main" id="{07AE634E-5C63-4A07-96D3-67CB5CDB80E7}"/>
              </a:ext>
            </a:extLst>
          </p:cNvPr>
          <p:cNvGraphicFramePr>
            <a:graphicFrameLocks noGrp="1"/>
          </p:cNvGraphicFramePr>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45" name="shpBaseTitle" hidden="1">
            <a:extLst>
              <a:ext uri="{FF2B5EF4-FFF2-40B4-BE49-F238E27FC236}">
                <a16:creationId xmlns:a16="http://schemas.microsoft.com/office/drawing/2014/main" id="{26ADB1BD-5622-4A3C-97F7-7AB33A0D1459}"/>
              </a:ext>
            </a:extLst>
          </p:cNvPr>
          <p:cNvSpPr txBox="1">
            <a:spLocks/>
          </p:cNvSpPr>
          <p:nvPr/>
        </p:nvSpPr>
        <p:spPr>
          <a:xfrm>
            <a:off x="-716" y="0"/>
            <a:ext cx="6084885" cy="411510"/>
          </a:xfrm>
          <a:prstGeom prst="rect">
            <a:avLst/>
          </a:prstGeom>
        </p:spPr>
        <p:txBody>
          <a:bodyPr lIns="251999" tIns="216000" rIns="144000" anchor="t" anchorCtr="0"/>
          <a:lstStyle>
            <a:lvl1pPr algn="l" defTabSz="342900" rtl="0" eaLnBrk="1" latinLnBrk="0" hangingPunct="1">
              <a:spcBef>
                <a:spcPct val="0"/>
              </a:spcBef>
              <a:buNone/>
              <a:tabLst>
                <a:tab pos="133350" algn="l"/>
              </a:tabLst>
              <a:defRPr sz="2400" b="0" i="0" kern="1200" baseline="0">
                <a:solidFill>
                  <a:schemeClr val="tx1"/>
                </a:solidFill>
                <a:latin typeface="Calibri Regular" charset="0"/>
                <a:ea typeface="+mj-ea"/>
                <a:cs typeface="Calibri Regular" charset="0"/>
              </a:defRPr>
            </a:lvl1pPr>
          </a:lstStyle>
          <a:p>
            <a:r>
              <a:rPr lang="sv-SE" sz="1200" b="1">
                <a:highlight>
                  <a:srgbClr val="D1E9E7"/>
                </a:highlight>
                <a:latin typeface="Calibri" charset="0"/>
                <a:ea typeface="Calibri" charset="0"/>
                <a:cs typeface="Calibri" charset="0"/>
              </a:rPr>
              <a:t>Xxxxxxxxxxxxxxxxxxxxxxxxxxxxxxxxxxxxxxxxxxxxxxxxxxxxxxxxxxxxxxxxxxxxxxxxxxxxx:</a:t>
            </a:r>
            <a:br>
              <a:rPr lang="sv-SE" sz="1200" b="1">
                <a:highlight>
                  <a:srgbClr val="D1E9E7"/>
                </a:highlight>
                <a:latin typeface="Calibri" charset="0"/>
                <a:ea typeface="Calibri" charset="0"/>
                <a:cs typeface="Calibri" charset="0"/>
              </a:rPr>
            </a:br>
            <a:endParaRPr lang="sv-SE" sz="1200" b="1"/>
          </a:p>
        </p:txBody>
      </p:sp>
      <p:sp>
        <p:nvSpPr>
          <p:cNvPr id="49" name="shpDivision" hidden="1">
            <a:extLst>
              <a:ext uri="{FF2B5EF4-FFF2-40B4-BE49-F238E27FC236}">
                <a16:creationId xmlns:a16="http://schemas.microsoft.com/office/drawing/2014/main" id="{1F3909F6-024F-0443-8AB2-B01DD8594883}"/>
              </a:ext>
            </a:extLst>
          </p:cNvPr>
          <p:cNvSpPr txBox="1"/>
          <p:nvPr/>
        </p:nvSpPr>
        <p:spPr>
          <a:xfrm>
            <a:off x="7729298" y="0"/>
            <a:ext cx="1414704" cy="268287"/>
          </a:xfrm>
          <a:prstGeom prst="rect">
            <a:avLst/>
          </a:prstGeom>
          <a:solidFill>
            <a:schemeClr val="accent4"/>
          </a:solidFill>
        </p:spPr>
        <p:txBody>
          <a:bodyPr wrap="square" lIns="188999" tIns="54000" rIns="188999" rtlCol="0" anchor="t" anchorCtr="0">
            <a:noAutofit/>
          </a:bodyPr>
          <a:lstStyle/>
          <a:p>
            <a:pPr algn="ctr">
              <a:lnSpc>
                <a:spcPct val="100000"/>
              </a:lnSpc>
            </a:pPr>
            <a:r>
              <a:rPr lang="sv-SE" sz="1050" b="1">
                <a:solidFill>
                  <a:schemeClr val="bg1"/>
                </a:solidFill>
              </a:rPr>
              <a:t>Grupp </a:t>
            </a:r>
          </a:p>
        </p:txBody>
      </p:sp>
      <p:sp>
        <p:nvSpPr>
          <p:cNvPr id="5" name="shpBase">
            <a:extLst>
              <a:ext uri="{FF2B5EF4-FFF2-40B4-BE49-F238E27FC236}">
                <a16:creationId xmlns:a16="http://schemas.microsoft.com/office/drawing/2014/main" id="{823A0160-9E89-7634-9152-0AFEA7ABA861}"/>
              </a:ext>
            </a:extLst>
          </p:cNvPr>
          <p:cNvSpPr/>
          <p:nvPr/>
        </p:nvSpPr>
        <p:spPr>
          <a:xfrm>
            <a:off x="2934081" y="4605762"/>
            <a:ext cx="6084888" cy="288825"/>
          </a:xfrm>
          <a:prstGeom prst="rect">
            <a:avLst/>
          </a:prstGeom>
        </p:spPr>
        <p:txBody>
          <a:bodyPr wrap="square" lIns="251999" tIns="46800" rIns="108000" bIns="108000" anchor="b" anchorCtr="0">
            <a:noAutofit/>
          </a:bodyPr>
          <a:lstStyle/>
          <a:p>
            <a:pPr algn="r">
              <a:defRPr/>
            </a:pPr>
            <a:r>
              <a:rPr lang="sv-SE" sz="800" dirty="0">
                <a:solidFill>
                  <a:prstClr val="white">
                    <a:lumMod val="50000"/>
                  </a:prstClr>
                </a:solidFill>
                <a:latin typeface="Calibri" charset="0"/>
                <a:ea typeface="Calibri" charset="0"/>
                <a:cs typeface="Calibri" charset="0"/>
              </a:rPr>
              <a:t>BAS: Anser INTE att alla äldre i Göteborg ska ha rätt att välja</a:t>
            </a:r>
            <a:endParaRPr lang="en-US" sz="800" dirty="0">
              <a:solidFill>
                <a:prstClr val="white">
                  <a:lumMod val="50000"/>
                </a:prstClr>
              </a:solidFill>
              <a:latin typeface="Calibri" charset="0"/>
              <a:ea typeface="Calibri" charset="0"/>
              <a:cs typeface="Calibri" charset="0"/>
            </a:endParaRPr>
          </a:p>
        </p:txBody>
      </p:sp>
      <p:sp>
        <p:nvSpPr>
          <p:cNvPr id="7" name="textruta 6">
            <a:extLst>
              <a:ext uri="{FF2B5EF4-FFF2-40B4-BE49-F238E27FC236}">
                <a16:creationId xmlns:a16="http://schemas.microsoft.com/office/drawing/2014/main" id="{D81AA9BF-2B36-549A-2420-0D7CBCB57585}"/>
              </a:ext>
            </a:extLst>
          </p:cNvPr>
          <p:cNvSpPr txBox="1"/>
          <p:nvPr/>
        </p:nvSpPr>
        <p:spPr>
          <a:xfrm>
            <a:off x="234662" y="1202805"/>
            <a:ext cx="8393204" cy="320857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mj-lt"/>
              <a:buAutoNum type="arabicPeriod"/>
            </a:pPr>
            <a:r>
              <a:rPr lang="sv-SE" b="1" dirty="0"/>
              <a:t>Mot vinster i välfärden:</a:t>
            </a:r>
            <a:r>
              <a:rPr lang="sv-SE" dirty="0"/>
              <a:t> Många av svarspersonerna motsätter sig att privata företag tjänar pengar på skattefinansierad välfärd. De ser det som omoraliskt och ineffektivt, med argumentet att skattepengar inte bör omdirigeras till privata företags vinster, särskilt när dessa pengar kunde ha investerats direkt i vård och omsorg.</a:t>
            </a:r>
          </a:p>
          <a:p>
            <a:pPr>
              <a:buFont typeface="+mj-lt"/>
              <a:buAutoNum type="arabicPeriod"/>
            </a:pPr>
            <a:r>
              <a:rPr lang="sv-SE" b="1" dirty="0"/>
              <a:t>Prioritera kommunal omsorg:</a:t>
            </a:r>
            <a:r>
              <a:rPr lang="sv-SE" dirty="0"/>
              <a:t> Många respondenter tycker att äldreomsorg bör drivas av kommunen för att säkra kvaliteten. De anser att kommunal omsorg skulle kunna tillhandahålla en mer konsekvent och högkvalitativ vård, och att den bör vara tillräckligt bra för att eliminera behovet av privata alternativ.</a:t>
            </a:r>
          </a:p>
          <a:p>
            <a:pPr>
              <a:buFont typeface="+mj-lt"/>
              <a:buAutoNum type="arabicPeriod"/>
            </a:pPr>
            <a:r>
              <a:rPr lang="sv-SE" b="1" dirty="0"/>
              <a:t>Bekymmer över privatiseringens effekter:</a:t>
            </a:r>
            <a:r>
              <a:rPr lang="sv-SE" dirty="0"/>
              <a:t> Det finns en oro över hur privatiseringen av äldreomsorgen kan leda till lägre kvalitet på vård, liksom hur det kan skapa en skiktning i samhället, där bara de som har råd kan välja privata, möjligen högre kvalitetsalternativ.</a:t>
            </a:r>
          </a:p>
          <a:p>
            <a:pPr>
              <a:buFont typeface="+mj-lt"/>
              <a:buAutoNum type="arabicPeriod"/>
            </a:pPr>
            <a:r>
              <a:rPr lang="sv-SE" b="1" dirty="0"/>
              <a:t>Skepsis mot aktiebolag:</a:t>
            </a:r>
            <a:r>
              <a:rPr lang="sv-SE" dirty="0"/>
              <a:t> Vissa svar uttrycker specifik misstro mot aktiebolag som driver äldreomsorg. De menar att strukturen och incitamenten i ett aktiebolag, med dess fokus på vinstmaximering, inte är lämpliga för en verksamhet som äldreomsorg.</a:t>
            </a:r>
          </a:p>
          <a:p>
            <a:pPr>
              <a:buFont typeface="+mj-lt"/>
              <a:buAutoNum type="arabicPeriod"/>
            </a:pPr>
            <a:r>
              <a:rPr lang="sv-SE" b="1" dirty="0"/>
              <a:t>Jämlikhet och rättvisa:</a:t>
            </a:r>
            <a:r>
              <a:rPr lang="sv-SE" dirty="0"/>
              <a:t> En del av svaren fokuserar på idén om jämlikhet och rättvisa. Respondenterna känner att alla, oavsett ekonomisk bakgrund, bör ha tillgång till samma kvalitet av vård. De är oroliga att privata alternativ kan leda till en segregerad äldreomsorg där vissa har tillgång till bättre vård än andra baserat på ekonomiska tillgångar.</a:t>
            </a:r>
          </a:p>
        </p:txBody>
      </p:sp>
    </p:spTree>
    <p:extLst>
      <p:ext uri="{BB962C8B-B14F-4D97-AF65-F5344CB8AC3E}">
        <p14:creationId xmlns:p14="http://schemas.microsoft.com/office/powerpoint/2010/main" val="6345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4747"/>
            <a:ext cx="9144000" cy="4881732"/>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cxnSp>
        <p:nvCxnSpPr>
          <p:cNvPr id="5" name="Straight Connector 4">
            <a:extLst>
              <a:ext uri="{FF2B5EF4-FFF2-40B4-BE49-F238E27FC236}">
                <a16:creationId xmlns:a16="http://schemas.microsoft.com/office/drawing/2014/main" id="{7454346C-F0AD-744B-9BE4-66EB42DC08E3}"/>
              </a:ext>
            </a:extLst>
          </p:cNvPr>
          <p:cNvCxnSpPr/>
          <p:nvPr/>
        </p:nvCxnSpPr>
        <p:spPr>
          <a:xfrm>
            <a:off x="245393" y="3184545"/>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4E11A767-96D8-4441-8337-12773F1FE5DA}"/>
              </a:ext>
            </a:extLst>
          </p:cNvPr>
          <p:cNvSpPr>
            <a:spLocks noGrp="1"/>
          </p:cNvSpPr>
          <p:nvPr>
            <p:ph type="title"/>
          </p:nvPr>
        </p:nvSpPr>
        <p:spPr>
          <a:xfrm>
            <a:off x="245393" y="2661557"/>
            <a:ext cx="5812971" cy="612795"/>
          </a:xfrm>
        </p:spPr>
        <p:txBody>
          <a:bodyPr/>
          <a:lstStyle/>
          <a:p>
            <a:r>
              <a:rPr lang="sv-SE" dirty="0">
                <a:solidFill>
                  <a:schemeClr val="bg1"/>
                </a:solidFill>
              </a:rPr>
              <a:t>Om </a:t>
            </a:r>
            <a:r>
              <a:rPr lang="sv-SE" dirty="0" err="1">
                <a:solidFill>
                  <a:schemeClr val="bg1"/>
                </a:solidFill>
              </a:rPr>
              <a:t>Novus</a:t>
            </a:r>
            <a:r>
              <a:rPr lang="sv-SE" dirty="0">
                <a:solidFill>
                  <a:schemeClr val="bg1"/>
                </a:solidFill>
              </a:rPr>
              <a:t> undersökningar</a:t>
            </a:r>
          </a:p>
        </p:txBody>
      </p:sp>
    </p:spTree>
    <p:extLst>
      <p:ext uri="{BB962C8B-B14F-4D97-AF65-F5344CB8AC3E}">
        <p14:creationId xmlns:p14="http://schemas.microsoft.com/office/powerpoint/2010/main" val="93298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person, utomhus, folksamling, gata&#10;&#10;Automatiskt genererad beskrivning">
            <a:extLst>
              <a:ext uri="{FF2B5EF4-FFF2-40B4-BE49-F238E27FC236}">
                <a16:creationId xmlns:a16="http://schemas.microsoft.com/office/drawing/2014/main" id="{391E3696-E9D9-400E-8DD3-AD65BB5500ED}"/>
              </a:ext>
            </a:extLst>
          </p:cNvPr>
          <p:cNvPicPr>
            <a:picLocks noChangeAspect="1"/>
          </p:cNvPicPr>
          <p:nvPr/>
        </p:nvPicPr>
        <p:blipFill rotWithShape="1">
          <a:blip r:embed="rId2">
            <a:extLst>
              <a:ext uri="{28A0092B-C50C-407E-A947-70E740481C1C}">
                <a14:useLocalDpi xmlns:a14="http://schemas.microsoft.com/office/drawing/2010/main"/>
              </a:ext>
            </a:extLst>
          </a:blip>
          <a:srcRect l="-151" t="53435" r="151"/>
          <a:stretch/>
        </p:blipFill>
        <p:spPr>
          <a:xfrm>
            <a:off x="-4822" y="0"/>
            <a:ext cx="9148821" cy="2272366"/>
          </a:xfrm>
          <a:prstGeom prst="rect">
            <a:avLst/>
          </a:prstGeom>
        </p:spPr>
      </p:pic>
      <p:sp>
        <p:nvSpPr>
          <p:cNvPr id="10" name="Rectangle 4">
            <a:extLst>
              <a:ext uri="{FF2B5EF4-FFF2-40B4-BE49-F238E27FC236}">
                <a16:creationId xmlns:a16="http://schemas.microsoft.com/office/drawing/2014/main" id="{A08AF7FC-7BF8-4376-834B-81DF68943504}"/>
              </a:ext>
            </a:extLst>
          </p:cNvPr>
          <p:cNvSpPr/>
          <p:nvPr/>
        </p:nvSpPr>
        <p:spPr>
          <a:xfrm>
            <a:off x="0" y="0"/>
            <a:ext cx="9144000" cy="2272366"/>
          </a:xfrm>
          <a:prstGeom prst="rect">
            <a:avLst/>
          </a:prstGeom>
          <a:solidFill>
            <a:schemeClr val="accent6">
              <a:alpha val="7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342892">
              <a:defRPr/>
            </a:pPr>
            <a:endParaRPr lang="sv-SE" sz="1013" dirty="0">
              <a:solidFill>
                <a:prstClr val="white"/>
              </a:solidFill>
              <a:latin typeface="Calibri"/>
            </a:endParaRPr>
          </a:p>
        </p:txBody>
      </p:sp>
      <p:sp>
        <p:nvSpPr>
          <p:cNvPr id="26" name="Platshållare för text 13"/>
          <p:cNvSpPr txBox="1">
            <a:spLocks/>
          </p:cNvSpPr>
          <p:nvPr/>
        </p:nvSpPr>
        <p:spPr>
          <a:xfrm>
            <a:off x="2" y="2279207"/>
            <a:ext cx="3059905" cy="2562759"/>
          </a:xfrm>
          <a:prstGeom prst="rect">
            <a:avLst/>
          </a:prstGeom>
        </p:spPr>
        <p:txBody>
          <a:bodyPr lIns="251999" tIns="162000" rIns="251999" numCol="1"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89">
              <a:buNone/>
              <a:defRPr/>
            </a:pPr>
            <a:r>
              <a:rPr lang="sv-SE" sz="1050" b="1" dirty="0">
                <a:solidFill>
                  <a:srgbClr val="000000"/>
                </a:solidFill>
                <a:latin typeface="Calibri" charset="0"/>
                <a:ea typeface="Calibri" charset="0"/>
                <a:cs typeface="Calibri" charset="0"/>
              </a:rPr>
              <a:t>VAD ÄR EN SIGNIFIKANS?</a:t>
            </a:r>
          </a:p>
          <a:p>
            <a:pPr marL="0" indent="0" defTabSz="457189">
              <a:buNone/>
              <a:defRPr/>
            </a:pPr>
            <a:r>
              <a:rPr lang="sv-SE" sz="1050" dirty="0">
                <a:solidFill>
                  <a:srgbClr val="000000"/>
                </a:solidFill>
                <a:latin typeface="Calibri" charset="0"/>
                <a:ea typeface="Calibri" charset="0"/>
                <a:cs typeface="Calibri" charset="0"/>
              </a:rPr>
              <a:t>Vi vill ofta veta om det finns en signifikant skillnad mellan hur två grupper har besvarat en fråga. En skillnad mellan två värden är statistiskt signifikant om skillnaden mellan dem är större än vad vi tror kan bero på slumpen. Vanligtvis vill vi undersöka om en undergrupp baserad på kön, ålder, utbildning eller region, har svarat annorlunda än totalen. Vid upprepade undersökningar vill vi veta om det finns en signifikant skillnad mellan undersökningarna. </a:t>
            </a:r>
          </a:p>
        </p:txBody>
      </p:sp>
      <p:sp>
        <p:nvSpPr>
          <p:cNvPr id="28" name="Rectangle 27"/>
          <p:cNvSpPr/>
          <p:nvPr/>
        </p:nvSpPr>
        <p:spPr>
          <a:xfrm>
            <a:off x="1" y="-7211"/>
            <a:ext cx="5633883" cy="1206412"/>
          </a:xfrm>
          <a:prstGeom prst="rect">
            <a:avLst/>
          </a:prstGeom>
        </p:spPr>
        <p:txBody>
          <a:bodyPr wrap="square" lIns="251999" tIns="360000" rIns="251999">
            <a:noAutofit/>
          </a:bodyPr>
          <a:lstStyle/>
          <a:p>
            <a:pPr defTabSz="342892">
              <a:defRPr/>
            </a:pPr>
            <a:r>
              <a:rPr lang="sv-SE" sz="2700" b="1" dirty="0">
                <a:solidFill>
                  <a:prstClr val="white"/>
                </a:solidFill>
                <a:latin typeface="Calibri"/>
              </a:rPr>
              <a:t>Begreppsförklaring – Signifikanser </a:t>
            </a:r>
          </a:p>
        </p:txBody>
      </p:sp>
      <p:cxnSp>
        <p:nvCxnSpPr>
          <p:cNvPr id="14" name="Straight Connector 13"/>
          <p:cNvCxnSpPr/>
          <p:nvPr/>
        </p:nvCxnSpPr>
        <p:spPr>
          <a:xfrm>
            <a:off x="251222" y="936678"/>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8">
            <a:extLst>
              <a:ext uri="{FF2B5EF4-FFF2-40B4-BE49-F238E27FC236}">
                <a16:creationId xmlns:a16="http://schemas.microsoft.com/office/drawing/2014/main" id="{607BAA73-06FD-4788-81F3-D1F268284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4138" y="2527671"/>
            <a:ext cx="2006212" cy="1604404"/>
          </a:xfrm>
          <a:prstGeom prst="rect">
            <a:avLst/>
          </a:prstGeom>
        </p:spPr>
      </p:pic>
      <p:sp>
        <p:nvSpPr>
          <p:cNvPr id="16" name="Platshållare för text 13">
            <a:extLst>
              <a:ext uri="{FF2B5EF4-FFF2-40B4-BE49-F238E27FC236}">
                <a16:creationId xmlns:a16="http://schemas.microsoft.com/office/drawing/2014/main" id="{77BAAFE7-C1E8-44CE-B699-FC465B60FC34}"/>
              </a:ext>
            </a:extLst>
          </p:cNvPr>
          <p:cNvSpPr txBox="1">
            <a:spLocks/>
          </p:cNvSpPr>
          <p:nvPr/>
        </p:nvSpPr>
        <p:spPr>
          <a:xfrm>
            <a:off x="3077764" y="2279209"/>
            <a:ext cx="3006330" cy="2115014"/>
          </a:xfrm>
          <a:prstGeom prst="rect">
            <a:avLst/>
          </a:prstGeom>
        </p:spPr>
        <p:txBody>
          <a:bodyPr lIns="251999" tIns="162000" rIns="251999" numCol="1"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89">
              <a:buNone/>
              <a:defRPr/>
            </a:pPr>
            <a:r>
              <a:rPr lang="sv-SE" sz="1050" b="1" dirty="0">
                <a:solidFill>
                  <a:srgbClr val="000000"/>
                </a:solidFill>
                <a:latin typeface="Calibri" charset="0"/>
                <a:ea typeface="Calibri" charset="0"/>
                <a:cs typeface="Calibri" charset="0"/>
              </a:rPr>
              <a:t>HUR SÄKER ÄR EN SIGNIFIKANS?</a:t>
            </a:r>
          </a:p>
          <a:p>
            <a:pPr marL="0" indent="0" defTabSz="457189">
              <a:buNone/>
              <a:defRPr/>
            </a:pPr>
            <a:r>
              <a:rPr lang="sv-SE" sz="1050" dirty="0">
                <a:solidFill>
                  <a:srgbClr val="000000"/>
                </a:solidFill>
                <a:latin typeface="Calibri" charset="0"/>
                <a:ea typeface="Calibri" charset="0"/>
                <a:cs typeface="Calibri" charset="0"/>
              </a:rPr>
              <a:t>Total säkerhet finns inte utan den är beroende av den signifikansnivå som används. På Novus använder vi en signifikans-nivå på 95% i våra undersökningar. En signifikant skillnad betyder då att sannolikheten är 95% att det finns en faktisk skillnad mellan de två uppmätta värdena och att den skillnaden inte beror på slumpen.</a:t>
            </a:r>
          </a:p>
          <a:p>
            <a:pPr marL="0" indent="0" defTabSz="457189">
              <a:buNone/>
              <a:defRPr/>
            </a:pPr>
            <a:endParaRPr lang="sv-SE" sz="1050" dirty="0">
              <a:solidFill>
                <a:srgbClr val="000000"/>
              </a:solidFill>
              <a:latin typeface="Calibri" charset="0"/>
              <a:ea typeface="Calibri" charset="0"/>
              <a:cs typeface="Calibri" charset="0"/>
            </a:endParaRPr>
          </a:p>
          <a:p>
            <a:pPr marL="0" indent="0" defTabSz="457189">
              <a:buNone/>
              <a:defRPr/>
            </a:pPr>
            <a:endParaRPr lang="sv-SE" sz="1050" dirty="0">
              <a:solidFill>
                <a:srgbClr val="000000"/>
              </a:solidFill>
              <a:latin typeface="Calibri" charset="0"/>
              <a:ea typeface="Calibri" charset="0"/>
              <a:cs typeface="Calibri" charset="0"/>
            </a:endParaRPr>
          </a:p>
          <a:p>
            <a:pPr marL="0" indent="0" defTabSz="457189">
              <a:buNone/>
              <a:defRPr/>
            </a:pPr>
            <a:endParaRPr lang="sv-SE" sz="1050" dirty="0">
              <a:solidFill>
                <a:srgbClr val="000000"/>
              </a:solidFill>
              <a:latin typeface="Calibri" charset="0"/>
              <a:ea typeface="Calibri" charset="0"/>
              <a:cs typeface="Calibri" charset="0"/>
            </a:endParaRPr>
          </a:p>
          <a:p>
            <a:pPr marL="0" indent="0" defTabSz="457189">
              <a:buNone/>
              <a:defRPr/>
            </a:pPr>
            <a:endParaRPr lang="sv-SE" sz="1050" dirty="0">
              <a:solidFill>
                <a:srgbClr val="000000"/>
              </a:solidFill>
              <a:latin typeface="Calibri" charset="0"/>
              <a:ea typeface="Calibri" charset="0"/>
              <a:cs typeface="Calibri" charset="0"/>
            </a:endParaRPr>
          </a:p>
        </p:txBody>
      </p:sp>
      <p:sp>
        <p:nvSpPr>
          <p:cNvPr id="12" name="Platshållare för text 13">
            <a:extLst>
              <a:ext uri="{FF2B5EF4-FFF2-40B4-BE49-F238E27FC236}">
                <a16:creationId xmlns:a16="http://schemas.microsoft.com/office/drawing/2014/main" id="{30274186-23A4-4F88-A5B1-C7A17FA5FDDA}"/>
              </a:ext>
            </a:extLst>
          </p:cNvPr>
          <p:cNvSpPr txBox="1">
            <a:spLocks/>
          </p:cNvSpPr>
          <p:nvPr/>
        </p:nvSpPr>
        <p:spPr>
          <a:xfrm>
            <a:off x="-1" y="1000738"/>
            <a:ext cx="4476751" cy="872618"/>
          </a:xfrm>
          <a:prstGeom prst="rect">
            <a:avLst/>
          </a:prstGeom>
        </p:spPr>
        <p:txBody>
          <a:bodyPr lIns="251999" tIns="162000" rIns="251999" anchor="t" anchorCtr="0"/>
          <a:lstStyle>
            <a:lvl1pPr marL="0" indent="0" algn="l" defTabSz="457200" rtl="0" eaLnBrk="1" latinLnBrk="0" hangingPunct="1">
              <a:spcBef>
                <a:spcPct val="20000"/>
              </a:spcBef>
              <a:buFont typeface="Arial"/>
              <a:buNone/>
              <a:defRPr sz="1400" b="1" kern="1200">
                <a:solidFill>
                  <a:schemeClr val="tx1"/>
                </a:solidFill>
                <a:latin typeface="Times New Roman" panose="02020603050405020304" pitchFamily="18" charset="0"/>
                <a:ea typeface="+mn-ea"/>
                <a:cs typeface="Times New Roman" panose="02020603050405020304" pitchFamily="18" charset="0"/>
              </a:defRPr>
            </a:lvl1pPr>
            <a:lvl2pPr marL="0" indent="0" algn="l" defTabSz="457200" rtl="0" eaLnBrk="1" latinLnBrk="0" hangingPunct="1">
              <a:spcBef>
                <a:spcPts val="0"/>
              </a:spcBef>
              <a:buFont typeface="Arial"/>
              <a:buNone/>
              <a:defRPr sz="1200" b="0" kern="1200" baseline="0">
                <a:solidFill>
                  <a:schemeClr val="tx1"/>
                </a:solidFill>
                <a:latin typeface="Arial" panose="020B0604020202020204" pitchFamily="34" charset="0"/>
                <a:ea typeface="+mn-ea"/>
                <a:cs typeface="Arial" panose="020B0604020202020204" pitchFamily="34" charset="0"/>
              </a:defRPr>
            </a:lvl2pPr>
            <a:lvl3pPr marL="520700" indent="-342900" algn="l" defTabSz="457200" rtl="0" eaLnBrk="1" latinLnBrk="0" hangingPunct="1">
              <a:spcBef>
                <a:spcPct val="20000"/>
              </a:spcBef>
              <a:buFont typeface="Times New Roman" panose="02020603050405020304" pitchFamily="18" charset="0"/>
              <a:buChar char="‒"/>
              <a:defRPr sz="140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457200" rtl="0" eaLnBrk="1" latinLnBrk="0" hangingPunct="1">
              <a:spcBef>
                <a:spcPct val="20000"/>
              </a:spcBef>
              <a:buFontTx/>
              <a:buNone/>
              <a:defRPr lang="sv-SE" sz="1000" kern="1200" dirty="0" smtClean="0">
                <a:solidFill>
                  <a:schemeClr val="tx1"/>
                </a:solidFill>
                <a:latin typeface="Times New Roman" panose="02020603050405020304" pitchFamily="18" charset="0"/>
                <a:ea typeface="+mn-ea"/>
                <a:cs typeface="Times New Roman" panose="02020603050405020304" pitchFamily="18" charset="0"/>
              </a:defRPr>
            </a:lvl4pPr>
            <a:lvl5pPr marL="900113" indent="-368300" algn="l" defTabSz="457200" rtl="0" eaLnBrk="1" latinLnBrk="0" hangingPunct="1">
              <a:spcBef>
                <a:spcPct val="20000"/>
              </a:spcBef>
              <a:buFont typeface="Wingdings" panose="05000000000000000000" pitchFamily="2" charset="2"/>
              <a:buChar char="§"/>
              <a:defRPr lang="sv-SE" sz="1400" kern="1200" dirty="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defRPr/>
            </a:pPr>
            <a:r>
              <a:rPr lang="sv-SE" sz="1050" dirty="0">
                <a:solidFill>
                  <a:prstClr val="white"/>
                </a:solidFill>
                <a:latin typeface="Calibri" charset="0"/>
                <a:ea typeface="Calibri" charset="0"/>
                <a:cs typeface="Calibri" charset="0"/>
              </a:rPr>
              <a:t>I Novus rapporter redovisar vi signifikanta skillnader mellan olika undergrupper och totalen. Vid upprepade undersökningar redovisar vi signifikanta skillnader mellan undersökningarna. </a:t>
            </a:r>
          </a:p>
        </p:txBody>
      </p:sp>
    </p:spTree>
    <p:extLst>
      <p:ext uri="{BB962C8B-B14F-4D97-AF65-F5344CB8AC3E}">
        <p14:creationId xmlns:p14="http://schemas.microsoft.com/office/powerpoint/2010/main" val="4119737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6084094" y="1"/>
            <a:ext cx="3059906" cy="4867275"/>
          </a:xfrm>
          <a:prstGeom prst="rect">
            <a:avLst/>
          </a:prstGeom>
        </p:spPr>
      </p:pic>
      <p:sp>
        <p:nvSpPr>
          <p:cNvPr id="5" name="Rectangle 4"/>
          <p:cNvSpPr/>
          <p:nvPr/>
        </p:nvSpPr>
        <p:spPr>
          <a:xfrm>
            <a:off x="6084094" y="1"/>
            <a:ext cx="3059906" cy="4867275"/>
          </a:xfrm>
          <a:prstGeom prst="rect">
            <a:avLst/>
          </a:prstGeom>
          <a:solidFill>
            <a:schemeClr val="accent6">
              <a:alpha val="78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12" name="Rectangle 11"/>
          <p:cNvSpPr/>
          <p:nvPr/>
        </p:nvSpPr>
        <p:spPr>
          <a:xfrm>
            <a:off x="3059907" y="1"/>
            <a:ext cx="3024188" cy="4867274"/>
          </a:xfrm>
          <a:prstGeom prst="rect">
            <a:avLst/>
          </a:prstGeom>
          <a:solidFill>
            <a:srgbClr val="D0E9E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9567" y="244578"/>
            <a:ext cx="1939571" cy="4412981"/>
          </a:xfrm>
          <a:prstGeom prst="rect">
            <a:avLst/>
          </a:prstGeom>
        </p:spPr>
      </p:pic>
      <p:sp>
        <p:nvSpPr>
          <p:cNvPr id="26" name="Platshållare för text 13"/>
          <p:cNvSpPr txBox="1">
            <a:spLocks/>
          </p:cNvSpPr>
          <p:nvPr/>
        </p:nvSpPr>
        <p:spPr>
          <a:xfrm>
            <a:off x="1" y="1312764"/>
            <a:ext cx="3059906" cy="3533588"/>
          </a:xfrm>
          <a:prstGeom prst="rect">
            <a:avLst/>
          </a:prstGeom>
        </p:spPr>
        <p:txBody>
          <a:bodyPr lIns="251999" tIns="162000" rIns="251999"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100" dirty="0" err="1">
                <a:latin typeface="Calibri" charset="0"/>
                <a:ea typeface="Calibri" charset="0"/>
                <a:cs typeface="Calibri" charset="0"/>
              </a:rPr>
              <a:t>Novus</a:t>
            </a:r>
            <a:r>
              <a:rPr lang="sv-SE" sz="1100" dirty="0">
                <a:latin typeface="Calibri" charset="0"/>
                <a:ea typeface="Calibri" charset="0"/>
                <a:cs typeface="Calibri" charset="0"/>
              </a:rPr>
              <a:t> Sverigepanel består av ungefär </a:t>
            </a:r>
          </a:p>
          <a:p>
            <a:pPr marL="0" indent="0">
              <a:buNone/>
            </a:pPr>
            <a:r>
              <a:rPr lang="sv-SE" sz="1100" dirty="0">
                <a:latin typeface="Calibri" charset="0"/>
                <a:ea typeface="Calibri" charset="0"/>
                <a:cs typeface="Calibri" charset="0"/>
              </a:rPr>
              <a:t>50 000 paneldeltagare. Panelen är slumpmässigt rekryterad (man kan inte anmäla sig själv för att tjäna pengar eller för att man vill påverka opinionen) och är riksrepresentativ avseende ålder, kön och region i åldersspannet 18–79 år. Eventuella skevheter i panelstruktur avhjälps genom att ett riksrepresentativt urval dras från panelen samt av att resultatet viktas. </a:t>
            </a:r>
          </a:p>
          <a:p>
            <a:pPr marL="0" indent="0">
              <a:buNone/>
            </a:pPr>
            <a:endParaRPr lang="sv-SE" sz="1100" dirty="0">
              <a:latin typeface="Calibri" charset="0"/>
              <a:ea typeface="Calibri" charset="0"/>
              <a:cs typeface="Calibri" charset="0"/>
            </a:endParaRPr>
          </a:p>
          <a:p>
            <a:pPr marL="0" indent="0">
              <a:buNone/>
            </a:pPr>
            <a:r>
              <a:rPr lang="sv-SE" sz="1100" dirty="0">
                <a:latin typeface="Calibri" charset="0"/>
                <a:ea typeface="Calibri" charset="0"/>
                <a:cs typeface="Calibri" charset="0"/>
              </a:rPr>
              <a:t>Vi vårdar vår panel väl genom s.k. panelmanagement. Det innebär bl.a. att vi ser till att man inte kan delta i för många undersökningar under en kort period, inte heller i flera liknande undersökningar. Vi har också ett system för belöningar till panelen. </a:t>
            </a:r>
          </a:p>
        </p:txBody>
      </p:sp>
      <p:sp>
        <p:nvSpPr>
          <p:cNvPr id="27" name="Text Box 6"/>
          <p:cNvSpPr txBox="1">
            <a:spLocks noChangeArrowheads="1"/>
          </p:cNvSpPr>
          <p:nvPr/>
        </p:nvSpPr>
        <p:spPr bwMode="auto">
          <a:xfrm>
            <a:off x="6084092" y="5531"/>
            <a:ext cx="3059907" cy="3514553"/>
          </a:xfrm>
          <a:prstGeom prst="rect">
            <a:avLst/>
          </a:prstGeom>
          <a:noFill/>
          <a:ln w="9525" algn="ctr">
            <a:noFill/>
            <a:miter lim="800000"/>
            <a:headEnd/>
            <a:tailEnd/>
          </a:ln>
        </p:spPr>
        <p:txBody>
          <a:bodyPr wrap="square" lIns="251999" tIns="360000" rIns="251999">
            <a:noAutofit/>
          </a:bodyPr>
          <a:lstStyle/>
          <a:p>
            <a:r>
              <a:rPr lang="sv-SE" sz="1100" b="1" dirty="0">
                <a:solidFill>
                  <a:schemeClr val="bg1"/>
                </a:solidFill>
                <a:latin typeface="Calibri" charset="0"/>
                <a:ea typeface="Calibri" charset="0"/>
                <a:cs typeface="Calibri" charset="0"/>
              </a:rPr>
              <a:t>Undersökningsgenomförande</a:t>
            </a:r>
          </a:p>
          <a:p>
            <a:r>
              <a:rPr lang="sv-SE" sz="1100" dirty="0">
                <a:solidFill>
                  <a:schemeClr val="bg1"/>
                </a:solidFill>
                <a:latin typeface="Calibri" charset="0"/>
                <a:ea typeface="Calibri" charset="0"/>
                <a:cs typeface="Calibri" charset="0"/>
              </a:rPr>
              <a:t>Ett urval ur panelen dras. Dessa får en inbjudan till undersökningen via e-post. Inbjudan innehåller information om hur lång tid undersökningen tar att besvara, sista svarsdatum samt en länk som man klickar på för att komma till frågeformuläret. Man kan besvara alla frågor på en gång alternativt göra paus och gå tillbaka till frågeformuläret vid ett senare tillfälle. </a:t>
            </a:r>
          </a:p>
          <a:p>
            <a:endParaRPr lang="sv-SE" sz="1100" dirty="0">
              <a:solidFill>
                <a:schemeClr val="bg1"/>
              </a:solidFill>
              <a:latin typeface="Calibri" charset="0"/>
              <a:ea typeface="Calibri" charset="0"/>
              <a:cs typeface="Calibri" charset="0"/>
            </a:endParaRPr>
          </a:p>
          <a:p>
            <a:r>
              <a:rPr lang="sv-SE" sz="1100" dirty="0">
                <a:solidFill>
                  <a:schemeClr val="bg1"/>
                </a:solidFill>
                <a:latin typeface="Calibri" charset="0"/>
                <a:ea typeface="Calibri" charset="0"/>
                <a:cs typeface="Calibri" charset="0"/>
              </a:rPr>
              <a:t>När datainsamlingen är klar påbörjas databearbetningen. Därefter produceras tabeller och en rapport sammanställs.</a:t>
            </a:r>
          </a:p>
          <a:p>
            <a:endParaRPr lang="sv-SE" sz="1100" dirty="0">
              <a:solidFill>
                <a:schemeClr val="bg1"/>
              </a:solidFill>
              <a:latin typeface="Calibri" charset="0"/>
              <a:ea typeface="Calibri" charset="0"/>
              <a:cs typeface="Calibri" charset="0"/>
            </a:endParaRPr>
          </a:p>
          <a:p>
            <a:r>
              <a:rPr lang="sv-SE" sz="1100" dirty="0">
                <a:solidFill>
                  <a:schemeClr val="bg1"/>
                </a:solidFill>
                <a:latin typeface="Calibri" charset="0"/>
                <a:ea typeface="Calibri" charset="0"/>
                <a:cs typeface="Calibri" charset="0"/>
              </a:rPr>
              <a:t>    </a:t>
            </a:r>
          </a:p>
        </p:txBody>
      </p:sp>
      <p:sp>
        <p:nvSpPr>
          <p:cNvPr id="28" name="Rectangle 27"/>
          <p:cNvSpPr/>
          <p:nvPr/>
        </p:nvSpPr>
        <p:spPr>
          <a:xfrm>
            <a:off x="2" y="-7211"/>
            <a:ext cx="3059905" cy="1206412"/>
          </a:xfrm>
          <a:prstGeom prst="rect">
            <a:avLst/>
          </a:prstGeom>
        </p:spPr>
        <p:txBody>
          <a:bodyPr wrap="square" lIns="251999" tIns="360000" rIns="251999">
            <a:noAutofit/>
          </a:bodyPr>
          <a:lstStyle/>
          <a:p>
            <a:r>
              <a:rPr lang="sv-SE" sz="2700" b="1" dirty="0"/>
              <a:t>Kort om </a:t>
            </a:r>
            <a:r>
              <a:rPr lang="sv-SE" sz="2700" b="1" dirty="0" err="1"/>
              <a:t>Novus</a:t>
            </a:r>
            <a:r>
              <a:rPr lang="sv-SE" sz="2700" b="1" dirty="0"/>
              <a:t> Sverigepanel</a:t>
            </a:r>
          </a:p>
        </p:txBody>
      </p:sp>
      <p:sp>
        <p:nvSpPr>
          <p:cNvPr id="31" name="textruta 5">
            <a:extLst>
              <a:ext uri="{FF2B5EF4-FFF2-40B4-BE49-F238E27FC236}">
                <a16:creationId xmlns:a16="http://schemas.microsoft.com/office/drawing/2014/main" id="{44917C50-A0B8-4198-A663-7C9ABDB881E5}"/>
              </a:ext>
            </a:extLst>
          </p:cNvPr>
          <p:cNvSpPr txBox="1"/>
          <p:nvPr/>
        </p:nvSpPr>
        <p:spPr>
          <a:xfrm>
            <a:off x="5187813" y="3520084"/>
            <a:ext cx="2156549" cy="905702"/>
          </a:xfrm>
          <a:prstGeom prst="rect">
            <a:avLst/>
          </a:prstGeom>
          <a:solidFill>
            <a:schemeClr val="accent4"/>
          </a:solidFill>
        </p:spPr>
        <p:txBody>
          <a:bodyPr wrap="square" lIns="144000" tIns="81000" rIns="144000" rtlCol="0">
            <a:noAutofit/>
          </a:bodyPr>
          <a:lstStyle/>
          <a:p>
            <a:r>
              <a:rPr lang="sv-SE" sz="1500" b="1">
                <a:solidFill>
                  <a:schemeClr val="bg1"/>
                </a:solidFill>
                <a:latin typeface="Calibri" charset="0"/>
                <a:ea typeface="Calibri" charset="0"/>
                <a:cs typeface="Calibri" charset="0"/>
              </a:rPr>
              <a:t>Fråga gärna efter mer information kring vårt panelmanagement!</a:t>
            </a:r>
          </a:p>
        </p:txBody>
      </p:sp>
      <p:cxnSp>
        <p:nvCxnSpPr>
          <p:cNvPr id="14" name="Straight Connector 13"/>
          <p:cNvCxnSpPr/>
          <p:nvPr/>
        </p:nvCxnSpPr>
        <p:spPr>
          <a:xfrm>
            <a:off x="251222" y="1312762"/>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373705"/>
      </p:ext>
    </p:extLst>
  </p:cSld>
  <p:clrMapOvr>
    <a:masterClrMapping/>
  </p:clrMapOvr>
</p:sld>
</file>

<file path=ppt/theme/theme1.xml><?xml version="1.0" encoding="utf-8"?>
<a:theme xmlns:a="http://schemas.openxmlformats.org/drawingml/2006/main" name="BlåGrön">
  <a:themeElements>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D9A5575-73FF-48D5-A403-063BE72267DB}" vid="{E4D93698-D621-41FF-B70F-457176D0B305}"/>
    </a:ext>
  </a:extLst>
</a:theme>
</file>

<file path=ppt/theme/theme2.xml><?xml version="1.0" encoding="utf-8"?>
<a:theme xmlns:a="http://schemas.openxmlformats.org/drawingml/2006/main" name="1_BlåGrön">
  <a:themeElements>
    <a:clrScheme name="Custom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000000"/>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låGrön">
  <a:themeElements>
    <a:clrScheme name="Custom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000000"/>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29c2f5b-d765-4b38-b441-b27ad8648d94">
      <Terms xmlns="http://schemas.microsoft.com/office/infopath/2007/PartnerControls"/>
    </lcf76f155ced4ddcb4097134ff3c332f>
    <TaxCatchAll xmlns="4c4dbb00-3733-427c-b889-ed247978b5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AA069AC7E13FE48AEC094F5D161EFB1" ma:contentTypeVersion="16" ma:contentTypeDescription="Skapa ett nytt dokument." ma:contentTypeScope="" ma:versionID="3b050a785afc3fd0baa8f6d89654f5f2">
  <xsd:schema xmlns:xsd="http://www.w3.org/2001/XMLSchema" xmlns:xs="http://www.w3.org/2001/XMLSchema" xmlns:p="http://schemas.microsoft.com/office/2006/metadata/properties" xmlns:ns2="4c4dbb00-3733-427c-b889-ed247978b561" xmlns:ns3="529c2f5b-d765-4b38-b441-b27ad8648d94" targetNamespace="http://schemas.microsoft.com/office/2006/metadata/properties" ma:root="true" ma:fieldsID="62c2a597353cadbe2380282fd1dc992f" ns2:_="" ns3:_="">
    <xsd:import namespace="4c4dbb00-3733-427c-b889-ed247978b561"/>
    <xsd:import namespace="529c2f5b-d765-4b38-b441-b27ad8648d9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dbb00-3733-427c-b889-ed247978b561"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41d494f2-d6ea-4a23-ab49-473ae5ad3317}" ma:internalName="TaxCatchAll" ma:showField="CatchAllData" ma:web="4c4dbb00-3733-427c-b889-ed247978b5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9c2f5b-d765-4b38-b441-b27ad8648d9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a05698f-6dc7-4579-b014-7b076f52159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B9590A-5F95-4BE0-B07F-7E892C9F7F31}">
  <ds:schemaRefs>
    <ds:schemaRef ds:uri="http://schemas.microsoft.com/office/2006/metadata/properties"/>
    <ds:schemaRef ds:uri="http://schemas.microsoft.com/office/infopath/2007/PartnerControls"/>
    <ds:schemaRef ds:uri="529c2f5b-d765-4b38-b441-b27ad8648d94"/>
    <ds:schemaRef ds:uri="4c4dbb00-3733-427c-b889-ed247978b561"/>
  </ds:schemaRefs>
</ds:datastoreItem>
</file>

<file path=customXml/itemProps2.xml><?xml version="1.0" encoding="utf-8"?>
<ds:datastoreItem xmlns:ds="http://schemas.openxmlformats.org/officeDocument/2006/customXml" ds:itemID="{20E3C10C-95EA-4868-B403-B8024A7F2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dbb00-3733-427c-b889-ed247978b561"/>
    <ds:schemaRef ds:uri="529c2f5b-d765-4b38-b441-b27ad8648d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394507-FFA7-4DBC-AF71-01EC9299D7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110</TotalTime>
  <Words>2212</Words>
  <Application>Microsoft Office PowerPoint</Application>
  <PresentationFormat>Bildspel på skärmen (16:9)</PresentationFormat>
  <Paragraphs>210</Paragraphs>
  <Slides>13</Slides>
  <Notes>6</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13</vt:i4>
      </vt:variant>
    </vt:vector>
  </HeadingPairs>
  <TitlesOfParts>
    <vt:vector size="24" baseType="lpstr">
      <vt:lpstr>Arial</vt:lpstr>
      <vt:lpstr>Bookman Old Style</vt:lpstr>
      <vt:lpstr>Calibri</vt:lpstr>
      <vt:lpstr>Calibri Regular</vt:lpstr>
      <vt:lpstr>Corbel</vt:lpstr>
      <vt:lpstr>Times</vt:lpstr>
      <vt:lpstr>Times New Roman</vt:lpstr>
      <vt:lpstr>Wingdings</vt:lpstr>
      <vt:lpstr>BlåGrön</vt:lpstr>
      <vt:lpstr>1_BlåGrön</vt:lpstr>
      <vt:lpstr>2_BlåGrön</vt:lpstr>
      <vt:lpstr>PowerPoint-presentation</vt:lpstr>
      <vt:lpstr>Bakgrund &amp; Genomförande </vt:lpstr>
      <vt:lpstr>Sex av tio i Göteborgsregionen tycker att det är bra att möjligheten finns att välja privat eller kommunal äldreomsorg.  Var femte tycker det är dåligt.</vt:lpstr>
      <vt:lpstr>Sju av tio anser att alla i Göteborg ska ha rätt att välja mellan privat och kommunal äldreomsorg. 12% anser inte det.</vt:lpstr>
      <vt:lpstr>Det främsta skälet till att alla äldre ska ha rätt att välja är att valfriheten ska gälla alla, inte bara några.</vt:lpstr>
      <vt:lpstr>Det främsta skälet till att inte alla äldre ska ha rätt att välja är ett motstånd till vinster i välfärden.</vt:lpstr>
      <vt:lpstr>Om Novus undersökningar</vt:lpstr>
      <vt:lpstr>PowerPoint-presentation</vt:lpstr>
      <vt:lpstr>PowerPoint-presentation</vt:lpstr>
      <vt:lpstr>Kort om kvalitet i webbpaneler </vt:lpstr>
      <vt:lpstr>PowerPoint-presentation</vt:lpstr>
      <vt:lpstr>Vi på Novus älskar frågor </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Mats Lindström</dc:creator>
  <cp:keywords/>
  <dc:description/>
  <cp:lastModifiedBy>Mikael Romero</cp:lastModifiedBy>
  <cp:revision>2</cp:revision>
  <cp:lastPrinted>2018-10-30T13:18:41Z</cp:lastPrinted>
  <dcterms:created xsi:type="dcterms:W3CDTF">2023-09-29T12:17:07Z</dcterms:created>
  <dcterms:modified xsi:type="dcterms:W3CDTF">2023-10-12T10:47:42Z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0x0101002AA069AC7E13FE48AEC094F5D161EFB1</vt:lpwstr>
  </property>
</Properties>
</file>