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6" r:id="rId4"/>
    <p:sldMasterId id="2147483676" r:id="rId5"/>
    <p:sldMasterId id="2147483675" r:id="rId6"/>
    <p:sldMasterId id="2147483686" r:id="rId7"/>
    <p:sldMasterId id="2147483702" r:id="rId8"/>
    <p:sldMasterId id="2147483696" r:id="rId9"/>
    <p:sldMasterId id="2147483690" r:id="rId10"/>
    <p:sldMasterId id="2147483709" r:id="rId11"/>
  </p:sldMasterIdLst>
  <p:notesMasterIdLst>
    <p:notesMasterId r:id="rId31"/>
  </p:notesMasterIdLst>
  <p:handoutMasterIdLst>
    <p:handoutMasterId r:id="rId32"/>
  </p:handoutMasterIdLst>
  <p:sldIdLst>
    <p:sldId id="562" r:id="rId12"/>
    <p:sldId id="458" r:id="rId13"/>
    <p:sldId id="5535" r:id="rId14"/>
    <p:sldId id="644" r:id="rId15"/>
    <p:sldId id="5553" r:id="rId16"/>
    <p:sldId id="5541" r:id="rId17"/>
    <p:sldId id="5551" r:id="rId18"/>
    <p:sldId id="5468" r:id="rId19"/>
    <p:sldId id="5478" r:id="rId20"/>
    <p:sldId id="647" r:id="rId21"/>
    <p:sldId id="731" r:id="rId22"/>
    <p:sldId id="732" r:id="rId23"/>
    <p:sldId id="5529" r:id="rId24"/>
    <p:sldId id="648" r:id="rId25"/>
    <p:sldId id="5543" r:id="rId26"/>
    <p:sldId id="5443" r:id="rId27"/>
    <p:sldId id="5487" r:id="rId28"/>
    <p:sldId id="5451" r:id="rId29"/>
    <p:sldId id="5480" r:id="rId30"/>
  </p:sldIdLst>
  <p:sldSz cx="12192000" cy="6858000"/>
  <p:notesSz cx="6718300" cy="9855200"/>
  <p:embeddedFontLst>
    <p:embeddedFont>
      <p:font typeface="Lab Grotesque" panose="020B0604020202020204" charset="0"/>
      <p:regular r:id="rId33"/>
      <p:bold r:id="rId34"/>
      <p:italic r:id="rId35"/>
      <p:boldItalic r:id="rId36"/>
    </p:embeddedFont>
    <p:embeddedFont>
      <p:font typeface="Lab Grotesque Black" panose="020B0604020202020204" charset="0"/>
      <p:bold r:id="rId37"/>
      <p:italic r:id="rId38"/>
      <p:boldItalic r:id="rId3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6289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3884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7378" userDrawn="1">
          <p15:clr>
            <a:srgbClr val="A4A3A4"/>
          </p15:clr>
        </p15:guide>
        <p15:guide id="8" pos="2184" userDrawn="1">
          <p15:clr>
            <a:srgbClr val="A4A3A4"/>
          </p15:clr>
        </p15:guide>
        <p15:guide id="9" orient="horz" pos="731" userDrawn="1">
          <p15:clr>
            <a:srgbClr val="A4A3A4"/>
          </p15:clr>
        </p15:guide>
        <p15:guide id="10" orient="horz" pos="1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29F"/>
    <a:srgbClr val="546F7D"/>
    <a:srgbClr val="EA8F12"/>
    <a:srgbClr val="61717F"/>
    <a:srgbClr val="1D3C4B"/>
    <a:srgbClr val="FFFFFF"/>
    <a:srgbClr val="DA5C52"/>
    <a:srgbClr val="F2F2F2"/>
    <a:srgbClr val="D44338"/>
    <a:srgbClr val="71B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D0243-CCFB-424D-B1B8-833C3B9445DC}" v="1" dt="2026-02-18T13:19:32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4" y="268"/>
      </p:cViewPr>
      <p:guideLst>
        <p:guide pos="6289"/>
        <p:guide orient="horz" pos="1389"/>
        <p:guide orient="horz" pos="3884"/>
        <p:guide pos="3840"/>
        <p:guide pos="7378"/>
        <p:guide pos="2184"/>
        <p:guide orient="horz" pos="731"/>
        <p:guide orient="horz" pos="11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7.fntdata"/><Relationship Id="rId21" Type="http://schemas.openxmlformats.org/officeDocument/2006/relationships/slide" Target="slides/slide1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font" Target="fonts/font4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Cunningham" userId="07e47054-f4bb-43ea-9e7e-f03af06cbf0e" providerId="ADAL" clId="{26FC4A0F-39EF-475B-873F-24036EC7C47F}"/>
    <pc:docChg chg="custSel delSld modSld">
      <pc:chgData name="Kristina Cunningham" userId="07e47054-f4bb-43ea-9e7e-f03af06cbf0e" providerId="ADAL" clId="{26FC4A0F-39EF-475B-873F-24036EC7C47F}" dt="2026-02-18T13:20:25.472" v="13" actId="47"/>
      <pc:docMkLst>
        <pc:docMk/>
      </pc:docMkLst>
      <pc:sldChg chg="del">
        <pc:chgData name="Kristina Cunningham" userId="07e47054-f4bb-43ea-9e7e-f03af06cbf0e" providerId="ADAL" clId="{26FC4A0F-39EF-475B-873F-24036EC7C47F}" dt="2026-02-18T13:20:25.472" v="13" actId="47"/>
        <pc:sldMkLst>
          <pc:docMk/>
          <pc:sldMk cId="3728728864" sldId="5486"/>
        </pc:sldMkLst>
      </pc:sldChg>
      <pc:sldChg chg="del">
        <pc:chgData name="Kristina Cunningham" userId="07e47054-f4bb-43ea-9e7e-f03af06cbf0e" providerId="ADAL" clId="{26FC4A0F-39EF-475B-873F-24036EC7C47F}" dt="2026-02-18T13:20:16.771" v="12" actId="47"/>
        <pc:sldMkLst>
          <pc:docMk/>
          <pc:sldMk cId="2889795935" sldId="5489"/>
        </pc:sldMkLst>
      </pc:sldChg>
      <pc:sldChg chg="delSp modSp mod">
        <pc:chgData name="Kristina Cunningham" userId="07e47054-f4bb-43ea-9e7e-f03af06cbf0e" providerId="ADAL" clId="{26FC4A0F-39EF-475B-873F-24036EC7C47F}" dt="2026-02-18T13:20:06.241" v="10" actId="1076"/>
        <pc:sldMkLst>
          <pc:docMk/>
          <pc:sldMk cId="3423615257" sldId="5541"/>
        </pc:sldMkLst>
        <pc:spChg chg="del">
          <ac:chgData name="Kristina Cunningham" userId="07e47054-f4bb-43ea-9e7e-f03af06cbf0e" providerId="ADAL" clId="{26FC4A0F-39EF-475B-873F-24036EC7C47F}" dt="2026-02-18T13:19:19.106" v="1" actId="478"/>
          <ac:spMkLst>
            <pc:docMk/>
            <pc:sldMk cId="3423615257" sldId="5541"/>
            <ac:spMk id="6" creationId="{9393B1AD-22FA-F9A0-842F-667CDA470A4A}"/>
          </ac:spMkLst>
        </pc:spChg>
        <pc:graphicFrameChg chg="mod">
          <ac:chgData name="Kristina Cunningham" userId="07e47054-f4bb-43ea-9e7e-f03af06cbf0e" providerId="ADAL" clId="{26FC4A0F-39EF-475B-873F-24036EC7C47F}" dt="2026-02-18T13:20:06.241" v="10" actId="1076"/>
          <ac:graphicFrameMkLst>
            <pc:docMk/>
            <pc:sldMk cId="3423615257" sldId="5541"/>
            <ac:graphicFrameMk id="5" creationId="{7527C52F-1C59-B49C-5CB4-C1AA21F4CCAD}"/>
          </ac:graphicFrameMkLst>
        </pc:graphicFrameChg>
      </pc:sldChg>
      <pc:sldChg chg="del">
        <pc:chgData name="Kristina Cunningham" userId="07e47054-f4bb-43ea-9e7e-f03af06cbf0e" providerId="ADAL" clId="{26FC4A0F-39EF-475B-873F-24036EC7C47F}" dt="2026-02-18T13:20:09.937" v="11" actId="47"/>
        <pc:sldMkLst>
          <pc:docMk/>
          <pc:sldMk cId="1049921122" sldId="554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8.xlsm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807247233593286E-2"/>
          <c:y val="0.12268335897471989"/>
          <c:w val="0.85932024386947437"/>
          <c:h val="0.777885395526637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Samtliga</c:v>
                </c:pt>
              </c:strCache>
            </c:strRef>
          </c:tx>
          <c:spPr>
            <a:ln>
              <a:solidFill>
                <a:srgbClr val="EA8F12"/>
              </a:solidFill>
            </a:ln>
          </c:spPr>
          <c:marker>
            <c:symbol val="circle"/>
            <c:size val="11"/>
            <c:spPr>
              <a:solidFill>
                <a:srgbClr val="EA8F12"/>
              </a:solidFill>
              <a:ln w="22225">
                <a:solidFill>
                  <a:srgbClr val="EA8F12"/>
                </a:solidFill>
              </a:ln>
            </c:spPr>
          </c:marker>
          <c:dLbls>
            <c:dLbl>
              <c:idx val="0"/>
              <c:layout>
                <c:manualLayout>
                  <c:x val="-2.4657797468830862E-2"/>
                  <c:y val="4.4840021842691952E-2"/>
                </c:manualLayout>
              </c:layout>
              <c:tx>
                <c:rich>
                  <a:bodyPr/>
                  <a:lstStyle/>
                  <a:p>
                    <a:fld id="{EC4FCC55-BB8B-4E39-B5CA-85FF2ECDB186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E59-41D2-B9CB-F264D1F92B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00CA0E0-4A37-4355-82C8-587E172CC074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E59-41D2-B9CB-F264D1F92B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5304B02-7773-464D-BE0E-5B7701D39A0F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E59-41D2-B9CB-F264D1F92BC8}"/>
                </c:ext>
              </c:extLst>
            </c:dLbl>
            <c:dLbl>
              <c:idx val="3"/>
              <c:layout>
                <c:manualLayout>
                  <c:x val="-2.1235704624719191E-2"/>
                  <c:y val="-7.0289763969625399E-2"/>
                </c:manualLayout>
              </c:layout>
              <c:tx>
                <c:rich>
                  <a:bodyPr/>
                  <a:lstStyle/>
                  <a:p>
                    <a:fld id="{82D2680A-73B5-440C-9741-F04BA3FE550E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E59-41D2-B9CB-F264D1F92BC8}"/>
                </c:ext>
              </c:extLst>
            </c:dLbl>
            <c:dLbl>
              <c:idx val="4"/>
              <c:layout>
                <c:manualLayout>
                  <c:x val="-2.5978641566456809E-2"/>
                  <c:y val="-7.331949517521269E-2"/>
                </c:manualLayout>
              </c:layout>
              <c:tx>
                <c:rich>
                  <a:bodyPr/>
                  <a:lstStyle/>
                  <a:p>
                    <a:fld id="{3ABE83EE-ED3B-4D59-B5FA-D64CD8016F43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E59-41D2-B9CB-F264D1F92BC8}"/>
                </c:ext>
              </c:extLst>
            </c:dLbl>
            <c:dLbl>
              <c:idx val="5"/>
              <c:layout>
                <c:manualLayout>
                  <c:x val="-2.1235704624719191E-2"/>
                  <c:y val="4.4840021842692063E-2"/>
                </c:manualLayout>
              </c:layout>
              <c:tx>
                <c:rich>
                  <a:bodyPr/>
                  <a:lstStyle/>
                  <a:p>
                    <a:fld id="{5377A49A-042E-4D2B-89A1-A6A4800CFAB9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E59-41D2-B9CB-F264D1F92B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3794A44-D721-4434-AF65-6A8B9AE8CE5D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E59-41D2-B9CB-F264D1F92B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1F8E477-0678-492E-9239-9CD9934EC6AF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E59-41D2-B9CB-F264D1F92BC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EA8F12"/>
                    </a:solidFill>
                  </a:defRPr>
                </a:pPr>
                <a:endParaRPr lang="en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2023</c:v>
                </c:pt>
                <c:pt idx="7">
                  <c:v>2025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50</c:v>
                </c:pt>
                <c:pt idx="1">
                  <c:v>52</c:v>
                </c:pt>
                <c:pt idx="2">
                  <c:v>58</c:v>
                </c:pt>
                <c:pt idx="3">
                  <c:v>69</c:v>
                </c:pt>
                <c:pt idx="4">
                  <c:v>66</c:v>
                </c:pt>
                <c:pt idx="5">
                  <c:v>68.248178999999993</c:v>
                </c:pt>
                <c:pt idx="6">
                  <c:v>60.646599999999999</c:v>
                </c:pt>
                <c:pt idx="7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9-41D2-B9CB-F264D1F92BC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Byggföretagen</c:v>
                </c:pt>
              </c:strCache>
            </c:strRef>
          </c:tx>
          <c:spPr>
            <a:ln w="25400">
              <a:solidFill>
                <a:srgbClr val="EA8F12">
                  <a:lumMod val="40000"/>
                  <a:lumOff val="60000"/>
                </a:srgbClr>
              </a:solidFill>
            </a:ln>
            <a:effectLst/>
          </c:spPr>
          <c:marker>
            <c:symbol val="circle"/>
            <c:size val="11"/>
            <c:spPr>
              <a:solidFill>
                <a:srgbClr val="EA8F12">
                  <a:lumMod val="40000"/>
                  <a:lumOff val="60000"/>
                </a:srgbClr>
              </a:solidFill>
              <a:ln w="22225">
                <a:solidFill>
                  <a:srgbClr val="EA8F12">
                    <a:lumMod val="40000"/>
                    <a:lumOff val="60000"/>
                  </a:srgbClr>
                </a:solidFill>
              </a:ln>
            </c:spPr>
          </c:marker>
          <c:dLbls>
            <c:dLbl>
              <c:idx val="1"/>
              <c:layout>
                <c:manualLayout>
                  <c:x val="-2.7044933461206722E-2"/>
                  <c:y val="-8.8468151203149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59-41D2-B9CB-F264D1F92BC8}"/>
                </c:ext>
              </c:extLst>
            </c:dLbl>
            <c:dLbl>
              <c:idx val="2"/>
              <c:layout>
                <c:manualLayout>
                  <c:x val="-2.7379444049704982E-2"/>
                  <c:y val="-6.726003276403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59-41D2-B9CB-F264D1F92BC8}"/>
                </c:ext>
              </c:extLst>
            </c:dLbl>
            <c:dLbl>
              <c:idx val="6"/>
              <c:layout>
                <c:manualLayout>
                  <c:x val="-2.7024943864801258E-2"/>
                  <c:y val="-7.331949517521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59-41D2-B9CB-F264D1F92BC8}"/>
                </c:ext>
              </c:extLst>
            </c:dLbl>
            <c:dLbl>
              <c:idx val="7"/>
              <c:layout>
                <c:manualLayout>
                  <c:x val="-2.7024943864801174E-2"/>
                  <c:y val="-6.7260032764038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59-41D2-B9CB-F264D1F92BC8}"/>
                </c:ext>
              </c:extLst>
            </c:dLbl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8D29F"/>
                    </a:solidFill>
                  </a:defRPr>
                </a:pPr>
                <a:endParaRPr lang="en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2023</c:v>
                </c:pt>
                <c:pt idx="7">
                  <c:v>2025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48.540822788</c:v>
                </c:pt>
                <c:pt idx="1">
                  <c:v>49</c:v>
                </c:pt>
                <c:pt idx="2">
                  <c:v>64.270589293</c:v>
                </c:pt>
                <c:pt idx="3">
                  <c:v>72.270499999999998</c:v>
                </c:pt>
                <c:pt idx="4">
                  <c:v>66.646500000000003</c:v>
                </c:pt>
                <c:pt idx="5">
                  <c:v>74.610767999999993</c:v>
                </c:pt>
                <c:pt idx="6">
                  <c:v>54.630999999999993</c:v>
                </c:pt>
                <c:pt idx="7">
                  <c:v>61.697928798475907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59-41D2-B9CB-F264D1F92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51456"/>
        <c:axId val="74852992"/>
      </c:lineChart>
      <c:catAx>
        <c:axId val="7485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2225">
            <a:noFill/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sv-SE"/>
          </a:p>
        </c:txPr>
        <c:crossAx val="7485299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74852992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BFBFBF">
                  <a:alpha val="45882"/>
                </a:srgbClr>
              </a:solidFill>
            </a:ln>
          </c:spPr>
        </c:majorGridlines>
        <c:numFmt formatCode="##0\%" sourceLinked="0"/>
        <c:majorTickMark val="out"/>
        <c:minorTickMark val="none"/>
        <c:tickLblPos val="nextTo"/>
        <c:spPr>
          <a:ln w="8337">
            <a:noFill/>
          </a:ln>
        </c:spPr>
        <c:txPr>
          <a:bodyPr rot="0" vert="horz"/>
          <a:lstStyle/>
          <a:p>
            <a:pPr>
              <a:defRPr sz="1200">
                <a:latin typeface="Lab Grotesque" panose="020B0604020202020204" charset="0"/>
              </a:defRPr>
            </a:pPr>
            <a:endParaRPr lang="sv-SE"/>
          </a:p>
        </c:txPr>
        <c:crossAx val="74851456"/>
        <c:crosses val="autoZero"/>
        <c:crossBetween val="between"/>
        <c:majorUnit val="20"/>
      </c:valAx>
      <c:spPr>
        <a:ln w="22231">
          <a:noFill/>
        </a:ln>
      </c:spPr>
    </c:plotArea>
    <c:legend>
      <c:legendPos val="r"/>
      <c:layout>
        <c:manualLayout>
          <c:xMode val="edge"/>
          <c:yMode val="edge"/>
          <c:x val="0.44534443650363231"/>
          <c:y val="2.4899857841194851E-2"/>
          <c:w val="0.31336672796509418"/>
          <c:h val="0.1170239642195901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bg1"/>
          </a:solidFill>
          <a:latin typeface="Lab Grotesque" panose="020B0604020202020204" charset="0"/>
          <a:ea typeface="Arial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6584662230424"/>
          <c:y val="0.13873559678053662"/>
          <c:w val="0.60792342843925107"/>
          <c:h val="0.85456976780451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Andel företetag som försökt  rekrytera senaste 6 månaderna</c:v>
                </c:pt>
              </c:strCache>
            </c:strRef>
          </c:tx>
          <c:spPr>
            <a:solidFill>
              <a:srgbClr val="546F7D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7D-4CDC-9269-33B73B6A139A}"/>
              </c:ext>
            </c:extLst>
          </c:dPt>
          <c:dPt>
            <c:idx val="8"/>
            <c:invertIfNegative val="0"/>
            <c:bubble3D val="0"/>
            <c:spPr>
              <a:solidFill>
                <a:srgbClr val="F8D2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864-42FB-870C-59E3359D18F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0CD-480B-A8E2-58D41D06649D}"/>
              </c:ext>
            </c:extLst>
          </c:dPt>
          <c:dPt>
            <c:idx val="25"/>
            <c:invertIfNegative val="0"/>
            <c:bubble3D val="0"/>
            <c:spPr>
              <a:solidFill>
                <a:srgbClr val="546F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6EB-40D5-97FC-F6DE2DD6DB30}"/>
              </c:ext>
            </c:extLst>
          </c:dPt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Lab Grotesque" panose="020B0604020202020204" charset="0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Plåt &amp; Ventföretagen</c:v>
                </c:pt>
                <c:pt idx="1">
                  <c:v>Installatörsföretagen</c:v>
                </c:pt>
                <c:pt idx="2">
                  <c:v>Maskinentreprenörerna</c:v>
                </c:pt>
                <c:pt idx="3">
                  <c:v>Måleriföretagen</c:v>
                </c:pt>
                <c:pt idx="4">
                  <c:v>Industriarbetsgivarna</c:v>
                </c:pt>
                <c:pt idx="5">
                  <c:v>Motorbranschens Arbetsgivareförbund</c:v>
                </c:pt>
                <c:pt idx="6">
                  <c:v>Gröna arbetsgivare</c:v>
                </c:pt>
                <c:pt idx="7">
                  <c:v>Teknikföretagen</c:v>
                </c:pt>
                <c:pt idx="8">
                  <c:v>Byggföretagen</c:v>
                </c:pt>
                <c:pt idx="9">
                  <c:v>Grafiska Företagens Förbund</c:v>
                </c:pt>
                <c:pt idx="10">
                  <c:v>Vårdföretagarna</c:v>
                </c:pt>
                <c:pt idx="11">
                  <c:v>TechSverige</c:v>
                </c:pt>
                <c:pt idx="12">
                  <c:v>Samtliga</c:v>
                </c:pt>
                <c:pt idx="13">
                  <c:v>Almega Tjänsteföretagen</c:v>
                </c:pt>
                <c:pt idx="14">
                  <c:v>Visita</c:v>
                </c:pt>
                <c:pt idx="15">
                  <c:v>Sveriges Bussföretag</c:v>
                </c:pt>
                <c:pt idx="16">
                  <c:v>Trä- och Möbelföretagen</c:v>
                </c:pt>
                <c:pt idx="17">
                  <c:v>Almega Tjänsteförbunden</c:v>
                </c:pt>
                <c:pt idx="18">
                  <c:v>Livsmedelsföretagen</c:v>
                </c:pt>
                <c:pt idx="19">
                  <c:v>Biltrafikens Arbetsgivareförbund</c:v>
                </c:pt>
                <c:pt idx="20">
                  <c:v>IKEM</c:v>
                </c:pt>
                <c:pt idx="21">
                  <c:v>Kompetensföretagen</c:v>
                </c:pt>
                <c:pt idx="22">
                  <c:v>Svensk Handel</c:v>
                </c:pt>
                <c:pt idx="23">
                  <c:v>Almega Utbildning</c:v>
                </c:pt>
                <c:pt idx="24">
                  <c:v>Innovationsföretagen</c:v>
                </c:pt>
                <c:pt idx="25">
                  <c:v>Medieföretagen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86.520913932161406</c:v>
                </c:pt>
                <c:pt idx="1">
                  <c:v>83.626824749185204</c:v>
                </c:pt>
                <c:pt idx="2">
                  <c:v>78.335448118727896</c:v>
                </c:pt>
                <c:pt idx="3">
                  <c:v>77.886346208657201</c:v>
                </c:pt>
                <c:pt idx="4">
                  <c:v>77.3712511190095</c:v>
                </c:pt>
                <c:pt idx="5">
                  <c:v>76.663327147934893</c:v>
                </c:pt>
                <c:pt idx="6">
                  <c:v>74.237536135896804</c:v>
                </c:pt>
                <c:pt idx="7">
                  <c:v>72.390706868510094</c:v>
                </c:pt>
                <c:pt idx="8">
                  <c:v>71.102617094482198</c:v>
                </c:pt>
                <c:pt idx="9">
                  <c:v>70.059285081330401</c:v>
                </c:pt>
                <c:pt idx="10">
                  <c:v>69.702842248127098</c:v>
                </c:pt>
                <c:pt idx="11">
                  <c:v>67.967123737872697</c:v>
                </c:pt>
                <c:pt idx="12">
                  <c:v>65.760212796368194</c:v>
                </c:pt>
                <c:pt idx="13">
                  <c:v>65.573594739144497</c:v>
                </c:pt>
                <c:pt idx="14">
                  <c:v>65.390816240412306</c:v>
                </c:pt>
                <c:pt idx="15">
                  <c:v>64.382736884236095</c:v>
                </c:pt>
                <c:pt idx="16">
                  <c:v>63.693894018127601</c:v>
                </c:pt>
                <c:pt idx="17">
                  <c:v>62.8828067301895</c:v>
                </c:pt>
                <c:pt idx="18">
                  <c:v>59.639071315803399</c:v>
                </c:pt>
                <c:pt idx="19">
                  <c:v>58.143090979416201</c:v>
                </c:pt>
                <c:pt idx="20">
                  <c:v>57.955812244491497</c:v>
                </c:pt>
                <c:pt idx="21">
                  <c:v>55.459850598631597</c:v>
                </c:pt>
                <c:pt idx="22">
                  <c:v>53.564459496183403</c:v>
                </c:pt>
                <c:pt idx="23">
                  <c:v>51.8796217223056</c:v>
                </c:pt>
                <c:pt idx="24">
                  <c:v>48.347070547945499</c:v>
                </c:pt>
                <c:pt idx="25">
                  <c:v>37.547628204059002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5-4A7D-8E0E-379029244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07056912"/>
        <c:axId val="1061346272"/>
      </c:barChart>
      <c:catAx>
        <c:axId val="18070569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Lab Grotesque" panose="020B0604020202020204" charset="0"/>
                <a:ea typeface="+mn-ea"/>
                <a:cs typeface="+mn-cs"/>
              </a:defRPr>
            </a:pPr>
            <a:endParaRPr lang="sv-SE"/>
          </a:p>
        </c:txPr>
        <c:crossAx val="1061346272"/>
        <c:crosses val="autoZero"/>
        <c:auto val="1"/>
        <c:lblAlgn val="ctr"/>
        <c:lblOffset val="100"/>
        <c:noMultiLvlLbl val="0"/>
      </c:catAx>
      <c:valAx>
        <c:axId val="106134627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80705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59484013693181"/>
          <c:y val="0.10809715698785802"/>
          <c:w val="0.69317859282026162"/>
          <c:h val="0.6407017246583248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Mycket svårt</c:v>
                </c:pt>
              </c:strCache>
            </c:strRef>
          </c:tx>
          <c:spPr>
            <a:solidFill>
              <a:srgbClr val="DA5C52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Forskar-
utbildning</c:v>
                </c:pt>
                <c:pt idx="1">
                  <c:v>Högskola/
universitets-
utbildning </c:v>
                </c:pt>
                <c:pt idx="2">
                  <c:v>Yrkeshögskola
/eftergymnasial
 yrkesutbildning</c:v>
                </c:pt>
                <c:pt idx="3">
                  <c:v>Gymnasial högskoleförberedande utbildning</c:v>
                </c:pt>
                <c:pt idx="4">
                  <c:v>Gymnasial yrkesutbildning</c:v>
                </c:pt>
                <c:pt idx="5">
                  <c:v>Inga särskilda utbildningskrav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1">
                  <c:v>18.556916621071412</c:v>
                </c:pt>
                <c:pt idx="2">
                  <c:v>15.356195101032554</c:v>
                </c:pt>
                <c:pt idx="3">
                  <c:v>11.556308434441206</c:v>
                </c:pt>
                <c:pt idx="4">
                  <c:v>19.761312445471624</c:v>
                </c:pt>
                <c:pt idx="5">
                  <c:v>35.604979488485569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F-40FE-9260-541744EDA4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Ganska svårt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Forskar-
utbildning</c:v>
                </c:pt>
                <c:pt idx="1">
                  <c:v>Högskola/
universitets-
utbildning </c:v>
                </c:pt>
                <c:pt idx="2">
                  <c:v>Yrkeshögskola
/eftergymnasial
 yrkesutbildning</c:v>
                </c:pt>
                <c:pt idx="3">
                  <c:v>Gymnasial högskoleförberedande utbildning</c:v>
                </c:pt>
                <c:pt idx="4">
                  <c:v>Gymnasial yrkesutbildning</c:v>
                </c:pt>
                <c:pt idx="5">
                  <c:v>Inga särskilda utbildningskrav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59.732589336441634</c:v>
                </c:pt>
                <c:pt idx="2">
                  <c:v>53.564798148551397</c:v>
                </c:pt>
                <c:pt idx="3">
                  <c:v>49.013280698374913</c:v>
                </c:pt>
                <c:pt idx="4">
                  <c:v>42.857874957962999</c:v>
                </c:pt>
                <c:pt idx="5">
                  <c:v>37.072872123705686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AF-40FE-9260-541744EDA4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Grå stapel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DE03EF-2136-4096-A6D7-36EE3F363F6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CAF-40FE-9260-541744EDA4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12FDDD3-E824-4FCF-8D31-E36C5696080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CAF-40FE-9260-541744EDA4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599BCA1-0D6F-447F-9D4C-893E6EE1181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CAF-40FE-9260-541744EDA4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04D635-73F0-472A-81FE-DEC9EAA534D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CAF-40FE-9260-541744EDA4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775BBA6-E9E5-426D-B694-05D4408EEBE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CAF-40FE-9260-541744EDA41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109B081-876A-444E-9D6E-AC9BE549087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CAF-40FE-9260-541744EDA41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DA5C52"/>
                    </a:solidFill>
                  </a:defRPr>
                </a:pPr>
                <a:endParaRPr lang="sv-SE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Forskar-
utbildning</c:v>
                </c:pt>
                <c:pt idx="1">
                  <c:v>Högskola/
universitets-
utbildning </c:v>
                </c:pt>
                <c:pt idx="2">
                  <c:v>Yrkeshögskola
/eftergymnasial
 yrkesutbildning</c:v>
                </c:pt>
                <c:pt idx="3">
                  <c:v>Gymnasial högskoleförberedande utbildning</c:v>
                </c:pt>
                <c:pt idx="4">
                  <c:v>Gymnasial yrkesutbildning</c:v>
                </c:pt>
                <c:pt idx="5">
                  <c:v>Inga särskilda utbildningskrav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21.710494042486957</c:v>
                </c:pt>
                <c:pt idx="2">
                  <c:v>31.079006750416056</c:v>
                </c:pt>
                <c:pt idx="3">
                  <c:v>39.43041086718388</c:v>
                </c:pt>
                <c:pt idx="4">
                  <c:v>37.380812596565377</c:v>
                </c:pt>
                <c:pt idx="5">
                  <c:v>27.322148387808738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Sheet1!$E$2:$E$7</c15:f>
                <c15:dlblRangeCache>
                  <c:ptCount val="6"/>
                  <c:pt idx="1">
                    <c:v>78%</c:v>
                  </c:pt>
                  <c:pt idx="2">
                    <c:v>69%</c:v>
                  </c:pt>
                  <c:pt idx="3">
                    <c:v>61%</c:v>
                  </c:pt>
                  <c:pt idx="4">
                    <c:v>63%</c:v>
                  </c:pt>
                  <c:pt idx="5">
                    <c:v>73%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ACAF-40FE-9260-541744EDA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107728256"/>
        <c:axId val="107811968"/>
      </c:barChart>
      <c:catAx>
        <c:axId val="107728256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noFill/>
          </a:ln>
        </c:spPr>
        <c:txPr>
          <a:bodyPr/>
          <a:lstStyle/>
          <a:p>
            <a:pPr>
              <a:defRPr sz="900"/>
            </a:pPr>
            <a:endParaRPr lang="en-SE"/>
          </a:p>
        </c:txPr>
        <c:crossAx val="107811968"/>
        <c:crosses val="autoZero"/>
        <c:auto val="1"/>
        <c:lblAlgn val="ctr"/>
        <c:lblOffset val="100"/>
        <c:noMultiLvlLbl val="0"/>
      </c:catAx>
      <c:valAx>
        <c:axId val="107811968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07728256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264783413472029E-2"/>
          <c:w val="0.99999677692704447"/>
          <c:h val="0.753743985418875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Brist på 
personer 
med rätt 
yrkes-
erfarenhet </c:v>
                </c:pt>
                <c:pt idx="1">
                  <c:v>Brist på 
personer 
med rätt 
attityd/
engagemang</c:v>
                </c:pt>
                <c:pt idx="2">
                  <c:v>Brist på 
personer 
med rätt 
utbildning </c:v>
                </c:pt>
                <c:pt idx="3">
                  <c:v>Brist på 
personer 
med 
arbetslivs-
erfarenhet</c:v>
                </c:pt>
                <c:pt idx="4">
                  <c:v>För höga 
lönekrav </c:v>
                </c:pt>
                <c:pt idx="5">
                  <c:v>Bristande 
kunskaper i 
svenska </c:v>
                </c:pt>
                <c:pt idx="6">
                  <c:v>Svårt att locka 
personer på 
grund av 
företagets/
arbetsplatsens 
geografiska läge</c:v>
                </c:pt>
                <c:pt idx="7">
                  <c:v>A-kassans
 nivå, el andra
ersättningar, 
minskar 
intresset 
att ta ett jobb</c:v>
                </c:pt>
                <c:pt idx="8">
                  <c:v>Annat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69.3776839190582</c:v>
                </c:pt>
                <c:pt idx="1">
                  <c:v>54.624539503243</c:v>
                </c:pt>
                <c:pt idx="2">
                  <c:v>45.6979987739603</c:v>
                </c:pt>
                <c:pt idx="3">
                  <c:v>40.802703155066098</c:v>
                </c:pt>
                <c:pt idx="4">
                  <c:v>26.881249242709899</c:v>
                </c:pt>
                <c:pt idx="5">
                  <c:v>22.725311574731901</c:v>
                </c:pt>
                <c:pt idx="6">
                  <c:v>17.073887791952501</c:v>
                </c:pt>
                <c:pt idx="7">
                  <c:v>13.977020965570301</c:v>
                </c:pt>
                <c:pt idx="8">
                  <c:v>8.2517525304042696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3-4F4D-9172-B24C506627F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Lab Grotesque" panose="020B0604020202020204" charset="0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Brist på 
personer 
med rätt 
yrkes-
erfarenhet </c:v>
                </c:pt>
                <c:pt idx="1">
                  <c:v>Brist på 
personer 
med rätt 
attityd/
engagemang</c:v>
                </c:pt>
                <c:pt idx="2">
                  <c:v>Brist på 
personer 
med rätt 
utbildning </c:v>
                </c:pt>
                <c:pt idx="3">
                  <c:v>Brist på 
personer 
med 
arbetslivs-
erfarenhet</c:v>
                </c:pt>
                <c:pt idx="4">
                  <c:v>För höga 
lönekrav </c:v>
                </c:pt>
                <c:pt idx="5">
                  <c:v>Bristande 
kunskaper i 
svenska </c:v>
                </c:pt>
                <c:pt idx="6">
                  <c:v>Svårt att locka 
personer på 
grund av 
företagets/
arbetsplatsens 
geografiska läge</c:v>
                </c:pt>
                <c:pt idx="7">
                  <c:v>A-kassans
 nivå, el andra
ersättningar, 
minskar 
intresset 
att ta ett jobb</c:v>
                </c:pt>
                <c:pt idx="8">
                  <c:v>Annat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76.38482593372693</c:v>
                </c:pt>
                <c:pt idx="1">
                  <c:v>56.135599057183427</c:v>
                </c:pt>
                <c:pt idx="2">
                  <c:v>36.356703991635655</c:v>
                </c:pt>
                <c:pt idx="3">
                  <c:v>50.592606634545547</c:v>
                </c:pt>
                <c:pt idx="4">
                  <c:v>18.968235403005849</c:v>
                </c:pt>
                <c:pt idx="5">
                  <c:v>25.413985979131091</c:v>
                </c:pt>
                <c:pt idx="6">
                  <c:v>9.9283231419842792</c:v>
                </c:pt>
                <c:pt idx="7">
                  <c:v>12.927015607065636</c:v>
                </c:pt>
                <c:pt idx="8">
                  <c:v>6.8370134351478509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3-4F4D-9172-B24C506627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00999552"/>
        <c:axId val="101001088"/>
      </c:barChart>
      <c:catAx>
        <c:axId val="1009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>
                <a:latin typeface="Lab Grotesque" panose="020B0604020202020204" charset="0"/>
              </a:defRPr>
            </a:pPr>
            <a:endParaRPr lang="sv-SE"/>
          </a:p>
        </c:txPr>
        <c:crossAx val="101001088"/>
        <c:crosses val="autoZero"/>
        <c:auto val="1"/>
        <c:lblAlgn val="ctr"/>
        <c:lblOffset val="100"/>
        <c:noMultiLvlLbl val="0"/>
      </c:catAx>
      <c:valAx>
        <c:axId val="101001088"/>
        <c:scaling>
          <c:orientation val="minMax"/>
          <c:max val="100"/>
        </c:scaling>
        <c:delete val="1"/>
        <c:axPos val="l"/>
        <c:numFmt formatCode="##0\%" sourceLinked="0"/>
        <c:majorTickMark val="none"/>
        <c:minorTickMark val="none"/>
        <c:tickLblPos val="nextTo"/>
        <c:crossAx val="100999552"/>
        <c:crosses val="autoZero"/>
        <c:crossBetween val="between"/>
        <c:majorUnit val="20"/>
      </c:valAx>
      <c:spPr>
        <a:noFill/>
      </c:spPr>
    </c:plotArea>
    <c:legend>
      <c:legendPos val="r"/>
      <c:layout>
        <c:manualLayout>
          <c:xMode val="edge"/>
          <c:yMode val="edge"/>
          <c:x val="0.61646592013614088"/>
          <c:y val="2.5969705906577718E-2"/>
          <c:w val="0.37863997697844831"/>
          <c:h val="0.1584799283696931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51558030255553E-5"/>
          <c:y val="1.8527609570486013E-2"/>
          <c:w val="0.99990514844196976"/>
          <c:h val="0.747455480305754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Ägarna/
ledningen 
fick jobba mer</c:v>
                </c:pt>
                <c:pt idx="1">
                  <c:v>Den befintliga 
personalen 
fick jobba mer</c:v>
                </c:pt>
                <c:pt idx="2">
                  <c:v>Vi förlängde 
rekryterings-
tiden</c:v>
                </c:pt>
                <c:pt idx="3">
                  <c:v>Vi prövade nya rekryteringskanaler eller rekryteringsmetoder</c:v>
                </c:pt>
                <c:pt idx="4">
                  <c:v>Vi hyrde in personal</c:v>
                </c:pt>
                <c:pt idx="5">
                  <c:v>Vi fick ändra 
kompetens-
kraven</c:v>
                </c:pt>
                <c:pt idx="6">
                  <c:v>Vi fick höja 
lönen för att 
lyckas 
rekrytera</c:v>
                </c:pt>
                <c:pt idx="7">
                  <c:v>Annat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45.361598896720999</c:v>
                </c:pt>
                <c:pt idx="1">
                  <c:v>39.640865113606601</c:v>
                </c:pt>
                <c:pt idx="2">
                  <c:v>39.1498291485523</c:v>
                </c:pt>
                <c:pt idx="3">
                  <c:v>26.940352495401498</c:v>
                </c:pt>
                <c:pt idx="4">
                  <c:v>24.770038173037999</c:v>
                </c:pt>
                <c:pt idx="5">
                  <c:v>21.817369727497798</c:v>
                </c:pt>
                <c:pt idx="6">
                  <c:v>17.0095073690009</c:v>
                </c:pt>
                <c:pt idx="7">
                  <c:v>11.5847679033545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CE-48DE-887C-2FB4A0DFF91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rgbClr val="F8D29F"/>
            </a:solidFill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Lab Grotesque" panose="020B0604020202020204" charset="0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Ägarna/
ledningen 
fick jobba mer</c:v>
                </c:pt>
                <c:pt idx="1">
                  <c:v>Den befintliga 
personalen 
fick jobba mer</c:v>
                </c:pt>
                <c:pt idx="2">
                  <c:v>Vi förlängde 
rekryterings-
tiden</c:v>
                </c:pt>
                <c:pt idx="3">
                  <c:v>Vi prövade nya rekryteringskanaler eller rekryteringsmetoder</c:v>
                </c:pt>
                <c:pt idx="4">
                  <c:v>Vi hyrde in personal</c:v>
                </c:pt>
                <c:pt idx="5">
                  <c:v>Vi fick ändra 
kompetens-
kraven</c:v>
                </c:pt>
                <c:pt idx="6">
                  <c:v>Vi fick höja 
lönen för att 
lyckas 
rekrytera</c:v>
                </c:pt>
                <c:pt idx="7">
                  <c:v>Annat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36.433117552225731</c:v>
                </c:pt>
                <c:pt idx="1">
                  <c:v>33.081151678453757</c:v>
                </c:pt>
                <c:pt idx="2">
                  <c:v>28.389059300179202</c:v>
                </c:pt>
                <c:pt idx="3">
                  <c:v>24.403678800396101</c:v>
                </c:pt>
                <c:pt idx="4">
                  <c:v>48.02680676725911</c:v>
                </c:pt>
                <c:pt idx="5">
                  <c:v>20.396462987709491</c:v>
                </c:pt>
                <c:pt idx="6">
                  <c:v>11.771817793543301</c:v>
                </c:pt>
                <c:pt idx="7">
                  <c:v>10.391806072119213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CE-48DE-887C-2FB4A0DFF9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0999552"/>
        <c:axId val="101001088"/>
      </c:barChart>
      <c:catAx>
        <c:axId val="1009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>
                <a:latin typeface="Lab Grotesque" panose="020B0604020202020204" charset="0"/>
              </a:defRPr>
            </a:pPr>
            <a:endParaRPr lang="sv-SE"/>
          </a:p>
        </c:txPr>
        <c:crossAx val="101001088"/>
        <c:crosses val="autoZero"/>
        <c:auto val="1"/>
        <c:lblAlgn val="ctr"/>
        <c:lblOffset val="100"/>
        <c:noMultiLvlLbl val="0"/>
      </c:catAx>
      <c:valAx>
        <c:axId val="101001088"/>
        <c:scaling>
          <c:orientation val="minMax"/>
          <c:max val="100"/>
        </c:scaling>
        <c:delete val="1"/>
        <c:axPos val="l"/>
        <c:numFmt formatCode="##0\%" sourceLinked="0"/>
        <c:majorTickMark val="none"/>
        <c:minorTickMark val="none"/>
        <c:tickLblPos val="nextTo"/>
        <c:crossAx val="100999552"/>
        <c:crosses val="autoZero"/>
        <c:crossBetween val="between"/>
        <c:majorUnit val="20"/>
      </c:valAx>
      <c:spPr>
        <a:noFill/>
      </c:spPr>
    </c:plotArea>
    <c:legend>
      <c:legendPos val="r"/>
      <c:layout>
        <c:manualLayout>
          <c:xMode val="edge"/>
          <c:yMode val="edge"/>
          <c:x val="0.61637211773521305"/>
          <c:y val="1.9379501868615288E-2"/>
          <c:w val="0.3811324680795754"/>
          <c:h val="0.1408105231259787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39793267655703"/>
          <c:y val="1.2341027192981387E-2"/>
          <c:w val="0.59463963719943969"/>
          <c:h val="0.9865112874803165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19035678999925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3B-4F11-926E-CDAFC0D4DDD2}"/>
                </c:ext>
              </c:extLst>
            </c:dLbl>
            <c:dLbl>
              <c:idx val="4"/>
              <c:layout>
                <c:manualLayout>
                  <c:x val="6.5522854319994012E-3"/>
                  <c:y val="3.6051523588482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3B-4F11-926E-CDAFC0D4DDD2}"/>
                </c:ext>
              </c:extLst>
            </c:dLbl>
            <c:dLbl>
              <c:idx val="8"/>
              <c:layout>
                <c:manualLayout>
                  <c:x val="8.1903567899992372E-3"/>
                  <c:y val="7.2103047176966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3B-4F11-926E-CDAFC0D4DDD2}"/>
                </c:ext>
              </c:extLst>
            </c:dLbl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Inga konsekvenser 
alls</c:v>
                </c:pt>
                <c:pt idx="1">
                  <c:v>Annat</c:v>
                </c:pt>
                <c:pt idx="2">
                  <c:v>Minskad innovation och produktutveckling</c:v>
                </c:pt>
                <c:pt idx="3">
                  <c:v>Förseningar i projekt eller leveranser</c:v>
                </c:pt>
                <c:pt idx="4">
                  <c:v>Vi fick dra ned produktionen/servicen</c:v>
                </c:pt>
                <c:pt idx="5">
                  <c:v>Ökade kostnader för utbildning/upplärning av mindre kvalificerad personal</c:v>
                </c:pt>
                <c:pt idx="6">
                  <c:v>Planerad expansion förhindrades</c:v>
                </c:pt>
                <c:pt idx="7">
                  <c:v>Vi fick minskad försäljning eller fick tacka nej till order/uppdrag</c:v>
                </c:pt>
                <c:pt idx="8">
                  <c:v>Vi fick sämre lönsamhet som en följd av ökade kostnader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11.183061719494839</c:v>
                </c:pt>
                <c:pt idx="1">
                  <c:v>8.199559771087582</c:v>
                </c:pt>
                <c:pt idx="2">
                  <c:v>10.84460351682856</c:v>
                </c:pt>
                <c:pt idx="3">
                  <c:v>32.790161554947332</c:v>
                </c:pt>
                <c:pt idx="4">
                  <c:v>26.727993512862298</c:v>
                </c:pt>
                <c:pt idx="5">
                  <c:v>19.241464342409138</c:v>
                </c:pt>
                <c:pt idx="6">
                  <c:v>44.801251144041828</c:v>
                </c:pt>
                <c:pt idx="7">
                  <c:v>44.134134281591102</c:v>
                </c:pt>
                <c:pt idx="8">
                  <c:v>38.184985927817323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3B-4F11-926E-CDAFC0D4DDD2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rgbClr val="EA8F1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5D4BBA-5E63-428A-A4D5-EA58A7258A5B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33B-4F11-926E-CDAFC0D4DD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B451D46-D6B0-4A97-AE1B-7BFE950269C6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33B-4F11-926E-CDAFC0D4DD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83807D6-912A-413D-9621-B7FA00DE85F6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33B-4F11-926E-CDAFC0D4DDD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DC8AE3C-05B7-4FD0-9A2B-2ADA61BF64D0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33B-4F11-926E-CDAFC0D4DDD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4C67EB3-D736-4CF2-9830-EE2A0AA0E2F4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33B-4F11-926E-CDAFC0D4DDD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435329C-B520-46CE-AE13-B8404D54D27A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33B-4F11-926E-CDAFC0D4DDD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050587A-AE32-4DB3-8BB7-255530E54A41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33B-4F11-926E-CDAFC0D4DDD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8FB7605-2194-42BC-A328-8797E38DB427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33B-4F11-926E-CDAFC0D4DDD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A3979D2-F1B9-4E0D-B042-63DE22D99F51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3B-4F11-926E-CDAFC0D4D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Inga konsekvenser 
alls</c:v>
                </c:pt>
                <c:pt idx="1">
                  <c:v>Annat</c:v>
                </c:pt>
                <c:pt idx="2">
                  <c:v>Minskad innovation och produktutveckling</c:v>
                </c:pt>
                <c:pt idx="3">
                  <c:v>Förseningar i projekt eller leveranser</c:v>
                </c:pt>
                <c:pt idx="4">
                  <c:v>Vi fick dra ned produktionen/servicen</c:v>
                </c:pt>
                <c:pt idx="5">
                  <c:v>Ökade kostnader för utbildning/upplärning av mindre kvalificerad personal</c:v>
                </c:pt>
                <c:pt idx="6">
                  <c:v>Planerad expansion förhindrades</c:v>
                </c:pt>
                <c:pt idx="7">
                  <c:v>Vi fick minskad försäljning eller fick tacka nej till order/uppdrag</c:v>
                </c:pt>
                <c:pt idx="8">
                  <c:v>Vi fick sämre lönsamhet som en följd av ökade kostnader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7.4100831409006602</c:v>
                </c:pt>
                <c:pt idx="1">
                  <c:v>8.7254743717241592</c:v>
                </c:pt>
                <c:pt idx="2">
                  <c:v>17.240017951056402</c:v>
                </c:pt>
                <c:pt idx="3">
                  <c:v>28.9223982815105</c:v>
                </c:pt>
                <c:pt idx="4">
                  <c:v>29.216095209812501</c:v>
                </c:pt>
                <c:pt idx="5">
                  <c:v>31.108049453664702</c:v>
                </c:pt>
                <c:pt idx="6">
                  <c:v>32.577265132124502</c:v>
                </c:pt>
                <c:pt idx="7">
                  <c:v>37.381882998338199</c:v>
                </c:pt>
                <c:pt idx="8">
                  <c:v>39.029040443869398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3B-4F11-926E-CDAFC0D4DD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0999552"/>
        <c:axId val="101001088"/>
      </c:barChart>
      <c:catAx>
        <c:axId val="10099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latin typeface="Lab Grotesque" panose="020B0604020202020204" charset="0"/>
              </a:defRPr>
            </a:pPr>
            <a:endParaRPr lang="sv-SE"/>
          </a:p>
        </c:txPr>
        <c:crossAx val="101001088"/>
        <c:crosses val="autoZero"/>
        <c:auto val="1"/>
        <c:lblAlgn val="ctr"/>
        <c:lblOffset val="100"/>
        <c:noMultiLvlLbl val="0"/>
      </c:catAx>
      <c:valAx>
        <c:axId val="101001088"/>
        <c:scaling>
          <c:orientation val="minMax"/>
          <c:max val="100"/>
        </c:scaling>
        <c:delete val="1"/>
        <c:axPos val="b"/>
        <c:numFmt formatCode="##0\%" sourceLinked="0"/>
        <c:majorTickMark val="none"/>
        <c:minorTickMark val="none"/>
        <c:tickLblPos val="nextTo"/>
        <c:crossAx val="100999552"/>
        <c:crosses val="autoZero"/>
        <c:crossBetween val="between"/>
        <c:majorUnit val="20"/>
      </c:valAx>
      <c:spPr>
        <a:noFill/>
      </c:spPr>
    </c:plotArea>
    <c:legend>
      <c:legendPos val="r"/>
      <c:layout>
        <c:manualLayout>
          <c:xMode val="edge"/>
          <c:yMode val="edge"/>
          <c:x val="0.6967497826653356"/>
          <c:y val="0.78468478233071215"/>
          <c:w val="0.30325021733466445"/>
          <c:h val="0.1730208699951651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60457212133388"/>
          <c:y val="6.2416639749217628E-2"/>
          <c:w val="0.67386443283281228"/>
          <c:h val="0.842443857261621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Annan</c:v>
                </c:pt>
                <c:pt idx="1">
                  <c:v>Rekrytering utomlands</c:v>
                </c:pt>
                <c:pt idx="2">
                  <c:v>Samarbete med utbildningsanordnare</c:v>
                </c:pt>
                <c:pt idx="3">
                  <c:v>Rekryterings-/Bemanningsföretag</c:v>
                </c:pt>
                <c:pt idx="4">
                  <c:v>Arbetsförmedlingen</c:v>
                </c:pt>
                <c:pt idx="5">
                  <c:v>Spontanansökan</c:v>
                </c:pt>
                <c:pt idx="6">
                  <c:v>Annonsering</c:v>
                </c:pt>
                <c:pt idx="7">
                  <c:v>Sociala medier</c:v>
                </c:pt>
                <c:pt idx="8">
                  <c:v>Informella kontakter/nätverk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4.4403157731776899</c:v>
                </c:pt>
                <c:pt idx="1">
                  <c:v>6.3456619862459398</c:v>
                </c:pt>
                <c:pt idx="2">
                  <c:v>11.756737345763838</c:v>
                </c:pt>
                <c:pt idx="3">
                  <c:v>21.743099082577494</c:v>
                </c:pt>
                <c:pt idx="4">
                  <c:v>24.003948092839941</c:v>
                </c:pt>
                <c:pt idx="5">
                  <c:v>29.894583315581968</c:v>
                </c:pt>
                <c:pt idx="6">
                  <c:v>26.299765359107369</c:v>
                </c:pt>
                <c:pt idx="7">
                  <c:v>46.453827871277596</c:v>
                </c:pt>
                <c:pt idx="8">
                  <c:v>72.03376442319751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D-4B0E-A337-B2A7CB3775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Annan</c:v>
                </c:pt>
                <c:pt idx="1">
                  <c:v>Rekrytering utomlands</c:v>
                </c:pt>
                <c:pt idx="2">
                  <c:v>Samarbete med utbildningsanordnare</c:v>
                </c:pt>
                <c:pt idx="3">
                  <c:v>Rekryterings-/Bemanningsföretag</c:v>
                </c:pt>
                <c:pt idx="4">
                  <c:v>Arbetsförmedlingen</c:v>
                </c:pt>
                <c:pt idx="5">
                  <c:v>Spontanansökan</c:v>
                </c:pt>
                <c:pt idx="6">
                  <c:v>Annonsering</c:v>
                </c:pt>
                <c:pt idx="7">
                  <c:v>Sociala medier</c:v>
                </c:pt>
                <c:pt idx="8">
                  <c:v>Informella kontakter/nätverk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5.1947621050841972</c:v>
                </c:pt>
                <c:pt idx="1">
                  <c:v>6.1066599556693451</c:v>
                </c:pt>
                <c:pt idx="2">
                  <c:v>12.737065925445485</c:v>
                </c:pt>
                <c:pt idx="3">
                  <c:v>27.946831842859847</c:v>
                </c:pt>
                <c:pt idx="4">
                  <c:v>33.670292566655036</c:v>
                </c:pt>
                <c:pt idx="5">
                  <c:v>35.865036280888866</c:v>
                </c:pt>
                <c:pt idx="6">
                  <c:v>42.936516525056149</c:v>
                </c:pt>
                <c:pt idx="7">
                  <c:v>55.598192250099267</c:v>
                </c:pt>
                <c:pt idx="8">
                  <c:v>64.712442479121435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D-4B0E-A337-B2A7CB377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30881024"/>
        <c:axId val="130882560"/>
      </c:barChart>
      <c:catAx>
        <c:axId val="130881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30882560"/>
        <c:crosses val="autoZero"/>
        <c:auto val="1"/>
        <c:lblAlgn val="ctr"/>
        <c:lblOffset val="100"/>
        <c:noMultiLvlLbl val="0"/>
      </c:catAx>
      <c:valAx>
        <c:axId val="130882560"/>
        <c:scaling>
          <c:orientation val="minMax"/>
          <c:max val="100"/>
        </c:scaling>
        <c:delete val="1"/>
        <c:axPos val="b"/>
        <c:numFmt formatCode="##0\%" sourceLinked="0"/>
        <c:majorTickMark val="out"/>
        <c:minorTickMark val="none"/>
        <c:tickLblPos val="nextTo"/>
        <c:crossAx val="130881024"/>
        <c:crosses val="autoZero"/>
        <c:crossBetween val="between"/>
        <c:majorUnit val="2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853935340426548"/>
          <c:y val="0.71585616021265674"/>
          <c:w val="0.31337512835724923"/>
          <c:h val="9.9984008387653631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200"/>
          </a:pPr>
          <a:endParaRPr lang="en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95311076820714"/>
          <c:y val="6.2367499960285733E-2"/>
          <c:w val="0.50414584711743049"/>
          <c:h val="0.900813030516444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b Grotesque" panose="020B060402020202020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Annan, nämligen</c:v>
                </c:pt>
                <c:pt idx="1">
                  <c:v>Annonsering</c:v>
                </c:pt>
                <c:pt idx="2">
                  <c:v>Arbetsförmedlingen</c:v>
                </c:pt>
                <c:pt idx="3">
                  <c:v>Samarbete med utbildningsanordnare</c:v>
                </c:pt>
                <c:pt idx="4">
                  <c:v>Sociala medier</c:v>
                </c:pt>
                <c:pt idx="5">
                  <c:v>Spontanansökan</c:v>
                </c:pt>
                <c:pt idx="6">
                  <c:v>Rekrytering utomlands</c:v>
                </c:pt>
                <c:pt idx="7">
                  <c:v>Rekryterings-/Bemanningsföretag</c:v>
                </c:pt>
                <c:pt idx="8">
                  <c:v>Informella kontakter/nätverk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106.84753940200761</c:v>
                </c:pt>
                <c:pt idx="1">
                  <c:v>43.838652743530432</c:v>
                </c:pt>
                <c:pt idx="2">
                  <c:v>40.946248375401659</c:v>
                </c:pt>
                <c:pt idx="3">
                  <c:v>47.427746172892022</c:v>
                </c:pt>
                <c:pt idx="4">
                  <c:v>43.372751144977926</c:v>
                </c:pt>
                <c:pt idx="5">
                  <c:v>54.197948486700227</c:v>
                </c:pt>
                <c:pt idx="6">
                  <c:v>65.999947263382111</c:v>
                </c:pt>
                <c:pt idx="7">
                  <c:v>76.018431264698094</c:v>
                </c:pt>
                <c:pt idx="8">
                  <c:v>88.469695291688581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9-448C-B6B8-BCC7E26EBE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b Grotesque" panose="020B060402020202020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Annan, nämligen</c:v>
                </c:pt>
                <c:pt idx="1">
                  <c:v>Annonsering</c:v>
                </c:pt>
                <c:pt idx="2">
                  <c:v>Arbetsförmedlingen</c:v>
                </c:pt>
                <c:pt idx="3">
                  <c:v>Samarbete med utbildningsanordnare</c:v>
                </c:pt>
                <c:pt idx="4">
                  <c:v>Sociala medier</c:v>
                </c:pt>
                <c:pt idx="5">
                  <c:v>Spontanansökan</c:v>
                </c:pt>
                <c:pt idx="6">
                  <c:v>Rekrytering utomlands</c:v>
                </c:pt>
                <c:pt idx="7">
                  <c:v>Rekryterings-/Bemanningsföretag</c:v>
                </c:pt>
                <c:pt idx="8">
                  <c:v>Informella kontakter/nätverk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63.469157777193011</c:v>
                </c:pt>
                <c:pt idx="1">
                  <c:v>38.743131551043021</c:v>
                </c:pt>
                <c:pt idx="2">
                  <c:v>42.053266883428748</c:v>
                </c:pt>
                <c:pt idx="3">
                  <c:v>46.561558215917842</c:v>
                </c:pt>
                <c:pt idx="4">
                  <c:v>48.183225716972906</c:v>
                </c:pt>
                <c:pt idx="5">
                  <c:v>51.333108059169177</c:v>
                </c:pt>
                <c:pt idx="6">
                  <c:v>53.032878029528561</c:v>
                </c:pt>
                <c:pt idx="7">
                  <c:v>64.883711700364827</c:v>
                </c:pt>
                <c:pt idx="8">
                  <c:v>78.015849250818007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9-448C-B6B8-BCC7E26EBE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7629184"/>
        <c:axId val="107635072"/>
      </c:barChart>
      <c:catAx>
        <c:axId val="10762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Lab Grotesque" panose="020B0604020202020204" charset="0"/>
              </a:defRPr>
            </a:pPr>
            <a:endParaRPr lang="sv-SE"/>
          </a:p>
        </c:txPr>
        <c:crossAx val="107635072"/>
        <c:crosses val="autoZero"/>
        <c:auto val="1"/>
        <c:lblAlgn val="ctr"/>
        <c:lblOffset val="100"/>
        <c:noMultiLvlLbl val="0"/>
      </c:catAx>
      <c:valAx>
        <c:axId val="107635072"/>
        <c:scaling>
          <c:orientation val="minMax"/>
          <c:max val="160"/>
        </c:scaling>
        <c:delete val="1"/>
        <c:axPos val="b"/>
        <c:numFmt formatCode="General" sourceLinked="1"/>
        <c:majorTickMark val="out"/>
        <c:minorTickMark val="none"/>
        <c:tickLblPos val="nextTo"/>
        <c:crossAx val="107629184"/>
        <c:crosses val="autoZero"/>
        <c:crossBetween val="between"/>
        <c:majorUnit val="1"/>
        <c:minorUnit val="1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213764971740465"/>
          <c:y val="0.65260011967233067"/>
          <c:w val="0.23999329463402863"/>
          <c:h val="0.12788630069526447"/>
        </c:manualLayout>
      </c:layout>
      <c:overlay val="0"/>
      <c:spPr>
        <a:ln w="12700">
          <a:noFill/>
        </a:ln>
      </c:spPr>
      <c:txPr>
        <a:bodyPr/>
        <a:lstStyle/>
        <a:p>
          <a:pPr>
            <a:defRPr sz="1200">
              <a:latin typeface="Lab Grotesque" panose="020B060402020202020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Arial Nova Light" panose="020B0304020202020204" pitchFamily="34" charset="0"/>
        </a:defRPr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30284137858669"/>
          <c:y val="0.10809715698785802"/>
          <c:w val="0.68871344441189719"/>
          <c:h val="0.644219243946221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Mycket bra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Rekrytering
utomlands</c:v>
                </c:pt>
                <c:pt idx="1">
                  <c:v>Rekryterings-/
Bemannings-
företag</c:v>
                </c:pt>
                <c:pt idx="2">
                  <c:v>Informella kontakter/
nätverk</c:v>
                </c:pt>
                <c:pt idx="3">
                  <c:v>Samarbete
med
utbildnings-
anordnare</c:v>
                </c:pt>
                <c:pt idx="4">
                  <c:v>Spontan-
ansökan</c:v>
                </c:pt>
                <c:pt idx="5">
                  <c:v>Sociala
medier</c:v>
                </c:pt>
                <c:pt idx="6">
                  <c:v>Annonsering</c:v>
                </c:pt>
                <c:pt idx="7">
                  <c:v>Arbets-
förmedlingen</c:v>
                </c:pt>
                <c:pt idx="8">
                  <c:v>Annan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1">
                  <c:v>11.969709752338497</c:v>
                </c:pt>
                <c:pt idx="2">
                  <c:v>25.940320522836075</c:v>
                </c:pt>
                <c:pt idx="3">
                  <c:v>14.382190507422463</c:v>
                </c:pt>
                <c:pt idx="4">
                  <c:v>11.584172340493899</c:v>
                </c:pt>
                <c:pt idx="5">
                  <c:v>4.9028870595915288</c:v>
                </c:pt>
                <c:pt idx="6">
                  <c:v>7.7132163894174477</c:v>
                </c:pt>
                <c:pt idx="7">
                  <c:v>8.8625526035703892</c:v>
                </c:pt>
                <c:pt idx="8">
                  <c:v>6.7410716874121386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6-4E0A-97B0-BE7035CBFA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Ganska bra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Rekrytering
utomlands</c:v>
                </c:pt>
                <c:pt idx="1">
                  <c:v>Rekryterings-/
Bemannings-
företag</c:v>
                </c:pt>
                <c:pt idx="2">
                  <c:v>Informella kontakter/
nätverk</c:v>
                </c:pt>
                <c:pt idx="3">
                  <c:v>Samarbete
med
utbildnings-
anordnare</c:v>
                </c:pt>
                <c:pt idx="4">
                  <c:v>Spontan-
ansökan</c:v>
                </c:pt>
                <c:pt idx="5">
                  <c:v>Sociala
medier</c:v>
                </c:pt>
                <c:pt idx="6">
                  <c:v>Annonsering</c:v>
                </c:pt>
                <c:pt idx="7">
                  <c:v>Arbets-
förmedlingen</c:v>
                </c:pt>
                <c:pt idx="8">
                  <c:v>Annan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74.808203259546147</c:v>
                </c:pt>
                <c:pt idx="1">
                  <c:v>62.107750983802632</c:v>
                </c:pt>
                <c:pt idx="2">
                  <c:v>46.308760778417394</c:v>
                </c:pt>
                <c:pt idx="3">
                  <c:v>42.019979425368724</c:v>
                </c:pt>
                <c:pt idx="4">
                  <c:v>44.663061809331012</c:v>
                </c:pt>
                <c:pt idx="5">
                  <c:v>47.18062507814124</c:v>
                </c:pt>
                <c:pt idx="6">
                  <c:v>37.783241907750984</c:v>
                </c:pt>
                <c:pt idx="7">
                  <c:v>31.434411072167052</c:v>
                </c:pt>
                <c:pt idx="8">
                  <c:v>55.036642914999859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6-4E0A-97B0-BE7035CBFA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Grå stapel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438469-DB9D-477D-AB69-58DE857961B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4F6-4E0A-97B0-BE7035CBFA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7E11CD3-5666-4D89-9B55-83D030915E7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4F6-4E0A-97B0-BE7035CBFA2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D41D6A2-4596-443F-A500-0589CDF4972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4F6-4E0A-97B0-BE7035CBFA2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3575D82-4C12-45CA-85BC-3D4FB51E7A2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4F6-4E0A-97B0-BE7035CBFA2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6A03800-64D7-4BD2-8E68-04AB3532B3C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4F6-4E0A-97B0-BE7035CBFA2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8B615EC-7C47-4127-BF5C-4D4DAD36917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4F6-4E0A-97B0-BE7035CBFA2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7C02847-F153-4109-978E-0A9B04BE5DA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4F6-4E0A-97B0-BE7035CBFA2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470EFFC-1BAA-4DDB-862A-E9B9E96571B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4F6-4E0A-97B0-BE7035CBFA2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94F5F87-791C-4DF3-829C-7AC8FF8689B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4F6-4E0A-97B0-BE7035CBFA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6"/>
                    </a:solidFill>
                    <a:latin typeface="Lab Grotesque" panose="020B0604020202020204" charset="0"/>
                  </a:defRPr>
                </a:pPr>
                <a:endParaRPr lang="sv-SE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Rekrytering
utomlands</c:v>
                </c:pt>
                <c:pt idx="1">
                  <c:v>Rekryterings-/
Bemannings-
företag</c:v>
                </c:pt>
                <c:pt idx="2">
                  <c:v>Informella kontakter/
nätverk</c:v>
                </c:pt>
                <c:pt idx="3">
                  <c:v>Samarbete
med
utbildnings-
anordnare</c:v>
                </c:pt>
                <c:pt idx="4">
                  <c:v>Spontan-
ansökan</c:v>
                </c:pt>
                <c:pt idx="5">
                  <c:v>Sociala
medier</c:v>
                </c:pt>
                <c:pt idx="6">
                  <c:v>Annonsering</c:v>
                </c:pt>
                <c:pt idx="7">
                  <c:v>Arbets-
förmedlingen</c:v>
                </c:pt>
                <c:pt idx="8">
                  <c:v>Annan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25.191796740453853</c:v>
                </c:pt>
                <c:pt idx="1">
                  <c:v>25.922539263858866</c:v>
                </c:pt>
                <c:pt idx="2">
                  <c:v>27.750918698746531</c:v>
                </c:pt>
                <c:pt idx="3">
                  <c:v>43.597830067208811</c:v>
                </c:pt>
                <c:pt idx="4">
                  <c:v>43.752765850175088</c:v>
                </c:pt>
                <c:pt idx="5">
                  <c:v>47.916487862267232</c:v>
                </c:pt>
                <c:pt idx="6">
                  <c:v>54.503541702831569</c:v>
                </c:pt>
                <c:pt idx="7">
                  <c:v>59.703036324262555</c:v>
                </c:pt>
                <c:pt idx="8">
                  <c:v>38.222285397588003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Sheet1!$E$2:$E$10</c15:f>
                <c15:dlblRangeCache>
                  <c:ptCount val="9"/>
                  <c:pt idx="0">
                    <c:v>75%</c:v>
                  </c:pt>
                  <c:pt idx="1">
                    <c:v>74%</c:v>
                  </c:pt>
                  <c:pt idx="2">
                    <c:v>72%</c:v>
                  </c:pt>
                  <c:pt idx="3">
                    <c:v>56%</c:v>
                  </c:pt>
                  <c:pt idx="4">
                    <c:v>56%</c:v>
                  </c:pt>
                  <c:pt idx="5">
                    <c:v>52%</c:v>
                  </c:pt>
                  <c:pt idx="6">
                    <c:v>45%</c:v>
                  </c:pt>
                  <c:pt idx="7">
                    <c:v>40%</c:v>
                  </c:pt>
                  <c:pt idx="8">
                    <c:v>62%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C4F6-4E0A-97B0-BE7035CBFA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131270144"/>
        <c:axId val="131271680"/>
      </c:barChart>
      <c:catAx>
        <c:axId val="131270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>
            <a:noFill/>
          </a:ln>
        </c:spPr>
        <c:txPr>
          <a:bodyPr anchor="t" anchorCtr="1"/>
          <a:lstStyle/>
          <a:p>
            <a:pPr>
              <a:defRPr sz="900">
                <a:solidFill>
                  <a:schemeClr val="bg1"/>
                </a:solidFill>
                <a:latin typeface="Lab Grotesque" panose="020B0604020202020204" charset="0"/>
              </a:defRPr>
            </a:pPr>
            <a:endParaRPr lang="sv-SE"/>
          </a:p>
        </c:txPr>
        <c:crossAx val="131271680"/>
        <c:crosses val="autoZero"/>
        <c:auto val="1"/>
        <c:lblAlgn val="ctr"/>
        <c:lblOffset val="100"/>
        <c:noMultiLvlLbl val="0"/>
      </c:catAx>
      <c:valAx>
        <c:axId val="131271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1270144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32633983765558"/>
          <c:y val="3.3070968977387948E-2"/>
          <c:w val="0.65015288230168589"/>
          <c:h val="0.876622450520742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Annan</c:v>
                </c:pt>
                <c:pt idx="1">
                  <c:v>Ambitiös</c:v>
                </c:pt>
                <c:pt idx="2">
                  <c:v>Kommunikativ</c:v>
                </c:pt>
                <c:pt idx="3">
                  <c:v>Att hantera många olika arbetsuppgifter</c:v>
                </c:pt>
                <c:pt idx="4">
                  <c:v>Anpassningsbar/flexibel</c:v>
                </c:pt>
                <c:pt idx="5">
                  <c:v>Noggrann</c:v>
                </c:pt>
                <c:pt idx="6">
                  <c:v>Ta egna initiativ</c:v>
                </c:pt>
                <c:pt idx="7">
                  <c:v>Samarbetsvillig</c:v>
                </c:pt>
                <c:pt idx="8">
                  <c:v>Förstå och lösa olika situationer</c:v>
                </c:pt>
                <c:pt idx="9">
                  <c:v>Arbeta självständigt</c:v>
                </c:pt>
                <c:pt idx="10">
                  <c:v>Serviceinriktad</c:v>
                </c:pt>
                <c:pt idx="11">
                  <c:v>Ansvarstagande</c:v>
                </c:pt>
                <c:pt idx="12">
                  <c:v>Rätt attityd/engagemang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3.4064633712685222</c:v>
                </c:pt>
                <c:pt idx="1">
                  <c:v>11.724274877757633</c:v>
                </c:pt>
                <c:pt idx="2">
                  <c:v>10.429085485791379</c:v>
                </c:pt>
                <c:pt idx="3">
                  <c:v>10.328239141132245</c:v>
                </c:pt>
                <c:pt idx="4">
                  <c:v>11.542018367742548</c:v>
                </c:pt>
                <c:pt idx="5">
                  <c:v>23.776561956382338</c:v>
                </c:pt>
                <c:pt idx="6">
                  <c:v>16.669347995966724</c:v>
                </c:pt>
                <c:pt idx="7">
                  <c:v>21.779585965515391</c:v>
                </c:pt>
                <c:pt idx="8">
                  <c:v>23.178411564662785</c:v>
                </c:pt>
                <c:pt idx="9">
                  <c:v>27.199156141523407</c:v>
                </c:pt>
                <c:pt idx="10">
                  <c:v>20.691505124619198</c:v>
                </c:pt>
                <c:pt idx="11">
                  <c:v>46.560664964661456</c:v>
                </c:pt>
                <c:pt idx="12">
                  <c:v>60.030371210127619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D-4B0E-A337-B2A7CB3775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Annan</c:v>
                </c:pt>
                <c:pt idx="1">
                  <c:v>Ambitiös</c:v>
                </c:pt>
                <c:pt idx="2">
                  <c:v>Kommunikativ</c:v>
                </c:pt>
                <c:pt idx="3">
                  <c:v>Att hantera många olika arbetsuppgifter</c:v>
                </c:pt>
                <c:pt idx="4">
                  <c:v>Anpassningsbar/flexibel</c:v>
                </c:pt>
                <c:pt idx="5">
                  <c:v>Noggrann</c:v>
                </c:pt>
                <c:pt idx="6">
                  <c:v>Ta egna initiativ</c:v>
                </c:pt>
                <c:pt idx="7">
                  <c:v>Samarbetsvillig</c:v>
                </c:pt>
                <c:pt idx="8">
                  <c:v>Förstå och lösa olika situationer</c:v>
                </c:pt>
                <c:pt idx="9">
                  <c:v>Arbeta självständigt</c:v>
                </c:pt>
                <c:pt idx="10">
                  <c:v>Serviceinriktad</c:v>
                </c:pt>
                <c:pt idx="11">
                  <c:v>Ansvarstagande</c:v>
                </c:pt>
                <c:pt idx="12">
                  <c:v>Rätt attityd/engagemang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4.2945796805826095</c:v>
                </c:pt>
                <c:pt idx="1">
                  <c:v>10.210479369296577</c:v>
                </c:pt>
                <c:pt idx="2">
                  <c:v>10.363177850771802</c:v>
                </c:pt>
                <c:pt idx="3">
                  <c:v>10.643228273797417</c:v>
                </c:pt>
                <c:pt idx="4">
                  <c:v>17.203580080208383</c:v>
                </c:pt>
                <c:pt idx="5">
                  <c:v>18.549473707595222</c:v>
                </c:pt>
                <c:pt idx="6">
                  <c:v>18.615695283586341</c:v>
                </c:pt>
                <c:pt idx="7">
                  <c:v>19.591283023324849</c:v>
                </c:pt>
                <c:pt idx="8">
                  <c:v>19.648229030010441</c:v>
                </c:pt>
                <c:pt idx="9">
                  <c:v>27.896776558022928</c:v>
                </c:pt>
                <c:pt idx="10">
                  <c:v>29.446834121131548</c:v>
                </c:pt>
                <c:pt idx="11">
                  <c:v>45.67884240492215</c:v>
                </c:pt>
                <c:pt idx="12">
                  <c:v>57.654157022618101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D-4B0E-A337-B2A7CB377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30881024"/>
        <c:axId val="130882560"/>
      </c:barChart>
      <c:catAx>
        <c:axId val="130881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30882560"/>
        <c:crosses val="autoZero"/>
        <c:auto val="1"/>
        <c:lblAlgn val="ctr"/>
        <c:lblOffset val="100"/>
        <c:noMultiLvlLbl val="0"/>
      </c:catAx>
      <c:valAx>
        <c:axId val="130882560"/>
        <c:scaling>
          <c:orientation val="minMax"/>
          <c:max val="100"/>
        </c:scaling>
        <c:delete val="1"/>
        <c:axPos val="b"/>
        <c:numFmt formatCode="##0\%" sourceLinked="0"/>
        <c:majorTickMark val="out"/>
        <c:minorTickMark val="none"/>
        <c:tickLblPos val="nextTo"/>
        <c:crossAx val="130881024"/>
        <c:crosses val="autoZero"/>
        <c:crossBetween val="between"/>
        <c:majorUnit val="2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7825570980533834"/>
          <c:y val="0.65997495339817736"/>
          <c:w val="0.32055567358528886"/>
          <c:h val="0.1191059661149764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200"/>
          </a:pPr>
          <a:endParaRPr lang="en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23421554540997E-3"/>
          <c:y val="3.1053261884513978E-2"/>
          <c:w val="0.99841765784454573"/>
          <c:h val="0.78816385032634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rgbClr val="EA8F12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Grundskolan </c:v>
                </c:pt>
                <c:pt idx="1">
                  <c:v>Gymnasial
yrkesutbildning</c:v>
                </c:pt>
                <c:pt idx="2">
                  <c:v>Gymnasial
högskole-
förberedande
utbildning</c:v>
                </c:pt>
                <c:pt idx="3">
                  <c:v>Yrkeshögskola/ 
eftergymnasial 
yrkesutbildning</c:v>
                </c:pt>
                <c:pt idx="4">
                  <c:v>Högskola/
universitet</c:v>
                </c:pt>
                <c:pt idx="5">
                  <c:v>Forskar-
utbildning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17.46367364</c:v>
                </c:pt>
                <c:pt idx="1">
                  <c:v>33.3883485526</c:v>
                </c:pt>
                <c:pt idx="2">
                  <c:v>16.207194871239999</c:v>
                </c:pt>
                <c:pt idx="3">
                  <c:v>26.025417027378001</c:v>
                </c:pt>
                <c:pt idx="4">
                  <c:v>14.370014528</c:v>
                </c:pt>
                <c:pt idx="5">
                  <c:v>6.5489804515834598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4-483B-B56B-05E9107356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Grundskolan </c:v>
                </c:pt>
                <c:pt idx="1">
                  <c:v>Gymnasial
yrkesutbildning</c:v>
                </c:pt>
                <c:pt idx="2">
                  <c:v>Gymnasial
högskole-
förberedande
utbildning</c:v>
                </c:pt>
                <c:pt idx="3">
                  <c:v>Yrkeshögskola/ 
eftergymnasial 
yrkesutbildning</c:v>
                </c:pt>
                <c:pt idx="4">
                  <c:v>Högskola/
universitet</c:v>
                </c:pt>
                <c:pt idx="5">
                  <c:v>Forskar-
utbildning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14.208786979527785</c:v>
                </c:pt>
                <c:pt idx="1">
                  <c:v>37.984738711993558</c:v>
                </c:pt>
                <c:pt idx="2">
                  <c:v>14.376786010457957</c:v>
                </c:pt>
                <c:pt idx="3">
                  <c:v>26.511177875169267</c:v>
                </c:pt>
                <c:pt idx="4">
                  <c:v>12.640825496931837</c:v>
                </c:pt>
                <c:pt idx="5">
                  <c:v>7.1985084857602955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4-483B-B56B-05E9107356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0999552"/>
        <c:axId val="101001088"/>
      </c:barChart>
      <c:catAx>
        <c:axId val="1009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0">
                <a:latin typeface="Lab Grotesque" panose="020B0604020202020204" charset="0"/>
              </a:defRPr>
            </a:pPr>
            <a:endParaRPr lang="sv-SE"/>
          </a:p>
        </c:txPr>
        <c:crossAx val="101001088"/>
        <c:crosses val="autoZero"/>
        <c:auto val="1"/>
        <c:lblAlgn val="ctr"/>
        <c:lblOffset val="100"/>
        <c:noMultiLvlLbl val="0"/>
      </c:catAx>
      <c:valAx>
        <c:axId val="101001088"/>
        <c:scaling>
          <c:orientation val="minMax"/>
          <c:max val="100"/>
        </c:scaling>
        <c:delete val="1"/>
        <c:axPos val="l"/>
        <c:numFmt formatCode="##0\%" sourceLinked="0"/>
        <c:majorTickMark val="none"/>
        <c:minorTickMark val="none"/>
        <c:tickLblPos val="nextTo"/>
        <c:crossAx val="100999552"/>
        <c:crosses val="autoZero"/>
        <c:crossBetween val="between"/>
        <c:majorUnit val="20"/>
      </c:valAx>
      <c:spPr>
        <a:noFill/>
      </c:spPr>
    </c:plotArea>
    <c:legend>
      <c:legendPos val="r"/>
      <c:layout>
        <c:manualLayout>
          <c:xMode val="edge"/>
          <c:yMode val="edge"/>
          <c:x val="0.62571759430359475"/>
          <c:y val="2.2400014427127937E-2"/>
          <c:w val="0.3691103714151846"/>
          <c:h val="0.1083890189624189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872656754562359E-2"/>
          <c:y val="8.7347127992917814E-2"/>
          <c:w val="0.87587972535285463"/>
          <c:h val="0.540038537153141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Blad1!$B$1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rgbClr val="EA8F1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58-4E33-98B4-FDBDD1C3A4C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58-4E33-98B4-FDBDD1C3A4C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Lab Grotesque" panose="020B060402020202020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0.59534518436301598</c:v>
                </c:pt>
                <c:pt idx="1">
                  <c:v>0.40465481563697397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58-4E33-98B4-FDBDD1C3A4C7}"/>
            </c:ext>
          </c:extLst>
        </c:ser>
        <c:ser>
          <c:idx val="0"/>
          <c:order val="1"/>
          <c:tx>
            <c:strRef>
              <c:f>Blad1!$C$1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rgbClr val="EA8F12">
                <a:lumMod val="40000"/>
                <a:lumOff val="60000"/>
              </a:srgb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Lab Grotesque" panose="020B060402020202020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0.61697928798475909</c:v>
                </c:pt>
                <c:pt idx="1">
                  <c:v>0.38302071201523902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C4-4B42-B0A9-C80F18885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1594136"/>
        <c:axId val="441593352"/>
      </c:barChart>
      <c:catAx>
        <c:axId val="4415941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41593352"/>
        <c:crosses val="autoZero"/>
        <c:auto val="1"/>
        <c:lblAlgn val="ctr"/>
        <c:lblOffset val="100"/>
        <c:noMultiLvlLbl val="0"/>
      </c:catAx>
      <c:valAx>
        <c:axId val="441593352"/>
        <c:scaling>
          <c:orientation val="minMax"/>
          <c:max val="1"/>
          <c:min val="0"/>
        </c:scaling>
        <c:delete val="1"/>
        <c:axPos val="l"/>
        <c:numFmt formatCode="##0\%" sourceLinked="0"/>
        <c:majorTickMark val="out"/>
        <c:minorTickMark val="none"/>
        <c:tickLblPos val="nextTo"/>
        <c:crossAx val="44159413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50391249519253312"/>
          <c:y val="5.1210380708022842E-2"/>
          <c:w val="0.49608750480746688"/>
          <c:h val="0.13117285118277244"/>
        </c:manualLayout>
      </c:layout>
      <c:overlay val="0"/>
      <c:txPr>
        <a:bodyPr/>
        <a:lstStyle/>
        <a:p>
          <a:pPr>
            <a:defRPr>
              <a:latin typeface="Lab Grotesque" panose="020B060402020202020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Arial Narrow" panose="020B0606020202030204" pitchFamily="34" charset="0"/>
        </a:defRPr>
      </a:pPr>
      <a:endParaRPr lang="sv-S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64542883000258"/>
          <c:y val="0.18072661226694339"/>
          <c:w val="0.69426591526142523"/>
          <c:h val="0.6388392842959189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Mycket bra</c:v>
                </c:pt>
              </c:strCache>
            </c:strRef>
          </c:tx>
          <c:spPr>
            <a:solidFill>
              <a:srgbClr val="71B39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Forskar-
utbildning</c:v>
                </c:pt>
                <c:pt idx="1">
                  <c:v>Högskola/
universitets-
utbildning </c:v>
                </c:pt>
                <c:pt idx="2">
                  <c:v>Yrkeshögskola
/eftergymnasial
 yrkesutbildning</c:v>
                </c:pt>
                <c:pt idx="3">
                  <c:v>Gymnasial högskoleförberedande utbildning</c:v>
                </c:pt>
                <c:pt idx="4">
                  <c:v>Gymnasial yrkesutbildning</c:v>
                </c:pt>
                <c:pt idx="5">
                  <c:v>Grundskola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3.1693569743304151</c:v>
                </c:pt>
                <c:pt idx="1">
                  <c:v>11.195670160504982</c:v>
                </c:pt>
                <c:pt idx="2">
                  <c:v>11.763778852349901</c:v>
                </c:pt>
                <c:pt idx="3">
                  <c:v>4.6370519691511705</c:v>
                </c:pt>
                <c:pt idx="4">
                  <c:v>24.219966466645023</c:v>
                </c:pt>
                <c:pt idx="5">
                  <c:v>3.262250530030856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7-4135-8660-5817D5A129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Ganska bra </c:v>
                </c:pt>
              </c:strCache>
            </c:strRef>
          </c:tx>
          <c:spPr>
            <a:solidFill>
              <a:srgbClr val="71B396">
                <a:lumMod val="40000"/>
                <a:lumOff val="60000"/>
              </a:srgb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Forskar-
utbildning</c:v>
                </c:pt>
                <c:pt idx="1">
                  <c:v>Högskola/
universitets-
utbildning </c:v>
                </c:pt>
                <c:pt idx="2">
                  <c:v>Yrkeshögskola
/eftergymnasial
 yrkesutbildning</c:v>
                </c:pt>
                <c:pt idx="3">
                  <c:v>Gymnasial högskoleförberedande utbildning</c:v>
                </c:pt>
                <c:pt idx="4">
                  <c:v>Gymnasial yrkesutbildning</c:v>
                </c:pt>
                <c:pt idx="5">
                  <c:v>Grundskola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6.1568869751961142</c:v>
                </c:pt>
                <c:pt idx="1">
                  <c:v>36.374324025923393</c:v>
                </c:pt>
                <c:pt idx="2">
                  <c:v>57.018300054030732</c:v>
                </c:pt>
                <c:pt idx="3">
                  <c:v>53.662481181154533</c:v>
                </c:pt>
                <c:pt idx="4">
                  <c:v>59.484052503347606</c:v>
                </c:pt>
                <c:pt idx="5">
                  <c:v>42.729671281759039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7-4135-8660-5817D5A129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Grå stapel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BA64EAE-D9DA-4316-BD9C-0E5C00AE778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197-4135-8660-5817D5A129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8D1010-F3EF-4BD3-807A-30EFCF7D241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197-4135-8660-5817D5A1295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97900B9-BAD8-4F42-AE7C-6590A1811D8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197-4135-8660-5817D5A1295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31D3340-6381-4404-8472-4C9F2268889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197-4135-8660-5817D5A1295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7AA7103-B3C4-46D0-BCA8-BEDA7081915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197-4135-8660-5817D5A1295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93D3B3D-A656-47DC-BF27-D6CD69E8E33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197-4135-8660-5817D5A12959}"/>
                </c:ext>
              </c:extLst>
            </c:dLbl>
            <c:numFmt formatCode="##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accent6"/>
                    </a:solidFill>
                  </a:defRPr>
                </a:pPr>
                <a:endParaRPr lang="sv-SE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Forskar-
utbildning</c:v>
                </c:pt>
                <c:pt idx="1">
                  <c:v>Högskola/
universitets-
utbildning </c:v>
                </c:pt>
                <c:pt idx="2">
                  <c:v>Yrkeshögskola
/eftergymnasial
 yrkesutbildning</c:v>
                </c:pt>
                <c:pt idx="3">
                  <c:v>Gymnasial högskoleförberedande utbildning</c:v>
                </c:pt>
                <c:pt idx="4">
                  <c:v>Gymnasial yrkesutbildning</c:v>
                </c:pt>
                <c:pt idx="5">
                  <c:v>Grundskola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90.673756050473472</c:v>
                </c:pt>
                <c:pt idx="1">
                  <c:v>52.430005813571626</c:v>
                </c:pt>
                <c:pt idx="2">
                  <c:v>31.217921093619367</c:v>
                </c:pt>
                <c:pt idx="3">
                  <c:v>41.700466849694294</c:v>
                </c:pt>
                <c:pt idx="4">
                  <c:v>16.295981030007368</c:v>
                </c:pt>
                <c:pt idx="5">
                  <c:v>54.008078188210106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Sheet1!$E$2:$E$7</c15:f>
                <c15:dlblRangeCache>
                  <c:ptCount val="6"/>
                  <c:pt idx="0">
                    <c:v>9%</c:v>
                  </c:pt>
                  <c:pt idx="1">
                    <c:v>48%</c:v>
                  </c:pt>
                  <c:pt idx="2">
                    <c:v>69%</c:v>
                  </c:pt>
                  <c:pt idx="3">
                    <c:v>58%</c:v>
                  </c:pt>
                  <c:pt idx="4">
                    <c:v>84%</c:v>
                  </c:pt>
                  <c:pt idx="5">
                    <c:v>46%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197-4135-8660-5817D5A129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131270144"/>
        <c:axId val="131271680"/>
      </c:barChart>
      <c:catAx>
        <c:axId val="131270144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>
            <a:noFill/>
          </a:ln>
        </c:spPr>
        <c:txPr>
          <a:bodyPr/>
          <a:lstStyle/>
          <a:p>
            <a:pPr>
              <a:defRPr sz="900"/>
            </a:pPr>
            <a:endParaRPr lang="en-SE"/>
          </a:p>
        </c:txPr>
        <c:crossAx val="131271680"/>
        <c:crosses val="autoZero"/>
        <c:auto val="1"/>
        <c:lblAlgn val="ctr"/>
        <c:lblOffset val="100"/>
        <c:noMultiLvlLbl val="0"/>
      </c:catAx>
      <c:valAx>
        <c:axId val="131271680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31270144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54958050637033"/>
          <c:y val="3.5375189784194863E-2"/>
          <c:w val="0.48720199680716153"/>
          <c:h val="0.93440318316590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accent1"/>
            </a:solidFill>
            <a:ln w="3175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Lab Grotesque" panose="020B060402020202020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1-4 anst</c:v>
                </c:pt>
                <c:pt idx="1">
                  <c:v>5-9 anst</c:v>
                </c:pt>
                <c:pt idx="2">
                  <c:v>10-49 anst</c:v>
                </c:pt>
                <c:pt idx="3">
                  <c:v>50- anst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0.32358467800907897</c:v>
                </c:pt>
                <c:pt idx="1">
                  <c:v>0.53342692548073001</c:v>
                </c:pt>
                <c:pt idx="2">
                  <c:v>0.70409906976185399</c:v>
                </c:pt>
                <c:pt idx="3">
                  <c:v>0.94374218406147004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3-476A-ADFB-2A7E8408F8E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Lab Grotesque" panose="020B060402020202020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1-4 anst</c:v>
                </c:pt>
                <c:pt idx="1">
                  <c:v>5-9 anst</c:v>
                </c:pt>
                <c:pt idx="2">
                  <c:v>10-49 anst</c:v>
                </c:pt>
                <c:pt idx="3">
                  <c:v>50- anst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0.2308367304431804</c:v>
                </c:pt>
                <c:pt idx="1">
                  <c:v>0.54648369601004665</c:v>
                </c:pt>
                <c:pt idx="2">
                  <c:v>0.66475951836798974</c:v>
                </c:pt>
                <c:pt idx="3">
                  <c:v>0.94030609503902896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A4-4ED0-853C-5CCA754C6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7949952"/>
        <c:axId val="117951488"/>
      </c:barChart>
      <c:catAx>
        <c:axId val="117949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  <a:latin typeface="Lab Grotesque" panose="020B0604020202020204" charset="0"/>
              </a:defRPr>
            </a:pPr>
            <a:endParaRPr lang="sv-SE"/>
          </a:p>
        </c:txPr>
        <c:crossAx val="117951488"/>
        <c:crosses val="autoZero"/>
        <c:auto val="1"/>
        <c:lblAlgn val="ctr"/>
        <c:lblOffset val="100"/>
        <c:noMultiLvlLbl val="0"/>
      </c:catAx>
      <c:valAx>
        <c:axId val="117951488"/>
        <c:scaling>
          <c:orientation val="minMax"/>
          <c:max val="1"/>
          <c:min val="0"/>
        </c:scaling>
        <c:delete val="1"/>
        <c:axPos val="b"/>
        <c:numFmt formatCode="##0\%" sourceLinked="0"/>
        <c:majorTickMark val="out"/>
        <c:minorTickMark val="none"/>
        <c:tickLblPos val="nextTo"/>
        <c:crossAx val="117949952"/>
        <c:crosses val="max"/>
        <c:crossBetween val="between"/>
        <c:majorUnit val="20"/>
      </c:valAx>
      <c:spPr>
        <a:noFill/>
        <a:ln w="253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 panose="020B0604020202020204" pitchFamily="34" charset="0"/>
          <a:ea typeface="Trebuchet MS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4213555168498"/>
          <c:y val="0.13639184692471415"/>
          <c:w val="0.61051394401100345"/>
          <c:h val="0.85456976780451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Andel företetag som försökt  rekrytera senaste 6 månaderna</c:v>
                </c:pt>
              </c:strCache>
            </c:strRef>
          </c:tx>
          <c:spPr>
            <a:solidFill>
              <a:srgbClr val="546F7D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8D2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F8F-4CC5-BEDA-CE4B9164D6A3}"/>
              </c:ext>
            </c:extLst>
          </c:dPt>
          <c:dPt>
            <c:idx val="14"/>
            <c:invertIfNegative val="0"/>
            <c:bubble3D val="0"/>
            <c:spPr>
              <a:solidFill>
                <a:srgbClr val="EA8F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6B1-45FA-9AA5-9E71E6BFDE58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2F-4202-9935-396427AD19D6}"/>
              </c:ext>
            </c:extLst>
          </c:dPt>
          <c:dPt>
            <c:idx val="25"/>
            <c:invertIfNegative val="0"/>
            <c:bubble3D val="0"/>
            <c:spPr>
              <a:solidFill>
                <a:srgbClr val="546F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C76-40A3-A563-546A0FFC3C1B}"/>
              </c:ext>
            </c:extLst>
          </c:dPt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Lab Grotesque" panose="020B0604020202020204" charset="0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Kompetensföretagen</c:v>
                </c:pt>
                <c:pt idx="1">
                  <c:v>Almega Utbildning*</c:v>
                </c:pt>
                <c:pt idx="2">
                  <c:v>TechSverige</c:v>
                </c:pt>
                <c:pt idx="3">
                  <c:v>Industriarbetsgivarna</c:v>
                </c:pt>
                <c:pt idx="4">
                  <c:v>Teknikföretagen</c:v>
                </c:pt>
                <c:pt idx="5">
                  <c:v>Vårdföretagarna</c:v>
                </c:pt>
                <c:pt idx="6">
                  <c:v>Motorbranschens Arbetsgivareförbund</c:v>
                </c:pt>
                <c:pt idx="7">
                  <c:v>Livsmedelsföretagen</c:v>
                </c:pt>
                <c:pt idx="8">
                  <c:v>Innovationsföretagen</c:v>
                </c:pt>
                <c:pt idx="9">
                  <c:v>Sveriges Bussföretag</c:v>
                </c:pt>
                <c:pt idx="10">
                  <c:v>Visita</c:v>
                </c:pt>
                <c:pt idx="11">
                  <c:v>Almega Tjänsteförbunden</c:v>
                </c:pt>
                <c:pt idx="12">
                  <c:v>Almega Tjänsteföretagen</c:v>
                </c:pt>
                <c:pt idx="13">
                  <c:v>Byggföretagen</c:v>
                </c:pt>
                <c:pt idx="14">
                  <c:v>Samtliga</c:v>
                </c:pt>
                <c:pt idx="15">
                  <c:v>Installatörsföretagen</c:v>
                </c:pt>
                <c:pt idx="16">
                  <c:v>Innovations- och kemiindustrierna i Sverige</c:v>
                </c:pt>
                <c:pt idx="17">
                  <c:v>Svensk Handel</c:v>
                </c:pt>
                <c:pt idx="18">
                  <c:v>Grafiska Företagens Förbund</c:v>
                </c:pt>
                <c:pt idx="19">
                  <c:v>Biltrafikens Arbetsgivareförbund</c:v>
                </c:pt>
                <c:pt idx="20">
                  <c:v>Medieföretagen</c:v>
                </c:pt>
                <c:pt idx="21">
                  <c:v>Maskinentreprenörerna</c:v>
                </c:pt>
                <c:pt idx="22">
                  <c:v>Gröna arbetsgivare</c:v>
                </c:pt>
                <c:pt idx="23">
                  <c:v>Plåt &amp; Ventföretagen</c:v>
                </c:pt>
                <c:pt idx="24">
                  <c:v>Trä- och Möbelföretagen</c:v>
                </c:pt>
                <c:pt idx="25">
                  <c:v>Måleriföretagen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79.036238740000002</c:v>
                </c:pt>
                <c:pt idx="1">
                  <c:v>75.661656140000005</c:v>
                </c:pt>
                <c:pt idx="2">
                  <c:v>72.760285210000006</c:v>
                </c:pt>
                <c:pt idx="3">
                  <c:v>72.722413869999997</c:v>
                </c:pt>
                <c:pt idx="4">
                  <c:v>72.392733239999998</c:v>
                </c:pt>
                <c:pt idx="5">
                  <c:v>71.830780739999994</c:v>
                </c:pt>
                <c:pt idx="6">
                  <c:v>71.132841720000002</c:v>
                </c:pt>
                <c:pt idx="7">
                  <c:v>70.780696370000001</c:v>
                </c:pt>
                <c:pt idx="8">
                  <c:v>70.252045629999998</c:v>
                </c:pt>
                <c:pt idx="9">
                  <c:v>67.92833598</c:v>
                </c:pt>
                <c:pt idx="10">
                  <c:v>67.58495954</c:v>
                </c:pt>
                <c:pt idx="11">
                  <c:v>67.059561579999993</c:v>
                </c:pt>
                <c:pt idx="12">
                  <c:v>62.328802469999999</c:v>
                </c:pt>
                <c:pt idx="13">
                  <c:v>61.6979288</c:v>
                </c:pt>
                <c:pt idx="14">
                  <c:v>59.534518436301802</c:v>
                </c:pt>
                <c:pt idx="15">
                  <c:v>59.208202129999997</c:v>
                </c:pt>
                <c:pt idx="16">
                  <c:v>56.922861750000003</c:v>
                </c:pt>
                <c:pt idx="17">
                  <c:v>52.037678759999999</c:v>
                </c:pt>
                <c:pt idx="18">
                  <c:v>50.93807391</c:v>
                </c:pt>
                <c:pt idx="19">
                  <c:v>50.672061509999999</c:v>
                </c:pt>
                <c:pt idx="20">
                  <c:v>48.198892219999998</c:v>
                </c:pt>
                <c:pt idx="21">
                  <c:v>48.113400740000003</c:v>
                </c:pt>
                <c:pt idx="22">
                  <c:v>46.993256799999997</c:v>
                </c:pt>
                <c:pt idx="23">
                  <c:v>42.834162419999998</c:v>
                </c:pt>
                <c:pt idx="24">
                  <c:v>42.110331909999999</c:v>
                </c:pt>
                <c:pt idx="25">
                  <c:v>28.18549964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5-4A7D-8E0E-379029244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07056912"/>
        <c:axId val="1061346272"/>
      </c:barChart>
      <c:catAx>
        <c:axId val="18070569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61346272"/>
        <c:crosses val="autoZero"/>
        <c:auto val="1"/>
        <c:lblAlgn val="ctr"/>
        <c:lblOffset val="100"/>
        <c:noMultiLvlLbl val="0"/>
      </c:catAx>
      <c:valAx>
        <c:axId val="106134627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80705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31368226694185"/>
          <c:y val="0.13873559678053662"/>
          <c:w val="0.61051394401100345"/>
          <c:h val="0.85456976780451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Andel företetag som försökt  rekrytera senaste 6 månaderna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41E-4FB9-95AF-C3F67012E8C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2BE8A8E-426A-4100-8493-41DB52ADB4B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41E-4FB9-95AF-C3F67012E8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5BFD4E7-ED8C-48D9-A4AE-057BA2C9CE3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41E-4FB9-95AF-C3F67012E8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9D9A7-8D8D-43D0-B7F0-0ECFFC014DE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41E-4FB9-95AF-C3F67012E8C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C4277DA-A371-4BB7-A05C-23C7D93DAFB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41E-4FB9-95AF-C3F67012E8C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4713714-65FC-45A0-9DCB-BC54AC33DAC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41E-4FB9-95AF-C3F67012E8C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CB789FC-FC88-4E40-B390-0ACDA4FCDED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41E-4FB9-95AF-C3F67012E8C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323A126-A7D4-4789-8046-4CB6128D45A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441E-4FB9-95AF-C3F67012E8C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415F062-81DD-40F5-AAAE-3275FD5E7AF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441E-4FB9-95AF-C3F67012E8C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54758F5-7033-4A1A-B1C8-EC687C8C15F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441E-4FB9-95AF-C3F67012E8C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DD4FF51-E555-41F8-A4EC-507A63FD19C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441E-4FB9-95AF-C3F67012E8C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A484FF0-474D-4EB1-81AA-079FD8DA73A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441E-4FB9-95AF-C3F67012E8C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B393704-341D-4B6D-AD05-ADF2E161B04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441E-4FB9-95AF-C3F67012E8C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B5A1E2D-5C38-499D-BF25-3DA9E9B92E0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441E-4FB9-95AF-C3F67012E8C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D73794B-AEE4-4E4D-95CE-0051BEDE1C8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441E-4FB9-95AF-C3F67012E8C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2A4A12A-B22D-451C-B45F-EC1B5C0A42D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B7C-490B-A355-792786578EF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AAA9A74C-ED86-4E58-9C5A-05B95F3CDD2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441E-4FB9-95AF-C3F67012E8C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E2F8AF7-36E2-4F30-96CF-324BC0499B7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441E-4FB9-95AF-C3F67012E8C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45E24689-C371-4400-BABD-7EB26FC4D18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441E-4FB9-95AF-C3F67012E8C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163D4B03-16FE-4C4B-87A1-CCB5620BD2B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441E-4FB9-95AF-C3F67012E8C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8D7FE912-94BD-4E88-8472-EF7F016F79B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441E-4FB9-95AF-C3F67012E8C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57267966-FE91-42E7-9548-E8E141738E1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441E-4FB9-95AF-C3F67012E8C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E658C16-FA4E-4C77-8BD8-F81C7AAD024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441E-4FB9-95AF-C3F67012E8C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AAFD3923-7FEB-48B2-91AF-3563AE444CB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441E-4FB9-95AF-C3F67012E8C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35539065-AF31-4603-A55A-81AAC75784E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441E-4FB9-95AF-C3F67012E8C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1B431068-D95C-48CE-95EA-AB7400B3820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441E-4FB9-95AF-C3F67012E8C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497E6496-820C-4D18-817E-76857DB48C9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BD3-41C9-BD6A-7D9E1DB40F19}"/>
                </c:ext>
              </c:extLst>
            </c:dLbl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Lab Grotesque" panose="020B0604020202020204" charset="0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Kompetensföretagen</c:v>
                </c:pt>
                <c:pt idx="1">
                  <c:v>Almega Utbildning*</c:v>
                </c:pt>
                <c:pt idx="2">
                  <c:v>TechSverige</c:v>
                </c:pt>
                <c:pt idx="3">
                  <c:v>Industriarbetsgivarna</c:v>
                </c:pt>
                <c:pt idx="4">
                  <c:v>Teknikföretagen</c:v>
                </c:pt>
                <c:pt idx="5">
                  <c:v>Vårdföretagarna</c:v>
                </c:pt>
                <c:pt idx="6">
                  <c:v>Motorbranschens Arbetsgivareförbund</c:v>
                </c:pt>
                <c:pt idx="7">
                  <c:v>Livsmedelsföretagen</c:v>
                </c:pt>
                <c:pt idx="8">
                  <c:v>Innovationsföretagen</c:v>
                </c:pt>
                <c:pt idx="9">
                  <c:v>Sveriges Bussföretag</c:v>
                </c:pt>
                <c:pt idx="10">
                  <c:v>Visita</c:v>
                </c:pt>
                <c:pt idx="11">
                  <c:v>Almega Tjänsteförbunden</c:v>
                </c:pt>
                <c:pt idx="12">
                  <c:v>Almega Tjänsteföretagen</c:v>
                </c:pt>
                <c:pt idx="13">
                  <c:v>Byggföretagen</c:v>
                </c:pt>
                <c:pt idx="14">
                  <c:v>Samtliga</c:v>
                </c:pt>
                <c:pt idx="15">
                  <c:v>Installatörsföretagen</c:v>
                </c:pt>
                <c:pt idx="16">
                  <c:v>IKEM</c:v>
                </c:pt>
                <c:pt idx="17">
                  <c:v>Svensk Handel</c:v>
                </c:pt>
                <c:pt idx="18">
                  <c:v>Grafiska Företagens Förbund</c:v>
                </c:pt>
                <c:pt idx="19">
                  <c:v>Biltrafikens Arbetsgivareförbund</c:v>
                </c:pt>
                <c:pt idx="20">
                  <c:v>Medieföretagen</c:v>
                </c:pt>
                <c:pt idx="21">
                  <c:v>Maskinentreprenörerna</c:v>
                </c:pt>
                <c:pt idx="22">
                  <c:v>Gröna arbetsgivare</c:v>
                </c:pt>
                <c:pt idx="23">
                  <c:v>Plåt &amp; Ventföretagen</c:v>
                </c:pt>
                <c:pt idx="24">
                  <c:v>Trä- och Möbelföretagen</c:v>
                </c:pt>
                <c:pt idx="25">
                  <c:v>Måleriföretagen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79.036238737082854</c:v>
                </c:pt>
                <c:pt idx="1">
                  <c:v>75.661656135183549</c:v>
                </c:pt>
                <c:pt idx="2">
                  <c:v>72.760285205508708</c:v>
                </c:pt>
                <c:pt idx="3">
                  <c:v>72.722413868385331</c:v>
                </c:pt>
                <c:pt idx="4">
                  <c:v>72.392733242059819</c:v>
                </c:pt>
                <c:pt idx="5">
                  <c:v>71.830780738119628</c:v>
                </c:pt>
                <c:pt idx="6">
                  <c:v>71.132841720787312</c:v>
                </c:pt>
                <c:pt idx="7">
                  <c:v>70.780696370879696</c:v>
                </c:pt>
                <c:pt idx="8">
                  <c:v>70.252045628876331</c:v>
                </c:pt>
                <c:pt idx="9">
                  <c:v>67.928335982956895</c:v>
                </c:pt>
                <c:pt idx="10">
                  <c:v>67.584959543468699</c:v>
                </c:pt>
                <c:pt idx="11">
                  <c:v>67.059561578089031</c:v>
                </c:pt>
                <c:pt idx="12">
                  <c:v>62.328802466147671</c:v>
                </c:pt>
                <c:pt idx="13">
                  <c:v>61.697928798475957</c:v>
                </c:pt>
                <c:pt idx="14">
                  <c:v>59.534518436301802</c:v>
                </c:pt>
                <c:pt idx="15">
                  <c:v>59.208202132234931</c:v>
                </c:pt>
                <c:pt idx="16">
                  <c:v>56.922861753700815</c:v>
                </c:pt>
                <c:pt idx="17">
                  <c:v>52.037678762407538</c:v>
                </c:pt>
                <c:pt idx="18">
                  <c:v>50.938073907719485</c:v>
                </c:pt>
                <c:pt idx="19">
                  <c:v>50.672061509279295</c:v>
                </c:pt>
                <c:pt idx="20">
                  <c:v>48.198892219949272</c:v>
                </c:pt>
                <c:pt idx="21">
                  <c:v>48.113400736061351</c:v>
                </c:pt>
                <c:pt idx="22">
                  <c:v>46.993256797917262</c:v>
                </c:pt>
                <c:pt idx="23">
                  <c:v>42.834162424806578</c:v>
                </c:pt>
                <c:pt idx="24">
                  <c:v>42.110331910875622</c:v>
                </c:pt>
                <c:pt idx="25">
                  <c:v>28.185499637345089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Sheet1!#REF!</c15:f>
              </c15:datalabelsRange>
            </c:ext>
            <c:ext xmlns:c16="http://schemas.microsoft.com/office/drawing/2014/chart" uri="{C3380CC4-5D6E-409C-BE32-E72D297353CC}">
              <c16:uniqueId val="{00000002-5B7C-490B-A355-792786578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07056912"/>
        <c:axId val="1061346272"/>
      </c:barChart>
      <c:catAx>
        <c:axId val="1807056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Lab Grotesque" panose="020B0604020202020204" charset="0"/>
                <a:ea typeface="+mn-ea"/>
                <a:cs typeface="+mn-cs"/>
              </a:defRPr>
            </a:pPr>
            <a:endParaRPr lang="sv-SE"/>
          </a:p>
        </c:txPr>
        <c:crossAx val="1061346272"/>
        <c:crosses val="autoZero"/>
        <c:auto val="1"/>
        <c:lblAlgn val="ctr"/>
        <c:lblOffset val="100"/>
        <c:noMultiLvlLbl val="0"/>
      </c:catAx>
      <c:valAx>
        <c:axId val="106134627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80705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15350930794768"/>
          <c:y val="2.1981417029757994E-2"/>
          <c:w val="0.67384649069205238"/>
          <c:h val="0.958118112231668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Mestadels tillväxtrekrytering (nya tjänster på grund av ökad efterfrågan, expansion etc.)</c:v>
                </c:pt>
              </c:strCache>
            </c:strRef>
          </c:tx>
          <c:spPr>
            <a:solidFill>
              <a:srgbClr val="546F7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ED5-4B75-A314-4386DB43A78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437-4E76-8364-C29C4A84DB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58-4250-99C8-94C8978C999C}"/>
              </c:ext>
            </c:extLst>
          </c:dPt>
          <c:dPt>
            <c:idx val="14"/>
            <c:invertIfNegative val="0"/>
            <c:bubble3D val="0"/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9B6-4496-84EC-E5484ECC126E}"/>
              </c:ext>
            </c:extLst>
          </c:dPt>
          <c:dPt>
            <c:idx val="22"/>
            <c:invertIfNegative val="0"/>
            <c:bubble3D val="0"/>
            <c:spPr>
              <a:solidFill>
                <a:srgbClr val="F8D29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F58-4250-99C8-94C8978C999C}"/>
              </c:ext>
            </c:extLst>
          </c:dPt>
          <c:dPt>
            <c:idx val="23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Lab Grotesque" panose="020B060402020202020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Almega Utbildning</c:v>
                </c:pt>
                <c:pt idx="1">
                  <c:v>Visita</c:v>
                </c:pt>
                <c:pt idx="2">
                  <c:v>Biltrafikens Arbetsgivarförbund</c:v>
                </c:pt>
                <c:pt idx="3">
                  <c:v>Sveriges Bussföretag</c:v>
                </c:pt>
                <c:pt idx="4">
                  <c:v>Svensk Handel</c:v>
                </c:pt>
                <c:pt idx="5">
                  <c:v>IKEM</c:v>
                </c:pt>
                <c:pt idx="6">
                  <c:v>Vårdföretagarna</c:v>
                </c:pt>
                <c:pt idx="7">
                  <c:v>Trä- och Möbelföretagen</c:v>
                </c:pt>
                <c:pt idx="8">
                  <c:v>Motorbranschens Arbetsgivareförbund</c:v>
                </c:pt>
                <c:pt idx="9">
                  <c:v>Gröna arbetsgivare</c:v>
                </c:pt>
                <c:pt idx="10">
                  <c:v>Industriarbetsgivarna</c:v>
                </c:pt>
                <c:pt idx="11">
                  <c:v>Grafiska Företagens Förbund</c:v>
                </c:pt>
                <c:pt idx="12">
                  <c:v>Samtliga</c:v>
                </c:pt>
                <c:pt idx="13">
                  <c:v>Almega Tjänsteföretagen</c:v>
                </c:pt>
                <c:pt idx="14">
                  <c:v>Livsmedelsföretagen</c:v>
                </c:pt>
                <c:pt idx="15">
                  <c:v>Kompetensföretagen</c:v>
                </c:pt>
                <c:pt idx="16">
                  <c:v>Måleriföretagen</c:v>
                </c:pt>
                <c:pt idx="17">
                  <c:v>Almega Tjänsteförbunden</c:v>
                </c:pt>
                <c:pt idx="18">
                  <c:v>Teknikföretagen</c:v>
                </c:pt>
                <c:pt idx="19">
                  <c:v>Maskinentreprenörerna</c:v>
                </c:pt>
                <c:pt idx="20">
                  <c:v>Medieföretagen</c:v>
                </c:pt>
                <c:pt idx="21">
                  <c:v>Installatörsföretagen</c:v>
                </c:pt>
                <c:pt idx="22">
                  <c:v>Byggföretagen</c:v>
                </c:pt>
                <c:pt idx="23">
                  <c:v>Plåt &amp; Ventföretagen</c:v>
                </c:pt>
                <c:pt idx="24">
                  <c:v>TechSverige</c:v>
                </c:pt>
                <c:pt idx="25">
                  <c:v>Innovationsföretagen</c:v>
                </c:pt>
              </c:strCache>
            </c:strRef>
          </c:cat>
          <c:val>
            <c:numRef>
              <c:f>Sheet1!$B$2:$B$27</c:f>
              <c:numCache>
                <c:formatCode>0.00</c:formatCode>
                <c:ptCount val="26"/>
                <c:pt idx="0">
                  <c:v>0.12437886032237272</c:v>
                </c:pt>
                <c:pt idx="1">
                  <c:v>0.19705927081451943</c:v>
                </c:pt>
                <c:pt idx="2" formatCode="General">
                  <c:v>0.25</c:v>
                </c:pt>
                <c:pt idx="3">
                  <c:v>0.25217530914905262</c:v>
                </c:pt>
                <c:pt idx="4">
                  <c:v>0.25598451111702053</c:v>
                </c:pt>
                <c:pt idx="5">
                  <c:v>0.28417527081301425</c:v>
                </c:pt>
                <c:pt idx="6">
                  <c:v>0.29379505324240118</c:v>
                </c:pt>
                <c:pt idx="7">
                  <c:v>0.32156373023564222</c:v>
                </c:pt>
                <c:pt idx="8">
                  <c:v>0.32424199510712165</c:v>
                </c:pt>
                <c:pt idx="9">
                  <c:v>0.32550579382079731</c:v>
                </c:pt>
                <c:pt idx="10">
                  <c:v>0.38309413756579308</c:v>
                </c:pt>
                <c:pt idx="11">
                  <c:v>0.38987612253381199</c:v>
                </c:pt>
                <c:pt idx="12">
                  <c:v>0.387989145599695</c:v>
                </c:pt>
                <c:pt idx="13">
                  <c:v>0.40174683161887809</c:v>
                </c:pt>
                <c:pt idx="14">
                  <c:v>0.42253915611478216</c:v>
                </c:pt>
                <c:pt idx="15">
                  <c:v>0.42958898273299811</c:v>
                </c:pt>
                <c:pt idx="16">
                  <c:v>0.45720080339422686</c:v>
                </c:pt>
                <c:pt idx="17">
                  <c:v>0.4809863539290905</c:v>
                </c:pt>
                <c:pt idx="18">
                  <c:v>0.4820642656409963</c:v>
                </c:pt>
                <c:pt idx="19">
                  <c:v>0.48506392607071414</c:v>
                </c:pt>
                <c:pt idx="20">
                  <c:v>0.53917536925496434</c:v>
                </c:pt>
                <c:pt idx="21">
                  <c:v>0.55768724403640813</c:v>
                </c:pt>
                <c:pt idx="22">
                  <c:v>0.56302330414301227</c:v>
                </c:pt>
                <c:pt idx="23">
                  <c:v>0.61430688360309504</c:v>
                </c:pt>
                <c:pt idx="24">
                  <c:v>0.6497731139079409</c:v>
                </c:pt>
                <c:pt idx="25">
                  <c:v>0.66003025816005634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26-4596-8CD0-283D44E447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7629184"/>
        <c:axId val="107635072"/>
      </c:barChart>
      <c:catAx>
        <c:axId val="10762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Lab Grotesque" panose="020B0604020202020204" charset="0"/>
              </a:defRPr>
            </a:pPr>
            <a:endParaRPr lang="sv-SE"/>
          </a:p>
        </c:txPr>
        <c:crossAx val="107635072"/>
        <c:crosses val="autoZero"/>
        <c:auto val="1"/>
        <c:lblAlgn val="ctr"/>
        <c:lblOffset val="100"/>
        <c:noMultiLvlLbl val="0"/>
      </c:catAx>
      <c:valAx>
        <c:axId val="107635072"/>
        <c:scaling>
          <c:orientation val="minMax"/>
          <c:max val="1"/>
        </c:scaling>
        <c:delete val="1"/>
        <c:axPos val="b"/>
        <c:numFmt formatCode="0.00%" sourceLinked="0"/>
        <c:majorTickMark val="out"/>
        <c:minorTickMark val="none"/>
        <c:tickLblPos val="nextTo"/>
        <c:crossAx val="107629184"/>
        <c:crosses val="autoZero"/>
        <c:crossBetween val="between"/>
        <c:majorUnit val="1"/>
        <c:minorUnit val="1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Arial Nova Light" panose="020B0304020202020204" pitchFamily="34" charset="0"/>
        </a:defRPr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872656754562359E-2"/>
          <c:y val="7.0940879002160478E-2"/>
          <c:w val="0.87587972535285463"/>
          <c:h val="0.5564447861438984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Blad1!$B$1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50B5B8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A8F12"/>
              </a:solidFill>
            </c:spPr>
            <c:extLst>
              <c:ext xmlns:c16="http://schemas.microsoft.com/office/drawing/2014/chart" uri="{C3380CC4-5D6E-409C-BE32-E72D297353CC}">
                <c16:uniqueId val="{00000001-B8EB-4E56-BFA8-E76CFBD0A874}"/>
              </c:ext>
            </c:extLst>
          </c:dPt>
          <c:dPt>
            <c:idx val="1"/>
            <c:invertIfNegative val="0"/>
            <c:bubble3D val="0"/>
            <c:spPr>
              <a:solidFill>
                <a:srgbClr val="61717F"/>
              </a:solidFill>
            </c:spPr>
            <c:extLst>
              <c:ext xmlns:c16="http://schemas.microsoft.com/office/drawing/2014/chart" uri="{C3380CC4-5D6E-409C-BE32-E72D297353CC}">
                <c16:uniqueId val="{00000003-B8EB-4E56-BFA8-E76CFBD0A874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85000"/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B8EB-4E56-BFA8-E76CFBD0A87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Lab Grotesque" panose="020B060402020202020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Mestadels tillväxtrekrytering (nya tjänster på grund av ökad efterfrågan, expansion etc.)</c:v>
                </c:pt>
                <c:pt idx="1">
                  <c:v>Mestadels ersättningsrekrytering (ersätta medarbetare som slutat, gått i pension etc.)</c:v>
                </c:pt>
                <c:pt idx="2">
                  <c:v>Mestadels annan typ av rekrytering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0.56302330414301227</c:v>
                </c:pt>
                <c:pt idx="1">
                  <c:v>0.36881719863536466</c:v>
                </c:pt>
                <c:pt idx="2">
                  <c:v>6.8159497221623996E-2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EB-4E56-BFA8-E76CFBD0A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1594136"/>
        <c:axId val="441593352"/>
      </c:barChart>
      <c:catAx>
        <c:axId val="4415941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41593352"/>
        <c:crosses val="autoZero"/>
        <c:auto val="1"/>
        <c:lblAlgn val="ctr"/>
        <c:lblOffset val="100"/>
        <c:noMultiLvlLbl val="0"/>
      </c:catAx>
      <c:valAx>
        <c:axId val="441593352"/>
        <c:scaling>
          <c:orientation val="minMax"/>
          <c:max val="1"/>
          <c:min val="0"/>
        </c:scaling>
        <c:delete val="1"/>
        <c:axPos val="l"/>
        <c:numFmt formatCode="##0\%" sourceLinked="0"/>
        <c:majorTickMark val="out"/>
        <c:minorTickMark val="none"/>
        <c:tickLblPos val="nextTo"/>
        <c:crossAx val="44159413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8.3123546406264001E-3"/>
          <c:y val="0.76240835615106073"/>
          <c:w val="0.98729323567132632"/>
          <c:h val="0.2375916438489392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Arial Narrow" panose="020B0606020202030204" pitchFamily="34" charset="0"/>
        </a:defRPr>
      </a:pPr>
      <a:endParaRPr lang="sv-S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438111446018656"/>
          <c:w val="0.7898473764773547"/>
          <c:h val="0.850959502743438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Andel misslyckade rekryteringsförsök</c:v>
                </c:pt>
              </c:strCache>
            </c:strRef>
          </c:tx>
          <c:spPr>
            <a:solidFill>
              <a:srgbClr val="546F7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8AF-4181-A85C-708AB9404B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D36-4B80-ABCE-C922C689AADF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D36-4B80-ABCE-C922C689AAD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D36-4B80-ABCE-C922C689AADF}"/>
              </c:ext>
            </c:extLst>
          </c:dPt>
          <c:dPt>
            <c:idx val="13"/>
            <c:invertIfNegative val="0"/>
            <c:bubble3D val="0"/>
            <c:spPr>
              <a:solidFill>
                <a:srgbClr val="F8D29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8ACF-4743-B6DA-89BF596ADB9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D36-4B80-ABCE-C922C689AAD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D36-4B80-ABCE-C922C689AAD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Lab Grotesque" panose="020B060402020202020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Sheet1!$A$2:$A$27</c:f>
              <c:strCache>
                <c:ptCount val="26"/>
                <c:pt idx="0">
                  <c:v>Almega Utbildning*</c:v>
                </c:pt>
                <c:pt idx="1">
                  <c:v>Almega Tjänsteföretagen</c:v>
                </c:pt>
                <c:pt idx="2">
                  <c:v>Trä- och Möbelföretagen</c:v>
                </c:pt>
                <c:pt idx="3">
                  <c:v>Visita</c:v>
                </c:pt>
                <c:pt idx="4">
                  <c:v>IKEM</c:v>
                </c:pt>
                <c:pt idx="5">
                  <c:v>Industriarbetsgivarna</c:v>
                </c:pt>
                <c:pt idx="6">
                  <c:v>Medieföretagen</c:v>
                </c:pt>
                <c:pt idx="7">
                  <c:v>Vårdföretagarna</c:v>
                </c:pt>
                <c:pt idx="8">
                  <c:v>Motorbranschens Arbetsgivareförbund</c:v>
                </c:pt>
                <c:pt idx="9">
                  <c:v>Svensk Handel</c:v>
                </c:pt>
                <c:pt idx="10">
                  <c:v>Almega Tjänsteförbunden</c:v>
                </c:pt>
                <c:pt idx="11">
                  <c:v>Livsmedelsföretagen</c:v>
                </c:pt>
                <c:pt idx="12">
                  <c:v>Biltrafikens Arbetsgivareförbund</c:v>
                </c:pt>
                <c:pt idx="13">
                  <c:v>Byggföretagen</c:v>
                </c:pt>
                <c:pt idx="14">
                  <c:v>Samtliga</c:v>
                </c:pt>
                <c:pt idx="15">
                  <c:v>Teknikföretagen</c:v>
                </c:pt>
                <c:pt idx="16">
                  <c:v>Sveriges Bussföretag</c:v>
                </c:pt>
                <c:pt idx="17">
                  <c:v>Gröna arbetsgivare</c:v>
                </c:pt>
                <c:pt idx="18">
                  <c:v>TechSverige</c:v>
                </c:pt>
                <c:pt idx="19">
                  <c:v>Grafiska Företagens Förbund</c:v>
                </c:pt>
                <c:pt idx="20">
                  <c:v>Innovationsföretagen</c:v>
                </c:pt>
                <c:pt idx="21">
                  <c:v>Kompetensföretagen</c:v>
                </c:pt>
                <c:pt idx="22">
                  <c:v>Plåt &amp; Ventföretagen</c:v>
                </c:pt>
                <c:pt idx="23">
                  <c:v>Installatörsföretagen</c:v>
                </c:pt>
                <c:pt idx="24">
                  <c:v>Måleriföretagen</c:v>
                </c:pt>
                <c:pt idx="25">
                  <c:v>Maskinentreprenörerna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7.6709782512993874E-2</c:v>
                </c:pt>
                <c:pt idx="1">
                  <c:v>8.8525402904615413E-2</c:v>
                </c:pt>
                <c:pt idx="2">
                  <c:v>0.10592793492038743</c:v>
                </c:pt>
                <c:pt idx="3">
                  <c:v>0.10691826442346386</c:v>
                </c:pt>
                <c:pt idx="4">
                  <c:v>0.12431093409658722</c:v>
                </c:pt>
                <c:pt idx="5">
                  <c:v>0.13030440380399033</c:v>
                </c:pt>
                <c:pt idx="6">
                  <c:v>0.13897386271436163</c:v>
                </c:pt>
                <c:pt idx="7">
                  <c:v>0.17324205175807394</c:v>
                </c:pt>
                <c:pt idx="8">
                  <c:v>0.17574086464503502</c:v>
                </c:pt>
                <c:pt idx="9">
                  <c:v>0.18025841267491594</c:v>
                </c:pt>
                <c:pt idx="10">
                  <c:v>0.18459082409633931</c:v>
                </c:pt>
                <c:pt idx="11">
                  <c:v>0.20550228481118527</c:v>
                </c:pt>
                <c:pt idx="12">
                  <c:v>0.23553814747170354</c:v>
                </c:pt>
                <c:pt idx="13">
                  <c:v>0.24539010217044277</c:v>
                </c:pt>
                <c:pt idx="14">
                  <c:v>0.25</c:v>
                </c:pt>
                <c:pt idx="15">
                  <c:v>0.27126983468209576</c:v>
                </c:pt>
                <c:pt idx="16">
                  <c:v>0.27284277003069657</c:v>
                </c:pt>
                <c:pt idx="17">
                  <c:v>0.29100443983609581</c:v>
                </c:pt>
                <c:pt idx="18">
                  <c:v>0.31625421678501597</c:v>
                </c:pt>
                <c:pt idx="19">
                  <c:v>0.32956610646664386</c:v>
                </c:pt>
                <c:pt idx="20">
                  <c:v>0.33821366911405193</c:v>
                </c:pt>
                <c:pt idx="21">
                  <c:v>0.35417833482919214</c:v>
                </c:pt>
                <c:pt idx="22">
                  <c:v>0.36773617203078435</c:v>
                </c:pt>
                <c:pt idx="23">
                  <c:v>0.38466008325667089</c:v>
                </c:pt>
                <c:pt idx="24">
                  <c:v>0.45765929392039262</c:v>
                </c:pt>
                <c:pt idx="25">
                  <c:v>0.45924780184021052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36-4B80-ABCE-C922C689AA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7629184"/>
        <c:axId val="107635072"/>
      </c:barChart>
      <c:catAx>
        <c:axId val="10762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latin typeface="Lab Grotesque" panose="020B0604020202020204" charset="0"/>
              </a:defRPr>
            </a:pPr>
            <a:endParaRPr lang="sv-SE"/>
          </a:p>
        </c:txPr>
        <c:crossAx val="107635072"/>
        <c:crosses val="autoZero"/>
        <c:auto val="1"/>
        <c:lblAlgn val="ctr"/>
        <c:lblOffset val="100"/>
        <c:noMultiLvlLbl val="0"/>
      </c:catAx>
      <c:valAx>
        <c:axId val="107635072"/>
        <c:scaling>
          <c:orientation val="minMax"/>
          <c:max val="1"/>
        </c:scaling>
        <c:delete val="1"/>
        <c:axPos val="b"/>
        <c:numFmt formatCode="0.00%" sourceLinked="0"/>
        <c:majorTickMark val="out"/>
        <c:minorTickMark val="none"/>
        <c:tickLblPos val="nextTo"/>
        <c:crossAx val="107629184"/>
        <c:crosses val="autoZero"/>
        <c:crossBetween val="between"/>
        <c:majorUnit val="1"/>
        <c:minorUnit val="1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Arial Nova Light" panose="020B03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23421554540997E-3"/>
          <c:y val="3.7316088041527959E-2"/>
          <c:w val="0.99841765784454573"/>
          <c:h val="0.78816385032634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rgbClr val="EA8F12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9A9-4ACD-BD41-7918959776E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9A9-4ACD-BD41-7918959776EF}"/>
              </c:ext>
            </c:extLst>
          </c:dPt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Gymnasial yrkesutbildning</c:v>
                </c:pt>
                <c:pt idx="1">
                  <c:v>Inga särskilda 
utbildningskrav</c:v>
                </c:pt>
                <c:pt idx="2">
                  <c:v>Yrkeshögskola/
eftergymnasial 
yrkesutbildning</c:v>
                </c:pt>
                <c:pt idx="3">
                  <c:v>Högskola/
universitet- 
utbildning </c:v>
                </c:pt>
                <c:pt idx="4">
                  <c:v>Gymnasial
högskole-
förberedande
utbildning</c:v>
                </c:pt>
                <c:pt idx="5">
                  <c:v>Forskar-
utbildning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42.498928158129203</c:v>
                </c:pt>
                <c:pt idx="1">
                  <c:v>30.962127734342999</c:v>
                </c:pt>
                <c:pt idx="2">
                  <c:v>30.416948582404199</c:v>
                </c:pt>
                <c:pt idx="3">
                  <c:v>29.362914907025399</c:v>
                </c:pt>
                <c:pt idx="4">
                  <c:v>11.847074664542999</c:v>
                </c:pt>
                <c:pt idx="5">
                  <c:v>1.2160923258048499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A9-4ACD-BD41-7918959776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rgbClr val="F8D29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5C69C01-E82B-4BFF-AC3A-D5F3B9CCE2B4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9A9-4ACD-BD41-7918959776E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C23312D-440B-453E-BFFA-69B7B54B2109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9A9-4ACD-BD41-7918959776E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DD0A52C-3C94-48FD-8B91-01B53057ED28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9A9-4ACD-BD41-7918959776E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0B0669C-472A-4132-BA21-DA241A45F032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9A9-4ACD-BD41-7918959776E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EE02A0E-6577-462B-B9D8-D24C9E9EE94F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9A9-4ACD-BD41-7918959776E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1E7AC1F-B47E-4116-85A6-049838B6C083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9A9-4ACD-BD41-7918959776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Gymnasial yrkesutbildning</c:v>
                </c:pt>
                <c:pt idx="1">
                  <c:v>Inga särskilda 
utbildningskrav</c:v>
                </c:pt>
                <c:pt idx="2">
                  <c:v>Yrkeshögskola/
eftergymnasial 
yrkesutbildning</c:v>
                </c:pt>
                <c:pt idx="3">
                  <c:v>Högskola/
universitet- 
utbildning </c:v>
                </c:pt>
                <c:pt idx="4">
                  <c:v>Gymnasial
högskole-
förberedande
utbildning</c:v>
                </c:pt>
                <c:pt idx="5">
                  <c:v>Forskar-
utbildning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56.142867396997922</c:v>
                </c:pt>
                <c:pt idx="1">
                  <c:v>27.532044586366734</c:v>
                </c:pt>
                <c:pt idx="2">
                  <c:v>34.893350263855979</c:v>
                </c:pt>
                <c:pt idx="3">
                  <c:v>17.513201673805394</c:v>
                </c:pt>
                <c:pt idx="4">
                  <c:v>13.34623724131731</c:v>
                </c:pt>
                <c:pt idx="5">
                  <c:v>0.31607866302333898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A9-4ACD-BD41-7918959776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0999552"/>
        <c:axId val="101001088"/>
      </c:barChart>
      <c:catAx>
        <c:axId val="1009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>
                <a:latin typeface="Lab Grotesque" panose="020B0604020202020204" charset="0"/>
              </a:defRPr>
            </a:pPr>
            <a:endParaRPr lang="sv-SE"/>
          </a:p>
        </c:txPr>
        <c:crossAx val="101001088"/>
        <c:crosses val="autoZero"/>
        <c:auto val="1"/>
        <c:lblAlgn val="ctr"/>
        <c:lblOffset val="100"/>
        <c:noMultiLvlLbl val="0"/>
      </c:catAx>
      <c:valAx>
        <c:axId val="101001088"/>
        <c:scaling>
          <c:orientation val="minMax"/>
          <c:max val="100"/>
        </c:scaling>
        <c:delete val="1"/>
        <c:axPos val="l"/>
        <c:numFmt formatCode="##0\%" sourceLinked="0"/>
        <c:majorTickMark val="none"/>
        <c:minorTickMark val="none"/>
        <c:tickLblPos val="nextTo"/>
        <c:crossAx val="100999552"/>
        <c:crosses val="autoZero"/>
        <c:crossBetween val="between"/>
        <c:majorUnit val="20"/>
      </c:valAx>
      <c:spPr>
        <a:noFill/>
      </c:spPr>
    </c:plotArea>
    <c:legend>
      <c:legendPos val="r"/>
      <c:layout>
        <c:manualLayout>
          <c:xMode val="edge"/>
          <c:yMode val="edge"/>
          <c:x val="0.59478725434542823"/>
          <c:y val="2.8773741104136236E-2"/>
          <c:w val="0.39488790125383855"/>
          <c:h val="0.1408105231259787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2026-02-18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5B35C-244E-A3BD-7FBB-7AAF48907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3AC4F-3395-6053-4804-2A228E020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9546E-7EFC-09B6-59E1-E66D8F2F6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49DD7E6-9646-A689-4BDD-9639EB3078C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998DD-CC6F-0AE9-D674-FDF851021E4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5968F-51EA-A2CE-B3EE-88EA53F560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922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FACD5-4A87-8434-B8AF-0548758F8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CE39FA-8D40-A807-D5D2-9CCEB08B8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9A0827-DAE9-98D1-5860-5399DA1D7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237A565-C1F0-20AD-5F56-F3CE97DE29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F0DB-A437-32AD-0DA2-DEE07D63F3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A4EEE-7A29-C0A6-B7B2-03E6F6CA6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04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sorteras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826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476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54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58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32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7A69A-4333-9DD6-B09F-5C1B16AB0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3E582CA-1BFB-7D98-A23D-A7F86BAA0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D3DF734-EDFB-E2B5-9448-7A2626DE6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>
            <a:extLst>
              <a:ext uri="{FF2B5EF4-FFF2-40B4-BE49-F238E27FC236}">
                <a16:creationId xmlns:a16="http://schemas.microsoft.com/office/drawing/2014/main" id="{B1825C75-E506-CF5F-BD54-85D15D44011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2C5AED6-5748-79ED-C3CA-92921C9FB9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730C69-153E-E0A1-6AFC-629504ED4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72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1675-DFFC-6177-D0E2-B555819FA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E830D05-8F2E-8328-C4C9-A81CC1676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FF118AC-CE34-342F-ADE3-6F1F10344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>
            <a:extLst>
              <a:ext uri="{FF2B5EF4-FFF2-40B4-BE49-F238E27FC236}">
                <a16:creationId xmlns:a16="http://schemas.microsoft.com/office/drawing/2014/main" id="{E234CA86-CA1D-2A6B-43BC-E2D735AFEB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991EBD7-7137-5C1D-159C-A580893DA5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9556B-A5C0-9A8D-E1A3-4D4AE3457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555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35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08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63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4C7EC-E66E-2DA7-3BFE-B5E5333F6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0ECD5C-C744-5D1B-8E43-4765C3561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24E6C9-8A7B-99C0-FF8C-F488380A3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D5062D6-B7FA-C90F-7CBF-634D4556AE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77324-0FFC-8A41-4E94-E1B88589F01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1FC25-7519-15B3-571D-AEFAE4396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1173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2026-02-18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04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för </a:t>
            </a:r>
          </a:p>
          <a:p>
            <a:pPr lvl="0"/>
            <a:r>
              <a:rPr lang="sv-SE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9EF648-6A90-9328-67FB-605A8FCB71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  <p:pic>
        <p:nvPicPr>
          <p:cNvPr id="4" name="Bildobjekt 15">
            <a:extLst>
              <a:ext uri="{FF2B5EF4-FFF2-40B4-BE49-F238E27FC236}">
                <a16:creationId xmlns:a16="http://schemas.microsoft.com/office/drawing/2014/main" id="{D9C8D3B3-64C0-8877-BB8E-9635D86DAE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  <p:sp>
        <p:nvSpPr>
          <p:cNvPr id="3" name="Rektangel 12">
            <a:extLst>
              <a:ext uri="{FF2B5EF4-FFF2-40B4-BE49-F238E27FC236}">
                <a16:creationId xmlns:a16="http://schemas.microsoft.com/office/drawing/2014/main" id="{BB31FC2D-D69E-AB9A-7070-B9D64741F03C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1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objekt 7">
            <a:extLst>
              <a:ext uri="{FF2B5EF4-FFF2-40B4-BE49-F238E27FC236}">
                <a16:creationId xmlns:a16="http://schemas.microsoft.com/office/drawing/2014/main" id="{8E1D526D-6A87-2167-C267-E2358794C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0328C1-F4DB-0019-DA52-26F236812D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772" y="6102017"/>
            <a:ext cx="1780317" cy="415925"/>
          </a:xfrm>
          <a:prstGeom prst="rect">
            <a:avLst/>
          </a:prstGeom>
        </p:spPr>
      </p:pic>
      <p:pic>
        <p:nvPicPr>
          <p:cNvPr id="12" name="Graphic 33">
            <a:extLst>
              <a:ext uri="{FF2B5EF4-FFF2-40B4-BE49-F238E27FC236}">
                <a16:creationId xmlns:a16="http://schemas.microsoft.com/office/drawing/2014/main" id="{D2EE41A2-59F8-BAC5-2858-FC5D5513D9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5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C389FF-3B58-4416-B665-2C162F90C1DB}"/>
              </a:ext>
            </a:extLst>
          </p:cNvPr>
          <p:cNvSpPr/>
          <p:nvPr userDrawn="1"/>
        </p:nvSpPr>
        <p:spPr>
          <a:xfrm>
            <a:off x="6967537" y="0"/>
            <a:ext cx="5224463" cy="6858000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  <p:pic>
        <p:nvPicPr>
          <p:cNvPr id="3" name="Bildobjekt 7">
            <a:extLst>
              <a:ext uri="{FF2B5EF4-FFF2-40B4-BE49-F238E27FC236}">
                <a16:creationId xmlns:a16="http://schemas.microsoft.com/office/drawing/2014/main" id="{8E1D526D-6A87-2167-C267-E2358794C5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17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 on a brick road next to a brick building&#10;&#10;Description automatically generated with low confidence">
            <a:extLst>
              <a:ext uri="{FF2B5EF4-FFF2-40B4-BE49-F238E27FC236}">
                <a16:creationId xmlns:a16="http://schemas.microsoft.com/office/drawing/2014/main" id="{856FCF19-6D80-8FF4-B0EE-08D339949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32400" cy="6858000"/>
          </a:xfrm>
          <a:prstGeom prst="rect">
            <a:avLst/>
          </a:prstGeom>
        </p:spPr>
      </p:pic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  <p:pic>
        <p:nvPicPr>
          <p:cNvPr id="3" name="Bildobjekt 7">
            <a:extLst>
              <a:ext uri="{FF2B5EF4-FFF2-40B4-BE49-F238E27FC236}">
                <a16:creationId xmlns:a16="http://schemas.microsoft.com/office/drawing/2014/main" id="{8E1D526D-6A87-2167-C267-E2358794C5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5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F21420-8770-EE08-19F2-8113A14CCE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C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3962FDF-B5F4-683F-8CEF-E1FA4FBF71D2}"/>
              </a:ext>
            </a:extLst>
          </p:cNvPr>
          <p:cNvSpPr/>
          <p:nvPr userDrawn="1"/>
        </p:nvSpPr>
        <p:spPr>
          <a:xfrm>
            <a:off x="7658100" y="0"/>
            <a:ext cx="4533900" cy="6858000"/>
          </a:xfrm>
          <a:custGeom>
            <a:avLst/>
            <a:gdLst>
              <a:gd name="connsiteX0" fmla="*/ 0 w 4533900"/>
              <a:gd name="connsiteY0" fmla="*/ 0 h 6858000"/>
              <a:gd name="connsiteX1" fmla="*/ 4533900 w 4533900"/>
              <a:gd name="connsiteY1" fmla="*/ 0 h 6858000"/>
              <a:gd name="connsiteX2" fmla="*/ 4533900 w 4533900"/>
              <a:gd name="connsiteY2" fmla="*/ 6858000 h 6858000"/>
              <a:gd name="connsiteX3" fmla="*/ 0 w 4533900"/>
              <a:gd name="connsiteY3" fmla="*/ 6858000 h 6858000"/>
              <a:gd name="connsiteX4" fmla="*/ 0 w 4533900"/>
              <a:gd name="connsiteY4" fmla="*/ 0 h 6858000"/>
              <a:gd name="connsiteX0" fmla="*/ 1543050 w 4533900"/>
              <a:gd name="connsiteY0" fmla="*/ 9525 h 6858000"/>
              <a:gd name="connsiteX1" fmla="*/ 4533900 w 4533900"/>
              <a:gd name="connsiteY1" fmla="*/ 0 h 6858000"/>
              <a:gd name="connsiteX2" fmla="*/ 4533900 w 4533900"/>
              <a:gd name="connsiteY2" fmla="*/ 6858000 h 6858000"/>
              <a:gd name="connsiteX3" fmla="*/ 0 w 4533900"/>
              <a:gd name="connsiteY3" fmla="*/ 6858000 h 6858000"/>
              <a:gd name="connsiteX4" fmla="*/ 1543050 w 4533900"/>
              <a:gd name="connsiteY4" fmla="*/ 95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900" h="6858000">
                <a:moveTo>
                  <a:pt x="1543050" y="9525"/>
                </a:moveTo>
                <a:lnTo>
                  <a:pt x="4533900" y="0"/>
                </a:lnTo>
                <a:lnTo>
                  <a:pt x="4533900" y="6858000"/>
                </a:lnTo>
                <a:lnTo>
                  <a:pt x="0" y="6858000"/>
                </a:lnTo>
                <a:lnTo>
                  <a:pt x="1543050" y="9525"/>
                </a:lnTo>
                <a:close/>
              </a:path>
            </a:pathLst>
          </a:cu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  <p:pic>
        <p:nvPicPr>
          <p:cNvPr id="11" name="Bildobjekt 15">
            <a:extLst>
              <a:ext uri="{FF2B5EF4-FFF2-40B4-BE49-F238E27FC236}">
                <a16:creationId xmlns:a16="http://schemas.microsoft.com/office/drawing/2014/main" id="{A27F39A6-1F28-5462-C9B5-D01EFFDB6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9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BAE864-D084-0957-9DA1-C192EA8DFF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8AFFE5-31B7-6817-B751-6999CF622750}"/>
              </a:ext>
            </a:extLst>
          </p:cNvPr>
          <p:cNvSpPr/>
          <p:nvPr userDrawn="1"/>
        </p:nvSpPr>
        <p:spPr>
          <a:xfrm>
            <a:off x="793751" y="1177925"/>
            <a:ext cx="10558462" cy="5238750"/>
          </a:xfrm>
          <a:custGeom>
            <a:avLst/>
            <a:gdLst>
              <a:gd name="connsiteX0" fmla="*/ 0 w 8798502"/>
              <a:gd name="connsiteY0" fmla="*/ 0 h 4638675"/>
              <a:gd name="connsiteX1" fmla="*/ 8798502 w 8798502"/>
              <a:gd name="connsiteY1" fmla="*/ 0 h 4638675"/>
              <a:gd name="connsiteX2" fmla="*/ 8798502 w 8798502"/>
              <a:gd name="connsiteY2" fmla="*/ 4638675 h 4638675"/>
              <a:gd name="connsiteX3" fmla="*/ 0 w 8798502"/>
              <a:gd name="connsiteY3" fmla="*/ 4638675 h 4638675"/>
              <a:gd name="connsiteX4" fmla="*/ 0 w 8798502"/>
              <a:gd name="connsiteY4" fmla="*/ 0 h 4638675"/>
              <a:gd name="connsiteX0" fmla="*/ 0 w 8798502"/>
              <a:gd name="connsiteY0" fmla="*/ 600075 h 5238750"/>
              <a:gd name="connsiteX1" fmla="*/ 8798502 w 8798502"/>
              <a:gd name="connsiteY1" fmla="*/ 0 h 5238750"/>
              <a:gd name="connsiteX2" fmla="*/ 8798502 w 8798502"/>
              <a:gd name="connsiteY2" fmla="*/ 5238750 h 5238750"/>
              <a:gd name="connsiteX3" fmla="*/ 0 w 8798502"/>
              <a:gd name="connsiteY3" fmla="*/ 5238750 h 5238750"/>
              <a:gd name="connsiteX4" fmla="*/ 0 w 8798502"/>
              <a:gd name="connsiteY4" fmla="*/ 600075 h 5238750"/>
              <a:gd name="connsiteX0" fmla="*/ 0 w 8806446"/>
              <a:gd name="connsiteY0" fmla="*/ 981075 h 5238750"/>
              <a:gd name="connsiteX1" fmla="*/ 8806446 w 8806446"/>
              <a:gd name="connsiteY1" fmla="*/ 0 h 5238750"/>
              <a:gd name="connsiteX2" fmla="*/ 8806446 w 8806446"/>
              <a:gd name="connsiteY2" fmla="*/ 5238750 h 5238750"/>
              <a:gd name="connsiteX3" fmla="*/ 7944 w 8806446"/>
              <a:gd name="connsiteY3" fmla="*/ 5238750 h 5238750"/>
              <a:gd name="connsiteX4" fmla="*/ 0 w 8806446"/>
              <a:gd name="connsiteY4" fmla="*/ 981075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6446" h="5238750">
                <a:moveTo>
                  <a:pt x="0" y="981075"/>
                </a:moveTo>
                <a:lnTo>
                  <a:pt x="8806446" y="0"/>
                </a:lnTo>
                <a:lnTo>
                  <a:pt x="8806446" y="5238750"/>
                </a:lnTo>
                <a:lnTo>
                  <a:pt x="7944" y="5238750"/>
                </a:lnTo>
                <a:lnTo>
                  <a:pt x="0" y="981075"/>
                </a:lnTo>
                <a:close/>
              </a:path>
            </a:pathLst>
          </a:cu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50303F8-2945-60A0-6738-EC46D1CA1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pic>
        <p:nvPicPr>
          <p:cNvPr id="10" name="Bildobjekt 4">
            <a:extLst>
              <a:ext uri="{FF2B5EF4-FFF2-40B4-BE49-F238E27FC236}">
                <a16:creationId xmlns:a16="http://schemas.microsoft.com/office/drawing/2014/main" id="{6DCC7513-7DF0-03CB-509D-294CCD2AD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73" y="214203"/>
            <a:ext cx="1582324" cy="749521"/>
          </a:xfrm>
          <a:prstGeom prst="rect">
            <a:avLst/>
          </a:prstGeom>
        </p:spPr>
      </p:pic>
      <p:cxnSp>
        <p:nvCxnSpPr>
          <p:cNvPr id="11" name="Rak 8">
            <a:extLst>
              <a:ext uri="{FF2B5EF4-FFF2-40B4-BE49-F238E27FC236}">
                <a16:creationId xmlns:a16="http://schemas.microsoft.com/office/drawing/2014/main" id="{10B7DF88-47CF-2FEC-FEEB-CB078E02108D}"/>
              </a:ext>
            </a:extLst>
          </p:cNvPr>
          <p:cNvCxnSpPr>
            <a:cxnSpLocks/>
          </p:cNvCxnSpPr>
          <p:nvPr userDrawn="1"/>
        </p:nvCxnSpPr>
        <p:spPr>
          <a:xfrm>
            <a:off x="2159583" y="214203"/>
            <a:ext cx="0" cy="7495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BC7F7D-9C21-0EEF-EE24-81F321BBD8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669" y="441324"/>
            <a:ext cx="1629608" cy="4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CEED9F-3849-1A16-419D-23E8274428E2}"/>
              </a:ext>
            </a:extLst>
          </p:cNvPr>
          <p:cNvSpPr/>
          <p:nvPr userDrawn="1"/>
        </p:nvSpPr>
        <p:spPr>
          <a:xfrm>
            <a:off x="12699" y="0"/>
            <a:ext cx="12179301" cy="6858000"/>
          </a:xfrm>
          <a:prstGeom prst="rect">
            <a:avLst/>
          </a:pr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3E262-5ECE-2ED0-1E19-C6FA37FF1AD3}"/>
              </a:ext>
            </a:extLst>
          </p:cNvPr>
          <p:cNvSpPr/>
          <p:nvPr userDrawn="1"/>
        </p:nvSpPr>
        <p:spPr>
          <a:xfrm rot="10800000">
            <a:off x="0" y="0"/>
            <a:ext cx="4546600" cy="6858000"/>
          </a:xfrm>
          <a:custGeom>
            <a:avLst/>
            <a:gdLst>
              <a:gd name="connsiteX0" fmla="*/ 0 w 4533900"/>
              <a:gd name="connsiteY0" fmla="*/ 0 h 6858000"/>
              <a:gd name="connsiteX1" fmla="*/ 4533900 w 4533900"/>
              <a:gd name="connsiteY1" fmla="*/ 0 h 6858000"/>
              <a:gd name="connsiteX2" fmla="*/ 4533900 w 4533900"/>
              <a:gd name="connsiteY2" fmla="*/ 6858000 h 6858000"/>
              <a:gd name="connsiteX3" fmla="*/ 0 w 4533900"/>
              <a:gd name="connsiteY3" fmla="*/ 6858000 h 6858000"/>
              <a:gd name="connsiteX4" fmla="*/ 0 w 4533900"/>
              <a:gd name="connsiteY4" fmla="*/ 0 h 6858000"/>
              <a:gd name="connsiteX0" fmla="*/ 1543050 w 4533900"/>
              <a:gd name="connsiteY0" fmla="*/ 9525 h 6858000"/>
              <a:gd name="connsiteX1" fmla="*/ 4533900 w 4533900"/>
              <a:gd name="connsiteY1" fmla="*/ 0 h 6858000"/>
              <a:gd name="connsiteX2" fmla="*/ 4533900 w 4533900"/>
              <a:gd name="connsiteY2" fmla="*/ 6858000 h 6858000"/>
              <a:gd name="connsiteX3" fmla="*/ 0 w 4533900"/>
              <a:gd name="connsiteY3" fmla="*/ 6858000 h 6858000"/>
              <a:gd name="connsiteX4" fmla="*/ 1543050 w 4533900"/>
              <a:gd name="connsiteY4" fmla="*/ 95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900" h="6858000">
                <a:moveTo>
                  <a:pt x="1543050" y="9525"/>
                </a:moveTo>
                <a:lnTo>
                  <a:pt x="4533900" y="0"/>
                </a:lnTo>
                <a:lnTo>
                  <a:pt x="4533900" y="6858000"/>
                </a:lnTo>
                <a:lnTo>
                  <a:pt x="0" y="6858000"/>
                </a:lnTo>
                <a:lnTo>
                  <a:pt x="1543050" y="9525"/>
                </a:lnTo>
                <a:close/>
              </a:path>
            </a:pathLst>
          </a:cu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9812D-47D1-AF74-28B2-DBF01CCF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/>
          <a:lstStyle/>
          <a:p>
            <a:fld id="{CF0C2AF8-CF07-F84C-9A4A-79F6D3437CF6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67428-D8B6-135E-BFD6-4207068C8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15">
            <a:extLst>
              <a:ext uri="{FF2B5EF4-FFF2-40B4-BE49-F238E27FC236}">
                <a16:creationId xmlns:a16="http://schemas.microsoft.com/office/drawing/2014/main" id="{D008B689-D86E-118C-9861-5022C2A990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  <p:pic>
        <p:nvPicPr>
          <p:cNvPr id="10" name="Graphic 33">
            <a:extLst>
              <a:ext uri="{FF2B5EF4-FFF2-40B4-BE49-F238E27FC236}">
                <a16:creationId xmlns:a16="http://schemas.microsoft.com/office/drawing/2014/main" id="{782A2BB9-BC4E-C8D2-8715-F6392771A1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3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CE8BC-6980-B747-E26F-47765B89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/>
          <a:lstStyle/>
          <a:p>
            <a:fld id="{CF0C2AF8-CF07-F84C-9A4A-79F6D3437CF6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5A80F-2190-3947-3D20-B72070E4B8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FAFAF-D89F-3ADE-4232-1AA616948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A9461-855D-FE0A-8687-587960019143}"/>
              </a:ext>
            </a:extLst>
          </p:cNvPr>
          <p:cNvSpPr/>
          <p:nvPr userDrawn="1"/>
        </p:nvSpPr>
        <p:spPr>
          <a:xfrm>
            <a:off x="793749" y="1352550"/>
            <a:ext cx="10558463" cy="5064125"/>
          </a:xfrm>
          <a:custGeom>
            <a:avLst/>
            <a:gdLst>
              <a:gd name="connsiteX0" fmla="*/ 0 w 10548938"/>
              <a:gd name="connsiteY0" fmla="*/ 0 h 5064125"/>
              <a:gd name="connsiteX1" fmla="*/ 10548938 w 10548938"/>
              <a:gd name="connsiteY1" fmla="*/ 0 h 5064125"/>
              <a:gd name="connsiteX2" fmla="*/ 10548938 w 10548938"/>
              <a:gd name="connsiteY2" fmla="*/ 5064125 h 5064125"/>
              <a:gd name="connsiteX3" fmla="*/ 0 w 10548938"/>
              <a:gd name="connsiteY3" fmla="*/ 5064125 h 5064125"/>
              <a:gd name="connsiteX4" fmla="*/ 0 w 10548938"/>
              <a:gd name="connsiteY4" fmla="*/ 0 h 5064125"/>
              <a:gd name="connsiteX0" fmla="*/ 0 w 10558463"/>
              <a:gd name="connsiteY0" fmla="*/ 2571750 h 5064125"/>
              <a:gd name="connsiteX1" fmla="*/ 10558463 w 10558463"/>
              <a:gd name="connsiteY1" fmla="*/ 0 h 5064125"/>
              <a:gd name="connsiteX2" fmla="*/ 10558463 w 10558463"/>
              <a:gd name="connsiteY2" fmla="*/ 5064125 h 5064125"/>
              <a:gd name="connsiteX3" fmla="*/ 9525 w 10558463"/>
              <a:gd name="connsiteY3" fmla="*/ 5064125 h 5064125"/>
              <a:gd name="connsiteX4" fmla="*/ 0 w 10558463"/>
              <a:gd name="connsiteY4" fmla="*/ 2571750 h 506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463" h="5064125">
                <a:moveTo>
                  <a:pt x="0" y="2571750"/>
                </a:moveTo>
                <a:lnTo>
                  <a:pt x="10558463" y="0"/>
                </a:lnTo>
                <a:lnTo>
                  <a:pt x="10558463" y="5064125"/>
                </a:lnTo>
                <a:lnTo>
                  <a:pt x="9525" y="5064125"/>
                </a:lnTo>
                <a:lnTo>
                  <a:pt x="0" y="25717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AD96C29A-A61B-F4F1-0F66-B56493E30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79CDF5-76E2-9431-DBBD-7E4AF5DB8B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482" y="6208712"/>
            <a:ext cx="1629608" cy="415925"/>
          </a:xfrm>
          <a:prstGeom prst="rect">
            <a:avLst/>
          </a:prstGeom>
        </p:spPr>
      </p:pic>
      <p:pic>
        <p:nvPicPr>
          <p:cNvPr id="12" name="Bildobjekt 4">
            <a:extLst>
              <a:ext uri="{FF2B5EF4-FFF2-40B4-BE49-F238E27FC236}">
                <a16:creationId xmlns:a16="http://schemas.microsoft.com/office/drawing/2014/main" id="{00B40736-ED4E-0B2B-75FD-9672BED7DC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99" y="207555"/>
            <a:ext cx="1582324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5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9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53549D1E-42E2-8040-BCFE-8C4CE4DEA9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3"/>
            <a:ext cx="4298058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Skriv text här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Skriv text här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 descr="En bild som visar ritning&#10;&#10;Automatiskt genererad beskrivning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16" y="103524"/>
            <a:ext cx="1430145" cy="195307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74452E-4398-97F9-098B-199EB30FB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482" y="6208712"/>
            <a:ext cx="1629608" cy="4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6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pic>
        <p:nvPicPr>
          <p:cNvPr id="24" name="Bildobjekt 23" descr="En bild som visar ritning&#10;&#10;Automatiskt genererad beskrivning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16" y="103524"/>
            <a:ext cx="1430145" cy="195307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74452E-4398-97F9-098B-199EB30FB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482" y="6208712"/>
            <a:ext cx="1629608" cy="4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50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för </a:t>
            </a:r>
          </a:p>
          <a:p>
            <a:pPr lvl="0"/>
            <a:r>
              <a:rPr lang="sv-SE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FA73DEE-57C7-3745-832B-C21707CF35E5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A11A5D6-4618-FA49-82E7-5A71E74A9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A817C439-84CD-F840-9F54-E2491E62C64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Projekt-logga eller </a:t>
            </a:r>
            <a:r>
              <a:rPr lang="sv-SE" err="1"/>
              <a:t>sammarbetspartner</a:t>
            </a:r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2C7F400-D94A-7944-819D-2D2964079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AC879CD5-6DE6-D74D-83C6-A872A3A4E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11F9CBE5-8125-834E-A842-5E97149848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D2A90B0-0E9D-D74D-97C4-7AD912D13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4AC2CC1-AEC1-EB48-89A6-123A9520DC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4EB6B1E6-EE40-8E47-8F3B-07C641EE805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Projekt-logga eller </a:t>
            </a:r>
            <a:r>
              <a:rPr lang="sv-SE" err="1"/>
              <a:t>sammarbetspartner</a:t>
            </a:r>
            <a:endParaRPr lang="sv-SE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Detta är en </a:t>
            </a:r>
            <a:r>
              <a:rPr lang="sv-SE" err="1"/>
              <a:t>avsnittssida</a:t>
            </a:r>
            <a:r>
              <a:rPr lang="sv-SE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Detta är en </a:t>
            </a:r>
            <a:r>
              <a:rPr lang="sv-SE" err="1"/>
              <a:t>avsnittssida</a:t>
            </a:r>
            <a:r>
              <a:rPr lang="sv-SE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rubrik skrivas</a:t>
            </a:r>
            <a:endParaRPr lang="en-US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rubrik skrivas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/>
              <a:t>Klicka här för att ändra format</a:t>
            </a:r>
            <a:endParaRPr lang="en-US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för </a:t>
            </a:r>
          </a:p>
          <a:p>
            <a:pPr lvl="0"/>
            <a:r>
              <a:rPr lang="sv-SE"/>
              <a:t>att ändra rubrik</a:t>
            </a:r>
          </a:p>
        </p:txBody>
      </p:sp>
      <p:pic>
        <p:nvPicPr>
          <p:cNvPr id="5" name="Bild 17">
            <a:extLst>
              <a:ext uri="{FF2B5EF4-FFF2-40B4-BE49-F238E27FC236}">
                <a16:creationId xmlns:a16="http://schemas.microsoft.com/office/drawing/2014/main" id="{B160208B-E634-243E-E0CB-10D1139B2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0198285E-E163-AE5D-7A7B-0B4E0C3AA99A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33">
            <a:extLst>
              <a:ext uri="{FF2B5EF4-FFF2-40B4-BE49-F238E27FC236}">
                <a16:creationId xmlns:a16="http://schemas.microsoft.com/office/drawing/2014/main" id="{95A8BB68-411B-1100-1C18-1A9797583C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0209" y="523348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EFBD00A-88C3-5A4B-9C02-AA7E0A4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DB10DFCC-6A86-5649-BBD1-3E44B80C4D91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E8B8B375-2B3B-2A4A-A8D3-64D813F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abell 2">
            <a:extLst>
              <a:ext uri="{FF2B5EF4-FFF2-40B4-BE49-F238E27FC236}">
                <a16:creationId xmlns:a16="http://schemas.microsoft.com/office/drawing/2014/main" id="{C6C55AEF-7D9A-3F4F-B0AA-D94E4A228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3568" y="1597152"/>
            <a:ext cx="11436813" cy="481952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5C9A-F5DA-B34E-A07D-1F610726F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rubrik skrivas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9EF648-6A90-9328-67FB-605A8FCB71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317" y="6306910"/>
            <a:ext cx="1780317" cy="447566"/>
          </a:xfrm>
          <a:prstGeom prst="rect">
            <a:avLst/>
          </a:prstGeom>
        </p:spPr>
      </p:pic>
      <p:pic>
        <p:nvPicPr>
          <p:cNvPr id="4" name="Bildobjekt 15">
            <a:extLst>
              <a:ext uri="{FF2B5EF4-FFF2-40B4-BE49-F238E27FC236}">
                <a16:creationId xmlns:a16="http://schemas.microsoft.com/office/drawing/2014/main" id="{D9C8D3B3-64C0-8877-BB8E-9635D86DAE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4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90590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Vad säger våra </a:t>
            </a:r>
            <a:br>
              <a:rPr lang="sv-SE"/>
            </a:br>
            <a:r>
              <a:rPr lang="sv-SE"/>
              <a:t>medlemmar om oss?</a:t>
            </a:r>
            <a:endParaRPr lang="en-US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Vad säger våra </a:t>
            </a:r>
            <a:br>
              <a:rPr lang="sv-SE"/>
            </a:br>
            <a:r>
              <a:rPr lang="sv-SE"/>
              <a:t>medlemmar om oss?</a:t>
            </a:r>
            <a:endParaRPr lang="en-US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638349-16BA-0D43-9224-7F09B8BB0D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69056" y="438382"/>
            <a:ext cx="372132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kortare rubrik skrivas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  <a:endParaRPr lang="en-US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23C78556-9185-554A-B794-41DFA98AE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2956700"/>
            <a:ext cx="4222284" cy="1076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504EBFB6-AC1B-AC41-8613-EEB0776B1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260215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1ECBA566-09FF-0A48-BF49-6B1C72034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695320"/>
            <a:ext cx="4222284" cy="170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D04BA95C-9E1F-D14A-B49C-7476AB35BD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4077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4FE12-068A-16E1-61D9-ED586B27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F9632-F84F-87D9-2BEE-7D8B19D64B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15">
            <a:extLst>
              <a:ext uri="{FF2B5EF4-FFF2-40B4-BE49-F238E27FC236}">
                <a16:creationId xmlns:a16="http://schemas.microsoft.com/office/drawing/2014/main" id="{E07C7618-1614-037F-2026-C76876955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rubrikformatet</a:t>
            </a:r>
          </a:p>
        </p:txBody>
      </p:sp>
      <p:pic>
        <p:nvPicPr>
          <p:cNvPr id="3" name="Graphic 33">
            <a:extLst>
              <a:ext uri="{FF2B5EF4-FFF2-40B4-BE49-F238E27FC236}">
                <a16:creationId xmlns:a16="http://schemas.microsoft.com/office/drawing/2014/main" id="{CFE4A4AF-CAD4-5122-874E-428BDE33FE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056585-D5C9-9C47-ABC3-F8ECB29C2A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kortare rubrik skrivas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FC81400-EEF6-AA4C-9CB4-F7185F5E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  <a:endParaRPr lang="en-US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2C2DC97D-12A3-524B-809D-A0F42805B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3687F842-911F-6744-B7BD-213713F0D6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180D873C-4899-7B4C-BABB-6914AE0EE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Lab Grotesque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BEDE53-2BE0-1343-AEB9-7B19EF610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F52723-F08F-444D-8717-2AF8DEC7B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01D0D5-E087-524E-AFE0-0B1DD02B51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EBB6B528-0E28-094D-B2D7-0BF3991D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BDA9BD08-DED2-E04D-8A2C-291F5F56F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377577CE-9203-5845-B073-6EFB04F019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96206EB4-BD9C-D943-B4CB-D6E9AD1C6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>
            <a:cxnSpLocks/>
          </p:cNvCxnSpPr>
          <p:nvPr userDrawn="1"/>
        </p:nvCxnSpPr>
        <p:spPr>
          <a:xfrm>
            <a:off x="7504386" y="438382"/>
            <a:ext cx="42859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2A26B246-296B-7042-9AE8-46F2FEFC927B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36" name="Platshållare för bild 2">
            <a:extLst>
              <a:ext uri="{FF2B5EF4-FFF2-40B4-BE49-F238E27FC236}">
                <a16:creationId xmlns:a16="http://schemas.microsoft.com/office/drawing/2014/main" id="{4053C34B-16A2-834C-8E12-01079429DB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D0C323BB-4310-9C46-A812-8A43653516DB}"/>
              </a:ext>
            </a:extLst>
          </p:cNvPr>
          <p:cNvCxnSpPr>
            <a:cxnSpLocks/>
          </p:cNvCxnSpPr>
          <p:nvPr userDrawn="1"/>
        </p:nvCxnSpPr>
        <p:spPr>
          <a:xfrm>
            <a:off x="7578247" y="438382"/>
            <a:ext cx="42219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8B648E-51EE-6B4F-BEF8-263E7030D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Rubrik, bild, punktli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B5D815-792C-0F41-8BB3-F7C851BB0433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6255" y="1569404"/>
            <a:ext cx="4004125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6255" y="1139942"/>
            <a:ext cx="400412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6255" y="3032446"/>
            <a:ext cx="4004125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6255" y="4489583"/>
            <a:ext cx="4004125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F8F18EF-DEF0-634A-A952-ACCB06981F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5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>
                <a:latin typeface="Lab Grotesque Black" pitchFamily="2" charset="0"/>
              </a:rPr>
              <a:t>PROJEKTGRUPP</a:t>
            </a:r>
            <a:endParaRPr lang="en-US" sz="2000" b="1" i="0">
              <a:latin typeface="Lab Grotesque Black" pitchFamily="2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429000"/>
            <a:ext cx="4764259" cy="1683779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643E52-3B0D-F041-AAB3-D7BEB7F6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1748967"/>
            <a:ext cx="4776581" cy="13811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Projektgruppens</a:t>
            </a:r>
            <a:br>
              <a:rPr lang="sv-SE"/>
            </a:br>
            <a:r>
              <a:rPr lang="sv-SE"/>
              <a:t>uppdrag och sammansättning: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kortare rubrik skrivas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  <a:endParaRPr lang="en-US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2"/>
            <a:ext cx="4222284" cy="1348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5049898"/>
            <a:ext cx="4222284" cy="1369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44316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DA1D60-3A84-3847-A83B-689F524A6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1121701-9CA7-FC42-9186-19A124C758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25421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5AF3D0C-2BED-E74C-8350-D0FDA04BE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för </a:t>
            </a:r>
            <a:br>
              <a:rPr lang="sv-SE"/>
            </a:br>
            <a:r>
              <a:rPr lang="sv-SE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AB544D0-C715-CF4C-9E96-C7F59ECA1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2030" y="427561"/>
            <a:ext cx="1397617" cy="663617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99B64DFF-15E0-5648-87A7-970D68B2B236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EFD1C21E-0393-A244-A909-0FC7CEFE8139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9E4678F-30A1-7746-A7D2-D6AAC6027784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CBCBD74A-8311-CE4E-9C21-98B2452DF67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98C1E78E-BF24-B94A-9E40-DAC0457FED6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Tidslinje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3F16FFB-6CBB-C043-97D0-0FA46837E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underrubriken. Här kan det stå något på två rader.</a:t>
            </a:r>
            <a:endParaRPr lang="en-US"/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F299593-70B4-764C-8CB3-1D4A4385E7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56937" y="2092088"/>
            <a:ext cx="2995275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B232424C-00B1-CB43-9DA5-DFFE516B677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56937" y="1602463"/>
            <a:ext cx="2995275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500EDBFF-B9AF-8A41-B9A0-9328B80E254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35013" y="5014857"/>
            <a:ext cx="291213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1BF96F7A-5484-8A45-BCD1-8CC5BA6C374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49873" y="4521717"/>
            <a:ext cx="28930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537E3ED1-2338-A64B-B367-F23AF983749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2014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643EFF5B-8CF9-4C46-BC8E-618DA8BB545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2013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Platshållare för bild 2">
            <a:extLst>
              <a:ext uri="{FF2B5EF4-FFF2-40B4-BE49-F238E27FC236}">
                <a16:creationId xmlns:a16="http://schemas.microsoft.com/office/drawing/2014/main" id="{DF0CD8D2-266D-4240-99B6-677F07BCD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20614" y="1569731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C9096691-695B-F84C-AA63-C937F2D767F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20911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2016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2015</a:t>
            </a:r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7F4C0B73-E024-DE45-9B73-1D444563FDE0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2017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043EFB23-ABDC-7143-8CFF-F449C0B893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5033FAB7-A8FB-8948-AE97-C46B78BD1A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30" name="Platshållare för bild 2">
            <a:extLst>
              <a:ext uri="{FF2B5EF4-FFF2-40B4-BE49-F238E27FC236}">
                <a16:creationId xmlns:a16="http://schemas.microsoft.com/office/drawing/2014/main" id="{0F353B09-A757-1A46-80FC-271D61468E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6933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  <a:endCxn id="33" idx="4"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:a16="http://schemas.microsoft.com/office/drawing/2014/main" id="{52894B20-9563-944E-96F3-4ACF178E6FE2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2" y="2008898"/>
            <a:ext cx="2721284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1" y="1602463"/>
            <a:ext cx="2721284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62062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3" y="4521717"/>
            <a:ext cx="26034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2019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2018</a:t>
            </a: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60796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0885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2020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63312707-2E82-074E-836A-2CA04C5C34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D7B85292-A2D6-2747-BE86-8A4D8A5D8F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DFF40745-1673-5A4D-A25D-96F89484E9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8787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Organisations schema</a:t>
            </a:r>
            <a:endParaRPr lang="en-US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322D03FA-4730-DD41-803F-CF238B18E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VD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62A6302D-2111-4544-86EB-1435991B8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C756FD07-0861-584B-834D-154327D87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FF6F8565-67D6-EC46-B719-8C0E7F0FA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333A4C86-6B8A-5C4A-B0CE-D015E0B82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  <p:sp>
        <p:nvSpPr>
          <p:cNvPr id="24" name="Platshållare för text 15">
            <a:extLst>
              <a:ext uri="{FF2B5EF4-FFF2-40B4-BE49-F238E27FC236}">
                <a16:creationId xmlns:a16="http://schemas.microsoft.com/office/drawing/2014/main" id="{19C03C32-1316-BC42-9E46-D03113451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5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Organisations schema</a:t>
            </a:r>
            <a:endParaRPr lang="en-US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martArt 4">
            <a:extLst>
              <a:ext uri="{FF2B5EF4-FFF2-40B4-BE49-F238E27FC236}">
                <a16:creationId xmlns:a16="http://schemas.microsoft.com/office/drawing/2014/main" id="{BF679831-852E-D043-9262-3D5F9AB578D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72054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Planering</a:t>
            </a:r>
            <a:endParaRPr lang="en-US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texten</a:t>
            </a: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6" name="Platshållare för bild 16">
            <a:extLst>
              <a:ext uri="{FF2B5EF4-FFF2-40B4-BE49-F238E27FC236}">
                <a16:creationId xmlns:a16="http://schemas.microsoft.com/office/drawing/2014/main" id="{8DC66312-3A93-1940-A88D-7F1A6D61D6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28" name="Platshållare för bild 16">
            <a:extLst>
              <a:ext uri="{FF2B5EF4-FFF2-40B4-BE49-F238E27FC236}">
                <a16:creationId xmlns:a16="http://schemas.microsoft.com/office/drawing/2014/main" id="{D4A4933F-CB29-8549-8151-0457C8C77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2185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30" name="Platshållare för bild 16">
            <a:extLst>
              <a:ext uri="{FF2B5EF4-FFF2-40B4-BE49-F238E27FC236}">
                <a16:creationId xmlns:a16="http://schemas.microsoft.com/office/drawing/2014/main" id="{4E7AF49C-B4DA-024F-94A5-4863E1439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5328" y="2302463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33" name="Platshållare för bild 16">
            <a:extLst>
              <a:ext uri="{FF2B5EF4-FFF2-40B4-BE49-F238E27FC236}">
                <a16:creationId xmlns:a16="http://schemas.microsoft.com/office/drawing/2014/main" id="{E722EE90-CC94-1B4C-AC65-98ECE9185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8471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35" name="Platshållare för bild 16">
            <a:extLst>
              <a:ext uri="{FF2B5EF4-FFF2-40B4-BE49-F238E27FC236}">
                <a16:creationId xmlns:a16="http://schemas.microsoft.com/office/drawing/2014/main" id="{1FF77304-1B06-DE46-AE4B-64103259CC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0194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1" name="Platshållare för bild 16">
            <a:extLst>
              <a:ext uri="{FF2B5EF4-FFF2-40B4-BE49-F238E27FC236}">
                <a16:creationId xmlns:a16="http://schemas.microsoft.com/office/drawing/2014/main" id="{90886466-5A94-DE47-BAC7-A789D372AB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150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2" name="Platshållare för bild 16">
            <a:extLst>
              <a:ext uri="{FF2B5EF4-FFF2-40B4-BE49-F238E27FC236}">
                <a16:creationId xmlns:a16="http://schemas.microsoft.com/office/drawing/2014/main" id="{780A3EE8-27A3-5D42-9136-F388A08433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2185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3" name="Platshållare för bild 16">
            <a:extLst>
              <a:ext uri="{FF2B5EF4-FFF2-40B4-BE49-F238E27FC236}">
                <a16:creationId xmlns:a16="http://schemas.microsoft.com/office/drawing/2014/main" id="{F8F7C9B6-4FF1-FD41-A671-237CD95DD20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5328" y="3536177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4" name="Platshållare för bild 16">
            <a:extLst>
              <a:ext uri="{FF2B5EF4-FFF2-40B4-BE49-F238E27FC236}">
                <a16:creationId xmlns:a16="http://schemas.microsoft.com/office/drawing/2014/main" id="{800A29CC-8606-2D4E-B0F8-5D54F215E21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68471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5" name="Platshållare för bild 16">
            <a:extLst>
              <a:ext uri="{FF2B5EF4-FFF2-40B4-BE49-F238E27FC236}">
                <a16:creationId xmlns:a16="http://schemas.microsoft.com/office/drawing/2014/main" id="{09BD6279-EDBB-354C-859F-6B01299260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90194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1" name="Platshållare för bild 16">
            <a:extLst>
              <a:ext uri="{FF2B5EF4-FFF2-40B4-BE49-F238E27FC236}">
                <a16:creationId xmlns:a16="http://schemas.microsoft.com/office/drawing/2014/main" id="{45B157AE-0160-B341-8FC9-B5E01E87D6D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2" name="Platshållare för bild 16">
            <a:extLst>
              <a:ext uri="{FF2B5EF4-FFF2-40B4-BE49-F238E27FC236}">
                <a16:creationId xmlns:a16="http://schemas.microsoft.com/office/drawing/2014/main" id="{CBB4928E-9CB0-B34B-A549-AAE78CBB85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22185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3" name="Platshållare för bild 16">
            <a:extLst>
              <a:ext uri="{FF2B5EF4-FFF2-40B4-BE49-F238E27FC236}">
                <a16:creationId xmlns:a16="http://schemas.microsoft.com/office/drawing/2014/main" id="{872F6228-952C-B744-9013-C8681F9AEDB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45328" y="4784702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4" name="Platshållare för bild 16">
            <a:extLst>
              <a:ext uri="{FF2B5EF4-FFF2-40B4-BE49-F238E27FC236}">
                <a16:creationId xmlns:a16="http://schemas.microsoft.com/office/drawing/2014/main" id="{3CBD17C3-3D9F-014E-82BC-BB6BC723693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68471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5" name="Platshållare för bild 16">
            <a:extLst>
              <a:ext uri="{FF2B5EF4-FFF2-40B4-BE49-F238E27FC236}">
                <a16:creationId xmlns:a16="http://schemas.microsoft.com/office/drawing/2014/main" id="{9B21672A-993A-6D49-8F07-9C75A5C119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90194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186630-E3AC-D24E-BCA1-8E95E621E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064" y="5440594"/>
            <a:ext cx="1738002" cy="823263"/>
          </a:xfrm>
          <a:prstGeom prst="rect">
            <a:avLst/>
          </a:prstGeom>
        </p:spPr>
      </p:pic>
      <p:cxnSp>
        <p:nvCxnSpPr>
          <p:cNvPr id="2" name="Rak 8">
            <a:extLst>
              <a:ext uri="{FF2B5EF4-FFF2-40B4-BE49-F238E27FC236}">
                <a16:creationId xmlns:a16="http://schemas.microsoft.com/office/drawing/2014/main" id="{AC6A2FC6-0CD7-47E5-A402-008C8C69D7B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40594"/>
            <a:ext cx="0" cy="7495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75278D7-921B-8981-48CC-1BA168357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847" y="5667715"/>
            <a:ext cx="2046781" cy="5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2A26B246-296B-7042-9AE8-46F2FEFC927B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D0C323BB-4310-9C46-A812-8A43653516DB}"/>
              </a:ext>
            </a:extLst>
          </p:cNvPr>
          <p:cNvCxnSpPr>
            <a:cxnSpLocks/>
          </p:cNvCxnSpPr>
          <p:nvPr userDrawn="1"/>
        </p:nvCxnSpPr>
        <p:spPr>
          <a:xfrm>
            <a:off x="7578247" y="438382"/>
            <a:ext cx="42219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8B648E-51EE-6B4F-BEF8-263E7030D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DC7DD40-2BBE-FD47-B5D1-DCF785B0B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671" y="669975"/>
            <a:ext cx="1708659" cy="811306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Projekt-logotyp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823D168-2479-9142-A21D-2C31727F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012" y="967970"/>
            <a:ext cx="1670949" cy="79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9EF648-6A90-9328-67FB-605A8FCB71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317" y="6306910"/>
            <a:ext cx="1780317" cy="447566"/>
          </a:xfrm>
          <a:prstGeom prst="rect">
            <a:avLst/>
          </a:prstGeom>
        </p:spPr>
      </p:pic>
      <p:pic>
        <p:nvPicPr>
          <p:cNvPr id="4" name="Bildobjekt 15">
            <a:extLst>
              <a:ext uri="{FF2B5EF4-FFF2-40B4-BE49-F238E27FC236}">
                <a16:creationId xmlns:a16="http://schemas.microsoft.com/office/drawing/2014/main" id="{D9C8D3B3-64C0-8877-BB8E-9635D86DAE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9EF648-6A90-9328-67FB-605A8FCB71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2">
            <a:extLst>
              <a:ext uri="{FF2B5EF4-FFF2-40B4-BE49-F238E27FC236}">
                <a16:creationId xmlns:a16="http://schemas.microsoft.com/office/drawing/2014/main" id="{FF5EEF0E-FBF7-DCE5-4AA8-D25DEC35B852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  <p:pic>
        <p:nvPicPr>
          <p:cNvPr id="4" name="Bildobjekt 15">
            <a:extLst>
              <a:ext uri="{FF2B5EF4-FFF2-40B4-BE49-F238E27FC236}">
                <a16:creationId xmlns:a16="http://schemas.microsoft.com/office/drawing/2014/main" id="{D9C8D3B3-64C0-8877-BB8E-9635D86DAE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7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736" r:id="rId8"/>
    <p:sldLayoutId id="2147483740" r:id="rId9"/>
    <p:sldLayoutId id="2147483739" r:id="rId10"/>
    <p:sldLayoutId id="2147483734" r:id="rId11"/>
    <p:sldLayoutId id="2147483733" r:id="rId12"/>
    <p:sldLayoutId id="2147483731" r:id="rId13"/>
    <p:sldLayoutId id="2147483730" r:id="rId14"/>
    <p:sldLayoutId id="2147483677" r:id="rId15"/>
    <p:sldLayoutId id="2147483729" r:id="rId16"/>
    <p:sldLayoutId id="2147483732" r:id="rId17"/>
    <p:sldLayoutId id="2147483738" r:id="rId18"/>
    <p:sldLayoutId id="2147483741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1DA1CD7-E7A5-7544-BEAF-EEBB2B73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11FB0B32-A9A6-F846-AF7A-CE7BBB9A1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objekt 7">
            <a:extLst>
              <a:ext uri="{FF2B5EF4-FFF2-40B4-BE49-F238E27FC236}">
                <a16:creationId xmlns:a16="http://schemas.microsoft.com/office/drawing/2014/main" id="{96E2BD11-F293-F622-68A5-1E0D372F95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06378-8FE3-0545-8BAC-F5AF944FA7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F3F76584-490E-3949-9B65-EE0FA049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A633FA7-5050-1247-AC72-E25ACC64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9F4C7A-E8E6-C144-9962-596787C1E5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742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4E55D-B2CA-A34B-8CB7-F625AFAF6B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F1A635-3FD9-4944-8E97-C74CFD7A9D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8" r:id="rId2"/>
    <p:sldLayoutId id="2147483698" r:id="rId3"/>
    <p:sldLayoutId id="2147483699" r:id="rId4"/>
    <p:sldLayoutId id="2147483700" r:id="rId5"/>
    <p:sldLayoutId id="2147483723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CCF33E-2C4B-9448-9BEE-750C061B4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7AE9F9AD-B20A-E44E-A9CE-BCDA04366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2026-02-18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A8B414C-B89F-7C41-8DA9-E04CAE7B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AF94E-9920-3448-B73A-DAAAC50CD0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2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1">
            <a:extLst>
              <a:ext uri="{FF2B5EF4-FFF2-40B4-BE49-F238E27FC236}">
                <a16:creationId xmlns:a16="http://schemas.microsoft.com/office/drawing/2014/main" id="{9BA3FD35-1568-371A-1B9A-E05119D9CC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62819" y="3680296"/>
            <a:ext cx="10266362" cy="1870075"/>
          </a:xfrm>
        </p:spPr>
        <p:txBody>
          <a:bodyPr anchor="t"/>
          <a:lstStyle/>
          <a:p>
            <a:pPr marL="0" indent="0">
              <a:buNone/>
            </a:pPr>
            <a:r>
              <a:rPr lang="sv-SE" sz="5400" dirty="0">
                <a:solidFill>
                  <a:schemeClr val="bg1"/>
                </a:solidFill>
                <a:latin typeface="Lab Grotesque Black" panose="020B0604020202020204" charset="0"/>
              </a:rPr>
              <a:t>Rekryteringsenkäten 2025</a:t>
            </a:r>
          </a:p>
          <a:p>
            <a:pPr marL="0" indent="0">
              <a:buNone/>
            </a:pPr>
            <a:r>
              <a:rPr lang="sv-SE" sz="3200">
                <a:solidFill>
                  <a:schemeClr val="bg1"/>
                </a:solidFill>
                <a:latin typeface="Lab Grotesque Black" panose="020B0604020202020204" charset="0"/>
              </a:rPr>
              <a:t>Byggföretagen</a:t>
            </a:r>
            <a:endParaRPr lang="sv-SE" sz="3200" dirty="0">
              <a:solidFill>
                <a:schemeClr val="bg1"/>
              </a:solidFill>
              <a:latin typeface="Lab Grotesque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2">
            <a:extLst>
              <a:ext uri="{FF2B5EF4-FFF2-40B4-BE49-F238E27FC236}">
                <a16:creationId xmlns:a16="http://schemas.microsoft.com/office/drawing/2014/main" id="{7598598D-9753-AD14-B103-0E22EFFE47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776443"/>
              </p:ext>
            </p:extLst>
          </p:nvPr>
        </p:nvGraphicFramePr>
        <p:xfrm>
          <a:off x="338328" y="1444752"/>
          <a:ext cx="11452035" cy="497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1">
            <a:extLst>
              <a:ext uri="{FF2B5EF4-FFF2-40B4-BE49-F238E27FC236}">
                <a16:creationId xmlns:a16="http://schemas.microsoft.com/office/drawing/2014/main" id="{07D5BB97-F4BA-4F7F-A3E7-DFE7D53CA6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21979"/>
            <a:ext cx="12192000" cy="706438"/>
          </a:xfrm>
        </p:spPr>
        <p:txBody>
          <a:bodyPr>
            <a:noAutofit/>
          </a:bodyPr>
          <a:lstStyle/>
          <a:p>
            <a:pPr algn="ctr">
              <a:tabLst>
                <a:tab pos="4127500" algn="l"/>
              </a:tabLst>
            </a:pPr>
            <a:r>
              <a:rPr lang="sv-SE" sz="2800" dirty="0">
                <a:solidFill>
                  <a:schemeClr val="bg1"/>
                </a:solidFill>
              </a:rPr>
              <a:t>Svårighetsgrad att rekrytera olika 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utbildningsnivåer </a:t>
            </a:r>
            <a:r>
              <a:rPr lang="sv-SE" sz="2800">
                <a:solidFill>
                  <a:schemeClr val="bg1"/>
                </a:solidFill>
              </a:rPr>
              <a:t>i Byggföretagen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6" name="o3">
            <a:extLst>
              <a:ext uri="{FF2B5EF4-FFF2-40B4-BE49-F238E27FC236}">
                <a16:creationId xmlns:a16="http://schemas.microsoft.com/office/drawing/2014/main" id="{6C379504-EF89-F6A3-C572-0DF481939AA9}"/>
              </a:ext>
            </a:extLst>
          </p:cNvPr>
          <p:cNvSpPr txBox="1"/>
          <p:nvPr/>
        </p:nvSpPr>
        <p:spPr>
          <a:xfrm>
            <a:off x="9521687" y="6150114"/>
            <a:ext cx="249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  <a:latin typeface="Lab Grotesque" panose="020B0604020202020204" charset="0"/>
              </a:rPr>
              <a:t>Bas: De som försökt rekrytera på respektive utbildningsnivå </a:t>
            </a:r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i Byggföretagen. </a:t>
            </a:r>
            <a:endParaRPr lang="sv-SE" sz="800" dirty="0">
              <a:solidFill>
                <a:schemeClr val="bg1"/>
              </a:solidFill>
              <a:latin typeface="Lab Grotesque" panose="020B0604020202020204" charset="0"/>
            </a:endParaRPr>
          </a:p>
          <a:p>
            <a:r>
              <a:rPr lang="sv-SE" sz="800" dirty="0">
                <a:solidFill>
                  <a:schemeClr val="bg1"/>
                </a:solidFill>
                <a:latin typeface="Lab Grotesque" panose="020B0604020202020204" charset="0"/>
              </a:rPr>
              <a:t>Saknas värde för någon utbildningsnivå är </a:t>
            </a:r>
          </a:p>
          <a:p>
            <a:r>
              <a:rPr lang="sv-SE" sz="800" dirty="0">
                <a:solidFill>
                  <a:schemeClr val="bg1"/>
                </a:solidFill>
                <a:latin typeface="Lab Grotesque" panose="020B0604020202020204" charset="0"/>
              </a:rPr>
              <a:t>basen mindre än 5 och därmed för liten för att kunna redovisas</a:t>
            </a:r>
          </a:p>
          <a:p>
            <a:endParaRPr lang="sv-SE" sz="800" dirty="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2FF09-BD2D-21DB-E2BE-8C6AFDC30A4D}"/>
              </a:ext>
            </a:extLst>
          </p:cNvPr>
          <p:cNvSpPr txBox="1"/>
          <p:nvPr/>
        </p:nvSpPr>
        <p:spPr>
          <a:xfrm>
            <a:off x="7453346" y="6145987"/>
            <a:ext cx="206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Hur svårt har det varit att rekrytera medarbetare med utbildningsnivån…? </a:t>
            </a:r>
          </a:p>
          <a:p>
            <a:endParaRPr lang="sv-SE" sz="8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BA724A-E8D6-982B-5041-91C95927ABC3}"/>
              </a:ext>
            </a:extLst>
          </p:cNvPr>
          <p:cNvGrpSpPr/>
          <p:nvPr/>
        </p:nvGrpSpPr>
        <p:grpSpPr>
          <a:xfrm>
            <a:off x="5069756" y="1630223"/>
            <a:ext cx="2858713" cy="276999"/>
            <a:chOff x="4180536" y="1734444"/>
            <a:chExt cx="2858713" cy="2769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B0EC38-EA94-DA9B-7EF1-DAAF2A2979A5}"/>
                </a:ext>
              </a:extLst>
            </p:cNvPr>
            <p:cNvSpPr txBox="1"/>
            <p:nvPr/>
          </p:nvSpPr>
          <p:spPr>
            <a:xfrm>
              <a:off x="4352659" y="1734444"/>
              <a:ext cx="1132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bg1"/>
                  </a:solidFill>
                  <a:latin typeface="Lab Grotesque" panose="020B0604020202020204" charset="0"/>
                </a:rPr>
                <a:t>Mycket svårt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2076CE-DB6F-54CC-F2DD-A5C64C6E23D5}"/>
                </a:ext>
              </a:extLst>
            </p:cNvPr>
            <p:cNvSpPr/>
            <p:nvPr/>
          </p:nvSpPr>
          <p:spPr>
            <a:xfrm>
              <a:off x="4180536" y="1797639"/>
              <a:ext cx="172123" cy="150607"/>
            </a:xfrm>
            <a:prstGeom prst="rect">
              <a:avLst/>
            </a:prstGeom>
            <a:solidFill>
              <a:srgbClr val="DA5C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75CD31-191E-24F4-A11E-F81B9CFF7A03}"/>
                </a:ext>
              </a:extLst>
            </p:cNvPr>
            <p:cNvSpPr txBox="1"/>
            <p:nvPr/>
          </p:nvSpPr>
          <p:spPr>
            <a:xfrm>
              <a:off x="5648133" y="1734444"/>
              <a:ext cx="1391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bg1"/>
                  </a:solidFill>
                  <a:latin typeface="Lab Grotesque" panose="020B0604020202020204" charset="0"/>
                </a:rPr>
                <a:t>Ganska svårt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5A5212-4D82-D42F-5254-14E0694CC3AB}"/>
                </a:ext>
              </a:extLst>
            </p:cNvPr>
            <p:cNvSpPr/>
            <p:nvPr/>
          </p:nvSpPr>
          <p:spPr>
            <a:xfrm>
              <a:off x="5485535" y="1797639"/>
              <a:ext cx="172123" cy="15060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37074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>
            <a:extLst>
              <a:ext uri="{FF2B5EF4-FFF2-40B4-BE49-F238E27FC236}">
                <a16:creationId xmlns:a16="http://schemas.microsoft.com/office/drawing/2014/main" id="{4C997384-C133-4D1C-6F76-0A19B3AE8403}"/>
              </a:ext>
            </a:extLst>
          </p:cNvPr>
          <p:cNvSpPr txBox="1">
            <a:spLocks/>
          </p:cNvSpPr>
          <p:nvPr/>
        </p:nvSpPr>
        <p:spPr>
          <a:xfrm>
            <a:off x="0" y="642773"/>
            <a:ext cx="12191999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 dirty="0">
                <a:solidFill>
                  <a:schemeClr val="bg1"/>
                </a:solidFill>
              </a:rPr>
              <a:t>Orsaker till rekryteringssvårigheter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0742B-17F7-0B62-CD61-B3F271124174}"/>
              </a:ext>
            </a:extLst>
          </p:cNvPr>
          <p:cNvSpPr txBox="1"/>
          <p:nvPr/>
        </p:nvSpPr>
        <p:spPr>
          <a:xfrm>
            <a:off x="9948863" y="6247398"/>
            <a:ext cx="1833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har haft svårt att rekrytera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62CDA-7D01-DE14-D4A1-7A56DE495619}"/>
              </a:ext>
            </a:extLst>
          </p:cNvPr>
          <p:cNvSpPr txBox="1"/>
          <p:nvPr/>
        </p:nvSpPr>
        <p:spPr>
          <a:xfrm>
            <a:off x="7535864" y="6247398"/>
            <a:ext cx="2413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  <a:latin typeface="Lab Grotesque" panose="020B0604020202020204" charset="0"/>
              </a:rPr>
              <a:t>Fråga: Vad anser du är de viktigaste orsakerna till att det har varit svårt för ditt företag/arbetsplats att få tag i de medarbetare ni haft behov av? </a:t>
            </a:r>
          </a:p>
          <a:p>
            <a:endParaRPr lang="sv-SE" sz="900" dirty="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graphicFrame>
        <p:nvGraphicFramePr>
          <p:cNvPr id="6" name="o1">
            <a:extLst>
              <a:ext uri="{FF2B5EF4-FFF2-40B4-BE49-F238E27FC236}">
                <a16:creationId xmlns:a16="http://schemas.microsoft.com/office/drawing/2014/main" id="{A485E490-24BF-1C2A-7740-261E5CE353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484251"/>
              </p:ext>
            </p:extLst>
          </p:nvPr>
        </p:nvGraphicFramePr>
        <p:xfrm>
          <a:off x="803273" y="1877466"/>
          <a:ext cx="10379839" cy="376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378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4">
            <a:extLst>
              <a:ext uri="{FF2B5EF4-FFF2-40B4-BE49-F238E27FC236}">
                <a16:creationId xmlns:a16="http://schemas.microsoft.com/office/drawing/2014/main" id="{CD9C8094-6547-2D0A-7707-1B5896ADAE5B}"/>
              </a:ext>
            </a:extLst>
          </p:cNvPr>
          <p:cNvSpPr txBox="1">
            <a:spLocks/>
          </p:cNvSpPr>
          <p:nvPr/>
        </p:nvSpPr>
        <p:spPr>
          <a:xfrm>
            <a:off x="0" y="648143"/>
            <a:ext cx="12192000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 dirty="0">
                <a:solidFill>
                  <a:schemeClr val="bg1"/>
                </a:solidFill>
              </a:rPr>
              <a:t>Åtgärder som följd av rekryteringssvårigheter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181F02F-456B-6714-940F-CADC076E7C9A}"/>
              </a:ext>
            </a:extLst>
          </p:cNvPr>
          <p:cNvSpPr txBox="1"/>
          <p:nvPr/>
        </p:nvSpPr>
        <p:spPr>
          <a:xfrm>
            <a:off x="9948863" y="6276173"/>
            <a:ext cx="1389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har haft svårt att rekrytera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FD0BBD76-A897-C8BE-F76D-CCC584FA90C5}"/>
              </a:ext>
            </a:extLst>
          </p:cNvPr>
          <p:cNvSpPr txBox="1"/>
          <p:nvPr/>
        </p:nvSpPr>
        <p:spPr>
          <a:xfrm>
            <a:off x="7535863" y="6276173"/>
            <a:ext cx="241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Vilka åtgärder vidtogs på grund av svårigheter att rekrytera medarbetare? </a:t>
            </a:r>
          </a:p>
        </p:txBody>
      </p:sp>
      <p:graphicFrame>
        <p:nvGraphicFramePr>
          <p:cNvPr id="2" name="o1">
            <a:extLst>
              <a:ext uri="{FF2B5EF4-FFF2-40B4-BE49-F238E27FC236}">
                <a16:creationId xmlns:a16="http://schemas.microsoft.com/office/drawing/2014/main" id="{E3E9C4EE-063F-6DB9-EA32-4CD68E7AE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95382"/>
              </p:ext>
            </p:extLst>
          </p:nvPr>
        </p:nvGraphicFramePr>
        <p:xfrm>
          <a:off x="1006664" y="1401161"/>
          <a:ext cx="10178671" cy="405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082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69D8D-AE7D-BCB6-6544-F61464EF3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9B8EAC0-8F1F-536C-D76F-2503EFF969E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3275" y="717943"/>
            <a:ext cx="10352405" cy="706438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Konsekvenser för företaget </a:t>
            </a:r>
            <a:r>
              <a:rPr lang="sv-SE" sz="2800" dirty="0" err="1">
                <a:solidFill>
                  <a:schemeClr val="bg1"/>
                </a:solidFill>
              </a:rPr>
              <a:t>pga</a:t>
            </a:r>
            <a:r>
              <a:rPr lang="sv-SE" sz="2800" dirty="0">
                <a:solidFill>
                  <a:schemeClr val="bg1"/>
                </a:solidFill>
              </a:rPr>
              <a:t> rekryteringssvårigheter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BB36AB9-222E-3A6F-5F4B-575CFC775E33}"/>
              </a:ext>
            </a:extLst>
          </p:cNvPr>
          <p:cNvSpPr txBox="1"/>
          <p:nvPr/>
        </p:nvSpPr>
        <p:spPr>
          <a:xfrm>
            <a:off x="7747325" y="5970780"/>
            <a:ext cx="25124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  <a:latin typeface="Lab Grotesque" panose="020B0604020202020204" charset="0"/>
              </a:rPr>
              <a:t>Fråga: Vilka konsekvenser för FÖRETAGET uppstod på grund av svårigheter att rekrytera medarbetare? </a:t>
            </a:r>
          </a:p>
          <a:p>
            <a:endParaRPr lang="sv-SE" sz="900" dirty="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664F232-88AB-A1FA-4C57-4FA03FB2A75C}"/>
              </a:ext>
            </a:extLst>
          </p:cNvPr>
          <p:cNvSpPr txBox="1"/>
          <p:nvPr/>
        </p:nvSpPr>
        <p:spPr>
          <a:xfrm>
            <a:off x="10189958" y="5970780"/>
            <a:ext cx="1389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har haft svårt att rekrytera</a:t>
            </a:r>
          </a:p>
        </p:txBody>
      </p:sp>
      <p:graphicFrame>
        <p:nvGraphicFramePr>
          <p:cNvPr id="6" name="o1">
            <a:extLst>
              <a:ext uri="{FF2B5EF4-FFF2-40B4-BE49-F238E27FC236}">
                <a16:creationId xmlns:a16="http://schemas.microsoft.com/office/drawing/2014/main" id="{9C36121C-96A9-F816-0BFC-C126F1419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34848"/>
              </p:ext>
            </p:extLst>
          </p:nvPr>
        </p:nvGraphicFramePr>
        <p:xfrm>
          <a:off x="2219490" y="1644753"/>
          <a:ext cx="7753020" cy="410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363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1">
            <a:extLst>
              <a:ext uri="{FF2B5EF4-FFF2-40B4-BE49-F238E27FC236}">
                <a16:creationId xmlns:a16="http://schemas.microsoft.com/office/drawing/2014/main" id="{506C2AA9-586D-94CE-6C07-154956A23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1948"/>
              </p:ext>
            </p:extLst>
          </p:nvPr>
        </p:nvGraphicFramePr>
        <p:xfrm>
          <a:off x="354013" y="1695450"/>
          <a:ext cx="10313987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>
            <a:extLst>
              <a:ext uri="{FF2B5EF4-FFF2-40B4-BE49-F238E27FC236}">
                <a16:creationId xmlns:a16="http://schemas.microsoft.com/office/drawing/2014/main" id="{07D5BB97-F4BA-4F7F-A3E7-DFE7D53CA6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3275" y="717943"/>
            <a:ext cx="8622917" cy="706438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Rekryteringsvägar företagen har prövat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79504-EF89-F6A3-C572-0DF481939AA9}"/>
              </a:ext>
            </a:extLst>
          </p:cNvPr>
          <p:cNvSpPr txBox="1"/>
          <p:nvPr/>
        </p:nvSpPr>
        <p:spPr>
          <a:xfrm>
            <a:off x="9912351" y="6268190"/>
            <a:ext cx="1836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försökt att rekrytera senaste 6 månaderna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2FF09-BD2D-21DB-E2BE-8C6AFDC30A4D}"/>
              </a:ext>
            </a:extLst>
          </p:cNvPr>
          <p:cNvSpPr txBox="1"/>
          <p:nvPr/>
        </p:nvSpPr>
        <p:spPr>
          <a:xfrm>
            <a:off x="7427913" y="6257836"/>
            <a:ext cx="2555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Vilken eller vilka av följande rekryteringsvägar prövade ni när ni försökte rekrytera medarbetare?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4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AB555-6662-86CD-88B0-E0AEB58CD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08AB624-6D06-D8FD-6F3B-A4E14E9FB20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3275" y="717943"/>
            <a:ext cx="8622917" cy="706438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Effektivitet för olika rekryteringsvägar</a:t>
            </a:r>
          </a:p>
        </p:txBody>
      </p:sp>
      <p:graphicFrame>
        <p:nvGraphicFramePr>
          <p:cNvPr id="2" name="o1">
            <a:extLst>
              <a:ext uri="{FF2B5EF4-FFF2-40B4-BE49-F238E27FC236}">
                <a16:creationId xmlns:a16="http://schemas.microsoft.com/office/drawing/2014/main" id="{95449C29-05EB-8226-3BE3-608EE7621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573891"/>
              </p:ext>
            </p:extLst>
          </p:nvPr>
        </p:nvGraphicFramePr>
        <p:xfrm>
          <a:off x="1343901" y="1424381"/>
          <a:ext cx="8876473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5">
            <a:extLst>
              <a:ext uri="{FF2B5EF4-FFF2-40B4-BE49-F238E27FC236}">
                <a16:creationId xmlns:a16="http://schemas.microsoft.com/office/drawing/2014/main" id="{7582A829-F1D5-A973-AF5C-0E6294488A03}"/>
              </a:ext>
            </a:extLst>
          </p:cNvPr>
          <p:cNvSpPr txBox="1"/>
          <p:nvPr/>
        </p:nvSpPr>
        <p:spPr>
          <a:xfrm>
            <a:off x="8869697" y="6114207"/>
            <a:ext cx="299824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  <a:latin typeface="Lab Grotesque" panose="020B0604020202020204" charset="0"/>
              </a:rPr>
              <a:t>Baserat på frågorna: Vilken eller vilka av följande rekryteringsvägar prövade ni när ni försökte rekrytera medarbetare?/ Via vilken eller vilka rekryteringsvägar kom den/de medarbetare ni rekryterade?</a:t>
            </a:r>
          </a:p>
          <a:p>
            <a:endParaRPr lang="sv-SE" sz="900" dirty="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4" name="o2">
            <a:extLst>
              <a:ext uri="{FF2B5EF4-FFF2-40B4-BE49-F238E27FC236}">
                <a16:creationId xmlns:a16="http://schemas.microsoft.com/office/drawing/2014/main" id="{36CEC918-0F8F-DF97-6089-384645C72CB3}"/>
              </a:ext>
            </a:extLst>
          </p:cNvPr>
          <p:cNvSpPr txBox="1"/>
          <p:nvPr/>
        </p:nvSpPr>
        <p:spPr>
          <a:xfrm>
            <a:off x="4223888" y="6140057"/>
            <a:ext cx="299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solidFill>
                  <a:schemeClr val="bg1"/>
                </a:solidFill>
                <a:latin typeface="Lab Grotesque" panose="020B0604020202020204" charset="0"/>
              </a:rPr>
              <a:t>Notering: Värden över 100% kan bero på att företag fick kandidater via kanalen utan att aktivt sökt via den.</a:t>
            </a:r>
            <a:endParaRPr lang="sv-SE" sz="900" dirty="0">
              <a:solidFill>
                <a:schemeClr val="bg1"/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5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1">
            <a:extLst>
              <a:ext uri="{FF2B5EF4-FFF2-40B4-BE49-F238E27FC236}">
                <a16:creationId xmlns:a16="http://schemas.microsoft.com/office/drawing/2014/main" id="{60CDDD82-A9B5-4FEE-43D8-8093E6932805}"/>
              </a:ext>
            </a:extLst>
          </p:cNvPr>
          <p:cNvSpPr txBox="1">
            <a:spLocks/>
          </p:cNvSpPr>
          <p:nvPr/>
        </p:nvSpPr>
        <p:spPr>
          <a:xfrm>
            <a:off x="0" y="642773"/>
            <a:ext cx="12192000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 dirty="0">
                <a:solidFill>
                  <a:schemeClr val="bg1"/>
                </a:solidFill>
              </a:rPr>
              <a:t>Hur olika rekryteringsvägar har fungerat </a:t>
            </a:r>
            <a:r>
              <a:rPr lang="sv-SE" sz="2800">
                <a:solidFill>
                  <a:schemeClr val="bg1"/>
                </a:solidFill>
              </a:rPr>
              <a:t>i Byggföretagen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CF28F-45E4-2F60-C71C-08C7D001260C}"/>
              </a:ext>
            </a:extLst>
          </p:cNvPr>
          <p:cNvSpPr txBox="1"/>
          <p:nvPr/>
        </p:nvSpPr>
        <p:spPr>
          <a:xfrm>
            <a:off x="8990983" y="6273225"/>
            <a:ext cx="284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  <a:latin typeface="Lab Grotesque" panose="020B0604020202020204" charset="0"/>
              </a:rPr>
              <a:t>Bas: De som försökt rekrytera senaste 6 månaderna och använt </a:t>
            </a:r>
            <a:r>
              <a:rPr lang="sv-SE" sz="800" dirty="0" err="1">
                <a:solidFill>
                  <a:schemeClr val="bg1"/>
                </a:solidFill>
                <a:latin typeface="Lab Grotesque" panose="020B0604020202020204" charset="0"/>
              </a:rPr>
              <a:t>resp</a:t>
            </a:r>
            <a:r>
              <a:rPr lang="sv-SE" sz="800" dirty="0">
                <a:solidFill>
                  <a:schemeClr val="bg1"/>
                </a:solidFill>
                <a:latin typeface="Lab Grotesque" panose="020B0604020202020204" charset="0"/>
              </a:rPr>
              <a:t> rekryteringsväg. Saknas värde för någon rekryteringsväg är basen mindre än 5 och därmed för liten för att kunna redovisas</a:t>
            </a:r>
          </a:p>
          <a:p>
            <a:endParaRPr lang="sv-SE" sz="800" dirty="0">
              <a:solidFill>
                <a:schemeClr val="bg1"/>
              </a:solidFill>
              <a:latin typeface="Lab Grotesque" panose="020B0604020202020204" charset="0"/>
            </a:endParaRPr>
          </a:p>
          <a:p>
            <a:endParaRPr lang="sv-SE" sz="800" dirty="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2458C-C7BC-383B-C09B-F1E6C16C6FF6}"/>
              </a:ext>
            </a:extLst>
          </p:cNvPr>
          <p:cNvSpPr txBox="1"/>
          <p:nvPr/>
        </p:nvSpPr>
        <p:spPr>
          <a:xfrm>
            <a:off x="7162814" y="6265530"/>
            <a:ext cx="1958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Hur tycker ni att följande rekryteringsvägar fungerade när ni försökte rekrytera medarbetare?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D54A18-1013-7519-2D0B-39C6CAE78F86}"/>
              </a:ext>
            </a:extLst>
          </p:cNvPr>
          <p:cNvGrpSpPr/>
          <p:nvPr/>
        </p:nvGrpSpPr>
        <p:grpSpPr>
          <a:xfrm>
            <a:off x="4999659" y="1658223"/>
            <a:ext cx="2858713" cy="276999"/>
            <a:chOff x="4180536" y="1734444"/>
            <a:chExt cx="2858713" cy="2769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529493-C3FA-3107-42A4-985C9E498191}"/>
                </a:ext>
              </a:extLst>
            </p:cNvPr>
            <p:cNvSpPr txBox="1"/>
            <p:nvPr/>
          </p:nvSpPr>
          <p:spPr>
            <a:xfrm>
              <a:off x="4352659" y="1734444"/>
              <a:ext cx="997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bg1"/>
                  </a:solidFill>
                  <a:latin typeface="Lab Grotesque" panose="020B0604020202020204" charset="0"/>
                </a:rPr>
                <a:t>Mycket bra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B2FC9C-ABE8-EC41-4209-1AF31E6278AB}"/>
                </a:ext>
              </a:extLst>
            </p:cNvPr>
            <p:cNvSpPr/>
            <p:nvPr/>
          </p:nvSpPr>
          <p:spPr>
            <a:xfrm>
              <a:off x="4180536" y="1797639"/>
              <a:ext cx="172123" cy="1506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591D55-7244-75A9-604B-0EAAC5BB74F0}"/>
                </a:ext>
              </a:extLst>
            </p:cNvPr>
            <p:cNvSpPr txBox="1"/>
            <p:nvPr/>
          </p:nvSpPr>
          <p:spPr>
            <a:xfrm>
              <a:off x="5648133" y="1734444"/>
              <a:ext cx="1391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bg1"/>
                  </a:solidFill>
                  <a:latin typeface="Lab Grotesque" panose="020B0604020202020204" charset="0"/>
                </a:rPr>
                <a:t>Ganska bra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6359AA-95CF-BA99-2C4E-8D2D7C482C2B}"/>
                </a:ext>
              </a:extLst>
            </p:cNvPr>
            <p:cNvSpPr/>
            <p:nvPr/>
          </p:nvSpPr>
          <p:spPr>
            <a:xfrm>
              <a:off x="5485535" y="1797639"/>
              <a:ext cx="172123" cy="1506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  <p:graphicFrame>
        <p:nvGraphicFramePr>
          <p:cNvPr id="3" name="o2">
            <a:extLst>
              <a:ext uri="{FF2B5EF4-FFF2-40B4-BE49-F238E27FC236}">
                <a16:creationId xmlns:a16="http://schemas.microsoft.com/office/drawing/2014/main" id="{6A45D725-CE56-242C-0AB3-3D61F5262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261937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0688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1">
            <a:extLst>
              <a:ext uri="{FF2B5EF4-FFF2-40B4-BE49-F238E27FC236}">
                <a16:creationId xmlns:a16="http://schemas.microsoft.com/office/drawing/2014/main" id="{506C2AA9-586D-94CE-6C07-154956A23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383472"/>
              </p:ext>
            </p:extLst>
          </p:nvPr>
        </p:nvGraphicFramePr>
        <p:xfrm>
          <a:off x="354013" y="1424382"/>
          <a:ext cx="10684690" cy="4992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>
            <a:extLst>
              <a:ext uri="{FF2B5EF4-FFF2-40B4-BE49-F238E27FC236}">
                <a16:creationId xmlns:a16="http://schemas.microsoft.com/office/drawing/2014/main" id="{07D5BB97-F4BA-4F7F-A3E7-DFE7D53CA6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3275" y="717943"/>
            <a:ext cx="8622917" cy="706438"/>
          </a:xfrm>
        </p:spPr>
        <p:txBody>
          <a:bodyPr>
            <a:noAutofit/>
          </a:bodyPr>
          <a:lstStyle/>
          <a:p>
            <a:r>
              <a:rPr lang="sv-SE" sz="2800">
                <a:solidFill>
                  <a:schemeClr val="bg1"/>
                </a:solidFill>
              </a:rPr>
              <a:t>Viktiga förmågor vid rekrytering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79504-EF89-F6A3-C572-0DF481939AA9}"/>
              </a:ext>
            </a:extLst>
          </p:cNvPr>
          <p:cNvSpPr txBox="1"/>
          <p:nvPr/>
        </p:nvSpPr>
        <p:spPr>
          <a:xfrm>
            <a:off x="9912350" y="6284536"/>
            <a:ext cx="1619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Samtliga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2FF09-BD2D-21DB-E2BE-8C6AFDC30A4D}"/>
              </a:ext>
            </a:extLst>
          </p:cNvPr>
          <p:cNvSpPr txBox="1"/>
          <p:nvPr/>
        </p:nvSpPr>
        <p:spPr>
          <a:xfrm>
            <a:off x="7427912" y="6257836"/>
            <a:ext cx="25558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Förutom specifik yrkeskunskap, vilka av följande förmågor anser ni ha störst betydelse vid en rekrytering? (Tre svar möjliga)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3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2">
            <a:extLst>
              <a:ext uri="{FF2B5EF4-FFF2-40B4-BE49-F238E27FC236}">
                <a16:creationId xmlns:a16="http://schemas.microsoft.com/office/drawing/2014/main" id="{8BCD5A1C-720A-3D6B-505B-8375FE5CC3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652057"/>
              </p:ext>
            </p:extLst>
          </p:nvPr>
        </p:nvGraphicFramePr>
        <p:xfrm>
          <a:off x="1184973" y="1321858"/>
          <a:ext cx="9822054" cy="421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4">
            <a:extLst>
              <a:ext uri="{FF2B5EF4-FFF2-40B4-BE49-F238E27FC236}">
                <a16:creationId xmlns:a16="http://schemas.microsoft.com/office/drawing/2014/main" id="{2EC57226-62E8-BA63-026D-7F9846789C6A}"/>
              </a:ext>
            </a:extLst>
          </p:cNvPr>
          <p:cNvSpPr txBox="1">
            <a:spLocks/>
          </p:cNvSpPr>
          <p:nvPr/>
        </p:nvSpPr>
        <p:spPr>
          <a:xfrm>
            <a:off x="803275" y="704224"/>
            <a:ext cx="10548938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>
                <a:solidFill>
                  <a:schemeClr val="bg1"/>
                </a:solidFill>
              </a:rPr>
              <a:t>Andel företag som samverkar med…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951AA3-6A27-FE20-7288-B33BF52CAC16}"/>
              </a:ext>
            </a:extLst>
          </p:cNvPr>
          <p:cNvSpPr txBox="1"/>
          <p:nvPr/>
        </p:nvSpPr>
        <p:spPr>
          <a:xfrm>
            <a:off x="9912350" y="6308953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Samtliga</a:t>
            </a:r>
          </a:p>
        </p:txBody>
      </p:sp>
      <p:sp>
        <p:nvSpPr>
          <p:cNvPr id="3" name="Rektangel 9">
            <a:extLst>
              <a:ext uri="{FF2B5EF4-FFF2-40B4-BE49-F238E27FC236}">
                <a16:creationId xmlns:a16="http://schemas.microsoft.com/office/drawing/2014/main" id="{A8FC948F-42DB-A799-7CED-F7C2E222C572}"/>
              </a:ext>
            </a:extLst>
          </p:cNvPr>
          <p:cNvSpPr/>
          <p:nvPr/>
        </p:nvSpPr>
        <p:spPr>
          <a:xfrm rot="517270">
            <a:off x="8560201" y="2358752"/>
            <a:ext cx="2133115" cy="10910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o1">
            <a:extLst>
              <a:ext uri="{FF2B5EF4-FFF2-40B4-BE49-F238E27FC236}">
                <a16:creationId xmlns:a16="http://schemas.microsoft.com/office/drawing/2014/main" id="{F9A99E9F-B020-4521-38B6-DDA5074D7DC0}"/>
              </a:ext>
            </a:extLst>
          </p:cNvPr>
          <p:cNvSpPr txBox="1"/>
          <p:nvPr/>
        </p:nvSpPr>
        <p:spPr bwMode="gray">
          <a:xfrm rot="519992">
            <a:off x="8511868" y="2488802"/>
            <a:ext cx="2229820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sv-SE" sz="1600">
                <a:solidFill>
                  <a:schemeClr val="bg2">
                    <a:lumMod val="10000"/>
                  </a:schemeClr>
                </a:solidFill>
                <a:latin typeface="Lab Grotesque" panose="020B0604020202020204" charset="0"/>
                <a:cs typeface="Calibri" pitchFamily="34" charset="0"/>
              </a:rPr>
              <a:t>41% </a:t>
            </a:r>
            <a:r>
              <a:rPr lang="sv-SE" sz="1600" dirty="0">
                <a:solidFill>
                  <a:schemeClr val="bg2">
                    <a:lumMod val="10000"/>
                  </a:schemeClr>
                </a:solidFill>
                <a:latin typeface="Lab Grotesque" panose="020B0604020202020204" charset="0"/>
                <a:cs typeface="Calibri" pitchFamily="34" charset="0"/>
              </a:rPr>
              <a:t>samverkar </a:t>
            </a:r>
          </a:p>
          <a:p>
            <a:pPr algn="ctr"/>
            <a:r>
              <a:rPr lang="sv-SE" sz="1600" dirty="0">
                <a:solidFill>
                  <a:schemeClr val="bg2">
                    <a:lumMod val="10000"/>
                  </a:schemeClr>
                </a:solidFill>
                <a:latin typeface="Lab Grotesque" panose="020B0604020202020204" charset="0"/>
                <a:cs typeface="Calibri" pitchFamily="34" charset="0"/>
              </a:rPr>
              <a:t>med någon av utbildningsnivåerna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1">
            <a:extLst>
              <a:ext uri="{FF2B5EF4-FFF2-40B4-BE49-F238E27FC236}">
                <a16:creationId xmlns:a16="http://schemas.microsoft.com/office/drawing/2014/main" id="{60CDDD82-A9B5-4FEE-43D8-8093E6932805}"/>
              </a:ext>
            </a:extLst>
          </p:cNvPr>
          <p:cNvSpPr txBox="1">
            <a:spLocks/>
          </p:cNvSpPr>
          <p:nvPr/>
        </p:nvSpPr>
        <p:spPr>
          <a:xfrm>
            <a:off x="0" y="642773"/>
            <a:ext cx="12192000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 dirty="0">
                <a:solidFill>
                  <a:schemeClr val="bg1"/>
                </a:solidFill>
              </a:rPr>
              <a:t>Samverkan med olika utbildningsnivåer </a:t>
            </a:r>
            <a:r>
              <a:rPr lang="sv-SE" sz="2800">
                <a:solidFill>
                  <a:schemeClr val="bg1"/>
                </a:solidFill>
              </a:rPr>
              <a:t>i Byggföretagen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CF28F-45E4-2F60-C71C-08C7D001260C}"/>
              </a:ext>
            </a:extLst>
          </p:cNvPr>
          <p:cNvSpPr txBox="1"/>
          <p:nvPr/>
        </p:nvSpPr>
        <p:spPr>
          <a:xfrm>
            <a:off x="9316401" y="6273225"/>
            <a:ext cx="2695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har samverkan med respektive utbildningsnivå. Saknas värde för någon utbildningsnivå är basen mindre än 5 och därmed för liten för att kunna redovisas</a:t>
            </a:r>
          </a:p>
          <a:p>
            <a:endParaRPr lang="sv-SE" sz="8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2458C-C7BC-383B-C09B-F1E6C16C6FF6}"/>
              </a:ext>
            </a:extLst>
          </p:cNvPr>
          <p:cNvSpPr txBox="1"/>
          <p:nvPr/>
        </p:nvSpPr>
        <p:spPr>
          <a:xfrm>
            <a:off x="7730027" y="6265648"/>
            <a:ext cx="15863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Hur väl fungerar samverkan med…? 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DCE10E-E8A0-32EA-A367-5B734B48227B}"/>
              </a:ext>
            </a:extLst>
          </p:cNvPr>
          <p:cNvGrpSpPr/>
          <p:nvPr/>
        </p:nvGrpSpPr>
        <p:grpSpPr>
          <a:xfrm>
            <a:off x="4999916" y="1631588"/>
            <a:ext cx="2858713" cy="276999"/>
            <a:chOff x="4180536" y="1734444"/>
            <a:chExt cx="2858713" cy="276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325652-28FD-F0BC-A01D-9D71256D9D6C}"/>
                </a:ext>
              </a:extLst>
            </p:cNvPr>
            <p:cNvSpPr txBox="1"/>
            <p:nvPr/>
          </p:nvSpPr>
          <p:spPr>
            <a:xfrm>
              <a:off x="4352659" y="1734444"/>
              <a:ext cx="997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bg1"/>
                  </a:solidFill>
                  <a:latin typeface="Lab Grotesque" panose="020B0604020202020204" charset="0"/>
                </a:rPr>
                <a:t>Mycket bra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594ED3-A98E-0A6E-A008-76DFECB5CB2B}"/>
                </a:ext>
              </a:extLst>
            </p:cNvPr>
            <p:cNvSpPr/>
            <p:nvPr/>
          </p:nvSpPr>
          <p:spPr>
            <a:xfrm>
              <a:off x="4180536" y="1797639"/>
              <a:ext cx="172123" cy="1506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F9975C-469E-63D3-ED84-D4BA3F05CC51}"/>
                </a:ext>
              </a:extLst>
            </p:cNvPr>
            <p:cNvSpPr txBox="1"/>
            <p:nvPr/>
          </p:nvSpPr>
          <p:spPr>
            <a:xfrm>
              <a:off x="5648133" y="1734444"/>
              <a:ext cx="1391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bg1"/>
                  </a:solidFill>
                  <a:latin typeface="Lab Grotesque" panose="020B0604020202020204" charset="0"/>
                </a:rPr>
                <a:t>Ganska bra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77583E-3D12-5B5D-97C6-0169F4C505FA}"/>
                </a:ext>
              </a:extLst>
            </p:cNvPr>
            <p:cNvSpPr/>
            <p:nvPr/>
          </p:nvSpPr>
          <p:spPr>
            <a:xfrm>
              <a:off x="5485535" y="1797639"/>
              <a:ext cx="172123" cy="1506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  <p:graphicFrame>
        <p:nvGraphicFramePr>
          <p:cNvPr id="12" name="o2">
            <a:extLst>
              <a:ext uri="{FF2B5EF4-FFF2-40B4-BE49-F238E27FC236}">
                <a16:creationId xmlns:a16="http://schemas.microsoft.com/office/drawing/2014/main" id="{99A5690A-4D08-8D67-CDA5-002F72E31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449847"/>
              </p:ext>
            </p:extLst>
          </p:nvPr>
        </p:nvGraphicFramePr>
        <p:xfrm>
          <a:off x="485988" y="1356085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146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7D5BB97-F4BA-4F7F-A3E7-DFE7D53CA6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B6043FC-1A1A-4CD0-92F6-7A3719A667A0}"/>
              </a:ext>
            </a:extLst>
          </p:cNvPr>
          <p:cNvSpPr/>
          <p:nvPr/>
        </p:nvSpPr>
        <p:spPr>
          <a:xfrm>
            <a:off x="7299434" y="1819338"/>
            <a:ext cx="4052779" cy="1116206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endParaRPr lang="sv-SE" b="1">
              <a:solidFill>
                <a:schemeClr val="tx1"/>
              </a:solidFill>
              <a:latin typeface="Lab Grotesque" panose="00000500000000000000" pitchFamily="50" charset="0"/>
            </a:endParaRPr>
          </a:p>
          <a:p>
            <a:r>
              <a:rPr lang="sv-SE" sz="1600" b="1">
                <a:solidFill>
                  <a:schemeClr val="tx1"/>
                </a:solidFill>
                <a:latin typeface="Lab Grotesque" panose="00000500000000000000" pitchFamily="50" charset="0"/>
              </a:rPr>
              <a:t>Målgrupp</a:t>
            </a:r>
            <a:r>
              <a:rPr 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: </a:t>
            </a:r>
            <a:r>
              <a:rPr lang="sv-SE" alt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VD, ägare eller HR-ansvarig i Svenskt Näringslivs medlemsföretag</a:t>
            </a:r>
            <a:endParaRPr lang="en-US" sz="1600">
              <a:solidFill>
                <a:schemeClr val="tx1"/>
              </a:solidFill>
              <a:latin typeface="Lab Grotesque" panose="00000500000000000000" pitchFamily="50" charset="0"/>
            </a:endParaRPr>
          </a:p>
          <a:p>
            <a:endParaRPr lang="sv-SE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CA261F-8139-4EA6-886F-6507B75BB2CD}"/>
              </a:ext>
            </a:extLst>
          </p:cNvPr>
          <p:cNvSpPr/>
          <p:nvPr/>
        </p:nvSpPr>
        <p:spPr>
          <a:xfrm>
            <a:off x="1960044" y="3197891"/>
            <a:ext cx="3398326" cy="1116206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sv-SE" sz="1600" b="1">
                <a:solidFill>
                  <a:schemeClr val="tx1"/>
                </a:solidFill>
                <a:latin typeface="Lab Grotesque" panose="00000500000000000000" pitchFamily="50" charset="0"/>
              </a:rPr>
              <a:t>Intervjuperiod: </a:t>
            </a:r>
          </a:p>
          <a:p>
            <a:r>
              <a:rPr 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8 okt – 5 dec 2025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32FD597-2810-412A-BBC1-1DFBBACE9119}"/>
              </a:ext>
            </a:extLst>
          </p:cNvPr>
          <p:cNvSpPr/>
          <p:nvPr/>
        </p:nvSpPr>
        <p:spPr>
          <a:xfrm>
            <a:off x="800101" y="3197891"/>
            <a:ext cx="1153345" cy="1116206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endParaRPr lang="sv-SE" sz="160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44EA851-552C-4D0E-B520-A5CB60ECAA1A}"/>
              </a:ext>
            </a:extLst>
          </p:cNvPr>
          <p:cNvGrpSpPr/>
          <p:nvPr/>
        </p:nvGrpSpPr>
        <p:grpSpPr>
          <a:xfrm>
            <a:off x="806699" y="4581475"/>
            <a:ext cx="1153345" cy="1116206"/>
            <a:chOff x="790062" y="4396157"/>
            <a:chExt cx="1022400" cy="1022484"/>
          </a:xfrm>
          <a:solidFill>
            <a:srgbClr val="546F7D"/>
          </a:solidFill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4454C4D0-15DF-4318-8AE0-40A2EA747DE0}"/>
                </a:ext>
              </a:extLst>
            </p:cNvPr>
            <p:cNvSpPr/>
            <p:nvPr/>
          </p:nvSpPr>
          <p:spPr>
            <a:xfrm>
              <a:off x="790062" y="4396157"/>
              <a:ext cx="1022400" cy="10224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endParaRPr lang="sv-SE" sz="1600">
                <a:solidFill>
                  <a:schemeClr val="tx1"/>
                </a:solidFill>
                <a:latin typeface="Lab Grotesque" panose="00000500000000000000" pitchFamily="50" charset="0"/>
              </a:endParaRP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5F5C8905-040D-4F7C-B4C6-4DF7BB720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325" y="4622147"/>
              <a:ext cx="652004" cy="570503"/>
            </a:xfrm>
            <a:prstGeom prst="rect">
              <a:avLst/>
            </a:prstGeom>
            <a:grpFill/>
          </p:spPr>
        </p:pic>
      </p:grpSp>
      <p:sp>
        <p:nvSpPr>
          <p:cNvPr id="8" name="o2">
            <a:extLst>
              <a:ext uri="{FF2B5EF4-FFF2-40B4-BE49-F238E27FC236}">
                <a16:creationId xmlns:a16="http://schemas.microsoft.com/office/drawing/2014/main" id="{843BACFC-CBB9-4ABC-90C7-A9AF14AD6658}"/>
              </a:ext>
            </a:extLst>
          </p:cNvPr>
          <p:cNvSpPr/>
          <p:nvPr/>
        </p:nvSpPr>
        <p:spPr>
          <a:xfrm>
            <a:off x="1958062" y="4578959"/>
            <a:ext cx="3400308" cy="1116206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sv-SE" sz="1600" b="1" dirty="0">
                <a:solidFill>
                  <a:schemeClr val="tx1"/>
                </a:solidFill>
                <a:latin typeface="Lab Grotesque" panose="00000500000000000000" pitchFamily="50" charset="0"/>
              </a:rPr>
              <a:t>Antal intervjuer: </a:t>
            </a:r>
          </a:p>
          <a:p>
            <a:r>
              <a:rPr lang="sv-SE" sz="1600" dirty="0">
                <a:solidFill>
                  <a:schemeClr val="tx1"/>
                </a:solidFill>
                <a:latin typeface="Lab Grotesque" panose="00000500000000000000" pitchFamily="50" charset="0"/>
              </a:rPr>
              <a:t>5 032 totalt, </a:t>
            </a:r>
          </a:p>
          <a:p>
            <a:r>
              <a:rPr 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varav 330 i Byggföretagen</a:t>
            </a:r>
            <a:endParaRPr lang="sv-SE" sz="1600" dirty="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sp>
        <p:nvSpPr>
          <p:cNvPr id="18" name="o1">
            <a:extLst>
              <a:ext uri="{FF2B5EF4-FFF2-40B4-BE49-F238E27FC236}">
                <a16:creationId xmlns:a16="http://schemas.microsoft.com/office/drawing/2014/main" id="{B5C1C178-4F7D-4607-AB13-D590D2D71019}"/>
              </a:ext>
            </a:extLst>
          </p:cNvPr>
          <p:cNvSpPr/>
          <p:nvPr/>
        </p:nvSpPr>
        <p:spPr>
          <a:xfrm>
            <a:off x="1948830" y="1819338"/>
            <a:ext cx="3409539" cy="1116206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sv-SE" sz="1600" b="1" dirty="0">
                <a:solidFill>
                  <a:schemeClr val="tx1"/>
                </a:solidFill>
                <a:latin typeface="Lab Grotesque" panose="00000500000000000000" pitchFamily="50" charset="0"/>
              </a:rPr>
              <a:t>Svarsfrekvens</a:t>
            </a:r>
            <a:r>
              <a:rPr lang="sv-SE" sz="1600" dirty="0">
                <a:solidFill>
                  <a:schemeClr val="tx1"/>
                </a:solidFill>
                <a:latin typeface="Lab Grotesque" panose="00000500000000000000" pitchFamily="50" charset="0"/>
              </a:rPr>
              <a:t>: </a:t>
            </a:r>
          </a:p>
          <a:p>
            <a:r>
              <a:rPr lang="sv-SE" sz="1600" dirty="0">
                <a:solidFill>
                  <a:schemeClr val="tx1"/>
                </a:solidFill>
                <a:latin typeface="Lab Grotesque" panose="00000500000000000000" pitchFamily="50" charset="0"/>
              </a:rPr>
              <a:t>Totalt: 27%</a:t>
            </a:r>
          </a:p>
          <a:p>
            <a:r>
              <a:rPr 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Byggföretagen: 24%</a:t>
            </a:r>
            <a:endParaRPr lang="sv-SE" sz="1600" dirty="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FC331E0-AC74-4562-BEBB-AC676380BECD}"/>
              </a:ext>
            </a:extLst>
          </p:cNvPr>
          <p:cNvSpPr/>
          <p:nvPr/>
        </p:nvSpPr>
        <p:spPr>
          <a:xfrm>
            <a:off x="7299433" y="3197891"/>
            <a:ext cx="4052779" cy="1116206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sv-SE" sz="1600" b="1">
                <a:solidFill>
                  <a:schemeClr val="tx1"/>
                </a:solidFill>
                <a:latin typeface="Lab Grotesque" panose="00000500000000000000" pitchFamily="50" charset="0"/>
              </a:rPr>
              <a:t>Vägning</a:t>
            </a:r>
            <a:r>
              <a:rPr 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: </a:t>
            </a:r>
            <a:r>
              <a:rPr lang="sv-SE" alt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Viktning av data har gjorts efter län och företagsstorlek, baserad på det faktiska fördelningen bland Svenskt Näringslivs medlemsföretag</a:t>
            </a:r>
            <a:endParaRPr lang="en-US" sz="160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50CEBAE4-63A7-4FB0-8937-66FE036AAF57}"/>
              </a:ext>
            </a:extLst>
          </p:cNvPr>
          <p:cNvSpPr/>
          <p:nvPr/>
        </p:nvSpPr>
        <p:spPr>
          <a:xfrm>
            <a:off x="7299435" y="4578959"/>
            <a:ext cx="4052778" cy="1116206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sv-SE" sz="1600" b="1">
                <a:solidFill>
                  <a:schemeClr val="tx1"/>
                </a:solidFill>
                <a:latin typeface="Lab Grotesque" panose="00000500000000000000" pitchFamily="50" charset="0"/>
              </a:rPr>
              <a:t>Genomförande: </a:t>
            </a:r>
            <a:r>
              <a:rPr lang="sv-SE" alt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Genomförd av analysföretaget Demoskop på uppdrag av Svenskt Näringsliv. </a:t>
            </a:r>
            <a:endParaRPr lang="en-US" sz="160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14D25B08-A289-449B-85F2-A4D38A366779}"/>
              </a:ext>
            </a:extLst>
          </p:cNvPr>
          <p:cNvGrpSpPr/>
          <p:nvPr/>
        </p:nvGrpSpPr>
        <p:grpSpPr>
          <a:xfrm>
            <a:off x="800101" y="1819338"/>
            <a:ext cx="1153345" cy="1116206"/>
            <a:chOff x="790062" y="2084131"/>
            <a:chExt cx="1022400" cy="1022484"/>
          </a:xfrm>
          <a:solidFill>
            <a:srgbClr val="546F7D"/>
          </a:solidFill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029E39A1-63CB-4139-A5A2-1FD3744EE186}"/>
                </a:ext>
              </a:extLst>
            </p:cNvPr>
            <p:cNvSpPr/>
            <p:nvPr/>
          </p:nvSpPr>
          <p:spPr>
            <a:xfrm>
              <a:off x="790062" y="2084131"/>
              <a:ext cx="1022400" cy="10224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endParaRPr lang="sv-SE" sz="1600">
                <a:solidFill>
                  <a:schemeClr val="tx1"/>
                </a:solidFill>
                <a:latin typeface="Lab Grotesque" panose="00000500000000000000" pitchFamily="50" charset="0"/>
              </a:endParaRPr>
            </a:p>
          </p:txBody>
        </p:sp>
        <p:pic>
          <p:nvPicPr>
            <p:cNvPr id="37" name="Bildobjekt 36" descr="En bild som visar text&#10;&#10;Automatiskt genererad beskrivning">
              <a:extLst>
                <a:ext uri="{FF2B5EF4-FFF2-40B4-BE49-F238E27FC236}">
                  <a16:creationId xmlns:a16="http://schemas.microsoft.com/office/drawing/2014/main" id="{5BA61F78-ADCC-48E8-A23F-9A5AD24F6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351" y="2286718"/>
              <a:ext cx="617817" cy="617817"/>
            </a:xfrm>
            <a:prstGeom prst="rect">
              <a:avLst/>
            </a:prstGeom>
            <a:grpFill/>
          </p:spPr>
        </p:pic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864E815E-BE2C-4E13-B89E-13F44F789BDD}"/>
              </a:ext>
            </a:extLst>
          </p:cNvPr>
          <p:cNvSpPr/>
          <p:nvPr/>
        </p:nvSpPr>
        <p:spPr>
          <a:xfrm>
            <a:off x="6147636" y="1819338"/>
            <a:ext cx="1153345" cy="1116206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endParaRPr lang="sv-SE" sz="160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71BD4E9E-CCCD-4BD8-B40E-50977485A994}"/>
              </a:ext>
            </a:extLst>
          </p:cNvPr>
          <p:cNvSpPr/>
          <p:nvPr/>
        </p:nvSpPr>
        <p:spPr>
          <a:xfrm>
            <a:off x="6147636" y="3197891"/>
            <a:ext cx="1153345" cy="1116206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endParaRPr lang="sv-SE" sz="160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172EF411-126A-4426-B9AC-E0909733D196}"/>
              </a:ext>
            </a:extLst>
          </p:cNvPr>
          <p:cNvSpPr/>
          <p:nvPr/>
        </p:nvSpPr>
        <p:spPr>
          <a:xfrm>
            <a:off x="6162320" y="4576444"/>
            <a:ext cx="1153345" cy="1116206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endParaRPr lang="sv-SE" sz="160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pic>
        <p:nvPicPr>
          <p:cNvPr id="52" name="Bildobjekt 51">
            <a:extLst>
              <a:ext uri="{FF2B5EF4-FFF2-40B4-BE49-F238E27FC236}">
                <a16:creationId xmlns:a16="http://schemas.microsoft.com/office/drawing/2014/main" id="{18AC4599-65FE-4C48-9657-FF6ADF3537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624" y="2035340"/>
            <a:ext cx="710742" cy="710742"/>
          </a:xfrm>
          <a:prstGeom prst="rect">
            <a:avLst/>
          </a:prstGeom>
        </p:spPr>
      </p:pic>
      <p:pic>
        <p:nvPicPr>
          <p:cNvPr id="58" name="Bildobjekt 57">
            <a:extLst>
              <a:ext uri="{FF2B5EF4-FFF2-40B4-BE49-F238E27FC236}">
                <a16:creationId xmlns:a16="http://schemas.microsoft.com/office/drawing/2014/main" id="{FE96BEC9-D12B-461F-B09E-B9BABB66CD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8" y="3429000"/>
            <a:ext cx="702058" cy="702058"/>
          </a:xfrm>
          <a:prstGeom prst="rect">
            <a:avLst/>
          </a:prstGeom>
        </p:spPr>
      </p:pic>
      <p:pic>
        <p:nvPicPr>
          <p:cNvPr id="59" name="Bildobjekt 58">
            <a:extLst>
              <a:ext uri="{FF2B5EF4-FFF2-40B4-BE49-F238E27FC236}">
                <a16:creationId xmlns:a16="http://schemas.microsoft.com/office/drawing/2014/main" id="{4C6A8191-CE8A-4D50-878C-6273DEA53F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625" y="4781962"/>
            <a:ext cx="773804" cy="773804"/>
          </a:xfrm>
          <a:prstGeom prst="rect">
            <a:avLst/>
          </a:prstGeom>
        </p:spPr>
      </p:pic>
      <p:pic>
        <p:nvPicPr>
          <p:cNvPr id="60" name="Picture 3" descr="Logo&#10;&#10;Description automatically generated">
            <a:extLst>
              <a:ext uri="{FF2B5EF4-FFF2-40B4-BE49-F238E27FC236}">
                <a16:creationId xmlns:a16="http://schemas.microsoft.com/office/drawing/2014/main" id="{A56BD089-197E-4333-9AB1-8171E6DAA9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507" y="3327966"/>
            <a:ext cx="856055" cy="8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4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E9566-F7A9-1F7A-C4FA-E3C620EE9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4">
            <a:extLst>
              <a:ext uri="{FF2B5EF4-FFF2-40B4-BE49-F238E27FC236}">
                <a16:creationId xmlns:a16="http://schemas.microsoft.com/office/drawing/2014/main" id="{FEF9844A-5A38-124E-79F6-5BCCFD1B5C47}"/>
              </a:ext>
            </a:extLst>
          </p:cNvPr>
          <p:cNvSpPr txBox="1">
            <a:spLocks/>
          </p:cNvSpPr>
          <p:nvPr/>
        </p:nvSpPr>
        <p:spPr>
          <a:xfrm>
            <a:off x="803275" y="717943"/>
            <a:ext cx="8622917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Rekryteringsförsök senaste 6 månaderna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38E4C-AEE7-92F1-9E40-CC30449C3B0B}"/>
              </a:ext>
            </a:extLst>
          </p:cNvPr>
          <p:cNvSpPr txBox="1"/>
          <p:nvPr/>
        </p:nvSpPr>
        <p:spPr>
          <a:xfrm>
            <a:off x="6212318" y="6018005"/>
            <a:ext cx="2299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solidFill>
                  <a:schemeClr val="bg1"/>
                </a:solidFill>
                <a:latin typeface="Lab Grotesque" panose="020B0604020202020204" charset="0"/>
              </a:rPr>
              <a:t>Bas: Samtliga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08CDB-6ABC-A1A1-2077-F758C215B298}"/>
              </a:ext>
            </a:extLst>
          </p:cNvPr>
          <p:cNvSpPr txBox="1"/>
          <p:nvPr/>
        </p:nvSpPr>
        <p:spPr>
          <a:xfrm>
            <a:off x="4298851" y="6018005"/>
            <a:ext cx="191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solidFill>
                  <a:schemeClr val="bg1"/>
                </a:solidFill>
                <a:latin typeface="Lab Grotesque" panose="020B0604020202020204" charset="0"/>
              </a:rPr>
              <a:t>Fråga: Har ni försökt att rekrytera medarbetare till ditt företag under de senaste 6 månaderna?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graphicFrame>
        <p:nvGraphicFramePr>
          <p:cNvPr id="5" name="o1">
            <a:extLst>
              <a:ext uri="{FF2B5EF4-FFF2-40B4-BE49-F238E27FC236}">
                <a16:creationId xmlns:a16="http://schemas.microsoft.com/office/drawing/2014/main" id="{4F2C0CA7-2533-14E4-99B6-9568D8636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466085"/>
              </p:ext>
            </p:extLst>
          </p:nvPr>
        </p:nvGraphicFramePr>
        <p:xfrm>
          <a:off x="320575" y="1685134"/>
          <a:ext cx="11105777" cy="419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2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26">
            <a:extLst>
              <a:ext uri="{FF2B5EF4-FFF2-40B4-BE49-F238E27FC236}">
                <a16:creationId xmlns:a16="http://schemas.microsoft.com/office/drawing/2014/main" id="{750C08BF-264D-CEE1-3921-47500721FA34}"/>
              </a:ext>
            </a:extLst>
          </p:cNvPr>
          <p:cNvSpPr/>
          <p:nvPr/>
        </p:nvSpPr>
        <p:spPr>
          <a:xfrm>
            <a:off x="8220075" y="1756517"/>
            <a:ext cx="3971925" cy="4449974"/>
          </a:xfrm>
          <a:prstGeom prst="rect">
            <a:avLst/>
          </a:prstGeom>
          <a:solidFill>
            <a:srgbClr val="617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graphicFrame>
        <p:nvGraphicFramePr>
          <p:cNvPr id="9" name="o1">
            <a:extLst>
              <a:ext uri="{FF2B5EF4-FFF2-40B4-BE49-F238E27FC236}">
                <a16:creationId xmlns:a16="http://schemas.microsoft.com/office/drawing/2014/main" id="{9DED2179-ACB1-0AA6-DB6B-181C77DF9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187266"/>
              </p:ext>
            </p:extLst>
          </p:nvPr>
        </p:nvGraphicFramePr>
        <p:xfrm>
          <a:off x="1063907" y="1726267"/>
          <a:ext cx="578007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Rak koppling 3">
            <a:extLst>
              <a:ext uri="{FF2B5EF4-FFF2-40B4-BE49-F238E27FC236}">
                <a16:creationId xmlns:a16="http://schemas.microsoft.com/office/drawing/2014/main" id="{C696800C-B6D0-415C-06A9-EAAE3AEB52DA}"/>
              </a:ext>
            </a:extLst>
          </p:cNvPr>
          <p:cNvCxnSpPr>
            <a:cxnSpLocks/>
          </p:cNvCxnSpPr>
          <p:nvPr/>
        </p:nvCxnSpPr>
        <p:spPr>
          <a:xfrm flipV="1">
            <a:off x="2532788" y="1889195"/>
            <a:ext cx="0" cy="315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4">
            <a:extLst>
              <a:ext uri="{FF2B5EF4-FFF2-40B4-BE49-F238E27FC236}">
                <a16:creationId xmlns:a16="http://schemas.microsoft.com/office/drawing/2014/main" id="{24684504-2785-B773-B87C-5C2A23F3E001}"/>
              </a:ext>
            </a:extLst>
          </p:cNvPr>
          <p:cNvCxnSpPr>
            <a:cxnSpLocks/>
          </p:cNvCxnSpPr>
          <p:nvPr/>
        </p:nvCxnSpPr>
        <p:spPr>
          <a:xfrm>
            <a:off x="2532788" y="1889195"/>
            <a:ext cx="4659864" cy="0"/>
          </a:xfrm>
          <a:prstGeom prst="line">
            <a:avLst/>
          </a:prstGeom>
          <a:ln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2">
            <a:extLst>
              <a:ext uri="{FF2B5EF4-FFF2-40B4-BE49-F238E27FC236}">
                <a16:creationId xmlns:a16="http://schemas.microsoft.com/office/drawing/2014/main" id="{9DED48A6-33F1-9125-DF75-DACAB6EB8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532048"/>
              </p:ext>
            </p:extLst>
          </p:nvPr>
        </p:nvGraphicFramePr>
        <p:xfrm>
          <a:off x="8312859" y="1909391"/>
          <a:ext cx="3546061" cy="410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ktangel 10">
            <a:extLst>
              <a:ext uri="{FF2B5EF4-FFF2-40B4-BE49-F238E27FC236}">
                <a16:creationId xmlns:a16="http://schemas.microsoft.com/office/drawing/2014/main" id="{74826584-822C-135A-F5C5-8DA9B4BC2EE6}"/>
              </a:ext>
            </a:extLst>
          </p:cNvPr>
          <p:cNvSpPr/>
          <p:nvPr/>
        </p:nvSpPr>
        <p:spPr>
          <a:xfrm>
            <a:off x="4319988" y="5198853"/>
            <a:ext cx="1583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b Grotesque" panose="020B0604020202020204" charset="0"/>
              </a:rPr>
              <a:t>Nej</a:t>
            </a:r>
          </a:p>
        </p:txBody>
      </p:sp>
      <p:sp>
        <p:nvSpPr>
          <p:cNvPr id="20" name="Rektangel 11">
            <a:extLst>
              <a:ext uri="{FF2B5EF4-FFF2-40B4-BE49-F238E27FC236}">
                <a16:creationId xmlns:a16="http://schemas.microsoft.com/office/drawing/2014/main" id="{4F2FC541-817F-ECE9-F03A-879F655643C6}"/>
              </a:ext>
            </a:extLst>
          </p:cNvPr>
          <p:cNvSpPr/>
          <p:nvPr/>
        </p:nvSpPr>
        <p:spPr>
          <a:xfrm>
            <a:off x="2035312" y="5235406"/>
            <a:ext cx="1035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>
                <a:solidFill>
                  <a:schemeClr val="bg1"/>
                </a:solidFill>
                <a:latin typeface="Lab Grotesque" panose="020B0604020202020204" charset="0"/>
              </a:rPr>
              <a:t>Ja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b Grotesque" panose="020B0604020202020204" charset="0"/>
            </a:endParaRPr>
          </a:p>
        </p:txBody>
      </p:sp>
      <p:sp>
        <p:nvSpPr>
          <p:cNvPr id="6" name="Rubrik 4">
            <a:extLst>
              <a:ext uri="{FF2B5EF4-FFF2-40B4-BE49-F238E27FC236}">
                <a16:creationId xmlns:a16="http://schemas.microsoft.com/office/drawing/2014/main" id="{CFFB724F-1790-D4EC-7595-FA2B9D000917}"/>
              </a:ext>
            </a:extLst>
          </p:cNvPr>
          <p:cNvSpPr txBox="1">
            <a:spLocks/>
          </p:cNvSpPr>
          <p:nvPr/>
        </p:nvSpPr>
        <p:spPr>
          <a:xfrm>
            <a:off x="800480" y="702159"/>
            <a:ext cx="8622917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Rekryteringsförsök senaste 6 månaderna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48E02-38F6-095E-09DE-7CA4391BC97F}"/>
              </a:ext>
            </a:extLst>
          </p:cNvPr>
          <p:cNvSpPr txBox="1"/>
          <p:nvPr/>
        </p:nvSpPr>
        <p:spPr>
          <a:xfrm>
            <a:off x="6310185" y="6018004"/>
            <a:ext cx="1752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Samtliga. Saknas värde för någon anställningsgrupp är basen mindre än 5 och därmed för liten för att kunna redovisas</a:t>
            </a:r>
          </a:p>
          <a:p>
            <a:endParaRPr lang="sv-SE" sz="8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4DDA23-6218-4E21-1B7E-F14B87F55835}"/>
              </a:ext>
            </a:extLst>
          </p:cNvPr>
          <p:cNvSpPr txBox="1"/>
          <p:nvPr/>
        </p:nvSpPr>
        <p:spPr>
          <a:xfrm>
            <a:off x="4116387" y="6018004"/>
            <a:ext cx="22900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Har ni försökt att rekrytera medarbetare till ditt företag under de senaste 6 månaderna?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5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EE0B6-DE0B-93FC-F3D1-3066AD9A0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1">
            <a:extLst>
              <a:ext uri="{FF2B5EF4-FFF2-40B4-BE49-F238E27FC236}">
                <a16:creationId xmlns:a16="http://schemas.microsoft.com/office/drawing/2014/main" id="{CD273A42-5DD5-3A76-E799-47591BFDE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28479"/>
              </p:ext>
            </p:extLst>
          </p:nvPr>
        </p:nvGraphicFramePr>
        <p:xfrm>
          <a:off x="425107" y="796558"/>
          <a:ext cx="980499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68DEA08-7ECB-FC0E-DBD3-490C044DC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686618"/>
              </p:ext>
            </p:extLst>
          </p:nvPr>
        </p:nvGraphicFramePr>
        <p:xfrm>
          <a:off x="320040" y="795528"/>
          <a:ext cx="1001357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ubrik 4" hidden="1">
            <a:extLst>
              <a:ext uri="{FF2B5EF4-FFF2-40B4-BE49-F238E27FC236}">
                <a16:creationId xmlns:a16="http://schemas.microsoft.com/office/drawing/2014/main" id="{35CF4D67-A6DB-24BD-8453-764F5CF2B6CC}"/>
              </a:ext>
            </a:extLst>
          </p:cNvPr>
          <p:cNvSpPr txBox="1">
            <a:spLocks/>
          </p:cNvSpPr>
          <p:nvPr/>
        </p:nvSpPr>
        <p:spPr>
          <a:xfrm>
            <a:off x="803275" y="642773"/>
            <a:ext cx="8622917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r>
              <a:rPr lang="sv-SE" sz="2800">
                <a:solidFill>
                  <a:schemeClr val="bg1"/>
                </a:solidFill>
              </a:rPr>
              <a:t>Rekryteringsförsök senaste 6 månaderna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459B9-80B2-4E05-554C-5036ACB937D2}"/>
              </a:ext>
            </a:extLst>
          </p:cNvPr>
          <p:cNvSpPr txBox="1"/>
          <p:nvPr/>
        </p:nvSpPr>
        <p:spPr>
          <a:xfrm>
            <a:off x="9822785" y="6136647"/>
            <a:ext cx="177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solidFill>
                  <a:schemeClr val="bg1"/>
                </a:solidFill>
                <a:latin typeface="Lab Grotesque" panose="020B0604020202020204" charset="0"/>
              </a:rPr>
              <a:t>Bas: Samtliga. Siffrorna inom parentes visar förändringen jämfört med 2023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50179-7E72-059C-8AFB-6C5503830868}"/>
              </a:ext>
            </a:extLst>
          </p:cNvPr>
          <p:cNvSpPr txBox="1"/>
          <p:nvPr/>
        </p:nvSpPr>
        <p:spPr>
          <a:xfrm>
            <a:off x="8003357" y="6136647"/>
            <a:ext cx="189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solidFill>
                  <a:schemeClr val="bg1"/>
                </a:solidFill>
                <a:latin typeface="Lab Grotesque" panose="020B0604020202020204" charset="0"/>
              </a:rPr>
              <a:t>Fråga: Har ni försökt att rekrytera medarbetare till ditt företag under de senaste 6 månaderna?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4AF5CF-F79D-B2F4-13EB-27DA2A91D16D}"/>
              </a:ext>
            </a:extLst>
          </p:cNvPr>
          <p:cNvSpPr txBox="1"/>
          <p:nvPr/>
        </p:nvSpPr>
        <p:spPr>
          <a:xfrm>
            <a:off x="8759825" y="4958882"/>
            <a:ext cx="1604519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sv-SE" sz="1400">
                <a:solidFill>
                  <a:schemeClr val="bg1"/>
                </a:solidFill>
                <a:latin typeface="Lab Grotesque" panose="020B0604020202020204" charset="0"/>
              </a:rPr>
              <a:t>Andel företag som försökt rekrytera senaste 6 månaderna (%)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A7D7934-0601-E234-CD86-B4BE2564C9DC}"/>
              </a:ext>
            </a:extLst>
          </p:cNvPr>
          <p:cNvSpPr txBox="1"/>
          <p:nvPr/>
        </p:nvSpPr>
        <p:spPr>
          <a:xfrm>
            <a:off x="8505671" y="1512777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(-2)</a:t>
            </a:r>
            <a:endParaRPr lang="en-SE" sz="800" dirty="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F9241EF-E7F7-F9E6-2BF4-A1B772B3C864}"/>
              </a:ext>
            </a:extLst>
          </p:cNvPr>
          <p:cNvSpPr txBox="1"/>
          <p:nvPr/>
        </p:nvSpPr>
        <p:spPr>
          <a:xfrm>
            <a:off x="8065892" y="1865595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(-8)</a:t>
            </a:r>
            <a:endParaRPr lang="en-SE" sz="800" dirty="0">
              <a:solidFill>
                <a:schemeClr val="bg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2A31E73-664C-E00A-F50B-27CEDCE22161}"/>
              </a:ext>
            </a:extLst>
          </p:cNvPr>
          <p:cNvSpPr txBox="1"/>
          <p:nvPr/>
        </p:nvSpPr>
        <p:spPr>
          <a:xfrm>
            <a:off x="8058773" y="2049380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(+15)</a:t>
            </a:r>
            <a:endParaRPr lang="en-SE" sz="800" dirty="0">
              <a:solidFill>
                <a:schemeClr val="bg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CD80EA5-7E87-8740-5B2F-2FBEBC565E01}"/>
              </a:ext>
            </a:extLst>
          </p:cNvPr>
          <p:cNvSpPr txBox="1"/>
          <p:nvPr/>
        </p:nvSpPr>
        <p:spPr>
          <a:xfrm>
            <a:off x="8072873" y="2247562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(-3)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7ECD790-F679-B0EA-68A4-938F1D4D711E}"/>
              </a:ext>
            </a:extLst>
          </p:cNvPr>
          <p:cNvSpPr txBox="1"/>
          <p:nvPr/>
        </p:nvSpPr>
        <p:spPr>
          <a:xfrm>
            <a:off x="8057557" y="2424840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(-7)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4DE2D8E-66B6-3869-C79F-40B96DB0FB61}"/>
              </a:ext>
            </a:extLst>
          </p:cNvPr>
          <p:cNvSpPr txBox="1"/>
          <p:nvPr/>
        </p:nvSpPr>
        <p:spPr>
          <a:xfrm>
            <a:off x="8040602" y="2592490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(+7)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38224DB-DF2C-7718-E009-08FDEBC1554F}"/>
              </a:ext>
            </a:extLst>
          </p:cNvPr>
          <p:cNvSpPr txBox="1"/>
          <p:nvPr/>
        </p:nvSpPr>
        <p:spPr>
          <a:xfrm>
            <a:off x="6566087" y="4702455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(+11)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51BDB71-4AE4-EE80-7821-B356ECF56A0A}"/>
              </a:ext>
            </a:extLst>
          </p:cNvPr>
          <p:cNvSpPr txBox="1"/>
          <p:nvPr/>
        </p:nvSpPr>
        <p:spPr>
          <a:xfrm>
            <a:off x="6388161" y="5065495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(-19)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A866BE1-EE9A-4921-68BD-117319A8BFBA}"/>
              </a:ext>
            </a:extLst>
          </p:cNvPr>
          <p:cNvSpPr txBox="1"/>
          <p:nvPr/>
        </p:nvSpPr>
        <p:spPr>
          <a:xfrm>
            <a:off x="6539101" y="4895154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(-1)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DCCC84E-3887-158A-F8B5-18939A70F028}"/>
              </a:ext>
            </a:extLst>
          </p:cNvPr>
          <p:cNvSpPr txBox="1"/>
          <p:nvPr/>
        </p:nvSpPr>
        <p:spPr>
          <a:xfrm>
            <a:off x="6392670" y="5260806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(-4)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780EE73-686E-53D5-AD4F-F99FE99E9348}"/>
              </a:ext>
            </a:extLst>
          </p:cNvPr>
          <p:cNvSpPr txBox="1"/>
          <p:nvPr/>
        </p:nvSpPr>
        <p:spPr>
          <a:xfrm>
            <a:off x="6324861" y="5421202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(-6)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A891FAB-3486-7FDC-167D-F0EC838FAF99}"/>
              </a:ext>
            </a:extLst>
          </p:cNvPr>
          <p:cNvSpPr txBox="1"/>
          <p:nvPr/>
        </p:nvSpPr>
        <p:spPr>
          <a:xfrm>
            <a:off x="6073217" y="5595615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(-9)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C03D76D-4DC0-7FBE-B3B6-5C0163DA30B3}"/>
              </a:ext>
            </a:extLst>
          </p:cNvPr>
          <p:cNvSpPr txBox="1"/>
          <p:nvPr/>
        </p:nvSpPr>
        <p:spPr>
          <a:xfrm>
            <a:off x="5998073" y="5787806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(-15)</a:t>
            </a:r>
            <a:endParaRPr lang="en-SE" sz="800" dirty="0">
              <a:solidFill>
                <a:schemeClr val="bg1"/>
              </a:solidFill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7D5C3CF-E257-56E7-27DB-EDBCFD6A494C}"/>
              </a:ext>
            </a:extLst>
          </p:cNvPr>
          <p:cNvSpPr txBox="1"/>
          <p:nvPr/>
        </p:nvSpPr>
        <p:spPr>
          <a:xfrm>
            <a:off x="5052434" y="5953601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(+/-0)</a:t>
            </a:r>
            <a:endParaRPr lang="en-SE" sz="800" dirty="0">
              <a:solidFill>
                <a:schemeClr val="bg1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72D4C8DF-9610-CB66-E95A-FA1E2F22656A}"/>
              </a:ext>
            </a:extLst>
          </p:cNvPr>
          <p:cNvSpPr txBox="1"/>
          <p:nvPr/>
        </p:nvSpPr>
        <p:spPr>
          <a:xfrm>
            <a:off x="6680614" y="4534657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(-2)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3C8A379-DDFA-61B7-9957-BB607D30F491}"/>
              </a:ext>
            </a:extLst>
          </p:cNvPr>
          <p:cNvSpPr txBox="1"/>
          <p:nvPr/>
        </p:nvSpPr>
        <p:spPr>
          <a:xfrm>
            <a:off x="6975596" y="4330585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(-14)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88DA4888-A7DF-6348-7469-980454745AA7}"/>
              </a:ext>
            </a:extLst>
          </p:cNvPr>
          <p:cNvSpPr txBox="1"/>
          <p:nvPr/>
        </p:nvSpPr>
        <p:spPr>
          <a:xfrm>
            <a:off x="7672135" y="3473158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(+1)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D4BEDB54-050B-BA3C-06CF-5E066151405F}"/>
              </a:ext>
            </a:extLst>
          </p:cNvPr>
          <p:cNvSpPr txBox="1"/>
          <p:nvPr/>
        </p:nvSpPr>
        <p:spPr>
          <a:xfrm>
            <a:off x="7392922" y="3653072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(-9)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21EBFE3-3DD8-FD18-3FE2-B71474224777}"/>
              </a:ext>
            </a:extLst>
          </p:cNvPr>
          <p:cNvSpPr txBox="1"/>
          <p:nvPr/>
        </p:nvSpPr>
        <p:spPr>
          <a:xfrm>
            <a:off x="7309797" y="3824752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(+7)</a:t>
            </a:r>
            <a:endParaRPr lang="en-SE" sz="800" dirty="0">
              <a:solidFill>
                <a:schemeClr val="bg1"/>
              </a:solidFill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46982AC5-8AFB-99E1-1E7F-11897DF6116F}"/>
              </a:ext>
            </a:extLst>
          </p:cNvPr>
          <p:cNvSpPr txBox="1"/>
          <p:nvPr/>
        </p:nvSpPr>
        <p:spPr>
          <a:xfrm>
            <a:off x="7155673" y="4170895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(+6)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DA03BFC-A3D7-9AEC-2EEE-9482FE55B4A2}"/>
              </a:ext>
            </a:extLst>
          </p:cNvPr>
          <p:cNvSpPr txBox="1"/>
          <p:nvPr/>
        </p:nvSpPr>
        <p:spPr>
          <a:xfrm>
            <a:off x="7954259" y="2754938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(+8)</a:t>
            </a:r>
            <a:endParaRPr lang="en-SE" sz="800" dirty="0">
              <a:solidFill>
                <a:schemeClr val="bg1"/>
              </a:solidFill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916AB505-9995-E790-BB86-D49BB32CE392}"/>
              </a:ext>
            </a:extLst>
          </p:cNvPr>
          <p:cNvSpPr txBox="1"/>
          <p:nvPr/>
        </p:nvSpPr>
        <p:spPr>
          <a:xfrm>
            <a:off x="7822563" y="2934452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(+10)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2C05A18B-FC34-739B-238C-8FC5D9CDE689}"/>
              </a:ext>
            </a:extLst>
          </p:cNvPr>
          <p:cNvSpPr txBox="1"/>
          <p:nvPr/>
        </p:nvSpPr>
        <p:spPr>
          <a:xfrm>
            <a:off x="7776382" y="3123838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(-4)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BF123551-8F03-AE24-4BD1-8A5D73D76237}"/>
              </a:ext>
            </a:extLst>
          </p:cNvPr>
          <p:cNvSpPr txBox="1"/>
          <p:nvPr/>
        </p:nvSpPr>
        <p:spPr>
          <a:xfrm>
            <a:off x="7760840" y="3301886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(-6)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5A5BC13-76BA-843E-8F30-9D4F070F384F}"/>
              </a:ext>
            </a:extLst>
          </p:cNvPr>
          <p:cNvSpPr txBox="1"/>
          <p:nvPr/>
        </p:nvSpPr>
        <p:spPr>
          <a:xfrm>
            <a:off x="7221002" y="4004258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(-1)</a:t>
            </a:r>
            <a:endParaRPr lang="en-SE" sz="800" dirty="0">
              <a:solidFill>
                <a:schemeClr val="bg1"/>
              </a:solidFill>
            </a:endParaRPr>
          </a:p>
        </p:txBody>
      </p:sp>
      <p:sp>
        <p:nvSpPr>
          <p:cNvPr id="34" name="Rubrik 4">
            <a:extLst>
              <a:ext uri="{FF2B5EF4-FFF2-40B4-BE49-F238E27FC236}">
                <a16:creationId xmlns:a16="http://schemas.microsoft.com/office/drawing/2014/main" id="{CBF66DF0-E01E-FC18-9FB1-DB78C6775A43}"/>
              </a:ext>
            </a:extLst>
          </p:cNvPr>
          <p:cNvSpPr txBox="1">
            <a:spLocks/>
          </p:cNvSpPr>
          <p:nvPr/>
        </p:nvSpPr>
        <p:spPr>
          <a:xfrm>
            <a:off x="955675" y="795173"/>
            <a:ext cx="8622917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Rekryteringsförsök senaste 6 månaderna</a:t>
            </a:r>
          </a:p>
        </p:txBody>
      </p:sp>
    </p:spTree>
    <p:extLst>
      <p:ext uri="{BB962C8B-B14F-4D97-AF65-F5344CB8AC3E}">
        <p14:creationId xmlns:p14="http://schemas.microsoft.com/office/powerpoint/2010/main" val="109928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5FD5A-EE59-7252-95F3-A9B8C06F6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3">
            <a:extLst>
              <a:ext uri="{FF2B5EF4-FFF2-40B4-BE49-F238E27FC236}">
                <a16:creationId xmlns:a16="http://schemas.microsoft.com/office/drawing/2014/main" id="{7527C52F-1C59-B49C-5CB4-C1AA21F4C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036225"/>
              </p:ext>
            </p:extLst>
          </p:nvPr>
        </p:nvGraphicFramePr>
        <p:xfrm>
          <a:off x="6202336" y="636960"/>
          <a:ext cx="6794205" cy="611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2">
            <a:extLst>
              <a:ext uri="{FF2B5EF4-FFF2-40B4-BE49-F238E27FC236}">
                <a16:creationId xmlns:a16="http://schemas.microsoft.com/office/drawing/2014/main" id="{37EDDA1B-5798-92A8-D4E6-5EF8C64BD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109664"/>
              </p:ext>
            </p:extLst>
          </p:nvPr>
        </p:nvGraphicFramePr>
        <p:xfrm>
          <a:off x="493776" y="949621"/>
          <a:ext cx="5495890" cy="495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7">
            <a:extLst>
              <a:ext uri="{FF2B5EF4-FFF2-40B4-BE49-F238E27FC236}">
                <a16:creationId xmlns:a16="http://schemas.microsoft.com/office/drawing/2014/main" id="{0CC443A8-4474-3A40-4241-E02970EE8EA2}"/>
              </a:ext>
            </a:extLst>
          </p:cNvPr>
          <p:cNvSpPr txBox="1"/>
          <p:nvPr/>
        </p:nvSpPr>
        <p:spPr>
          <a:xfrm>
            <a:off x="3241721" y="6100281"/>
            <a:ext cx="19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  <a:latin typeface="Lab Grotesque" panose="020B0604020202020204" charset="0"/>
              </a:rPr>
              <a:t>Fråga: Vilken typ av rekrytering har det framför allt handlat om?</a:t>
            </a:r>
          </a:p>
          <a:p>
            <a:endParaRPr lang="sv-SE" sz="800" dirty="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4" name="o1">
            <a:extLst>
              <a:ext uri="{FF2B5EF4-FFF2-40B4-BE49-F238E27FC236}">
                <a16:creationId xmlns:a16="http://schemas.microsoft.com/office/drawing/2014/main" id="{119C95AC-B5A4-5361-8D83-7C99B0DDCB4C}"/>
              </a:ext>
            </a:extLst>
          </p:cNvPr>
          <p:cNvSpPr txBox="1">
            <a:spLocks/>
          </p:cNvSpPr>
          <p:nvPr/>
        </p:nvSpPr>
        <p:spPr>
          <a:xfrm>
            <a:off x="803275" y="642773"/>
            <a:ext cx="8622917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Typ av </a:t>
            </a:r>
            <a:r>
              <a:rPr lang="sv-SE" sz="2800">
                <a:solidFill>
                  <a:schemeClr val="bg1"/>
                </a:solidFill>
              </a:rPr>
              <a:t>rekrytering Byggföretagen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1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9F434-CFD6-DF08-A0FE-F18D28701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FEC9423-770E-A8AC-BF48-CA9E05ADAC83}"/>
              </a:ext>
            </a:extLst>
          </p:cNvPr>
          <p:cNvSpPr txBox="1"/>
          <p:nvPr/>
        </p:nvSpPr>
        <p:spPr>
          <a:xfrm>
            <a:off x="8669174" y="5015639"/>
            <a:ext cx="2486352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sv-SE" sz="1400">
                <a:solidFill>
                  <a:schemeClr val="bg1"/>
                </a:solidFill>
                <a:latin typeface="Lab Grotesque" panose="020B0604020202020204" charset="0"/>
              </a:rPr>
              <a:t>Andelen misslyckade rekryteringsförsök under de senaste 6 månaderna (%)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2BDF2-F277-4BFC-BC20-504F311514F8}"/>
              </a:ext>
            </a:extLst>
          </p:cNvPr>
          <p:cNvSpPr txBox="1"/>
          <p:nvPr/>
        </p:nvSpPr>
        <p:spPr>
          <a:xfrm>
            <a:off x="9912350" y="6168812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försökt rekrytera senaste 6 månaderna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7F524-5F68-B5D8-F10C-AA2A867AFE39}"/>
              </a:ext>
            </a:extLst>
          </p:cNvPr>
          <p:cNvSpPr txBox="1"/>
          <p:nvPr/>
        </p:nvSpPr>
        <p:spPr>
          <a:xfrm>
            <a:off x="6985262" y="6168812"/>
            <a:ext cx="299852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Hur många medarbetare har ni sammanlagt FÖRSÖKT rekrytera till ditt företag under de senaste 6 månaderna?/ Hur många medarbetare har ni sammanlagt LYCKATS rekrytera till ditt företag under de senaste 6 månaderna?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graphicFrame>
        <p:nvGraphicFramePr>
          <p:cNvPr id="3" name="o1">
            <a:extLst>
              <a:ext uri="{FF2B5EF4-FFF2-40B4-BE49-F238E27FC236}">
                <a16:creationId xmlns:a16="http://schemas.microsoft.com/office/drawing/2014/main" id="{80292E14-0143-342F-9C24-FF98FEE069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550814"/>
              </p:ext>
            </p:extLst>
          </p:nvPr>
        </p:nvGraphicFramePr>
        <p:xfrm>
          <a:off x="402336" y="905255"/>
          <a:ext cx="9802368" cy="542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ubrik 4">
            <a:extLst>
              <a:ext uri="{FF2B5EF4-FFF2-40B4-BE49-F238E27FC236}">
                <a16:creationId xmlns:a16="http://schemas.microsoft.com/office/drawing/2014/main" id="{F4E4A964-EF02-B7E8-F449-D61B29B922BB}"/>
              </a:ext>
            </a:extLst>
          </p:cNvPr>
          <p:cNvSpPr txBox="1">
            <a:spLocks/>
          </p:cNvSpPr>
          <p:nvPr/>
        </p:nvSpPr>
        <p:spPr>
          <a:xfrm>
            <a:off x="803275" y="642773"/>
            <a:ext cx="8622917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Andelen misslyckade rekryteringsförsök</a:t>
            </a:r>
          </a:p>
        </p:txBody>
      </p:sp>
    </p:spTree>
    <p:extLst>
      <p:ext uri="{BB962C8B-B14F-4D97-AF65-F5344CB8AC3E}">
        <p14:creationId xmlns:p14="http://schemas.microsoft.com/office/powerpoint/2010/main" val="10158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>
            <a:extLst>
              <a:ext uri="{FF2B5EF4-FFF2-40B4-BE49-F238E27FC236}">
                <a16:creationId xmlns:a16="http://schemas.microsoft.com/office/drawing/2014/main" id="{2EC57226-62E8-BA63-026D-7F9846789C6A}"/>
              </a:ext>
            </a:extLst>
          </p:cNvPr>
          <p:cNvSpPr txBox="1">
            <a:spLocks/>
          </p:cNvSpPr>
          <p:nvPr/>
        </p:nvSpPr>
        <p:spPr>
          <a:xfrm>
            <a:off x="0" y="710034"/>
            <a:ext cx="12192000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 dirty="0">
                <a:solidFill>
                  <a:schemeClr val="bg1"/>
                </a:solidFill>
              </a:rPr>
              <a:t>Eftersökta utbildningsnivåer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2DDB8-B093-FA36-CAF9-068CC210232C}"/>
              </a:ext>
            </a:extLst>
          </p:cNvPr>
          <p:cNvSpPr txBox="1"/>
          <p:nvPr/>
        </p:nvSpPr>
        <p:spPr>
          <a:xfrm>
            <a:off x="7535863" y="6266525"/>
            <a:ext cx="244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Vilken utbildningsnivå ville ni att de medarbetare ni sökte skulle uppfylla?</a:t>
            </a:r>
          </a:p>
          <a:p>
            <a:endParaRPr lang="sv-SE" sz="8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440A7-99AF-6110-F4A4-5BF4CB27DB7B}"/>
              </a:ext>
            </a:extLst>
          </p:cNvPr>
          <p:cNvSpPr txBox="1"/>
          <p:nvPr/>
        </p:nvSpPr>
        <p:spPr>
          <a:xfrm>
            <a:off x="9983787" y="6266525"/>
            <a:ext cx="1584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försökt rekrytera senaste 6 månaderna</a:t>
            </a:r>
          </a:p>
        </p:txBody>
      </p:sp>
      <p:graphicFrame>
        <p:nvGraphicFramePr>
          <p:cNvPr id="3" name="o1">
            <a:extLst>
              <a:ext uri="{FF2B5EF4-FFF2-40B4-BE49-F238E27FC236}">
                <a16:creationId xmlns:a16="http://schemas.microsoft.com/office/drawing/2014/main" id="{44F6D104-6618-2D9E-AD38-1FC33E1A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597199"/>
              </p:ext>
            </p:extLst>
          </p:nvPr>
        </p:nvGraphicFramePr>
        <p:xfrm>
          <a:off x="1175829" y="1401161"/>
          <a:ext cx="9840342" cy="405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631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1">
            <a:extLst>
              <a:ext uri="{FF2B5EF4-FFF2-40B4-BE49-F238E27FC236}">
                <a16:creationId xmlns:a16="http://schemas.microsoft.com/office/drawing/2014/main" id="{DE51C9CB-ED46-3A6D-6F10-2B2737FF0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695836"/>
              </p:ext>
            </p:extLst>
          </p:nvPr>
        </p:nvGraphicFramePr>
        <p:xfrm>
          <a:off x="401637" y="902646"/>
          <a:ext cx="980499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4">
            <a:extLst>
              <a:ext uri="{FF2B5EF4-FFF2-40B4-BE49-F238E27FC236}">
                <a16:creationId xmlns:a16="http://schemas.microsoft.com/office/drawing/2014/main" id="{26C35555-DD54-C577-D94C-3DC8C5FCDF5D}"/>
              </a:ext>
            </a:extLst>
          </p:cNvPr>
          <p:cNvSpPr txBox="1">
            <a:spLocks/>
          </p:cNvSpPr>
          <p:nvPr/>
        </p:nvSpPr>
        <p:spPr>
          <a:xfrm>
            <a:off x="803275" y="642773"/>
            <a:ext cx="8622917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Svårt att rekrytera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4C78C-176F-98B5-4F33-4EC289D596B1}"/>
              </a:ext>
            </a:extLst>
          </p:cNvPr>
          <p:cNvSpPr txBox="1"/>
          <p:nvPr/>
        </p:nvSpPr>
        <p:spPr>
          <a:xfrm>
            <a:off x="9822784" y="6136647"/>
            <a:ext cx="214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solidFill>
                  <a:schemeClr val="bg1"/>
                </a:solidFill>
                <a:latin typeface="Lab Grotesque" panose="020B0604020202020204" charset="0"/>
              </a:rPr>
              <a:t>Bas: De som försökt rekrytera senaste 6 månaderna. Siffrorna inom parentes visar förändringen jämfört med 2023</a:t>
            </a:r>
          </a:p>
          <a:p>
            <a:endParaRPr lang="sv-SE" sz="900" dirty="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C71C6-521C-2A1B-359C-FF832CD411E9}"/>
              </a:ext>
            </a:extLst>
          </p:cNvPr>
          <p:cNvSpPr txBox="1"/>
          <p:nvPr/>
        </p:nvSpPr>
        <p:spPr>
          <a:xfrm>
            <a:off x="8003357" y="6136647"/>
            <a:ext cx="189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solidFill>
                  <a:schemeClr val="bg1"/>
                </a:solidFill>
                <a:latin typeface="Lab Grotesque" panose="020B0604020202020204" charset="0"/>
              </a:rPr>
              <a:t>Fråga: Hur svårt eller lätt har det generellt varit att rekrytera medarbetare?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45DE4F-994C-A718-BE8A-E0281DA858E0}"/>
              </a:ext>
            </a:extLst>
          </p:cNvPr>
          <p:cNvSpPr txBox="1"/>
          <p:nvPr/>
        </p:nvSpPr>
        <p:spPr>
          <a:xfrm>
            <a:off x="8567859" y="4909154"/>
            <a:ext cx="2389263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sv-SE" sz="1400">
                <a:solidFill>
                  <a:schemeClr val="bg1"/>
                </a:solidFill>
                <a:latin typeface="Lab Grotesque" panose="020B0604020202020204" charset="0"/>
              </a:rPr>
              <a:t>Andel företag som upplevt det mycket eller ganska svårt att rekrytera på någon av utbildningsnivåerna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1D8B74B-E993-921B-18E6-FB56C64C0E79}"/>
              </a:ext>
            </a:extLst>
          </p:cNvPr>
          <p:cNvSpPr txBox="1"/>
          <p:nvPr/>
        </p:nvSpPr>
        <p:spPr>
          <a:xfrm>
            <a:off x="3195941" y="6416675"/>
            <a:ext cx="3837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solidFill>
                  <a:schemeClr val="bg1"/>
                </a:solidFill>
                <a:latin typeface="Lab Grotesque" panose="020B0604020202020204" charset="0"/>
              </a:rPr>
              <a:t>Siffrorna inom parentes visar förändringen jämfört med 2023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7427A71-D3E2-CD26-5B29-3EC1CFD54136}"/>
              </a:ext>
            </a:extLst>
          </p:cNvPr>
          <p:cNvSpPr txBox="1"/>
          <p:nvPr/>
        </p:nvSpPr>
        <p:spPr>
          <a:xfrm>
            <a:off x="7793568" y="1984343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(+9)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CAC0F5-0D33-BF58-1464-8D7A4FB80AC1}"/>
              </a:ext>
            </a:extLst>
          </p:cNvPr>
          <p:cNvSpPr txBox="1"/>
          <p:nvPr/>
        </p:nvSpPr>
        <p:spPr>
          <a:xfrm>
            <a:off x="7687661" y="2170078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(+22)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0695488-DE37-8B7D-CE78-BF804361BA6D}"/>
              </a:ext>
            </a:extLst>
          </p:cNvPr>
          <p:cNvSpPr txBox="1"/>
          <p:nvPr/>
        </p:nvSpPr>
        <p:spPr>
          <a:xfrm>
            <a:off x="7695881" y="2338687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(+4)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0A8E14A-BBC4-24A5-C17F-DBE7DDBAE887}"/>
              </a:ext>
            </a:extLst>
          </p:cNvPr>
          <p:cNvSpPr txBox="1"/>
          <p:nvPr/>
        </p:nvSpPr>
        <p:spPr>
          <a:xfrm>
            <a:off x="7662988" y="2522207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(-3)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7ACB9A4-C205-B6A1-5A46-A277709C9E84}"/>
              </a:ext>
            </a:extLst>
          </p:cNvPr>
          <p:cNvSpPr txBox="1"/>
          <p:nvPr/>
        </p:nvSpPr>
        <p:spPr>
          <a:xfrm>
            <a:off x="7502228" y="2695483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(-2)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3187CA0-300F-8E74-C57A-ADB31D84241B}"/>
              </a:ext>
            </a:extLst>
          </p:cNvPr>
          <p:cNvSpPr txBox="1"/>
          <p:nvPr/>
        </p:nvSpPr>
        <p:spPr>
          <a:xfrm>
            <a:off x="6616082" y="4833727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(-9)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336502A-6146-1077-DA4B-6EECCAD3E3EF}"/>
              </a:ext>
            </a:extLst>
          </p:cNvPr>
          <p:cNvSpPr txBox="1"/>
          <p:nvPr/>
        </p:nvSpPr>
        <p:spPr>
          <a:xfrm>
            <a:off x="6523022" y="5188737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(-18)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00F6B10-18C3-1296-0A37-9093B65AD36A}"/>
              </a:ext>
            </a:extLst>
          </p:cNvPr>
          <p:cNvSpPr txBox="1"/>
          <p:nvPr/>
        </p:nvSpPr>
        <p:spPr>
          <a:xfrm>
            <a:off x="6603883" y="5006312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(-14)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5FB00A47-AAAF-E9CF-CE44-8080EB92FE5F}"/>
              </a:ext>
            </a:extLst>
          </p:cNvPr>
          <p:cNvSpPr txBox="1"/>
          <p:nvPr/>
        </p:nvSpPr>
        <p:spPr>
          <a:xfrm>
            <a:off x="6454206" y="5371371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(-14)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F2016513-775E-765B-374B-891D6F4818F1}"/>
              </a:ext>
            </a:extLst>
          </p:cNvPr>
          <p:cNvSpPr txBox="1"/>
          <p:nvPr/>
        </p:nvSpPr>
        <p:spPr>
          <a:xfrm>
            <a:off x="6337548" y="5553001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(-5)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1A8B7EF4-1D48-E1C1-747F-119FB899FBD0}"/>
              </a:ext>
            </a:extLst>
          </p:cNvPr>
          <p:cNvSpPr txBox="1"/>
          <p:nvPr/>
        </p:nvSpPr>
        <p:spPr>
          <a:xfrm>
            <a:off x="5960049" y="5897641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(-32)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8171B65-FD75-4C00-AA4B-69A9927D9D1F}"/>
              </a:ext>
            </a:extLst>
          </p:cNvPr>
          <p:cNvSpPr txBox="1"/>
          <p:nvPr/>
        </p:nvSpPr>
        <p:spPr>
          <a:xfrm>
            <a:off x="6896069" y="4653998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(+/-0)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BE5CBA10-5DEA-B2C4-C9AE-A8C852ACB5BB}"/>
              </a:ext>
            </a:extLst>
          </p:cNvPr>
          <p:cNvSpPr txBox="1"/>
          <p:nvPr/>
        </p:nvSpPr>
        <p:spPr>
          <a:xfrm>
            <a:off x="6896070" y="4487049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(+2)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1E9644AC-5F48-D21C-AFDB-8A2DAC795B20}"/>
              </a:ext>
            </a:extLst>
          </p:cNvPr>
          <p:cNvSpPr txBox="1"/>
          <p:nvPr/>
        </p:nvSpPr>
        <p:spPr>
          <a:xfrm>
            <a:off x="7154351" y="3595680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(-10)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0BA62395-FB01-03D3-F775-AF7A78E9B485}"/>
              </a:ext>
            </a:extLst>
          </p:cNvPr>
          <p:cNvSpPr txBox="1"/>
          <p:nvPr/>
        </p:nvSpPr>
        <p:spPr>
          <a:xfrm>
            <a:off x="7045723" y="3936978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(+5)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2F6DE738-FD17-0CF6-CE01-01661B6AE925}"/>
              </a:ext>
            </a:extLst>
          </p:cNvPr>
          <p:cNvSpPr txBox="1"/>
          <p:nvPr/>
        </p:nvSpPr>
        <p:spPr>
          <a:xfrm>
            <a:off x="7002749" y="4134565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(-9)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326D190C-F501-2954-DBDD-BDFDA44E86E3}"/>
              </a:ext>
            </a:extLst>
          </p:cNvPr>
          <p:cNvSpPr txBox="1"/>
          <p:nvPr/>
        </p:nvSpPr>
        <p:spPr>
          <a:xfrm>
            <a:off x="6924897" y="4298991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(-24)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BFC75C57-CCFE-BAA9-18A0-352234F02DB8}"/>
              </a:ext>
            </a:extLst>
          </p:cNvPr>
          <p:cNvSpPr txBox="1"/>
          <p:nvPr/>
        </p:nvSpPr>
        <p:spPr>
          <a:xfrm>
            <a:off x="7417706" y="2878913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(-10)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DA558596-C572-546C-68B8-919290082F8C}"/>
              </a:ext>
            </a:extLst>
          </p:cNvPr>
          <p:cNvSpPr txBox="1"/>
          <p:nvPr/>
        </p:nvSpPr>
        <p:spPr>
          <a:xfrm>
            <a:off x="7256995" y="3056590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(-1)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382099E4-9524-21C3-9094-068A0663304F}"/>
              </a:ext>
            </a:extLst>
          </p:cNvPr>
          <p:cNvSpPr txBox="1"/>
          <p:nvPr/>
        </p:nvSpPr>
        <p:spPr>
          <a:xfrm>
            <a:off x="7256994" y="3247225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(+4)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44E5FBA-37C5-C240-CDAE-6D68149FC0D0}"/>
              </a:ext>
            </a:extLst>
          </p:cNvPr>
          <p:cNvSpPr txBox="1"/>
          <p:nvPr/>
        </p:nvSpPr>
        <p:spPr>
          <a:xfrm>
            <a:off x="7233347" y="3399360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(-6)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893923F0-A1E3-31E4-0F47-A5DDAF8B171E}"/>
              </a:ext>
            </a:extLst>
          </p:cNvPr>
          <p:cNvSpPr txBox="1"/>
          <p:nvPr/>
        </p:nvSpPr>
        <p:spPr>
          <a:xfrm>
            <a:off x="5304136" y="6085213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(-25)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29A06698-DF66-92BC-821D-5DE396B3A29D}"/>
              </a:ext>
            </a:extLst>
          </p:cNvPr>
          <p:cNvSpPr txBox="1"/>
          <p:nvPr/>
        </p:nvSpPr>
        <p:spPr>
          <a:xfrm>
            <a:off x="8123725" y="1810145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(+1)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A8715994-34AF-D79F-66D9-B8D628874DB5}"/>
              </a:ext>
            </a:extLst>
          </p:cNvPr>
          <p:cNvSpPr txBox="1"/>
          <p:nvPr/>
        </p:nvSpPr>
        <p:spPr>
          <a:xfrm>
            <a:off x="8215017" y="1624192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(+10)</a:t>
            </a:r>
            <a:endParaRPr lang="en-SE" sz="800">
              <a:solidFill>
                <a:schemeClr val="bg1"/>
              </a:solidFill>
            </a:endParaRP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049F181E-4A0A-299D-7193-43859A0F5622}"/>
              </a:ext>
            </a:extLst>
          </p:cNvPr>
          <p:cNvSpPr txBox="1"/>
          <p:nvPr/>
        </p:nvSpPr>
        <p:spPr>
          <a:xfrm>
            <a:off x="7042173" y="3764709"/>
            <a:ext cx="42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(-6)</a:t>
            </a:r>
            <a:endParaRPr lang="en-SE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90365"/>
      </p:ext>
    </p:extLst>
  </p:cSld>
  <p:clrMapOvr>
    <a:masterClrMapping/>
  </p:clrMapOvr>
</p:sld>
</file>

<file path=ppt/theme/theme1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11B71D2-9517-074E-A633-EEB776B886EC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28FC670F-B3D3-7B43-B451-C7166E34892D}"/>
    </a:ext>
  </a:extLst>
</a:theme>
</file>

<file path=ppt/theme/theme3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DDB3095D-BDF3-7E46-AB4A-83D5B3659CD2}"/>
    </a:ext>
  </a:extLst>
</a:theme>
</file>

<file path=ppt/theme/theme4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B286B14-DFB5-994B-B1D6-FBE7D079BE95}"/>
    </a:ext>
  </a:extLst>
</a:theme>
</file>

<file path=ppt/theme/theme5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357BD9C4-1AD7-3F4C-864C-92D6B7BF695B}"/>
    </a:ext>
  </a:extLst>
</a:theme>
</file>

<file path=ppt/theme/theme6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5C7AECF-AF89-774F-BE52-9ECD3B90B468}"/>
    </a:ext>
  </a:extLst>
</a:theme>
</file>

<file path=ppt/theme/theme7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ABF1DEAC-0FE3-864B-8647-D35EF3317219}"/>
    </a:ext>
  </a:extLst>
</a:theme>
</file>

<file path=ppt/theme/theme8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96BB3F85-F566-3D45-BFDC-3606D67CA214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vart/ Orange Mall">
    <a:dk1>
      <a:srgbClr val="000000"/>
    </a:dk1>
    <a:lt1>
      <a:srgbClr val="FFFFFF"/>
    </a:lt1>
    <a:dk2>
      <a:srgbClr val="44546A"/>
    </a:dk2>
    <a:lt2>
      <a:srgbClr val="E7E6E6"/>
    </a:lt2>
    <a:accent1>
      <a:srgbClr val="004663"/>
    </a:accent1>
    <a:accent2>
      <a:srgbClr val="972533"/>
    </a:accent2>
    <a:accent3>
      <a:srgbClr val="767878"/>
    </a:accent3>
    <a:accent4>
      <a:srgbClr val="116478"/>
    </a:accent4>
    <a:accent5>
      <a:srgbClr val="50B5B8"/>
    </a:accent5>
    <a:accent6>
      <a:srgbClr val="F95E3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vart/ Orange Mall">
    <a:dk1>
      <a:srgbClr val="000000"/>
    </a:dk1>
    <a:lt1>
      <a:srgbClr val="FFFFFF"/>
    </a:lt1>
    <a:dk2>
      <a:srgbClr val="44546A"/>
    </a:dk2>
    <a:lt2>
      <a:srgbClr val="E7E6E6"/>
    </a:lt2>
    <a:accent1>
      <a:srgbClr val="004663"/>
    </a:accent1>
    <a:accent2>
      <a:srgbClr val="972533"/>
    </a:accent2>
    <a:accent3>
      <a:srgbClr val="767878"/>
    </a:accent3>
    <a:accent4>
      <a:srgbClr val="116478"/>
    </a:accent4>
    <a:accent5>
      <a:srgbClr val="50B5B8"/>
    </a:accent5>
    <a:accent6>
      <a:srgbClr val="F95E3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vart/ Orange Mall">
    <a:dk1>
      <a:srgbClr val="000000"/>
    </a:dk1>
    <a:lt1>
      <a:srgbClr val="FFFFFF"/>
    </a:lt1>
    <a:dk2>
      <a:srgbClr val="44546A"/>
    </a:dk2>
    <a:lt2>
      <a:srgbClr val="E7E6E6"/>
    </a:lt2>
    <a:accent1>
      <a:srgbClr val="004663"/>
    </a:accent1>
    <a:accent2>
      <a:srgbClr val="972533"/>
    </a:accent2>
    <a:accent3>
      <a:srgbClr val="767878"/>
    </a:accent3>
    <a:accent4>
      <a:srgbClr val="116478"/>
    </a:accent4>
    <a:accent5>
      <a:srgbClr val="50B5B8"/>
    </a:accent5>
    <a:accent6>
      <a:srgbClr val="F95E3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venskt Näringsliv">
    <a:dk1>
      <a:srgbClr val="33414E"/>
    </a:dk1>
    <a:lt1>
      <a:srgbClr val="FFFFFF"/>
    </a:lt1>
    <a:dk2>
      <a:srgbClr val="61717F"/>
    </a:dk2>
    <a:lt2>
      <a:srgbClr val="DEE4E9"/>
    </a:lt2>
    <a:accent1>
      <a:srgbClr val="EA8F12"/>
    </a:accent1>
    <a:accent2>
      <a:srgbClr val="B12F26"/>
    </a:accent2>
    <a:accent3>
      <a:srgbClr val="795974"/>
    </a:accent3>
    <a:accent4>
      <a:srgbClr val="5B9BC3"/>
    </a:accent4>
    <a:accent5>
      <a:srgbClr val="F2CD23"/>
    </a:accent5>
    <a:accent6>
      <a:srgbClr val="71B396"/>
    </a:accent6>
    <a:hlink>
      <a:srgbClr val="EA8F12"/>
    </a:hlink>
    <a:folHlink>
      <a:srgbClr val="B12F2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C00B93991A642937CA7391FC25071" ma:contentTypeVersion="19" ma:contentTypeDescription="Create a new document." ma:contentTypeScope="" ma:versionID="dd1a5765279a19a7c0c598a459305206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267d5bcc6ad59098342aa4aac93870d7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BE7C57-F09A-4764-981B-AABA4AB04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7dfa-120c-406e-b23b-e7c18694bc77"/>
    <ds:schemaRef ds:uri="d5f08383-210c-4de4-8910-d3bcbf2f48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D117EE-FFDE-48EB-8A4B-BB809A2A67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8D58F5-4567-4F8E-A1BA-04DD4FD1AC04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SN-powerpoint-mall-SV</Template>
  <TotalTime>1400</TotalTime>
  <Words>1002</Words>
  <Application>Microsoft Office PowerPoint</Application>
  <PresentationFormat>Bredbild</PresentationFormat>
  <Paragraphs>218</Paragraphs>
  <Slides>19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19</vt:i4>
      </vt:variant>
    </vt:vector>
  </HeadingPairs>
  <TitlesOfParts>
    <vt:vector size="31" baseType="lpstr">
      <vt:lpstr>Lab Grotesque</vt:lpstr>
      <vt:lpstr>Calibri</vt:lpstr>
      <vt:lpstr>Arial</vt:lpstr>
      <vt:lpstr>Lab Grotesque Black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PowerPoint-presentation</vt:lpstr>
      <vt:lpstr>Om undersökningen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Svårighetsgrad att rekrytera olika  utbildningsnivåer i Byggföretagen</vt:lpstr>
      <vt:lpstr>PowerPoint-presentation</vt:lpstr>
      <vt:lpstr>PowerPoint-presentation</vt:lpstr>
      <vt:lpstr>Konsekvenser för företaget pga rekryteringssvårigheter</vt:lpstr>
      <vt:lpstr>Rekryteringsvägar företagen har prövat</vt:lpstr>
      <vt:lpstr>Effektivitet för olika rekryteringsvägar</vt:lpstr>
      <vt:lpstr>PowerPoint-presentation</vt:lpstr>
      <vt:lpstr>Viktiga förmågor vid rekrytering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Nyman, Ronja</dc:creator>
  <cp:lastModifiedBy>Kristina Cunningham</cp:lastModifiedBy>
  <cp:revision>4</cp:revision>
  <cp:lastPrinted>2021-11-23T07:40:40Z</cp:lastPrinted>
  <dcterms:created xsi:type="dcterms:W3CDTF">2021-02-18T10:12:46Z</dcterms:created>
  <dcterms:modified xsi:type="dcterms:W3CDTF">2026-02-18T13:20:27Z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