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5.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6.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7.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8.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9.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10.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theme/theme11.xml" ContentType="application/vnd.openxmlformats-officedocument.theme+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12.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13.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14.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15.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16.xml" ContentType="application/vnd.openxmlformats-officedocument.theme+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17.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omments/modernComment_24B_4DAAFE46.xml" ContentType="application/vnd.ms-powerpoint.comment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omments/modernComment_7FB472B5_762347B8.xml" ContentType="application/vnd.ms-powerpoint.comment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2.xml" ContentType="application/vnd.openxmlformats-officedocument.presentationml.notesSlide+xml"/>
  <Override PartName="/ppt/comments/modernComment_7FB472B9_63C8C34C.xml" ContentType="application/vnd.ms-powerpoint.comment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5.xml" ContentType="application/vnd.openxmlformats-officedocument.presentationml.notesSlide+xml"/>
  <Override PartName="/ppt/comments/modernComment_7FB472BA_E3D11182.xml" ContentType="application/vnd.ms-powerpoint.comment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16.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7.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919" r:id="rId5"/>
    <p:sldMasterId id="2147483966" r:id="rId6"/>
    <p:sldMasterId id="2147483991" r:id="rId7"/>
    <p:sldMasterId id="2147484038" r:id="rId8"/>
    <p:sldMasterId id="2147484071" r:id="rId9"/>
    <p:sldMasterId id="2147484101" r:id="rId10"/>
    <p:sldMasterId id="2147484169" r:id="rId11"/>
    <p:sldMasterId id="2147484196" r:id="rId12"/>
    <p:sldMasterId id="2147484237" r:id="rId13"/>
    <p:sldMasterId id="2147484341" r:id="rId14"/>
    <p:sldMasterId id="2147484373" r:id="rId15"/>
    <p:sldMasterId id="2147484406" r:id="rId16"/>
    <p:sldMasterId id="2147484448" r:id="rId17"/>
    <p:sldMasterId id="2147484520" r:id="rId18"/>
    <p:sldMasterId id="2147484559" r:id="rId19"/>
    <p:sldMasterId id="2147484594" r:id="rId20"/>
    <p:sldMasterId id="2147484636" r:id="rId21"/>
  </p:sldMasterIdLst>
  <p:notesMasterIdLst>
    <p:notesMasterId r:id="rId51"/>
  </p:notesMasterIdLst>
  <p:handoutMasterIdLst>
    <p:handoutMasterId r:id="rId52"/>
  </p:handoutMasterIdLst>
  <p:sldIdLst>
    <p:sldId id="522" r:id="rId22"/>
    <p:sldId id="540" r:id="rId23"/>
    <p:sldId id="2142532286" r:id="rId24"/>
    <p:sldId id="2142532257" r:id="rId25"/>
    <p:sldId id="2142532270" r:id="rId26"/>
    <p:sldId id="2142532288" r:id="rId27"/>
    <p:sldId id="2142532289" r:id="rId28"/>
    <p:sldId id="2142532263" r:id="rId29"/>
    <p:sldId id="2142532273" r:id="rId30"/>
    <p:sldId id="2142532274" r:id="rId31"/>
    <p:sldId id="2142532259" r:id="rId32"/>
    <p:sldId id="2142532271" r:id="rId33"/>
    <p:sldId id="2142532272" r:id="rId34"/>
    <p:sldId id="587" r:id="rId35"/>
    <p:sldId id="2142532277" r:id="rId36"/>
    <p:sldId id="2142532265" r:id="rId37"/>
    <p:sldId id="2142532276" r:id="rId38"/>
    <p:sldId id="2142532281" r:id="rId39"/>
    <p:sldId id="2142532268" r:id="rId40"/>
    <p:sldId id="2142532266" r:id="rId41"/>
    <p:sldId id="2142532282" r:id="rId42"/>
    <p:sldId id="2142532283" r:id="rId43"/>
    <p:sldId id="2142532278" r:id="rId44"/>
    <p:sldId id="2142532269" r:id="rId45"/>
    <p:sldId id="2142532256" r:id="rId46"/>
    <p:sldId id="2142532279" r:id="rId47"/>
    <p:sldId id="2142532284" r:id="rId48"/>
    <p:sldId id="2142532285" r:id="rId49"/>
    <p:sldId id="2142532287" r:id="rId50"/>
  </p:sldIdLst>
  <p:sldSz cx="12192000" cy="6858000"/>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99CF32-5DF1-1BCC-A6D0-0E598E362A96}" name="Tobias Cruz Jansson" initials="TCJ" userId="S::Tobias.CruzJansson@veriangroup.com::d17082c0-263e-4598-80d5-808433fba670" providerId="AD"/>
  <p188:author id="{E76D4651-F1EF-21DA-6E2F-BBFB767E17A9}" name="Lou, Cyndi" initials="LC" userId="S::Cyndi.Lou@kantar.com::a340587f-e472-4971-862b-95192ab862dd" providerId="AD"/>
  <p188:author id="{601D03D7-8669-8B4B-6B33-809156154EA4}" name="Katarina Hajdu" initials="KH" userId="S::Katarina.Hajdu@veriangroup.com::96121414-d77d-483a-acfa-d9a84eb3f1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D"/>
    <a:srgbClr val="DBF2EF"/>
    <a:srgbClr val="20BAAF"/>
    <a:srgbClr val="AEBCDE"/>
    <a:srgbClr val="E4CFE8"/>
    <a:srgbClr val="6F018B"/>
    <a:srgbClr val="CDF6F3"/>
    <a:srgbClr val="FFB168"/>
    <a:srgbClr val="F9EEE3"/>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just format 1 - Dekorfär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4C1A8A3-306A-4EB7-A6B1-4F7E0EB9C5D6}" styleName="Mellanmörkt format 3 - Dekorfärg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just format 1 - Dekorfärg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llanmörkt format 1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19" autoAdjust="0"/>
    <p:restoredTop sz="95572" autoAdjust="0"/>
  </p:normalViewPr>
  <p:slideViewPr>
    <p:cSldViewPr snapToGrid="0" snapToObjects="1">
      <p:cViewPr>
        <p:scale>
          <a:sx n="75" d="100"/>
          <a:sy n="75" d="100"/>
        </p:scale>
        <p:origin x="124"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44"/>
    </p:cViewPr>
  </p:sorterViewPr>
  <p:notesViewPr>
    <p:cSldViewPr snapToGrid="0" snapToObjects="1">
      <p:cViewPr varScale="1">
        <p:scale>
          <a:sx n="114" d="100"/>
          <a:sy n="114" d="100"/>
        </p:scale>
        <p:origin x="264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microsoft.com/office/2018/10/relationships/authors" Target="authors.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Ahlqvist" userId="b036b5c4-537f-4ac8-9a18-88b7fec43528" providerId="ADAL" clId="{97653780-E491-46E7-9A52-253672D3A077}"/>
    <pc:docChg chg="delSld">
      <pc:chgData name="Martin Ahlqvist" userId="b036b5c4-537f-4ac8-9a18-88b7fec43528" providerId="ADAL" clId="{97653780-E491-46E7-9A52-253672D3A077}" dt="2024-03-12T15:56:34.598" v="0" actId="47"/>
      <pc:docMkLst>
        <pc:docMk/>
      </pc:docMkLst>
      <pc:sldChg chg="del">
        <pc:chgData name="Martin Ahlqvist" userId="b036b5c4-537f-4ac8-9a18-88b7fec43528" providerId="ADAL" clId="{97653780-E491-46E7-9A52-253672D3A077}" dt="2024-03-12T15:56:34.598" v="0" actId="47"/>
        <pc:sldMkLst>
          <pc:docMk/>
          <pc:sldMk cId="2260790711" sldId="52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5115909327665"/>
          <c:y val="0.10151047489427889"/>
          <c:w val="0.66287654981506883"/>
          <c:h val="0.79645311816458453"/>
        </c:manualLayout>
      </c:layout>
      <c:doughnutChart>
        <c:varyColors val="1"/>
        <c:ser>
          <c:idx val="0"/>
          <c:order val="0"/>
          <c:tx>
            <c:strRef>
              <c:f>Sheet1!$B$1</c:f>
              <c:strCache>
                <c:ptCount val="1"/>
                <c:pt idx="0">
                  <c:v>Sales</c:v>
                </c:pt>
              </c:strCache>
            </c:strRef>
          </c:tx>
          <c:dPt>
            <c:idx val="0"/>
            <c:bubble3D val="0"/>
            <c:spPr>
              <a:solidFill>
                <a:srgbClr val="6F018B"/>
              </a:solidFill>
              <a:ln w="19050">
                <a:solidFill>
                  <a:schemeClr val="lt1"/>
                </a:solidFill>
              </a:ln>
              <a:effectLst/>
            </c:spPr>
            <c:extLst>
              <c:ext xmlns:c16="http://schemas.microsoft.com/office/drawing/2014/chart" uri="{C3380CC4-5D6E-409C-BE32-E72D297353CC}">
                <c16:uniqueId val="{00000001-8A3A-994C-9007-7FF92824BCD7}"/>
              </c:ext>
            </c:extLst>
          </c:dPt>
          <c:dPt>
            <c:idx val="1"/>
            <c:bubble3D val="0"/>
            <c:spPr>
              <a:solidFill>
                <a:srgbClr val="E4CFE8"/>
              </a:solidFill>
              <a:ln w="19050">
                <a:solidFill>
                  <a:schemeClr val="lt1"/>
                </a:solidFill>
              </a:ln>
              <a:effectLst/>
            </c:spPr>
            <c:extLst>
              <c:ext xmlns:c16="http://schemas.microsoft.com/office/drawing/2014/chart" uri="{C3380CC4-5D6E-409C-BE32-E72D297353CC}">
                <c16:uniqueId val="{00000003-8A3A-994C-9007-7FF92824BCD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A3A-994C-9007-7FF92824BCD7}"/>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A3A-994C-9007-7FF92824BCD7}"/>
              </c:ext>
            </c:extLst>
          </c:dPt>
          <c:dLbls>
            <c:delete val="1"/>
          </c:dLbls>
          <c:cat>
            <c:strRef>
              <c:f>Sheet1!$A$2:$A$4</c:f>
              <c:strCache>
                <c:ptCount val="3"/>
                <c:pt idx="0">
                  <c:v>Orolig</c:v>
                </c:pt>
                <c:pt idx="1">
                  <c:v>Inte orolig</c:v>
                </c:pt>
                <c:pt idx="2">
                  <c:v>Vet inte</c:v>
                </c:pt>
              </c:strCache>
            </c:strRef>
          </c:cat>
          <c:val>
            <c:numRef>
              <c:f>Sheet1!$B$2:$B$4</c:f>
              <c:numCache>
                <c:formatCode>0</c:formatCode>
                <c:ptCount val="3"/>
                <c:pt idx="0">
                  <c:v>79</c:v>
                </c:pt>
                <c:pt idx="1">
                  <c:v>21</c:v>
                </c:pt>
                <c:pt idx="2">
                  <c:v>0</c:v>
                </c:pt>
              </c:numCache>
            </c:numRef>
          </c:val>
          <c:extLst>
            <c:ext xmlns:c16="http://schemas.microsoft.com/office/drawing/2014/chart" uri="{C3380CC4-5D6E-409C-BE32-E72D297353CC}">
              <c16:uniqueId val="{00000008-8A3A-994C-9007-7FF92824BCD7}"/>
            </c:ext>
          </c:extLst>
        </c:ser>
        <c:dLbls>
          <c:showLegendKey val="0"/>
          <c:showVal val="1"/>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26300321614729"/>
          <c:y val="2.2149163931352018E-3"/>
          <c:w val="0.49025761787361"/>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81-4F38-AFA6-5ECF50FB4265}"/>
              </c:ext>
            </c:extLst>
          </c:dPt>
          <c:dLbls>
            <c:dLbl>
              <c:idx val="0"/>
              <c:layout>
                <c:manualLayout>
                  <c:x val="-0.11859154929577465"/>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E9-440B-B8D8-5AED034573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Sheet1!$B$2:$B$4</c:f>
              <c:numCache>
                <c:formatCode>General</c:formatCode>
                <c:ptCount val="3"/>
                <c:pt idx="0">
                  <c:v>53</c:v>
                </c:pt>
                <c:pt idx="1">
                  <c:v>43</c:v>
                </c:pt>
                <c:pt idx="2">
                  <c:v>29</c:v>
                </c:pt>
              </c:numCache>
            </c:numRef>
          </c:val>
          <c:extLst>
            <c:ext xmlns:c16="http://schemas.microsoft.com/office/drawing/2014/chart" uri="{C3380CC4-5D6E-409C-BE32-E72D297353CC}">
              <c16:uniqueId val="{00000004-3781-4F38-AFA6-5ECF50FB4265}"/>
            </c:ext>
          </c:extLst>
        </c:ser>
        <c:ser>
          <c:idx val="1"/>
          <c:order val="1"/>
          <c:tx>
            <c:strRef>
              <c:f>Sheet1!$C$1</c:f>
              <c:strCache>
                <c:ptCount val="1"/>
                <c:pt idx="0">
                  <c:v>2023</c:v>
                </c:pt>
              </c:strCache>
            </c:strRef>
          </c:tx>
          <c:spPr>
            <a:solidFill>
              <a:srgbClr val="E4CF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Sheet1!$C$2:$C$4</c:f>
              <c:numCache>
                <c:formatCode>#\ ##0</c:formatCode>
                <c:ptCount val="3"/>
                <c:pt idx="0">
                  <c:v>58.928571428571431</c:v>
                </c:pt>
                <c:pt idx="1">
                  <c:v>48.80952380952381</c:v>
                </c:pt>
                <c:pt idx="2">
                  <c:v>29.761904761904763</c:v>
                </c:pt>
              </c:numCache>
            </c:numRef>
          </c:val>
          <c:extLst>
            <c:ext xmlns:c16="http://schemas.microsoft.com/office/drawing/2014/chart" uri="{C3380CC4-5D6E-409C-BE32-E72D297353CC}">
              <c16:uniqueId val="{00000000-B867-4E47-8AEB-6ECCDB401F67}"/>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4023178440723079"/>
          <c:y val="0.82011016881360999"/>
          <c:w val="0.15976821559276921"/>
          <c:h val="0.16752255896936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2.191350057017178E-2"/>
          <c:w val="1"/>
          <c:h val="0.63711909371807651"/>
        </c:manualLayout>
      </c:layout>
      <c:barChart>
        <c:barDir val="col"/>
        <c:grouping val="clustered"/>
        <c:varyColors val="0"/>
        <c:ser>
          <c:idx val="0"/>
          <c:order val="0"/>
          <c:tx>
            <c:strRef>
              <c:f>Sheet1!$B$1</c:f>
              <c:strCache>
                <c:ptCount val="1"/>
                <c:pt idx="0">
                  <c:v>Ensamstående under 29,5 tkr/mån</c:v>
                </c:pt>
              </c:strCache>
            </c:strRef>
          </c:tx>
          <c:spPr>
            <a:solidFill>
              <a:srgbClr val="6F01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Sheet1!$B$2:$B$4</c:f>
              <c:numCache>
                <c:formatCode>General</c:formatCode>
                <c:ptCount val="3"/>
                <c:pt idx="0">
                  <c:v>24</c:v>
                </c:pt>
                <c:pt idx="1">
                  <c:v>42</c:v>
                </c:pt>
                <c:pt idx="2">
                  <c:v>14</c:v>
                </c:pt>
              </c:numCache>
            </c:numRef>
          </c:val>
          <c:extLst>
            <c:ext xmlns:c16="http://schemas.microsoft.com/office/drawing/2014/chart" uri="{C3380CC4-5D6E-409C-BE32-E72D297353CC}">
              <c16:uniqueId val="{00000002-B97A-4B44-8B05-E784D58FB7B1}"/>
            </c:ext>
          </c:extLst>
        </c:ser>
        <c:ser>
          <c:idx val="1"/>
          <c:order val="1"/>
          <c:tx>
            <c:strRef>
              <c:f>Sheet1!$C$1</c:f>
              <c:strCache>
                <c:ptCount val="1"/>
                <c:pt idx="0">
                  <c:v>Sammanboende under 42 tkr/mån</c:v>
                </c:pt>
              </c:strCache>
            </c:strRef>
          </c:tx>
          <c:spPr>
            <a:solidFill>
              <a:srgbClr val="0060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Sheet1!$C$2:$C$4</c:f>
              <c:numCache>
                <c:formatCode>General</c:formatCode>
                <c:ptCount val="3"/>
                <c:pt idx="0">
                  <c:v>21</c:v>
                </c:pt>
                <c:pt idx="1">
                  <c:v>28</c:v>
                </c:pt>
                <c:pt idx="2">
                  <c:v>14</c:v>
                </c:pt>
              </c:numCache>
            </c:numRef>
          </c:val>
          <c:extLst>
            <c:ext xmlns:c16="http://schemas.microsoft.com/office/drawing/2014/chart" uri="{C3380CC4-5D6E-409C-BE32-E72D297353CC}">
              <c16:uniqueId val="{00000006-B97A-4B44-8B05-E784D58FB7B1}"/>
            </c:ext>
          </c:extLst>
        </c:ser>
        <c:ser>
          <c:idx val="2"/>
          <c:order val="2"/>
          <c:tx>
            <c:strRef>
              <c:f>Sheet1!$D$1</c:f>
              <c:strCache>
                <c:ptCount val="1"/>
                <c:pt idx="0">
                  <c:v>Kontrollgrupp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Sheet1!$D$2:$D$4</c:f>
              <c:numCache>
                <c:formatCode>General</c:formatCode>
                <c:ptCount val="3"/>
                <c:pt idx="0">
                  <c:v>5</c:v>
                </c:pt>
                <c:pt idx="1">
                  <c:v>5</c:v>
                </c:pt>
                <c:pt idx="2">
                  <c:v>5</c:v>
                </c:pt>
              </c:numCache>
            </c:numRef>
          </c:val>
          <c:extLst>
            <c:ext xmlns:c16="http://schemas.microsoft.com/office/drawing/2014/chart" uri="{C3380CC4-5D6E-409C-BE32-E72D297353CC}">
              <c16:uniqueId val="{00000007-B97A-4B44-8B05-E784D58FB7B1}"/>
            </c:ext>
          </c:extLst>
        </c:ser>
        <c:dLbls>
          <c:showLegendKey val="0"/>
          <c:showVal val="0"/>
          <c:showCatName val="0"/>
          <c:showSerName val="0"/>
          <c:showPercent val="0"/>
          <c:showBubbleSize val="0"/>
        </c:dLbls>
        <c:gapWidth val="104"/>
        <c:overlap val="-12"/>
        <c:axId val="1803360079"/>
        <c:axId val="1647812287"/>
      </c:barChart>
      <c:catAx>
        <c:axId val="180336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1647812287"/>
        <c:crosses val="autoZero"/>
        <c:auto val="1"/>
        <c:lblAlgn val="ctr"/>
        <c:lblOffset val="100"/>
        <c:noMultiLvlLbl val="0"/>
      </c:catAx>
      <c:valAx>
        <c:axId val="1647812287"/>
        <c:scaling>
          <c:orientation val="minMax"/>
          <c:max val="60"/>
        </c:scaling>
        <c:delete val="1"/>
        <c:axPos val="l"/>
        <c:numFmt formatCode="General" sourceLinked="1"/>
        <c:majorTickMark val="out"/>
        <c:minorTickMark val="none"/>
        <c:tickLblPos val="nextTo"/>
        <c:crossAx val="1803360079"/>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en-SE"/>
          </a:p>
        </c:txPr>
      </c:legendEntry>
      <c:layout>
        <c:manualLayout>
          <c:xMode val="edge"/>
          <c:yMode val="edge"/>
          <c:x val="0.70874111150307395"/>
          <c:y val="0.84287120398253013"/>
          <c:w val="0.29013021301331415"/>
          <c:h val="0.156615009950304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clustered"/>
        <c:varyColors val="0"/>
        <c:ser>
          <c:idx val="0"/>
          <c:order val="0"/>
          <c:tx>
            <c:strRef>
              <c:f>Sheet1!$B$1</c:f>
              <c:strCache>
                <c:ptCount val="1"/>
                <c:pt idx="0">
                  <c:v>2024</c:v>
                </c:pt>
              </c:strCache>
            </c:strRef>
          </c:tx>
          <c:spPr>
            <a:solidFill>
              <a:schemeClr val="accent2"/>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151A-4F70-9DED-231B02F3B5AF}"/>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Sheet1!$B$2:$B$4</c:f>
              <c:numCache>
                <c:formatCode>General</c:formatCode>
                <c:ptCount val="3"/>
                <c:pt idx="0">
                  <c:v>5</c:v>
                </c:pt>
                <c:pt idx="1">
                  <c:v>5</c:v>
                </c:pt>
                <c:pt idx="2">
                  <c:v>5</c:v>
                </c:pt>
              </c:numCache>
            </c:numRef>
          </c:val>
          <c:extLst>
            <c:ext xmlns:c16="http://schemas.microsoft.com/office/drawing/2014/chart" uri="{C3380CC4-5D6E-409C-BE32-E72D297353CC}">
              <c16:uniqueId val="{00000004-151A-4F70-9DED-231B02F3B5AF}"/>
            </c:ext>
          </c:extLst>
        </c:ser>
        <c:ser>
          <c:idx val="1"/>
          <c:order val="1"/>
          <c:tx>
            <c:strRef>
              <c:f>Sheet1!$C$1</c:f>
              <c:strCache>
                <c:ptCount val="1"/>
                <c:pt idx="0">
                  <c:v>2023</c:v>
                </c:pt>
              </c:strCache>
            </c:strRef>
          </c:tx>
          <c:spPr>
            <a:solidFill>
              <a:srgbClr val="CDF6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Sheet1!$C$2:$C$4</c:f>
              <c:numCache>
                <c:formatCode>General</c:formatCode>
                <c:ptCount val="3"/>
                <c:pt idx="0">
                  <c:v>7</c:v>
                </c:pt>
                <c:pt idx="1">
                  <c:v>9</c:v>
                </c:pt>
                <c:pt idx="2">
                  <c:v>5</c:v>
                </c:pt>
              </c:numCache>
            </c:numRef>
          </c:val>
          <c:extLst>
            <c:ext xmlns:c16="http://schemas.microsoft.com/office/drawing/2014/chart" uri="{C3380CC4-5D6E-409C-BE32-E72D297353CC}">
              <c16:uniqueId val="{00000000-C5AA-4FF6-9059-64FF134B6271}"/>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3260009459948248"/>
          <c:y val="0.82734550145552821"/>
          <c:w val="0.16033276759133022"/>
          <c:h val="0.166965701553489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Pt>
            <c:idx val="2"/>
            <c:invertIfNegative val="0"/>
            <c:bubble3D val="0"/>
            <c:spPr>
              <a:solidFill>
                <a:srgbClr val="0060AD"/>
              </a:solidFill>
              <a:ln>
                <a:noFill/>
              </a:ln>
              <a:effectLst/>
            </c:spPr>
            <c:extLst>
              <c:ext xmlns:c16="http://schemas.microsoft.com/office/drawing/2014/chart" uri="{C3380CC4-5D6E-409C-BE32-E72D297353CC}">
                <c16:uniqueId val="{00000001-E1DB-4E26-99FC-63133D8775BB}"/>
              </c:ext>
            </c:extLst>
          </c:dPt>
          <c:dLbls>
            <c:dLbl>
              <c:idx val="2"/>
              <c:layout>
                <c:manualLayout>
                  <c:x val="-8.8160318299435256E-2"/>
                  <c:y val="-4.14945758724349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DB-4E26-99FC-63133D8775B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Sheet1!$B$2:$B$4</c:f>
              <c:numCache>
                <c:formatCode>General</c:formatCode>
                <c:ptCount val="3"/>
                <c:pt idx="0">
                  <c:v>21</c:v>
                </c:pt>
                <c:pt idx="1">
                  <c:v>28</c:v>
                </c:pt>
                <c:pt idx="2">
                  <c:v>14</c:v>
                </c:pt>
              </c:numCache>
            </c:numRef>
          </c:val>
          <c:extLst>
            <c:ext xmlns:c16="http://schemas.microsoft.com/office/drawing/2014/chart" uri="{C3380CC4-5D6E-409C-BE32-E72D297353CC}">
              <c16:uniqueId val="{00000004-E1DB-4E26-99FC-63133D8775BB}"/>
            </c:ext>
          </c:extLst>
        </c:ser>
        <c:ser>
          <c:idx val="1"/>
          <c:order val="1"/>
          <c:tx>
            <c:strRef>
              <c:f>Sheet1!$C$1</c:f>
              <c:strCache>
                <c:ptCount val="1"/>
                <c:pt idx="0">
                  <c:v>2023</c:v>
                </c:pt>
              </c:strCache>
            </c:strRef>
          </c:tx>
          <c:spPr>
            <a:solidFill>
              <a:srgbClr val="AEB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Sheet1!$C$2:$C$4</c:f>
              <c:numCache>
                <c:formatCode>General</c:formatCode>
                <c:ptCount val="3"/>
                <c:pt idx="0">
                  <c:v>15</c:v>
                </c:pt>
                <c:pt idx="1">
                  <c:v>18</c:v>
                </c:pt>
                <c:pt idx="2">
                  <c:v>12</c:v>
                </c:pt>
              </c:numCache>
            </c:numRef>
          </c:val>
          <c:extLst>
            <c:ext xmlns:c16="http://schemas.microsoft.com/office/drawing/2014/chart" uri="{C3380CC4-5D6E-409C-BE32-E72D297353CC}">
              <c16:uniqueId val="{00000000-FFAE-4DE8-A334-B552366E286A}"/>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3966723240866981"/>
          <c:y val="0.81074663442687234"/>
          <c:w val="0.16033276759133022"/>
          <c:h val="0.166965756110312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326300321614729"/>
          <c:y val="2.2149163931352018E-3"/>
          <c:w val="0.49025761787361"/>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81-4F38-AFA6-5ECF50FB4265}"/>
              </c:ext>
            </c:extLst>
          </c:dPt>
          <c:dLbls>
            <c:dLbl>
              <c:idx val="0"/>
              <c:layout>
                <c:manualLayout>
                  <c:x val="-0.11859154929577465"/>
                  <c:y val="3.278443447506218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3B-4F55-BACA-994801A92CD4}"/>
                </c:ext>
              </c:extLst>
            </c:dLbl>
            <c:dLbl>
              <c:idx val="2"/>
              <c:layout>
                <c:manualLayout>
                  <c:x val="-8.2720694244205389E-2"/>
                  <c:y val="-4.16362317833289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81-4F38-AFA6-5ECF50FB42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Sheet1!$B$2:$B$4</c:f>
              <c:numCache>
                <c:formatCode>General</c:formatCode>
                <c:ptCount val="3"/>
                <c:pt idx="0">
                  <c:v>24</c:v>
                </c:pt>
                <c:pt idx="1">
                  <c:v>42</c:v>
                </c:pt>
                <c:pt idx="2">
                  <c:v>14</c:v>
                </c:pt>
              </c:numCache>
            </c:numRef>
          </c:val>
          <c:extLst>
            <c:ext xmlns:c16="http://schemas.microsoft.com/office/drawing/2014/chart" uri="{C3380CC4-5D6E-409C-BE32-E72D297353CC}">
              <c16:uniqueId val="{00000004-3781-4F38-AFA6-5ECF50FB4265}"/>
            </c:ext>
          </c:extLst>
        </c:ser>
        <c:ser>
          <c:idx val="1"/>
          <c:order val="1"/>
          <c:tx>
            <c:strRef>
              <c:f>Sheet1!$C$1</c:f>
              <c:strCache>
                <c:ptCount val="1"/>
                <c:pt idx="0">
                  <c:v>2023</c:v>
                </c:pt>
              </c:strCache>
            </c:strRef>
          </c:tx>
          <c:spPr>
            <a:solidFill>
              <a:srgbClr val="E4CF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Blivit betalningsskyldig efter att ha missat en räkning </c:v>
                </c:pt>
                <c:pt idx="1">
                  <c:v>Behövt låna pengar av närstående, vän eller bank för att kunna betala grundläggande utgifter (t.ex. boende, el, mat)</c:v>
                </c:pt>
                <c:pt idx="2">
                  <c:v>Betalat grundläggande utgifter (t.ex. boende, el, mat) med hjälp av blancolån eller kredit </c:v>
                </c:pt>
              </c:strCache>
            </c:strRef>
          </c:cat>
          <c:val>
            <c:numRef>
              <c:f>Sheet1!$C$2:$C$4</c:f>
              <c:numCache>
                <c:formatCode>General</c:formatCode>
                <c:ptCount val="3"/>
                <c:pt idx="0">
                  <c:v>13</c:v>
                </c:pt>
                <c:pt idx="1">
                  <c:v>34</c:v>
                </c:pt>
                <c:pt idx="2">
                  <c:v>17</c:v>
                </c:pt>
              </c:numCache>
            </c:numRef>
          </c:val>
          <c:extLst>
            <c:ext xmlns:c16="http://schemas.microsoft.com/office/drawing/2014/chart" uri="{C3380CC4-5D6E-409C-BE32-E72D297353CC}">
              <c16:uniqueId val="{00000000-B867-4E47-8AEB-6ECCDB401F67}"/>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4023178440723079"/>
          <c:y val="0.82011016881360999"/>
          <c:w val="0.15976821559276921"/>
          <c:h val="0.16752255896936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58008255174453"/>
          <c:y val="2.049007209044422E-2"/>
          <c:w val="0.35426473688346577"/>
          <c:h val="0.96550301876342359"/>
        </c:manualLayout>
      </c:layout>
      <c:barChart>
        <c:barDir val="bar"/>
        <c:grouping val="stacked"/>
        <c:varyColors val="0"/>
        <c:ser>
          <c:idx val="0"/>
          <c:order val="0"/>
          <c:tx>
            <c:strRef>
              <c:f>Sheet1!$B$1</c:f>
              <c:strCache>
                <c:ptCount val="1"/>
                <c:pt idx="0">
                  <c:v>Series 1</c:v>
                </c:pt>
              </c:strCache>
            </c:strRef>
          </c:tx>
          <c:spPr>
            <a:solidFill>
              <a:schemeClr val="accent2"/>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151A-4F70-9DED-231B02F3B5A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151A-4F70-9DED-231B02F3B5AF}"/>
              </c:ext>
            </c:extLst>
          </c:dPt>
          <c:dLbls>
            <c:dLbl>
              <c:idx val="1"/>
              <c:layout>
                <c:manualLayout>
                  <c:x val="1.1171642413956141E-2"/>
                  <c:y val="-8.29956597191021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1C-4937-A7F7-C5052BB04739}"/>
                </c:ext>
              </c:extLst>
            </c:dLbl>
            <c:dLbl>
              <c:idx val="2"/>
              <c:layout>
                <c:manualLayout>
                  <c:x val="6.5980356695695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1A-4F70-9DED-231B02F3B5AF}"/>
                </c:ext>
              </c:extLst>
            </c:dLbl>
            <c:dLbl>
              <c:idx val="4"/>
              <c:layout>
                <c:manualLayout>
                  <c:x val="9.8466931916189513E-4"/>
                  <c:y val="7.6078475877464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1A-4F70-9DED-231B02F3B5AF}"/>
                </c:ext>
              </c:extLst>
            </c:dLbl>
            <c:dLbl>
              <c:idx val="5"/>
              <c:layout>
                <c:manualLayout>
                  <c:x val="7.9761275423610271E-3"/>
                  <c:y val="-4.14978298595510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1C-4937-A7F7-C5052BB04739}"/>
                </c:ext>
              </c:extLst>
            </c:dLbl>
            <c:dLbl>
              <c:idx val="6"/>
              <c:layout>
                <c:manualLayout>
                  <c:x val="4.649286330374845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C4-4110-8BB7-4EB1A69B3005}"/>
                </c:ext>
              </c:extLst>
            </c:dLbl>
            <c:dLbl>
              <c:idx val="7"/>
              <c:layout>
                <c:manualLayout>
                  <c:x val="2.3806238001168573E-2"/>
                  <c:y val="6.535091317916917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0424028268551218E-2"/>
                      <c:h val="8.3680537289067658E-2"/>
                    </c:manualLayout>
                  </c15:layout>
                </c:ext>
                <c:ext xmlns:c16="http://schemas.microsoft.com/office/drawing/2014/chart" uri="{C3380CC4-5D6E-409C-BE32-E72D297353CC}">
                  <c16:uniqueId val="{00000004-32CC-47E4-865F-9A9FE82C76E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Sheet1!$A$2:$A$9</c:f>
              <c:strCache>
                <c:ptCount val="8"/>
                <c:pt idx="0">
                  <c:v>Att resa bort med barnen under lov/helger </c:v>
                </c:pt>
                <c:pt idx="1">
                  <c:v>Att köpa leksaker eller andra materiella saker barnen behöver </c:v>
                </c:pt>
                <c:pt idx="2">
                  <c:v>Att köpa näringsrik mat för alla dagar i veckan </c:v>
                </c:pt>
                <c:pt idx="3">
                  <c:v>Att betala fritidsaktiviteter till barnen som kostar pengar</c:v>
                </c:pt>
                <c:pt idx="4">
                  <c:v>Betala räkningar: bostadslån, hyra, räkningar, avbetalningsköp </c:v>
                </c:pt>
                <c:pt idx="5">
                  <c:v>Att köpa nya kläder till barnen anpassat till årstid </c:v>
                </c:pt>
                <c:pt idx="6">
                  <c:v>Att betala för att åka med kollektivtrafiken </c:v>
                </c:pt>
                <c:pt idx="7">
                  <c:v>Att kunna äta dig/er mätta </c:v>
                </c:pt>
              </c:strCache>
            </c:strRef>
          </c:cat>
          <c:val>
            <c:numRef>
              <c:f>Sheet1!$B$2:$B$9</c:f>
              <c:numCache>
                <c:formatCode>General</c:formatCode>
                <c:ptCount val="8"/>
                <c:pt idx="0">
                  <c:v>25</c:v>
                </c:pt>
                <c:pt idx="1">
                  <c:v>17</c:v>
                </c:pt>
                <c:pt idx="2">
                  <c:v>15</c:v>
                </c:pt>
                <c:pt idx="3">
                  <c:v>15</c:v>
                </c:pt>
                <c:pt idx="4">
                  <c:v>11</c:v>
                </c:pt>
                <c:pt idx="5">
                  <c:v>8</c:v>
                </c:pt>
                <c:pt idx="6">
                  <c:v>5</c:v>
                </c:pt>
                <c:pt idx="7">
                  <c:v>1</c:v>
                </c:pt>
              </c:numCache>
            </c:numRef>
          </c:val>
          <c:extLst>
            <c:ext xmlns:c16="http://schemas.microsoft.com/office/drawing/2014/chart" uri="{C3380CC4-5D6E-409C-BE32-E72D297353CC}">
              <c16:uniqueId val="{00000004-151A-4F70-9DED-231B02F3B5AF}"/>
            </c:ext>
          </c:extLst>
        </c:ser>
        <c:dLbls>
          <c:dLblPos val="inEnd"/>
          <c:showLegendKey val="0"/>
          <c:showVal val="1"/>
          <c:showCatName val="0"/>
          <c:showSerName val="0"/>
          <c:showPercent val="0"/>
          <c:showBubbleSize val="0"/>
        </c:dLbls>
        <c:gapWidth val="16"/>
        <c:overlap val="53"/>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stacked"/>
        <c:varyColors val="0"/>
        <c:ser>
          <c:idx val="0"/>
          <c:order val="0"/>
          <c:tx>
            <c:strRef>
              <c:f>Sheet1!$B$1</c:f>
              <c:strCache>
                <c:ptCount val="1"/>
                <c:pt idx="0">
                  <c:v>Series 1</c:v>
                </c:pt>
              </c:strCache>
            </c:strRef>
          </c:tx>
          <c:spPr>
            <a:solidFill>
              <a:srgbClr val="0060AD"/>
            </a:solidFill>
            <a:ln>
              <a:noFill/>
            </a:ln>
            <a:effectLst/>
          </c:spPr>
          <c:invertIfNegative val="0"/>
          <c:dPt>
            <c:idx val="4"/>
            <c:invertIfNegative val="0"/>
            <c:bubble3D val="0"/>
            <c:spPr>
              <a:solidFill>
                <a:srgbClr val="0060AD"/>
              </a:solidFill>
              <a:ln>
                <a:noFill/>
              </a:ln>
              <a:effectLst/>
            </c:spPr>
            <c:extLst>
              <c:ext xmlns:c16="http://schemas.microsoft.com/office/drawing/2014/chart" uri="{C3380CC4-5D6E-409C-BE32-E72D297353CC}">
                <c16:uniqueId val="{00000003-E1DB-4E26-99FC-63133D8775BB}"/>
              </c:ext>
            </c:extLst>
          </c:dPt>
          <c:dPt>
            <c:idx val="5"/>
            <c:invertIfNegative val="0"/>
            <c:bubble3D val="0"/>
            <c:spPr>
              <a:solidFill>
                <a:srgbClr val="0060AD"/>
              </a:solidFill>
              <a:ln>
                <a:noFill/>
              </a:ln>
              <a:effectLst/>
            </c:spPr>
            <c:extLst>
              <c:ext xmlns:c16="http://schemas.microsoft.com/office/drawing/2014/chart" uri="{C3380CC4-5D6E-409C-BE32-E72D297353CC}">
                <c16:uniqueId val="{00000003-39E5-4959-8DC7-46B09F82A491}"/>
              </c:ext>
            </c:extLst>
          </c:dPt>
          <c:dLbls>
            <c:dLbl>
              <c:idx val="7"/>
              <c:layout>
                <c:manualLayout>
                  <c:x val="1.1710281473050687E-4"/>
                  <c:y val="3.1099778366361651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E5-4959-8DC7-46B09F82A49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Sheet1!$A$2:$A$9</c:f>
              <c:strCache>
                <c:ptCount val="8"/>
                <c:pt idx="0">
                  <c:v>Att resa bort med barnen under lov/helger </c:v>
                </c:pt>
                <c:pt idx="1">
                  <c:v>Att köpa leksaker eller andra materiella saker barnen behöver </c:v>
                </c:pt>
                <c:pt idx="2">
                  <c:v>Att köpa nya kläder till barnen anpassat till årstid </c:v>
                </c:pt>
                <c:pt idx="3">
                  <c:v>Att betala fritidsaktiviteter till barnen som kostar pengar</c:v>
                </c:pt>
                <c:pt idx="4">
                  <c:v>Att köpa näringsrik mat för alla dagar i veckan </c:v>
                </c:pt>
                <c:pt idx="5">
                  <c:v>Betala räkningar: bostadslån, hyra, räkningar, avbetalningsköp </c:v>
                </c:pt>
                <c:pt idx="6">
                  <c:v>Att betala för att åka med kollektivtrafiken </c:v>
                </c:pt>
                <c:pt idx="7">
                  <c:v>Att kunna äta dig/er mätta </c:v>
                </c:pt>
              </c:strCache>
            </c:strRef>
          </c:cat>
          <c:val>
            <c:numRef>
              <c:f>Sheet1!$B$2:$B$9</c:f>
              <c:numCache>
                <c:formatCode>#\ ##0</c:formatCode>
                <c:ptCount val="8"/>
                <c:pt idx="0">
                  <c:v>55</c:v>
                </c:pt>
                <c:pt idx="1">
                  <c:v>40.796019900497512</c:v>
                </c:pt>
                <c:pt idx="2">
                  <c:v>36.815920398009951</c:v>
                </c:pt>
                <c:pt idx="3">
                  <c:v>33.830845771144283</c:v>
                </c:pt>
                <c:pt idx="4">
                  <c:v>32.835820895522389</c:v>
                </c:pt>
                <c:pt idx="5">
                  <c:v>27.363184079601986</c:v>
                </c:pt>
                <c:pt idx="6">
                  <c:v>18</c:v>
                </c:pt>
                <c:pt idx="7">
                  <c:v>12.437810945273633</c:v>
                </c:pt>
              </c:numCache>
            </c:numRef>
          </c:val>
          <c:extLst>
            <c:ext xmlns:c16="http://schemas.microsoft.com/office/drawing/2014/chart" uri="{C3380CC4-5D6E-409C-BE32-E72D297353CC}">
              <c16:uniqueId val="{00000004-E1DB-4E26-99FC-63133D8775BB}"/>
            </c:ext>
          </c:extLst>
        </c:ser>
        <c:dLbls>
          <c:dLblPos val="inEnd"/>
          <c:showLegendKey val="0"/>
          <c:showVal val="1"/>
          <c:showCatName val="0"/>
          <c:showSerName val="0"/>
          <c:showPercent val="0"/>
          <c:showBubbleSize val="0"/>
        </c:dLbls>
        <c:gapWidth val="16"/>
        <c:overlap val="53"/>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785361827569859"/>
          <c:y val="2.049007209044422E-2"/>
          <c:w val="0.39501594213033581"/>
          <c:h val="0.96550301876342359"/>
        </c:manualLayout>
      </c:layout>
      <c:barChart>
        <c:barDir val="bar"/>
        <c:grouping val="stacked"/>
        <c:varyColors val="0"/>
        <c:ser>
          <c:idx val="0"/>
          <c:order val="0"/>
          <c:tx>
            <c:strRef>
              <c:f>Sheet1!$B$1</c:f>
              <c:strCache>
                <c:ptCount val="1"/>
                <c:pt idx="0">
                  <c:v>Series 1</c:v>
                </c:pt>
              </c:strCache>
            </c:strRef>
          </c:tx>
          <c:spPr>
            <a:solidFill>
              <a:srgbClr val="6F018B"/>
            </a:solidFill>
            <a:ln>
              <a:noFill/>
            </a:ln>
            <a:effectLst/>
          </c:spPr>
          <c:invertIfNegative val="0"/>
          <c:dPt>
            <c:idx val="4"/>
            <c:invertIfNegative val="0"/>
            <c:bubble3D val="0"/>
            <c:spPr>
              <a:solidFill>
                <a:srgbClr val="6F018B"/>
              </a:solidFill>
              <a:ln>
                <a:noFill/>
              </a:ln>
              <a:effectLst/>
            </c:spPr>
            <c:extLst>
              <c:ext xmlns:c16="http://schemas.microsoft.com/office/drawing/2014/chart" uri="{C3380CC4-5D6E-409C-BE32-E72D297353CC}">
                <c16:uniqueId val="{00000003-3781-4F38-AFA6-5ECF50FB4265}"/>
              </c:ext>
            </c:extLst>
          </c:dPt>
          <c:dPt>
            <c:idx val="5"/>
            <c:invertIfNegative val="0"/>
            <c:bubble3D val="0"/>
            <c:spPr>
              <a:solidFill>
                <a:srgbClr val="6F018B"/>
              </a:solidFill>
              <a:ln>
                <a:noFill/>
              </a:ln>
              <a:effectLst/>
            </c:spPr>
            <c:extLst>
              <c:ext xmlns:c16="http://schemas.microsoft.com/office/drawing/2014/chart" uri="{C3380CC4-5D6E-409C-BE32-E72D297353CC}">
                <c16:uniqueId val="{00000003-4D3D-4415-9C79-E63F2929C65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Sheet1!$A$2:$A$9</c:f>
              <c:strCache>
                <c:ptCount val="8"/>
                <c:pt idx="0">
                  <c:v>Att resa bort med barnen under lov/helger </c:v>
                </c:pt>
                <c:pt idx="1">
                  <c:v>Att köpa leksaker eller andra materiella saker barnen behöver </c:v>
                </c:pt>
                <c:pt idx="2">
                  <c:v>Att köpa nya kläder till barnen anpassat till årstid </c:v>
                </c:pt>
                <c:pt idx="3">
                  <c:v>Att betala fritidsaktiviteter till barnen som kostar pengar </c:v>
                </c:pt>
                <c:pt idx="4">
                  <c:v>Att köpa näringsrik mat för alla dagar i veckan </c:v>
                </c:pt>
                <c:pt idx="5">
                  <c:v>Betala räkningar: bostadslån, hyra, räkningar, avbetalningsköp </c:v>
                </c:pt>
                <c:pt idx="6">
                  <c:v>Att betala för att åka med kollektivtrafiken </c:v>
                </c:pt>
                <c:pt idx="7">
                  <c:v>Att kunna äta dig/er mätta </c:v>
                </c:pt>
              </c:strCache>
            </c:strRef>
          </c:cat>
          <c:val>
            <c:numRef>
              <c:f>Sheet1!$B$2:$B$9</c:f>
              <c:numCache>
                <c:formatCode>#\ ##0</c:formatCode>
                <c:ptCount val="8"/>
                <c:pt idx="0">
                  <c:v>73.191489361702125</c:v>
                </c:pt>
                <c:pt idx="1">
                  <c:v>55.744680851063833</c:v>
                </c:pt>
                <c:pt idx="2">
                  <c:v>53.617021276595743</c:v>
                </c:pt>
                <c:pt idx="3">
                  <c:v>53.617021276595743</c:v>
                </c:pt>
                <c:pt idx="4">
                  <c:v>46.382978723404257</c:v>
                </c:pt>
                <c:pt idx="5">
                  <c:v>40.851063829787229</c:v>
                </c:pt>
                <c:pt idx="6">
                  <c:v>28.510638297872344</c:v>
                </c:pt>
                <c:pt idx="7">
                  <c:v>19.574468085106382</c:v>
                </c:pt>
              </c:numCache>
            </c:numRef>
          </c:val>
          <c:extLst>
            <c:ext xmlns:c16="http://schemas.microsoft.com/office/drawing/2014/chart" uri="{C3380CC4-5D6E-409C-BE32-E72D297353CC}">
              <c16:uniqueId val="{00000004-3781-4F38-AFA6-5ECF50FB4265}"/>
            </c:ext>
          </c:extLst>
        </c:ser>
        <c:dLbls>
          <c:dLblPos val="inEnd"/>
          <c:showLegendKey val="0"/>
          <c:showVal val="1"/>
          <c:showCatName val="0"/>
          <c:showSerName val="0"/>
          <c:showPercent val="0"/>
          <c:showBubbleSize val="0"/>
        </c:dLbls>
        <c:gapWidth val="16"/>
        <c:overlap val="53"/>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82729005832502"/>
          <c:y val="0"/>
          <c:w val="0.65017270994167498"/>
          <c:h val="0.99467610346618618"/>
        </c:manualLayout>
      </c:layout>
      <c:barChart>
        <c:barDir val="bar"/>
        <c:grouping val="clustered"/>
        <c:varyColors val="0"/>
        <c:ser>
          <c:idx val="0"/>
          <c:order val="0"/>
          <c:tx>
            <c:strRef>
              <c:f>Sheet1!$B$1</c:f>
              <c:strCache>
                <c:ptCount val="1"/>
                <c:pt idx="0">
                  <c:v>Ensamstående under 29,5 tkr/mån</c:v>
                </c:pt>
              </c:strCache>
            </c:strRef>
          </c:tx>
          <c:spPr>
            <a:solidFill>
              <a:srgbClr val="6F018B"/>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Sheet1!$A$2:$A$9</c:f>
              <c:strCache>
                <c:ptCount val="8"/>
                <c:pt idx="0">
                  <c:v>Att resa bort med barnen under lov/helger </c:v>
                </c:pt>
                <c:pt idx="1">
                  <c:v>Att köpa leksaker eller andra materiella saker barnen behöver </c:v>
                </c:pt>
                <c:pt idx="2">
                  <c:v>Att köpa nya kläder till barnen anpassat till årstid </c:v>
                </c:pt>
                <c:pt idx="3">
                  <c:v>Att betala fritidsaktiviteter till barnen som kostar pengar (terminsavgifter, utrustning, träningskläder)</c:v>
                </c:pt>
                <c:pt idx="4">
                  <c:v>Att köpa näringsrik mat för alla dagar i veckan </c:v>
                </c:pt>
                <c:pt idx="5">
                  <c:v>Betala räkningar: bostadslån, hyra, räkningar, avbetalningsköp </c:v>
                </c:pt>
                <c:pt idx="6">
                  <c:v>Att betala för att åka med kollektivtrafiken </c:v>
                </c:pt>
                <c:pt idx="7">
                  <c:v>Att kunna äta dig/er mätta </c:v>
                </c:pt>
              </c:strCache>
            </c:strRef>
          </c:cat>
          <c:val>
            <c:numRef>
              <c:f>Sheet1!$B$2:$B$9</c:f>
              <c:numCache>
                <c:formatCode>#\ ##0</c:formatCode>
                <c:ptCount val="8"/>
                <c:pt idx="0">
                  <c:v>73.191489361702125</c:v>
                </c:pt>
                <c:pt idx="1">
                  <c:v>55.744680851063833</c:v>
                </c:pt>
                <c:pt idx="2">
                  <c:v>53.617021276595743</c:v>
                </c:pt>
                <c:pt idx="3">
                  <c:v>53.617021276595743</c:v>
                </c:pt>
                <c:pt idx="4">
                  <c:v>46.382978723404257</c:v>
                </c:pt>
                <c:pt idx="5">
                  <c:v>40.851063829787229</c:v>
                </c:pt>
                <c:pt idx="6">
                  <c:v>28.510638297872344</c:v>
                </c:pt>
                <c:pt idx="7">
                  <c:v>19.574468085106382</c:v>
                </c:pt>
              </c:numCache>
            </c:numRef>
          </c:val>
          <c:extLst>
            <c:ext xmlns:c16="http://schemas.microsoft.com/office/drawing/2014/chart" uri="{C3380CC4-5D6E-409C-BE32-E72D297353CC}">
              <c16:uniqueId val="{00000004-E75C-E242-A19D-AE33A74FD367}"/>
            </c:ext>
          </c:extLst>
        </c:ser>
        <c:ser>
          <c:idx val="1"/>
          <c:order val="1"/>
          <c:tx>
            <c:strRef>
              <c:f>Sheet1!$C$1</c:f>
              <c:strCache>
                <c:ptCount val="1"/>
                <c:pt idx="0">
                  <c:v>Sammanboende under 42 tkr/mån</c:v>
                </c:pt>
              </c:strCache>
            </c:strRef>
          </c:tx>
          <c:spPr>
            <a:solidFill>
              <a:srgbClr val="0060AD"/>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Att resa bort med barnen under lov/helger </c:v>
                </c:pt>
                <c:pt idx="1">
                  <c:v>Att köpa leksaker eller andra materiella saker barnen behöver </c:v>
                </c:pt>
                <c:pt idx="2">
                  <c:v>Att köpa nya kläder till barnen anpassat till årstid </c:v>
                </c:pt>
                <c:pt idx="3">
                  <c:v>Att betala fritidsaktiviteter till barnen som kostar pengar (terminsavgifter, utrustning, träningskläder)</c:v>
                </c:pt>
                <c:pt idx="4">
                  <c:v>Att köpa näringsrik mat för alla dagar i veckan </c:v>
                </c:pt>
                <c:pt idx="5">
                  <c:v>Betala räkningar: bostadslån, hyra, räkningar, avbetalningsköp </c:v>
                </c:pt>
                <c:pt idx="6">
                  <c:v>Att betala för att åka med kollektivtrafiken </c:v>
                </c:pt>
                <c:pt idx="7">
                  <c:v>Att kunna äta dig/er mätta </c:v>
                </c:pt>
              </c:strCache>
            </c:strRef>
          </c:cat>
          <c:val>
            <c:numRef>
              <c:f>Sheet1!$C$2:$C$9</c:f>
              <c:numCache>
                <c:formatCode>#\ ##0</c:formatCode>
                <c:ptCount val="8"/>
                <c:pt idx="0">
                  <c:v>55</c:v>
                </c:pt>
                <c:pt idx="1">
                  <c:v>40.796019900497512</c:v>
                </c:pt>
                <c:pt idx="2">
                  <c:v>36.815920398009951</c:v>
                </c:pt>
                <c:pt idx="3">
                  <c:v>33.830845771144283</c:v>
                </c:pt>
                <c:pt idx="4">
                  <c:v>32.835820895522389</c:v>
                </c:pt>
                <c:pt idx="5">
                  <c:v>27.363184079601986</c:v>
                </c:pt>
                <c:pt idx="6">
                  <c:v>18</c:v>
                </c:pt>
                <c:pt idx="7">
                  <c:v>12.437810945273633</c:v>
                </c:pt>
              </c:numCache>
            </c:numRef>
          </c:val>
          <c:extLst>
            <c:ext xmlns:c16="http://schemas.microsoft.com/office/drawing/2014/chart" uri="{C3380CC4-5D6E-409C-BE32-E72D297353CC}">
              <c16:uniqueId val="{00000000-0191-46A6-B9AF-5C46253FAFCA}"/>
            </c:ext>
          </c:extLst>
        </c:ser>
        <c:ser>
          <c:idx val="2"/>
          <c:order val="2"/>
          <c:tx>
            <c:strRef>
              <c:f>Sheet1!$D$1</c:f>
              <c:strCache>
                <c:ptCount val="1"/>
                <c:pt idx="0">
                  <c:v>Kontrollgrupp</c:v>
                </c:pt>
              </c:strCache>
            </c:strRef>
          </c:tx>
          <c:spPr>
            <a:solidFill>
              <a:schemeClr val="accent2"/>
            </a:solidFill>
            <a:ln>
              <a:noFill/>
            </a:ln>
            <a:effectLst/>
          </c:spPr>
          <c:invertIfNegative val="0"/>
          <c:dPt>
            <c:idx val="4"/>
            <c:invertIfNegative val="0"/>
            <c:bubble3D val="0"/>
            <c:spPr>
              <a:solidFill>
                <a:schemeClr val="accent2"/>
              </a:solidFill>
              <a:ln>
                <a:noFill/>
              </a:ln>
              <a:effectLst/>
            </c:spPr>
            <c:extLst>
              <c:ext xmlns:c16="http://schemas.microsoft.com/office/drawing/2014/chart" uri="{C3380CC4-5D6E-409C-BE32-E72D297353CC}">
                <c16:uniqueId val="{00000003-8E8D-4C32-B411-56070C2EF2A0}"/>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0EDC-432A-91F8-3A0BE520C3B8}"/>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Att resa bort med barnen under lov/helger </c:v>
                </c:pt>
                <c:pt idx="1">
                  <c:v>Att köpa leksaker eller andra materiella saker barnen behöver </c:v>
                </c:pt>
                <c:pt idx="2">
                  <c:v>Att köpa nya kläder till barnen anpassat till årstid </c:v>
                </c:pt>
                <c:pt idx="3">
                  <c:v>Att betala fritidsaktiviteter till barnen som kostar pengar (terminsavgifter, utrustning, träningskläder)</c:v>
                </c:pt>
                <c:pt idx="4">
                  <c:v>Att köpa näringsrik mat för alla dagar i veckan </c:v>
                </c:pt>
                <c:pt idx="5">
                  <c:v>Betala räkningar: bostadslån, hyra, räkningar, avbetalningsköp </c:v>
                </c:pt>
                <c:pt idx="6">
                  <c:v>Att betala för att åka med kollektivtrafiken </c:v>
                </c:pt>
                <c:pt idx="7">
                  <c:v>Att kunna äta dig/er mätta </c:v>
                </c:pt>
              </c:strCache>
            </c:strRef>
          </c:cat>
          <c:val>
            <c:numRef>
              <c:f>Sheet1!$D$2:$D$9</c:f>
              <c:numCache>
                <c:formatCode>General</c:formatCode>
                <c:ptCount val="8"/>
                <c:pt idx="0">
                  <c:v>25</c:v>
                </c:pt>
                <c:pt idx="1">
                  <c:v>17</c:v>
                </c:pt>
                <c:pt idx="2">
                  <c:v>8</c:v>
                </c:pt>
                <c:pt idx="3">
                  <c:v>15</c:v>
                </c:pt>
                <c:pt idx="4">
                  <c:v>15</c:v>
                </c:pt>
                <c:pt idx="5">
                  <c:v>11</c:v>
                </c:pt>
                <c:pt idx="6">
                  <c:v>5</c:v>
                </c:pt>
                <c:pt idx="7">
                  <c:v>1</c:v>
                </c:pt>
              </c:numCache>
            </c:numRef>
          </c:val>
          <c:extLst>
            <c:ext xmlns:c16="http://schemas.microsoft.com/office/drawing/2014/chart" uri="{C3380CC4-5D6E-409C-BE32-E72D297353CC}">
              <c16:uniqueId val="{00000001-0191-46A6-B9AF-5C46253FAFCA}"/>
            </c:ext>
          </c:extLst>
        </c:ser>
        <c:dLbls>
          <c:dLblPos val="inEnd"/>
          <c:showLegendKey val="0"/>
          <c:showVal val="1"/>
          <c:showCatName val="0"/>
          <c:showSerName val="0"/>
          <c:showPercent val="0"/>
          <c:showBubbleSize val="0"/>
        </c:dLbls>
        <c:gapWidth val="132"/>
        <c:overlap val="-20"/>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scaling>
        <c:delete val="1"/>
        <c:axPos val="t"/>
        <c:numFmt formatCode="#\ ##0" sourceLinked="1"/>
        <c:majorTickMark val="none"/>
        <c:minorTickMark val="none"/>
        <c:tickLblPos val="nextTo"/>
        <c:crossAx val="2036619631"/>
        <c:crosses val="autoZero"/>
        <c:crossBetween val="between"/>
      </c:valAx>
      <c:spPr>
        <a:noFill/>
        <a:ln>
          <a:noFill/>
        </a:ln>
        <a:effectLst/>
      </c:spPr>
    </c:plotArea>
    <c:legend>
      <c:legendPos val="t"/>
      <c:layout>
        <c:manualLayout>
          <c:xMode val="edge"/>
          <c:yMode val="edge"/>
          <c:x val="0.72534218121828931"/>
          <c:y val="0.78119037926286272"/>
          <c:w val="0.27402656655140606"/>
          <c:h val="0.218809620737137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04656636853362"/>
          <c:y val="2.049007209044422E-2"/>
          <c:w val="0.52711337613419096"/>
          <c:h val="0.96550301876342359"/>
        </c:manualLayout>
      </c:layout>
      <c:barChart>
        <c:barDir val="bar"/>
        <c:grouping val="clustered"/>
        <c:varyColors val="0"/>
        <c:ser>
          <c:idx val="0"/>
          <c:order val="0"/>
          <c:tx>
            <c:strRef>
              <c:f>Sheet1!$B$1</c:f>
              <c:strCache>
                <c:ptCount val="1"/>
                <c:pt idx="0">
                  <c:v>2024</c:v>
                </c:pt>
              </c:strCache>
            </c:strRef>
          </c:tx>
          <c:spPr>
            <a:solidFill>
              <a:srgbClr val="20BA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Sheet1!$A$2:$A$11</c:f>
              <c:strCache>
                <c:ptCount val="10"/>
                <c:pt idx="0">
                  <c:v>0-500 kr</c:v>
                </c:pt>
                <c:pt idx="1">
                  <c:v>501-1000 kr</c:v>
                </c:pt>
                <c:pt idx="2">
                  <c:v>1001-2000 kr</c:v>
                </c:pt>
                <c:pt idx="3">
                  <c:v>2001-3000 kr</c:v>
                </c:pt>
                <c:pt idx="4">
                  <c:v>3001-4000 kr</c:v>
                </c:pt>
                <c:pt idx="5">
                  <c:v>4001-6000 kr</c:v>
                </c:pt>
                <c:pt idx="6">
                  <c:v>6001-8000 kr</c:v>
                </c:pt>
                <c:pt idx="7">
                  <c:v>8001-10000 kr</c:v>
                </c:pt>
                <c:pt idx="8">
                  <c:v>Över 10000 kr</c:v>
                </c:pt>
                <c:pt idx="9">
                  <c:v>Tveksam, vet ej</c:v>
                </c:pt>
              </c:strCache>
            </c:strRef>
          </c:cat>
          <c:val>
            <c:numRef>
              <c:f>Sheet1!$B$2:$B$11</c:f>
              <c:numCache>
                <c:formatCode>#\ ##0</c:formatCode>
                <c:ptCount val="10"/>
                <c:pt idx="0">
                  <c:v>1.7595930049423298</c:v>
                </c:pt>
                <c:pt idx="1">
                  <c:v>1.1178874985420373</c:v>
                </c:pt>
                <c:pt idx="2">
                  <c:v>2.8992184144055568</c:v>
                </c:pt>
                <c:pt idx="3">
                  <c:v>5.8973484260025009</c:v>
                </c:pt>
                <c:pt idx="4">
                  <c:v>13.92836783457652</c:v>
                </c:pt>
                <c:pt idx="5">
                  <c:v>14.960261180837236</c:v>
                </c:pt>
                <c:pt idx="6">
                  <c:v>8.267125443193688</c:v>
                </c:pt>
                <c:pt idx="7">
                  <c:v>20.545178074610863</c:v>
                </c:pt>
                <c:pt idx="8">
                  <c:v>21.067881765018093</c:v>
                </c:pt>
                <c:pt idx="9">
                  <c:v>9.5571383578711799</c:v>
                </c:pt>
              </c:numCache>
            </c:numRef>
          </c:val>
          <c:extLst>
            <c:ext xmlns:c16="http://schemas.microsoft.com/office/drawing/2014/chart" uri="{C3380CC4-5D6E-409C-BE32-E72D297353CC}">
              <c16:uniqueId val="{00000004-BF46-46F4-8AA3-9DA18DEE5A4F}"/>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scaling>
        <c:delete val="1"/>
        <c:axPos val="t"/>
        <c:numFmt formatCode="#\ ##0" sourceLinked="1"/>
        <c:majorTickMark val="none"/>
        <c:minorTickMark val="none"/>
        <c:tickLblPos val="nextTo"/>
        <c:crossAx val="2036619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785115909327665"/>
          <c:y val="0.10151047489427889"/>
          <c:w val="0.66287654981506883"/>
          <c:h val="0.79645311816458453"/>
        </c:manualLayout>
      </c:layout>
      <c:doughnutChart>
        <c:varyColors val="1"/>
        <c:ser>
          <c:idx val="0"/>
          <c:order val="0"/>
          <c:tx>
            <c:strRef>
              <c:f>Sheet1!$B$1</c:f>
              <c:strCache>
                <c:ptCount val="1"/>
                <c:pt idx="0">
                  <c:v>Sales</c:v>
                </c:pt>
              </c:strCache>
            </c:strRef>
          </c:tx>
          <c:dPt>
            <c:idx val="0"/>
            <c:bubble3D val="0"/>
            <c:spPr>
              <a:solidFill>
                <a:srgbClr val="0060AD"/>
              </a:solidFill>
              <a:ln w="19050">
                <a:solidFill>
                  <a:schemeClr val="lt1"/>
                </a:solidFill>
              </a:ln>
              <a:effectLst/>
            </c:spPr>
            <c:extLst>
              <c:ext xmlns:c16="http://schemas.microsoft.com/office/drawing/2014/chart" uri="{C3380CC4-5D6E-409C-BE32-E72D297353CC}">
                <c16:uniqueId val="{00000001-8162-FE49-B5D3-F70FCE6300F8}"/>
              </c:ext>
            </c:extLst>
          </c:dPt>
          <c:dPt>
            <c:idx val="1"/>
            <c:bubble3D val="0"/>
            <c:spPr>
              <a:solidFill>
                <a:srgbClr val="AEBCDE"/>
              </a:solidFill>
              <a:ln w="19050">
                <a:solidFill>
                  <a:schemeClr val="lt1"/>
                </a:solidFill>
              </a:ln>
              <a:effectLst/>
            </c:spPr>
            <c:extLst>
              <c:ext xmlns:c16="http://schemas.microsoft.com/office/drawing/2014/chart" uri="{C3380CC4-5D6E-409C-BE32-E72D297353CC}">
                <c16:uniqueId val="{00000003-8162-FE49-B5D3-F70FCE6300F8}"/>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162-FE49-B5D3-F70FCE6300F8}"/>
              </c:ext>
            </c:extLst>
          </c:dPt>
          <c:dPt>
            <c:idx val="3"/>
            <c:bubble3D val="0"/>
            <c:spPr>
              <a:solidFill>
                <a:srgbClr val="FFCBA2"/>
              </a:solidFill>
              <a:ln w="19050">
                <a:solidFill>
                  <a:schemeClr val="lt1"/>
                </a:solidFill>
              </a:ln>
              <a:effectLst/>
            </c:spPr>
            <c:extLst>
              <c:ext xmlns:c16="http://schemas.microsoft.com/office/drawing/2014/chart" uri="{C3380CC4-5D6E-409C-BE32-E72D297353CC}">
                <c16:uniqueId val="{00000007-8162-FE49-B5D3-F70FCE6300F8}"/>
              </c:ext>
            </c:extLst>
          </c:dPt>
          <c:dLbls>
            <c:delete val="1"/>
          </c:dLbls>
          <c:cat>
            <c:strRef>
              <c:f>Sheet1!$A$2:$A$4</c:f>
              <c:strCache>
                <c:ptCount val="3"/>
                <c:pt idx="0">
                  <c:v>Orolig</c:v>
                </c:pt>
                <c:pt idx="1">
                  <c:v>Inte orolig</c:v>
                </c:pt>
                <c:pt idx="2">
                  <c:v>Vet inte</c:v>
                </c:pt>
              </c:strCache>
            </c:strRef>
          </c:cat>
          <c:val>
            <c:numRef>
              <c:f>Sheet1!$B$2:$B$4</c:f>
              <c:numCache>
                <c:formatCode>0</c:formatCode>
                <c:ptCount val="3"/>
                <c:pt idx="0">
                  <c:v>65</c:v>
                </c:pt>
                <c:pt idx="1">
                  <c:v>35</c:v>
                </c:pt>
                <c:pt idx="2">
                  <c:v>0</c:v>
                </c:pt>
              </c:numCache>
            </c:numRef>
          </c:val>
          <c:extLst>
            <c:ext xmlns:c16="http://schemas.microsoft.com/office/drawing/2014/chart" uri="{C3380CC4-5D6E-409C-BE32-E72D297353CC}">
              <c16:uniqueId val="{00000008-8162-FE49-B5D3-F70FCE6300F8}"/>
            </c:ext>
          </c:extLst>
        </c:ser>
        <c:dLbls>
          <c:showLegendKey val="0"/>
          <c:showVal val="1"/>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9190384875978"/>
          <c:y val="2.0489943702569121E-2"/>
          <c:w val="0.57255344836921029"/>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08-43BF-A762-EA682E498ED9}"/>
              </c:ext>
            </c:extLst>
          </c:dPt>
          <c:dLbls>
            <c:dLbl>
              <c:idx val="6"/>
              <c:layout>
                <c:manualLayout>
                  <c:x val="-7.2036652582617738E-2"/>
                  <c:y val="-8.32724635666572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8F-44B5-B1B4-FB1654A29578}"/>
                </c:ext>
              </c:extLst>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extLst>
                <c:ext xmlns:c16="http://schemas.microsoft.com/office/drawing/2014/chart" uri="{C3380CC4-5D6E-409C-BE32-E72D297353CC}">
                  <c16:uniqueId val="{00000003-218F-44B5-B1B4-FB1654A29578}"/>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extLst>
                <c:ext xmlns:c16="http://schemas.microsoft.com/office/drawing/2014/chart" uri="{C3380CC4-5D6E-409C-BE32-E72D297353CC}">
                  <c16:uniqueId val="{00000004-218F-44B5-B1B4-FB1654A2957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Sheet1!$A$2:$A$11</c:f>
              <c:strCache>
                <c:ptCount val="10"/>
                <c:pt idx="0">
                  <c:v>0-500 kr</c:v>
                </c:pt>
                <c:pt idx="1">
                  <c:v>501-1000 kr</c:v>
                </c:pt>
                <c:pt idx="2">
                  <c:v>1001-2000 kr</c:v>
                </c:pt>
                <c:pt idx="3">
                  <c:v>2001-3000 kr</c:v>
                </c:pt>
                <c:pt idx="4">
                  <c:v>3001-4000 kr</c:v>
                </c:pt>
                <c:pt idx="5">
                  <c:v>4001-6000 kr</c:v>
                </c:pt>
                <c:pt idx="6">
                  <c:v>6001-8000 kr</c:v>
                </c:pt>
                <c:pt idx="7">
                  <c:v>8001-10000 kr</c:v>
                </c:pt>
                <c:pt idx="8">
                  <c:v>Över 10000 kr</c:v>
                </c:pt>
                <c:pt idx="9">
                  <c:v>Tveksam, vet ej</c:v>
                </c:pt>
              </c:strCache>
            </c:strRef>
          </c:cat>
          <c:val>
            <c:numRef>
              <c:f>Sheet1!$B$2:$B$11</c:f>
              <c:numCache>
                <c:formatCode>#\ ##0</c:formatCode>
                <c:ptCount val="10"/>
                <c:pt idx="0">
                  <c:v>20.851063829787233</c:v>
                </c:pt>
                <c:pt idx="1">
                  <c:v>20</c:v>
                </c:pt>
                <c:pt idx="2">
                  <c:v>18.723404255319149</c:v>
                </c:pt>
                <c:pt idx="3">
                  <c:v>15.319148936170212</c:v>
                </c:pt>
                <c:pt idx="4">
                  <c:v>6.3829787234042552</c:v>
                </c:pt>
                <c:pt idx="5">
                  <c:v>4.6808510638297873</c:v>
                </c:pt>
                <c:pt idx="6">
                  <c:v>2.5531914893617018</c:v>
                </c:pt>
                <c:pt idx="7">
                  <c:v>1.2765957446808509</c:v>
                </c:pt>
                <c:pt idx="8">
                  <c:v>0.85106382978723405</c:v>
                </c:pt>
                <c:pt idx="9">
                  <c:v>9.3617021276595747</c:v>
                </c:pt>
              </c:numCache>
            </c:numRef>
          </c:val>
          <c:extLst>
            <c:ext xmlns:c16="http://schemas.microsoft.com/office/drawing/2014/chart" uri="{C3380CC4-5D6E-409C-BE32-E72D297353CC}">
              <c16:uniqueId val="{00000004-3708-43BF-A762-EA682E498ED9}"/>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scaling>
        <c:delete val="1"/>
        <c:axPos val="t"/>
        <c:numFmt formatCode="#\ ##0" sourceLinked="1"/>
        <c:majorTickMark val="none"/>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04656636853362"/>
          <c:y val="2.049007209044422E-2"/>
          <c:w val="0.52711337613419096"/>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Sheet1!$A$2:$A$11</c:f>
              <c:strCache>
                <c:ptCount val="10"/>
                <c:pt idx="0">
                  <c:v>0-500 kr</c:v>
                </c:pt>
                <c:pt idx="1">
                  <c:v>501-1000 kr</c:v>
                </c:pt>
                <c:pt idx="2">
                  <c:v>1001-2000 kr</c:v>
                </c:pt>
                <c:pt idx="3">
                  <c:v>2001-3000 kr</c:v>
                </c:pt>
                <c:pt idx="4">
                  <c:v>3001-4000 kr</c:v>
                </c:pt>
                <c:pt idx="5">
                  <c:v>4001-6000 kr</c:v>
                </c:pt>
                <c:pt idx="6">
                  <c:v>6001-8000 kr</c:v>
                </c:pt>
                <c:pt idx="7">
                  <c:v>8001-10000 kr</c:v>
                </c:pt>
                <c:pt idx="8">
                  <c:v>Över 10000 kr</c:v>
                </c:pt>
                <c:pt idx="9">
                  <c:v>Tveksam, vet ej</c:v>
                </c:pt>
              </c:strCache>
            </c:strRef>
          </c:cat>
          <c:val>
            <c:numRef>
              <c:f>Sheet1!$B$2:$B$11</c:f>
              <c:numCache>
                <c:formatCode>#\ ##0</c:formatCode>
                <c:ptCount val="10"/>
                <c:pt idx="0">
                  <c:v>8</c:v>
                </c:pt>
                <c:pt idx="1">
                  <c:v>9.9502487562189064</c:v>
                </c:pt>
                <c:pt idx="2">
                  <c:v>12</c:v>
                </c:pt>
                <c:pt idx="3">
                  <c:v>16</c:v>
                </c:pt>
                <c:pt idx="4">
                  <c:v>14.17910447761194</c:v>
                </c:pt>
                <c:pt idx="5">
                  <c:v>13</c:v>
                </c:pt>
                <c:pt idx="6">
                  <c:v>6.9651741293532341</c:v>
                </c:pt>
                <c:pt idx="7">
                  <c:v>4.2288557213930353</c:v>
                </c:pt>
                <c:pt idx="8">
                  <c:v>6.7164179104477615</c:v>
                </c:pt>
                <c:pt idx="9">
                  <c:v>7.9601990049751246</c:v>
                </c:pt>
              </c:numCache>
            </c:numRef>
          </c:val>
          <c:extLst>
            <c:ext xmlns:c16="http://schemas.microsoft.com/office/drawing/2014/chart" uri="{C3380CC4-5D6E-409C-BE32-E72D297353CC}">
              <c16:uniqueId val="{00000000-E07D-4019-9720-8A2BC0BEFD82}"/>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scaling>
        <c:delete val="1"/>
        <c:axPos val="t"/>
        <c:numFmt formatCode="#\ ##0" sourceLinked="1"/>
        <c:majorTickMark val="none"/>
        <c:minorTickMark val="none"/>
        <c:tickLblPos val="nextTo"/>
        <c:crossAx val="20366196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04656636853362"/>
          <c:y val="2.049007209044422E-2"/>
          <c:w val="0.47072864790779756"/>
          <c:h val="0.96550301876342359"/>
        </c:manualLayout>
      </c:layout>
      <c:barChart>
        <c:barDir val="bar"/>
        <c:grouping val="clustered"/>
        <c:varyColors val="0"/>
        <c:ser>
          <c:idx val="0"/>
          <c:order val="0"/>
          <c:tx>
            <c:strRef>
              <c:f>Sheet1!$B$1</c:f>
              <c:strCache>
                <c:ptCount val="1"/>
                <c:pt idx="0">
                  <c:v>2024</c:v>
                </c:pt>
              </c:strCache>
            </c:strRef>
          </c:tx>
          <c:spPr>
            <a:solidFill>
              <a:srgbClr val="20BAAF"/>
            </a:solidFill>
            <a:ln>
              <a:noFill/>
            </a:ln>
            <a:effectLst/>
          </c:spPr>
          <c:invertIfNegative val="0"/>
          <c:dLbls>
            <c:dLbl>
              <c:idx val="2"/>
              <c:layout>
                <c:manualLayout>
                  <c:x val="-4.5369675893899161E-2"/>
                  <c:y val="4.1497829859551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44-4708-A6D5-5C358EA1399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Klarar ökade utgifter upp till 1000 kr</c:v>
                </c:pt>
                <c:pt idx="1">
                  <c:v>1001-2000 kr</c:v>
                </c:pt>
                <c:pt idx="2">
                  <c:v>2001 - 3000 kr</c:v>
                </c:pt>
                <c:pt idx="3">
                  <c:v>Klarar ökade utgifter över 3001 kr</c:v>
                </c:pt>
              </c:strCache>
            </c:strRef>
          </c:cat>
          <c:val>
            <c:numRef>
              <c:f>Sheet1!$B$2:$B$5</c:f>
              <c:numCache>
                <c:formatCode>General</c:formatCode>
                <c:ptCount val="4"/>
                <c:pt idx="0">
                  <c:v>3</c:v>
                </c:pt>
                <c:pt idx="1">
                  <c:v>3</c:v>
                </c:pt>
                <c:pt idx="2">
                  <c:v>6</c:v>
                </c:pt>
                <c:pt idx="3">
                  <c:v>79</c:v>
                </c:pt>
              </c:numCache>
            </c:numRef>
          </c:val>
          <c:extLst>
            <c:ext xmlns:c16="http://schemas.microsoft.com/office/drawing/2014/chart" uri="{C3380CC4-5D6E-409C-BE32-E72D297353CC}">
              <c16:uniqueId val="{00000004-BF46-46F4-8AA3-9DA18DEE5A4F}"/>
            </c:ext>
          </c:extLst>
        </c:ser>
        <c:ser>
          <c:idx val="1"/>
          <c:order val="1"/>
          <c:tx>
            <c:strRef>
              <c:f>Sheet1!$C$1</c:f>
              <c:strCache>
                <c:ptCount val="1"/>
                <c:pt idx="0">
                  <c:v>2023</c:v>
                </c:pt>
              </c:strCache>
            </c:strRef>
          </c:tx>
          <c:spPr>
            <a:solidFill>
              <a:schemeClr val="accent2">
                <a:lumMod val="20000"/>
                <a:lumOff val="80000"/>
              </a:schemeClr>
            </a:solidFill>
            <a:ln>
              <a:noFill/>
            </a:ln>
            <a:effectLst/>
          </c:spPr>
          <c:invertIfNegative val="0"/>
          <c:dLbls>
            <c:dLbl>
              <c:idx val="1"/>
              <c:layout>
                <c:manualLayout>
                  <c:x val="-1.668604458296215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44-4708-A6D5-5C358EA1399B}"/>
                </c:ext>
              </c:extLst>
            </c:dLbl>
            <c:dLbl>
              <c:idx val="2"/>
              <c:layout>
                <c:manualLayout>
                  <c:x val="-5.264104682281733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44-4708-A6D5-5C358EA1399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Klarar ökade utgifter upp till 1000 kr</c:v>
                </c:pt>
                <c:pt idx="1">
                  <c:v>1001-2000 kr</c:v>
                </c:pt>
                <c:pt idx="2">
                  <c:v>2001 - 3000 kr</c:v>
                </c:pt>
                <c:pt idx="3">
                  <c:v>Klarar ökade utgifter över 3001 kr</c:v>
                </c:pt>
              </c:strCache>
            </c:strRef>
          </c:cat>
          <c:val>
            <c:numRef>
              <c:f>Sheet1!$C$2:$C$5</c:f>
              <c:numCache>
                <c:formatCode>General</c:formatCode>
                <c:ptCount val="4"/>
                <c:pt idx="0">
                  <c:v>2</c:v>
                </c:pt>
                <c:pt idx="1">
                  <c:v>5</c:v>
                </c:pt>
                <c:pt idx="2">
                  <c:v>9</c:v>
                </c:pt>
                <c:pt idx="3">
                  <c:v>75</c:v>
                </c:pt>
              </c:numCache>
            </c:numRef>
          </c:val>
          <c:extLst>
            <c:ext xmlns:c16="http://schemas.microsoft.com/office/drawing/2014/chart" uri="{C3380CC4-5D6E-409C-BE32-E72D297353CC}">
              <c16:uniqueId val="{00000004-0001-49E3-8E65-154B5E1256AA}"/>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4950526906014046"/>
          <c:y val="0.83149528444148335"/>
          <c:w val="0.15049473093985952"/>
          <c:h val="0.166965701553489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65476811569486"/>
          <c:y val="0"/>
          <c:w val="0.35234328482791244"/>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Lbls>
            <c:dLbl>
              <c:idx val="0"/>
              <c:layout>
                <c:manualLayout>
                  <c:x val="-8.2282351631841069E-2"/>
                  <c:y val="3.267546725918180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31-47C3-A205-1328A8D8D76F}"/>
                </c:ext>
              </c:extLst>
            </c:dLbl>
            <c:dLbl>
              <c:idx val="1"/>
              <c:layout>
                <c:manualLayout>
                  <c:x val="-2.2242285968670877E-2"/>
                  <c:y val="-8.2982616651418109E-3"/>
                </c:manualLayout>
              </c:layout>
              <c:tx>
                <c:rich>
                  <a:bodyPr/>
                  <a:lstStyle/>
                  <a:p>
                    <a:fld id="{A0E94EC7-E8FE-42B0-B287-EBE42AD86A4E}" type="VALUE">
                      <a:rPr lang="en-US">
                        <a:solidFill>
                          <a:schemeClr val="tx1"/>
                        </a:solidFill>
                      </a:rPr>
                      <a:pPr/>
                      <a:t>[VALUE]</a:t>
                    </a:fld>
                    <a:endParaRPr lang="en-S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E2-4C56-9E77-94A215E3A6B8}"/>
                </c:ext>
              </c:extLst>
            </c:dLbl>
            <c:dLbl>
              <c:idx val="2"/>
              <c:layout>
                <c:manualLayout>
                  <c:x val="-7.3051668011463233E-2"/>
                  <c:y val="-4.1494575872434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31-47C3-A205-1328A8D8D76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Klarar ökade utgifter upp till 1000 kr</c:v>
                </c:pt>
                <c:pt idx="1">
                  <c:v>1001-2000 kr</c:v>
                </c:pt>
                <c:pt idx="2">
                  <c:v>2001 - 3000 kr</c:v>
                </c:pt>
                <c:pt idx="3">
                  <c:v>Klarar ökade utgifter över 3001 kr</c:v>
                </c:pt>
              </c:strCache>
            </c:strRef>
          </c:cat>
          <c:val>
            <c:numRef>
              <c:f>Sheet1!$B$2:$B$5</c:f>
              <c:numCache>
                <c:formatCode>General</c:formatCode>
                <c:ptCount val="4"/>
                <c:pt idx="0">
                  <c:v>19</c:v>
                </c:pt>
                <c:pt idx="1">
                  <c:v>11</c:v>
                </c:pt>
                <c:pt idx="2">
                  <c:v>17</c:v>
                </c:pt>
                <c:pt idx="3">
                  <c:v>46</c:v>
                </c:pt>
              </c:numCache>
            </c:numRef>
          </c:val>
          <c:extLst>
            <c:ext xmlns:c16="http://schemas.microsoft.com/office/drawing/2014/chart" uri="{C3380CC4-5D6E-409C-BE32-E72D297353CC}">
              <c16:uniqueId val="{00000004-F162-4781-8B5A-3F67FED49312}"/>
            </c:ext>
          </c:extLst>
        </c:ser>
        <c:ser>
          <c:idx val="1"/>
          <c:order val="1"/>
          <c:tx>
            <c:strRef>
              <c:f>Sheet1!$C$1</c:f>
              <c:strCache>
                <c:ptCount val="1"/>
                <c:pt idx="0">
                  <c:v>2023</c:v>
                </c:pt>
              </c:strCache>
            </c:strRef>
          </c:tx>
          <c:spPr>
            <a:solidFill>
              <a:srgbClr val="AEBCDE"/>
            </a:solidFill>
            <a:ln>
              <a:noFill/>
            </a:ln>
            <a:effectLst/>
          </c:spPr>
          <c:invertIfNegative val="0"/>
          <c:dLbls>
            <c:dLbl>
              <c:idx val="1"/>
              <c:layout>
                <c:manualLayout>
                  <c:x val="-2.1706685957541525E-2"/>
                  <c:y val="4.149784341916165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31-47C3-A205-1328A8D8D76F}"/>
                </c:ext>
              </c:extLst>
            </c:dLbl>
            <c:dLbl>
              <c:idx val="2"/>
              <c:layout>
                <c:manualLayout>
                  <c:x val="-7.3051668011463233E-2"/>
                  <c:y val="4.1506012285977209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7.6607773851590108E-2"/>
                      <c:h val="9.1980133315906404E-2"/>
                    </c:manualLayout>
                  </c15:layout>
                </c:ext>
                <c:ext xmlns:c16="http://schemas.microsoft.com/office/drawing/2014/chart" uri="{C3380CC4-5D6E-409C-BE32-E72D297353CC}">
                  <c16:uniqueId val="{00000001-F931-47C3-A205-1328A8D8D76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Klarar ökade utgifter upp till 1000 kr</c:v>
                </c:pt>
                <c:pt idx="1">
                  <c:v>1001-2000 kr</c:v>
                </c:pt>
                <c:pt idx="2">
                  <c:v>2001 - 3000 kr</c:v>
                </c:pt>
                <c:pt idx="3">
                  <c:v>Klarar ökade utgifter över 3001 kr</c:v>
                </c:pt>
              </c:strCache>
            </c:strRef>
          </c:cat>
          <c:val>
            <c:numRef>
              <c:f>Sheet1!$C$2:$C$5</c:f>
              <c:numCache>
                <c:formatCode>General</c:formatCode>
                <c:ptCount val="4"/>
                <c:pt idx="0">
                  <c:v>9</c:v>
                </c:pt>
                <c:pt idx="1">
                  <c:v>12</c:v>
                </c:pt>
                <c:pt idx="2">
                  <c:v>17</c:v>
                </c:pt>
                <c:pt idx="3">
                  <c:v>52</c:v>
                </c:pt>
              </c:numCache>
            </c:numRef>
          </c:val>
          <c:extLst>
            <c:ext xmlns:c16="http://schemas.microsoft.com/office/drawing/2014/chart" uri="{C3380CC4-5D6E-409C-BE32-E72D297353CC}">
              <c16:uniqueId val="{00000004-09E6-47F2-AA6A-268C8C9B4D79}"/>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min val="5"/>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2140313291227285"/>
          <c:y val="0.83303424388968761"/>
          <c:w val="0.17626789323203992"/>
          <c:h val="0.166965756110312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9190384875978"/>
          <c:y val="2.0489943702569121E-2"/>
          <c:w val="0.55701439778684769"/>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08-43BF-A762-EA682E498ED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Klarar ökade utgifter upp till 1000 kr</c:v>
                </c:pt>
                <c:pt idx="1">
                  <c:v>1001-2000 kr</c:v>
                </c:pt>
                <c:pt idx="2">
                  <c:v>2001 - 3000 kr</c:v>
                </c:pt>
                <c:pt idx="3">
                  <c:v>Klarar ökade utgifter över 3001 kr</c:v>
                </c:pt>
              </c:strCache>
            </c:strRef>
          </c:cat>
          <c:val>
            <c:numRef>
              <c:f>Sheet1!$B$2:$B$5</c:f>
              <c:numCache>
                <c:formatCode>General</c:formatCode>
                <c:ptCount val="4"/>
                <c:pt idx="0">
                  <c:v>41</c:v>
                </c:pt>
                <c:pt idx="1">
                  <c:v>19</c:v>
                </c:pt>
                <c:pt idx="2">
                  <c:v>15</c:v>
                </c:pt>
                <c:pt idx="3">
                  <c:v>16</c:v>
                </c:pt>
              </c:numCache>
            </c:numRef>
          </c:val>
          <c:extLst>
            <c:ext xmlns:c16="http://schemas.microsoft.com/office/drawing/2014/chart" uri="{C3380CC4-5D6E-409C-BE32-E72D297353CC}">
              <c16:uniqueId val="{00000004-3708-43BF-A762-EA682E498ED9}"/>
            </c:ext>
          </c:extLst>
        </c:ser>
        <c:ser>
          <c:idx val="1"/>
          <c:order val="1"/>
          <c:tx>
            <c:strRef>
              <c:f>Sheet1!$C$1</c:f>
              <c:strCache>
                <c:ptCount val="1"/>
                <c:pt idx="0">
                  <c:v>2023</c:v>
                </c:pt>
              </c:strCache>
            </c:strRef>
          </c:tx>
          <c:spPr>
            <a:solidFill>
              <a:srgbClr val="E4CF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Klarar ökade utgifter upp till 1000 kr</c:v>
                </c:pt>
                <c:pt idx="1">
                  <c:v>1001-2000 kr</c:v>
                </c:pt>
                <c:pt idx="2">
                  <c:v>2001 - 3000 kr</c:v>
                </c:pt>
                <c:pt idx="3">
                  <c:v>Klarar ökade utgifter över 3001 kr</c:v>
                </c:pt>
              </c:strCache>
            </c:strRef>
          </c:cat>
          <c:val>
            <c:numRef>
              <c:f>Sheet1!$C$2:$C$5</c:f>
              <c:numCache>
                <c:formatCode>General</c:formatCode>
                <c:ptCount val="4"/>
                <c:pt idx="0">
                  <c:v>32</c:v>
                </c:pt>
                <c:pt idx="1">
                  <c:v>22</c:v>
                </c:pt>
                <c:pt idx="2">
                  <c:v>16</c:v>
                </c:pt>
                <c:pt idx="3">
                  <c:v>18</c:v>
                </c:pt>
              </c:numCache>
            </c:numRef>
          </c:val>
          <c:extLst>
            <c:ext xmlns:c16="http://schemas.microsoft.com/office/drawing/2014/chart" uri="{C3380CC4-5D6E-409C-BE32-E72D297353CC}">
              <c16:uniqueId val="{00000004-A1A9-4187-8EA6-3B484B4ADB61}"/>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2014650143476209"/>
          <c:y val="0.82427379199194295"/>
          <c:w val="0.17626789323203992"/>
          <c:h val="0.16752255896936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5115909327665"/>
          <c:y val="0.10151047489427889"/>
          <c:w val="0.66287654981506883"/>
          <c:h val="0.79645311816458453"/>
        </c:manualLayout>
      </c:layout>
      <c:doughnutChart>
        <c:varyColors val="1"/>
        <c:ser>
          <c:idx val="0"/>
          <c:order val="0"/>
          <c:tx>
            <c:strRef>
              <c:f>Sheet1!$B$1</c:f>
              <c:strCache>
                <c:ptCount val="1"/>
                <c:pt idx="0">
                  <c:v>Sales</c:v>
                </c:pt>
              </c:strCache>
            </c:strRef>
          </c:tx>
          <c:dPt>
            <c:idx val="0"/>
            <c:bubble3D val="0"/>
            <c:spPr>
              <a:solidFill>
                <a:srgbClr val="6F018B"/>
              </a:solidFill>
              <a:ln w="19050">
                <a:solidFill>
                  <a:schemeClr val="lt1"/>
                </a:solidFill>
              </a:ln>
              <a:effectLst/>
            </c:spPr>
            <c:extLst>
              <c:ext xmlns:c16="http://schemas.microsoft.com/office/drawing/2014/chart" uri="{C3380CC4-5D6E-409C-BE32-E72D297353CC}">
                <c16:uniqueId val="{00000001-8A3A-994C-9007-7FF92824BCD7}"/>
              </c:ext>
            </c:extLst>
          </c:dPt>
          <c:dPt>
            <c:idx val="1"/>
            <c:bubble3D val="0"/>
            <c:spPr>
              <a:solidFill>
                <a:srgbClr val="E4CFE8"/>
              </a:solidFill>
              <a:ln w="19050">
                <a:solidFill>
                  <a:schemeClr val="lt1"/>
                </a:solidFill>
              </a:ln>
              <a:effectLst/>
            </c:spPr>
            <c:extLst>
              <c:ext xmlns:c16="http://schemas.microsoft.com/office/drawing/2014/chart" uri="{C3380CC4-5D6E-409C-BE32-E72D297353CC}">
                <c16:uniqueId val="{00000003-8A3A-994C-9007-7FF92824BCD7}"/>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8A3A-994C-9007-7FF92824BCD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8A3A-994C-9007-7FF92824BCD7}"/>
              </c:ext>
            </c:extLst>
          </c:dPt>
          <c:dLbls>
            <c:dLbl>
              <c:idx val="0"/>
              <c:tx>
                <c:rich>
                  <a:bodyPr/>
                  <a:lstStyle/>
                  <a:p>
                    <a:fld id="{5B0F70D9-DDE3-47EC-9C17-EEEFD52A1B91}" type="VALUE">
                      <a:rPr lang="en-US">
                        <a:solidFill>
                          <a:schemeClr val="bg1"/>
                        </a:solidFill>
                      </a:rPr>
                      <a:pPr/>
                      <a:t>[VALUE]</a:t>
                    </a:fld>
                    <a:endParaRPr lang="en-S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3A-994C-9007-7FF92824BCD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Ja, vid flera tillfällen</c:v>
                </c:pt>
                <c:pt idx="1">
                  <c:v>Ja, vid något tillfälle</c:v>
                </c:pt>
                <c:pt idx="2">
                  <c:v>Nej</c:v>
                </c:pt>
                <c:pt idx="3">
                  <c:v>Tveksam, vet ej</c:v>
                </c:pt>
              </c:strCache>
            </c:strRef>
          </c:cat>
          <c:val>
            <c:numRef>
              <c:f>Sheet1!$B$2:$B$5</c:f>
              <c:numCache>
                <c:formatCode>#\ ##0</c:formatCode>
                <c:ptCount val="4"/>
                <c:pt idx="0">
                  <c:v>23.829787234042556</c:v>
                </c:pt>
                <c:pt idx="1">
                  <c:v>29.787234042553191</c:v>
                </c:pt>
                <c:pt idx="2">
                  <c:v>42.553191489361701</c:v>
                </c:pt>
                <c:pt idx="3">
                  <c:v>3.8297872340425529</c:v>
                </c:pt>
              </c:numCache>
            </c:numRef>
          </c:val>
          <c:extLst>
            <c:ext xmlns:c16="http://schemas.microsoft.com/office/drawing/2014/chart" uri="{C3380CC4-5D6E-409C-BE32-E72D297353CC}">
              <c16:uniqueId val="{00000008-8A3A-994C-9007-7FF92824BCD7}"/>
            </c:ext>
          </c:extLst>
        </c:ser>
        <c:dLbls>
          <c:showLegendKey val="0"/>
          <c:showVal val="1"/>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785115909327665"/>
          <c:y val="0.10151047489427889"/>
          <c:w val="0.66287654981506883"/>
          <c:h val="0.79645311816458453"/>
        </c:manualLayout>
      </c:layout>
      <c:doughnutChart>
        <c:varyColors val="1"/>
        <c:ser>
          <c:idx val="0"/>
          <c:order val="0"/>
          <c:tx>
            <c:strRef>
              <c:f>Sheet1!$B$1</c:f>
              <c:strCache>
                <c:ptCount val="1"/>
                <c:pt idx="0">
                  <c:v>Sales</c:v>
                </c:pt>
              </c:strCache>
            </c:strRef>
          </c:tx>
          <c:dPt>
            <c:idx val="0"/>
            <c:bubble3D val="0"/>
            <c:spPr>
              <a:solidFill>
                <a:srgbClr val="0060AD"/>
              </a:solidFill>
              <a:ln w="19050">
                <a:solidFill>
                  <a:schemeClr val="lt1"/>
                </a:solidFill>
              </a:ln>
              <a:effectLst/>
            </c:spPr>
            <c:extLst>
              <c:ext xmlns:c16="http://schemas.microsoft.com/office/drawing/2014/chart" uri="{C3380CC4-5D6E-409C-BE32-E72D297353CC}">
                <c16:uniqueId val="{00000001-8162-FE49-B5D3-F70FCE6300F8}"/>
              </c:ext>
            </c:extLst>
          </c:dPt>
          <c:dPt>
            <c:idx val="1"/>
            <c:bubble3D val="0"/>
            <c:spPr>
              <a:solidFill>
                <a:srgbClr val="AEBCDE"/>
              </a:solidFill>
              <a:ln w="19050">
                <a:solidFill>
                  <a:schemeClr val="lt1"/>
                </a:solidFill>
              </a:ln>
              <a:effectLst/>
            </c:spPr>
            <c:extLst>
              <c:ext xmlns:c16="http://schemas.microsoft.com/office/drawing/2014/chart" uri="{C3380CC4-5D6E-409C-BE32-E72D297353CC}">
                <c16:uniqueId val="{00000003-8162-FE49-B5D3-F70FCE6300F8}"/>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8162-FE49-B5D3-F70FCE6300F8}"/>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8162-FE49-B5D3-F70FCE6300F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62-FE49-B5D3-F70FCE6300F8}"/>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62-FE49-B5D3-F70FCE6300F8}"/>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62-FE49-B5D3-F70FCE6300F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62-FE49-B5D3-F70FCE6300F8}"/>
                </c:ext>
              </c:extLst>
            </c:dLbl>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SE"/>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Ja, vid flera tillfällen</c:v>
                </c:pt>
                <c:pt idx="1">
                  <c:v>Ja, vid något tillfälle</c:v>
                </c:pt>
                <c:pt idx="2">
                  <c:v>Nej</c:v>
                </c:pt>
                <c:pt idx="3">
                  <c:v>Tveksam, vet ej</c:v>
                </c:pt>
              </c:strCache>
            </c:strRef>
          </c:cat>
          <c:val>
            <c:numRef>
              <c:f>Sheet1!$B$2:$B$5</c:f>
              <c:numCache>
                <c:formatCode>#\ ##0</c:formatCode>
                <c:ptCount val="4"/>
                <c:pt idx="0">
                  <c:v>14</c:v>
                </c:pt>
                <c:pt idx="1">
                  <c:v>20.398009950248756</c:v>
                </c:pt>
                <c:pt idx="2">
                  <c:v>62.437810945273633</c:v>
                </c:pt>
                <c:pt idx="3">
                  <c:v>3.7313432835820892</c:v>
                </c:pt>
              </c:numCache>
            </c:numRef>
          </c:val>
          <c:extLst>
            <c:ext xmlns:c16="http://schemas.microsoft.com/office/drawing/2014/chart" uri="{C3380CC4-5D6E-409C-BE32-E72D297353CC}">
              <c16:uniqueId val="{00000008-8162-FE49-B5D3-F70FCE6300F8}"/>
            </c:ext>
          </c:extLst>
        </c:ser>
        <c:dLbls>
          <c:showLegendKey val="0"/>
          <c:showVal val="1"/>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S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785115909327665"/>
          <c:y val="0.10151047489427889"/>
          <c:w val="0.66287654981506883"/>
          <c:h val="0.79645311816458453"/>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CD9-4BC5-872C-339BA6060DFB}"/>
              </c:ext>
            </c:extLst>
          </c:dPt>
          <c:dPt>
            <c:idx val="1"/>
            <c:bubble3D val="0"/>
            <c:spPr>
              <a:solidFill>
                <a:srgbClr val="DBF2EF"/>
              </a:solidFill>
              <a:ln w="19050">
                <a:solidFill>
                  <a:schemeClr val="lt1"/>
                </a:solidFill>
              </a:ln>
              <a:effectLst/>
            </c:spPr>
            <c:extLst>
              <c:ext xmlns:c16="http://schemas.microsoft.com/office/drawing/2014/chart" uri="{C3380CC4-5D6E-409C-BE32-E72D297353CC}">
                <c16:uniqueId val="{00000003-8CD9-4BC5-872C-339BA6060DFB}"/>
              </c:ext>
            </c:extLst>
          </c:dPt>
          <c:dPt>
            <c:idx val="2"/>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5-8CD9-4BC5-872C-339BA6060DFB}"/>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8CD9-4BC5-872C-339BA6060DF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Ja, vid flera tillfällen</c:v>
                </c:pt>
                <c:pt idx="1">
                  <c:v>Ja, vid något tillfälle</c:v>
                </c:pt>
                <c:pt idx="2">
                  <c:v>Nej</c:v>
                </c:pt>
                <c:pt idx="3">
                  <c:v>Tveksam, vet ej</c:v>
                </c:pt>
              </c:strCache>
            </c:strRef>
          </c:cat>
          <c:val>
            <c:numRef>
              <c:f>Sheet1!$B$2:$B$5</c:f>
              <c:numCache>
                <c:formatCode>#\ ##0</c:formatCode>
                <c:ptCount val="4"/>
                <c:pt idx="0">
                  <c:v>1.1737523179894576</c:v>
                </c:pt>
                <c:pt idx="1">
                  <c:v>14</c:v>
                </c:pt>
                <c:pt idx="2">
                  <c:v>84.243924168268208</c:v>
                </c:pt>
                <c:pt idx="3">
                  <c:v>1.0337843894707648</c:v>
                </c:pt>
              </c:numCache>
            </c:numRef>
          </c:val>
          <c:extLst>
            <c:ext xmlns:c16="http://schemas.microsoft.com/office/drawing/2014/chart" uri="{C3380CC4-5D6E-409C-BE32-E72D297353CC}">
              <c16:uniqueId val="{00000008-8CD9-4BC5-872C-339BA6060DFB}"/>
            </c:ext>
          </c:extLst>
        </c:ser>
        <c:dLbls>
          <c:showLegendKey val="0"/>
          <c:showVal val="1"/>
          <c:showCatName val="0"/>
          <c:showSerName val="0"/>
          <c:showPercent val="0"/>
          <c:showBubbleSize val="0"/>
          <c:showLeaderLines val="1"/>
        </c:dLbls>
        <c:firstSliceAng val="0"/>
        <c:holeSize val="74"/>
      </c:doughnutChart>
      <c:spPr>
        <a:noFill/>
        <a:ln>
          <a:noFill/>
        </a:ln>
        <a:effectLst/>
      </c:spPr>
    </c:plotArea>
    <c:legend>
      <c:legendPos val="r"/>
      <c:layout>
        <c:manualLayout>
          <c:xMode val="edge"/>
          <c:yMode val="edge"/>
          <c:x val="0"/>
          <c:y val="0.87953641533047866"/>
          <c:w val="1"/>
          <c:h val="0.117603628395584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45967001474641"/>
          <c:y val="2.049007209044422E-2"/>
          <c:w val="0.36774881055062469"/>
          <c:h val="0.96550301876342359"/>
        </c:manualLayout>
      </c:layout>
      <c:barChart>
        <c:barDir val="bar"/>
        <c:grouping val="stack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2F8-45AE-8370-EE5A982C2E78}"/>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3-151A-4F70-9DED-231B02F3B5AF}"/>
              </c:ext>
            </c:extLst>
          </c:dPt>
          <c:dLbls>
            <c:dLbl>
              <c:idx val="2"/>
              <c:layout>
                <c:manualLayout>
                  <c:x val="-1.2765921927603507E-2"/>
                  <c:y val="3.267545658993153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5F-4158-867B-A23AD1E76CA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Sheet1!$A$2:$A$6</c:f>
              <c:strCache>
                <c:ptCount val="5"/>
                <c:pt idx="0">
                  <c:v>Jag har haft svårt att betala utgifter kopplat till mitt/mina barns aktiviteter</c:v>
                </c:pt>
                <c:pt idx="1">
                  <c:v>Mitt/mina barn har inte kunnat börja i någon fritidsaktivitet på grund av ekonomi</c:v>
                </c:pt>
                <c:pt idx="2">
                  <c:v>Mitt/mina barn har fått sluta med sin fritidsaktivitet/någon av sin/sina aktiviteter på grund av ekonomi</c:v>
                </c:pt>
                <c:pt idx="3">
                  <c:v>Annat</c:v>
                </c:pt>
                <c:pt idx="4">
                  <c:v>Inget av ovanstående</c:v>
                </c:pt>
              </c:strCache>
            </c:strRef>
          </c:cat>
          <c:val>
            <c:numRef>
              <c:f>Sheet1!$B$2:$B$6</c:f>
              <c:numCache>
                <c:formatCode>#\ ##0</c:formatCode>
                <c:ptCount val="5"/>
                <c:pt idx="0">
                  <c:v>21.867088878069612</c:v>
                </c:pt>
                <c:pt idx="1">
                  <c:v>18.954618507283154</c:v>
                </c:pt>
                <c:pt idx="2">
                  <c:v>9.1181062498139003</c:v>
                </c:pt>
                <c:pt idx="4">
                  <c:v>59.621895563752993</c:v>
                </c:pt>
              </c:numCache>
            </c:numRef>
          </c:val>
          <c:extLst>
            <c:ext xmlns:c16="http://schemas.microsoft.com/office/drawing/2014/chart" uri="{C3380CC4-5D6E-409C-BE32-E72D297353CC}">
              <c16:uniqueId val="{00000004-151A-4F70-9DED-231B02F3B5AF}"/>
            </c:ext>
          </c:extLst>
        </c:ser>
        <c:dLbls>
          <c:dLblPos val="inEnd"/>
          <c:showLegendKey val="0"/>
          <c:showVal val="1"/>
          <c:showCatName val="0"/>
          <c:showSerName val="0"/>
          <c:showPercent val="0"/>
          <c:showBubbleSize val="0"/>
        </c:dLbls>
        <c:gapWidth val="16"/>
        <c:overlap val="53"/>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stacked"/>
        <c:varyColors val="0"/>
        <c:ser>
          <c:idx val="0"/>
          <c:order val="0"/>
          <c:tx>
            <c:strRef>
              <c:f>Sheet1!$B$1</c:f>
              <c:strCache>
                <c:ptCount val="1"/>
                <c:pt idx="0">
                  <c:v>Series 1</c:v>
                </c:pt>
              </c:strCache>
            </c:strRef>
          </c:tx>
          <c:spPr>
            <a:solidFill>
              <a:srgbClr val="0060AD"/>
            </a:solidFill>
            <a:ln>
              <a:noFill/>
            </a:ln>
            <a:effectLst/>
          </c:spPr>
          <c:invertIfNegative val="0"/>
          <c:dPt>
            <c:idx val="2"/>
            <c:invertIfNegative val="0"/>
            <c:bubble3D val="0"/>
            <c:spPr>
              <a:solidFill>
                <a:srgbClr val="0060AD"/>
              </a:solidFill>
              <a:ln>
                <a:noFill/>
              </a:ln>
              <a:effectLst/>
            </c:spPr>
            <c:extLst>
              <c:ext xmlns:c16="http://schemas.microsoft.com/office/drawing/2014/chart" uri="{C3380CC4-5D6E-409C-BE32-E72D297353CC}">
                <c16:uniqueId val="{00000001-E1DB-4E26-99FC-63133D8775BB}"/>
              </c:ext>
            </c:extLst>
          </c:dPt>
          <c:dPt>
            <c:idx val="4"/>
            <c:invertIfNegative val="0"/>
            <c:bubble3D val="0"/>
            <c:spPr>
              <a:solidFill>
                <a:srgbClr val="0060AD"/>
              </a:solidFill>
              <a:ln>
                <a:noFill/>
              </a:ln>
              <a:effectLst/>
            </c:spPr>
            <c:extLst>
              <c:ext xmlns:c16="http://schemas.microsoft.com/office/drawing/2014/chart" uri="{C3380CC4-5D6E-409C-BE32-E72D297353CC}">
                <c16:uniqueId val="{00000003-E1DB-4E26-99FC-63133D8775BB}"/>
              </c:ext>
            </c:extLst>
          </c:dPt>
          <c:dLbls>
            <c:dLbl>
              <c:idx val="3"/>
              <c:layout>
                <c:manualLayout>
                  <c:x val="2.1201413427561839E-2"/>
                  <c:y val="1.5215700147292486E-16"/>
                </c:manualLayout>
              </c:layout>
              <c:tx>
                <c:rich>
                  <a:bodyPr/>
                  <a:lstStyle/>
                  <a:p>
                    <a:fld id="{39BA869A-40F2-4F90-9BAE-07C5A7790533}" type="VALUE">
                      <a:rPr lang="en-US">
                        <a:solidFill>
                          <a:schemeClr val="tx1"/>
                        </a:solidFill>
                      </a:rPr>
                      <a:pPr/>
                      <a:t>[VALUE]</a:t>
                    </a:fld>
                    <a:endParaRPr lang="en-S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28E-4457-8476-1408721645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Sheet1!$A$2:$A$6</c:f>
              <c:strCache>
                <c:ptCount val="5"/>
                <c:pt idx="0">
                  <c:v>Mitt/mina barn har inte kunnat börja i någon fritidsaktivitet på grund av ekonomi</c:v>
                </c:pt>
                <c:pt idx="1">
                  <c:v>Mitt/mina barn har fått sluta med sin fritidsaktivitet/någon av sin/sina aktiviteter på grund av ekonomi</c:v>
                </c:pt>
                <c:pt idx="2">
                  <c:v>Jag har haft svårt att betala utgifter kopplat till mitt/mina barns aktiviteter </c:v>
                </c:pt>
                <c:pt idx="3">
                  <c:v>Annat</c:v>
                </c:pt>
                <c:pt idx="4">
                  <c:v>Inget av ovanstående</c:v>
                </c:pt>
              </c:strCache>
            </c:strRef>
          </c:cat>
          <c:val>
            <c:numRef>
              <c:f>Sheet1!$B$2:$B$6</c:f>
              <c:numCache>
                <c:formatCode>#\ ##0</c:formatCode>
                <c:ptCount val="5"/>
                <c:pt idx="0">
                  <c:v>40</c:v>
                </c:pt>
                <c:pt idx="1">
                  <c:v>18</c:v>
                </c:pt>
                <c:pt idx="2">
                  <c:v>50</c:v>
                </c:pt>
                <c:pt idx="3">
                  <c:v>2.2058823529411766</c:v>
                </c:pt>
                <c:pt idx="4">
                  <c:v>19</c:v>
                </c:pt>
              </c:numCache>
            </c:numRef>
          </c:val>
          <c:extLst>
            <c:ext xmlns:c16="http://schemas.microsoft.com/office/drawing/2014/chart" uri="{C3380CC4-5D6E-409C-BE32-E72D297353CC}">
              <c16:uniqueId val="{00000004-E1DB-4E26-99FC-63133D8775BB}"/>
            </c:ext>
          </c:extLst>
        </c:ser>
        <c:dLbls>
          <c:dLblPos val="inEnd"/>
          <c:showLegendKey val="0"/>
          <c:showVal val="1"/>
          <c:showCatName val="0"/>
          <c:showSerName val="0"/>
          <c:showPercent val="0"/>
          <c:showBubbleSize val="0"/>
        </c:dLbls>
        <c:gapWidth val="16"/>
        <c:overlap val="53"/>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7785115909327665"/>
          <c:y val="0.10151047489427889"/>
          <c:w val="0.66287654981506883"/>
          <c:h val="0.79645311816458453"/>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CD9-4BC5-872C-339BA6060DFB}"/>
              </c:ext>
            </c:extLst>
          </c:dPt>
          <c:dPt>
            <c:idx val="1"/>
            <c:bubble3D val="0"/>
            <c:spPr>
              <a:solidFill>
                <a:srgbClr val="DBF2EF"/>
              </a:solidFill>
              <a:ln w="19050">
                <a:solidFill>
                  <a:schemeClr val="lt1"/>
                </a:solidFill>
              </a:ln>
              <a:effectLst/>
            </c:spPr>
            <c:extLst>
              <c:ext xmlns:c16="http://schemas.microsoft.com/office/drawing/2014/chart" uri="{C3380CC4-5D6E-409C-BE32-E72D297353CC}">
                <c16:uniqueId val="{00000003-8CD9-4BC5-872C-339BA6060DFB}"/>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8CD9-4BC5-872C-339BA6060DFB}"/>
              </c:ext>
            </c:extLst>
          </c:dPt>
          <c:dPt>
            <c:idx val="3"/>
            <c:bubble3D val="0"/>
            <c:spPr>
              <a:solidFill>
                <a:srgbClr val="FFCBA2"/>
              </a:solidFill>
              <a:ln w="19050">
                <a:solidFill>
                  <a:schemeClr val="lt1"/>
                </a:solidFill>
              </a:ln>
              <a:effectLst/>
            </c:spPr>
            <c:extLst>
              <c:ext xmlns:c16="http://schemas.microsoft.com/office/drawing/2014/chart" uri="{C3380CC4-5D6E-409C-BE32-E72D297353CC}">
                <c16:uniqueId val="{00000007-8CD9-4BC5-872C-339BA6060D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Orolig</c:v>
                </c:pt>
                <c:pt idx="1">
                  <c:v>Inte orolig</c:v>
                </c:pt>
                <c:pt idx="2">
                  <c:v>Vet inte</c:v>
                </c:pt>
              </c:strCache>
            </c:strRef>
          </c:cat>
          <c:val>
            <c:numRef>
              <c:f>Sheet1!$B$2:$B$4</c:f>
              <c:numCache>
                <c:formatCode>0</c:formatCode>
                <c:ptCount val="3"/>
                <c:pt idx="0">
                  <c:v>37</c:v>
                </c:pt>
                <c:pt idx="1">
                  <c:v>63</c:v>
                </c:pt>
                <c:pt idx="2">
                  <c:v>13</c:v>
                </c:pt>
              </c:numCache>
            </c:numRef>
          </c:val>
          <c:extLst>
            <c:ext xmlns:c16="http://schemas.microsoft.com/office/drawing/2014/chart" uri="{C3380CC4-5D6E-409C-BE32-E72D297353CC}">
              <c16:uniqueId val="{00000008-8CD9-4BC5-872C-339BA6060DFB}"/>
            </c:ext>
          </c:extLst>
        </c:ser>
        <c:dLbls>
          <c:showLegendKey val="0"/>
          <c:showVal val="1"/>
          <c:showCatName val="0"/>
          <c:showSerName val="0"/>
          <c:showPercent val="0"/>
          <c:showBubbleSize val="0"/>
          <c:showLeaderLines val="1"/>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051430631030275"/>
          <c:y val="2.049007209044422E-2"/>
          <c:w val="0.42779749362315633"/>
          <c:h val="0.96550301876342359"/>
        </c:manualLayout>
      </c:layout>
      <c:barChart>
        <c:barDir val="bar"/>
        <c:grouping val="stacked"/>
        <c:varyColors val="0"/>
        <c:ser>
          <c:idx val="0"/>
          <c:order val="0"/>
          <c:tx>
            <c:strRef>
              <c:f>Sheet1!$B$1</c:f>
              <c:strCache>
                <c:ptCount val="1"/>
                <c:pt idx="0">
                  <c:v>Series 1</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81-4F38-AFA6-5ECF50FB4265}"/>
              </c:ext>
            </c:extLst>
          </c:dPt>
          <c:dPt>
            <c:idx val="4"/>
            <c:invertIfNegative val="0"/>
            <c:bubble3D val="0"/>
            <c:spPr>
              <a:solidFill>
                <a:srgbClr val="6F018B"/>
              </a:solidFill>
              <a:ln>
                <a:noFill/>
              </a:ln>
              <a:effectLst/>
            </c:spPr>
            <c:extLst>
              <c:ext xmlns:c16="http://schemas.microsoft.com/office/drawing/2014/chart" uri="{C3380CC4-5D6E-409C-BE32-E72D297353CC}">
                <c16:uniqueId val="{00000003-3781-4F38-AFA6-5ECF50FB4265}"/>
              </c:ext>
            </c:extLst>
          </c:dPt>
          <c:dLbls>
            <c:dLbl>
              <c:idx val="1"/>
              <c:layout>
                <c:manualLayout>
                  <c:x val="-4.4291338582677807E-3"/>
                  <c:y val="6.556886895012437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C1-4B3C-939A-951B2370F8B0}"/>
                </c:ext>
              </c:extLst>
            </c:dLbl>
            <c:dLbl>
              <c:idx val="3"/>
              <c:layout>
                <c:manualLayout>
                  <c:x val="2.1602251303094157E-2"/>
                  <c:y val="3.2784434475062189E-7"/>
                </c:manualLayout>
              </c:layout>
              <c:tx>
                <c:rich>
                  <a:bodyPr/>
                  <a:lstStyle/>
                  <a:p>
                    <a:fld id="{8A8ADE0D-7BAE-4AF0-B523-1BA51F4EAA9C}" type="VALUE">
                      <a:rPr lang="en-US">
                        <a:solidFill>
                          <a:schemeClr val="tx1"/>
                        </a:solidFill>
                      </a:rPr>
                      <a:pPr/>
                      <a:t>[VALUE]</a:t>
                    </a:fld>
                    <a:endParaRPr lang="en-S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C1-4B3C-939A-951B2370F8B0}"/>
                </c:ext>
              </c:extLst>
            </c:dLbl>
            <c:dLbl>
              <c:idx val="4"/>
              <c:layout>
                <c:manualLayout>
                  <c:x val="-2.675779083952534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81-4F38-AFA6-5ECF50FB426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Sheet1!$A$2:$A$6</c:f>
              <c:strCache>
                <c:ptCount val="5"/>
                <c:pt idx="0">
                  <c:v>Mitt/mina barn har inte kunnat börja i någon fritidsaktivitet på grund av ekonomi</c:v>
                </c:pt>
                <c:pt idx="1">
                  <c:v>Mitt/mina barn har fått sluta med sin fritidsaktivitet/någon av sin/sina aktiviteter på grund av ekonomi</c:v>
                </c:pt>
                <c:pt idx="2">
                  <c:v>Jag har haft svårt att betala utgifter kopplat till mitt/mina barns aktiviteter </c:v>
                </c:pt>
                <c:pt idx="3">
                  <c:v>Annat</c:v>
                </c:pt>
                <c:pt idx="4">
                  <c:v>Inget av ovanstående</c:v>
                </c:pt>
              </c:strCache>
            </c:strRef>
          </c:cat>
          <c:val>
            <c:numRef>
              <c:f>Sheet1!$B$2:$B$6</c:f>
              <c:numCache>
                <c:formatCode>#\ ##0</c:formatCode>
                <c:ptCount val="5"/>
                <c:pt idx="0">
                  <c:v>46.031746031746032</c:v>
                </c:pt>
                <c:pt idx="1">
                  <c:v>15.079365079365079</c:v>
                </c:pt>
                <c:pt idx="2">
                  <c:v>49.206349206349202</c:v>
                </c:pt>
                <c:pt idx="3">
                  <c:v>4.7619047619047619</c:v>
                </c:pt>
                <c:pt idx="4">
                  <c:v>14.285714285714285</c:v>
                </c:pt>
              </c:numCache>
            </c:numRef>
          </c:val>
          <c:extLst>
            <c:ext xmlns:c16="http://schemas.microsoft.com/office/drawing/2014/chart" uri="{C3380CC4-5D6E-409C-BE32-E72D297353CC}">
              <c16:uniqueId val="{00000004-3781-4F38-AFA6-5ECF50FB4265}"/>
            </c:ext>
          </c:extLst>
        </c:ser>
        <c:dLbls>
          <c:dLblPos val="inEnd"/>
          <c:showLegendKey val="0"/>
          <c:showVal val="1"/>
          <c:showCatName val="0"/>
          <c:showSerName val="0"/>
          <c:showPercent val="0"/>
          <c:showBubbleSize val="0"/>
        </c:dLbls>
        <c:gapWidth val="16"/>
        <c:overlap val="53"/>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
          <c:w val="1"/>
          <c:h val="0.71766424925199457"/>
        </c:manualLayout>
      </c:layout>
      <c:barChart>
        <c:barDir val="col"/>
        <c:grouping val="clustered"/>
        <c:varyColors val="0"/>
        <c:ser>
          <c:idx val="0"/>
          <c:order val="0"/>
          <c:tx>
            <c:strRef>
              <c:f>Sheet1!$B$1</c:f>
              <c:strCache>
                <c:ptCount val="1"/>
                <c:pt idx="0">
                  <c:v>Ensamstående under 29,5 tkr/mån</c:v>
                </c:pt>
              </c:strCache>
            </c:strRef>
          </c:tx>
          <c:spPr>
            <a:solidFill>
              <a:srgbClr val="6F018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Där du bor</c:v>
                </c:pt>
                <c:pt idx="1">
                  <c:v>Som är gratis/har låga avgifter</c:v>
                </c:pt>
              </c:strCache>
            </c:strRef>
          </c:cat>
          <c:val>
            <c:numRef>
              <c:f>Sheet1!$B$2:$B$3</c:f>
              <c:numCache>
                <c:formatCode>#\ ##0</c:formatCode>
                <c:ptCount val="2"/>
                <c:pt idx="0">
                  <c:v>82</c:v>
                </c:pt>
                <c:pt idx="1">
                  <c:v>31</c:v>
                </c:pt>
              </c:numCache>
            </c:numRef>
          </c:val>
          <c:extLst>
            <c:ext xmlns:c16="http://schemas.microsoft.com/office/drawing/2014/chart" uri="{C3380CC4-5D6E-409C-BE32-E72D297353CC}">
              <c16:uniqueId val="{00000002-B97A-4B44-8B05-E784D58FB7B1}"/>
            </c:ext>
          </c:extLst>
        </c:ser>
        <c:ser>
          <c:idx val="1"/>
          <c:order val="1"/>
          <c:tx>
            <c:strRef>
              <c:f>Sheet1!$C$1</c:f>
              <c:strCache>
                <c:ptCount val="1"/>
                <c:pt idx="0">
                  <c:v>Sammanboende under 42 tkr/mån</c:v>
                </c:pt>
              </c:strCache>
            </c:strRef>
          </c:tx>
          <c:spPr>
            <a:solidFill>
              <a:srgbClr val="0060A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Där du bor</c:v>
                </c:pt>
                <c:pt idx="1">
                  <c:v>Som är gratis/har låga avgifter</c:v>
                </c:pt>
              </c:strCache>
            </c:strRef>
          </c:cat>
          <c:val>
            <c:numRef>
              <c:f>Sheet1!$C$2:$C$3</c:f>
              <c:numCache>
                <c:formatCode>#\ ##0</c:formatCode>
                <c:ptCount val="2"/>
                <c:pt idx="0">
                  <c:v>81.840796019900495</c:v>
                </c:pt>
                <c:pt idx="1">
                  <c:v>40.796019900497512</c:v>
                </c:pt>
              </c:numCache>
            </c:numRef>
          </c:val>
          <c:extLst>
            <c:ext xmlns:c16="http://schemas.microsoft.com/office/drawing/2014/chart" uri="{C3380CC4-5D6E-409C-BE32-E72D297353CC}">
              <c16:uniqueId val="{00000006-B97A-4B44-8B05-E784D58FB7B1}"/>
            </c:ext>
          </c:extLst>
        </c:ser>
        <c:ser>
          <c:idx val="2"/>
          <c:order val="2"/>
          <c:tx>
            <c:strRef>
              <c:f>Sheet1!$D$1</c:f>
              <c:strCache>
                <c:ptCount val="1"/>
                <c:pt idx="0">
                  <c:v>Kontrollgrupp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Där du bor</c:v>
                </c:pt>
                <c:pt idx="1">
                  <c:v>Som är gratis/har låga avgifter</c:v>
                </c:pt>
              </c:strCache>
            </c:strRef>
          </c:cat>
          <c:val>
            <c:numRef>
              <c:f>Sheet1!$D$2:$D$3</c:f>
              <c:numCache>
                <c:formatCode>General</c:formatCode>
                <c:ptCount val="2"/>
                <c:pt idx="0">
                  <c:v>81</c:v>
                </c:pt>
                <c:pt idx="1">
                  <c:v>42</c:v>
                </c:pt>
              </c:numCache>
            </c:numRef>
          </c:val>
          <c:extLst>
            <c:ext xmlns:c16="http://schemas.microsoft.com/office/drawing/2014/chart" uri="{C3380CC4-5D6E-409C-BE32-E72D297353CC}">
              <c16:uniqueId val="{00000007-B97A-4B44-8B05-E784D58FB7B1}"/>
            </c:ext>
          </c:extLst>
        </c:ser>
        <c:dLbls>
          <c:showLegendKey val="0"/>
          <c:showVal val="0"/>
          <c:showCatName val="0"/>
          <c:showSerName val="0"/>
          <c:showPercent val="0"/>
          <c:showBubbleSize val="0"/>
        </c:dLbls>
        <c:gapWidth val="104"/>
        <c:overlap val="-12"/>
        <c:axId val="1803360079"/>
        <c:axId val="1647812287"/>
      </c:barChart>
      <c:catAx>
        <c:axId val="180336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1647812287"/>
        <c:crosses val="autoZero"/>
        <c:auto val="1"/>
        <c:lblAlgn val="ctr"/>
        <c:lblOffset val="100"/>
        <c:noMultiLvlLbl val="0"/>
      </c:catAx>
      <c:valAx>
        <c:axId val="1647812287"/>
        <c:scaling>
          <c:orientation val="minMax"/>
          <c:max val="100"/>
        </c:scaling>
        <c:delete val="1"/>
        <c:axPos val="l"/>
        <c:numFmt formatCode="#\ ##0" sourceLinked="1"/>
        <c:majorTickMark val="out"/>
        <c:minorTickMark val="none"/>
        <c:tickLblPos val="nextTo"/>
        <c:crossAx val="1803360079"/>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en-SE"/>
          </a:p>
        </c:txPr>
      </c:legendEntry>
      <c:layout>
        <c:manualLayout>
          <c:xMode val="edge"/>
          <c:yMode val="edge"/>
          <c:x val="0.76399106762709945"/>
          <c:y val="0.82189196797288322"/>
          <c:w val="0.23564885695169732"/>
          <c:h val="0.1761386951764886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S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04656636853362"/>
          <c:y val="2.049007209044422E-2"/>
          <c:w val="0.55495343363146643"/>
          <c:h val="0.96550301876342359"/>
        </c:manualLayout>
      </c:layout>
      <c:barChart>
        <c:barDir val="bar"/>
        <c:grouping val="clustered"/>
        <c:varyColors val="0"/>
        <c:ser>
          <c:idx val="0"/>
          <c:order val="0"/>
          <c:tx>
            <c:strRef>
              <c:f>Sheet1!$B$1</c:f>
              <c:strCache>
                <c:ptCount val="1"/>
                <c:pt idx="0">
                  <c:v>2024</c:v>
                </c:pt>
              </c:strCache>
            </c:strRef>
          </c:tx>
          <c:spPr>
            <a:solidFill>
              <a:srgbClr val="20BA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Ja, till stor del</c:v>
                </c:pt>
                <c:pt idx="1">
                  <c:v>Ja, till viss del</c:v>
                </c:pt>
                <c:pt idx="2">
                  <c:v>Nej</c:v>
                </c:pt>
                <c:pt idx="3">
                  <c:v>Tveksam, vet ej</c:v>
                </c:pt>
              </c:strCache>
            </c:strRef>
          </c:cat>
          <c:val>
            <c:numRef>
              <c:f>Sheet1!$B$2:$B$5</c:f>
              <c:numCache>
                <c:formatCode>#\ ##0</c:formatCode>
                <c:ptCount val="4"/>
                <c:pt idx="0">
                  <c:v>49.225985527830431</c:v>
                </c:pt>
                <c:pt idx="1">
                  <c:v>32.083783017186626</c:v>
                </c:pt>
                <c:pt idx="2">
                  <c:v>4.0275035207038226</c:v>
                </c:pt>
                <c:pt idx="3">
                  <c:v>14.662727934279115</c:v>
                </c:pt>
              </c:numCache>
            </c:numRef>
          </c:val>
          <c:extLst>
            <c:ext xmlns:c16="http://schemas.microsoft.com/office/drawing/2014/chart" uri="{C3380CC4-5D6E-409C-BE32-E72D297353CC}">
              <c16:uniqueId val="{00000004-BF46-46F4-8AA3-9DA18DEE5A4F}"/>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65476811569486"/>
          <c:y val="0"/>
          <c:w val="0.51434517681756209"/>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Lbls>
            <c:dLbl>
              <c:idx val="1"/>
              <c:layout>
                <c:manualLayout>
                  <c:x val="-9.9980801869731073E-2"/>
                  <c:y val="-8.2985884198143265E-3"/>
                </c:manualLayout>
              </c:layout>
              <c:tx>
                <c:rich>
                  <a:bodyPr/>
                  <a:lstStyle/>
                  <a:p>
                    <a:fld id="{A0E94EC7-E8FE-42B0-B287-EBE42AD86A4E}" type="VALUE">
                      <a:rPr lang="en-US">
                        <a:solidFill>
                          <a:schemeClr val="bg1"/>
                        </a:solidFill>
                      </a:rPr>
                      <a:pPr/>
                      <a:t>[VALUE]</a:t>
                    </a:fld>
                    <a:endParaRPr lang="en-S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E2-4C56-9E77-94A215E3A6B8}"/>
                </c:ext>
              </c:extLst>
            </c:dLbl>
            <c:dLbl>
              <c:idx val="2"/>
              <c:layout>
                <c:manualLayout>
                  <c:x val="-9.3063075596115916E-2"/>
                  <c:y val="-4.1494575872434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E3-4A8B-A570-C84385AEED9D}"/>
                </c:ext>
              </c:extLst>
            </c:dLbl>
            <c:dLbl>
              <c:idx val="3"/>
              <c:layout>
                <c:manualLayout>
                  <c:x val="-0.105675134247795"/>
                  <c:y val="4.901320088877271E-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2634289530063161"/>
                      <c:h val="9.1980133315906404E-2"/>
                    </c:manualLayout>
                  </c15:layout>
                </c:ext>
                <c:ext xmlns:c16="http://schemas.microsoft.com/office/drawing/2014/chart" uri="{C3380CC4-5D6E-409C-BE32-E72D297353CC}">
                  <c16:uniqueId val="{00000001-D9E3-4A8B-A570-C84385AEED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Ja, till stor del</c:v>
                </c:pt>
                <c:pt idx="1">
                  <c:v>Ja, till viss del</c:v>
                </c:pt>
                <c:pt idx="2">
                  <c:v>Nej</c:v>
                </c:pt>
                <c:pt idx="3">
                  <c:v>Tveksam, vet ej</c:v>
                </c:pt>
              </c:strCache>
            </c:strRef>
          </c:cat>
          <c:val>
            <c:numRef>
              <c:f>Sheet1!$B$2:$B$5</c:f>
              <c:numCache>
                <c:formatCode>#\ ##0</c:formatCode>
                <c:ptCount val="4"/>
                <c:pt idx="0">
                  <c:v>42</c:v>
                </c:pt>
                <c:pt idx="1">
                  <c:v>40</c:v>
                </c:pt>
                <c:pt idx="2">
                  <c:v>12.189054726368159</c:v>
                </c:pt>
                <c:pt idx="3">
                  <c:v>5.9701492537313428</c:v>
                </c:pt>
              </c:numCache>
            </c:numRef>
          </c:val>
          <c:extLst>
            <c:ext xmlns:c16="http://schemas.microsoft.com/office/drawing/2014/chart" uri="{C3380CC4-5D6E-409C-BE32-E72D297353CC}">
              <c16:uniqueId val="{00000004-F162-4781-8B5A-3F67FED49312}"/>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min val="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19804677594492"/>
          <c:y val="2.0489943702569121E-2"/>
          <c:w val="0.56619491927670895"/>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08-43BF-A762-EA682E498ED9}"/>
              </c:ext>
            </c:extLst>
          </c:dPt>
          <c:dLbls>
            <c:dLbl>
              <c:idx val="2"/>
              <c:layout>
                <c:manualLayout>
                  <c:x val="-8.855543346099079E-2"/>
                  <c:y val="-4.16362317833282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08-43BF-A762-EA682E498ED9}"/>
                </c:ext>
              </c:extLst>
            </c:dLbl>
            <c:dLbl>
              <c:idx val="3"/>
              <c:layout>
                <c:manualLayout>
                  <c:x val="-6.8869223716977568E-2"/>
                  <c:y val="4.16362317833305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1-4802-B6B3-1C852F776B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Ja, till stor del</c:v>
                </c:pt>
                <c:pt idx="1">
                  <c:v>Ja, till viss del</c:v>
                </c:pt>
                <c:pt idx="2">
                  <c:v>Nej</c:v>
                </c:pt>
                <c:pt idx="3">
                  <c:v>Tveksam, vet ej</c:v>
                </c:pt>
              </c:strCache>
            </c:strRef>
          </c:cat>
          <c:val>
            <c:numRef>
              <c:f>Sheet1!$B$2:$B$5</c:f>
              <c:numCache>
                <c:formatCode>#\ ##0</c:formatCode>
                <c:ptCount val="4"/>
                <c:pt idx="0">
                  <c:v>40</c:v>
                </c:pt>
                <c:pt idx="1">
                  <c:v>42.127659574468083</c:v>
                </c:pt>
                <c:pt idx="2">
                  <c:v>10.638297872340425</c:v>
                </c:pt>
                <c:pt idx="3">
                  <c:v>7.2340425531914887</c:v>
                </c:pt>
              </c:numCache>
            </c:numRef>
          </c:val>
          <c:extLst>
            <c:ext xmlns:c16="http://schemas.microsoft.com/office/drawing/2014/chart" uri="{C3380CC4-5D6E-409C-BE32-E72D297353CC}">
              <c16:uniqueId val="{00000004-3708-43BF-A762-EA682E498ED9}"/>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04656636853357"/>
          <c:y val="2.4639908299598647E-2"/>
          <c:w val="0.55364736588778785"/>
          <c:h val="0.96550301876342359"/>
        </c:manualLayout>
      </c:layout>
      <c:barChart>
        <c:barDir val="bar"/>
        <c:grouping val="clustered"/>
        <c:varyColors val="0"/>
        <c:ser>
          <c:idx val="0"/>
          <c:order val="0"/>
          <c:tx>
            <c:strRef>
              <c:f>Sheet1!$B$1</c:f>
              <c:strCache>
                <c:ptCount val="1"/>
                <c:pt idx="0">
                  <c:v>2024</c:v>
                </c:pt>
              </c:strCache>
            </c:strRef>
          </c:tx>
          <c:spPr>
            <a:solidFill>
              <a:srgbClr val="20BAAF"/>
            </a:solidFill>
            <a:ln>
              <a:noFill/>
            </a:ln>
            <a:effectLst/>
          </c:spPr>
          <c:invertIfNegative val="0"/>
          <c:dLbls>
            <c:dLbl>
              <c:idx val="0"/>
              <c:layout>
                <c:manualLayout>
                  <c:x val="-6.0772499504446402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C8-4202-85D1-538A2CA9BD0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Ja, till stor del</c:v>
                </c:pt>
                <c:pt idx="1">
                  <c:v>Ja, till viss del</c:v>
                </c:pt>
                <c:pt idx="2">
                  <c:v>Nej</c:v>
                </c:pt>
                <c:pt idx="3">
                  <c:v>Tveksam, vet ej</c:v>
                </c:pt>
              </c:strCache>
            </c:strRef>
          </c:cat>
          <c:val>
            <c:numRef>
              <c:f>Sheet1!$B$2:$B$5</c:f>
              <c:numCache>
                <c:formatCode>#\ ##0</c:formatCode>
                <c:ptCount val="4"/>
                <c:pt idx="0">
                  <c:v>5.5851047240865608</c:v>
                </c:pt>
                <c:pt idx="1">
                  <c:v>36.637071566807052</c:v>
                </c:pt>
                <c:pt idx="2">
                  <c:v>30.284120715061384</c:v>
                </c:pt>
                <c:pt idx="3">
                  <c:v>27.493702994044998</c:v>
                </c:pt>
              </c:numCache>
            </c:numRef>
          </c:val>
          <c:extLst>
            <c:ext xmlns:c16="http://schemas.microsoft.com/office/drawing/2014/chart" uri="{C3380CC4-5D6E-409C-BE32-E72D297353CC}">
              <c16:uniqueId val="{00000004-BF46-46F4-8AA3-9DA18DEE5A4F}"/>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65476811569486"/>
          <c:y val="0"/>
          <c:w val="0.51135388553462624"/>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Lbls>
            <c:dLbl>
              <c:idx val="0"/>
              <c:layout>
                <c:manualLayout>
                  <c:x val="-5.9794107008708783E-2"/>
                  <c:y val="-4.14978434191609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AE-4661-BCA8-2EE36C12BF1E}"/>
                </c:ext>
              </c:extLst>
            </c:dLbl>
            <c:dLbl>
              <c:idx val="1"/>
              <c:layout>
                <c:manualLayout>
                  <c:x val="-9.9980801869731073E-2"/>
                  <c:y val="-8.2985884198143265E-3"/>
                </c:manualLayout>
              </c:layout>
              <c:tx>
                <c:rich>
                  <a:bodyPr/>
                  <a:lstStyle/>
                  <a:p>
                    <a:fld id="{A0E94EC7-E8FE-42B0-B287-EBE42AD86A4E}" type="VALUE">
                      <a:rPr lang="en-US">
                        <a:solidFill>
                          <a:schemeClr val="bg1"/>
                        </a:solidFill>
                      </a:rPr>
                      <a:pPr/>
                      <a:t>[VALUE]</a:t>
                    </a:fld>
                    <a:endParaRPr lang="en-SE"/>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EE2-4C56-9E77-94A215E3A6B8}"/>
                </c:ext>
              </c:extLst>
            </c:dLbl>
            <c:dLbl>
              <c:idx val="2"/>
              <c:layout>
                <c:manualLayout>
                  <c:x val="-9.3063075596115916E-2"/>
                  <c:y val="-4.14945758724342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E3-4A8B-A570-C84385AEED9D}"/>
                </c:ext>
              </c:extLst>
            </c:dLbl>
            <c:dLbl>
              <c:idx val="3"/>
              <c:layout>
                <c:manualLayout>
                  <c:x val="-0.105675134247795"/>
                  <c:y val="4.901320088877271E-7"/>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layout>
                    <c:manualLayout>
                      <c:w val="0.12634289530063161"/>
                      <c:h val="9.1980133315906404E-2"/>
                    </c:manualLayout>
                  </c15:layout>
                </c:ext>
                <c:ext xmlns:c16="http://schemas.microsoft.com/office/drawing/2014/chart" uri="{C3380CC4-5D6E-409C-BE32-E72D297353CC}">
                  <c16:uniqueId val="{00000001-D9E3-4A8B-A570-C84385AEED9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Ja, till stor del</c:v>
                </c:pt>
                <c:pt idx="1">
                  <c:v>Ja, till viss del</c:v>
                </c:pt>
                <c:pt idx="2">
                  <c:v>Nej</c:v>
                </c:pt>
                <c:pt idx="3">
                  <c:v>Tveksam, vet ej</c:v>
                </c:pt>
              </c:strCache>
            </c:strRef>
          </c:cat>
          <c:val>
            <c:numRef>
              <c:f>Sheet1!$B$2:$B$5</c:f>
              <c:numCache>
                <c:formatCode>#\ ##0</c:formatCode>
                <c:ptCount val="4"/>
                <c:pt idx="0">
                  <c:v>4.9751243781094532</c:v>
                </c:pt>
                <c:pt idx="1">
                  <c:v>35.820895522388057</c:v>
                </c:pt>
                <c:pt idx="2">
                  <c:v>40</c:v>
                </c:pt>
                <c:pt idx="3">
                  <c:v>18</c:v>
                </c:pt>
              </c:numCache>
            </c:numRef>
          </c:val>
          <c:extLst>
            <c:ext xmlns:c16="http://schemas.microsoft.com/office/drawing/2014/chart" uri="{C3380CC4-5D6E-409C-BE32-E72D297353CC}">
              <c16:uniqueId val="{00000004-F162-4781-8B5A-3F67FED49312}"/>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min val="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59190384875978"/>
          <c:y val="2.0489943702569121E-2"/>
          <c:w val="0.57280102992906234"/>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08-43BF-A762-EA682E498ED9}"/>
              </c:ext>
            </c:extLst>
          </c:dPt>
          <c:dLbls>
            <c:dLbl>
              <c:idx val="0"/>
              <c:layout>
                <c:manualLayout>
                  <c:x val="-6.0338758233255525E-2"/>
                  <c:y val="-4.16362317833287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679-40D8-B814-EB633CC43049}"/>
                </c:ext>
              </c:extLst>
            </c:dLbl>
            <c:dLbl>
              <c:idx val="3"/>
              <c:layout>
                <c:manualLayout>
                  <c:x val="-0.11180894295727485"/>
                  <c:y val="4.16395102267764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01-4802-B6B3-1C852F776BE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Sheet1!$A$2:$A$5</c:f>
              <c:strCache>
                <c:ptCount val="4"/>
                <c:pt idx="0">
                  <c:v>Ja, till stor del</c:v>
                </c:pt>
                <c:pt idx="1">
                  <c:v>Ja, till viss del</c:v>
                </c:pt>
                <c:pt idx="2">
                  <c:v>Nej</c:v>
                </c:pt>
                <c:pt idx="3">
                  <c:v>Tveksam, vet ej</c:v>
                </c:pt>
              </c:strCache>
            </c:strRef>
          </c:cat>
          <c:val>
            <c:numRef>
              <c:f>Sheet1!$B$2:$B$5</c:f>
              <c:numCache>
                <c:formatCode>#\ ##0</c:formatCode>
                <c:ptCount val="4"/>
                <c:pt idx="0">
                  <c:v>5.5319148936170208</c:v>
                </c:pt>
                <c:pt idx="1">
                  <c:v>25.957446808510635</c:v>
                </c:pt>
                <c:pt idx="2">
                  <c:v>49.361702127659576</c:v>
                </c:pt>
                <c:pt idx="3">
                  <c:v>19.148936170212767</c:v>
                </c:pt>
              </c:numCache>
            </c:numRef>
          </c:val>
          <c:extLst>
            <c:ext xmlns:c16="http://schemas.microsoft.com/office/drawing/2014/chart" uri="{C3380CC4-5D6E-409C-BE32-E72D297353CC}">
              <c16:uniqueId val="{00000004-3708-43BF-A762-EA682E498ED9}"/>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0.13215520170398343"/>
          <c:w val="1"/>
          <c:h val="0.56107868722892218"/>
        </c:manualLayout>
      </c:layout>
      <c:barChart>
        <c:barDir val="col"/>
        <c:grouping val="clustered"/>
        <c:varyColors val="0"/>
        <c:ser>
          <c:idx val="0"/>
          <c:order val="0"/>
          <c:tx>
            <c:strRef>
              <c:f>Sheet1!$B$1</c:f>
              <c:strCache>
                <c:ptCount val="1"/>
                <c:pt idx="0">
                  <c:v>Ensamstående under 29,5 tkr/mån</c:v>
                </c:pt>
              </c:strCache>
            </c:strRef>
          </c:tx>
          <c:spPr>
            <a:solidFill>
              <a:srgbClr val="6F018B"/>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Att kollektivtrafiken ska vara gratis för barn</c:v>
                </c:pt>
                <c:pt idx="1">
                  <c:v>Att det ska finnas mer organiserade fritidsaktiviteter för barn som är gratis</c:v>
                </c:pt>
                <c:pt idx="2">
                  <c:v>Att skolan erbjuder gratis frukost till alla barn </c:v>
                </c:pt>
                <c:pt idx="3">
                  <c:v>Att barnbidraget ska höjas</c:v>
                </c:pt>
                <c:pt idx="4">
                  <c:v>Att bostadsbidraget ska höjas permanent för barnfamiljer med sämre ekonomi</c:v>
                </c:pt>
              </c:strCache>
            </c:strRef>
          </c:cat>
          <c:val>
            <c:numRef>
              <c:f>Sheet1!$B$2:$B$6</c:f>
              <c:numCache>
                <c:formatCode>#\ ##0</c:formatCode>
                <c:ptCount val="5"/>
                <c:pt idx="0">
                  <c:v>90.638297872340416</c:v>
                </c:pt>
                <c:pt idx="1">
                  <c:v>89.361702127659569</c:v>
                </c:pt>
                <c:pt idx="2">
                  <c:v>83.829787234042556</c:v>
                </c:pt>
                <c:pt idx="3">
                  <c:v>82.978723404255319</c:v>
                </c:pt>
                <c:pt idx="4">
                  <c:v>81.702127659574458</c:v>
                </c:pt>
              </c:numCache>
            </c:numRef>
          </c:val>
          <c:extLst>
            <c:ext xmlns:c16="http://schemas.microsoft.com/office/drawing/2014/chart" uri="{C3380CC4-5D6E-409C-BE32-E72D297353CC}">
              <c16:uniqueId val="{00000002-B97A-4B44-8B05-E784D58FB7B1}"/>
            </c:ext>
          </c:extLst>
        </c:ser>
        <c:ser>
          <c:idx val="1"/>
          <c:order val="1"/>
          <c:tx>
            <c:strRef>
              <c:f>Sheet1!$C$1</c:f>
              <c:strCache>
                <c:ptCount val="1"/>
                <c:pt idx="0">
                  <c:v>Sammanboende under 42 tkr/mån</c:v>
                </c:pt>
              </c:strCache>
            </c:strRef>
          </c:tx>
          <c:spPr>
            <a:solidFill>
              <a:srgbClr val="0060A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Att kollektivtrafiken ska vara gratis för barn</c:v>
                </c:pt>
                <c:pt idx="1">
                  <c:v>Att det ska finnas mer organiserade fritidsaktiviteter för barn som är gratis</c:v>
                </c:pt>
                <c:pt idx="2">
                  <c:v>Att skolan erbjuder gratis frukost till alla barn </c:v>
                </c:pt>
                <c:pt idx="3">
                  <c:v>Att barnbidraget ska höjas</c:v>
                </c:pt>
                <c:pt idx="4">
                  <c:v>Att bostadsbidraget ska höjas permanent för barnfamiljer med sämre ekonomi</c:v>
                </c:pt>
              </c:strCache>
            </c:strRef>
          </c:cat>
          <c:val>
            <c:numRef>
              <c:f>Sheet1!$C$2:$C$6</c:f>
              <c:numCache>
                <c:formatCode>#\ ##0</c:formatCode>
                <c:ptCount val="5"/>
                <c:pt idx="0">
                  <c:v>88.805970149253739</c:v>
                </c:pt>
                <c:pt idx="1">
                  <c:v>86.815920398009951</c:v>
                </c:pt>
                <c:pt idx="2">
                  <c:v>81.343283582089555</c:v>
                </c:pt>
                <c:pt idx="3">
                  <c:v>77.611940298507463</c:v>
                </c:pt>
                <c:pt idx="4">
                  <c:v>68.905472636815929</c:v>
                </c:pt>
              </c:numCache>
            </c:numRef>
          </c:val>
          <c:extLst>
            <c:ext xmlns:c16="http://schemas.microsoft.com/office/drawing/2014/chart" uri="{C3380CC4-5D6E-409C-BE32-E72D297353CC}">
              <c16:uniqueId val="{00000006-B97A-4B44-8B05-E784D58FB7B1}"/>
            </c:ext>
          </c:extLst>
        </c:ser>
        <c:ser>
          <c:idx val="2"/>
          <c:order val="2"/>
          <c:tx>
            <c:strRef>
              <c:f>Sheet1!$D$1</c:f>
              <c:strCache>
                <c:ptCount val="1"/>
                <c:pt idx="0">
                  <c:v>Kontrollgrupp</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Att kollektivtrafiken ska vara gratis för barn</c:v>
                </c:pt>
                <c:pt idx="1">
                  <c:v>Att det ska finnas mer organiserade fritidsaktiviteter för barn som är gratis</c:v>
                </c:pt>
                <c:pt idx="2">
                  <c:v>Att skolan erbjuder gratis frukost till alla barn </c:v>
                </c:pt>
                <c:pt idx="3">
                  <c:v>Att barnbidraget ska höjas</c:v>
                </c:pt>
                <c:pt idx="4">
                  <c:v>Att bostadsbidraget ska höjas permanent för barnfamiljer med sämre ekonomi</c:v>
                </c:pt>
              </c:strCache>
            </c:strRef>
          </c:cat>
          <c:val>
            <c:numRef>
              <c:f>Sheet1!$D$2:$D$6</c:f>
              <c:numCache>
                <c:formatCode>General</c:formatCode>
                <c:ptCount val="5"/>
                <c:pt idx="0">
                  <c:v>90</c:v>
                </c:pt>
                <c:pt idx="1">
                  <c:v>89</c:v>
                </c:pt>
                <c:pt idx="2">
                  <c:v>80</c:v>
                </c:pt>
                <c:pt idx="3">
                  <c:v>68</c:v>
                </c:pt>
                <c:pt idx="4">
                  <c:v>54</c:v>
                </c:pt>
              </c:numCache>
            </c:numRef>
          </c:val>
          <c:extLst>
            <c:ext xmlns:c16="http://schemas.microsoft.com/office/drawing/2014/chart" uri="{C3380CC4-5D6E-409C-BE32-E72D297353CC}">
              <c16:uniqueId val="{00000007-B97A-4B44-8B05-E784D58FB7B1}"/>
            </c:ext>
          </c:extLst>
        </c:ser>
        <c:dLbls>
          <c:showLegendKey val="0"/>
          <c:showVal val="0"/>
          <c:showCatName val="0"/>
          <c:showSerName val="0"/>
          <c:showPercent val="0"/>
          <c:showBubbleSize val="0"/>
        </c:dLbls>
        <c:gapWidth val="104"/>
        <c:overlap val="-12"/>
        <c:axId val="1803360079"/>
        <c:axId val="1647812287"/>
      </c:barChart>
      <c:catAx>
        <c:axId val="180336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1647812287"/>
        <c:crosses val="autoZero"/>
        <c:auto val="1"/>
        <c:lblAlgn val="ctr"/>
        <c:lblOffset val="100"/>
        <c:noMultiLvlLbl val="0"/>
      </c:catAx>
      <c:valAx>
        <c:axId val="1647812287"/>
        <c:scaling>
          <c:orientation val="minMax"/>
          <c:max val="100"/>
        </c:scaling>
        <c:delete val="1"/>
        <c:axPos val="l"/>
        <c:numFmt formatCode="#\ ##0" sourceLinked="1"/>
        <c:majorTickMark val="out"/>
        <c:minorTickMark val="none"/>
        <c:tickLblPos val="nextTo"/>
        <c:crossAx val="1803360079"/>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en-SE"/>
          </a:p>
        </c:txPr>
      </c:legendEntry>
      <c:layout>
        <c:manualLayout>
          <c:xMode val="edge"/>
          <c:yMode val="edge"/>
          <c:x val="0.79819997045713242"/>
          <c:y val="0.84572135185148278"/>
          <c:w val="0.20033644112714724"/>
          <c:h val="0.144423483823677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67521771792667"/>
          <c:y val="2.049007209044422E-2"/>
          <c:w val="0.41251912857182604"/>
          <c:h val="0.96550301876342359"/>
        </c:manualLayout>
      </c:layout>
      <c:barChart>
        <c:barDir val="bar"/>
        <c:grouping val="clustered"/>
        <c:varyColors val="0"/>
        <c:ser>
          <c:idx val="0"/>
          <c:order val="0"/>
          <c:tx>
            <c:strRef>
              <c:f>Sheet1!$B$1</c:f>
              <c:strCache>
                <c:ptCount val="1"/>
                <c:pt idx="0">
                  <c:v>2024</c:v>
                </c:pt>
              </c:strCache>
            </c:strRef>
          </c:tx>
          <c:spPr>
            <a:solidFill>
              <a:schemeClr val="accent2"/>
            </a:solidFill>
            <a:ln>
              <a:noFill/>
            </a:ln>
            <a:effectLst/>
          </c:spPr>
          <c:invertIfNegative val="0"/>
          <c:dLbls>
            <c:dLbl>
              <c:idx val="0"/>
              <c:layout>
                <c:manualLayout>
                  <c:x val="-8.8568487242981553E-2"/>
                  <c:y val="9.8026369747446559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E3-4FE0-A425-FD85F533FBC6}"/>
                </c:ext>
              </c:extLst>
            </c:dLbl>
            <c:dLbl>
              <c:idx val="3"/>
              <c:layout>
                <c:manualLayout>
                  <c:x val="-9.1422887510085968E-2"/>
                  <c:y val="3.2675456582323691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E3-4FE0-A425-FD85F533FBC6}"/>
                </c:ext>
              </c:extLst>
            </c:dLbl>
            <c:dLbl>
              <c:idx val="4"/>
              <c:delete val="1"/>
              <c:extLst>
                <c:ext xmlns:c15="http://schemas.microsoft.com/office/drawing/2012/chart" uri="{CE6537A1-D6FC-4f65-9D91-7224C49458BB}"/>
                <c:ext xmlns:c16="http://schemas.microsoft.com/office/drawing/2014/chart" uri="{C3380CC4-5D6E-409C-BE32-E72D297353CC}">
                  <c16:uniqueId val="{00000004-161A-44C8-BB3E-7747634B6DA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Sheet1!$A$2:$A$6</c:f>
              <c:strCache>
                <c:ptCount val="5"/>
                <c:pt idx="0">
                  <c:v>Ja, mycket orolig</c:v>
                </c:pt>
                <c:pt idx="1">
                  <c:v>Ja, ganska orolig</c:v>
                </c:pt>
                <c:pt idx="2">
                  <c:v>Nej, inte särskilt orolig</c:v>
                </c:pt>
                <c:pt idx="3">
                  <c:v>Nej, inte alls orolig</c:v>
                </c:pt>
                <c:pt idx="4">
                  <c:v>Tveksam, vet ej</c:v>
                </c:pt>
              </c:strCache>
            </c:strRef>
          </c:cat>
          <c:val>
            <c:numRef>
              <c:f>Sheet1!$B$2:$B$6</c:f>
              <c:numCache>
                <c:formatCode>#\ ##0</c:formatCode>
                <c:ptCount val="5"/>
                <c:pt idx="0">
                  <c:v>13.760899302871302</c:v>
                </c:pt>
                <c:pt idx="1">
                  <c:v>23.529590636272729</c:v>
                </c:pt>
                <c:pt idx="2">
                  <c:v>49.969815450362098</c:v>
                </c:pt>
                <c:pt idx="3">
                  <c:v>12.739694610493867</c:v>
                </c:pt>
                <c:pt idx="4">
                  <c:v>0</c:v>
                </c:pt>
              </c:numCache>
            </c:numRef>
          </c:val>
          <c:extLst>
            <c:ext xmlns:c16="http://schemas.microsoft.com/office/drawing/2014/chart" uri="{C3380CC4-5D6E-409C-BE32-E72D297353CC}">
              <c16:uniqueId val="{00000004-BF46-46F4-8AA3-9DA18DEE5A4F}"/>
            </c:ext>
          </c:extLst>
        </c:ser>
        <c:ser>
          <c:idx val="1"/>
          <c:order val="1"/>
          <c:tx>
            <c:strRef>
              <c:f>Sheet1!$C$1</c:f>
              <c:strCache>
                <c:ptCount val="1"/>
                <c:pt idx="0">
                  <c:v>2023</c:v>
                </c:pt>
              </c:strCache>
            </c:strRef>
          </c:tx>
          <c:spPr>
            <a:solidFill>
              <a:srgbClr val="DBF2EF"/>
            </a:solidFill>
            <a:ln>
              <a:noFill/>
            </a:ln>
            <a:effectLst/>
          </c:spPr>
          <c:invertIfNegative val="0"/>
          <c:dPt>
            <c:idx val="2"/>
            <c:invertIfNegative val="0"/>
            <c:bubble3D val="0"/>
            <c:spPr>
              <a:solidFill>
                <a:srgbClr val="DBF2EF"/>
              </a:solidFill>
              <a:ln>
                <a:noFill/>
              </a:ln>
              <a:effectLst/>
            </c:spPr>
            <c:extLst>
              <c:ext xmlns:c16="http://schemas.microsoft.com/office/drawing/2014/chart" uri="{C3380CC4-5D6E-409C-BE32-E72D297353CC}">
                <c16:uniqueId val="{00000001-B5E5-49C6-81FC-467444E1DC0B}"/>
              </c:ext>
            </c:extLst>
          </c:dPt>
          <c:dPt>
            <c:idx val="4"/>
            <c:invertIfNegative val="0"/>
            <c:bubble3D val="0"/>
            <c:spPr>
              <a:solidFill>
                <a:srgbClr val="DBF2EF"/>
              </a:solidFill>
              <a:ln>
                <a:noFill/>
              </a:ln>
              <a:effectLst/>
            </c:spPr>
            <c:extLst>
              <c:ext xmlns:c16="http://schemas.microsoft.com/office/drawing/2014/chart" uri="{C3380CC4-5D6E-409C-BE32-E72D297353CC}">
                <c16:uniqueId val="{00000003-B5E5-49C6-81FC-467444E1DC0B}"/>
              </c:ext>
            </c:extLst>
          </c:dPt>
          <c:dLbls>
            <c:dLbl>
              <c:idx val="0"/>
              <c:layout>
                <c:manualLayout>
                  <c:x val="-5.1260955454773098E-2"/>
                  <c:y val="3.26754565842256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E3-4FE0-A425-FD85F533FBC6}"/>
                </c:ext>
              </c:extLst>
            </c:dLbl>
            <c:dLbl>
              <c:idx val="3"/>
              <c:layout>
                <c:manualLayout>
                  <c:x val="-7.0703653209426565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E3-4FE0-A425-FD85F533FBC6}"/>
                </c:ext>
              </c:extLst>
            </c:dLbl>
            <c:dLbl>
              <c:idx val="4"/>
              <c:delete val="1"/>
              <c:extLst>
                <c:ext xmlns:c15="http://schemas.microsoft.com/office/drawing/2012/chart" uri="{CE6537A1-D6FC-4f65-9D91-7224C49458BB}"/>
                <c:ext xmlns:c16="http://schemas.microsoft.com/office/drawing/2014/chart" uri="{C3380CC4-5D6E-409C-BE32-E72D297353CC}">
                  <c16:uniqueId val="{00000003-B5E5-49C6-81FC-467444E1DC0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 mycket orolig</c:v>
                </c:pt>
                <c:pt idx="1">
                  <c:v>Ja, ganska orolig</c:v>
                </c:pt>
                <c:pt idx="2">
                  <c:v>Nej, inte särskilt orolig</c:v>
                </c:pt>
                <c:pt idx="3">
                  <c:v>Nej, inte alls orolig</c:v>
                </c:pt>
                <c:pt idx="4">
                  <c:v>Tveksam, vet ej</c:v>
                </c:pt>
              </c:strCache>
            </c:strRef>
          </c:cat>
          <c:val>
            <c:numRef>
              <c:f>Sheet1!$C$2:$C$6</c:f>
              <c:numCache>
                <c:formatCode>General</c:formatCode>
                <c:ptCount val="5"/>
                <c:pt idx="0">
                  <c:v>9</c:v>
                </c:pt>
                <c:pt idx="1">
                  <c:v>32</c:v>
                </c:pt>
                <c:pt idx="2">
                  <c:v>47</c:v>
                </c:pt>
                <c:pt idx="3">
                  <c:v>12</c:v>
                </c:pt>
                <c:pt idx="4">
                  <c:v>0</c:v>
                </c:pt>
              </c:numCache>
            </c:numRef>
          </c:val>
          <c:extLst>
            <c:ext xmlns:c16="http://schemas.microsoft.com/office/drawing/2014/chart" uri="{C3380CC4-5D6E-409C-BE32-E72D297353CC}">
              <c16:uniqueId val="{00000004-0001-49E3-8E65-154B5E1256AA}"/>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1846581898110793"/>
          <c:y val="0.78999745458193227"/>
          <c:w val="0.16033276759133022"/>
          <c:h val="0.166965701553489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Pt>
            <c:idx val="2"/>
            <c:invertIfNegative val="0"/>
            <c:bubble3D val="0"/>
            <c:spPr>
              <a:solidFill>
                <a:srgbClr val="0060AD"/>
              </a:solidFill>
              <a:ln>
                <a:noFill/>
              </a:ln>
              <a:effectLst/>
            </c:spPr>
            <c:extLst>
              <c:ext xmlns:c16="http://schemas.microsoft.com/office/drawing/2014/chart" uri="{C3380CC4-5D6E-409C-BE32-E72D297353CC}">
                <c16:uniqueId val="{00000001-F162-4781-8B5A-3F67FED49312}"/>
              </c:ext>
            </c:extLst>
          </c:dPt>
          <c:dPt>
            <c:idx val="4"/>
            <c:invertIfNegative val="0"/>
            <c:bubble3D val="0"/>
            <c:spPr>
              <a:solidFill>
                <a:srgbClr val="0060AD"/>
              </a:solidFill>
              <a:ln>
                <a:noFill/>
              </a:ln>
              <a:effectLst/>
            </c:spPr>
            <c:extLst>
              <c:ext xmlns:c16="http://schemas.microsoft.com/office/drawing/2014/chart" uri="{C3380CC4-5D6E-409C-BE32-E72D297353CC}">
                <c16:uniqueId val="{00000003-F162-4781-8B5A-3F67FED49312}"/>
              </c:ext>
            </c:extLst>
          </c:dPt>
          <c:dLbls>
            <c:dLbl>
              <c:idx val="3"/>
              <c:layout>
                <c:manualLayout>
                  <c:x val="-7.9008653083217154E-2"/>
                  <c:y val="-4.14913083257090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22-42A1-9187-65D351C40A55}"/>
                </c:ext>
              </c:extLst>
            </c:dLbl>
            <c:dLbl>
              <c:idx val="4"/>
              <c:layout>
                <c:manualLayout>
                  <c:x val="-2.4259972557276292E-2"/>
                  <c:y val="1.3070186903672722E-6"/>
                </c:manualLayout>
              </c:layout>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fld id="{A6FB93FF-D8C7-4483-8515-35D377486D2B}" type="VALUE">
                      <a:rPr lang="en-US" sz="1400" b="1">
                        <a:solidFill>
                          <a:schemeClr val="tx1"/>
                        </a:solidFill>
                      </a:rPr>
                      <a:pPr>
                        <a:defRPr sz="1400" b="1"/>
                      </a:pPr>
                      <a:t>[VALUE]</a:t>
                    </a:fld>
                    <a:endParaRPr lang="en-SE"/>
                  </a:p>
                </c:rich>
              </c:tx>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SE"/>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162-4781-8B5A-3F67FED49312}"/>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Sheet1!$A$2:$A$6</c:f>
              <c:strCache>
                <c:ptCount val="5"/>
                <c:pt idx="0">
                  <c:v>Ja, mycket orolig</c:v>
                </c:pt>
                <c:pt idx="1">
                  <c:v>Ja, ganska orolig</c:v>
                </c:pt>
                <c:pt idx="2">
                  <c:v>Nej, inte särskilt orolig</c:v>
                </c:pt>
                <c:pt idx="3">
                  <c:v>Nej, inte alls orolig</c:v>
                </c:pt>
                <c:pt idx="4">
                  <c:v>Tveksam, vet ej</c:v>
                </c:pt>
              </c:strCache>
            </c:strRef>
          </c:cat>
          <c:val>
            <c:numRef>
              <c:f>Sheet1!$B$2:$B$6</c:f>
              <c:numCache>
                <c:formatCode>#\ ##0</c:formatCode>
                <c:ptCount val="5"/>
                <c:pt idx="0">
                  <c:v>27.114427860696516</c:v>
                </c:pt>
                <c:pt idx="1">
                  <c:v>37.810945273631837</c:v>
                </c:pt>
                <c:pt idx="2">
                  <c:v>27.363184079601986</c:v>
                </c:pt>
                <c:pt idx="3">
                  <c:v>7.2139303482587067</c:v>
                </c:pt>
                <c:pt idx="4">
                  <c:v>0.49751243781094528</c:v>
                </c:pt>
              </c:numCache>
            </c:numRef>
          </c:val>
          <c:extLst>
            <c:ext xmlns:c16="http://schemas.microsoft.com/office/drawing/2014/chart" uri="{C3380CC4-5D6E-409C-BE32-E72D297353CC}">
              <c16:uniqueId val="{00000004-F162-4781-8B5A-3F67FED49312}"/>
            </c:ext>
          </c:extLst>
        </c:ser>
        <c:ser>
          <c:idx val="1"/>
          <c:order val="1"/>
          <c:tx>
            <c:strRef>
              <c:f>Sheet1!$C$1</c:f>
              <c:strCache>
                <c:ptCount val="1"/>
                <c:pt idx="0">
                  <c:v>2023</c:v>
                </c:pt>
              </c:strCache>
            </c:strRef>
          </c:tx>
          <c:spPr>
            <a:solidFill>
              <a:srgbClr val="AEBCDE"/>
            </a:solidFill>
            <a:ln>
              <a:noFill/>
            </a:ln>
            <a:effectLst/>
          </c:spPr>
          <c:invertIfNegative val="0"/>
          <c:dLbls>
            <c:dLbl>
              <c:idx val="3"/>
              <c:layout>
                <c:manualLayout>
                  <c:x val="-5.1236383017400668E-2"/>
                  <c:y val="3.2675467259181805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22-42A1-9187-65D351C40A55}"/>
                </c:ext>
              </c:extLst>
            </c:dLbl>
            <c:dLbl>
              <c:idx val="4"/>
              <c:delete val="1"/>
              <c:extLst>
                <c:ext xmlns:c15="http://schemas.microsoft.com/office/drawing/2012/chart" uri="{CE6537A1-D6FC-4f65-9D91-7224C49458BB}"/>
                <c:ext xmlns:c16="http://schemas.microsoft.com/office/drawing/2014/chart" uri="{C3380CC4-5D6E-409C-BE32-E72D297353CC}">
                  <c16:uniqueId val="{00000004-3EC4-463C-839F-0AFFFA6E241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 mycket orolig</c:v>
                </c:pt>
                <c:pt idx="1">
                  <c:v>Ja, ganska orolig</c:v>
                </c:pt>
                <c:pt idx="2">
                  <c:v>Nej, inte särskilt orolig</c:v>
                </c:pt>
                <c:pt idx="3">
                  <c:v>Nej, inte alls orolig</c:v>
                </c:pt>
                <c:pt idx="4">
                  <c:v>Tveksam, vet ej</c:v>
                </c:pt>
              </c:strCache>
            </c:strRef>
          </c:cat>
          <c:val>
            <c:numRef>
              <c:f>Sheet1!$C$2:$C$6</c:f>
              <c:numCache>
                <c:formatCode>General</c:formatCode>
                <c:ptCount val="5"/>
                <c:pt idx="0">
                  <c:v>23</c:v>
                </c:pt>
                <c:pt idx="1">
                  <c:v>43</c:v>
                </c:pt>
                <c:pt idx="2">
                  <c:v>29</c:v>
                </c:pt>
                <c:pt idx="3">
                  <c:v>6</c:v>
                </c:pt>
                <c:pt idx="4">
                  <c:v>0</c:v>
                </c:pt>
              </c:numCache>
            </c:numRef>
          </c:val>
          <c:extLst>
            <c:ext xmlns:c16="http://schemas.microsoft.com/office/drawing/2014/chart" uri="{C3380CC4-5D6E-409C-BE32-E72D297353CC}">
              <c16:uniqueId val="{00000004-09E6-47F2-AA6A-268C8C9B4D79}"/>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7976152389932718"/>
          <c:y val="0.80244706574304014"/>
          <c:w val="0.19802059132093794"/>
          <c:h val="0.1669657561103123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clustered"/>
        <c:varyColors val="0"/>
        <c:ser>
          <c:idx val="0"/>
          <c:order val="0"/>
          <c:tx>
            <c:strRef>
              <c:f>Sheet1!$B$1</c:f>
              <c:strCache>
                <c:ptCount val="1"/>
                <c:pt idx="0">
                  <c:v>2024</c:v>
                </c:pt>
              </c:strCache>
            </c:strRef>
          </c:tx>
          <c:spPr>
            <a:solidFill>
              <a:srgbClr val="6F018B"/>
            </a:solidFill>
            <a:ln>
              <a:noFill/>
            </a:ln>
            <a:effectLst/>
          </c:spPr>
          <c:invertIfNegative val="0"/>
          <c:dPt>
            <c:idx val="2"/>
            <c:invertIfNegative val="0"/>
            <c:bubble3D val="0"/>
            <c:spPr>
              <a:solidFill>
                <a:srgbClr val="6F018B"/>
              </a:solidFill>
              <a:ln>
                <a:noFill/>
              </a:ln>
              <a:effectLst/>
            </c:spPr>
            <c:extLst>
              <c:ext xmlns:c16="http://schemas.microsoft.com/office/drawing/2014/chart" uri="{C3380CC4-5D6E-409C-BE32-E72D297353CC}">
                <c16:uniqueId val="{00000001-3708-43BF-A762-EA682E498ED9}"/>
              </c:ext>
            </c:extLst>
          </c:dPt>
          <c:dPt>
            <c:idx val="4"/>
            <c:invertIfNegative val="0"/>
            <c:bubble3D val="0"/>
            <c:spPr>
              <a:solidFill>
                <a:srgbClr val="6F018B"/>
              </a:solidFill>
              <a:ln>
                <a:noFill/>
              </a:ln>
              <a:effectLst/>
            </c:spPr>
            <c:extLst>
              <c:ext xmlns:c16="http://schemas.microsoft.com/office/drawing/2014/chart" uri="{C3380CC4-5D6E-409C-BE32-E72D297353CC}">
                <c16:uniqueId val="{00000003-3708-43BF-A762-EA682E498ED9}"/>
              </c:ext>
            </c:extLst>
          </c:dPt>
          <c:dLbls>
            <c:dLbl>
              <c:idx val="2"/>
              <c:layout>
                <c:manualLayout>
                  <c:x val="-0.11768361410786397"/>
                  <c:y val="6.556886895775760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08-43BF-A762-EA682E498ED9}"/>
                </c:ext>
              </c:extLst>
            </c:dLbl>
            <c:dLbl>
              <c:idx val="3"/>
              <c:layout>
                <c:manualLayout>
                  <c:x val="-7.031580558403068E-2"/>
                  <c:y val="3.2784434482695412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91E-4B7A-8217-4B499ECDBDB6}"/>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Sheet1!$A$2:$A$6</c:f>
              <c:strCache>
                <c:ptCount val="5"/>
                <c:pt idx="0">
                  <c:v>Ja, mycket orolig</c:v>
                </c:pt>
                <c:pt idx="1">
                  <c:v>Ja, ganska orolig</c:v>
                </c:pt>
                <c:pt idx="2">
                  <c:v>Nej, inte särskilt orolig</c:v>
                </c:pt>
                <c:pt idx="3">
                  <c:v>Nej, inte alls orolig</c:v>
                </c:pt>
                <c:pt idx="4">
                  <c:v>Tveksam, vet ej</c:v>
                </c:pt>
              </c:strCache>
            </c:strRef>
          </c:cat>
          <c:val>
            <c:numRef>
              <c:f>Sheet1!$B$2:$B$6</c:f>
              <c:numCache>
                <c:formatCode>#\ ##0</c:formatCode>
                <c:ptCount val="5"/>
                <c:pt idx="0">
                  <c:v>38.723404255319153</c:v>
                </c:pt>
                <c:pt idx="1">
                  <c:v>40.425531914893611</c:v>
                </c:pt>
                <c:pt idx="2">
                  <c:v>15.74468085106383</c:v>
                </c:pt>
                <c:pt idx="3">
                  <c:v>5.1063829787234036</c:v>
                </c:pt>
              </c:numCache>
            </c:numRef>
          </c:val>
          <c:extLst>
            <c:ext xmlns:c16="http://schemas.microsoft.com/office/drawing/2014/chart" uri="{C3380CC4-5D6E-409C-BE32-E72D297353CC}">
              <c16:uniqueId val="{00000004-3708-43BF-A762-EA682E498ED9}"/>
            </c:ext>
          </c:extLst>
        </c:ser>
        <c:ser>
          <c:idx val="1"/>
          <c:order val="1"/>
          <c:tx>
            <c:strRef>
              <c:f>Sheet1!$C$1</c:f>
              <c:strCache>
                <c:ptCount val="1"/>
                <c:pt idx="0">
                  <c:v>2023</c:v>
                </c:pt>
              </c:strCache>
            </c:strRef>
          </c:tx>
          <c:spPr>
            <a:solidFill>
              <a:srgbClr val="E4CFE8"/>
            </a:solidFill>
            <a:ln>
              <a:noFill/>
            </a:ln>
            <a:effectLst/>
          </c:spPr>
          <c:invertIfNegative val="0"/>
          <c:dLbls>
            <c:dLbl>
              <c:idx val="2"/>
              <c:layout>
                <c:manualLayout>
                  <c:x val="-0.10964443374523518"/>
                  <c:y val="6.5568868957757607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9F8-41E1-8A14-CAE185EF2FB5}"/>
                </c:ext>
              </c:extLst>
            </c:dLbl>
            <c:dLbl>
              <c:idx val="3"/>
              <c:layout>
                <c:manualLayout>
                  <c:x val="-5.4570962594041074E-2"/>
                  <c:y val="4.16395102267780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9F8-41E1-8A14-CAE185EF2FB5}"/>
                </c:ext>
              </c:extLst>
            </c:dLbl>
            <c:dLbl>
              <c:idx val="4"/>
              <c:delete val="1"/>
              <c:extLst>
                <c:ext xmlns:c15="http://schemas.microsoft.com/office/drawing/2012/chart" uri="{CE6537A1-D6FC-4f65-9D91-7224C49458BB}"/>
                <c:ext xmlns:c16="http://schemas.microsoft.com/office/drawing/2014/chart" uri="{C3380CC4-5D6E-409C-BE32-E72D297353CC}">
                  <c16:uniqueId val="{00000004-4DE1-4A78-A9B7-65FC21D57E9F}"/>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Ja, mycket orolig</c:v>
                </c:pt>
                <c:pt idx="1">
                  <c:v>Ja, ganska orolig</c:v>
                </c:pt>
                <c:pt idx="2">
                  <c:v>Nej, inte särskilt orolig</c:v>
                </c:pt>
                <c:pt idx="3">
                  <c:v>Nej, inte alls orolig</c:v>
                </c:pt>
                <c:pt idx="4">
                  <c:v>Tveksam, vet ej</c:v>
                </c:pt>
              </c:strCache>
            </c:strRef>
          </c:cat>
          <c:val>
            <c:numRef>
              <c:f>Sheet1!$C$2:$C$6</c:f>
              <c:numCache>
                <c:formatCode>#\ ##0</c:formatCode>
                <c:ptCount val="5"/>
                <c:pt idx="0">
                  <c:v>39.285714285714285</c:v>
                </c:pt>
                <c:pt idx="1">
                  <c:v>42.261904761904759</c:v>
                </c:pt>
                <c:pt idx="2">
                  <c:v>15.476190476190476</c:v>
                </c:pt>
                <c:pt idx="3">
                  <c:v>2.9761904761904758</c:v>
                </c:pt>
              </c:numCache>
            </c:numRef>
          </c:val>
          <c:extLst>
            <c:ext xmlns:c16="http://schemas.microsoft.com/office/drawing/2014/chart" uri="{C3380CC4-5D6E-409C-BE32-E72D297353CC}">
              <c16:uniqueId val="{00000004-A1A9-4187-8EA6-3B484B4ADB61}"/>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 ##0"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67094872403958217"/>
          <c:y val="0.79782560516787593"/>
          <c:w val="0.18373830017552725"/>
          <c:h val="0.167522558969362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1.6446294926041972E-2"/>
          <c:w val="1"/>
          <c:h val="0.60497965715719371"/>
        </c:manualLayout>
      </c:layout>
      <c:barChart>
        <c:barDir val="col"/>
        <c:grouping val="clustered"/>
        <c:varyColors val="0"/>
        <c:ser>
          <c:idx val="0"/>
          <c:order val="0"/>
          <c:tx>
            <c:strRef>
              <c:f>Sheet1!$B$1</c:f>
              <c:strCache>
                <c:ptCount val="1"/>
                <c:pt idx="0">
                  <c:v>Ensamstående under 29,5 tkr/mån</c:v>
                </c:pt>
              </c:strCache>
            </c:strRef>
          </c:tx>
          <c:spPr>
            <a:solidFill>
              <a:srgbClr val="6F018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Sheet1!$B$2:$B$4</c:f>
              <c:numCache>
                <c:formatCode>#\ ##0</c:formatCode>
                <c:ptCount val="3"/>
                <c:pt idx="0">
                  <c:v>53</c:v>
                </c:pt>
                <c:pt idx="1">
                  <c:v>43</c:v>
                </c:pt>
                <c:pt idx="2">
                  <c:v>29</c:v>
                </c:pt>
              </c:numCache>
            </c:numRef>
          </c:val>
          <c:extLst>
            <c:ext xmlns:c16="http://schemas.microsoft.com/office/drawing/2014/chart" uri="{C3380CC4-5D6E-409C-BE32-E72D297353CC}">
              <c16:uniqueId val="{00000002-B97A-4B44-8B05-E784D58FB7B1}"/>
            </c:ext>
          </c:extLst>
        </c:ser>
        <c:ser>
          <c:idx val="1"/>
          <c:order val="1"/>
          <c:tx>
            <c:strRef>
              <c:f>Sheet1!$C$1</c:f>
              <c:strCache>
                <c:ptCount val="1"/>
                <c:pt idx="0">
                  <c:v>Sammanboende under 42 tkr/mån</c:v>
                </c:pt>
              </c:strCache>
            </c:strRef>
          </c:tx>
          <c:spPr>
            <a:solidFill>
              <a:srgbClr val="0060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Sheet1!$C$2:$C$4</c:f>
              <c:numCache>
                <c:formatCode>#\ ##0</c:formatCode>
                <c:ptCount val="3"/>
                <c:pt idx="0">
                  <c:v>36.069651741293534</c:v>
                </c:pt>
                <c:pt idx="1">
                  <c:v>27.860696517412936</c:v>
                </c:pt>
                <c:pt idx="2">
                  <c:v>18</c:v>
                </c:pt>
              </c:numCache>
            </c:numRef>
          </c:val>
          <c:extLst>
            <c:ext xmlns:c16="http://schemas.microsoft.com/office/drawing/2014/chart" uri="{C3380CC4-5D6E-409C-BE32-E72D297353CC}">
              <c16:uniqueId val="{00000006-B97A-4B44-8B05-E784D58FB7B1}"/>
            </c:ext>
          </c:extLst>
        </c:ser>
        <c:ser>
          <c:idx val="2"/>
          <c:order val="2"/>
          <c:tx>
            <c:strRef>
              <c:f>Sheet1!$D$1</c:f>
              <c:strCache>
                <c:ptCount val="1"/>
                <c:pt idx="0">
                  <c:v>Kontrollgrupp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Sheet1!$D$2:$D$4</c:f>
              <c:numCache>
                <c:formatCode>General</c:formatCode>
                <c:ptCount val="3"/>
                <c:pt idx="0">
                  <c:v>19</c:v>
                </c:pt>
                <c:pt idx="1">
                  <c:v>7</c:v>
                </c:pt>
                <c:pt idx="2">
                  <c:v>5</c:v>
                </c:pt>
              </c:numCache>
            </c:numRef>
          </c:val>
          <c:extLst>
            <c:ext xmlns:c16="http://schemas.microsoft.com/office/drawing/2014/chart" uri="{C3380CC4-5D6E-409C-BE32-E72D297353CC}">
              <c16:uniqueId val="{00000007-B97A-4B44-8B05-E784D58FB7B1}"/>
            </c:ext>
          </c:extLst>
        </c:ser>
        <c:dLbls>
          <c:showLegendKey val="0"/>
          <c:showVal val="0"/>
          <c:showCatName val="0"/>
          <c:showSerName val="0"/>
          <c:showPercent val="0"/>
          <c:showBubbleSize val="0"/>
        </c:dLbls>
        <c:gapWidth val="104"/>
        <c:overlap val="-12"/>
        <c:axId val="1803360079"/>
        <c:axId val="1647812287"/>
      </c:barChart>
      <c:catAx>
        <c:axId val="180336007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1647812287"/>
        <c:crosses val="autoZero"/>
        <c:auto val="1"/>
        <c:lblAlgn val="ctr"/>
        <c:lblOffset val="100"/>
        <c:noMultiLvlLbl val="0"/>
      </c:catAx>
      <c:valAx>
        <c:axId val="1647812287"/>
        <c:scaling>
          <c:orientation val="minMax"/>
          <c:max val="100"/>
        </c:scaling>
        <c:delete val="1"/>
        <c:axPos val="l"/>
        <c:numFmt formatCode="#\ ##0" sourceLinked="1"/>
        <c:majorTickMark val="out"/>
        <c:minorTickMark val="none"/>
        <c:tickLblPos val="nextTo"/>
        <c:crossAx val="1803360079"/>
        <c:crosses val="autoZero"/>
        <c:crossBetween val="between"/>
      </c:valAx>
      <c:spPr>
        <a:noFill/>
        <a:ln>
          <a:noFill/>
        </a:ln>
        <a:effectLst/>
      </c:spPr>
    </c:plotArea>
    <c:legend>
      <c:legendPos val="t"/>
      <c:legendEntry>
        <c:idx val="0"/>
        <c:txPr>
          <a:bodyPr rot="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en-SE"/>
          </a:p>
        </c:txPr>
      </c:legendEntry>
      <c:layout>
        <c:manualLayout>
          <c:xMode val="edge"/>
          <c:yMode val="edge"/>
          <c:x val="0.74032441211120803"/>
          <c:y val="0.8084040486340347"/>
          <c:w val="0.25871428793294327"/>
          <c:h val="0.188460144764407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7718859639035145"/>
          <c:y val="2.049007209044422E-2"/>
          <c:w val="0.49025761787361"/>
          <c:h val="0.96550301876342359"/>
        </c:manualLayout>
      </c:layout>
      <c:barChart>
        <c:barDir val="bar"/>
        <c:grouping val="clustered"/>
        <c:varyColors val="0"/>
        <c:ser>
          <c:idx val="0"/>
          <c:order val="0"/>
          <c:tx>
            <c:strRef>
              <c:f>Sheet1!$B$1</c:f>
              <c:strCache>
                <c:ptCount val="1"/>
                <c:pt idx="0">
                  <c:v>2024</c:v>
                </c:pt>
              </c:strCache>
            </c:strRef>
          </c:tx>
          <c:spPr>
            <a:solidFill>
              <a:schemeClr val="accent2"/>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151A-4F70-9DED-231B02F3B5AF}"/>
              </c:ext>
            </c:extLst>
          </c:dPt>
          <c:dLbls>
            <c:dLbl>
              <c:idx val="1"/>
              <c:layout>
                <c:manualLayout>
                  <c:x val="-5.0100998859241665E-2"/>
                  <c:y val="-4.14945623138928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D0-405F-903D-C48E48125FB4}"/>
                </c:ext>
              </c:extLst>
            </c:dLbl>
            <c:dLbl>
              <c:idx val="2"/>
              <c:layout>
                <c:manualLayout>
                  <c:x val="-4.790156089146106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1A-4F70-9DED-231B02F3B5A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Sheet1!$B$2:$B$4</c:f>
              <c:numCache>
                <c:formatCode>General</c:formatCode>
                <c:ptCount val="3"/>
                <c:pt idx="0">
                  <c:v>19</c:v>
                </c:pt>
                <c:pt idx="1">
                  <c:v>7</c:v>
                </c:pt>
                <c:pt idx="2">
                  <c:v>5</c:v>
                </c:pt>
              </c:numCache>
            </c:numRef>
          </c:val>
          <c:extLst>
            <c:ext xmlns:c16="http://schemas.microsoft.com/office/drawing/2014/chart" uri="{C3380CC4-5D6E-409C-BE32-E72D297353CC}">
              <c16:uniqueId val="{00000004-151A-4F70-9DED-231B02F3B5AF}"/>
            </c:ext>
          </c:extLst>
        </c:ser>
        <c:ser>
          <c:idx val="1"/>
          <c:order val="1"/>
          <c:tx>
            <c:strRef>
              <c:f>Sheet1!$C$1</c:f>
              <c:strCache>
                <c:ptCount val="1"/>
                <c:pt idx="0">
                  <c:v>2023</c:v>
                </c:pt>
              </c:strCache>
            </c:strRef>
          </c:tx>
          <c:spPr>
            <a:solidFill>
              <a:srgbClr val="CDF6F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Sheet1!$C$2:$C$4</c:f>
              <c:numCache>
                <c:formatCode>General</c:formatCode>
                <c:ptCount val="3"/>
                <c:pt idx="0">
                  <c:v>15</c:v>
                </c:pt>
                <c:pt idx="1">
                  <c:v>15</c:v>
                </c:pt>
                <c:pt idx="2">
                  <c:v>10</c:v>
                </c:pt>
              </c:numCache>
            </c:numRef>
          </c:val>
          <c:extLst>
            <c:ext xmlns:c16="http://schemas.microsoft.com/office/drawing/2014/chart" uri="{C3380CC4-5D6E-409C-BE32-E72D297353CC}">
              <c16:uniqueId val="{00000000-C5AA-4FF6-9059-64FF134B6271}"/>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3260009459948248"/>
          <c:y val="0.82734550145552821"/>
          <c:w val="0.16033276759133022"/>
          <c:h val="0.166965701553489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72115411368636"/>
          <c:y val="5.3914520977649983E-5"/>
          <c:w val="0.49025761787361"/>
          <c:h val="0.96550301876342359"/>
        </c:manualLayout>
      </c:layout>
      <c:barChart>
        <c:barDir val="bar"/>
        <c:grouping val="clustered"/>
        <c:varyColors val="0"/>
        <c:ser>
          <c:idx val="0"/>
          <c:order val="0"/>
          <c:tx>
            <c:strRef>
              <c:f>Sheet1!$B$1</c:f>
              <c:strCache>
                <c:ptCount val="1"/>
                <c:pt idx="0">
                  <c:v>2024</c:v>
                </c:pt>
              </c:strCache>
            </c:strRef>
          </c:tx>
          <c:spPr>
            <a:solidFill>
              <a:srgbClr val="0060AD"/>
            </a:solidFill>
            <a:ln>
              <a:noFill/>
            </a:ln>
            <a:effectLst/>
          </c:spPr>
          <c:invertIfNegative val="0"/>
          <c:dPt>
            <c:idx val="2"/>
            <c:invertIfNegative val="0"/>
            <c:bubble3D val="0"/>
            <c:spPr>
              <a:solidFill>
                <a:srgbClr val="0060AD"/>
              </a:solidFill>
              <a:ln>
                <a:noFill/>
              </a:ln>
              <a:effectLst/>
            </c:spPr>
            <c:extLst>
              <c:ext xmlns:c16="http://schemas.microsoft.com/office/drawing/2014/chart" uri="{C3380CC4-5D6E-409C-BE32-E72D297353CC}">
                <c16:uniqueId val="{00000001-E1DB-4E26-99FC-63133D8775B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Sheet1!$B$2:$B$4</c:f>
              <c:numCache>
                <c:formatCode>General</c:formatCode>
                <c:ptCount val="3"/>
                <c:pt idx="0">
                  <c:v>36</c:v>
                </c:pt>
                <c:pt idx="1">
                  <c:v>28</c:v>
                </c:pt>
                <c:pt idx="2">
                  <c:v>18</c:v>
                </c:pt>
              </c:numCache>
            </c:numRef>
          </c:val>
          <c:extLst>
            <c:ext xmlns:c16="http://schemas.microsoft.com/office/drawing/2014/chart" uri="{C3380CC4-5D6E-409C-BE32-E72D297353CC}">
              <c16:uniqueId val="{00000004-E1DB-4E26-99FC-63133D8775BB}"/>
            </c:ext>
          </c:extLst>
        </c:ser>
        <c:ser>
          <c:idx val="1"/>
          <c:order val="1"/>
          <c:tx>
            <c:strRef>
              <c:f>Sheet1!$C$1</c:f>
              <c:strCache>
                <c:ptCount val="1"/>
                <c:pt idx="0">
                  <c:v>2023</c:v>
                </c:pt>
              </c:strCache>
            </c:strRef>
          </c:tx>
          <c:spPr>
            <a:solidFill>
              <a:srgbClr val="AEBCD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Jag är orolig för min och familjens försörjning under de kommande 6 månaderna </c:v>
                </c:pt>
                <c:pt idx="1">
                  <c:v>Jag är orolig för att min och familjens ekonomiska situation påverkar barnens behov eller mående</c:v>
                </c:pt>
                <c:pt idx="2">
                  <c:v>Jag upplever att mina barn är oroliga över familjens ekonomiska situation </c:v>
                </c:pt>
              </c:strCache>
            </c:strRef>
          </c:cat>
          <c:val>
            <c:numRef>
              <c:f>Sheet1!$C$2:$C$4</c:f>
              <c:numCache>
                <c:formatCode>General</c:formatCode>
                <c:ptCount val="3"/>
                <c:pt idx="0">
                  <c:v>37</c:v>
                </c:pt>
                <c:pt idx="1">
                  <c:v>29</c:v>
                </c:pt>
                <c:pt idx="2">
                  <c:v>19</c:v>
                </c:pt>
              </c:numCache>
            </c:numRef>
          </c:val>
          <c:extLst>
            <c:ext xmlns:c16="http://schemas.microsoft.com/office/drawing/2014/chart" uri="{C3380CC4-5D6E-409C-BE32-E72D297353CC}">
              <c16:uniqueId val="{00000000-FFAE-4DE8-A334-B552366E286A}"/>
            </c:ext>
          </c:extLst>
        </c:ser>
        <c:dLbls>
          <c:dLblPos val="inEnd"/>
          <c:showLegendKey val="0"/>
          <c:showVal val="1"/>
          <c:showCatName val="0"/>
          <c:showSerName val="0"/>
          <c:showPercent val="0"/>
          <c:showBubbleSize val="0"/>
        </c:dLbls>
        <c:gapWidth val="16"/>
        <c:axId val="2036619631"/>
        <c:axId val="90733600"/>
      </c:barChart>
      <c:catAx>
        <c:axId val="203661963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SE"/>
          </a:p>
        </c:txPr>
        <c:crossAx val="90733600"/>
        <c:crosses val="autoZero"/>
        <c:auto val="1"/>
        <c:lblAlgn val="ctr"/>
        <c:lblOffset val="100"/>
        <c:noMultiLvlLbl val="0"/>
      </c:catAx>
      <c:valAx>
        <c:axId val="90733600"/>
        <c:scaling>
          <c:orientation val="minMax"/>
          <c:max val="100"/>
        </c:scaling>
        <c:delete val="1"/>
        <c:axPos val="t"/>
        <c:numFmt formatCode="General" sourceLinked="1"/>
        <c:majorTickMark val="out"/>
        <c:minorTickMark val="none"/>
        <c:tickLblPos val="nextTo"/>
        <c:crossAx val="2036619631"/>
        <c:crosses val="autoZero"/>
        <c:crossBetween val="between"/>
      </c:valAx>
      <c:spPr>
        <a:noFill/>
        <a:ln>
          <a:noFill/>
        </a:ln>
        <a:effectLst/>
      </c:spPr>
    </c:plotArea>
    <c:legend>
      <c:legendPos val="r"/>
      <c:layout>
        <c:manualLayout>
          <c:xMode val="edge"/>
          <c:yMode val="edge"/>
          <c:x val="0.83966723240866981"/>
          <c:y val="0.81074663442687234"/>
          <c:w val="0.16033276759133022"/>
          <c:h val="0.166965756110312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4">
  <a:schemeClr val="accent1"/>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4">
  <a:schemeClr val="accent1"/>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24B_4DAAFE46.xml><?xml version="1.0" encoding="utf-8"?>
<p188:cmLst xmlns:a="http://schemas.openxmlformats.org/drawingml/2006/main" xmlns:r="http://schemas.openxmlformats.org/officeDocument/2006/relationships" xmlns:p188="http://schemas.microsoft.com/office/powerpoint/2018/8/main">
  <p188:cm id="{C7902C33-CE4F-46F0-80E1-C809911E7999}" authorId="{9999CF32-5DF1-1BCC-A6D0-0E598E362A96}" status="resolved" created="2024-03-05T12:11:49.227" complete="100000">
    <ac:deMkLst xmlns:ac="http://schemas.microsoft.com/office/drawing/2013/main/command">
      <pc:docMk xmlns:pc="http://schemas.microsoft.com/office/powerpoint/2013/main/command"/>
      <pc:sldMk xmlns:pc="http://schemas.microsoft.com/office/powerpoint/2013/main/command" cId="1303051846" sldId="587"/>
      <ac:graphicFrameMk id="15" creationId="{FADF9160-97E1-604B-97D8-DAF940C26089}"/>
    </ac:deMkLst>
    <p188:txBody>
      <a:bodyPr/>
      <a:lstStyle/>
      <a:p>
        <a:r>
          <a:rPr lang="sv-SE"/>
          <a:t>Samma här</a:t>
        </a:r>
      </a:p>
    </p188:txBody>
  </p188:cm>
</p188:cmLst>
</file>

<file path=ppt/comments/modernComment_7FB472B5_762347B8.xml><?xml version="1.0" encoding="utf-8"?>
<p188:cmLst xmlns:a="http://schemas.openxmlformats.org/drawingml/2006/main" xmlns:r="http://schemas.openxmlformats.org/officeDocument/2006/relationships" xmlns:p188="http://schemas.microsoft.com/office/powerpoint/2018/8/main">
  <p188:cm id="{7229BC56-C236-4FB4-BE0E-9F5398D2D334}" authorId="{9999CF32-5DF1-1BCC-A6D0-0E598E362A96}" status="resolved" created="2024-03-05T12:12:19.708" complete="100000">
    <ac:deMkLst xmlns:ac="http://schemas.microsoft.com/office/drawing/2013/main/command">
      <pc:docMk xmlns:pc="http://schemas.microsoft.com/office/powerpoint/2013/main/command"/>
      <pc:sldMk xmlns:pc="http://schemas.microsoft.com/office/powerpoint/2013/main/command" cId="1982023608" sldId="2142532277"/>
      <ac:graphicFrameMk id="3" creationId="{5BAA5E9C-E0B3-D818-FB90-62A6FF7676E3}"/>
    </ac:deMkLst>
    <p188:txBody>
      <a:bodyPr/>
      <a:lstStyle/>
      <a:p>
        <a:r>
          <a:rPr lang="sv-SE"/>
          <a:t>8</a:t>
        </a:r>
      </a:p>
    </p188:txBody>
  </p188:cm>
  <p188:cm id="{E870D2D7-F2F4-4A9E-9F5D-C357A5A21E38}" authorId="{9999CF32-5DF1-1BCC-A6D0-0E598E362A96}" status="resolved" created="2024-03-05T12:12:26.673" complete="100000">
    <ac:deMkLst xmlns:ac="http://schemas.microsoft.com/office/drawing/2013/main/command">
      <pc:docMk xmlns:pc="http://schemas.microsoft.com/office/powerpoint/2013/main/command"/>
      <pc:sldMk xmlns:pc="http://schemas.microsoft.com/office/powerpoint/2013/main/command" cId="1982023608" sldId="2142532277"/>
      <ac:spMk id="27" creationId="{94E737BB-E53D-99A9-402E-247B3A8213DC}"/>
    </ac:deMkLst>
    <p188:txBody>
      <a:bodyPr/>
      <a:lstStyle/>
      <a:p>
        <a:r>
          <a:rPr lang="sv-SE"/>
          <a:t>18</a:t>
        </a:r>
      </a:p>
    </p188:txBody>
  </p188:cm>
  <p188:cm id="{A5F1D358-27BE-4C63-8AC6-22FDBE6652B6}" authorId="{9999CF32-5DF1-1BCC-A6D0-0E598E362A96}" status="resolved" created="2024-03-05T12:13:04.985" complete="100000">
    <ac:deMkLst xmlns:ac="http://schemas.microsoft.com/office/drawing/2013/main/command">
      <pc:docMk xmlns:pc="http://schemas.microsoft.com/office/powerpoint/2013/main/command"/>
      <pc:sldMk xmlns:pc="http://schemas.microsoft.com/office/powerpoint/2013/main/command" cId="1982023608" sldId="2142532277"/>
      <ac:graphicFrameMk id="3" creationId="{5BAA5E9C-E0B3-D818-FB90-62A6FF7676E3}"/>
    </ac:deMkLst>
    <p188:txBody>
      <a:bodyPr/>
      <a:lstStyle/>
      <a:p>
        <a:r>
          <a:rPr lang="sv-SE"/>
          <a:t>12</a:t>
        </a:r>
      </a:p>
    </p188:txBody>
  </p188:cm>
  <p188:cm id="{F63B2443-A7A5-4FC1-84F8-DD6A9B13DF38}" authorId="{9999CF32-5DF1-1BCC-A6D0-0E598E362A96}" status="resolved" created="2024-03-05T12:13:11.581" complete="100000">
    <ac:deMkLst xmlns:ac="http://schemas.microsoft.com/office/drawing/2013/main/command">
      <pc:docMk xmlns:pc="http://schemas.microsoft.com/office/powerpoint/2013/main/command"/>
      <pc:sldMk xmlns:pc="http://schemas.microsoft.com/office/powerpoint/2013/main/command" cId="1982023608" sldId="2142532277"/>
      <ac:graphicFrameMk id="3" creationId="{5BAA5E9C-E0B3-D818-FB90-62A6FF7676E3}"/>
    </ac:deMkLst>
    <p188:txBody>
      <a:bodyPr/>
      <a:lstStyle/>
      <a:p>
        <a:r>
          <a:rPr lang="sv-SE"/>
          <a:t>16</a:t>
        </a:r>
      </a:p>
    </p188:txBody>
  </p188:cm>
  <p188:cm id="{4AF54525-9A9B-4182-BEC2-B80E5506189E}" authorId="{9999CF32-5DF1-1BCC-A6D0-0E598E362A96}" status="resolved" created="2024-03-05T12:13:24.497" complete="100000">
    <ac:deMkLst xmlns:ac="http://schemas.microsoft.com/office/drawing/2013/main/command">
      <pc:docMk xmlns:pc="http://schemas.microsoft.com/office/powerpoint/2013/main/command"/>
      <pc:sldMk xmlns:pc="http://schemas.microsoft.com/office/powerpoint/2013/main/command" cId="1982023608" sldId="2142532277"/>
      <ac:graphicFrameMk id="3" creationId="{5BAA5E9C-E0B3-D818-FB90-62A6FF7676E3}"/>
    </ac:deMkLst>
    <p188:replyLst>
      <p188:reply id="{888CA9B6-DB91-4C76-B61C-37AF756D5B83}" authorId="{9999CF32-5DF1-1BCC-A6D0-0E598E362A96}" created="2024-03-05T12:28:06.151">
        <p188:txBody>
          <a:bodyPr/>
          <a:lstStyle/>
          <a:p>
            <a:r>
              <a:rPr lang="sv-SE"/>
              <a:t>Gå igenom alla igen</a:t>
            </a:r>
          </a:p>
        </p188:txBody>
      </p188:reply>
    </p188:replyLst>
    <p188:txBody>
      <a:bodyPr/>
      <a:lstStyle/>
      <a:p>
        <a:r>
          <a:rPr lang="sv-SE"/>
          <a:t>13</a:t>
        </a:r>
      </a:p>
    </p188:txBody>
  </p188:cm>
</p188:cmLst>
</file>

<file path=ppt/comments/modernComment_7FB472B9_63C8C34C.xml><?xml version="1.0" encoding="utf-8"?>
<p188:cmLst xmlns:a="http://schemas.openxmlformats.org/drawingml/2006/main" xmlns:r="http://schemas.openxmlformats.org/officeDocument/2006/relationships" xmlns:p188="http://schemas.microsoft.com/office/powerpoint/2018/8/main">
  <p188:cm id="{9D46CB4D-F670-49FD-B812-99F92C3811B5}" authorId="{9999CF32-5DF1-1BCC-A6D0-0E598E362A96}" status="resolved" created="2024-03-05T12:14:26.674" complete="100000">
    <ac:deMkLst xmlns:ac="http://schemas.microsoft.com/office/drawing/2013/main/command">
      <pc:docMk xmlns:pc="http://schemas.microsoft.com/office/powerpoint/2013/main/command"/>
      <pc:sldMk xmlns:pc="http://schemas.microsoft.com/office/powerpoint/2013/main/command" cId="1674101580" sldId="2142532281"/>
      <ac:graphicFrameMk id="18" creationId="{DC8D9F1E-EBBC-1346-5DC1-C7A9699DD2E0}"/>
    </ac:deMkLst>
    <p188:txBody>
      <a:bodyPr/>
      <a:lstStyle/>
      <a:p>
        <a:r>
          <a:rPr lang="sv-SE"/>
          <a:t>14</a:t>
        </a:r>
      </a:p>
    </p188:txBody>
  </p188:cm>
</p188:cmLst>
</file>

<file path=ppt/comments/modernComment_7FB472BA_E3D11182.xml><?xml version="1.0" encoding="utf-8"?>
<p188:cmLst xmlns:a="http://schemas.openxmlformats.org/drawingml/2006/main" xmlns:r="http://schemas.openxmlformats.org/officeDocument/2006/relationships" xmlns:p188="http://schemas.microsoft.com/office/powerpoint/2018/8/main">
  <p188:cm id="{E9708B47-DA67-4F47-9562-B4E41D0EAE39}" authorId="{9999CF32-5DF1-1BCC-A6D0-0E598E362A96}" status="resolved" created="2024-03-05T12:17:59.362" complete="100000">
    <ac:deMkLst xmlns:ac="http://schemas.microsoft.com/office/drawing/2013/main/command">
      <pc:docMk xmlns:pc="http://schemas.microsoft.com/office/powerpoint/2013/main/command"/>
      <pc:sldMk xmlns:pc="http://schemas.microsoft.com/office/powerpoint/2013/main/command" cId="3822129538" sldId="2142532282"/>
      <ac:graphicFrameMk id="17" creationId="{EB413081-E9B7-7957-53CF-04DBEB221554}"/>
    </ac:deMkLst>
    <p188:txBody>
      <a:bodyPr/>
      <a:lstStyle/>
      <a:p>
        <a:r>
          <a:rPr lang="sv-SE"/>
          <a:t>42</a:t>
        </a:r>
      </a:p>
    </p188:txBody>
  </p188:cm>
  <p188:cm id="{2EEA49C8-D3C7-4CDF-B855-E28D889D80E0}" authorId="{9999CF32-5DF1-1BCC-A6D0-0E598E362A96}" status="resolved" created="2024-03-05T12:18:05.771" complete="100000">
    <ac:deMkLst xmlns:ac="http://schemas.microsoft.com/office/drawing/2013/main/command">
      <pc:docMk xmlns:pc="http://schemas.microsoft.com/office/powerpoint/2013/main/command"/>
      <pc:sldMk xmlns:pc="http://schemas.microsoft.com/office/powerpoint/2013/main/command" cId="3822129538" sldId="2142532282"/>
      <ac:graphicFrameMk id="17" creationId="{EB413081-E9B7-7957-53CF-04DBEB221554}"/>
    </ac:deMkLst>
    <p188:txBody>
      <a:bodyPr/>
      <a:lstStyle/>
      <a:p>
        <a:r>
          <a:rPr lang="sv-SE"/>
          <a:t>40</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entury Gothic" panose="020B05020202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Century Gothic" panose="020B0502020202020204" pitchFamily="34" charset="0"/>
              </a:rPr>
              <a:t>3/12/2024</a:t>
            </a:fld>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Century Gothic" panose="020B0502020202020204" pitchFamily="34" charset="0"/>
              </a:rPr>
              <a:t>‹#›</a:t>
            </a:fld>
            <a:endParaRPr lang="en-US" dirty="0">
              <a:latin typeface="Century Gothic" panose="020B05020202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A2FD89D3-6540-412A-8DF7-24F6B362E6BB}" type="datetimeFigureOut">
              <a:rPr lang="en-US" smtClean="0"/>
              <a:pPr/>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53BCCA8E-E054-4945-93F6-8F3E2A7D5A26}" type="slidenum">
              <a:rPr lang="en-US" smtClean="0"/>
              <a:pPr/>
              <a:t>‹#›</a:t>
            </a:fld>
            <a:endParaRPr lang="en-US" dirty="0"/>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3BCCA8E-E054-4945-93F6-8F3E2A7D5A26}" type="slidenum">
              <a:rPr lang="en-US" smtClean="0"/>
              <a:pPr/>
              <a:t>1</a:t>
            </a:fld>
            <a:endParaRPr lang="en-US" dirty="0"/>
          </a:p>
        </p:txBody>
      </p:sp>
    </p:spTree>
    <p:extLst>
      <p:ext uri="{BB962C8B-B14F-4D97-AF65-F5344CB8AC3E}">
        <p14:creationId xmlns:p14="http://schemas.microsoft.com/office/powerpoint/2010/main" val="85149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7F237-8081-9603-B12E-BC679468E5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917CBB-6077-0353-C63C-E26F4B032A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6B5DF6-D225-2BBE-4B6C-AD3B2EF63AE8}"/>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9E53C889-46CF-F626-16FA-A41719AECA4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7691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B25-2C08-278F-5F58-ACEA5933B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F2AB-325C-5C8C-6CD8-849190C7E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FF9A60-97AB-FC4D-6B8D-F0A1F4F32468}"/>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523D0CF1-12D6-523F-2AD0-FB72892BA2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134917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A8E6C-FA25-5ED0-57AD-618BF48AC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9D0BED-B16E-E703-2749-FC86DAD1B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188398-CBEF-40E6-686E-FC8D39DAAB1B}"/>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7352DF8F-4A56-8985-23AE-2C5CEAE45E0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87600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465BF-2695-C94D-70F9-D1BBA8519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C4570B-5334-A0C1-7236-6B49900774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9AC19-AC6A-C2D6-5E27-6A0A73FA64CC}"/>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2F0143F8-66BB-9BFC-29E2-DEB29F93BB8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13270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5ABB3-1114-D389-4F3F-B45241F57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85F2E-96B7-C04E-AB44-4E2B1A983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59E7F-207C-0534-856C-0D89CBBAA032}"/>
              </a:ext>
            </a:extLst>
          </p:cNvPr>
          <p:cNvSpPr>
            <a:spLocks noGrp="1"/>
          </p:cNvSpPr>
          <p:nvPr>
            <p:ph type="body" idx="1"/>
          </p:nvPr>
        </p:nvSpPr>
        <p:spPr/>
        <p:txBody>
          <a:bodyPr/>
          <a:lstStyle/>
          <a:p>
            <a:endParaRPr lang="sv-SE" sz="1200" dirty="0"/>
          </a:p>
          <a:p>
            <a:pPr algn="l"/>
            <a:endParaRPr lang="sv-SE" sz="1200" b="0" dirty="0"/>
          </a:p>
          <a:p>
            <a:pPr algn="l"/>
            <a:endParaRPr lang="sv-SE" sz="1200" b="0" dirty="0"/>
          </a:p>
          <a:p>
            <a:endParaRPr lang="sv-SE" dirty="0"/>
          </a:p>
        </p:txBody>
      </p:sp>
      <p:sp>
        <p:nvSpPr>
          <p:cNvPr id="4" name="Slide Number Placeholder 3">
            <a:extLst>
              <a:ext uri="{FF2B5EF4-FFF2-40B4-BE49-F238E27FC236}">
                <a16:creationId xmlns:a16="http://schemas.microsoft.com/office/drawing/2014/main" id="{9C0D41F1-C88E-5186-7957-9AF877CECB8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3724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E92F9-D2E3-93AB-6EB5-5A834017E0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11449-E8C8-55C4-BE43-13E03CE52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8D5FE-2F41-DB27-2FE0-E3A2A1E2FA3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2F5CF622-BCA0-5129-E8AC-F713127C15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4742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4F626-2C34-2666-70F7-597EBBCF1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3C6B56-48A2-3C26-C050-E91A5FE83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77F014-225D-27D0-0970-E280CAB5D726}"/>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3FFDF69C-A001-0089-21FE-8DA180491D4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5466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CF51B-2E2E-C404-E97A-F7CE199B6B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38A8A-83C6-B498-F59B-82383CCB65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034B6-2070-D019-CEDC-4CA59E3CA021}"/>
              </a:ext>
            </a:extLst>
          </p:cNvPr>
          <p:cNvSpPr>
            <a:spLocks noGrp="1"/>
          </p:cNvSpPr>
          <p:nvPr>
            <p:ph type="body" idx="1"/>
          </p:nvPr>
        </p:nvSpPr>
        <p:spPr/>
        <p:txBody>
          <a:bodyPr/>
          <a:lstStyle/>
          <a:p>
            <a:endParaRPr lang="sv-SE" sz="1200" dirty="0"/>
          </a:p>
          <a:p>
            <a:pPr algn="l"/>
            <a:endParaRPr lang="sv-SE" sz="1200" b="0" dirty="0"/>
          </a:p>
          <a:p>
            <a:pPr algn="l"/>
            <a:endParaRPr lang="sv-SE" sz="1200" b="0" dirty="0"/>
          </a:p>
          <a:p>
            <a:endParaRPr lang="sv-SE" dirty="0"/>
          </a:p>
        </p:txBody>
      </p:sp>
      <p:sp>
        <p:nvSpPr>
          <p:cNvPr id="4" name="Slide Number Placeholder 3">
            <a:extLst>
              <a:ext uri="{FF2B5EF4-FFF2-40B4-BE49-F238E27FC236}">
                <a16:creationId xmlns:a16="http://schemas.microsoft.com/office/drawing/2014/main" id="{B18B69B6-FD73-62F2-72BB-47E7A004A89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34123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10224-D591-732C-2E18-0E0D46D5E70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1B60713-E792-CCAD-295C-4FAAF295701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FB04C7-0E0D-2E3A-26F8-B014CE9A2C80}"/>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60627E84-20DE-90E3-F190-2B9B3C200F4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0166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45B95-E364-460A-4C25-B3A552B1283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9157D8D-9436-A2EB-82E6-99D2D417508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DB4A4D2-CED0-FD84-778A-CAA8C21D6EC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06D1096-4C88-70BA-DA5D-A74937AD57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12339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4793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E036E-E8AD-E394-6703-D61D58094A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F4B0FE6-E62D-8782-4A5E-A3E34B49552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F4F061A-1794-4393-097A-ABAC7E88AABF}"/>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FB312797-25BE-639F-C53A-959BB5A35D5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7235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5690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AF983-FFBD-8FFF-0937-300A4AB68E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676E0-1DAE-4DBF-E19D-AF2433211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5191E-4693-051E-E322-D6DA9D56A079}"/>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185EE2DE-A08B-3BF8-C8A8-CA91FCC3D6F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773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2033-E28A-875F-6875-F3C73F419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5BC60-0CCB-C4F2-1FD6-4BC89D0E79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C1DB5-7B0E-6B59-0F83-C4E7F415DA4C}"/>
              </a:ext>
            </a:extLst>
          </p:cNvPr>
          <p:cNvSpPr>
            <a:spLocks noGrp="1"/>
          </p:cNvSpPr>
          <p:nvPr>
            <p:ph type="body" idx="1"/>
          </p:nvPr>
        </p:nvSpPr>
        <p:spPr/>
        <p:txBody>
          <a:bodyPr/>
          <a:lstStyle/>
          <a:p>
            <a:endParaRPr lang="sv-SE" sz="1200" dirty="0"/>
          </a:p>
          <a:p>
            <a:pPr algn="l"/>
            <a:endParaRPr lang="sv-SE" sz="1200" b="0" dirty="0"/>
          </a:p>
          <a:p>
            <a:pPr algn="l"/>
            <a:endParaRPr lang="sv-SE" sz="1200" b="0" dirty="0"/>
          </a:p>
          <a:p>
            <a:endParaRPr lang="sv-SE" dirty="0"/>
          </a:p>
        </p:txBody>
      </p:sp>
      <p:sp>
        <p:nvSpPr>
          <p:cNvPr id="4" name="Slide Number Placeholder 3">
            <a:extLst>
              <a:ext uri="{FF2B5EF4-FFF2-40B4-BE49-F238E27FC236}">
                <a16:creationId xmlns:a16="http://schemas.microsoft.com/office/drawing/2014/main" id="{E80EF111-816D-96A8-A276-D58EA666D29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48797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9675-9359-0D03-8BE0-7AF0FE2E8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52AB9-4BEB-C6AB-0C7F-CE9FD3CA9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4707F-E5E5-7F56-D1FF-E4EDC05394B1}"/>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83DC8688-9039-E4F7-1755-3A9BE67752D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93584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2FA05-6BA1-A6E5-8655-F973629FA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916274-AC9B-6031-8E3E-BD1A334ACE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36CFA5-CA96-D58A-C697-5F4C90F53DB7}"/>
              </a:ext>
            </a:extLst>
          </p:cNvPr>
          <p:cNvSpPr>
            <a:spLocks noGrp="1"/>
          </p:cNvSpPr>
          <p:nvPr>
            <p:ph type="body" idx="1"/>
          </p:nvPr>
        </p:nvSpPr>
        <p:spPr/>
        <p:txBody>
          <a:bodyPr/>
          <a:lstStyle/>
          <a:p>
            <a:endParaRPr lang="sv-SE" sz="1200" dirty="0"/>
          </a:p>
          <a:p>
            <a:pPr algn="l"/>
            <a:endParaRPr lang="sv-SE" sz="1200" b="0" dirty="0"/>
          </a:p>
          <a:p>
            <a:pPr algn="l"/>
            <a:endParaRPr lang="sv-SE" sz="1200" b="0" dirty="0"/>
          </a:p>
          <a:p>
            <a:endParaRPr lang="sv-SE" dirty="0"/>
          </a:p>
        </p:txBody>
      </p:sp>
      <p:sp>
        <p:nvSpPr>
          <p:cNvPr id="4" name="Slide Number Placeholder 3">
            <a:extLst>
              <a:ext uri="{FF2B5EF4-FFF2-40B4-BE49-F238E27FC236}">
                <a16:creationId xmlns:a16="http://schemas.microsoft.com/office/drawing/2014/main" id="{7A0346F9-F40E-DC7F-26AA-A7FF20DE3AD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14839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6DD9C-2A17-0CC6-0F81-8F82237C5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A8B35-0655-646C-C5AA-6AD7436BB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AC17A-616E-9620-5C81-9C336F00599D}"/>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3BB75DAB-D87E-9308-02D3-6722B8871E0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8557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F09B-15BE-7278-F4E5-3C2ADFD709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D3B13-9F0F-2519-73FA-7836D78D0A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56B21-7779-7F7E-3C92-18FCC8AC7179}"/>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78385361-9324-A540-9880-DE52BAA48B1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BCCA8E-E054-4945-93F6-8F3E2A7D5A26}" type="slidenum">
              <a:rPr kumimoji="0" lang="en-US"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70892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4.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5.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 Id="rId6" Type="http://schemas.openxmlformats.org/officeDocument/2006/relationships/image" Target="../media/image2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7.xml"/><Relationship Id="rId5" Type="http://schemas.openxmlformats.org/officeDocument/2006/relationships/image" Target="../media/image27.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hyperlink" Target="http://www.veriangroup.com/" TargetMode="Externa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8.xml"/><Relationship Id="rId1" Type="http://schemas.openxmlformats.org/officeDocument/2006/relationships/tags" Target="../tags/tag4.xml"/><Relationship Id="rId4" Type="http://schemas.openxmlformats.org/officeDocument/2006/relationships/image" Target="../media/image29.sv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Master" Target="../slideMasters/slideMaster8.xml"/><Relationship Id="rId1" Type="http://schemas.openxmlformats.org/officeDocument/2006/relationships/tags" Target="../tags/tag5.xml"/><Relationship Id="rId5" Type="http://schemas.openxmlformats.org/officeDocument/2006/relationships/image" Target="../media/image30.png"/><Relationship Id="rId4" Type="http://schemas.openxmlformats.org/officeDocument/2006/relationships/image" Target="../media/image29.sv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8.xml"/><Relationship Id="rId1" Type="http://schemas.openxmlformats.org/officeDocument/2006/relationships/tags" Target="../tags/tag6.xml"/><Relationship Id="rId4" Type="http://schemas.openxmlformats.org/officeDocument/2006/relationships/image" Target="../media/image32.sv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8.xml"/><Relationship Id="rId1" Type="http://schemas.openxmlformats.org/officeDocument/2006/relationships/tags" Target="../tags/tag7.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9.xml"/><Relationship Id="rId4" Type="http://schemas.openxmlformats.org/officeDocument/2006/relationships/image" Target="../media/image35.jpe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9.xml"/><Relationship Id="rId4" Type="http://schemas.openxmlformats.org/officeDocument/2006/relationships/image" Target="../media/image35.jpe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hyperlink" Target="http://www.veriangroup.com/" TargetMode="Externa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www.veriangroup.com/" TargetMode="Externa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3.xml"/><Relationship Id="rId4" Type="http://schemas.openxmlformats.org/officeDocument/2006/relationships/image" Target="../media/image44.jpe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3.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3.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3.xml"/><Relationship Id="rId4" Type="http://schemas.openxmlformats.org/officeDocument/2006/relationships/image" Target="../media/image44.jpeg"/></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3.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Master" Target="../slideMasters/slideMaster1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3.xml"/><Relationship Id="rId4" Type="http://schemas.openxmlformats.org/officeDocument/2006/relationships/hyperlink" Target="http://www.veriangroup.com/" TargetMode="Externa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5.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5.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5.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5.xml"/><Relationship Id="rId4" Type="http://schemas.openxmlformats.org/officeDocument/2006/relationships/hyperlink" Target="http://www.veriangroup.com/" TargetMode="Externa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0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7.xml"/><Relationship Id="rId4" Type="http://schemas.openxmlformats.org/officeDocument/2006/relationships/image" Target="../media/image44.jpeg"/></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7.xml"/></Relationships>
</file>

<file path=ppt/slideLayouts/_rels/slideLayout50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7.xml"/></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17.xml"/><Relationship Id="rId4" Type="http://schemas.openxmlformats.org/officeDocument/2006/relationships/image" Target="../media/image44.jpeg"/></Relationships>
</file>

<file path=ppt/slideLayouts/_rels/slideLayout50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Master" Target="../slideMasters/slideMaster17.xml"/></Relationships>
</file>

<file path=ppt/slideLayouts/_rels/slideLayout50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Master" Target="../slideMasters/slideMaster1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7.xml"/><Relationship Id="rId4" Type="http://schemas.openxmlformats.org/officeDocument/2006/relationships/hyperlink" Target="http://www.veriangroup.com/" TargetMode="Externa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4.svg"/><Relationship Id="rId5" Type="http://schemas.openxmlformats.org/officeDocument/2006/relationships/image" Target="../media/image11.png"/><Relationship Id="rId4" Type="http://schemas.openxmlformats.org/officeDocument/2006/relationships/image" Target="../media/image10.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5.svg"/><Relationship Id="rId5" Type="http://schemas.openxmlformats.org/officeDocument/2006/relationships/image" Target="../media/image13.png"/><Relationship Id="rId4" Type="http://schemas.openxmlformats.org/officeDocument/2006/relationships/image" Target="../media/image10.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6.svg"/><Relationship Id="rId5" Type="http://schemas.openxmlformats.org/officeDocument/2006/relationships/image" Target="../media/image15.png"/><Relationship Id="rId4" Type="http://schemas.openxmlformats.org/officeDocument/2006/relationships/image" Target="../media/image10.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hyperlink" Target="http://www.veriangroup.com/" TargetMode="Externa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dirty="0"/>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2721285253"/>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7674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210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2012836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dirty="0"/>
              <a:t>A short paragraph summarizing the main findings of this slide. Keep text relevant and to the point. Body copy Century Gothic Regular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 lam </a:t>
            </a:r>
            <a:r>
              <a:rPr lang="en-US" dirty="0" err="1"/>
              <a:t>harum</a:t>
            </a:r>
            <a:r>
              <a:rPr lang="en-US" dirty="0"/>
              <a:t> </a:t>
            </a:r>
            <a:r>
              <a:rPr lang="en-US" dirty="0" err="1"/>
              <a:t>idesequid</a:t>
            </a:r>
            <a:r>
              <a:rPr lang="en-US" dirty="0"/>
              <a:t> </a:t>
            </a:r>
            <a:r>
              <a:rPr lang="en-US" dirty="0" err="1"/>
              <a:t>milliqui</a:t>
            </a:r>
            <a:r>
              <a:rPr lang="en-US" dirty="0"/>
              <a:t> </a:t>
            </a:r>
            <a:r>
              <a:rPr lang="en-US" dirty="0" err="1"/>
              <a:t>optas</a:t>
            </a:r>
            <a:r>
              <a:rPr lang="en-US" dirty="0"/>
              <a:t> </a:t>
            </a:r>
            <a:r>
              <a:rPr lang="en-US" dirty="0" err="1"/>
              <a:t>cuptur</a:t>
            </a:r>
            <a:r>
              <a:rPr lang="en-US" dirty="0"/>
              <a:t> </a:t>
            </a:r>
            <a:r>
              <a:rPr lang="en-US" dirty="0" err="1"/>
              <a:t>ilibus</a:t>
            </a:r>
            <a:r>
              <a:rPr lang="en-US" dirty="0"/>
              <a:t> </a:t>
            </a:r>
            <a:r>
              <a:rPr lang="en-US" dirty="0" err="1"/>
              <a:t>eriorat</a:t>
            </a:r>
            <a:r>
              <a:rPr lang="en-US" dirty="0"/>
              <a:t> </a:t>
            </a:r>
            <a:r>
              <a:rPr lang="en-US" dirty="0" err="1"/>
              <a:t>slaten</a:t>
            </a:r>
            <a:r>
              <a:rPr lang="en-US" dirty="0"/>
              <a:t>.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dirty="0"/>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4637186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434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4557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4950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sv-SE" dirty="0"/>
              <a:t>Kampanjmätning 2023</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9302650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sv-SE" dirty="0"/>
              <a:t>Kampanjmätning 2023</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8897689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sv-SE" dirty="0"/>
              <a:t>Kampanjmätning 2023</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85366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dirty="0"/>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331599653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Kampanjmätning 2023</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2442727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Kampanjmätning 2023</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73145935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Kampanjmätning 2023</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01522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Tree>
    <p:extLst>
      <p:ext uri="{BB962C8B-B14F-4D97-AF65-F5344CB8AC3E}">
        <p14:creationId xmlns:p14="http://schemas.microsoft.com/office/powerpoint/2010/main" val="41007766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sv-SE" dirty="0"/>
              <a:t>Kampanjmätning 2023</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693329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sv-SE" dirty="0"/>
              <a:t>Kampanjmätning 2023</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0731289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5027008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Kampanjmätning 2023</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dirty="0"/>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endParaRPr lang="en-US" dirty="0"/>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91544247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Kampanjmätning 2023</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1600944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sv-SE" dirty="0"/>
              <a:t>Kampanjmätning 2023</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715846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dirty="0"/>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4100579870"/>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6153574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1468509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Sollentuna</a:t>
            </a:r>
            <a:r>
              <a:rPr lang="en-US" dirty="0"/>
              <a:t> </a:t>
            </a:r>
            <a:r>
              <a:rPr lang="en-US" dirty="0" err="1"/>
              <a:t>kommun</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74949709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4819459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2203674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7165024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2795409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1032073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501645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2122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endParaRPr lang="en-US" dirty="0"/>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dirty="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5579423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dirty="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dirty="0"/>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sv-SE" dirty="0"/>
              <a:t>Kampanjmätning 2023</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0344901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6899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129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50626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4026752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7784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2923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0951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156471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54576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0880719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969047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0424819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8856096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1781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Tree>
    <p:extLst>
      <p:ext uri="{BB962C8B-B14F-4D97-AF65-F5344CB8AC3E}">
        <p14:creationId xmlns:p14="http://schemas.microsoft.com/office/powerpoint/2010/main" val="39905411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7352798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9316037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789339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015643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79915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err="1"/>
              <a:t>Sollentuna</a:t>
            </a:r>
            <a:r>
              <a:rPr lang="en-US" dirty="0"/>
              <a:t> </a:t>
            </a:r>
            <a:r>
              <a:rPr lang="en-US" dirty="0" err="1"/>
              <a:t>kommun</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dirty="0"/>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18pt Century Gothic </a:t>
            </a:r>
            <a:br>
              <a:rPr lang="en-US" dirty="0"/>
            </a:br>
            <a:r>
              <a:rPr lang="en-US" dirty="0"/>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0248535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07315622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7749983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4078100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Sollentuna</a:t>
            </a:r>
            <a:r>
              <a:rPr lang="en-US" dirty="0"/>
              <a:t> </a:t>
            </a:r>
            <a:r>
              <a:rPr lang="en-US" dirty="0" err="1"/>
              <a:t>kommun</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6334492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10085256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214665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43938519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2253281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8026437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7640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endParaRPr lang="en-US" dirty="0"/>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dirty="0" err="1"/>
              <a:t>Sollentuna</a:t>
            </a:r>
            <a:r>
              <a:rPr lang="en-US" dirty="0"/>
              <a:t> </a:t>
            </a:r>
            <a:r>
              <a:rPr lang="en-US" dirty="0" err="1"/>
              <a:t>kommun</a:t>
            </a:r>
            <a:endParaRPr lang="en-US" dirty="0"/>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dirty="0"/>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4576763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3918892674"/>
      </p:ext>
    </p:extLst>
  </p:cSld>
  <p:clrMapOvr>
    <a:masterClrMapping/>
  </p:clrMapOvr>
  <p:extLst>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3250373918"/>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424493178"/>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460690380"/>
      </p:ext>
    </p:extLst>
  </p:cSld>
  <p:clrMapOvr>
    <a:masterClrMapping/>
  </p:clrMapOvr>
  <p:extLst>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442879268"/>
      </p:ext>
    </p:extLst>
  </p:cSld>
  <p:clrMapOvr>
    <a:masterClrMapping/>
  </p:clrMapOvr>
  <p:extLst>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809119130"/>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1631295932"/>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3075256066"/>
      </p:ext>
    </p:extLst>
  </p:cSld>
  <p:clrMapOvr>
    <a:masterClrMapping/>
  </p:clrMapOvr>
  <p:extLst>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658190868"/>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dirty="0"/>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148544254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6100230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dirty="0"/>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99889652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dirty="0"/>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2211161191"/>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endParaRPr lang="en-US" dirty="0"/>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dirty="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7221585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23938495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err="1"/>
              <a:t>Sollentuna</a:t>
            </a:r>
            <a:r>
              <a:rPr lang="en-US" dirty="0"/>
              <a:t> </a:t>
            </a:r>
            <a:r>
              <a:rPr lang="en-US" dirty="0" err="1"/>
              <a:t>kommun</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dirty="0"/>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18pt Century Gothic </a:t>
            </a:r>
            <a:br>
              <a:rPr lang="en-US" dirty="0"/>
            </a:br>
            <a:r>
              <a:rPr lang="en-US" dirty="0"/>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4290302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endParaRPr lang="en-US" dirty="0"/>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dirty="0" err="1"/>
              <a:t>Sollentuna</a:t>
            </a:r>
            <a:r>
              <a:rPr lang="en-US" dirty="0"/>
              <a:t> </a:t>
            </a:r>
            <a:r>
              <a:rPr lang="en-US" dirty="0" err="1"/>
              <a:t>kommun</a:t>
            </a:r>
            <a:endParaRPr lang="en-US" dirty="0"/>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dirty="0"/>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5649879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872846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46089185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5050296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147853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7365459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25908384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dirty="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dirty="0"/>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sv-SE" dirty="0"/>
              <a:t>Kampanjmätning 2023</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4596824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6834875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69382504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86005749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98129920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552738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49453026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663388428"/>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dirty="0"/>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0901344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2500743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dirty="0">
                <a:solidFill>
                  <a:schemeClr val="tx2"/>
                </a:solidFill>
              </a:rPr>
              <a:t>© 2023 </a:t>
            </a:r>
            <a:r>
              <a:rPr lang="en-GB" sz="1100" b="1" dirty="0" err="1">
                <a:solidFill>
                  <a:schemeClr val="tx2"/>
                </a:solidFill>
              </a:rPr>
              <a:t>Verian</a:t>
            </a:r>
            <a:r>
              <a:rPr lang="en-GB" sz="1100" b="1" dirty="0">
                <a:solidFill>
                  <a:schemeClr val="tx2"/>
                </a:solidFill>
              </a:rPr>
              <a:t> Group. </a:t>
            </a:r>
            <a:r>
              <a:rPr lang="en-GB" sz="1100" b="0" dirty="0">
                <a:solidFill>
                  <a:schemeClr val="tx2"/>
                </a:solidFill>
              </a:rPr>
              <a:t> All rights reserved. Please see </a:t>
            </a:r>
            <a:r>
              <a:rPr lang="en-GB" sz="1100" b="0" dirty="0">
                <a:solidFill>
                  <a:schemeClr val="tx2"/>
                </a:solidFill>
                <a:hlinkClick r:id="rId4">
                  <a:extLst>
                    <a:ext uri="{A12FA001-AC4F-418D-AE19-62706E023703}">
                      <ahyp:hlinkClr xmlns:ahyp="http://schemas.microsoft.com/office/drawing/2018/hyperlinkcolor" val="tx"/>
                    </a:ext>
                  </a:extLst>
                </a:hlinkClick>
              </a:rPr>
              <a:t>www.veriangroup.com</a:t>
            </a:r>
            <a:r>
              <a:rPr lang="en-GB" sz="1100" b="0" dirty="0">
                <a:solidFill>
                  <a:schemeClr val="tx2"/>
                </a:solidFill>
              </a:rPr>
              <a:t> for further details.</a:t>
            </a:r>
          </a:p>
        </p:txBody>
      </p:sp>
    </p:spTree>
    <p:extLst>
      <p:ext uri="{BB962C8B-B14F-4D97-AF65-F5344CB8AC3E}">
        <p14:creationId xmlns:p14="http://schemas.microsoft.com/office/powerpoint/2010/main" val="3151688568"/>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74864572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15378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sv-SE"/>
              <a:t>Klicka på ikonen för att lägga till en bild</a:t>
            </a:r>
            <a:endParaRPr lang="en-GB"/>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spTree>
    <p:extLst>
      <p:ext uri="{BB962C8B-B14F-4D97-AF65-F5344CB8AC3E}">
        <p14:creationId xmlns:p14="http://schemas.microsoft.com/office/powerpoint/2010/main" val="250520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256050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sv-SE"/>
              <a:t>Klicka på ikonen för att lägga till en bild</a:t>
            </a:r>
            <a:endParaRPr lang="en-GB"/>
          </a:p>
        </p:txBody>
      </p:sp>
      <p:pic>
        <p:nvPicPr>
          <p:cNvPr id="7" name="Picture 6">
            <a:extLst>
              <a:ext uri="{FF2B5EF4-FFF2-40B4-BE49-F238E27FC236}">
                <a16:creationId xmlns:a16="http://schemas.microsoft.com/office/drawing/2014/main" id="{1ADB29CA-18EE-48E7-B991-4B2578F8937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7125" y="1490400"/>
            <a:ext cx="63981" cy="4500000"/>
          </a:xfrm>
          <a:prstGeom prst="rect">
            <a:avLst/>
          </a:prstGeom>
        </p:spPr>
      </p:pic>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360000" y="558000"/>
            <a:ext cx="1940914" cy="367200"/>
          </a:xfrm>
          <a:prstGeom prst="rect">
            <a:avLst/>
          </a:prstGeom>
        </p:spPr>
      </p:pic>
    </p:spTree>
    <p:extLst>
      <p:ext uri="{BB962C8B-B14F-4D97-AF65-F5344CB8AC3E}">
        <p14:creationId xmlns:p14="http://schemas.microsoft.com/office/powerpoint/2010/main" val="105560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34936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13397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616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2381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456516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38643401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3851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1555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7308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827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77308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330196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0285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32547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5751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80921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5410428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sv-SE"/>
              <a:t>Klicka på ikonen för att lägga till en bild</a:t>
            </a:r>
            <a:endParaRPr lang="en-GB"/>
          </a:p>
        </p:txBody>
      </p:sp>
    </p:spTree>
    <p:extLst>
      <p:ext uri="{BB962C8B-B14F-4D97-AF65-F5344CB8AC3E}">
        <p14:creationId xmlns:p14="http://schemas.microsoft.com/office/powerpoint/2010/main" val="207214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sv-SE"/>
              <a:t>Klicka på ikonen för att lägga till en bild</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250959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81630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7986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a:xfrm>
            <a:off x="359999" y="430718"/>
            <a:ext cx="11466875" cy="403200"/>
          </a:xfrm>
          <a:prstGeom prst="rect">
            <a:avLst/>
          </a:prstGeo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67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a:prstGeom prst="rect">
            <a:avLst/>
          </a:prstGeo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a:xfrm>
            <a:off x="10856913" y="6390000"/>
            <a:ext cx="969962" cy="196850"/>
          </a:xfrm>
          <a:prstGeom prst="rect">
            <a:avLst/>
          </a:prstGeom>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9315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699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1_Title only - no sub headin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9"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a:t>Click to add footer text</a:t>
            </a:r>
          </a:p>
        </p:txBody>
      </p:sp>
    </p:spTree>
    <p:extLst>
      <p:ext uri="{BB962C8B-B14F-4D97-AF65-F5344CB8AC3E}">
        <p14:creationId xmlns:p14="http://schemas.microsoft.com/office/powerpoint/2010/main" val="248733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41260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8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dirty="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dirty="0"/>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0703972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96167577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40437605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7754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910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1567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4404440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3092632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92940973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Intern varumärkesundersökning 2023</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19707968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Intern varumärkesundersökning 2023</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434262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0491302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Intern varumärkesundersökning 2023</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50194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Intern varumärkesundersökning 2023</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Confidential</a:t>
            </a:r>
            <a:endParaRPr lang="en-US"/>
          </a:p>
        </p:txBody>
      </p:sp>
    </p:spTree>
    <p:extLst>
      <p:ext uri="{BB962C8B-B14F-4D97-AF65-F5344CB8AC3E}">
        <p14:creationId xmlns:p14="http://schemas.microsoft.com/office/powerpoint/2010/main" val="141854114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Intern varumärkesundersökning 2023</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22881057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4 Picture Grid A">
    <p:bg>
      <p:bgPr>
        <a:solidFill>
          <a:schemeClr val="bg2"/>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10012314" y="3452524"/>
            <a:ext cx="2179056" cy="3405475"/>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7830715" y="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786DC6E0-E971-3D9C-8787-BAC49607793F}"/>
              </a:ext>
            </a:extLst>
          </p:cNvPr>
          <p:cNvSpPr>
            <a:spLocks noGrp="1"/>
          </p:cNvSpPr>
          <p:nvPr>
            <p:ph type="pic" sz="quarter" idx="30"/>
          </p:nvPr>
        </p:nvSpPr>
        <p:spPr>
          <a:xfrm>
            <a:off x="5581556" y="345600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4A76C3BF-8609-D5F7-795F-F5F7B9AD0BD5}"/>
              </a:ext>
            </a:extLst>
          </p:cNvPr>
          <p:cNvSpPr>
            <a:spLocks noGrp="1"/>
          </p:cNvSpPr>
          <p:nvPr>
            <p:ph type="pic" sz="quarter" idx="31"/>
          </p:nvPr>
        </p:nvSpPr>
        <p:spPr>
          <a:xfrm>
            <a:off x="5581556" y="1"/>
            <a:ext cx="2179056" cy="3402000"/>
          </a:xfrm>
          <a:blipFill>
            <a:blip r:embed="rId4"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4" name="Text Placeholder 9">
            <a:extLst>
              <a:ext uri="{FF2B5EF4-FFF2-40B4-BE49-F238E27FC236}">
                <a16:creationId xmlns:a16="http://schemas.microsoft.com/office/drawing/2014/main" id="{FE0B7BD0-0BEB-42E5-5B4F-424082FE026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36318398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4 Picture Grid B">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8">
            <a:extLst>
              <a:ext uri="{FF2B5EF4-FFF2-40B4-BE49-F238E27FC236}">
                <a16:creationId xmlns:a16="http://schemas.microsoft.com/office/drawing/2014/main" id="{241C6F8C-0D34-BA43-0CC4-DFBEA4D21954}"/>
              </a:ext>
            </a:extLst>
          </p:cNvPr>
          <p:cNvSpPr>
            <a:spLocks noGrp="1"/>
          </p:cNvSpPr>
          <p:nvPr>
            <p:ph type="pic" sz="quarter" idx="29"/>
          </p:nvPr>
        </p:nvSpPr>
        <p:spPr>
          <a:xfrm>
            <a:off x="5581556" y="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B08075E5-2FE1-2EA6-E14E-5F0E29FD8DFF}"/>
              </a:ext>
            </a:extLst>
          </p:cNvPr>
          <p:cNvSpPr>
            <a:spLocks noGrp="1"/>
          </p:cNvSpPr>
          <p:nvPr>
            <p:ph type="pic" sz="quarter" idx="31"/>
          </p:nvPr>
        </p:nvSpPr>
        <p:spPr>
          <a:xfrm>
            <a:off x="10012944" y="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B9504DB-4D7E-F6D0-01F0-2FC3145DB1E0}"/>
              </a:ext>
            </a:extLst>
          </p:cNvPr>
          <p:cNvSpPr>
            <a:spLocks noGrp="1"/>
          </p:cNvSpPr>
          <p:nvPr>
            <p:ph type="pic" sz="quarter" idx="32"/>
          </p:nvPr>
        </p:nvSpPr>
        <p:spPr>
          <a:xfrm>
            <a:off x="7828800" y="2313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6" name="Picture Placeholder 8">
            <a:extLst>
              <a:ext uri="{FF2B5EF4-FFF2-40B4-BE49-F238E27FC236}">
                <a16:creationId xmlns:a16="http://schemas.microsoft.com/office/drawing/2014/main" id="{C3215B44-DD5A-283B-E06D-D09CE8E1969B}"/>
              </a:ext>
            </a:extLst>
          </p:cNvPr>
          <p:cNvSpPr>
            <a:spLocks noGrp="1"/>
          </p:cNvSpPr>
          <p:nvPr>
            <p:ph type="pic" sz="quarter" idx="33"/>
          </p:nvPr>
        </p:nvSpPr>
        <p:spPr>
          <a:xfrm>
            <a:off x="5581556" y="2313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7" name="Picture Placeholder 8">
            <a:extLst>
              <a:ext uri="{FF2B5EF4-FFF2-40B4-BE49-F238E27FC236}">
                <a16:creationId xmlns:a16="http://schemas.microsoft.com/office/drawing/2014/main" id="{E4A62C3B-4458-BF65-13F1-E62E11175AE9}"/>
              </a:ext>
            </a:extLst>
          </p:cNvPr>
          <p:cNvSpPr>
            <a:spLocks noGrp="1"/>
          </p:cNvSpPr>
          <p:nvPr>
            <p:ph type="pic" sz="quarter" idx="34"/>
          </p:nvPr>
        </p:nvSpPr>
        <p:spPr>
          <a:xfrm>
            <a:off x="5581556" y="4626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20" name="Picture Placeholder 8">
            <a:extLst>
              <a:ext uri="{FF2B5EF4-FFF2-40B4-BE49-F238E27FC236}">
                <a16:creationId xmlns:a16="http://schemas.microsoft.com/office/drawing/2014/main" id="{616F52AA-DF9D-F543-05DE-F1D7EEB42F98}"/>
              </a:ext>
            </a:extLst>
          </p:cNvPr>
          <p:cNvSpPr>
            <a:spLocks noGrp="1"/>
          </p:cNvSpPr>
          <p:nvPr>
            <p:ph type="pic" sz="quarter" idx="35"/>
          </p:nvPr>
        </p:nvSpPr>
        <p:spPr>
          <a:xfrm>
            <a:off x="10012944" y="4626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1" name="Text Placeholder 9">
            <a:extLst>
              <a:ext uri="{FF2B5EF4-FFF2-40B4-BE49-F238E27FC236}">
                <a16:creationId xmlns:a16="http://schemas.microsoft.com/office/drawing/2014/main" id="{A79E096D-D200-D06D-61AF-4810D5AF6D9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6" name="Straight Connector 5">
            <a:extLst>
              <a:ext uri="{FF2B5EF4-FFF2-40B4-BE49-F238E27FC236}">
                <a16:creationId xmlns:a16="http://schemas.microsoft.com/office/drawing/2014/main" id="{1D5F047B-90CB-0ECA-961E-0223E70A354D}"/>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786126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4 Picture Grid C">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F40E3E-D2F9-34B8-0775-D9F3DC5AD279}"/>
              </a:ext>
            </a:extLst>
          </p:cNvPr>
          <p:cNvSpPr>
            <a:spLocks noGrp="1"/>
          </p:cNvSpPr>
          <p:nvPr>
            <p:ph type="pic" sz="quarter" idx="27"/>
          </p:nvPr>
        </p:nvSpPr>
        <p:spPr>
          <a:xfrm>
            <a:off x="5910938" y="1697038"/>
            <a:ext cx="2073600" cy="5160962"/>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7984538" y="1697038"/>
            <a:ext cx="2133434" cy="5160962"/>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10118400" y="1697038"/>
            <a:ext cx="2073600" cy="5160962"/>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4" name="Text Placeholder 9">
            <a:extLst>
              <a:ext uri="{FF2B5EF4-FFF2-40B4-BE49-F238E27FC236}">
                <a16:creationId xmlns:a16="http://schemas.microsoft.com/office/drawing/2014/main" id="{95434C5D-F5DE-5ED8-D669-B486406EA911}"/>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26193038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Grid A">
    <p:bg>
      <p:bgPr>
        <a:solidFill>
          <a:schemeClr val="bg1"/>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BCD328D-4A79-4047-27DC-F6CBF8B8352E}"/>
              </a:ext>
            </a:extLst>
          </p:cNvPr>
          <p:cNvSpPr>
            <a:spLocks noGrp="1"/>
          </p:cNvSpPr>
          <p:nvPr>
            <p:ph type="pic" sz="quarter" idx="28"/>
          </p:nvPr>
        </p:nvSpPr>
        <p:spPr>
          <a:xfrm>
            <a:off x="10012314" y="3452524"/>
            <a:ext cx="2179056" cy="3405475"/>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C433F5D2-3166-71FC-944D-64FB31E5EA2B}"/>
              </a:ext>
            </a:extLst>
          </p:cNvPr>
          <p:cNvSpPr>
            <a:spLocks noGrp="1"/>
          </p:cNvSpPr>
          <p:nvPr>
            <p:ph type="pic" sz="quarter" idx="29"/>
          </p:nvPr>
        </p:nvSpPr>
        <p:spPr>
          <a:xfrm>
            <a:off x="7830715" y="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7214DC03-BAEF-EA5C-B152-A5CBC6622ADA}"/>
              </a:ext>
            </a:extLst>
          </p:cNvPr>
          <p:cNvSpPr>
            <a:spLocks noGrp="1"/>
          </p:cNvSpPr>
          <p:nvPr>
            <p:ph type="pic" sz="quarter" idx="30"/>
          </p:nvPr>
        </p:nvSpPr>
        <p:spPr>
          <a:xfrm>
            <a:off x="5581556" y="3456000"/>
            <a:ext cx="4363200" cy="340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20FCFDE4-1817-6BA8-274F-409507F9124F}"/>
              </a:ext>
            </a:extLst>
          </p:cNvPr>
          <p:cNvSpPr>
            <a:spLocks noGrp="1"/>
          </p:cNvSpPr>
          <p:nvPr>
            <p:ph type="pic" sz="quarter" idx="31"/>
          </p:nvPr>
        </p:nvSpPr>
        <p:spPr>
          <a:xfrm>
            <a:off x="5581556" y="1"/>
            <a:ext cx="2179056" cy="3402000"/>
          </a:xfrm>
          <a:blipFill>
            <a:blip r:embed="rId4"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8" name="Text Placeholder 9">
            <a:extLst>
              <a:ext uri="{FF2B5EF4-FFF2-40B4-BE49-F238E27FC236}">
                <a16:creationId xmlns:a16="http://schemas.microsoft.com/office/drawing/2014/main" id="{7923EA6C-26E2-011B-531A-91E433FF53E7}"/>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CF543E1B-923A-3076-FFDC-CF1CBD577C08}"/>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74181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Grid B">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C2E1E39-FA04-2412-4F2B-FB33B3CE8001}"/>
              </a:ext>
            </a:extLst>
          </p:cNvPr>
          <p:cNvSpPr>
            <a:spLocks noGrp="1"/>
          </p:cNvSpPr>
          <p:nvPr>
            <p:ph type="pic" sz="quarter" idx="29"/>
          </p:nvPr>
        </p:nvSpPr>
        <p:spPr>
          <a:xfrm>
            <a:off x="5581556" y="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2DE8F944-A657-D096-3497-E1CC5C98BD1B}"/>
              </a:ext>
            </a:extLst>
          </p:cNvPr>
          <p:cNvSpPr>
            <a:spLocks noGrp="1"/>
          </p:cNvSpPr>
          <p:nvPr>
            <p:ph type="pic" sz="quarter" idx="31"/>
          </p:nvPr>
        </p:nvSpPr>
        <p:spPr>
          <a:xfrm>
            <a:off x="10012944" y="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47757236-A3C3-0A2D-637F-1BEB6AD8DB4A}"/>
              </a:ext>
            </a:extLst>
          </p:cNvPr>
          <p:cNvSpPr>
            <a:spLocks noGrp="1"/>
          </p:cNvSpPr>
          <p:nvPr>
            <p:ph type="pic" sz="quarter" idx="32"/>
          </p:nvPr>
        </p:nvSpPr>
        <p:spPr>
          <a:xfrm>
            <a:off x="7828800" y="2313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F78B555B-29B3-98D1-5568-06C75968F1D9}"/>
              </a:ext>
            </a:extLst>
          </p:cNvPr>
          <p:cNvSpPr>
            <a:spLocks noGrp="1"/>
          </p:cNvSpPr>
          <p:nvPr>
            <p:ph type="pic" sz="quarter" idx="33"/>
          </p:nvPr>
        </p:nvSpPr>
        <p:spPr>
          <a:xfrm>
            <a:off x="5581556" y="2313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725EB35-02AF-E26D-C55D-39F22C2E2920}"/>
              </a:ext>
            </a:extLst>
          </p:cNvPr>
          <p:cNvSpPr>
            <a:spLocks noGrp="1"/>
          </p:cNvSpPr>
          <p:nvPr>
            <p:ph type="pic" sz="quarter" idx="34"/>
          </p:nvPr>
        </p:nvSpPr>
        <p:spPr>
          <a:xfrm>
            <a:off x="5581556" y="4626000"/>
            <a:ext cx="4363200" cy="2232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C6ABF79B-C5B3-5DE7-3D33-F1E0ADDE2FA9}"/>
              </a:ext>
            </a:extLst>
          </p:cNvPr>
          <p:cNvSpPr>
            <a:spLocks noGrp="1"/>
          </p:cNvSpPr>
          <p:nvPr>
            <p:ph type="pic" sz="quarter" idx="35"/>
          </p:nvPr>
        </p:nvSpPr>
        <p:spPr>
          <a:xfrm>
            <a:off x="10012944" y="4626000"/>
            <a:ext cx="2179056" cy="2232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2338E024-F1DB-C642-C0A7-1AD542EE06A2}"/>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13" name="Straight Connector 12">
            <a:extLst>
              <a:ext uri="{FF2B5EF4-FFF2-40B4-BE49-F238E27FC236}">
                <a16:creationId xmlns:a16="http://schemas.microsoft.com/office/drawing/2014/main" id="{A66457CE-EAC3-B63F-2128-25E50490B53E}"/>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61931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Grid C">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Intern varumärkesundersökning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8" name="Picture Placeholder 8">
            <a:extLst>
              <a:ext uri="{FF2B5EF4-FFF2-40B4-BE49-F238E27FC236}">
                <a16:creationId xmlns:a16="http://schemas.microsoft.com/office/drawing/2014/main" id="{2C07D553-C84E-DA40-C4DC-6D77A491FE63}"/>
              </a:ext>
            </a:extLst>
          </p:cNvPr>
          <p:cNvSpPr>
            <a:spLocks noGrp="1"/>
          </p:cNvSpPr>
          <p:nvPr>
            <p:ph type="pic" sz="quarter" idx="27"/>
          </p:nvPr>
        </p:nvSpPr>
        <p:spPr>
          <a:xfrm>
            <a:off x="5557926" y="0"/>
            <a:ext cx="2188800" cy="6858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EF3F9143-097E-B8BF-9C64-0AF73E1DC99C}"/>
              </a:ext>
            </a:extLst>
          </p:cNvPr>
          <p:cNvSpPr>
            <a:spLocks noGrp="1"/>
          </p:cNvSpPr>
          <p:nvPr>
            <p:ph type="pic" sz="quarter" idx="28"/>
          </p:nvPr>
        </p:nvSpPr>
        <p:spPr>
          <a:xfrm>
            <a:off x="7760612" y="0"/>
            <a:ext cx="2237380" cy="6858000"/>
          </a:xfrm>
          <a:blipFill>
            <a:blip r:embed="rId3"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E4A0CA54-F009-6F55-DC65-D30F42C524F6}"/>
              </a:ext>
            </a:extLst>
          </p:cNvPr>
          <p:cNvSpPr>
            <a:spLocks noGrp="1"/>
          </p:cNvSpPr>
          <p:nvPr>
            <p:ph type="pic" sz="quarter" idx="29"/>
          </p:nvPr>
        </p:nvSpPr>
        <p:spPr>
          <a:xfrm>
            <a:off x="10003200" y="0"/>
            <a:ext cx="2188800" cy="6858000"/>
          </a:xfrm>
          <a:blipFill>
            <a:blip r:embed="rId2" cstate="email">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6" name="Text Placeholder 9">
            <a:extLst>
              <a:ext uri="{FF2B5EF4-FFF2-40B4-BE49-F238E27FC236}">
                <a16:creationId xmlns:a16="http://schemas.microsoft.com/office/drawing/2014/main" id="{58EDF3ED-9D46-E8C6-8DCD-D22E5F1AA1B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EA3D78EA-7BB2-C5DD-0CF3-4B0BB9B308D2}"/>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5709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906904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42921659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3588856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Intern varumärkesundersökning 2023</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658938"/>
            <a:ext cx="3606800" cy="4751388"/>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sv-SE"/>
              <a:t>Confidential</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66102421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Intern varumärkesundersökning 2023</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658938"/>
            <a:ext cx="3606800" cy="4751388"/>
          </a:xfrm>
          <a:solidFill>
            <a:schemeClr val="accent3"/>
          </a:solidFill>
        </p:spPr>
        <p:txBody>
          <a:bodyPr lIns="274320" tIns="457200" rIns="274320" bIns="228600"/>
          <a:lstStyle>
            <a:lvl1pPr>
              <a:defRPr sz="1600">
                <a:solidFill>
                  <a:schemeClr val="tx2"/>
                </a:solidFill>
              </a:defRPr>
            </a:lvl1pPr>
            <a:lvl2pPr>
              <a:defRPr sz="16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sv-SE"/>
              <a:t>Confidential</a:t>
            </a:r>
            <a:endParaRPr lang="en-US"/>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85607061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Intern varumärkesundersökning 2023</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658938"/>
            <a:ext cx="3606800" cy="4751388"/>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sv-SE"/>
              <a:t>Confidential</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6753523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063984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Intern varumärkesundersökning 2023</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48526460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Intern varumärkesundersökning 2023</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606093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676894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55971261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Intern varumärkesundersökning 2023</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89951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27061246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Intern varumärkesundersökning 2023</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sv-SE"/>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2536672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Intern varumärkesundersökning 2023</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sv-SE"/>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46306860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Intern varumärkesundersökning 2023</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sv-SE"/>
              <a:t>Confidential</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3699346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Intern varumärkesundersökning 2023</a:t>
            </a:r>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sv-SE"/>
              <a:t>Confidential</a:t>
            </a:r>
            <a:endParaRPr lang="en-US"/>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2910727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content 2col">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Intern varumärkesundersökning 2023</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sv-SE"/>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6352978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a:prstGeom prst="rect">
            <a:avLst/>
          </a:prstGeom>
        </p:spPr>
        <p:txBody>
          <a:bodyPr tIns="91440" rIns="640080" bIns="0" anchor="t" anchorCtr="0"/>
          <a:lstStyle>
            <a:lvl1pPr>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a:prstGeom prst="rect">
            <a:avLst/>
          </a:prstGeom>
        </p:spPr>
        <p:txBody>
          <a:bodyPr tIns="0" rIns="0" bIns="0" anchor="b" anchorCtr="0">
            <a:normAutofit/>
          </a:bodyPr>
          <a:lstStyle>
            <a:lvl1pPr>
              <a:spcAft>
                <a:spcPts val="0"/>
              </a:spcAft>
              <a:buFontTx/>
              <a:buNone/>
              <a:defRPr sz="4800" b="0"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a:solidFill>
                  <a:schemeClr val="tx2"/>
                </a:solidFill>
              </a:rPr>
              <a:t>© 2023 Verian Group. </a:t>
            </a:r>
            <a:r>
              <a:rPr lang="en-GB" sz="1100" b="0">
                <a:solidFill>
                  <a:schemeClr val="tx2"/>
                </a:solidFill>
              </a:rPr>
              <a:t>All rights reserved. Please see </a:t>
            </a:r>
            <a:r>
              <a:rPr lang="en-GB" sz="1100" b="0">
                <a:solidFill>
                  <a:schemeClr val="tx2"/>
                </a:solidFill>
                <a:hlinkClick r:id="rId4">
                  <a:extLst>
                    <a:ext uri="{A12FA001-AC4F-418D-AE19-62706E023703}">
                      <ahyp:hlinkClr xmlns:ahyp="http://schemas.microsoft.com/office/drawing/2018/hyperlinkcolor" val="tx"/>
                    </a:ext>
                  </a:extLst>
                </a:hlinkClick>
              </a:rPr>
              <a:t>www.veriangroup.com</a:t>
            </a:r>
            <a:r>
              <a:rPr lang="en-GB" sz="1100" b="0">
                <a:solidFill>
                  <a:schemeClr val="tx2"/>
                </a:solidFill>
              </a:rPr>
              <a:t> for further details.</a:t>
            </a:r>
          </a:p>
        </p:txBody>
      </p:sp>
    </p:spTree>
    <p:extLst>
      <p:ext uri="{BB962C8B-B14F-4D97-AF65-F5344CB8AC3E}">
        <p14:creationId xmlns:p14="http://schemas.microsoft.com/office/powerpoint/2010/main" val="3163343153"/>
      </p:ext>
    </p:extLst>
  </p:cSld>
  <p:clrMapOvr>
    <a:masterClrMapping/>
  </p:clrMapOvr>
  <p:extLst>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dirty="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dirty="0"/>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sv-SE"/>
              <a:t>Intern varumärkesundersökning 2023</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sv-SE"/>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2925792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45784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8067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402062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29442620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dirty="0"/>
              <a:t>A short paragraph summarizing the main findings of this slide. Keep text relevant and to the point. Body copy Century Gothic Regular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 lam </a:t>
            </a:r>
            <a:r>
              <a:rPr lang="en-US" dirty="0" err="1"/>
              <a:t>harum</a:t>
            </a:r>
            <a:r>
              <a:rPr lang="en-US" dirty="0"/>
              <a:t> </a:t>
            </a:r>
            <a:r>
              <a:rPr lang="en-US" dirty="0" err="1"/>
              <a:t>idesequid</a:t>
            </a:r>
            <a:r>
              <a:rPr lang="en-US" dirty="0"/>
              <a:t> </a:t>
            </a:r>
            <a:r>
              <a:rPr lang="en-US" dirty="0" err="1"/>
              <a:t>milliqui</a:t>
            </a:r>
            <a:r>
              <a:rPr lang="en-US" dirty="0"/>
              <a:t> </a:t>
            </a:r>
            <a:r>
              <a:rPr lang="en-US" dirty="0" err="1"/>
              <a:t>optas</a:t>
            </a:r>
            <a:r>
              <a:rPr lang="en-US" dirty="0"/>
              <a:t> </a:t>
            </a:r>
            <a:r>
              <a:rPr lang="en-US" dirty="0" err="1"/>
              <a:t>cuptur</a:t>
            </a:r>
            <a:r>
              <a:rPr lang="en-US" dirty="0"/>
              <a:t> </a:t>
            </a:r>
            <a:r>
              <a:rPr lang="en-US" dirty="0" err="1"/>
              <a:t>ilibus</a:t>
            </a:r>
            <a:r>
              <a:rPr lang="en-US" dirty="0"/>
              <a:t> </a:t>
            </a:r>
            <a:r>
              <a:rPr lang="en-US" dirty="0" err="1"/>
              <a:t>eriorat</a:t>
            </a:r>
            <a:r>
              <a:rPr lang="en-US" dirty="0"/>
              <a:t> </a:t>
            </a:r>
            <a:r>
              <a:rPr lang="en-US" dirty="0" err="1"/>
              <a:t>slaten</a:t>
            </a:r>
            <a:r>
              <a:rPr lang="en-US" dirty="0"/>
              <a:t>.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dirty="0"/>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421408775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18791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48271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03394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211863966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9793192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Tittarprofil "Kompani Svan"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sv-SE"/>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8761856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Tittarprofil "Kompani Svan"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72045522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Tittarprofil "Kompani Svan"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61505452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Tittarprofil "Kompani Svan"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860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60646095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Tittarprofil "Kompani Svan"</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sv-SE"/>
              <a:t>Confidential</a:t>
            </a:r>
            <a:endParaRPr lang="en-US" dirty="0"/>
          </a:p>
        </p:txBody>
      </p:sp>
    </p:spTree>
    <p:extLst>
      <p:ext uri="{BB962C8B-B14F-4D97-AF65-F5344CB8AC3E}">
        <p14:creationId xmlns:p14="http://schemas.microsoft.com/office/powerpoint/2010/main" val="4348252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3" name="Straight Connector 2">
            <a:extLst>
              <a:ext uri="{FF2B5EF4-FFF2-40B4-BE49-F238E27FC236}">
                <a16:creationId xmlns:a16="http://schemas.microsoft.com/office/drawing/2014/main" id="{E1B4F13C-1031-F9E6-84F0-057260FE73C0}"/>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Tittarprofil "Kompani Svan"</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sv-SE"/>
              <a:t>Confidential</a:t>
            </a:r>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17435453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sv-SE"/>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0772625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sv-SE"/>
              <a:t>Confidential</a:t>
            </a:r>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5376918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Tittarprofil "Kompani Svan"</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30D9830-D697-D8F4-1C9E-939DD29A596A}"/>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dirty="0"/>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sv-SE"/>
              <a:t>Confidential</a:t>
            </a:r>
            <a:endParaRPr lang="en-US" dirty="0"/>
          </a:p>
        </p:txBody>
      </p:sp>
      <p:sp>
        <p:nvSpPr>
          <p:cNvPr id="8" name="Rectangle 7">
            <a:extLst>
              <a:ext uri="{FF2B5EF4-FFF2-40B4-BE49-F238E27FC236}">
                <a16:creationId xmlns:a16="http://schemas.microsoft.com/office/drawing/2014/main" id="{FD4F40A2-623A-5946-9538-044AFFA518DD}"/>
              </a:ext>
            </a:extLst>
          </p:cNvPr>
          <p:cNvSpPr/>
          <p:nvPr/>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22506933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Tittarprofil "Kompani Svan"</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69B8B409-767B-A84F-7A9B-DFFA9A31924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sv-SE"/>
              <a:t>Confidential</a:t>
            </a:r>
            <a:endParaRPr lang="en-US" dirty="0"/>
          </a:p>
        </p:txBody>
      </p:sp>
      <p:sp>
        <p:nvSpPr>
          <p:cNvPr id="3" name="Rectangle 2">
            <a:extLst>
              <a:ext uri="{FF2B5EF4-FFF2-40B4-BE49-F238E27FC236}">
                <a16:creationId xmlns:a16="http://schemas.microsoft.com/office/drawing/2014/main" id="{9E62D1B2-69CF-B3A1-33C1-578C04DA629C}"/>
              </a:ext>
            </a:extLst>
          </p:cNvPr>
          <p:cNvSpPr/>
          <p:nvPr/>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63603042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Tittarprofil "Kompani Svan"</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FE79E38B-C471-6E87-FFEA-0FA69CFDEFFB}"/>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sv-SE"/>
              <a:t>Confidential</a:t>
            </a:r>
            <a:endParaRPr lang="en-US" dirty="0"/>
          </a:p>
        </p:txBody>
      </p:sp>
      <p:sp>
        <p:nvSpPr>
          <p:cNvPr id="3" name="Rectangle 2">
            <a:extLst>
              <a:ext uri="{FF2B5EF4-FFF2-40B4-BE49-F238E27FC236}">
                <a16:creationId xmlns:a16="http://schemas.microsoft.com/office/drawing/2014/main" id="{EC726F66-7E59-28CD-9256-81E613F2B59A}"/>
              </a:ext>
            </a:extLst>
          </p:cNvPr>
          <p:cNvSpPr/>
          <p:nvPr/>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09118999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sv-SE"/>
              <a:t>Confidential</a:t>
            </a:r>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15671381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Tittarprofil "Kompani Svan"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sv-SE"/>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91666416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Tittarprofil "Kompani Svan"</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sv-SE"/>
              <a:t>Confidential</a:t>
            </a:r>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916092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0254283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sv-SE"/>
              <a:t>Confidential</a:t>
            </a:r>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42246723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Tittarprofil "Kompani Svan"</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sv-SE"/>
              <a:t>Confidential</a:t>
            </a:r>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67042739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Tittarprofil "Kompani Svan"</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sv-SE"/>
              <a:t>Confidential</a:t>
            </a:r>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12264622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Tittarprofil "Kompani Svan"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sv-SE"/>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67863625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Tittarprofil "Kompani Svan"</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sv-SE"/>
              <a:t>Confidential</a:t>
            </a:r>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01561417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Tittarprofil "Kompani Svan"</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sv-SE"/>
              <a:t>Confidential</a:t>
            </a:r>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57790003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04107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94114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75871102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dirty="0"/>
              <a:t>A short paragraph summarizing the main findings of this slide. Keep text relevant and to the point. Body copy Century Gothic Regular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 lam </a:t>
            </a:r>
            <a:r>
              <a:rPr lang="en-US" dirty="0" err="1"/>
              <a:t>harum</a:t>
            </a:r>
            <a:r>
              <a:rPr lang="en-US" dirty="0"/>
              <a:t> </a:t>
            </a:r>
            <a:r>
              <a:rPr lang="en-US" dirty="0" err="1"/>
              <a:t>idesequid</a:t>
            </a:r>
            <a:r>
              <a:rPr lang="en-US" dirty="0"/>
              <a:t> </a:t>
            </a:r>
            <a:r>
              <a:rPr lang="en-US" dirty="0" err="1"/>
              <a:t>milliqui</a:t>
            </a:r>
            <a:r>
              <a:rPr lang="en-US" dirty="0"/>
              <a:t> </a:t>
            </a:r>
            <a:r>
              <a:rPr lang="en-US" dirty="0" err="1"/>
              <a:t>optas</a:t>
            </a:r>
            <a:r>
              <a:rPr lang="en-US" dirty="0"/>
              <a:t> </a:t>
            </a:r>
            <a:r>
              <a:rPr lang="en-US" dirty="0" err="1"/>
              <a:t>cuptur</a:t>
            </a:r>
            <a:r>
              <a:rPr lang="en-US" dirty="0"/>
              <a:t> </a:t>
            </a:r>
            <a:r>
              <a:rPr lang="en-US" dirty="0" err="1"/>
              <a:t>ilibus</a:t>
            </a:r>
            <a:r>
              <a:rPr lang="en-US" dirty="0"/>
              <a:t> </a:t>
            </a:r>
            <a:r>
              <a:rPr lang="en-US" dirty="0" err="1"/>
              <a:t>eriorat</a:t>
            </a:r>
            <a:r>
              <a:rPr lang="en-US" dirty="0"/>
              <a:t> </a:t>
            </a:r>
            <a:r>
              <a:rPr lang="en-US" dirty="0" err="1"/>
              <a:t>slaten</a:t>
            </a:r>
            <a:r>
              <a:rPr lang="en-US" dirty="0"/>
              <a:t>.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dirty="0"/>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2946125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1327594132"/>
      </p:ext>
    </p:extLst>
  </p:cSld>
  <p:clrMapOvr>
    <a:masterClrMapping/>
  </p:clrMapOvr>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796818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187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10121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277348774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15965696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14739682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10717195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5183669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85399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Tree>
    <p:extLst>
      <p:ext uri="{BB962C8B-B14F-4D97-AF65-F5344CB8AC3E}">
        <p14:creationId xmlns:p14="http://schemas.microsoft.com/office/powerpoint/2010/main" val="56705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80914713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dirty="0"/>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069344599"/>
      </p:ext>
    </p:extLst>
  </p:cSld>
  <p:clrMapOvr>
    <a:masterClrMapping/>
  </p:clrMapOvr>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3" name="Straight Connector 2">
            <a:extLst>
              <a:ext uri="{FF2B5EF4-FFF2-40B4-BE49-F238E27FC236}">
                <a16:creationId xmlns:a16="http://schemas.microsoft.com/office/drawing/2014/main" id="{E1B4F13C-1031-F9E6-84F0-057260FE73C0}"/>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0285949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54243119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0762985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30D9830-D697-D8F4-1C9E-939DD29A596A}"/>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dirty="0"/>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endParaRPr lang="en-US" dirty="0"/>
          </a:p>
        </p:txBody>
      </p:sp>
      <p:sp>
        <p:nvSpPr>
          <p:cNvPr id="8" name="Rectangle 7">
            <a:extLst>
              <a:ext uri="{FF2B5EF4-FFF2-40B4-BE49-F238E27FC236}">
                <a16:creationId xmlns:a16="http://schemas.microsoft.com/office/drawing/2014/main" id="{FD4F40A2-623A-5946-9538-044AFFA518DD}"/>
              </a:ext>
            </a:extLst>
          </p:cNvPr>
          <p:cNvSpPr/>
          <p:nvPr/>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03057778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69B8B409-767B-A84F-7A9B-DFFA9A31924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9E62D1B2-69CF-B3A1-33C1-578C04DA629C}"/>
              </a:ext>
            </a:extLst>
          </p:cNvPr>
          <p:cNvSpPr/>
          <p:nvPr/>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53067825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FE79E38B-C471-6E87-FFEA-0FA69CFDEFFB}"/>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EC726F66-7E59-28CD-9256-81E613F2B59A}"/>
              </a:ext>
            </a:extLst>
          </p:cNvPr>
          <p:cNvSpPr/>
          <p:nvPr/>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73302794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34300071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34323946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Sollentuna</a:t>
            </a:r>
            <a:r>
              <a:rPr lang="en-US" dirty="0"/>
              <a:t> </a:t>
            </a:r>
            <a:r>
              <a:rPr lang="en-US" dirty="0" err="1"/>
              <a:t>kommun</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93668575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1681304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dirty="0">
                <a:solidFill>
                  <a:schemeClr val="tx2"/>
                </a:solidFill>
              </a:rPr>
              <a:t>© 2023 </a:t>
            </a:r>
            <a:r>
              <a:rPr lang="en-GB" sz="1100" b="1" dirty="0" err="1">
                <a:solidFill>
                  <a:schemeClr val="tx2"/>
                </a:solidFill>
              </a:rPr>
              <a:t>Verian</a:t>
            </a:r>
            <a:r>
              <a:rPr lang="en-GB" sz="1100" b="1" dirty="0">
                <a:solidFill>
                  <a:schemeClr val="tx2"/>
                </a:solidFill>
              </a:rPr>
              <a:t> Group. </a:t>
            </a:r>
            <a:r>
              <a:rPr lang="en-GB" sz="1100" b="0" dirty="0">
                <a:solidFill>
                  <a:schemeClr val="tx2"/>
                </a:solidFill>
              </a:rPr>
              <a:t> All rights reserved. Please see </a:t>
            </a:r>
            <a:r>
              <a:rPr lang="en-GB" sz="1100" b="0" dirty="0">
                <a:solidFill>
                  <a:schemeClr val="tx2"/>
                </a:solidFill>
                <a:hlinkClick r:id="rId4">
                  <a:extLst>
                    <a:ext uri="{A12FA001-AC4F-418D-AE19-62706E023703}">
                      <ahyp:hlinkClr xmlns:ahyp="http://schemas.microsoft.com/office/drawing/2018/hyperlinkcolor" val="tx"/>
                    </a:ext>
                  </a:extLst>
                </a:hlinkClick>
              </a:rPr>
              <a:t>www.veriangroup.com</a:t>
            </a:r>
            <a:r>
              <a:rPr lang="en-GB" sz="1100" b="0" dirty="0">
                <a:solidFill>
                  <a:schemeClr val="tx2"/>
                </a:solidFill>
              </a:rPr>
              <a:t> for further details.</a:t>
            </a:r>
          </a:p>
        </p:txBody>
      </p:sp>
    </p:spTree>
    <p:extLst>
      <p:ext uri="{BB962C8B-B14F-4D97-AF65-F5344CB8AC3E}">
        <p14:creationId xmlns:p14="http://schemas.microsoft.com/office/powerpoint/2010/main" val="1609197647"/>
      </p:ext>
    </p:extLst>
  </p:cSld>
  <p:clrMapOvr>
    <a:masterClrMapping/>
  </p:clrMapOvr>
  <p:extLst>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73549164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24998546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0108354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13819167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62134152"/>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199655844"/>
      </p:ext>
    </p:extLst>
  </p:cSld>
  <p:clrMapOvr>
    <a:masterClrMapping/>
  </p:clrMapOvr>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3064798877"/>
      </p:ext>
    </p:extLst>
  </p:cSld>
  <p:clrMapOvr>
    <a:masterClrMapping/>
  </p:clrMapOvr>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14457589"/>
      </p:ext>
    </p:extLst>
  </p:cSld>
  <p:clrMapOvr>
    <a:masterClrMapping/>
  </p:clrMapOvr>
  <p:extLst>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1672982256"/>
      </p:ext>
    </p:extLst>
  </p:cSld>
  <p:clrMapOvr>
    <a:masterClrMapping/>
  </p:clrMapOvr>
  <p:extLst>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3102625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35120246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475561470"/>
      </p:ext>
    </p:extLst>
  </p:cSld>
  <p:clrMapOvr>
    <a:masterClrMapping/>
  </p:clrMapOvr>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1493549864"/>
      </p:ext>
    </p:extLst>
  </p:cSld>
  <p:clrMapOvr>
    <a:masterClrMapping/>
  </p:clrMapOvr>
  <p:extLst>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3135783394"/>
      </p:ext>
    </p:extLst>
  </p:cSld>
  <p:clrMapOvr>
    <a:masterClrMapping/>
  </p:clrMapOvr>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095760287"/>
      </p:ext>
    </p:extLst>
  </p:cSld>
  <p:clrMapOvr>
    <a:masterClrMapping/>
  </p:clrMapOvr>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1063722232"/>
      </p:ext>
    </p:extLst>
  </p:cSld>
  <p:clrMapOvr>
    <a:masterClrMapping/>
  </p:clrMapOvr>
  <p:extLst>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3607362501"/>
      </p:ext>
    </p:extLst>
  </p:cSld>
  <p:clrMapOvr>
    <a:masterClrMapping/>
  </p:clrMapOvr>
  <p:extLst>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Tree>
    <p:extLst>
      <p:ext uri="{BB962C8B-B14F-4D97-AF65-F5344CB8AC3E}">
        <p14:creationId xmlns:p14="http://schemas.microsoft.com/office/powerpoint/2010/main" val="683588233"/>
      </p:ext>
    </p:extLst>
  </p:cSld>
  <p:clrMapOvr>
    <a:masterClrMapping/>
  </p:clrMapOvr>
  <p:extLst>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1731338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Agenda item</a:t>
            </a:r>
          </a:p>
          <a:p>
            <a:pPr lvl="0"/>
            <a:r>
              <a:rPr lang="en-US"/>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79005546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ECB4B1-7A27-A6EE-9652-79CF762349B6}"/>
              </a:ext>
            </a:extLst>
          </p:cNvPr>
          <p:cNvSpPr/>
          <p:nvPr userDrawn="1"/>
        </p:nvSpPr>
        <p:spPr bwMode="auto">
          <a:xfrm>
            <a:off x="0" y="6391272"/>
            <a:ext cx="12192000" cy="46672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err="1"/>
              <a:t>Sollentuna</a:t>
            </a:r>
            <a:r>
              <a:rPr lang="en-US" dirty="0"/>
              <a:t> </a:t>
            </a:r>
            <a:r>
              <a:rPr lang="en-US" dirty="0" err="1"/>
              <a:t>kommun</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18pt Century Gothic </a:t>
            </a:r>
            <a:br>
              <a:rPr lang="en-US"/>
            </a:br>
            <a:r>
              <a:rPr lang="en-US"/>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Optional Eyebrow</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tx1"/>
                </a:solidFill>
              </a:defRPr>
            </a:lvl1pPr>
          </a:lstStyle>
          <a:p>
            <a:r>
              <a:rPr lang="en-US"/>
              <a:t>Confidential</a:t>
            </a:r>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501215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20934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dirty="0" err="1"/>
              <a:t>Sollentuna</a:t>
            </a:r>
            <a:r>
              <a:rPr lang="en-US" dirty="0"/>
              <a:t> </a:t>
            </a:r>
            <a:r>
              <a:rPr lang="en-US" dirty="0" err="1"/>
              <a:t>kommun</a:t>
            </a:r>
            <a:endParaRPr lang="en-US" dirty="0"/>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55303036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a:t>
            </a:r>
            <a:br>
              <a:rPr lang="en-US"/>
            </a:br>
            <a:r>
              <a:rPr lang="en-US"/>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401795308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bg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83240550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75225406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19871526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54580561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351998105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78125021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5249665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493395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6732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44015657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211499281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Optional Eyebrow</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7131427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extLst>
      <p:ext uri="{BB962C8B-B14F-4D97-AF65-F5344CB8AC3E}">
        <p14:creationId xmlns:p14="http://schemas.microsoft.com/office/powerpoint/2010/main" val="1574730039"/>
      </p:ext>
    </p:extLst>
  </p:cSld>
  <p:clrMapOvr>
    <a:masterClrMapping/>
  </p:clrMapOvr>
  <p:extLst>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Contact Info line 1</a:t>
            </a:r>
            <a:br>
              <a:rPr lang="en-US"/>
            </a:br>
            <a:r>
              <a:rPr lang="en-US"/>
              <a:t>Contact Info line 2</a:t>
            </a:r>
            <a:br>
              <a:rPr lang="en-US"/>
            </a:br>
            <a:r>
              <a:rPr lang="en-US"/>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75984315"/>
      </p:ext>
    </p:extLst>
  </p:cSld>
  <p:clrMapOvr>
    <a:masterClrMapping/>
  </p:clrMapOvr>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6" y="6338782"/>
            <a:ext cx="9604653" cy="138499"/>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US" sz="900" b="1" dirty="0">
                <a:solidFill>
                  <a:schemeClr val="tx2"/>
                </a:solidFill>
              </a:rPr>
              <a:t>2024 </a:t>
            </a:r>
            <a:r>
              <a:rPr lang="en-US" sz="900" b="1" dirty="0" err="1">
                <a:solidFill>
                  <a:schemeClr val="tx2"/>
                </a:solidFill>
              </a:rPr>
              <a:t>Verian</a:t>
            </a:r>
            <a:r>
              <a:rPr lang="en-US" sz="900" b="1" dirty="0">
                <a:solidFill>
                  <a:schemeClr val="tx2"/>
                </a:solidFill>
              </a:rPr>
              <a:t> Group</a:t>
            </a:r>
            <a:r>
              <a:rPr lang="en-US" sz="900" b="0" dirty="0">
                <a:solidFill>
                  <a:schemeClr val="tx2"/>
                </a:solidFill>
              </a:rPr>
              <a:t>. All information and data contained in this document is the property of </a:t>
            </a:r>
            <a:r>
              <a:rPr lang="en-US" sz="900" b="0" dirty="0" err="1">
                <a:solidFill>
                  <a:schemeClr val="tx2"/>
                </a:solidFill>
              </a:rPr>
              <a:t>Verian</a:t>
            </a:r>
            <a:r>
              <a:rPr lang="en-US" sz="900" b="0" dirty="0">
                <a:solidFill>
                  <a:schemeClr val="tx2"/>
                </a:solidFill>
              </a:rPr>
              <a:t> Group, and cannot be reproduced without our prior permission.</a:t>
            </a:r>
            <a:endParaRPr lang="en-GB" sz="900" b="0" dirty="0">
              <a:solidFill>
                <a:schemeClr val="tx2"/>
              </a:solidFill>
            </a:endParaRPr>
          </a:p>
        </p:txBody>
      </p:sp>
    </p:spTree>
    <p:extLst>
      <p:ext uri="{BB962C8B-B14F-4D97-AF65-F5344CB8AC3E}">
        <p14:creationId xmlns:p14="http://schemas.microsoft.com/office/powerpoint/2010/main" val="3583593296"/>
      </p:ext>
    </p:extLst>
  </p:cSld>
  <p:clrMapOvr>
    <a:masterClrMapping/>
  </p:clrMapOvr>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Det ekonomiska läget 2024</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cxnSp>
        <p:nvCxnSpPr>
          <p:cNvPr id="6" name="Straight Connector 5">
            <a:extLst>
              <a:ext uri="{FF2B5EF4-FFF2-40B4-BE49-F238E27FC236}">
                <a16:creationId xmlns:a16="http://schemas.microsoft.com/office/drawing/2014/main" id="{EEAEA757-D21E-60D8-5F00-001845E92579}"/>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937C3FA-A566-D74A-B89F-0D4F8BBA9BA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75705211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14468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8757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4205232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415188488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9727914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36495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61624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707811"/>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07281953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0694994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91575719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96078179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71433327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247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dirty="0"/>
              <a:t>A short paragraph summarizing the main findings of this slide. Keep text relevant and to the point. Body copy Century Gothic Regular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 lam </a:t>
            </a:r>
            <a:r>
              <a:rPr lang="en-US" dirty="0" err="1"/>
              <a:t>harum</a:t>
            </a:r>
            <a:r>
              <a:rPr lang="en-US" dirty="0"/>
              <a:t> </a:t>
            </a:r>
            <a:r>
              <a:rPr lang="en-US" dirty="0" err="1"/>
              <a:t>idesequid</a:t>
            </a:r>
            <a:r>
              <a:rPr lang="en-US" dirty="0"/>
              <a:t> </a:t>
            </a:r>
            <a:r>
              <a:rPr lang="en-US" dirty="0" err="1"/>
              <a:t>milliqui</a:t>
            </a:r>
            <a:r>
              <a:rPr lang="en-US" dirty="0"/>
              <a:t> </a:t>
            </a:r>
            <a:r>
              <a:rPr lang="en-US" dirty="0" err="1"/>
              <a:t>optas</a:t>
            </a:r>
            <a:r>
              <a:rPr lang="en-US" dirty="0"/>
              <a:t> </a:t>
            </a:r>
            <a:r>
              <a:rPr lang="en-US" dirty="0" err="1"/>
              <a:t>cuptur</a:t>
            </a:r>
            <a:r>
              <a:rPr lang="en-US" dirty="0"/>
              <a:t> </a:t>
            </a:r>
            <a:r>
              <a:rPr lang="en-US" dirty="0" err="1"/>
              <a:t>ilibus</a:t>
            </a:r>
            <a:r>
              <a:rPr lang="en-US" dirty="0"/>
              <a:t> </a:t>
            </a:r>
            <a:r>
              <a:rPr lang="en-US" dirty="0" err="1"/>
              <a:t>eriorat</a:t>
            </a:r>
            <a:r>
              <a:rPr lang="en-US" dirty="0"/>
              <a:t> </a:t>
            </a:r>
            <a:r>
              <a:rPr lang="en-US" dirty="0" err="1"/>
              <a:t>slaten</a:t>
            </a:r>
            <a:r>
              <a:rPr lang="en-US" dirty="0"/>
              <a:t>.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dirty="0"/>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273129778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Tree>
    <p:extLst>
      <p:ext uri="{BB962C8B-B14F-4D97-AF65-F5344CB8AC3E}">
        <p14:creationId xmlns:p14="http://schemas.microsoft.com/office/powerpoint/2010/main" val="141573584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4727335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1/4 Picture Grid A">
    <p:bg>
      <p:bgPr>
        <a:solidFill>
          <a:schemeClr val="bg2"/>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10012314" y="3452524"/>
            <a:ext cx="2179056" cy="3405475"/>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7830715" y="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786DC6E0-E971-3D9C-8787-BAC49607793F}"/>
              </a:ext>
            </a:extLst>
          </p:cNvPr>
          <p:cNvSpPr>
            <a:spLocks noGrp="1"/>
          </p:cNvSpPr>
          <p:nvPr>
            <p:ph type="pic" sz="quarter" idx="30"/>
          </p:nvPr>
        </p:nvSpPr>
        <p:spPr>
          <a:xfrm>
            <a:off x="5581556" y="345600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4A76C3BF-8609-D5F7-795F-F5F7B9AD0BD5}"/>
              </a:ext>
            </a:extLst>
          </p:cNvPr>
          <p:cNvSpPr>
            <a:spLocks noGrp="1"/>
          </p:cNvSpPr>
          <p:nvPr>
            <p:ph type="pic" sz="quarter" idx="31"/>
          </p:nvPr>
        </p:nvSpPr>
        <p:spPr>
          <a:xfrm>
            <a:off x="5581556" y="1"/>
            <a:ext cx="2179056" cy="34020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4" name="Text Placeholder 9">
            <a:extLst>
              <a:ext uri="{FF2B5EF4-FFF2-40B4-BE49-F238E27FC236}">
                <a16:creationId xmlns:a16="http://schemas.microsoft.com/office/drawing/2014/main" id="{FE0B7BD0-0BEB-42E5-5B4F-424082FE026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44595013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1/4 Picture Grid B">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8">
            <a:extLst>
              <a:ext uri="{FF2B5EF4-FFF2-40B4-BE49-F238E27FC236}">
                <a16:creationId xmlns:a16="http://schemas.microsoft.com/office/drawing/2014/main" id="{241C6F8C-0D34-BA43-0CC4-DFBEA4D21954}"/>
              </a:ext>
            </a:extLst>
          </p:cNvPr>
          <p:cNvSpPr>
            <a:spLocks noGrp="1"/>
          </p:cNvSpPr>
          <p:nvPr>
            <p:ph type="pic" sz="quarter" idx="29"/>
          </p:nvPr>
        </p:nvSpPr>
        <p:spPr>
          <a:xfrm>
            <a:off x="5581556" y="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B08075E5-2FE1-2EA6-E14E-5F0E29FD8DFF}"/>
              </a:ext>
            </a:extLst>
          </p:cNvPr>
          <p:cNvSpPr>
            <a:spLocks noGrp="1"/>
          </p:cNvSpPr>
          <p:nvPr>
            <p:ph type="pic" sz="quarter" idx="31"/>
          </p:nvPr>
        </p:nvSpPr>
        <p:spPr>
          <a:xfrm>
            <a:off x="10012944" y="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B9504DB-4D7E-F6D0-01F0-2FC3145DB1E0}"/>
              </a:ext>
            </a:extLst>
          </p:cNvPr>
          <p:cNvSpPr>
            <a:spLocks noGrp="1"/>
          </p:cNvSpPr>
          <p:nvPr>
            <p:ph type="pic" sz="quarter" idx="32"/>
          </p:nvPr>
        </p:nvSpPr>
        <p:spPr>
          <a:xfrm>
            <a:off x="7828800" y="2313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6" name="Picture Placeholder 8">
            <a:extLst>
              <a:ext uri="{FF2B5EF4-FFF2-40B4-BE49-F238E27FC236}">
                <a16:creationId xmlns:a16="http://schemas.microsoft.com/office/drawing/2014/main" id="{C3215B44-DD5A-283B-E06D-D09CE8E1969B}"/>
              </a:ext>
            </a:extLst>
          </p:cNvPr>
          <p:cNvSpPr>
            <a:spLocks noGrp="1"/>
          </p:cNvSpPr>
          <p:nvPr>
            <p:ph type="pic" sz="quarter" idx="33"/>
          </p:nvPr>
        </p:nvSpPr>
        <p:spPr>
          <a:xfrm>
            <a:off x="5581556" y="2313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7" name="Picture Placeholder 8">
            <a:extLst>
              <a:ext uri="{FF2B5EF4-FFF2-40B4-BE49-F238E27FC236}">
                <a16:creationId xmlns:a16="http://schemas.microsoft.com/office/drawing/2014/main" id="{E4A62C3B-4458-BF65-13F1-E62E11175AE9}"/>
              </a:ext>
            </a:extLst>
          </p:cNvPr>
          <p:cNvSpPr>
            <a:spLocks noGrp="1"/>
          </p:cNvSpPr>
          <p:nvPr>
            <p:ph type="pic" sz="quarter" idx="34"/>
          </p:nvPr>
        </p:nvSpPr>
        <p:spPr>
          <a:xfrm>
            <a:off x="5581556" y="4626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20" name="Picture Placeholder 8">
            <a:extLst>
              <a:ext uri="{FF2B5EF4-FFF2-40B4-BE49-F238E27FC236}">
                <a16:creationId xmlns:a16="http://schemas.microsoft.com/office/drawing/2014/main" id="{616F52AA-DF9D-F543-05DE-F1D7EEB42F98}"/>
              </a:ext>
            </a:extLst>
          </p:cNvPr>
          <p:cNvSpPr>
            <a:spLocks noGrp="1"/>
          </p:cNvSpPr>
          <p:nvPr>
            <p:ph type="pic" sz="quarter" idx="35"/>
          </p:nvPr>
        </p:nvSpPr>
        <p:spPr>
          <a:xfrm>
            <a:off x="10012944" y="4626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1" name="Text Placeholder 9">
            <a:extLst>
              <a:ext uri="{FF2B5EF4-FFF2-40B4-BE49-F238E27FC236}">
                <a16:creationId xmlns:a16="http://schemas.microsoft.com/office/drawing/2014/main" id="{A79E096D-D200-D06D-61AF-4810D5AF6D9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6" name="Straight Connector 5">
            <a:extLst>
              <a:ext uri="{FF2B5EF4-FFF2-40B4-BE49-F238E27FC236}">
                <a16:creationId xmlns:a16="http://schemas.microsoft.com/office/drawing/2014/main" id="{1D5F047B-90CB-0ECA-961E-0223E70A354D}"/>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4691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4 Picture Grid C">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F40E3E-D2F9-34B8-0775-D9F3DC5AD279}"/>
              </a:ext>
            </a:extLst>
          </p:cNvPr>
          <p:cNvSpPr>
            <a:spLocks noGrp="1"/>
          </p:cNvSpPr>
          <p:nvPr>
            <p:ph type="pic" sz="quarter" idx="27"/>
          </p:nvPr>
        </p:nvSpPr>
        <p:spPr>
          <a:xfrm>
            <a:off x="5910938" y="1697038"/>
            <a:ext cx="2073600" cy="516096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7984538" y="1697038"/>
            <a:ext cx="2133434" cy="5160962"/>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10118400" y="1697038"/>
            <a:ext cx="2073600" cy="516096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95434C5D-F5DE-5ED8-D669-B486406EA911}"/>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358627838"/>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Picture Grid A">
    <p:bg>
      <p:bgPr>
        <a:solidFill>
          <a:schemeClr val="bg1"/>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BCD328D-4A79-4047-27DC-F6CBF8B8352E}"/>
              </a:ext>
            </a:extLst>
          </p:cNvPr>
          <p:cNvSpPr>
            <a:spLocks noGrp="1"/>
          </p:cNvSpPr>
          <p:nvPr>
            <p:ph type="pic" sz="quarter" idx="28"/>
          </p:nvPr>
        </p:nvSpPr>
        <p:spPr>
          <a:xfrm>
            <a:off x="10012314" y="3452524"/>
            <a:ext cx="2179056" cy="3405475"/>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C433F5D2-3166-71FC-944D-64FB31E5EA2B}"/>
              </a:ext>
            </a:extLst>
          </p:cNvPr>
          <p:cNvSpPr>
            <a:spLocks noGrp="1"/>
          </p:cNvSpPr>
          <p:nvPr>
            <p:ph type="pic" sz="quarter" idx="29"/>
          </p:nvPr>
        </p:nvSpPr>
        <p:spPr>
          <a:xfrm>
            <a:off x="7830715" y="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7214DC03-BAEF-EA5C-B152-A5CBC6622ADA}"/>
              </a:ext>
            </a:extLst>
          </p:cNvPr>
          <p:cNvSpPr>
            <a:spLocks noGrp="1"/>
          </p:cNvSpPr>
          <p:nvPr>
            <p:ph type="pic" sz="quarter" idx="30"/>
          </p:nvPr>
        </p:nvSpPr>
        <p:spPr>
          <a:xfrm>
            <a:off x="5581556" y="345600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20FCFDE4-1817-6BA8-274F-409507F9124F}"/>
              </a:ext>
            </a:extLst>
          </p:cNvPr>
          <p:cNvSpPr>
            <a:spLocks noGrp="1"/>
          </p:cNvSpPr>
          <p:nvPr>
            <p:ph type="pic" sz="quarter" idx="31"/>
          </p:nvPr>
        </p:nvSpPr>
        <p:spPr>
          <a:xfrm>
            <a:off x="5581556" y="1"/>
            <a:ext cx="2179056" cy="34020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7923EA6C-26E2-011B-531A-91E433FF53E7}"/>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CF543E1B-923A-3076-FFDC-CF1CBD577C08}"/>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52932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Picture Grid B">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C2E1E39-FA04-2412-4F2B-FB33B3CE8001}"/>
              </a:ext>
            </a:extLst>
          </p:cNvPr>
          <p:cNvSpPr>
            <a:spLocks noGrp="1"/>
          </p:cNvSpPr>
          <p:nvPr>
            <p:ph type="pic" sz="quarter" idx="29"/>
          </p:nvPr>
        </p:nvSpPr>
        <p:spPr>
          <a:xfrm>
            <a:off x="5581556" y="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2DE8F944-A657-D096-3497-E1CC5C98BD1B}"/>
              </a:ext>
            </a:extLst>
          </p:cNvPr>
          <p:cNvSpPr>
            <a:spLocks noGrp="1"/>
          </p:cNvSpPr>
          <p:nvPr>
            <p:ph type="pic" sz="quarter" idx="31"/>
          </p:nvPr>
        </p:nvSpPr>
        <p:spPr>
          <a:xfrm>
            <a:off x="10012944" y="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47757236-A3C3-0A2D-637F-1BEB6AD8DB4A}"/>
              </a:ext>
            </a:extLst>
          </p:cNvPr>
          <p:cNvSpPr>
            <a:spLocks noGrp="1"/>
          </p:cNvSpPr>
          <p:nvPr>
            <p:ph type="pic" sz="quarter" idx="32"/>
          </p:nvPr>
        </p:nvSpPr>
        <p:spPr>
          <a:xfrm>
            <a:off x="7828800" y="2313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F78B555B-29B3-98D1-5568-06C75968F1D9}"/>
              </a:ext>
            </a:extLst>
          </p:cNvPr>
          <p:cNvSpPr>
            <a:spLocks noGrp="1"/>
          </p:cNvSpPr>
          <p:nvPr>
            <p:ph type="pic" sz="quarter" idx="33"/>
          </p:nvPr>
        </p:nvSpPr>
        <p:spPr>
          <a:xfrm>
            <a:off x="5581556" y="2313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725EB35-02AF-E26D-C55D-39F22C2E2920}"/>
              </a:ext>
            </a:extLst>
          </p:cNvPr>
          <p:cNvSpPr>
            <a:spLocks noGrp="1"/>
          </p:cNvSpPr>
          <p:nvPr>
            <p:ph type="pic" sz="quarter" idx="34"/>
          </p:nvPr>
        </p:nvSpPr>
        <p:spPr>
          <a:xfrm>
            <a:off x="5581556" y="4626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C6ABF79B-C5B3-5DE7-3D33-F1E0ADDE2FA9}"/>
              </a:ext>
            </a:extLst>
          </p:cNvPr>
          <p:cNvSpPr>
            <a:spLocks noGrp="1"/>
          </p:cNvSpPr>
          <p:nvPr>
            <p:ph type="pic" sz="quarter" idx="35"/>
          </p:nvPr>
        </p:nvSpPr>
        <p:spPr>
          <a:xfrm>
            <a:off x="10012944" y="4626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2338E024-F1DB-C642-C0A7-1AD542EE06A2}"/>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13" name="Straight Connector 12">
            <a:extLst>
              <a:ext uri="{FF2B5EF4-FFF2-40B4-BE49-F238E27FC236}">
                <a16:creationId xmlns:a16="http://schemas.microsoft.com/office/drawing/2014/main" id="{A66457CE-EAC3-B63F-2128-25E50490B53E}"/>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04650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Picture Grid C">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Picture Placeholder 8">
            <a:extLst>
              <a:ext uri="{FF2B5EF4-FFF2-40B4-BE49-F238E27FC236}">
                <a16:creationId xmlns:a16="http://schemas.microsoft.com/office/drawing/2014/main" id="{2C07D553-C84E-DA40-C4DC-6D77A491FE63}"/>
              </a:ext>
            </a:extLst>
          </p:cNvPr>
          <p:cNvSpPr>
            <a:spLocks noGrp="1"/>
          </p:cNvSpPr>
          <p:nvPr>
            <p:ph type="pic" sz="quarter" idx="27"/>
          </p:nvPr>
        </p:nvSpPr>
        <p:spPr>
          <a:xfrm>
            <a:off x="5557926" y="0"/>
            <a:ext cx="2188800" cy="6858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EF3F9143-097E-B8BF-9C64-0AF73E1DC99C}"/>
              </a:ext>
            </a:extLst>
          </p:cNvPr>
          <p:cNvSpPr>
            <a:spLocks noGrp="1"/>
          </p:cNvSpPr>
          <p:nvPr>
            <p:ph type="pic" sz="quarter" idx="28"/>
          </p:nvPr>
        </p:nvSpPr>
        <p:spPr>
          <a:xfrm>
            <a:off x="7760612" y="0"/>
            <a:ext cx="2237380" cy="6858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E4A0CA54-F009-6F55-DC65-D30F42C524F6}"/>
              </a:ext>
            </a:extLst>
          </p:cNvPr>
          <p:cNvSpPr>
            <a:spLocks noGrp="1"/>
          </p:cNvSpPr>
          <p:nvPr>
            <p:ph type="pic" sz="quarter" idx="29"/>
          </p:nvPr>
        </p:nvSpPr>
        <p:spPr>
          <a:xfrm>
            <a:off x="10003200" y="0"/>
            <a:ext cx="2188800" cy="6858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6" name="Text Placeholder 9">
            <a:extLst>
              <a:ext uri="{FF2B5EF4-FFF2-40B4-BE49-F238E27FC236}">
                <a16:creationId xmlns:a16="http://schemas.microsoft.com/office/drawing/2014/main" id="{58EDF3ED-9D46-E8C6-8DCD-D22E5F1AA1B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EA3D78EA-7BB2-C5DD-0CF3-4B0BB9B308D2}"/>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46198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2248451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924226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59607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658938"/>
            <a:ext cx="3606800" cy="4751388"/>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GB"/>
              <a:t>Confidential</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7137000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658938"/>
            <a:ext cx="3606800" cy="4751388"/>
          </a:xfrm>
          <a:solidFill>
            <a:schemeClr val="accent3"/>
          </a:solidFill>
        </p:spPr>
        <p:txBody>
          <a:bodyPr lIns="274320" tIns="457200" rIns="274320" bIns="228600"/>
          <a:lstStyle>
            <a:lvl1pPr>
              <a:defRPr sz="1600">
                <a:solidFill>
                  <a:schemeClr val="tx2"/>
                </a:solidFill>
              </a:defRPr>
            </a:lvl1pPr>
            <a:lvl2pPr>
              <a:defRPr sz="16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0068336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658938"/>
            <a:ext cx="3606800" cy="4751388"/>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67892203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Graphs and Charts</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4539586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Graphs and Charts</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9884372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Graphs and Charts</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83889570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038200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67245386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9770760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139349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7722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39668355"/>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83807348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Graphs and Charts</a:t>
            </a:r>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GB"/>
              <a:t>Confidential</a:t>
            </a:r>
            <a:endParaRPr lang="en-US"/>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406849748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content 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53801273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content 2col">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59772813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7906348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a:prstGeom prst="rect">
            <a:avLst/>
          </a:prstGeom>
        </p:spPr>
        <p:txBody>
          <a:bodyPr tIns="91440" rIns="640080" bIns="0" anchor="t" anchorCtr="0"/>
          <a:lstStyle>
            <a:lvl1pPr>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a:prstGeom prst="rect">
            <a:avLst/>
          </a:prstGeom>
        </p:spPr>
        <p:txBody>
          <a:bodyPr tIns="0" rIns="0" bIns="0" anchor="b" anchorCtr="0">
            <a:normAutofit/>
          </a:bodyPr>
          <a:lstStyle>
            <a:lvl1pPr>
              <a:spcAft>
                <a:spcPts val="0"/>
              </a:spcAft>
              <a:buFontTx/>
              <a:buNone/>
              <a:defRPr sz="4800" b="0"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a:solidFill>
                  <a:schemeClr val="tx2"/>
                </a:solidFill>
              </a:rPr>
              <a:t>© 2023 Verian Group. </a:t>
            </a:r>
            <a:r>
              <a:rPr lang="en-GB" sz="1100" b="0">
                <a:solidFill>
                  <a:schemeClr val="tx2"/>
                </a:solidFill>
              </a:rPr>
              <a:t>All rights reserved. Please see </a:t>
            </a:r>
            <a:r>
              <a:rPr lang="en-GB" sz="1100" b="0">
                <a:solidFill>
                  <a:schemeClr val="tx2"/>
                </a:solidFill>
                <a:hlinkClick r:id="rId4">
                  <a:extLst>
                    <a:ext uri="{A12FA001-AC4F-418D-AE19-62706E023703}">
                      <ahyp:hlinkClr xmlns:ahyp="http://schemas.microsoft.com/office/drawing/2018/hyperlinkcolor" val="tx"/>
                    </a:ext>
                  </a:extLst>
                </a:hlinkClick>
              </a:rPr>
              <a:t>www.veriangroup.com</a:t>
            </a:r>
            <a:r>
              <a:rPr lang="en-GB" sz="1100" b="0">
                <a:solidFill>
                  <a:schemeClr val="tx2"/>
                </a:solidFill>
              </a:rPr>
              <a:t> for further details.</a:t>
            </a:r>
          </a:p>
        </p:txBody>
      </p:sp>
    </p:spTree>
    <p:extLst>
      <p:ext uri="{BB962C8B-B14F-4D97-AF65-F5344CB8AC3E}">
        <p14:creationId xmlns:p14="http://schemas.microsoft.com/office/powerpoint/2010/main" val="274915921"/>
      </p:ext>
    </p:extLst>
  </p:cSld>
  <p:clrMapOvr>
    <a:masterClrMapping/>
  </p:clrMapOvr>
  <p:extLst>
    <p:ext uri="{DCECCB84-F9BA-43D5-87BE-67443E8EF086}">
      <p15:sldGuideLst xmlns:p15="http://schemas.microsoft.com/office/powerpoint/2012/main"/>
    </p:ext>
  </p:extLs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57606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55355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784938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95191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23258592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61406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0279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84300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846109490"/>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86534806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17980133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99286749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77200861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72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32377834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6255895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p>
        </p:txBody>
      </p:sp>
    </p:spTree>
    <p:extLst>
      <p:ext uri="{BB962C8B-B14F-4D97-AF65-F5344CB8AC3E}">
        <p14:creationId xmlns:p14="http://schemas.microsoft.com/office/powerpoint/2010/main" val="162093697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24537183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81492378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83833788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096750022"/>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8568266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54126243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4598424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661042150"/>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Sollentuna</a:t>
            </a:r>
            <a:r>
              <a:rPr lang="en-US" dirty="0"/>
              <a:t> </a:t>
            </a:r>
            <a:r>
              <a:rPr lang="en-US" dirty="0" err="1"/>
              <a:t>kommun</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2010471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51937838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193747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37415288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624409870"/>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13036733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7475236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1202467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1360994090"/>
      </p:ext>
    </p:extLst>
  </p:cSld>
  <p:clrMapOvr>
    <a:masterClrMapping/>
  </p:clrMapOvr>
  <p:extLst>
    <p:ext uri="{DCECCB84-F9BA-43D5-87BE-67443E8EF086}">
      <p15:sldGuideLst xmlns:p15="http://schemas.microsoft.com/office/powerpoint/2012/main"/>
    </p:ext>
  </p:extLst>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4241324980"/>
      </p:ext>
    </p:extLst>
  </p:cSld>
  <p:clrMapOvr>
    <a:masterClrMapping/>
  </p:clrMapOvr>
  <p:extLst>
    <p:ext uri="{DCECCB84-F9BA-43D5-87BE-67443E8EF086}">
      <p15:sldGuideLst xmlns:p15="http://schemas.microsoft.com/office/powerpoint/2012/main"/>
    </p:ext>
  </p:extLst>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416778277"/>
      </p:ext>
    </p:extLst>
  </p:cSld>
  <p:clrMapOvr>
    <a:masterClrMapping/>
  </p:clrMapOvr>
  <p:extLst>
    <p:ext uri="{DCECCB84-F9BA-43D5-87BE-67443E8EF086}">
      <p15:sldGuideLst xmlns:p15="http://schemas.microsoft.com/office/powerpoint/2012/main"/>
    </p:ext>
  </p:extLst>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2167141811"/>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96063646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120520179"/>
      </p:ext>
    </p:extLst>
  </p:cSld>
  <p:clrMapOvr>
    <a:masterClrMapping/>
  </p:clrMapOvr>
  <p:extLst>
    <p:ext uri="{DCECCB84-F9BA-43D5-87BE-67443E8EF086}">
      <p15:sldGuideLst xmlns:p15="http://schemas.microsoft.com/office/powerpoint/2012/main"/>
    </p:ext>
  </p:extLst>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693293280"/>
      </p:ext>
    </p:extLst>
  </p:cSld>
  <p:clrMapOvr>
    <a:masterClrMapping/>
  </p:clrMapOvr>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3863140577"/>
      </p:ext>
    </p:extLst>
  </p:cSld>
  <p:clrMapOvr>
    <a:masterClrMapping/>
  </p:clrMapOvr>
  <p:extLst>
    <p:ext uri="{DCECCB84-F9BA-43D5-87BE-67443E8EF086}">
      <p15:sldGuideLst xmlns:p15="http://schemas.microsoft.com/office/powerpoint/2012/main"/>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125275783"/>
      </p:ext>
    </p:extLst>
  </p:cSld>
  <p:clrMapOvr>
    <a:masterClrMapping/>
  </p:clrMapOvr>
  <p:extLst>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588901087"/>
      </p:ext>
    </p:extLst>
  </p:cSld>
  <p:clrMapOvr>
    <a:masterClrMapping/>
  </p:clrMapOvr>
  <p:extLst>
    <p:ext uri="{DCECCB84-F9BA-43D5-87BE-67443E8EF086}">
      <p15:sldGuideLst xmlns:p15="http://schemas.microsoft.com/office/powerpoint/2012/main"/>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dirty="0"/>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4137405255"/>
      </p:ext>
    </p:extLst>
  </p:cSld>
  <p:clrMapOvr>
    <a:masterClrMapping/>
  </p:clrMapOvr>
  <p:extLst>
    <p:ext uri="{DCECCB84-F9BA-43D5-87BE-67443E8EF086}">
      <p15:sldGuideLst xmlns:p15="http://schemas.microsoft.com/office/powerpoint/2012/main"/>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dirty="0"/>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749152056"/>
      </p:ext>
    </p:extLst>
  </p:cSld>
  <p:clrMapOvr>
    <a:masterClrMapping/>
  </p:clrMapOvr>
  <p:extLst>
    <p:ext uri="{DCECCB84-F9BA-43D5-87BE-67443E8EF086}">
      <p15:sldGuideLst xmlns:p15="http://schemas.microsoft.com/office/powerpoint/2012/main"/>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dirty="0"/>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4209876867"/>
      </p:ext>
    </p:extLst>
  </p:cSld>
  <p:clrMapOvr>
    <a:masterClrMapping/>
  </p:clrMapOvr>
  <p:extLst>
    <p:ext uri="{DCECCB84-F9BA-43D5-87BE-67443E8EF086}">
      <p15:sldGuideLst xmlns:p15="http://schemas.microsoft.com/office/powerpoint/2012/main"/>
    </p:ext>
  </p:extLs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a:t>Presentation Title</a:t>
            </a:r>
            <a:endParaRPr lang="en-US" dirty="0"/>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endParaRPr lang="en-US" dirty="0"/>
          </a:p>
        </p:txBody>
      </p:sp>
      <p:sp>
        <p:nvSpPr>
          <p:cNvPr id="6" name="Rectangle 5">
            <a:extLst>
              <a:ext uri="{FF2B5EF4-FFF2-40B4-BE49-F238E27FC236}">
                <a16:creationId xmlns:a16="http://schemas.microsoft.com/office/drawing/2014/main" id="{6F47A114-C8BC-00FF-96EA-4238493EAD2A}"/>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userDrawn="1"/>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dirty="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7495952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userDrawn="1"/>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userDrawn="1"/>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endParaRPr lang="en-US" dirty="0"/>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6" name="Footer Placeholder 4">
            <a:extLst>
              <a:ext uri="{FF2B5EF4-FFF2-40B4-BE49-F238E27FC236}">
                <a16:creationId xmlns:a16="http://schemas.microsoft.com/office/drawing/2014/main" id="{1C550844-D9B8-3293-E2D0-A1916E9B58F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405285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871960600"/>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Presentation Title</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dirty="0"/>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18pt Century Gothic </a:t>
            </a:r>
            <a:br>
              <a:rPr lang="en-US" dirty="0"/>
            </a:br>
            <a:r>
              <a:rPr lang="en-US" dirty="0"/>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592563643"/>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userDrawn="1"/>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E216376-F6C6-EF81-DE8E-778A7FA38496}"/>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endParaRPr lang="en-US" dirty="0"/>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a:t>Presentation Title</a:t>
            </a:r>
            <a:endParaRPr lang="en-US" dirty="0"/>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dirty="0"/>
          </a:p>
        </p:txBody>
      </p:sp>
      <p:sp>
        <p:nvSpPr>
          <p:cNvPr id="5" name="Footer Placeholder 4">
            <a:extLst>
              <a:ext uri="{FF2B5EF4-FFF2-40B4-BE49-F238E27FC236}">
                <a16:creationId xmlns:a16="http://schemas.microsoft.com/office/drawing/2014/main" id="{DCA4FD73-CEE1-8083-370C-94AC74172CC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871451619"/>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userDrawn="1"/>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ECBCB0C5-85C2-0633-786D-479874E4DA7D}"/>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endParaRPr lang="en-US" dirty="0"/>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52355220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endParaRPr lang="en-US" dirty="0"/>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08180794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423424715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E5210628-9348-FC96-643F-565440BF6697}"/>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423023274"/>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7ACEAAF4-6FD8-96BC-1316-FFE9B33F3D3E}"/>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42144158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userDrawn="1"/>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dirty="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dirty="0"/>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09130262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endParaRPr lang="en-US" dirty="0"/>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userDrawn="1"/>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82892231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068959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772730325"/>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userDrawn="1"/>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F2AF66C1-EB86-4972-5234-AC69B9AF75F5}"/>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19035803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userDrawn="1"/>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70DE1E8-7966-F0D2-85AE-EAEB2CBAEEF9}"/>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849216569"/>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userDrawn="1"/>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6DE7AC1-8EAF-B96D-918E-74EDD6EAE1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60530544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userDrawn="1"/>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a:t>Presentation Title</a:t>
            </a:r>
            <a:endParaRPr lang="en-US" dirty="0"/>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462003487"/>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617942826"/>
      </p:ext>
    </p:extLst>
  </p:cSld>
  <p:clrMapOvr>
    <a:masterClrMapping/>
  </p:clrMapOvr>
  <p:extLst>
    <p:ext uri="{DCECCB84-F9BA-43D5-87BE-67443E8EF086}">
      <p15:sldGuideLst xmlns:p15="http://schemas.microsoft.com/office/powerpoint/2012/main"/>
    </p:ext>
  </p:extLs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userDrawn="1"/>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dirty="0"/>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963023478"/>
      </p:ext>
    </p:extLst>
  </p:cSld>
  <p:clrMapOvr>
    <a:masterClrMapping/>
  </p:clrMapOvr>
  <p:extLst>
    <p:ext uri="{DCECCB84-F9BA-43D5-87BE-67443E8EF086}">
      <p15:sldGuideLst xmlns:p15="http://schemas.microsoft.com/office/powerpoint/2012/main"/>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dirty="0">
                <a:solidFill>
                  <a:schemeClr val="tx2"/>
                </a:solidFill>
              </a:rPr>
              <a:t>© 2023 </a:t>
            </a:r>
            <a:r>
              <a:rPr lang="en-GB" sz="1100" b="1" dirty="0" err="1">
                <a:solidFill>
                  <a:schemeClr val="tx2"/>
                </a:solidFill>
              </a:rPr>
              <a:t>Verian</a:t>
            </a:r>
            <a:r>
              <a:rPr lang="en-GB" sz="1100" b="1" dirty="0">
                <a:solidFill>
                  <a:schemeClr val="tx2"/>
                </a:solidFill>
              </a:rPr>
              <a:t> Group. </a:t>
            </a:r>
            <a:r>
              <a:rPr lang="en-GB" sz="1100" b="0" dirty="0">
                <a:solidFill>
                  <a:schemeClr val="tx2"/>
                </a:solidFill>
              </a:rPr>
              <a:t> All rights reserved. Please see </a:t>
            </a:r>
            <a:r>
              <a:rPr lang="en-GB" sz="1100" b="0" dirty="0">
                <a:solidFill>
                  <a:schemeClr val="tx2"/>
                </a:solidFill>
                <a:hlinkClick r:id="rId4">
                  <a:extLst>
                    <a:ext uri="{A12FA001-AC4F-418D-AE19-62706E023703}">
                      <ahyp:hlinkClr xmlns:ahyp="http://schemas.microsoft.com/office/drawing/2018/hyperlinkcolor" val="tx"/>
                    </a:ext>
                  </a:extLst>
                </a:hlinkClick>
              </a:rPr>
              <a:t>www.veriangroup.com</a:t>
            </a:r>
            <a:r>
              <a:rPr lang="en-GB" sz="1100" b="0" dirty="0">
                <a:solidFill>
                  <a:schemeClr val="tx2"/>
                </a:solidFill>
              </a:rPr>
              <a:t> for further details.</a:t>
            </a:r>
          </a:p>
        </p:txBody>
      </p:sp>
    </p:spTree>
    <p:extLst>
      <p:ext uri="{BB962C8B-B14F-4D97-AF65-F5344CB8AC3E}">
        <p14:creationId xmlns:p14="http://schemas.microsoft.com/office/powerpoint/2010/main" val="26054054"/>
      </p:ext>
    </p:extLst>
  </p:cSld>
  <p:clrMapOvr>
    <a:masterClrMapping/>
  </p:clrMapOvr>
  <p:extLst>
    <p:ext uri="{DCECCB84-F9BA-43D5-87BE-67443E8EF086}">
      <p15:sldGuideLst xmlns:p15="http://schemas.microsoft.com/office/powerpoint/2012/main"/>
    </p:ext>
  </p:extLst>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cxnSp>
        <p:nvCxnSpPr>
          <p:cNvPr id="6" name="Straight Connector 5">
            <a:extLst>
              <a:ext uri="{FF2B5EF4-FFF2-40B4-BE49-F238E27FC236}">
                <a16:creationId xmlns:a16="http://schemas.microsoft.com/office/drawing/2014/main" id="{6464BCAD-1608-FBC2-3244-3440D81270CA}"/>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4822217A-A1A9-BD12-F00E-40030B84C9F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478144269"/>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Presentation Title</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39DF565D-D116-894B-67CC-B67F04E23B9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CEDB7297-66C1-669A-3789-F4E0F9935D7E}"/>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62161936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cxnSp>
        <p:nvCxnSpPr>
          <p:cNvPr id="6" name="Straight Connector 5">
            <a:extLst>
              <a:ext uri="{FF2B5EF4-FFF2-40B4-BE49-F238E27FC236}">
                <a16:creationId xmlns:a16="http://schemas.microsoft.com/office/drawing/2014/main" id="{A8BF5B49-8095-3C24-8216-9EED8E492223}"/>
              </a:ext>
            </a:extLst>
          </p:cNvPr>
          <p:cNvCxnSpPr>
            <a:cxnSpLocks/>
          </p:cNvCxnSpPr>
          <p:nvPr userDrawn="1"/>
        </p:nvCxnSpPr>
        <p:spPr>
          <a:xfrm flipV="1">
            <a:off x="914400" y="6575425"/>
            <a:ext cx="0" cy="1269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87A8D77B-501D-1286-A23D-F49CE288E56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1043887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162847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a:t>Presentation Title</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cxnSp>
        <p:nvCxnSpPr>
          <p:cNvPr id="6" name="Straight Connector 5">
            <a:extLst>
              <a:ext uri="{FF2B5EF4-FFF2-40B4-BE49-F238E27FC236}">
                <a16:creationId xmlns:a16="http://schemas.microsoft.com/office/drawing/2014/main" id="{7FE90DC9-F5C1-43B4-4375-C4CE5301F76D}"/>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87DA7F0-C6A6-EB51-8216-66FA116EA895}"/>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772100776"/>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cxnSp>
        <p:nvCxnSpPr>
          <p:cNvPr id="6" name="Straight Connector 5">
            <a:extLst>
              <a:ext uri="{FF2B5EF4-FFF2-40B4-BE49-F238E27FC236}">
                <a16:creationId xmlns:a16="http://schemas.microsoft.com/office/drawing/2014/main" id="{EEAEA757-D21E-60D8-5F00-001845E92579}"/>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937C3FA-A566-D74A-B89F-0D4F8BBA9BA6}"/>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562149887"/>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content 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cxnSp>
        <p:nvCxnSpPr>
          <p:cNvPr id="7" name="Straight Connector 6">
            <a:extLst>
              <a:ext uri="{FF2B5EF4-FFF2-40B4-BE49-F238E27FC236}">
                <a16:creationId xmlns:a16="http://schemas.microsoft.com/office/drawing/2014/main" id="{8133275A-451D-9B18-34CC-93B7DFCD9E7C}"/>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42D7763-CC10-C892-8B31-8BFB7F727AC1}"/>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473451370"/>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content 2col">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cxnSp>
        <p:nvCxnSpPr>
          <p:cNvPr id="3" name="Straight Connector 2">
            <a:extLst>
              <a:ext uri="{FF2B5EF4-FFF2-40B4-BE49-F238E27FC236}">
                <a16:creationId xmlns:a16="http://schemas.microsoft.com/office/drawing/2014/main" id="{A3E5E48F-698F-4115-EA39-E098D61E59F3}"/>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2D3EBAE8-E4C2-F17E-6A6F-A121B56A7CE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04906654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43056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860571"/>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Målgruppsundersökning</a:t>
            </a:r>
            <a:r>
              <a:rPr lang="en-US" dirty="0"/>
              <a:t>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758448491"/>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dirty="0"/>
              <a:t>A short paragraph summarizing the main findings of this slide. Keep text relevant and to the point. Body copy Century Gothic Regular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 lam </a:t>
            </a:r>
            <a:r>
              <a:rPr lang="en-US" dirty="0" err="1"/>
              <a:t>harum</a:t>
            </a:r>
            <a:r>
              <a:rPr lang="en-US" dirty="0"/>
              <a:t> </a:t>
            </a:r>
            <a:r>
              <a:rPr lang="en-US" dirty="0" err="1"/>
              <a:t>idesequid</a:t>
            </a:r>
            <a:r>
              <a:rPr lang="en-US" dirty="0"/>
              <a:t> </a:t>
            </a:r>
            <a:r>
              <a:rPr lang="en-US" dirty="0" err="1"/>
              <a:t>milliqui</a:t>
            </a:r>
            <a:r>
              <a:rPr lang="en-US" dirty="0"/>
              <a:t> </a:t>
            </a:r>
            <a:r>
              <a:rPr lang="en-US" dirty="0" err="1"/>
              <a:t>optas</a:t>
            </a:r>
            <a:r>
              <a:rPr lang="en-US" dirty="0"/>
              <a:t> </a:t>
            </a:r>
            <a:r>
              <a:rPr lang="en-US" dirty="0" err="1"/>
              <a:t>cuptur</a:t>
            </a:r>
            <a:r>
              <a:rPr lang="en-US" dirty="0"/>
              <a:t> </a:t>
            </a:r>
            <a:r>
              <a:rPr lang="en-US" dirty="0" err="1"/>
              <a:t>ilibus</a:t>
            </a:r>
            <a:r>
              <a:rPr lang="en-US" dirty="0"/>
              <a:t> </a:t>
            </a:r>
            <a:r>
              <a:rPr lang="en-US" dirty="0" err="1"/>
              <a:t>eriorat</a:t>
            </a:r>
            <a:r>
              <a:rPr lang="en-US" dirty="0"/>
              <a:t> </a:t>
            </a:r>
            <a:r>
              <a:rPr lang="en-US" dirty="0" err="1"/>
              <a:t>slaten</a:t>
            </a:r>
            <a:r>
              <a:rPr lang="en-US" dirty="0"/>
              <a:t>.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Målgruppsundersökning</a:t>
            </a:r>
            <a:r>
              <a:rPr lang="en-US" dirty="0"/>
              <a:t>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dirty="0"/>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235784356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234913"/>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009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Tree>
    <p:extLst>
      <p:ext uri="{BB962C8B-B14F-4D97-AF65-F5344CB8AC3E}">
        <p14:creationId xmlns:p14="http://schemas.microsoft.com/office/powerpoint/2010/main" val="380400634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15149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333645937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257008347"/>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Målgruppsundersökning</a:t>
            </a:r>
            <a:r>
              <a:rPr lang="en-US" dirty="0"/>
              <a:t> 2023</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29658117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Målgruppsundersökning</a:t>
            </a:r>
            <a:r>
              <a:rPr lang="en-US" dirty="0"/>
              <a:t> 2023</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23349091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Målgruppsundersökning</a:t>
            </a:r>
            <a:r>
              <a:rPr lang="en-US" dirty="0"/>
              <a:t> 2023</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522068866"/>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Målgruppsundersökning</a:t>
            </a:r>
            <a:r>
              <a:rPr lang="en-US" dirty="0"/>
              <a:t> 2023</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202946"/>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err="1"/>
              <a:t>Målgruppsundersökning</a:t>
            </a:r>
            <a:r>
              <a:rPr lang="en-US" dirty="0"/>
              <a:t> 2023</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Tree>
    <p:extLst>
      <p:ext uri="{BB962C8B-B14F-4D97-AF65-F5344CB8AC3E}">
        <p14:creationId xmlns:p14="http://schemas.microsoft.com/office/powerpoint/2010/main" val="318558207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preserve="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3" name="Straight Connector 2">
            <a:extLst>
              <a:ext uri="{FF2B5EF4-FFF2-40B4-BE49-F238E27FC236}">
                <a16:creationId xmlns:a16="http://schemas.microsoft.com/office/drawing/2014/main" id="{E1B4F13C-1031-F9E6-84F0-057260FE73C0}"/>
              </a:ext>
            </a:extLst>
          </p:cNvPr>
          <p:cNvCxnSpPr/>
          <p:nvPr/>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Målgruppsundersökning</a:t>
            </a:r>
            <a:r>
              <a:rPr lang="en-US" dirty="0"/>
              <a:t> 2023</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347989169"/>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9C9F7B05-5273-5615-B318-0357934206EF}"/>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2447440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err="1"/>
              <a:t>Sollentuna</a:t>
            </a:r>
            <a:r>
              <a:rPr lang="en-US" dirty="0"/>
              <a:t> </a:t>
            </a:r>
            <a:r>
              <a:rPr lang="en-US" dirty="0" err="1"/>
              <a:t>kommun</a:t>
            </a:r>
            <a:endParaRPr lang="en-US" dirty="0"/>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808819210"/>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9A33E0E2-267B-CBC0-FF20-32FCE5BF75BD}"/>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677572608"/>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Målgruppsundersökning</a:t>
            </a:r>
            <a:r>
              <a:rPr lang="en-US" dirty="0"/>
              <a:t> 2023</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30D9830-D697-D8F4-1C9E-939DD29A596A}"/>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dirty="0"/>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endParaRPr lang="en-US" dirty="0"/>
          </a:p>
        </p:txBody>
      </p:sp>
      <p:sp>
        <p:nvSpPr>
          <p:cNvPr id="8" name="Rectangle 7">
            <a:extLst>
              <a:ext uri="{FF2B5EF4-FFF2-40B4-BE49-F238E27FC236}">
                <a16:creationId xmlns:a16="http://schemas.microsoft.com/office/drawing/2014/main" id="{FD4F40A2-623A-5946-9538-044AFFA518DD}"/>
              </a:ext>
            </a:extLst>
          </p:cNvPr>
          <p:cNvSpPr/>
          <p:nvPr/>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607243420"/>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Målgruppsundersökning</a:t>
            </a:r>
            <a:r>
              <a:rPr lang="en-US" dirty="0"/>
              <a:t> 2023</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69B8B409-767B-A84F-7A9B-DFFA9A319249}"/>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9E62D1B2-69CF-B3A1-33C1-578C04DA629C}"/>
              </a:ext>
            </a:extLst>
          </p:cNvPr>
          <p:cNvSpPr/>
          <p:nvPr/>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60473860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Målgruppsundersökning</a:t>
            </a:r>
            <a:r>
              <a:rPr lang="en-US" dirty="0"/>
              <a:t> 2023</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FE79E38B-C471-6E87-FFEA-0FA69CFDEFFB}"/>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EC726F66-7E59-28CD-9256-81E613F2B59A}"/>
              </a:ext>
            </a:extLst>
          </p:cNvPr>
          <p:cNvSpPr/>
          <p:nvPr/>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151430590"/>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F4B6F1D4-6C09-AE79-2BD5-4F7A65E34B10}"/>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74224436"/>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Målgruppsundersökning</a:t>
            </a:r>
            <a:r>
              <a:rPr lang="en-US" dirty="0"/>
              <a:t> 2023</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42824362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Målgruppsundersökning</a:t>
            </a:r>
            <a:r>
              <a:rPr lang="en-US" dirty="0"/>
              <a:t> 2023</a:t>
            </a:r>
          </a:p>
        </p:txBody>
      </p:sp>
      <p:cxnSp>
        <p:nvCxnSpPr>
          <p:cNvPr id="5" name="Straight Connector 4">
            <a:extLst>
              <a:ext uri="{FF2B5EF4-FFF2-40B4-BE49-F238E27FC236}">
                <a16:creationId xmlns:a16="http://schemas.microsoft.com/office/drawing/2014/main" id="{5FF276FB-E878-7F27-1189-9FEB07B09F0E}"/>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88223384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ABA7C5E3-1248-197F-BE99-0A6C6A074B7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92918337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Målgruppsundersökning</a:t>
            </a:r>
            <a:r>
              <a:rPr lang="en-US" dirty="0"/>
              <a:t> 2023</a:t>
            </a:r>
          </a:p>
        </p:txBody>
      </p:sp>
      <p:cxnSp>
        <p:nvCxnSpPr>
          <p:cNvPr id="2" name="Straight Connector 1">
            <a:extLst>
              <a:ext uri="{FF2B5EF4-FFF2-40B4-BE49-F238E27FC236}">
                <a16:creationId xmlns:a16="http://schemas.microsoft.com/office/drawing/2014/main" id="{D3223C33-CC0C-375B-1550-324D8509F703}"/>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765572796"/>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Målgruppsundersökning</a:t>
            </a:r>
            <a:r>
              <a:rPr lang="en-US" dirty="0"/>
              <a:t> 2023</a:t>
            </a:r>
          </a:p>
        </p:txBody>
      </p:sp>
      <p:cxnSp>
        <p:nvCxnSpPr>
          <p:cNvPr id="3" name="Straight Connector 2">
            <a:extLst>
              <a:ext uri="{FF2B5EF4-FFF2-40B4-BE49-F238E27FC236}">
                <a16:creationId xmlns:a16="http://schemas.microsoft.com/office/drawing/2014/main" id="{8D2FF9C5-9604-5F83-AF9F-421578AFA00B}"/>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73479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86836915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Målgruppsundersökning</a:t>
            </a:r>
            <a:r>
              <a:rPr lang="en-US" dirty="0"/>
              <a:t> 2023</a:t>
            </a:r>
          </a:p>
        </p:txBody>
      </p:sp>
      <p:cxnSp>
        <p:nvCxnSpPr>
          <p:cNvPr id="3" name="Straight Connector 2">
            <a:extLst>
              <a:ext uri="{FF2B5EF4-FFF2-40B4-BE49-F238E27FC236}">
                <a16:creationId xmlns:a16="http://schemas.microsoft.com/office/drawing/2014/main" id="{2B949E5C-FAF8-51BC-861F-54AA8F9F90A8}"/>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357128157"/>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Målgruppsundersökning</a:t>
            </a:r>
            <a:r>
              <a:rPr lang="en-US" dirty="0"/>
              <a:t> 2023</a:t>
            </a:r>
          </a:p>
        </p:txBody>
      </p:sp>
      <p:cxnSp>
        <p:nvCxnSpPr>
          <p:cNvPr id="3" name="Straight Connector 2">
            <a:extLst>
              <a:ext uri="{FF2B5EF4-FFF2-40B4-BE49-F238E27FC236}">
                <a16:creationId xmlns:a16="http://schemas.microsoft.com/office/drawing/2014/main" id="{CBB95D47-0D9B-3941-4D6B-23E4C53CD8B4}"/>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79186420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Målgruppsundersökning</a:t>
            </a:r>
            <a:r>
              <a:rPr lang="en-US" dirty="0"/>
              <a:t> 2023</a:t>
            </a:r>
          </a:p>
        </p:txBody>
      </p:sp>
      <p:cxnSp>
        <p:nvCxnSpPr>
          <p:cNvPr id="3" name="Straight Connector 2">
            <a:extLst>
              <a:ext uri="{FF2B5EF4-FFF2-40B4-BE49-F238E27FC236}">
                <a16:creationId xmlns:a16="http://schemas.microsoft.com/office/drawing/2014/main" id="{6816C104-DDA9-9AC1-7776-97BC2AA7E87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06959190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6DE7AC1-8EAF-B96D-918E-74EDD6EAE1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dirty="0" err="1"/>
              <a:t>Målgruppsundersökning</a:t>
            </a:r>
            <a:r>
              <a:rPr lang="en-US" dirty="0"/>
              <a:t> 2023</a:t>
            </a:r>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24543709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userDrawn="1">
  <p:cSld name="content 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Målgruppsundersökning</a:t>
            </a:r>
            <a:r>
              <a:rPr lang="en-US" dirty="0"/>
              <a:t> 2023</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05002887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userDrawn="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5" name="Straight Connector 14">
            <a:extLst>
              <a:ext uri="{FF2B5EF4-FFF2-40B4-BE49-F238E27FC236}">
                <a16:creationId xmlns:a16="http://schemas.microsoft.com/office/drawing/2014/main" id="{A9A0FD58-4240-A111-BC74-881452E645BF}"/>
              </a:ext>
            </a:extLst>
          </p:cNvPr>
          <p:cNvCxnSpPr/>
          <p:nvPr userDrawn="1"/>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Målgruppsundersökning</a:t>
            </a:r>
            <a:r>
              <a:rPr lang="en-US" dirty="0"/>
              <a:t> 2023</a:t>
            </a:r>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4058753461"/>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709931752"/>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32219059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151642"/>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029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399618436"/>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36535898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361985547"/>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01019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83901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7205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2840513482"/>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3294713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959489042"/>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174449941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27724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103032497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dirty="0"/>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endParaRPr lang="en-US" dirty="0"/>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08089766"/>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defRPr b="0" i="0">
                <a:solidFill>
                  <a:schemeClr val="bg1"/>
                </a:solidFill>
              </a:defRPr>
            </a:lvl3pPr>
            <a:lvl4pPr>
              <a:defRPr b="0" i="0">
                <a:solidFill>
                  <a:schemeClr val="bg1"/>
                </a:solidFill>
              </a:defRPr>
            </a:lvl4pPr>
            <a:lvl5pPr>
              <a:defRPr b="0" i="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62626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Graphs and Charts</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GB"/>
              <a:t>Confidential</a:t>
            </a:r>
            <a:endParaRPr lang="en-US"/>
          </a:p>
        </p:txBody>
      </p:sp>
    </p:spTree>
    <p:extLst>
      <p:ext uri="{BB962C8B-B14F-4D97-AF65-F5344CB8AC3E}">
        <p14:creationId xmlns:p14="http://schemas.microsoft.com/office/powerpoint/2010/main" val="260722925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a:t>Graphs and Charts</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GB"/>
              <a:t>Confidential</a:t>
            </a:r>
            <a:endParaRPr lang="en-US"/>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bg1"/>
                </a:solidFill>
              </a:rPr>
              <a:t>Ve</a:t>
            </a:r>
            <a:r>
              <a:rPr lang="en-US" b="1" spc="0" baseline="0">
                <a:solidFill>
                  <a:schemeClr val="bg1"/>
                </a:solidFill>
              </a:rPr>
              <a:t>rian</a:t>
            </a:r>
          </a:p>
        </p:txBody>
      </p:sp>
    </p:spTree>
    <p:extLst>
      <p:ext uri="{BB962C8B-B14F-4D97-AF65-F5344CB8AC3E}">
        <p14:creationId xmlns:p14="http://schemas.microsoft.com/office/powerpoint/2010/main" val="352444782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4 Picture Grid A">
    <p:bg>
      <p:bgPr>
        <a:solidFill>
          <a:schemeClr val="bg2"/>
        </a:solidFill>
        <a:effectLst/>
      </p:bgPr>
    </p:bg>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10012314" y="3452524"/>
            <a:ext cx="2179056" cy="3405475"/>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7830715" y="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786DC6E0-E971-3D9C-8787-BAC49607793F}"/>
              </a:ext>
            </a:extLst>
          </p:cNvPr>
          <p:cNvSpPr>
            <a:spLocks noGrp="1"/>
          </p:cNvSpPr>
          <p:nvPr>
            <p:ph type="pic" sz="quarter" idx="30"/>
          </p:nvPr>
        </p:nvSpPr>
        <p:spPr>
          <a:xfrm>
            <a:off x="5581556" y="345600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4A76C3BF-8609-D5F7-795F-F5F7B9AD0BD5}"/>
              </a:ext>
            </a:extLst>
          </p:cNvPr>
          <p:cNvSpPr>
            <a:spLocks noGrp="1"/>
          </p:cNvSpPr>
          <p:nvPr>
            <p:ph type="pic" sz="quarter" idx="31"/>
          </p:nvPr>
        </p:nvSpPr>
        <p:spPr>
          <a:xfrm>
            <a:off x="5581556" y="1"/>
            <a:ext cx="2179056" cy="34020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4" name="Text Placeholder 9">
            <a:extLst>
              <a:ext uri="{FF2B5EF4-FFF2-40B4-BE49-F238E27FC236}">
                <a16:creationId xmlns:a16="http://schemas.microsoft.com/office/drawing/2014/main" id="{FE0B7BD0-0BEB-42E5-5B4F-424082FE026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32853545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1/4 Picture Grid B">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8">
            <a:extLst>
              <a:ext uri="{FF2B5EF4-FFF2-40B4-BE49-F238E27FC236}">
                <a16:creationId xmlns:a16="http://schemas.microsoft.com/office/drawing/2014/main" id="{241C6F8C-0D34-BA43-0CC4-DFBEA4D21954}"/>
              </a:ext>
            </a:extLst>
          </p:cNvPr>
          <p:cNvSpPr>
            <a:spLocks noGrp="1"/>
          </p:cNvSpPr>
          <p:nvPr>
            <p:ph type="pic" sz="quarter" idx="29"/>
          </p:nvPr>
        </p:nvSpPr>
        <p:spPr>
          <a:xfrm>
            <a:off x="5581556" y="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B08075E5-2FE1-2EA6-E14E-5F0E29FD8DFF}"/>
              </a:ext>
            </a:extLst>
          </p:cNvPr>
          <p:cNvSpPr>
            <a:spLocks noGrp="1"/>
          </p:cNvSpPr>
          <p:nvPr>
            <p:ph type="pic" sz="quarter" idx="31"/>
          </p:nvPr>
        </p:nvSpPr>
        <p:spPr>
          <a:xfrm>
            <a:off x="10012944" y="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FB9504DB-4D7E-F6D0-01F0-2FC3145DB1E0}"/>
              </a:ext>
            </a:extLst>
          </p:cNvPr>
          <p:cNvSpPr>
            <a:spLocks noGrp="1"/>
          </p:cNvSpPr>
          <p:nvPr>
            <p:ph type="pic" sz="quarter" idx="32"/>
          </p:nvPr>
        </p:nvSpPr>
        <p:spPr>
          <a:xfrm>
            <a:off x="7828800" y="2313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6" name="Picture Placeholder 8">
            <a:extLst>
              <a:ext uri="{FF2B5EF4-FFF2-40B4-BE49-F238E27FC236}">
                <a16:creationId xmlns:a16="http://schemas.microsoft.com/office/drawing/2014/main" id="{C3215B44-DD5A-283B-E06D-D09CE8E1969B}"/>
              </a:ext>
            </a:extLst>
          </p:cNvPr>
          <p:cNvSpPr>
            <a:spLocks noGrp="1"/>
          </p:cNvSpPr>
          <p:nvPr>
            <p:ph type="pic" sz="quarter" idx="33"/>
          </p:nvPr>
        </p:nvSpPr>
        <p:spPr>
          <a:xfrm>
            <a:off x="5581556" y="2313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7" name="Picture Placeholder 8">
            <a:extLst>
              <a:ext uri="{FF2B5EF4-FFF2-40B4-BE49-F238E27FC236}">
                <a16:creationId xmlns:a16="http://schemas.microsoft.com/office/drawing/2014/main" id="{E4A62C3B-4458-BF65-13F1-E62E11175AE9}"/>
              </a:ext>
            </a:extLst>
          </p:cNvPr>
          <p:cNvSpPr>
            <a:spLocks noGrp="1"/>
          </p:cNvSpPr>
          <p:nvPr>
            <p:ph type="pic" sz="quarter" idx="34"/>
          </p:nvPr>
        </p:nvSpPr>
        <p:spPr>
          <a:xfrm>
            <a:off x="5581556" y="4626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20" name="Picture Placeholder 8">
            <a:extLst>
              <a:ext uri="{FF2B5EF4-FFF2-40B4-BE49-F238E27FC236}">
                <a16:creationId xmlns:a16="http://schemas.microsoft.com/office/drawing/2014/main" id="{616F52AA-DF9D-F543-05DE-F1D7EEB42F98}"/>
              </a:ext>
            </a:extLst>
          </p:cNvPr>
          <p:cNvSpPr>
            <a:spLocks noGrp="1"/>
          </p:cNvSpPr>
          <p:nvPr>
            <p:ph type="pic" sz="quarter" idx="35"/>
          </p:nvPr>
        </p:nvSpPr>
        <p:spPr>
          <a:xfrm>
            <a:off x="10012944" y="4626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11" name="Text Placeholder 9">
            <a:extLst>
              <a:ext uri="{FF2B5EF4-FFF2-40B4-BE49-F238E27FC236}">
                <a16:creationId xmlns:a16="http://schemas.microsoft.com/office/drawing/2014/main" id="{A79E096D-D200-D06D-61AF-4810D5AF6D9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6" name="Straight Connector 5">
            <a:extLst>
              <a:ext uri="{FF2B5EF4-FFF2-40B4-BE49-F238E27FC236}">
                <a16:creationId xmlns:a16="http://schemas.microsoft.com/office/drawing/2014/main" id="{1D5F047B-90CB-0ECA-961E-0223E70A354D}"/>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414813"/>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1/4 Picture Grid C">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BF40E3E-D2F9-34B8-0775-D9F3DC5AD279}"/>
              </a:ext>
            </a:extLst>
          </p:cNvPr>
          <p:cNvSpPr>
            <a:spLocks noGrp="1"/>
          </p:cNvSpPr>
          <p:nvPr>
            <p:ph type="pic" sz="quarter" idx="27"/>
          </p:nvPr>
        </p:nvSpPr>
        <p:spPr>
          <a:xfrm>
            <a:off x="5910938" y="1697038"/>
            <a:ext cx="2073600" cy="516096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EA39DFAD-CF57-8BE1-297C-B85B1C4A3714}"/>
              </a:ext>
            </a:extLst>
          </p:cNvPr>
          <p:cNvSpPr>
            <a:spLocks noGrp="1"/>
          </p:cNvSpPr>
          <p:nvPr>
            <p:ph type="pic" sz="quarter" idx="28"/>
          </p:nvPr>
        </p:nvSpPr>
        <p:spPr>
          <a:xfrm>
            <a:off x="7984538" y="1697038"/>
            <a:ext cx="2133434" cy="5160962"/>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4" name="Picture Placeholder 8">
            <a:extLst>
              <a:ext uri="{FF2B5EF4-FFF2-40B4-BE49-F238E27FC236}">
                <a16:creationId xmlns:a16="http://schemas.microsoft.com/office/drawing/2014/main" id="{B67218E5-140F-A2BC-02D4-C6BFCCB138E8}"/>
              </a:ext>
            </a:extLst>
          </p:cNvPr>
          <p:cNvSpPr>
            <a:spLocks noGrp="1"/>
          </p:cNvSpPr>
          <p:nvPr>
            <p:ph type="pic" sz="quarter" idx="29"/>
          </p:nvPr>
        </p:nvSpPr>
        <p:spPr>
          <a:xfrm>
            <a:off x="10118400" y="1697038"/>
            <a:ext cx="2073600" cy="5160962"/>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4938947" cy="41852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a:t>A short paragraph summarizing the main findings of this slide. Keep text relevant and to the point. Body copy Century Gothic Regular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 lam </a:t>
            </a:r>
            <a:r>
              <a:rPr lang="en-US" err="1"/>
              <a:t>harum</a:t>
            </a:r>
            <a:r>
              <a:rPr lang="en-US"/>
              <a:t> </a:t>
            </a:r>
            <a:r>
              <a:rPr lang="en-US" err="1"/>
              <a:t>idesequid</a:t>
            </a:r>
            <a:r>
              <a:rPr lang="en-US"/>
              <a:t> </a:t>
            </a:r>
            <a:r>
              <a:rPr lang="en-US" err="1"/>
              <a:t>milliqui</a:t>
            </a:r>
            <a:r>
              <a:rPr lang="en-US"/>
              <a:t> </a:t>
            </a:r>
            <a:r>
              <a:rPr lang="en-US" err="1"/>
              <a:t>optas</a:t>
            </a:r>
            <a:r>
              <a:rPr lang="en-US"/>
              <a:t> </a:t>
            </a:r>
            <a:r>
              <a:rPr lang="en-US" err="1"/>
              <a:t>cuptur</a:t>
            </a:r>
            <a:r>
              <a:rPr lang="en-US"/>
              <a:t> </a:t>
            </a:r>
            <a:r>
              <a:rPr lang="en-US" err="1"/>
              <a:t>ilibus</a:t>
            </a:r>
            <a:r>
              <a:rPr lang="en-US"/>
              <a:t> </a:t>
            </a:r>
            <a:r>
              <a:rPr lang="en-US" err="1"/>
              <a:t>eriorat</a:t>
            </a:r>
            <a:r>
              <a:rPr lang="en-US"/>
              <a:t> </a:t>
            </a:r>
            <a:r>
              <a:rPr lang="en-US" err="1"/>
              <a:t>slaten</a:t>
            </a:r>
            <a:r>
              <a:rPr lang="en-US"/>
              <a:t>. </a:t>
            </a:r>
            <a:r>
              <a:rPr lang="en-US" err="1"/>
              <a:t>Simpo</a:t>
            </a:r>
            <a:r>
              <a:rPr lang="en-US"/>
              <a:t> </a:t>
            </a:r>
            <a:r>
              <a:rPr lang="en-US" err="1"/>
              <a:t>rporem</a:t>
            </a:r>
            <a:r>
              <a:rPr lang="en-US"/>
              <a:t> que voles </a:t>
            </a:r>
            <a:r>
              <a:rPr lang="en-US" err="1"/>
              <a:t>etur</a:t>
            </a:r>
            <a:r>
              <a:rPr lang="en-US"/>
              <a:t> </a:t>
            </a:r>
            <a:r>
              <a:rPr lang="en-US" err="1"/>
              <a:t>aut</a:t>
            </a:r>
            <a:r>
              <a:rPr lang="en-US"/>
              <a:t> </a:t>
            </a:r>
            <a:r>
              <a:rPr lang="en-US" err="1"/>
              <a:t>exceaque</a:t>
            </a:r>
            <a:r>
              <a:rPr lang="en-US"/>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89664"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4" name="Text Placeholder 9">
            <a:extLst>
              <a:ext uri="{FF2B5EF4-FFF2-40B4-BE49-F238E27FC236}">
                <a16:creationId xmlns:a16="http://schemas.microsoft.com/office/drawing/2014/main" id="{95434C5D-F5DE-5ED8-D669-B486406EA911}"/>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Tree>
    <p:extLst>
      <p:ext uri="{BB962C8B-B14F-4D97-AF65-F5344CB8AC3E}">
        <p14:creationId xmlns:p14="http://schemas.microsoft.com/office/powerpoint/2010/main" val="1580025394"/>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Picture Grid A">
    <p:bg>
      <p:bgPr>
        <a:solidFill>
          <a:schemeClr val="bg1"/>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9BCD328D-4A79-4047-27DC-F6CBF8B8352E}"/>
              </a:ext>
            </a:extLst>
          </p:cNvPr>
          <p:cNvSpPr>
            <a:spLocks noGrp="1"/>
          </p:cNvSpPr>
          <p:nvPr>
            <p:ph type="pic" sz="quarter" idx="28"/>
          </p:nvPr>
        </p:nvSpPr>
        <p:spPr>
          <a:xfrm>
            <a:off x="10012314" y="3452524"/>
            <a:ext cx="2179056" cy="3405475"/>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C433F5D2-3166-71FC-944D-64FB31E5EA2B}"/>
              </a:ext>
            </a:extLst>
          </p:cNvPr>
          <p:cNvSpPr>
            <a:spLocks noGrp="1"/>
          </p:cNvSpPr>
          <p:nvPr>
            <p:ph type="pic" sz="quarter" idx="29"/>
          </p:nvPr>
        </p:nvSpPr>
        <p:spPr>
          <a:xfrm>
            <a:off x="7830715" y="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7214DC03-BAEF-EA5C-B152-A5CBC6622ADA}"/>
              </a:ext>
            </a:extLst>
          </p:cNvPr>
          <p:cNvSpPr>
            <a:spLocks noGrp="1"/>
          </p:cNvSpPr>
          <p:nvPr>
            <p:ph type="pic" sz="quarter" idx="30"/>
          </p:nvPr>
        </p:nvSpPr>
        <p:spPr>
          <a:xfrm>
            <a:off x="5581556" y="3456000"/>
            <a:ext cx="4363200" cy="340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20FCFDE4-1817-6BA8-274F-409507F9124F}"/>
              </a:ext>
            </a:extLst>
          </p:cNvPr>
          <p:cNvSpPr>
            <a:spLocks noGrp="1"/>
          </p:cNvSpPr>
          <p:nvPr>
            <p:ph type="pic" sz="quarter" idx="31"/>
          </p:nvPr>
        </p:nvSpPr>
        <p:spPr>
          <a:xfrm>
            <a:off x="5581556" y="1"/>
            <a:ext cx="2179056" cy="3402000"/>
          </a:xfrm>
          <a:blipFill>
            <a:blip r:embed="rId4"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7923EA6C-26E2-011B-531A-91E433FF53E7}"/>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CF543E1B-923A-3076-FFDC-CF1CBD577C08}"/>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89437"/>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Picture Grid B">
    <p:bg>
      <p:bgPr>
        <a:solidFill>
          <a:schemeClr val="bg1"/>
        </a:solidFill>
        <a:effectLst/>
      </p:bgPr>
    </p:bg>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3C2E1E39-FA04-2412-4F2B-FB33B3CE8001}"/>
              </a:ext>
            </a:extLst>
          </p:cNvPr>
          <p:cNvSpPr>
            <a:spLocks noGrp="1"/>
          </p:cNvSpPr>
          <p:nvPr>
            <p:ph type="pic" sz="quarter" idx="29"/>
          </p:nvPr>
        </p:nvSpPr>
        <p:spPr>
          <a:xfrm>
            <a:off x="5581556" y="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8" name="Picture Placeholder 8">
            <a:extLst>
              <a:ext uri="{FF2B5EF4-FFF2-40B4-BE49-F238E27FC236}">
                <a16:creationId xmlns:a16="http://schemas.microsoft.com/office/drawing/2014/main" id="{2DE8F944-A657-D096-3497-E1CC5C98BD1B}"/>
              </a:ext>
            </a:extLst>
          </p:cNvPr>
          <p:cNvSpPr>
            <a:spLocks noGrp="1"/>
          </p:cNvSpPr>
          <p:nvPr>
            <p:ph type="pic" sz="quarter" idx="31"/>
          </p:nvPr>
        </p:nvSpPr>
        <p:spPr>
          <a:xfrm>
            <a:off x="10012944" y="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9" name="Picture Placeholder 8">
            <a:extLst>
              <a:ext uri="{FF2B5EF4-FFF2-40B4-BE49-F238E27FC236}">
                <a16:creationId xmlns:a16="http://schemas.microsoft.com/office/drawing/2014/main" id="{47757236-A3C3-0A2D-637F-1BEB6AD8DB4A}"/>
              </a:ext>
            </a:extLst>
          </p:cNvPr>
          <p:cNvSpPr>
            <a:spLocks noGrp="1"/>
          </p:cNvSpPr>
          <p:nvPr>
            <p:ph type="pic" sz="quarter" idx="32"/>
          </p:nvPr>
        </p:nvSpPr>
        <p:spPr>
          <a:xfrm>
            <a:off x="7828800" y="2313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0" name="Picture Placeholder 8">
            <a:extLst>
              <a:ext uri="{FF2B5EF4-FFF2-40B4-BE49-F238E27FC236}">
                <a16:creationId xmlns:a16="http://schemas.microsoft.com/office/drawing/2014/main" id="{F78B555B-29B3-98D1-5568-06C75968F1D9}"/>
              </a:ext>
            </a:extLst>
          </p:cNvPr>
          <p:cNvSpPr>
            <a:spLocks noGrp="1"/>
          </p:cNvSpPr>
          <p:nvPr>
            <p:ph type="pic" sz="quarter" idx="33"/>
          </p:nvPr>
        </p:nvSpPr>
        <p:spPr>
          <a:xfrm>
            <a:off x="5581556" y="2313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1" name="Picture Placeholder 8">
            <a:extLst>
              <a:ext uri="{FF2B5EF4-FFF2-40B4-BE49-F238E27FC236}">
                <a16:creationId xmlns:a16="http://schemas.microsoft.com/office/drawing/2014/main" id="{3725EB35-02AF-E26D-C55D-39F22C2E2920}"/>
              </a:ext>
            </a:extLst>
          </p:cNvPr>
          <p:cNvSpPr>
            <a:spLocks noGrp="1"/>
          </p:cNvSpPr>
          <p:nvPr>
            <p:ph type="pic" sz="quarter" idx="34"/>
          </p:nvPr>
        </p:nvSpPr>
        <p:spPr>
          <a:xfrm>
            <a:off x="5581556" y="4626000"/>
            <a:ext cx="4363200" cy="2232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C6ABF79B-C5B3-5DE7-3D33-F1E0ADDE2FA9}"/>
              </a:ext>
            </a:extLst>
          </p:cNvPr>
          <p:cNvSpPr>
            <a:spLocks noGrp="1"/>
          </p:cNvSpPr>
          <p:nvPr>
            <p:ph type="pic" sz="quarter" idx="35"/>
          </p:nvPr>
        </p:nvSpPr>
        <p:spPr>
          <a:xfrm>
            <a:off x="10012944" y="4626000"/>
            <a:ext cx="2179056" cy="2232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2338E024-F1DB-C642-C0A7-1AD542EE06A2}"/>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13" name="Straight Connector 12">
            <a:extLst>
              <a:ext uri="{FF2B5EF4-FFF2-40B4-BE49-F238E27FC236}">
                <a16:creationId xmlns:a16="http://schemas.microsoft.com/office/drawing/2014/main" id="{A66457CE-EAC3-B63F-2128-25E50490B53E}"/>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743928"/>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Picture Grid C">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4873633"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a:xfrm>
            <a:off x="1009651" y="6546848"/>
            <a:ext cx="4324350" cy="155575"/>
          </a:xfrm>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873633" cy="645075"/>
          </a:xfrm>
        </p:spPr>
        <p:txBody>
          <a:bodyPr>
            <a:noAutofit/>
          </a:bodyPr>
          <a:lstStyle/>
          <a:p>
            <a:r>
              <a:rPr lang="en-US"/>
              <a:t>Content page headline 32pt Georgia, two lines</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Picture Placeholder 8">
            <a:extLst>
              <a:ext uri="{FF2B5EF4-FFF2-40B4-BE49-F238E27FC236}">
                <a16:creationId xmlns:a16="http://schemas.microsoft.com/office/drawing/2014/main" id="{2C07D553-C84E-DA40-C4DC-6D77A491FE63}"/>
              </a:ext>
            </a:extLst>
          </p:cNvPr>
          <p:cNvSpPr>
            <a:spLocks noGrp="1"/>
          </p:cNvSpPr>
          <p:nvPr>
            <p:ph type="pic" sz="quarter" idx="27"/>
          </p:nvPr>
        </p:nvSpPr>
        <p:spPr>
          <a:xfrm>
            <a:off x="5557926" y="0"/>
            <a:ext cx="2188800" cy="6858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2" name="Picture Placeholder 8">
            <a:extLst>
              <a:ext uri="{FF2B5EF4-FFF2-40B4-BE49-F238E27FC236}">
                <a16:creationId xmlns:a16="http://schemas.microsoft.com/office/drawing/2014/main" id="{EF3F9143-097E-B8BF-9C64-0AF73E1DC99C}"/>
              </a:ext>
            </a:extLst>
          </p:cNvPr>
          <p:cNvSpPr>
            <a:spLocks noGrp="1"/>
          </p:cNvSpPr>
          <p:nvPr>
            <p:ph type="pic" sz="quarter" idx="28"/>
          </p:nvPr>
        </p:nvSpPr>
        <p:spPr>
          <a:xfrm>
            <a:off x="7760612" y="0"/>
            <a:ext cx="2237380" cy="6858000"/>
          </a:xfrm>
          <a:blipFill>
            <a:blip r:embed="rId3"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13" name="Picture Placeholder 8">
            <a:extLst>
              <a:ext uri="{FF2B5EF4-FFF2-40B4-BE49-F238E27FC236}">
                <a16:creationId xmlns:a16="http://schemas.microsoft.com/office/drawing/2014/main" id="{E4A0CA54-F009-6F55-DC65-D30F42C524F6}"/>
              </a:ext>
            </a:extLst>
          </p:cNvPr>
          <p:cNvSpPr>
            <a:spLocks noGrp="1"/>
          </p:cNvSpPr>
          <p:nvPr>
            <p:ph type="pic" sz="quarter" idx="29"/>
          </p:nvPr>
        </p:nvSpPr>
        <p:spPr>
          <a:xfrm>
            <a:off x="10003200" y="0"/>
            <a:ext cx="2188800" cy="6858000"/>
          </a:xfrm>
          <a:blipFill>
            <a:blip r:embed="rId2" cstate="screen">
              <a:extLst>
                <a:ext uri="{28A0092B-C50C-407E-A947-70E740481C1C}">
                  <a14:useLocalDpi xmlns:a14="http://schemas.microsoft.com/office/drawing/2010/main"/>
                </a:ext>
              </a:extLst>
            </a:blip>
            <a:srcRect/>
            <a:stretch>
              <a:fillRect/>
            </a:stretch>
          </a:blipFill>
        </p:spPr>
        <p:txBody>
          <a:bodyPr anchor="ctr"/>
          <a:lstStyle>
            <a:lvl1pPr algn="ctr">
              <a:defRPr/>
            </a:lvl1pPr>
          </a:lstStyle>
          <a:p>
            <a:r>
              <a:rPr lang="en-US"/>
              <a:t>Click icon to add picture</a:t>
            </a:r>
            <a:endParaRPr lang="en-GB"/>
          </a:p>
        </p:txBody>
      </p:sp>
      <p:sp>
        <p:nvSpPr>
          <p:cNvPr id="6" name="Text Placeholder 9">
            <a:extLst>
              <a:ext uri="{FF2B5EF4-FFF2-40B4-BE49-F238E27FC236}">
                <a16:creationId xmlns:a16="http://schemas.microsoft.com/office/drawing/2014/main" id="{58EDF3ED-9D46-E8C6-8DCD-D22E5F1AA1B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cxnSp>
        <p:nvCxnSpPr>
          <p:cNvPr id="4" name="Straight Connector 3">
            <a:extLst>
              <a:ext uri="{FF2B5EF4-FFF2-40B4-BE49-F238E27FC236}">
                <a16:creationId xmlns:a16="http://schemas.microsoft.com/office/drawing/2014/main" id="{EA3D78EA-7BB2-C5DD-0CF3-4B0BB9B308D2}"/>
              </a:ext>
            </a:extLst>
          </p:cNvPr>
          <p:cNvCxnSpPr>
            <a:cxnSpLocks/>
          </p:cNvCxnSpPr>
          <p:nvPr userDrawn="1"/>
        </p:nvCxnSpPr>
        <p:spPr>
          <a:xfrm>
            <a:off x="460375" y="419101"/>
            <a:ext cx="493893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95669"/>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000763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886109297"/>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526620439"/>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658938"/>
            <a:ext cx="3606800" cy="4751388"/>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GB"/>
              <a:t>Confidential</a:t>
            </a:r>
            <a:endParaRPr lang="en-US"/>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218476087"/>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658938"/>
            <a:ext cx="3606800" cy="4751388"/>
          </a:xfrm>
          <a:solidFill>
            <a:schemeClr val="accent3"/>
          </a:solidFill>
        </p:spPr>
        <p:txBody>
          <a:bodyPr lIns="274320" tIns="457200" rIns="274320" bIns="228600"/>
          <a:lstStyle>
            <a:lvl1pPr>
              <a:defRPr sz="1600">
                <a:solidFill>
                  <a:schemeClr val="tx2"/>
                </a:solidFill>
              </a:defRPr>
            </a:lvl1pPr>
            <a:lvl2pPr>
              <a:defRPr sz="16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58328925"/>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Graphs and Charts</a:t>
            </a:r>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658938"/>
            <a:ext cx="3606800" cy="4751388"/>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GB"/>
              <a:t>Confidential</a:t>
            </a:r>
            <a:endParaRPr lang="en-US"/>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1400862609"/>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Graphs and Charts</a:t>
            </a:r>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785329522"/>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Graphs and Charts</a:t>
            </a:r>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8902565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Graphs and Charts</a:t>
            </a:r>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115149419"/>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38765807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Graphs and Charts</a:t>
            </a:r>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359220947"/>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GB"/>
              <a:t>Confidential</a:t>
            </a:r>
            <a:endParaRPr lang="en-US"/>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0530719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395490484"/>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4600373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86916624"/>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235297055"/>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Subheads and support type Century Gothic Regular up to two lines long</a:t>
            </a:r>
            <a:br>
              <a:rPr lang="en-US"/>
            </a:br>
            <a:r>
              <a:rPr lang="en-US"/>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Graphs and Charts</a:t>
            </a:r>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GB"/>
              <a:t>Confidential</a:t>
            </a:r>
            <a:endParaRPr lang="en-US"/>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solidFill>
                  <a:schemeClr val="tx1"/>
                </a:solidFill>
              </a:rPr>
              <a:t>Ve</a:t>
            </a:r>
            <a:r>
              <a:rPr lang="en-US" b="1" spc="0" baseline="0">
                <a:solidFill>
                  <a:schemeClr val="tx1"/>
                </a:solidFill>
              </a:rPr>
              <a:t>rian</a:t>
            </a:r>
          </a:p>
        </p:txBody>
      </p:sp>
    </p:spTree>
    <p:extLst>
      <p:ext uri="{BB962C8B-B14F-4D97-AF65-F5344CB8AC3E}">
        <p14:creationId xmlns:p14="http://schemas.microsoft.com/office/powerpoint/2010/main" val="1583454561"/>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userDrawn="1">
  <p:cSld name="content 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GB"/>
              <a:t>Confidential</a:t>
            </a:r>
            <a:endParaRPr lang="en-US"/>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11177740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userDrawn="1">
  <p:cSld name="content 1col">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Graphs and Charts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GB"/>
              <a:t>Confidential</a:t>
            </a:r>
            <a:endParaRPr lang="en-US"/>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2962897079"/>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userDrawn="1">
  <p:cSld name="content 2col">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Graphs and Charts</a:t>
            </a:r>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GB"/>
              <a:t>Confidential</a:t>
            </a:r>
            <a:endParaRPr lang="en-US"/>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3620172752"/>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userDrawn="1">
  <p:cSld name="content 2col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Graphs and Charts</a:t>
            </a:r>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GB"/>
              <a:t>Confidential</a:t>
            </a:r>
            <a:endParaRPr lang="en-US"/>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j-lt"/>
              </a:defRPr>
            </a:lvl1pPr>
          </a:lstStyle>
          <a:p>
            <a:pPr lvl="0"/>
            <a:r>
              <a:rPr lang="en-GB"/>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a:t>Sub-title line here</a:t>
            </a:r>
          </a:p>
        </p:txBody>
      </p:sp>
    </p:spTree>
    <p:extLst>
      <p:ext uri="{BB962C8B-B14F-4D97-AF65-F5344CB8AC3E}">
        <p14:creationId xmlns:p14="http://schemas.microsoft.com/office/powerpoint/2010/main" val="49195741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userDrawn="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a:prstGeom prst="rect">
            <a:avLst/>
          </a:prstGeom>
        </p:spPr>
        <p:txBody>
          <a:bodyPr tIns="91440" rIns="640080" bIns="0" anchor="t" anchorCtr="0"/>
          <a:lstStyle>
            <a:lvl1pPr>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a:t>Subhead 18pt Century Gothic up to two </a:t>
            </a:r>
            <a:br>
              <a:rPr lang="en-US"/>
            </a:br>
            <a:r>
              <a:rPr lang="en-US"/>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a:prstGeom prst="rect">
            <a:avLst/>
          </a:prstGeom>
        </p:spPr>
        <p:txBody>
          <a:bodyPr tIns="0" rIns="0" bIns="0" anchor="b" anchorCtr="0">
            <a:normAutofit/>
          </a:bodyPr>
          <a:lstStyle>
            <a:lvl1pPr>
              <a:spcAft>
                <a:spcPts val="0"/>
              </a:spcAft>
              <a:buFontTx/>
              <a:buNone/>
              <a:defRPr sz="4800" b="0"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a:t>Cover headline </a:t>
            </a:r>
            <a:br>
              <a:rPr lang="en-US"/>
            </a:br>
            <a:r>
              <a:rPr lang="en-US"/>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userDrawn="1"/>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a:solidFill>
                  <a:schemeClr val="tx2"/>
                </a:solidFill>
              </a:rPr>
              <a:t>© 2023 Verian Group. </a:t>
            </a:r>
            <a:r>
              <a:rPr lang="en-GB" sz="1100" b="0">
                <a:solidFill>
                  <a:schemeClr val="tx2"/>
                </a:solidFill>
              </a:rPr>
              <a:t>All rights reserved. Please see </a:t>
            </a:r>
            <a:r>
              <a:rPr lang="en-GB" sz="1100" b="0">
                <a:solidFill>
                  <a:schemeClr val="tx2"/>
                </a:solidFill>
                <a:hlinkClick r:id="rId4">
                  <a:extLst>
                    <a:ext uri="{A12FA001-AC4F-418D-AE19-62706E023703}">
                      <ahyp:hlinkClr xmlns:ahyp="http://schemas.microsoft.com/office/drawing/2018/hyperlinkcolor" val="tx"/>
                    </a:ext>
                  </a:extLst>
                </a:hlinkClick>
              </a:rPr>
              <a:t>www.veriangroup.com</a:t>
            </a:r>
            <a:r>
              <a:rPr lang="en-GB" sz="1100" b="0">
                <a:solidFill>
                  <a:schemeClr val="tx2"/>
                </a:solidFill>
              </a:rPr>
              <a:t> for further details.</a:t>
            </a:r>
          </a:p>
        </p:txBody>
      </p:sp>
    </p:spTree>
    <p:extLst>
      <p:ext uri="{BB962C8B-B14F-4D97-AF65-F5344CB8AC3E}">
        <p14:creationId xmlns:p14="http://schemas.microsoft.com/office/powerpoint/2010/main" val="1872792903"/>
      </p:ext>
    </p:extLst>
  </p:cSld>
  <p:clrMapOvr>
    <a:masterClrMapping/>
  </p:clrMapOvr>
  <p:extLst>
    <p:ext uri="{DCECCB84-F9BA-43D5-87BE-67443E8EF086}">
      <p15:sldGuideLst xmlns:p15="http://schemas.microsoft.com/office/powerpoint/2012/main"/>
    </p:ext>
  </p:extLs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1/4 Head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5318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64710264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1/4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0"/>
            <a:ext cx="12191572" cy="21154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145C3045-98D2-B6DA-36FC-CA9E8B94488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92ACF3-4BD0-08BC-0AC7-7D39A39E3BB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405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Presentation Title</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1398435456"/>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4 Headline, Subline, Content, Callout">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1301E4-FCBC-330E-2246-0349B722DBCE}"/>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11268076"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5910937" y="555626"/>
            <a:ext cx="5817506" cy="903061"/>
          </a:xfrm>
        </p:spPr>
        <p:txBody>
          <a:bodyPr tIns="0" rIns="0" bIns="0" anchor="ctr" anchorCtr="0">
            <a:noAutofit/>
          </a:bodyPr>
          <a:lstStyle>
            <a:lvl1pPr>
              <a:spcAft>
                <a:spcPts val="0"/>
              </a:spcAft>
              <a:buFontTx/>
              <a:buNone/>
              <a:defRPr sz="1200" b="1" i="0" cap="none" baseline="0">
                <a:solidFill>
                  <a:schemeClr val="tx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r>
              <a:rPr lang="en-US" dirty="0"/>
              <a:t>A short paragraph summarizing the main findings of this slide. Keep text relevant and to the point. Body copy Century Gothic Regular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 lam </a:t>
            </a:r>
            <a:r>
              <a:rPr lang="en-US" dirty="0" err="1"/>
              <a:t>harum</a:t>
            </a:r>
            <a:r>
              <a:rPr lang="en-US" dirty="0"/>
              <a:t> </a:t>
            </a:r>
            <a:r>
              <a:rPr lang="en-US" dirty="0" err="1"/>
              <a:t>idesequid</a:t>
            </a:r>
            <a:r>
              <a:rPr lang="en-US" dirty="0"/>
              <a:t> </a:t>
            </a:r>
            <a:r>
              <a:rPr lang="en-US" dirty="0" err="1"/>
              <a:t>milliqui</a:t>
            </a:r>
            <a:r>
              <a:rPr lang="en-US" dirty="0"/>
              <a:t> </a:t>
            </a:r>
            <a:r>
              <a:rPr lang="en-US" dirty="0" err="1"/>
              <a:t>optas</a:t>
            </a:r>
            <a:r>
              <a:rPr lang="en-US" dirty="0"/>
              <a:t> </a:t>
            </a:r>
            <a:r>
              <a:rPr lang="en-US" dirty="0" err="1"/>
              <a:t>cuptur</a:t>
            </a:r>
            <a:r>
              <a:rPr lang="en-US" dirty="0"/>
              <a:t> </a:t>
            </a:r>
            <a:r>
              <a:rPr lang="en-US" dirty="0" err="1"/>
              <a:t>ilibus</a:t>
            </a:r>
            <a:r>
              <a:rPr lang="en-US" dirty="0"/>
              <a:t> </a:t>
            </a:r>
            <a:r>
              <a:rPr lang="en-US" dirty="0" err="1"/>
              <a:t>eriorat</a:t>
            </a:r>
            <a:r>
              <a:rPr lang="en-US" dirty="0"/>
              <a:t> </a:t>
            </a:r>
            <a:r>
              <a:rPr lang="en-US" dirty="0" err="1"/>
              <a:t>slaten</a:t>
            </a:r>
            <a:r>
              <a:rPr lang="en-US" dirty="0"/>
              <a:t>. </a:t>
            </a:r>
            <a:r>
              <a:rPr lang="en-US" dirty="0" err="1"/>
              <a:t>Simpo</a:t>
            </a:r>
            <a:r>
              <a:rPr lang="en-US" dirty="0"/>
              <a:t> </a:t>
            </a:r>
            <a:r>
              <a:rPr lang="en-US" dirty="0" err="1"/>
              <a:t>rporem</a:t>
            </a:r>
            <a:r>
              <a:rPr lang="en-US" dirty="0"/>
              <a:t> que voles </a:t>
            </a:r>
            <a:r>
              <a:rPr lang="en-US" dirty="0" err="1"/>
              <a:t>etur</a:t>
            </a:r>
            <a:r>
              <a:rPr lang="en-US" dirty="0"/>
              <a:t> </a:t>
            </a:r>
            <a:r>
              <a:rPr lang="en-US" dirty="0" err="1"/>
              <a:t>aut</a:t>
            </a:r>
            <a:r>
              <a:rPr lang="en-US" dirty="0"/>
              <a:t> </a:t>
            </a:r>
            <a:r>
              <a:rPr lang="en-US" dirty="0" err="1"/>
              <a:t>exceaque</a:t>
            </a:r>
            <a:r>
              <a:rPr lang="en-US" dirty="0"/>
              <a:t>.</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Presentation Title</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a:xfrm>
            <a:off x="460374" y="419101"/>
            <a:ext cx="4938940" cy="1077218"/>
          </a:xfrm>
        </p:spPr>
        <p:txBody>
          <a:bodyPr>
            <a:noAutofit/>
          </a:bodyPr>
          <a:lstStyle/>
          <a:p>
            <a:r>
              <a:rPr lang="en-US" dirty="0"/>
              <a:t>Content page headline 32pt Georgia, two lines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4" name="Text Placeholder 9">
            <a:extLst>
              <a:ext uri="{FF2B5EF4-FFF2-40B4-BE49-F238E27FC236}">
                <a16:creationId xmlns:a16="http://schemas.microsoft.com/office/drawing/2014/main" id="{E216D530-BCB5-2E91-BA37-561C57BD9BCD}"/>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3664170761"/>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2 Headline, Sublin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35231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p:cSld name="1/2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p:nvSpPr>
        <p:spPr>
          <a:xfrm>
            <a:off x="0" y="-1"/>
            <a:ext cx="12191572" cy="32051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3710263"/>
            <a:ext cx="11268076" cy="1708160"/>
          </a:xfrm>
        </p:spPr>
        <p:txBody>
          <a:bodyPr>
            <a:spAutoFit/>
          </a:bodyPr>
          <a:lstStyle>
            <a:lvl1pPr>
              <a:defRPr b="0" i="0"/>
            </a:lvl1pPr>
            <a:lvl2pPr>
              <a:defRPr b="1" i="0"/>
            </a:lvl2pPr>
            <a:lvl3pPr>
              <a:defRPr b="0" i="0"/>
            </a:lvl3pPr>
            <a:lvl4pPr>
              <a:defRPr b="0" i="0"/>
            </a:lvl4pPr>
            <a:lvl5pPr>
              <a:defRPr b="0" i="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68EEC020-6DBC-7AE3-08E8-2EE06D3CD2A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B9CA71-E09A-10EB-044F-8B3B11503EC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289779"/>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1/2 Flipped Headline, Subline, Content, fInverte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3429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83912"/>
            <a:ext cx="11268076" cy="1708160"/>
          </a:xfrm>
        </p:spPr>
        <p:txBody>
          <a:bodyPr>
            <a:spAutoFit/>
          </a:bodyPr>
          <a:lstStyle>
            <a:lvl1pPr>
              <a:defRPr b="0" i="0">
                <a:latin typeface="+mn-lt"/>
              </a:defRPr>
            </a:lvl1pPr>
            <a:lvl2pPr>
              <a:defRPr b="1" i="0">
                <a:latin typeface="+mn-lt"/>
              </a:defRPr>
            </a:lvl2pPr>
            <a:lvl3pPr>
              <a:defRPr b="0" i="0">
                <a:latin typeface="+mn-lt"/>
              </a:defRPr>
            </a:lvl3pPr>
            <a:lvl4pPr>
              <a:defRPr b="0" i="0">
                <a:latin typeface="+mn-lt"/>
              </a:defRPr>
            </a:lvl4pPr>
            <a:lvl5pPr>
              <a:defRPr b="0" i="0">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1" cy="307777"/>
          </a:xfrm>
        </p:spPr>
        <p:txBody>
          <a:bodyPr wrap="square" tIns="0" rIns="0" bIns="0" anchor="t" anchorCtr="0">
            <a:spAutoFit/>
          </a:bodyPr>
          <a:lstStyle>
            <a:lvl1pPr>
              <a:spcAft>
                <a:spcPts val="0"/>
              </a:spcAft>
              <a:buFontTx/>
              <a:buNone/>
              <a:defRPr sz="2000" b="0" i="0" cap="none" baseline="0">
                <a:solidFill>
                  <a:schemeClr val="accent6"/>
                </a:solidFill>
                <a:latin typeface="+mn-lt"/>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9" name="Straight Connector 18">
            <a:extLst>
              <a:ext uri="{FF2B5EF4-FFF2-40B4-BE49-F238E27FC236}">
                <a16:creationId xmlns:a16="http://schemas.microsoft.com/office/drawing/2014/main" id="{A7AA5B18-D886-67E4-5052-1F342D42D60F}"/>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Credentials</a:t>
            </a:r>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spAutoFit/>
          </a:bodyPr>
          <a:lstStyle>
            <a:lvl1pPr>
              <a:defRPr>
                <a:latin typeface="+mj-lt"/>
              </a:defRPr>
            </a:lvl1p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endParaRPr lang="en-US"/>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spAutoFit/>
          </a:bodyPr>
          <a:lstStyle>
            <a:lvl1pPr algn="l">
              <a:defRPr sz="800" cap="none" spc="0" baseline="0">
                <a:solidFill>
                  <a:schemeClr val="accent6"/>
                </a:solidFill>
                <a:latin typeface="+mn-lt"/>
              </a:defRPr>
            </a:lvl1pPr>
          </a:lstStyle>
          <a:p>
            <a:pPr lvl="0"/>
            <a:r>
              <a:rPr lang="en-GB" dirty="0"/>
              <a:t>Breadcrumb | Chapter Heading</a:t>
            </a:r>
          </a:p>
        </p:txBody>
      </p:sp>
      <p:cxnSp>
        <p:nvCxnSpPr>
          <p:cNvPr id="9" name="Straight Connector 8">
            <a:extLst>
              <a:ext uri="{FF2B5EF4-FFF2-40B4-BE49-F238E27FC236}">
                <a16:creationId xmlns:a16="http://schemas.microsoft.com/office/drawing/2014/main" id="{72F1AC4F-5798-46BB-4AAE-02907D94AD76}"/>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24745FC-6C3A-821B-A128-EBD24AB3D4C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536596"/>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Head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a:t>Presentation Title</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325806939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Headline, Subline">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dirty="0"/>
              <a:t>Presentation Title</a:t>
            </a:r>
          </a:p>
        </p:txBody>
      </p:sp>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99443187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Headline, Subline, Content">
    <p:bg>
      <p:bgPr>
        <a:solidFill>
          <a:schemeClr val="bg1"/>
        </a:solidFill>
        <a:effectLst/>
      </p:bgPr>
    </p:bg>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1658938"/>
            <a:ext cx="11268076"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a:t>Presentation Title</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F2DFF374-8A49-E463-2029-B0AECC726F98}"/>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633D01C5-FF3D-2F1D-047F-7C7D4BD19BB5}"/>
              </a:ext>
            </a:extLst>
          </p:cNvPr>
          <p:cNvSpPr>
            <a:spLocks noGrp="1"/>
          </p:cNvSpPr>
          <p:nvPr>
            <p:ph type="body" sz="quarter" idx="22" hasCustomPrompt="1"/>
          </p:nvPr>
        </p:nvSpPr>
        <p:spPr>
          <a:xfrm>
            <a:off x="460374" y="1064176"/>
            <a:ext cx="7677151"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384403928"/>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showMasterSp="0" preserve="1" userDrawn="1">
  <p:cSld name="Dark, Head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Presentation Title</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7079005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1006687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Presentation Title</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00644926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showMasterSp="0" preserve="1" userDrawn="1">
  <p:cSld name="Dark, Headline, Subline, Content">
    <p:bg>
      <p:bgPr>
        <a:solidFill>
          <a:schemeClr val="tx2"/>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1692A1D-AB7C-BADC-18A0-8AD7D559401D}"/>
              </a:ext>
            </a:extLst>
          </p:cNvPr>
          <p:cNvCxnSpPr/>
          <p:nvPr userDrawn="1"/>
        </p:nvCxnSpPr>
        <p:spPr>
          <a:xfrm>
            <a:off x="460375" y="419101"/>
            <a:ext cx="1126807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47520876-8AEB-E2DA-E6EA-D58C998C655D}"/>
              </a:ext>
            </a:extLst>
          </p:cNvPr>
          <p:cNvSpPr>
            <a:spLocks noGrp="1"/>
          </p:cNvSpPr>
          <p:nvPr>
            <p:ph type="title" hasCustomPrompt="1"/>
          </p:nvPr>
        </p:nvSpPr>
        <p:spPr/>
        <p:txBody>
          <a:bodyPr/>
          <a:lstStyle>
            <a:lvl1pPr>
              <a:defRPr>
                <a:solidFill>
                  <a:schemeClr val="bg1"/>
                </a:solidFill>
              </a:defRPr>
            </a:lvl1pPr>
          </a:lstStyle>
          <a:p>
            <a:r>
              <a:rPr lang="en-US" dirty="0"/>
              <a:t>Content page headline 32pt Georgia, one line only</a:t>
            </a:r>
          </a:p>
        </p:txBody>
      </p:sp>
      <p:sp>
        <p:nvSpPr>
          <p:cNvPr id="6" name="Text Placeholder 9">
            <a:extLst>
              <a:ext uri="{FF2B5EF4-FFF2-40B4-BE49-F238E27FC236}">
                <a16:creationId xmlns:a16="http://schemas.microsoft.com/office/drawing/2014/main" id="{466F63B2-DFC9-9043-DB35-5191D4A34C9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bg1"/>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59CAA3EA-AC92-1A21-D48D-57F18BE1AC54}"/>
              </a:ext>
            </a:extLst>
          </p:cNvPr>
          <p:cNvSpPr>
            <a:spLocks noGrp="1"/>
          </p:cNvSpPr>
          <p:nvPr>
            <p:ph type="body" sz="quarter" idx="22" hasCustomPrompt="1"/>
          </p:nvPr>
        </p:nvSpPr>
        <p:spPr>
          <a:xfrm>
            <a:off x="460374" y="1064176"/>
            <a:ext cx="7677139" cy="421722"/>
          </a:xfrm>
        </p:spPr>
        <p:txBody>
          <a:bodyPr tIns="0" rIns="0" bIns="0" anchor="t" anchorCtr="0">
            <a:noAutofit/>
          </a:bodyPr>
          <a:lstStyle>
            <a:lvl1pPr>
              <a:spcAft>
                <a:spcPts val="0"/>
              </a:spcAft>
              <a:buFontTx/>
              <a:buNone/>
              <a:defRPr sz="20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6" name="Slide Number Placeholder 4">
            <a:extLst>
              <a:ext uri="{FF2B5EF4-FFF2-40B4-BE49-F238E27FC236}">
                <a16:creationId xmlns:a16="http://schemas.microsoft.com/office/drawing/2014/main" id="{02CCF4A6-8E1C-AF5E-C20A-385D2E737CA0}"/>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8024A7E9-EBF0-7CB1-7F4B-3C21F7E0E2C5}"/>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Footer Placeholder 3">
            <a:extLst>
              <a:ext uri="{FF2B5EF4-FFF2-40B4-BE49-F238E27FC236}">
                <a16:creationId xmlns:a16="http://schemas.microsoft.com/office/drawing/2014/main" id="{42BF68B2-B4D4-EB34-01A7-75B1252BA53A}"/>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Presentation Title</a:t>
            </a:r>
          </a:p>
        </p:txBody>
      </p:sp>
      <p:sp>
        <p:nvSpPr>
          <p:cNvPr id="19" name="Date Placeholder 6">
            <a:extLst>
              <a:ext uri="{FF2B5EF4-FFF2-40B4-BE49-F238E27FC236}">
                <a16:creationId xmlns:a16="http://schemas.microsoft.com/office/drawing/2014/main" id="{0A0F7C5B-8BD6-C05D-2FD7-96567D473D5F}"/>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20" name="Straight Connector 19">
            <a:extLst>
              <a:ext uri="{FF2B5EF4-FFF2-40B4-BE49-F238E27FC236}">
                <a16:creationId xmlns:a16="http://schemas.microsoft.com/office/drawing/2014/main" id="{1877BC64-7DF7-4E32-89A2-368A2B288778}"/>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10498EB7-5C4F-CD38-AB97-9AF0A97F155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
        <p:nvSpPr>
          <p:cNvPr id="3" name="Content Placeholder 14">
            <a:extLst>
              <a:ext uri="{FF2B5EF4-FFF2-40B4-BE49-F238E27FC236}">
                <a16:creationId xmlns:a16="http://schemas.microsoft.com/office/drawing/2014/main" id="{DB6F16C1-E32B-F411-729B-C20A1622369E}"/>
              </a:ext>
            </a:extLst>
          </p:cNvPr>
          <p:cNvSpPr>
            <a:spLocks noGrp="1"/>
          </p:cNvSpPr>
          <p:nvPr>
            <p:ph sz="quarter" idx="12"/>
          </p:nvPr>
        </p:nvSpPr>
        <p:spPr>
          <a:xfrm>
            <a:off x="460367" y="1658938"/>
            <a:ext cx="11268076" cy="4751387"/>
          </a:xfrm>
        </p:spPr>
        <p:txBody>
          <a:bodyPr/>
          <a:lstStyle>
            <a:lvl1pPr>
              <a:defRPr b="0" i="0">
                <a:solidFill>
                  <a:schemeClr val="bg1"/>
                </a:solidFill>
              </a:defRPr>
            </a:lvl1pPr>
            <a:lvl2pPr>
              <a:defRPr b="1" i="0">
                <a:solidFill>
                  <a:schemeClr val="bg1"/>
                </a:solidFill>
              </a:defRPr>
            </a:lvl2pPr>
            <a:lvl3pPr>
              <a:buClr>
                <a:schemeClr val="bg1"/>
              </a:buClr>
              <a:defRPr b="0" i="0">
                <a:solidFill>
                  <a:schemeClr val="bg1"/>
                </a:solidFill>
              </a:defRPr>
            </a:lvl3pPr>
            <a:lvl4pPr>
              <a:buClr>
                <a:schemeClr val="bg1"/>
              </a:buClr>
              <a:defRPr b="0" i="0">
                <a:solidFill>
                  <a:schemeClr val="bg1"/>
                </a:solidFill>
              </a:defRPr>
            </a:lvl4pPr>
            <a:lvl5pPr>
              <a:buClr>
                <a:schemeClr val="bg1"/>
              </a:buClr>
              <a:defRPr b="0" i="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649727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9AB2A0D8-0C58-F90D-D1CB-F77087C199B2}"/>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9" name="Straight Connector 8">
            <a:extLst>
              <a:ext uri="{FF2B5EF4-FFF2-40B4-BE49-F238E27FC236}">
                <a16:creationId xmlns:a16="http://schemas.microsoft.com/office/drawing/2014/main" id="{110CD02D-7BE6-198D-61A2-0D7B270E8BE8}"/>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9D744CCE-2AF1-4125-15EA-CE3F272362E0}"/>
              </a:ext>
            </a:extLst>
          </p:cNvPr>
          <p:cNvSpPr>
            <a:spLocks noGrp="1"/>
          </p:cNvSpPr>
          <p:nvPr>
            <p:ph type="ftr" sz="quarter" idx="23"/>
          </p:nvPr>
        </p:nvSpPr>
        <p:spPr/>
        <p:txBody>
          <a:bodyPr/>
          <a:lstStyle/>
          <a:p>
            <a:r>
              <a:rPr lang="en-US"/>
              <a:t>Presentation Title</a:t>
            </a:r>
            <a:endParaRPr lang="en-US" dirty="0"/>
          </a:p>
        </p:txBody>
      </p:sp>
      <p:sp>
        <p:nvSpPr>
          <p:cNvPr id="7" name="Date Placeholder 6">
            <a:extLst>
              <a:ext uri="{FF2B5EF4-FFF2-40B4-BE49-F238E27FC236}">
                <a16:creationId xmlns:a16="http://schemas.microsoft.com/office/drawing/2014/main" id="{EB969DA9-484C-62D1-1406-EDEFA47760C4}"/>
              </a:ext>
            </a:extLst>
          </p:cNvPr>
          <p:cNvSpPr>
            <a:spLocks noGrp="1"/>
          </p:cNvSpPr>
          <p:nvPr>
            <p:ph type="dt" sz="half" idx="24"/>
          </p:nvPr>
        </p:nvSpPr>
        <p:spPr/>
        <p:txBody>
          <a:bodyPr/>
          <a:lstStyle/>
          <a:p>
            <a:r>
              <a:rPr lang="en-US"/>
              <a:t>Confidential</a:t>
            </a:r>
            <a:endParaRPr lang="en-US" dirty="0"/>
          </a:p>
        </p:txBody>
      </p:sp>
    </p:spTree>
    <p:extLst>
      <p:ext uri="{BB962C8B-B14F-4D97-AF65-F5344CB8AC3E}">
        <p14:creationId xmlns:p14="http://schemas.microsoft.com/office/powerpoint/2010/main" val="1101208930"/>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Dark, Blank">
    <p:bg>
      <p:bgPr>
        <a:solidFill>
          <a:schemeClr val="tx2"/>
        </a:solidFill>
        <a:effectLst/>
      </p:bgPr>
    </p:bg>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3C40837D-A2EA-76B4-E1C2-226FD3DCABAB}"/>
              </a:ext>
            </a:extLst>
          </p:cNvPr>
          <p:cNvSpPr>
            <a:spLocks noGrp="1"/>
          </p:cNvSpPr>
          <p:nvPr>
            <p:ph type="sldNum" sz="quarter" idx="16"/>
          </p:nvPr>
        </p:nvSpPr>
        <p:spPr>
          <a:xfrm>
            <a:off x="11509579" y="6546850"/>
            <a:ext cx="218871" cy="155574"/>
          </a:xfrm>
        </p:spPr>
        <p:txBody>
          <a:bodyPr/>
          <a:lstStyle>
            <a:lvl1pPr>
              <a:defRPr>
                <a:solidFill>
                  <a:schemeClr val="bg1"/>
                </a:solidFill>
              </a:defRPr>
            </a:lvl1pPr>
          </a:lstStyle>
          <a:p>
            <a:fld id="{63DCA5C9-2E11-4C67-86EB-AE1DE127DC64}" type="slidenum">
              <a:rPr lang="en-US" smtClean="0"/>
              <a:pPr/>
              <a:t>‹#›</a:t>
            </a:fld>
            <a:endParaRPr lang="en-US" dirty="0"/>
          </a:p>
        </p:txBody>
      </p:sp>
      <p:cxnSp>
        <p:nvCxnSpPr>
          <p:cNvPr id="3" name="Straight Connector 2">
            <a:extLst>
              <a:ext uri="{FF2B5EF4-FFF2-40B4-BE49-F238E27FC236}">
                <a16:creationId xmlns:a16="http://schemas.microsoft.com/office/drawing/2014/main" id="{E1B4F13C-1031-F9E6-84F0-057260FE73C0}"/>
              </a:ext>
            </a:extLst>
          </p:cNvPr>
          <p:cNvCxnSpPr/>
          <p:nvPr userDrawn="1"/>
        </p:nvCxnSpPr>
        <p:spPr>
          <a:xfrm>
            <a:off x="11509579" y="6600132"/>
            <a:ext cx="0" cy="808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Footer Placeholder 3">
            <a:extLst>
              <a:ext uri="{FF2B5EF4-FFF2-40B4-BE49-F238E27FC236}">
                <a16:creationId xmlns:a16="http://schemas.microsoft.com/office/drawing/2014/main" id="{32669408-30AD-AE13-313F-B92B61D9704D}"/>
              </a:ext>
            </a:extLst>
          </p:cNvPr>
          <p:cNvSpPr>
            <a:spLocks noGrp="1"/>
          </p:cNvSpPr>
          <p:nvPr>
            <p:ph type="ftr" sz="quarter" idx="23"/>
          </p:nvPr>
        </p:nvSpPr>
        <p:spPr>
          <a:xfrm>
            <a:off x="1009650" y="6546849"/>
            <a:ext cx="7127875" cy="155574"/>
          </a:xfrm>
        </p:spPr>
        <p:txBody>
          <a:bodyPr/>
          <a:lstStyle>
            <a:lvl1pPr>
              <a:defRPr>
                <a:solidFill>
                  <a:schemeClr val="bg1"/>
                </a:solidFill>
              </a:defRPr>
            </a:lvl1pPr>
          </a:lstStyle>
          <a:p>
            <a:r>
              <a:rPr lang="en-US" dirty="0"/>
              <a:t>Presentation Title</a:t>
            </a:r>
          </a:p>
        </p:txBody>
      </p:sp>
      <p:sp>
        <p:nvSpPr>
          <p:cNvPr id="6" name="Date Placeholder 6">
            <a:extLst>
              <a:ext uri="{FF2B5EF4-FFF2-40B4-BE49-F238E27FC236}">
                <a16:creationId xmlns:a16="http://schemas.microsoft.com/office/drawing/2014/main" id="{22BFD6C7-5690-B648-4306-D0494384D215}"/>
              </a:ext>
            </a:extLst>
          </p:cNvPr>
          <p:cNvSpPr>
            <a:spLocks noGrp="1"/>
          </p:cNvSpPr>
          <p:nvPr>
            <p:ph type="dt" sz="half" idx="24"/>
          </p:nvPr>
        </p:nvSpPr>
        <p:spPr>
          <a:xfrm>
            <a:off x="9394825" y="6546850"/>
            <a:ext cx="2014538" cy="155574"/>
          </a:xfrm>
        </p:spPr>
        <p:txBody>
          <a:bodyPr/>
          <a:lstStyle>
            <a:lvl1pPr>
              <a:defRPr>
                <a:solidFill>
                  <a:schemeClr val="bg1"/>
                </a:solidFill>
              </a:defRPr>
            </a:lvl1pPr>
          </a:lstStyle>
          <a:p>
            <a:r>
              <a:rPr lang="en-US"/>
              <a:t>Confidential</a:t>
            </a:r>
            <a:endParaRPr lang="en-US" dirty="0"/>
          </a:p>
        </p:txBody>
      </p:sp>
      <p:cxnSp>
        <p:nvCxnSpPr>
          <p:cNvPr id="10" name="Straight Connector 9">
            <a:extLst>
              <a:ext uri="{FF2B5EF4-FFF2-40B4-BE49-F238E27FC236}">
                <a16:creationId xmlns:a16="http://schemas.microsoft.com/office/drawing/2014/main" id="{AD72E76D-0784-1A41-545D-9EE84E2E0822}"/>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DAB915E-2C5F-7C96-C2E1-751FF88AE2B4}"/>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79555579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2 Columns">
    <p:bg>
      <p:bgPr>
        <a:solidFill>
          <a:schemeClr val="bg1"/>
        </a:solidFill>
        <a:effectLst/>
      </p:bgPr>
    </p:bg>
    <p:spTree>
      <p:nvGrpSpPr>
        <p:cNvPr id="1" name=""/>
        <p:cNvGrpSpPr/>
        <p:nvPr/>
      </p:nvGrpSpPr>
      <p:grpSpPr>
        <a:xfrm>
          <a:off x="0" y="0"/>
          <a:ext cx="0" cy="0"/>
          <a:chOff x="0" y="0"/>
          <a:chExt cx="0" cy="0"/>
        </a:xfrm>
      </p:grpSpPr>
      <p:sp>
        <p:nvSpPr>
          <p:cNvPr id="16" name="Content Placeholder 14">
            <a:extLst>
              <a:ext uri="{FF2B5EF4-FFF2-40B4-BE49-F238E27FC236}">
                <a16:creationId xmlns:a16="http://schemas.microsoft.com/office/drawing/2014/main" id="{81BE5968-C006-6A57-0221-05C7B3CA969E}"/>
              </a:ext>
            </a:extLst>
          </p:cNvPr>
          <p:cNvSpPr>
            <a:spLocks noGrp="1"/>
          </p:cNvSpPr>
          <p:nvPr>
            <p:ph sz="quarter" idx="12"/>
          </p:nvPr>
        </p:nvSpPr>
        <p:spPr>
          <a:xfrm>
            <a:off x="460375"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lide Number Placeholder 4">
            <a:extLst>
              <a:ext uri="{FF2B5EF4-FFF2-40B4-BE49-F238E27FC236}">
                <a16:creationId xmlns:a16="http://schemas.microsoft.com/office/drawing/2014/main" id="{B7CA6516-6C49-020E-76B5-0A4B487EE3C5}"/>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22" name="Straight Connector 21">
            <a:extLst>
              <a:ext uri="{FF2B5EF4-FFF2-40B4-BE49-F238E27FC236}">
                <a16:creationId xmlns:a16="http://schemas.microsoft.com/office/drawing/2014/main" id="{2856A89A-37CB-49B5-4F70-79AEBF7ACC1D}"/>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14">
            <a:extLst>
              <a:ext uri="{FF2B5EF4-FFF2-40B4-BE49-F238E27FC236}">
                <a16:creationId xmlns:a16="http://schemas.microsoft.com/office/drawing/2014/main" id="{07EB4015-966F-D565-B067-63375DB84C4D}"/>
              </a:ext>
            </a:extLst>
          </p:cNvPr>
          <p:cNvSpPr>
            <a:spLocks noGrp="1"/>
          </p:cNvSpPr>
          <p:nvPr>
            <p:ph sz="quarter" idx="23"/>
          </p:nvPr>
        </p:nvSpPr>
        <p:spPr>
          <a:xfrm>
            <a:off x="6210302" y="1658938"/>
            <a:ext cx="5521325"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DED8C429-EA59-CD84-9695-D63E7629B9C4}"/>
              </a:ext>
            </a:extLst>
          </p:cNvPr>
          <p:cNvSpPr>
            <a:spLocks noGrp="1"/>
          </p:cNvSpPr>
          <p:nvPr>
            <p:ph type="ftr" sz="quarter" idx="24"/>
          </p:nvPr>
        </p:nvSpPr>
        <p:spPr/>
        <p:txBody>
          <a:bodyPr/>
          <a:lstStyle/>
          <a:p>
            <a:r>
              <a:rPr lang="en-US"/>
              <a:t>Presentation Title</a:t>
            </a:r>
            <a:endParaRPr lang="en-US" dirty="0"/>
          </a:p>
        </p:txBody>
      </p:sp>
      <p:cxnSp>
        <p:nvCxnSpPr>
          <p:cNvPr id="2" name="Straight Connector 1">
            <a:extLst>
              <a:ext uri="{FF2B5EF4-FFF2-40B4-BE49-F238E27FC236}">
                <a16:creationId xmlns:a16="http://schemas.microsoft.com/office/drawing/2014/main" id="{9C9F7B05-5273-5615-B318-0357934206EF}"/>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7">
            <a:extLst>
              <a:ext uri="{FF2B5EF4-FFF2-40B4-BE49-F238E27FC236}">
                <a16:creationId xmlns:a16="http://schemas.microsoft.com/office/drawing/2014/main" id="{711D960E-640D-5B2F-CCA3-98D16873F88F}"/>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6A2522C6-CA99-E1E8-B1D0-6C30722CF33E}"/>
              </a:ext>
            </a:extLst>
          </p:cNvPr>
          <p:cNvSpPr>
            <a:spLocks noGrp="1"/>
          </p:cNvSpPr>
          <p:nvPr>
            <p:ph type="dt" sz="half" idx="25"/>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354BB45-F01B-364D-1E68-0F335663D33E}"/>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1C90B770-65A1-5A32-FDAE-1673C7304807}"/>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27477257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3 Columns">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Content Placeholder 14">
            <a:extLst>
              <a:ext uri="{FF2B5EF4-FFF2-40B4-BE49-F238E27FC236}">
                <a16:creationId xmlns:a16="http://schemas.microsoft.com/office/drawing/2014/main" id="{7E6E42C3-6346-9919-5A2D-D591EBD68DAD}"/>
              </a:ext>
            </a:extLst>
          </p:cNvPr>
          <p:cNvSpPr>
            <a:spLocks noGrp="1"/>
          </p:cNvSpPr>
          <p:nvPr>
            <p:ph sz="quarter" idx="23"/>
          </p:nvPr>
        </p:nvSpPr>
        <p:spPr>
          <a:xfrm>
            <a:off x="8124824"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3594101"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Presentation Title</a:t>
            </a:r>
            <a:endParaRPr lang="en-US" dirty="0"/>
          </a:p>
        </p:txBody>
      </p:sp>
      <p:cxnSp>
        <p:nvCxnSpPr>
          <p:cNvPr id="2" name="Straight Connector 1">
            <a:extLst>
              <a:ext uri="{FF2B5EF4-FFF2-40B4-BE49-F238E27FC236}">
                <a16:creationId xmlns:a16="http://schemas.microsoft.com/office/drawing/2014/main" id="{9A33E0E2-267B-CBC0-FF20-32FCE5BF75BD}"/>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7BF9CEA0-FD8A-FA5A-40BB-598EDD58BDB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D62F6EFF-E7A0-C7F6-29D8-B2F19B63D014}"/>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ACFDFBCF-9F26-5B18-F1ED-200356F66770}"/>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2FCF08D9-7EEB-B86F-7046-03216CA81B2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912256305"/>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3 Columns, Dark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Presentation Title</a:t>
            </a:r>
            <a:endParaRPr lang="en-US" dirty="0"/>
          </a:p>
        </p:txBody>
      </p:sp>
      <p:sp>
        <p:nvSpPr>
          <p:cNvPr id="12" name="Text Placeholder 10">
            <a:extLst>
              <a:ext uri="{FF2B5EF4-FFF2-40B4-BE49-F238E27FC236}">
                <a16:creationId xmlns:a16="http://schemas.microsoft.com/office/drawing/2014/main" id="{96FDCAAC-888A-8741-2B16-92CD992F1F52}"/>
              </a:ext>
            </a:extLst>
          </p:cNvPr>
          <p:cNvSpPr>
            <a:spLocks noGrp="1"/>
          </p:cNvSpPr>
          <p:nvPr>
            <p:ph type="body" sz="quarter" idx="27"/>
          </p:nvPr>
        </p:nvSpPr>
        <p:spPr>
          <a:xfrm>
            <a:off x="8121650" y="1759132"/>
            <a:ext cx="3606800" cy="4651194"/>
          </a:xfrm>
          <a:solidFill>
            <a:schemeClr val="tx2"/>
          </a:solidFill>
        </p:spPr>
        <p:txBody>
          <a:bodyPr lIns="274320" tIns="457200" rIns="274320" bIns="228600"/>
          <a:lstStyle>
            <a:lvl1pPr>
              <a:defRPr sz="1600">
                <a:solidFill>
                  <a:schemeClr val="bg2"/>
                </a:solidFill>
              </a:defRPr>
            </a:lvl1pPr>
            <a:lvl2pPr>
              <a:defRPr sz="1800">
                <a:solidFill>
                  <a:schemeClr val="bg2"/>
                </a:solidFill>
              </a:defRPr>
            </a:lvl2pPr>
            <a:lvl3pPr>
              <a:buClr>
                <a:schemeClr val="bg2"/>
              </a:buClr>
              <a:defRPr sz="1400">
                <a:solidFill>
                  <a:schemeClr val="bg2"/>
                </a:solidFill>
              </a:defRPr>
            </a:lvl3pPr>
            <a:lvl4pPr marL="0" indent="0">
              <a:buClr>
                <a:schemeClr val="bg2"/>
              </a:buClr>
              <a:buFontTx/>
              <a:buNone/>
              <a:defRPr sz="2800" b="0" i="0">
                <a:solidFill>
                  <a:schemeClr val="bg2"/>
                </a:solidFill>
                <a:latin typeface="Georgia" panose="02040502050405020303" pitchFamily="18" charset="0"/>
              </a:defRPr>
            </a:lvl4pPr>
            <a:lvl5pPr marL="0" indent="0">
              <a:buClr>
                <a:schemeClr val="bg2"/>
              </a:buClr>
              <a:buFontTx/>
              <a:buNone/>
              <a:defRPr sz="5400" b="0" i="0">
                <a:solidFill>
                  <a:schemeClr val="bg2"/>
                </a:solidFill>
                <a:latin typeface="Georgia" panose="02040502050405020303" pitchFamily="18" charset="0"/>
              </a:defRPr>
            </a:lvl5pPr>
            <a:lvl6pPr>
              <a:buFontTx/>
              <a:buNone/>
              <a:defRPr sz="1400" b="0">
                <a:solidFill>
                  <a:schemeClr val="bg2"/>
                </a:solidFill>
                <a:latin typeface="+mn-lt"/>
              </a:defRPr>
            </a:lvl6pPr>
            <a:lvl7pPr>
              <a:buFontTx/>
              <a:buNone/>
              <a:defRPr sz="1400" b="0">
                <a:solidFill>
                  <a:schemeClr val="bg2"/>
                </a:solidFill>
                <a:latin typeface="+mn-lt"/>
              </a:defRPr>
            </a:lvl7pPr>
            <a:lvl8pPr marL="0" indent="0">
              <a:buClr>
                <a:schemeClr val="bg2"/>
              </a:buClr>
              <a:buFontTx/>
              <a:buNone/>
              <a:defRPr sz="1400" b="0">
                <a:solidFill>
                  <a:schemeClr val="bg2"/>
                </a:solidFill>
                <a:latin typeface="+mn-lt"/>
              </a:defRPr>
            </a:lvl8pPr>
            <a:lvl9pPr>
              <a:defRPr sz="1400" b="0">
                <a:solidFill>
                  <a:schemeClr val="bg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4">
            <a:extLst>
              <a:ext uri="{FF2B5EF4-FFF2-40B4-BE49-F238E27FC236}">
                <a16:creationId xmlns:a16="http://schemas.microsoft.com/office/drawing/2014/main" id="{537E7346-9727-8CAD-9281-B66856EA89F2}"/>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14">
            <a:extLst>
              <a:ext uri="{FF2B5EF4-FFF2-40B4-BE49-F238E27FC236}">
                <a16:creationId xmlns:a16="http://schemas.microsoft.com/office/drawing/2014/main" id="{45CB4A24-835C-83D4-2BB0-7CCA615DF7F3}"/>
              </a:ext>
            </a:extLst>
          </p:cNvPr>
          <p:cNvSpPr>
            <a:spLocks noGrp="1"/>
          </p:cNvSpPr>
          <p:nvPr>
            <p:ph sz="quarter" idx="29"/>
          </p:nvPr>
        </p:nvSpPr>
        <p:spPr>
          <a:xfrm>
            <a:off x="4298950" y="1658938"/>
            <a:ext cx="3598862" cy="47513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230D9830-D697-D8F4-1C9E-939DD29A596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A57061A-E6FC-A901-C15E-A3F8D7C2940B}"/>
              </a:ext>
            </a:extLst>
          </p:cNvPr>
          <p:cNvSpPr>
            <a:spLocks noGrp="1"/>
          </p:cNvSpPr>
          <p:nvPr>
            <p:ph type="title" hasCustomPrompt="1"/>
          </p:nvPr>
        </p:nvSpPr>
        <p:spPr/>
        <p:txBody>
          <a:bodyPr/>
          <a:lstStyle/>
          <a:p>
            <a:r>
              <a:rPr lang="en-US" dirty="0"/>
              <a:t>Content page headline 32pt Georgia, one line only</a:t>
            </a:r>
          </a:p>
        </p:txBody>
      </p:sp>
      <p:sp>
        <p:nvSpPr>
          <p:cNvPr id="6" name="Date Placeholder 5">
            <a:extLst>
              <a:ext uri="{FF2B5EF4-FFF2-40B4-BE49-F238E27FC236}">
                <a16:creationId xmlns:a16="http://schemas.microsoft.com/office/drawing/2014/main" id="{AD7CCAD9-749B-273B-68AF-C8C55A7401D2}"/>
              </a:ext>
            </a:extLst>
          </p:cNvPr>
          <p:cNvSpPr>
            <a:spLocks noGrp="1"/>
          </p:cNvSpPr>
          <p:nvPr>
            <p:ph type="dt" sz="half" idx="30"/>
          </p:nvPr>
        </p:nvSpPr>
        <p:spPr/>
        <p:txBody>
          <a:bodyPr/>
          <a:lstStyle/>
          <a:p>
            <a:r>
              <a:rPr lang="en-US"/>
              <a:t>Confidential</a:t>
            </a:r>
            <a:endParaRPr lang="en-US" dirty="0"/>
          </a:p>
        </p:txBody>
      </p:sp>
      <p:sp>
        <p:nvSpPr>
          <p:cNvPr id="8" name="Rectangle 7">
            <a:extLst>
              <a:ext uri="{FF2B5EF4-FFF2-40B4-BE49-F238E27FC236}">
                <a16:creationId xmlns:a16="http://schemas.microsoft.com/office/drawing/2014/main" id="{FD4F40A2-623A-5946-9538-044AFFA518DD}"/>
              </a:ext>
            </a:extLst>
          </p:cNvPr>
          <p:cNvSpPr/>
          <p:nvPr userDrawn="1"/>
        </p:nvSpPr>
        <p:spPr bwMode="auto">
          <a:xfrm>
            <a:off x="8121649" y="1658938"/>
            <a:ext cx="3606800" cy="100194"/>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9">
            <a:extLst>
              <a:ext uri="{FF2B5EF4-FFF2-40B4-BE49-F238E27FC236}">
                <a16:creationId xmlns:a16="http://schemas.microsoft.com/office/drawing/2014/main" id="{AC470552-3E4A-3BB2-28B8-99ACEE8F7AC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6A68C6-E5DC-4EFD-3CFA-538F170B5D5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126167902"/>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3 Columns, Medium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Presentation Title</a:t>
            </a:r>
            <a:endParaRPr lang="en-US" dirty="0"/>
          </a:p>
        </p:txBody>
      </p:sp>
      <p:sp>
        <p:nvSpPr>
          <p:cNvPr id="6" name="Content Placeholder 14">
            <a:extLst>
              <a:ext uri="{FF2B5EF4-FFF2-40B4-BE49-F238E27FC236}">
                <a16:creationId xmlns:a16="http://schemas.microsoft.com/office/drawing/2014/main" id="{EE9A2CF1-A624-FEF3-E1E1-D2C98660C0B8}"/>
              </a:ext>
            </a:extLst>
          </p:cNvPr>
          <p:cNvSpPr>
            <a:spLocks noGrp="1"/>
          </p:cNvSpPr>
          <p:nvPr>
            <p:ph sz="quarter" idx="29"/>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42C42F6C-3150-743B-26A5-19BD0F72AC88}"/>
              </a:ext>
            </a:extLst>
          </p:cNvPr>
          <p:cNvSpPr>
            <a:spLocks noGrp="1"/>
          </p:cNvSpPr>
          <p:nvPr>
            <p:ph sz="quarter" idx="30"/>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7F058397-5FE1-E6DD-C55B-2D4EF2DAFDF2}"/>
              </a:ext>
            </a:extLst>
          </p:cNvPr>
          <p:cNvSpPr>
            <a:spLocks noGrp="1"/>
          </p:cNvSpPr>
          <p:nvPr>
            <p:ph type="body" sz="quarter" idx="27"/>
          </p:nvPr>
        </p:nvSpPr>
        <p:spPr>
          <a:xfrm>
            <a:off x="8121650" y="1759132"/>
            <a:ext cx="3606800" cy="4651194"/>
          </a:xfrm>
          <a:solidFill>
            <a:schemeClr val="accent3"/>
          </a:solidFill>
        </p:spPr>
        <p:txBody>
          <a:bodyPr lIns="274320" tIns="457200" rIns="274320" bIns="228600"/>
          <a:lstStyle>
            <a:lvl1pPr>
              <a:defRPr sz="1600">
                <a:solidFill>
                  <a:schemeClr val="tx2"/>
                </a:solidFill>
              </a:defRPr>
            </a:lvl1pPr>
            <a:lvl2pPr>
              <a:defRPr sz="1800">
                <a:solidFill>
                  <a:schemeClr val="tx2"/>
                </a:solidFill>
              </a:defRPr>
            </a:lvl2pPr>
            <a:lvl3pPr>
              <a:buClr>
                <a:schemeClr val="tx2"/>
              </a:buClr>
              <a:defRPr sz="1400">
                <a:solidFill>
                  <a:schemeClr val="tx2"/>
                </a:solidFill>
              </a:defRPr>
            </a:lvl3pPr>
            <a:lvl4pPr marL="0" indent="0">
              <a:buClr>
                <a:schemeClr val="bg2"/>
              </a:buClr>
              <a:buFontTx/>
              <a:buNone/>
              <a:defRPr sz="2800" b="0" i="0">
                <a:solidFill>
                  <a:schemeClr val="tx2"/>
                </a:solidFill>
                <a:latin typeface="Georgia" panose="02040502050405020303" pitchFamily="18" charset="0"/>
              </a:defRPr>
            </a:lvl4pPr>
            <a:lvl5pPr marL="0" indent="0">
              <a:buClr>
                <a:schemeClr val="bg2"/>
              </a:buClr>
              <a:buFontTx/>
              <a:buNone/>
              <a:defRPr sz="5400" b="0" i="0">
                <a:solidFill>
                  <a:schemeClr val="tx2"/>
                </a:solidFill>
                <a:latin typeface="Georgia" panose="02040502050405020303" pitchFamily="18" charset="0"/>
              </a:defRPr>
            </a:lvl5pPr>
            <a:lvl6pPr>
              <a:buFontTx/>
              <a:buNone/>
              <a:defRPr sz="1400" b="0">
                <a:solidFill>
                  <a:schemeClr val="tx2"/>
                </a:solidFill>
                <a:latin typeface="+mn-lt"/>
              </a:defRPr>
            </a:lvl6pPr>
            <a:lvl7pPr>
              <a:buFontTx/>
              <a:buNone/>
              <a:defRPr sz="1400" b="0">
                <a:solidFill>
                  <a:schemeClr val="tx2"/>
                </a:solidFill>
                <a:latin typeface="+mn-lt"/>
              </a:defRPr>
            </a:lvl7pPr>
            <a:lvl8pPr marL="0" indent="0">
              <a:buClr>
                <a:schemeClr val="bg2"/>
              </a:buClr>
              <a:buFontTx/>
              <a:buNone/>
              <a:defRPr sz="1400" b="0">
                <a:solidFill>
                  <a:schemeClr val="tx2"/>
                </a:solidFill>
                <a:latin typeface="+mn-lt"/>
              </a:defRPr>
            </a:lvl8pPr>
            <a:lvl9pPr>
              <a:defRPr sz="1400" b="0">
                <a:solidFill>
                  <a:schemeClr val="tx2"/>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69B8B409-767B-A84F-7A9B-DFFA9A319249}"/>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19A87A0A-D2C0-0B6C-97CE-FE13EF79604A}"/>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AC6E0E1B-63E1-3451-DA94-9D25B10AC3AF}"/>
              </a:ext>
            </a:extLst>
          </p:cNvPr>
          <p:cNvSpPr>
            <a:spLocks noGrp="1"/>
          </p:cNvSpPr>
          <p:nvPr>
            <p:ph type="dt" sz="half" idx="31"/>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9E62D1B2-69CF-B3A1-33C1-578C04DA629C}"/>
              </a:ext>
            </a:extLst>
          </p:cNvPr>
          <p:cNvSpPr/>
          <p:nvPr userDrawn="1"/>
        </p:nvSpPr>
        <p:spPr bwMode="auto">
          <a:xfrm>
            <a:off x="8121649" y="1658938"/>
            <a:ext cx="3606800" cy="100194"/>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A5479C-4A2A-8037-A03C-1CAD5387EE03}"/>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9A9F0A4-1AC7-0E75-C51B-D80BCB3668BD}"/>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90204202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3 Columns, Light Callou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844711DF-77D1-82FE-5F48-C9173A152EB0}"/>
              </a:ext>
            </a:extLst>
          </p:cNvPr>
          <p:cNvSpPr>
            <a:spLocks noGrp="1"/>
          </p:cNvSpPr>
          <p:nvPr>
            <p:ph type="ftr" sz="quarter" idx="25"/>
          </p:nvPr>
        </p:nvSpPr>
        <p:spPr/>
        <p:txBody>
          <a:bodyPr/>
          <a:lstStyle/>
          <a:p>
            <a:r>
              <a:rPr lang="en-US"/>
              <a:t>Presentation Title</a:t>
            </a:r>
            <a:endParaRPr lang="en-US" dirty="0"/>
          </a:p>
        </p:txBody>
      </p:sp>
      <p:sp>
        <p:nvSpPr>
          <p:cNvPr id="6" name="Content Placeholder 14">
            <a:extLst>
              <a:ext uri="{FF2B5EF4-FFF2-40B4-BE49-F238E27FC236}">
                <a16:creationId xmlns:a16="http://schemas.microsoft.com/office/drawing/2014/main" id="{DC8D367F-ABDA-6E46-A37D-C12D0005BFC0}"/>
              </a:ext>
            </a:extLst>
          </p:cNvPr>
          <p:cNvSpPr>
            <a:spLocks noGrp="1"/>
          </p:cNvSpPr>
          <p:nvPr>
            <p:ph sz="quarter" idx="28"/>
          </p:nvPr>
        </p:nvSpPr>
        <p:spPr>
          <a:xfrm>
            <a:off x="460375" y="1658938"/>
            <a:ext cx="36068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14">
            <a:extLst>
              <a:ext uri="{FF2B5EF4-FFF2-40B4-BE49-F238E27FC236}">
                <a16:creationId xmlns:a16="http://schemas.microsoft.com/office/drawing/2014/main" id="{8F27D309-7D35-C014-CAC9-5F5FA628851B}"/>
              </a:ext>
            </a:extLst>
          </p:cNvPr>
          <p:cNvSpPr>
            <a:spLocks noGrp="1"/>
          </p:cNvSpPr>
          <p:nvPr>
            <p:ph sz="quarter" idx="29"/>
          </p:nvPr>
        </p:nvSpPr>
        <p:spPr>
          <a:xfrm>
            <a:off x="4298950" y="1658938"/>
            <a:ext cx="3598862"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a:extLst>
              <a:ext uri="{FF2B5EF4-FFF2-40B4-BE49-F238E27FC236}">
                <a16:creationId xmlns:a16="http://schemas.microsoft.com/office/drawing/2014/main" id="{1371E360-ADA1-17C5-01A7-8BBC09FA9648}"/>
              </a:ext>
            </a:extLst>
          </p:cNvPr>
          <p:cNvSpPr>
            <a:spLocks noGrp="1"/>
          </p:cNvSpPr>
          <p:nvPr>
            <p:ph type="body" sz="quarter" idx="27"/>
          </p:nvPr>
        </p:nvSpPr>
        <p:spPr>
          <a:xfrm>
            <a:off x="8121650" y="1759132"/>
            <a:ext cx="3606800" cy="4651194"/>
          </a:xfrm>
          <a:solidFill>
            <a:schemeClr val="bg2"/>
          </a:solidFill>
        </p:spPr>
        <p:txBody>
          <a:bodyPr lIns="274320" tIns="457200" rIns="274320" bIns="228600"/>
          <a:lstStyle>
            <a:lvl1pPr>
              <a:defRPr sz="1600">
                <a:solidFill>
                  <a:schemeClr val="tx1"/>
                </a:solidFill>
              </a:defRPr>
            </a:lvl1pPr>
            <a:lvl2pPr>
              <a:defRPr sz="1800">
                <a:solidFill>
                  <a:schemeClr val="accent6"/>
                </a:solidFill>
              </a:defRPr>
            </a:lvl2pPr>
            <a:lvl3pPr>
              <a:buClr>
                <a:schemeClr val="accent6"/>
              </a:buClr>
              <a:defRPr sz="1400">
                <a:solidFill>
                  <a:schemeClr val="tx1"/>
                </a:solidFill>
              </a:defRPr>
            </a:lvl3pPr>
            <a:lvl4pPr marL="0" indent="0">
              <a:buClr>
                <a:schemeClr val="bg2"/>
              </a:buClr>
              <a:buFontTx/>
              <a:buNone/>
              <a:defRPr sz="2800" b="0" i="0">
                <a:solidFill>
                  <a:schemeClr val="accent6"/>
                </a:solidFill>
                <a:latin typeface="Georgia" panose="02040502050405020303" pitchFamily="18" charset="0"/>
              </a:defRPr>
            </a:lvl4pPr>
            <a:lvl5pPr marL="0" indent="0">
              <a:buClr>
                <a:schemeClr val="bg2"/>
              </a:buClr>
              <a:buFontTx/>
              <a:buNone/>
              <a:defRPr sz="5400" b="0" i="0">
                <a:solidFill>
                  <a:schemeClr val="accent6"/>
                </a:solidFill>
                <a:latin typeface="Georgia" panose="02040502050405020303" pitchFamily="18" charset="0"/>
              </a:defRPr>
            </a:lvl5pPr>
            <a:lvl6pPr>
              <a:buFontTx/>
              <a:buNone/>
              <a:defRPr sz="1400" b="0">
                <a:solidFill>
                  <a:schemeClr val="tx1"/>
                </a:solidFill>
                <a:latin typeface="+mn-lt"/>
              </a:defRPr>
            </a:lvl6pPr>
            <a:lvl7pPr>
              <a:buFontTx/>
              <a:buNone/>
              <a:defRPr sz="1400" b="0">
                <a:solidFill>
                  <a:schemeClr val="tx1"/>
                </a:solidFill>
                <a:latin typeface="+mn-lt"/>
              </a:defRPr>
            </a:lvl7pPr>
            <a:lvl8pPr marL="0" indent="0">
              <a:buClr>
                <a:schemeClr val="bg2"/>
              </a:buClr>
              <a:buFontTx/>
              <a:buNone/>
              <a:defRPr sz="1400" b="0">
                <a:solidFill>
                  <a:schemeClr val="tx1"/>
                </a:solidFill>
                <a:latin typeface="+mn-lt"/>
              </a:defRPr>
            </a:lvl8pPr>
            <a:lvl9pPr>
              <a:defRPr sz="1400" b="0">
                <a:solidFill>
                  <a:schemeClr val="tx1"/>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FE79E38B-C471-6E87-FFEA-0FA69CFDEFF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F153127B-B643-038E-B1D2-04AE3AD46317}"/>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31C38E36-7B31-8302-04A0-4AAB0DE94B17}"/>
              </a:ext>
            </a:extLst>
          </p:cNvPr>
          <p:cNvSpPr>
            <a:spLocks noGrp="1"/>
          </p:cNvSpPr>
          <p:nvPr>
            <p:ph type="dt" sz="half" idx="30"/>
          </p:nvPr>
        </p:nvSpPr>
        <p:spPr/>
        <p:txBody>
          <a:bodyPr/>
          <a:lstStyle/>
          <a:p>
            <a:r>
              <a:rPr lang="en-US"/>
              <a:t>Confidential</a:t>
            </a:r>
            <a:endParaRPr lang="en-US" dirty="0"/>
          </a:p>
        </p:txBody>
      </p:sp>
      <p:sp>
        <p:nvSpPr>
          <p:cNvPr id="3" name="Rectangle 2">
            <a:extLst>
              <a:ext uri="{FF2B5EF4-FFF2-40B4-BE49-F238E27FC236}">
                <a16:creationId xmlns:a16="http://schemas.microsoft.com/office/drawing/2014/main" id="{EC726F66-7E59-28CD-9256-81E613F2B59A}"/>
              </a:ext>
            </a:extLst>
          </p:cNvPr>
          <p:cNvSpPr/>
          <p:nvPr userDrawn="1"/>
        </p:nvSpPr>
        <p:spPr bwMode="auto">
          <a:xfrm>
            <a:off x="8121649" y="1658938"/>
            <a:ext cx="3606800" cy="100194"/>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0" name="Text Placeholder 9">
            <a:extLst>
              <a:ext uri="{FF2B5EF4-FFF2-40B4-BE49-F238E27FC236}">
                <a16:creationId xmlns:a16="http://schemas.microsoft.com/office/drawing/2014/main" id="{A61611B4-7533-76BE-D401-11F2E0E7B2D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ED215BA1-5809-6284-1598-62FD8AAA9011}"/>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92551195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4 Columns">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53482"/>
            <a:ext cx="2638426"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02726" y="1653482"/>
            <a:ext cx="2625721" cy="4756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1">
            <a:extLst>
              <a:ext uri="{FF2B5EF4-FFF2-40B4-BE49-F238E27FC236}">
                <a16:creationId xmlns:a16="http://schemas.microsoft.com/office/drawing/2014/main" id="{755E3A3D-6EED-3CD2-0277-42EA68748EC4}"/>
              </a:ext>
            </a:extLst>
          </p:cNvPr>
          <p:cNvSpPr>
            <a:spLocks noGrp="1"/>
          </p:cNvSpPr>
          <p:nvPr>
            <p:ph type="ftr" sz="quarter" idx="31"/>
          </p:nvPr>
        </p:nvSpPr>
        <p:spPr/>
        <p:txBody>
          <a:bodyPr/>
          <a:lstStyle/>
          <a:p>
            <a:r>
              <a:rPr lang="en-US"/>
              <a:t>Presentation Title</a:t>
            </a:r>
            <a:endParaRPr lang="en-US" dirty="0"/>
          </a:p>
        </p:txBody>
      </p:sp>
      <p:cxnSp>
        <p:nvCxnSpPr>
          <p:cNvPr id="2" name="Straight Connector 1">
            <a:extLst>
              <a:ext uri="{FF2B5EF4-FFF2-40B4-BE49-F238E27FC236}">
                <a16:creationId xmlns:a16="http://schemas.microsoft.com/office/drawing/2014/main" id="{F4B6F1D4-6C09-AE79-2BD5-4F7A65E34B10}"/>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5AA9A0DB-5A5E-4EF3-AB35-C9495BDF5298}"/>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819728E1-C36C-710E-DEA1-AB0370AC01B5}"/>
              </a:ext>
            </a:extLst>
          </p:cNvPr>
          <p:cNvSpPr>
            <a:spLocks noGrp="1"/>
          </p:cNvSpPr>
          <p:nvPr>
            <p:ph type="dt" sz="half" idx="32"/>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8365DED-D246-07BF-5620-4F74563D0B94}"/>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D20A0B8-F6AA-25CB-F8FD-FAE0B6815773}"/>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987653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dirty="0" err="1"/>
              <a:t>Sollentuna</a:t>
            </a:r>
            <a:r>
              <a:rPr lang="en-US" dirty="0"/>
              <a:t> </a:t>
            </a:r>
            <a:r>
              <a:rPr lang="en-US" dirty="0" err="1"/>
              <a:t>kommun</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23698286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a:t>Presentation Title</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96710057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3 Columns, Al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1" y="1658938"/>
            <a:ext cx="614997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3">
            <a:extLst>
              <a:ext uri="{FF2B5EF4-FFF2-40B4-BE49-F238E27FC236}">
                <a16:creationId xmlns:a16="http://schemas.microsoft.com/office/drawing/2014/main" id="{793038B3-F334-1D28-60A2-F0F0648ECDAC}"/>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6F8F415-3C54-88F6-A578-1CA9E51FE398}"/>
              </a:ext>
            </a:extLst>
          </p:cNvPr>
          <p:cNvSpPr>
            <a:spLocks noGrp="1"/>
          </p:cNvSpPr>
          <p:nvPr>
            <p:ph type="body" sz="quarter" idx="28"/>
          </p:nvPr>
        </p:nvSpPr>
        <p:spPr>
          <a:xfrm>
            <a:off x="460374"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4A8ED95-D6D9-FAFC-DE3A-F258B0A027A0}"/>
              </a:ext>
            </a:extLst>
          </p:cNvPr>
          <p:cNvSpPr>
            <a:spLocks noGrp="1"/>
          </p:cNvSpPr>
          <p:nvPr>
            <p:ph type="ftr" sz="quarter" idx="29"/>
          </p:nvPr>
        </p:nvSpPr>
        <p:spPr/>
        <p:txBody>
          <a:bodyPr/>
          <a:lstStyle/>
          <a:p>
            <a:r>
              <a:rPr lang="en-US"/>
              <a:t>Presentation Title</a:t>
            </a:r>
            <a:endParaRPr lang="en-US" dirty="0"/>
          </a:p>
        </p:txBody>
      </p:sp>
      <p:cxnSp>
        <p:nvCxnSpPr>
          <p:cNvPr id="5" name="Straight Connector 4">
            <a:extLst>
              <a:ext uri="{FF2B5EF4-FFF2-40B4-BE49-F238E27FC236}">
                <a16:creationId xmlns:a16="http://schemas.microsoft.com/office/drawing/2014/main" id="{5FF276FB-E878-7F27-1189-9FEB07B09F0E}"/>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BCB4F00E-7F8D-0032-B618-374F48BD6F7E}"/>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92BE4E63-D057-8EC3-5D1B-A4730FE1720B}"/>
              </a:ext>
            </a:extLst>
          </p:cNvPr>
          <p:cNvSpPr>
            <a:spLocks noGrp="1"/>
          </p:cNvSpPr>
          <p:nvPr>
            <p:ph type="dt" sz="half" idx="30"/>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0960E180-5EA5-656A-01E8-565DE3670D7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C0663B31-AD6D-053C-929F-DAE04166118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907441560"/>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a:t>Presentation Title</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230569266"/>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a:t>Presentation Title</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0828561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Presentation Title</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565966015"/>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a:t>Presentation Title</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2541560"/>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a:t>Presentation Title</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165513185"/>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a:t>Presentation Title</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2126714255"/>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userDrawn="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a:t>Presentation Title</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41498245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a:t>Presentation Title</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dirty="0"/>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18pt Century Gothic </a:t>
            </a:r>
            <a:br>
              <a:rPr lang="en-US" dirty="0"/>
            </a:br>
            <a:r>
              <a:rPr lang="en-US" dirty="0"/>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528900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 Righ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360680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4305300" y="1658938"/>
            <a:ext cx="7423150"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4A3F0A2A-DFFF-0033-DE99-007054C6F26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ABA7C5E3-1248-197F-BE99-0A6C6A074B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93BD7911-5C92-592A-A596-522A13A32AA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C64B643B-A292-870A-93CB-F46E391FD3AA}"/>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64690ACF-0A98-532A-28D8-C10948A11DB7}"/>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B829BAB5-2101-E944-14AD-4F8F0478ADDC}"/>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663574199"/>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userDrawn="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userDrawn="1"/>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userDrawn="1"/>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56A6C2F4-7716-D69C-3314-35AB820E3FCA}"/>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a:t>Presentation Title</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652063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 Left">
    <p:bg>
      <p:bgPr>
        <a:solidFill>
          <a:schemeClr val="bg1"/>
        </a:solidFill>
        <a:effectLst/>
      </p:bgPr>
    </p:bg>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FDDBC640-4196-54D2-F247-C183F2E0813B}"/>
              </a:ext>
            </a:extLst>
          </p:cNvPr>
          <p:cNvSpPr>
            <a:spLocks noGrp="1"/>
          </p:cNvSpPr>
          <p:nvPr>
            <p:ph sz="quarter" idx="12"/>
          </p:nvPr>
        </p:nvSpPr>
        <p:spPr>
          <a:xfrm>
            <a:off x="460376" y="1658938"/>
            <a:ext cx="7439024" cy="4751388"/>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14">
            <a:extLst>
              <a:ext uri="{FF2B5EF4-FFF2-40B4-BE49-F238E27FC236}">
                <a16:creationId xmlns:a16="http://schemas.microsoft.com/office/drawing/2014/main" id="{18B777E7-71DA-148C-1C80-4499C6271E29}"/>
              </a:ext>
            </a:extLst>
          </p:cNvPr>
          <p:cNvSpPr>
            <a:spLocks noGrp="1"/>
          </p:cNvSpPr>
          <p:nvPr>
            <p:ph sz="quarter" idx="24"/>
          </p:nvPr>
        </p:nvSpPr>
        <p:spPr>
          <a:xfrm>
            <a:off x="8124825" y="1658938"/>
            <a:ext cx="3603624"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10882FC5-F413-E97F-C024-976702AD4C4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2" name="Straight Connector 1">
            <a:extLst>
              <a:ext uri="{FF2B5EF4-FFF2-40B4-BE49-F238E27FC236}">
                <a16:creationId xmlns:a16="http://schemas.microsoft.com/office/drawing/2014/main" id="{D3223C33-CC0C-375B-1550-324D8509F703}"/>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353D4A6-DAAA-BDF8-DAB2-AF4F1FF4DAC3}"/>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BDA69648-2C7D-665C-0706-268A4AF9E12E}"/>
              </a:ext>
            </a:extLst>
          </p:cNvPr>
          <p:cNvSpPr>
            <a:spLocks noGrp="1"/>
          </p:cNvSpPr>
          <p:nvPr>
            <p:ph type="dt" sz="half" idx="26"/>
          </p:nvPr>
        </p:nvSpPr>
        <p:spPr/>
        <p:txBody>
          <a:bodyPr/>
          <a:lstStyle/>
          <a:p>
            <a:r>
              <a:rPr lang="en-US"/>
              <a:t>Confidential</a:t>
            </a:r>
            <a:endParaRPr lang="en-US" dirty="0"/>
          </a:p>
        </p:txBody>
      </p:sp>
      <p:sp>
        <p:nvSpPr>
          <p:cNvPr id="6" name="Text Placeholder 9">
            <a:extLst>
              <a:ext uri="{FF2B5EF4-FFF2-40B4-BE49-F238E27FC236}">
                <a16:creationId xmlns:a16="http://schemas.microsoft.com/office/drawing/2014/main" id="{FEBACFC1-431A-54B8-09FA-A1265BF93049}"/>
              </a:ext>
            </a:extLst>
          </p:cNvPr>
          <p:cNvSpPr>
            <a:spLocks noGrp="1"/>
          </p:cNvSpPr>
          <p:nvPr>
            <p:ph type="body" sz="quarter" idx="27"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9" name="Text Placeholder 15">
            <a:extLst>
              <a:ext uri="{FF2B5EF4-FFF2-40B4-BE49-F238E27FC236}">
                <a16:creationId xmlns:a16="http://schemas.microsoft.com/office/drawing/2014/main" id="{731B4E4D-711D-67EC-1901-A64F9CBAEE8A}"/>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299026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2" y="1658938"/>
            <a:ext cx="6175378" cy="4751388"/>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68421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8D2FF9C5-9604-5F83-AF9F-421578AFA00B}"/>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0EA18464-CE92-0EAD-794D-51E6D7165004}"/>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0BC7C422-BF7C-9D1D-A129-FE94057BCCE6}"/>
              </a:ext>
            </a:extLst>
          </p:cNvPr>
          <p:cNvSpPr>
            <a:spLocks noGrp="1"/>
          </p:cNvSpPr>
          <p:nvPr>
            <p:ph type="dt" sz="half" idx="29"/>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A77CB0B5-23F9-E058-C42C-1FC94041833F}"/>
              </a:ext>
            </a:extLst>
          </p:cNvPr>
          <p:cNvSpPr>
            <a:spLocks noGrp="1"/>
          </p:cNvSpPr>
          <p:nvPr>
            <p:ph type="body" sz="quarter" idx="30"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3B7AB012-C285-6484-FCD7-B1AEF09A2EF6}"/>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976942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119365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4 Righ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460373" y="1658939"/>
            <a:ext cx="8705852" cy="4751387"/>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9407525" y="1658939"/>
            <a:ext cx="2324100"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3FE3C69-60E9-6E41-43B1-6C38F5C4DDBF}"/>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CBB95D47-0D9B-3941-4D6B-23E4C53CD8B4}"/>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7C16AB9B-119A-2247-76F1-1FFD88CF58FF}"/>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7BFB06E7-11E9-8AAA-7E95-627438686861}"/>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7247C4B-3E8A-E598-A4AA-B58A7D185770}"/>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BA66D3C6-590A-8A4C-FC3C-E42958F7CEB5}"/>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056592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4">
            <a:extLst>
              <a:ext uri="{FF2B5EF4-FFF2-40B4-BE49-F238E27FC236}">
                <a16:creationId xmlns:a16="http://schemas.microsoft.com/office/drawing/2014/main" id="{E4589648-4B10-71AD-4580-8925683C4D29}"/>
              </a:ext>
            </a:extLst>
          </p:cNvPr>
          <p:cNvSpPr>
            <a:spLocks noGrp="1"/>
          </p:cNvSpPr>
          <p:nvPr>
            <p:ph sz="quarter" idx="25"/>
          </p:nvPr>
        </p:nvSpPr>
        <p:spPr>
          <a:xfrm>
            <a:off x="3016259" y="1658941"/>
            <a:ext cx="8712192" cy="4751385"/>
          </a:xfrm>
        </p:spPr>
        <p:txBody>
          <a:bodyPr/>
          <a:lstStyle>
            <a:lvl1pPr>
              <a:defRPr b="0" i="0"/>
            </a:lvl1pPr>
            <a:lvl2pPr>
              <a:defRPr b="1"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1658941"/>
            <a:ext cx="2330451" cy="47513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FA9F2B60-4A90-CBB9-E5BD-F8B8F9474284}"/>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6816C104-DDA9-9AC1-7776-97BC2AA7E87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3F66185B-A4BD-6986-9DC2-4155AA216B66}"/>
              </a:ext>
            </a:extLst>
          </p:cNvPr>
          <p:cNvSpPr>
            <a:spLocks noGrp="1"/>
          </p:cNvSpPr>
          <p:nvPr>
            <p:ph type="title" hasCustomPrompt="1"/>
          </p:nvPr>
        </p:nvSpPr>
        <p:spPr/>
        <p:txBody>
          <a:bodyPr/>
          <a:lstStyle/>
          <a:p>
            <a:r>
              <a:rPr lang="en-US" dirty="0"/>
              <a:t>Content page headline 32pt Georgia, one line only</a:t>
            </a:r>
          </a:p>
        </p:txBody>
      </p:sp>
      <p:sp>
        <p:nvSpPr>
          <p:cNvPr id="7" name="Date Placeholder 6">
            <a:extLst>
              <a:ext uri="{FF2B5EF4-FFF2-40B4-BE49-F238E27FC236}">
                <a16:creationId xmlns:a16="http://schemas.microsoft.com/office/drawing/2014/main" id="{0A8EF043-D56F-CDB0-1DDA-708FE1F25E43}"/>
              </a:ext>
            </a:extLst>
          </p:cNvPr>
          <p:cNvSpPr>
            <a:spLocks noGrp="1"/>
          </p:cNvSpPr>
          <p:nvPr>
            <p:ph type="dt" sz="half" idx="29"/>
          </p:nvPr>
        </p:nvSpPr>
        <p:spPr/>
        <p:txBody>
          <a:bodyPr/>
          <a:lstStyle/>
          <a:p>
            <a:r>
              <a:rPr lang="en-US"/>
              <a:t>Confidential</a:t>
            </a:r>
            <a:endParaRPr lang="en-US" dirty="0"/>
          </a:p>
        </p:txBody>
      </p:sp>
      <p:sp>
        <p:nvSpPr>
          <p:cNvPr id="9" name="Text Placeholder 9">
            <a:extLst>
              <a:ext uri="{FF2B5EF4-FFF2-40B4-BE49-F238E27FC236}">
                <a16:creationId xmlns:a16="http://schemas.microsoft.com/office/drawing/2014/main" id="{B9BD0C2C-A671-241B-1DFE-0F77B9B18B46}"/>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0" name="Text Placeholder 15">
            <a:extLst>
              <a:ext uri="{FF2B5EF4-FFF2-40B4-BE49-F238E27FC236}">
                <a16:creationId xmlns:a16="http://schemas.microsoft.com/office/drawing/2014/main" id="{130029AB-B4CC-A927-5EE1-440748274040}"/>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3396893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err="1"/>
              <a:t>Sollentuna</a:t>
            </a:r>
            <a:r>
              <a:rPr lang="en-US" dirty="0"/>
              <a:t> </a:t>
            </a:r>
            <a:r>
              <a:rPr lang="en-US" dirty="0" err="1"/>
              <a:t>kommun</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dirty="0"/>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18pt Century Gothic </a:t>
            </a:r>
            <a:br>
              <a:rPr lang="en-US" dirty="0"/>
            </a:br>
            <a:r>
              <a:rPr lang="en-US" dirty="0"/>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3" name="Straight Connector 12">
            <a:extLst>
              <a:ext uri="{FF2B5EF4-FFF2-40B4-BE49-F238E27FC236}">
                <a16:creationId xmlns:a16="http://schemas.microsoft.com/office/drawing/2014/main" id="{5BF61887-1FB3-14DF-CEC7-642EBA7B2563}"/>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userDrawn="1"/>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userDrawn="1"/>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512374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4" name="Rectangle 3">
            <a:extLst>
              <a:ext uri="{FF2B5EF4-FFF2-40B4-BE49-F238E27FC236}">
                <a16:creationId xmlns:a16="http://schemas.microsoft.com/office/drawing/2014/main" id="{363F4EA1-4D44-C4B0-44A0-139BAC159282}"/>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Segoe UI" panose="020B0502040204020203" pitchFamily="34" charset="0"/>
            </a:endParaRPr>
          </a:p>
        </p:txBody>
      </p:sp>
      <p:sp>
        <p:nvSpPr>
          <p:cNvPr id="15" name="Rectangle 14">
            <a:extLst>
              <a:ext uri="{FF2B5EF4-FFF2-40B4-BE49-F238E27FC236}">
                <a16:creationId xmlns:a16="http://schemas.microsoft.com/office/drawing/2014/main" id="{F6AE2442-2098-9805-4797-2756D5ACC80B}"/>
              </a:ext>
            </a:extLst>
          </p:cNvPr>
          <p:cNvSpPr/>
          <p:nvPr userDrawn="1"/>
        </p:nvSpPr>
        <p:spPr bwMode="auto">
          <a:xfrm rot="16200000">
            <a:off x="758441" y="4102207"/>
            <a:ext cx="780301" cy="1376446"/>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6" name="Rectangle 25">
            <a:extLst>
              <a:ext uri="{FF2B5EF4-FFF2-40B4-BE49-F238E27FC236}">
                <a16:creationId xmlns:a16="http://schemas.microsoft.com/office/drawing/2014/main" id="{C5C9E8FE-D3E1-D40B-8739-B34A5D5F197F}"/>
              </a:ext>
            </a:extLst>
          </p:cNvPr>
          <p:cNvSpPr/>
          <p:nvPr userDrawn="1"/>
        </p:nvSpPr>
        <p:spPr bwMode="auto">
          <a:xfrm rot="16200000">
            <a:off x="2297118" y="4102207"/>
            <a:ext cx="780301" cy="1376446"/>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7" name="Rectangle 26">
            <a:extLst>
              <a:ext uri="{FF2B5EF4-FFF2-40B4-BE49-F238E27FC236}">
                <a16:creationId xmlns:a16="http://schemas.microsoft.com/office/drawing/2014/main" id="{AB3E912C-2C0D-6598-16A2-18B9F11E5E82}"/>
              </a:ext>
            </a:extLst>
          </p:cNvPr>
          <p:cNvSpPr/>
          <p:nvPr userDrawn="1"/>
        </p:nvSpPr>
        <p:spPr bwMode="auto">
          <a:xfrm rot="16200000">
            <a:off x="3827241" y="1588537"/>
            <a:ext cx="780301"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11F8B34C-B2BE-3C10-3690-AA9DE5F1950C}"/>
              </a:ext>
            </a:extLst>
          </p:cNvPr>
          <p:cNvSpPr/>
          <p:nvPr userDrawn="1"/>
        </p:nvSpPr>
        <p:spPr bwMode="auto">
          <a:xfrm rot="16200000">
            <a:off x="5361272" y="1583890"/>
            <a:ext cx="780301" cy="1376446"/>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4E6E9524-047E-6ABC-52D3-0B2D672D68A6}"/>
              </a:ext>
            </a:extLst>
          </p:cNvPr>
          <p:cNvSpPr/>
          <p:nvPr userDrawn="1"/>
        </p:nvSpPr>
        <p:spPr bwMode="auto">
          <a:xfrm rot="16200000">
            <a:off x="6895303" y="1588537"/>
            <a:ext cx="780301" cy="1376446"/>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A2EB83A4-5B0E-8EE6-C0AC-77FDC6CA0A80}"/>
              </a:ext>
            </a:extLst>
          </p:cNvPr>
          <p:cNvSpPr/>
          <p:nvPr userDrawn="1"/>
        </p:nvSpPr>
        <p:spPr bwMode="auto">
          <a:xfrm rot="16200000">
            <a:off x="8429334" y="1583891"/>
            <a:ext cx="780301" cy="1376446"/>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56A1109B-EC56-0783-76F7-5E27DEA736EC}"/>
              </a:ext>
            </a:extLst>
          </p:cNvPr>
          <p:cNvSpPr/>
          <p:nvPr userDrawn="1"/>
        </p:nvSpPr>
        <p:spPr bwMode="auto">
          <a:xfrm rot="16200000">
            <a:off x="9963365" y="1588537"/>
            <a:ext cx="780301" cy="1376446"/>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089FE752-9A07-7B39-7EDC-0BBF2072A320}"/>
              </a:ext>
            </a:extLst>
          </p:cNvPr>
          <p:cNvSpPr/>
          <p:nvPr userDrawn="1"/>
        </p:nvSpPr>
        <p:spPr bwMode="auto">
          <a:xfrm rot="16200000">
            <a:off x="2286240" y="1581567"/>
            <a:ext cx="780301" cy="1381093"/>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Title 19">
            <a:extLst>
              <a:ext uri="{FF2B5EF4-FFF2-40B4-BE49-F238E27FC236}">
                <a16:creationId xmlns:a16="http://schemas.microsoft.com/office/drawing/2014/main" id="{9361C822-27FB-C45A-1F3B-265456F1418D}"/>
              </a:ext>
            </a:extLst>
          </p:cNvPr>
          <p:cNvSpPr txBox="1">
            <a:spLocks/>
          </p:cNvSpPr>
          <p:nvPr userDrawn="1"/>
        </p:nvSpPr>
        <p:spPr>
          <a:xfrm>
            <a:off x="455727" y="1259097"/>
            <a:ext cx="7532419" cy="561441"/>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dirty="0">
                <a:latin typeface="Century Gothic"/>
                <a:ea typeface="Roboto"/>
                <a:cs typeface="Segoe UI"/>
              </a:rPr>
              <a:t>Primary palette: </a:t>
            </a:r>
            <a:r>
              <a:rPr lang="en-US" sz="1200" dirty="0">
                <a:latin typeface="Century Gothic"/>
                <a:ea typeface="Roboto"/>
                <a:cs typeface="Segoe UI"/>
              </a:rPr>
              <a:t>We use this family of neutrals liberally in our communications for backgrounds, creating visual interest with tone-on-tone </a:t>
            </a:r>
            <a:r>
              <a:rPr lang="en-US" sz="1200" dirty="0" err="1">
                <a:latin typeface="Century Gothic"/>
                <a:ea typeface="Roboto"/>
                <a:cs typeface="Segoe UI"/>
              </a:rPr>
              <a:t>colour</a:t>
            </a:r>
            <a:r>
              <a:rPr lang="en-US" sz="1200" dirty="0">
                <a:latin typeface="Century Gothic"/>
                <a:ea typeface="Roboto"/>
                <a:cs typeface="Segoe UI"/>
              </a:rPr>
              <a:t> blocking, and </a:t>
            </a:r>
            <a:r>
              <a:rPr lang="en-US" sz="1200" dirty="0" err="1">
                <a:latin typeface="Century Gothic"/>
                <a:ea typeface="Roboto"/>
                <a:cs typeface="Segoe UI"/>
              </a:rPr>
              <a:t>organising</a:t>
            </a:r>
            <a:r>
              <a:rPr lang="en-US" sz="1200" dirty="0">
                <a:latin typeface="Century Gothic"/>
                <a:ea typeface="Roboto"/>
                <a:cs typeface="Segoe UI"/>
              </a:rPr>
              <a:t> content.</a:t>
            </a:r>
            <a:endParaRPr lang="en-GB" sz="1200" dirty="0">
              <a:latin typeface="Century Gothic"/>
              <a:ea typeface="Roboto"/>
              <a:cs typeface="Segoe UI"/>
            </a:endParaRPr>
          </a:p>
          <a:p>
            <a:endParaRPr lang="en-US" sz="1200" dirty="0">
              <a:latin typeface="Century Gothic"/>
              <a:ea typeface="Roboto"/>
              <a:cs typeface="Segoe UI"/>
            </a:endParaRPr>
          </a:p>
        </p:txBody>
      </p:sp>
      <p:sp>
        <p:nvSpPr>
          <p:cNvPr id="34" name="TextBox 33">
            <a:extLst>
              <a:ext uri="{FF2B5EF4-FFF2-40B4-BE49-F238E27FC236}">
                <a16:creationId xmlns:a16="http://schemas.microsoft.com/office/drawing/2014/main" id="{6D6882A9-FBAC-C5C8-4F9C-B188DCBCFB48}"/>
              </a:ext>
            </a:extLst>
          </p:cNvPr>
          <p:cNvSpPr txBox="1"/>
          <p:nvPr userDrawn="1"/>
        </p:nvSpPr>
        <p:spPr>
          <a:xfrm>
            <a:off x="1997927" y="2759927"/>
            <a:ext cx="149612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Pale Grey</a:t>
            </a:r>
            <a:endParaRPr lang="en-US" sz="1000">
              <a:solidFill>
                <a:schemeClr val="tx2"/>
              </a:solidFill>
            </a:endParaRPr>
          </a:p>
          <a:p>
            <a:r>
              <a:rPr lang="en-US" sz="1000" dirty="0">
                <a:solidFill>
                  <a:schemeClr val="tx2"/>
                </a:solidFill>
                <a:ea typeface="+mn-lt"/>
                <a:cs typeface="+mn-lt"/>
              </a:rPr>
              <a:t>PMS 9285 C</a:t>
            </a:r>
            <a:endParaRPr lang="en-US" sz="1000">
              <a:solidFill>
                <a:schemeClr val="tx2"/>
              </a:solidFill>
            </a:endParaRPr>
          </a:p>
          <a:p>
            <a:r>
              <a:rPr lang="en-US" sz="1000" dirty="0">
                <a:solidFill>
                  <a:schemeClr val="tx2"/>
                </a:solidFill>
                <a:ea typeface="+mn-lt"/>
                <a:cs typeface="+mn-lt"/>
              </a:rPr>
              <a:t>CMYK c0 m4 y10 k0</a:t>
            </a:r>
            <a:endParaRPr lang="en-US" sz="1000">
              <a:solidFill>
                <a:schemeClr val="tx2"/>
              </a:solidFill>
            </a:endParaRPr>
          </a:p>
          <a:p>
            <a:r>
              <a:rPr lang="en-US" sz="1000" dirty="0">
                <a:solidFill>
                  <a:schemeClr val="tx2"/>
                </a:solidFill>
                <a:ea typeface="+mn-lt"/>
                <a:cs typeface="+mn-lt"/>
              </a:rPr>
              <a:t>RGB r249 g238 b227</a:t>
            </a:r>
            <a:endParaRPr lang="en-US" sz="1000">
              <a:solidFill>
                <a:schemeClr val="tx2"/>
              </a:solidFill>
            </a:endParaRPr>
          </a:p>
          <a:p>
            <a:r>
              <a:rPr lang="en-US" sz="1000" dirty="0">
                <a:solidFill>
                  <a:schemeClr val="tx2"/>
                </a:solidFill>
                <a:ea typeface="+mn-lt"/>
                <a:cs typeface="+mn-lt"/>
              </a:rPr>
              <a:t>HEX #f9eee3</a:t>
            </a:r>
            <a:endParaRPr lang="en-US" sz="1000">
              <a:solidFill>
                <a:schemeClr val="tx2"/>
              </a:solidFill>
            </a:endParaRPr>
          </a:p>
          <a:p>
            <a:pPr marL="0" indent="-3657600" algn="l">
              <a:spcAft>
                <a:spcPts val="600"/>
              </a:spcAft>
            </a:pPr>
            <a:endParaRPr lang="en-US" sz="1000" b="0" i="0" dirty="0">
              <a:solidFill>
                <a:schemeClr val="tx2"/>
              </a:solidFill>
              <a:latin typeface="+mn-lt"/>
              <a:ea typeface="Roboto" panose="02000000000000000000" pitchFamily="2" charset="0"/>
              <a:cs typeface="Segoe UI" panose="020B0502040204020203" pitchFamily="34" charset="0"/>
            </a:endParaRPr>
          </a:p>
        </p:txBody>
      </p:sp>
      <p:sp>
        <p:nvSpPr>
          <p:cNvPr id="35" name="TextBox 34">
            <a:extLst>
              <a:ext uri="{FF2B5EF4-FFF2-40B4-BE49-F238E27FC236}">
                <a16:creationId xmlns:a16="http://schemas.microsoft.com/office/drawing/2014/main" id="{2B411897-3DD7-20F9-DAC7-46239948698B}"/>
              </a:ext>
            </a:extLst>
          </p:cNvPr>
          <p:cNvSpPr txBox="1"/>
          <p:nvPr userDrawn="1"/>
        </p:nvSpPr>
        <p:spPr>
          <a:xfrm>
            <a:off x="3568390" y="2755280"/>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Grey</a:t>
            </a:r>
            <a:endParaRPr lang="en-US" dirty="0">
              <a:solidFill>
                <a:schemeClr val="tx2"/>
              </a:solidFill>
              <a:ea typeface="+mn-lt"/>
              <a:cs typeface="+mn-lt"/>
            </a:endParaRPr>
          </a:p>
          <a:p>
            <a:r>
              <a:rPr lang="en-US" sz="1000" dirty="0">
                <a:solidFill>
                  <a:schemeClr val="tx2"/>
                </a:solidFill>
                <a:ea typeface="+mn-lt"/>
                <a:cs typeface="+mn-lt"/>
              </a:rPr>
              <a:t>PMS 7528 C</a:t>
            </a:r>
            <a:endParaRPr lang="en-US" dirty="0">
              <a:solidFill>
                <a:schemeClr val="tx2"/>
              </a:solidFill>
              <a:ea typeface="+mn-lt"/>
              <a:cs typeface="+mn-lt"/>
            </a:endParaRPr>
          </a:p>
          <a:p>
            <a:r>
              <a:rPr lang="en-US" sz="1000" dirty="0">
                <a:solidFill>
                  <a:schemeClr val="tx2"/>
                </a:solidFill>
                <a:ea typeface="+mn-lt"/>
                <a:cs typeface="+mn-lt"/>
              </a:rPr>
              <a:t>CMYK c19 m20 y23 k0</a:t>
            </a:r>
            <a:endParaRPr lang="en-US" dirty="0">
              <a:solidFill>
                <a:schemeClr val="tx2"/>
              </a:solidFill>
              <a:ea typeface="+mn-lt"/>
              <a:cs typeface="+mn-lt"/>
            </a:endParaRPr>
          </a:p>
          <a:p>
            <a:r>
              <a:rPr lang="en-US" sz="1000" dirty="0">
                <a:solidFill>
                  <a:schemeClr val="tx2"/>
                </a:solidFill>
                <a:ea typeface="+mn-lt"/>
                <a:cs typeface="+mn-lt"/>
              </a:rPr>
              <a:t>RGB r211 g200 b189</a:t>
            </a:r>
            <a:endParaRPr lang="en-US" dirty="0">
              <a:solidFill>
                <a:schemeClr val="tx2"/>
              </a:solidFill>
            </a:endParaRPr>
          </a:p>
          <a:p>
            <a:r>
              <a:rPr lang="en-US" sz="1000" dirty="0">
                <a:solidFill>
                  <a:schemeClr val="tx2"/>
                </a:solidFill>
                <a:ea typeface="+mn-lt"/>
                <a:cs typeface="+mn-lt"/>
              </a:rPr>
              <a:t>HEX #d3c8bd</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36" name="TextBox 35">
            <a:extLst>
              <a:ext uri="{FF2B5EF4-FFF2-40B4-BE49-F238E27FC236}">
                <a16:creationId xmlns:a16="http://schemas.microsoft.com/office/drawing/2014/main" id="{AF8224B8-EF3C-0402-BF2F-82F1A8ABA80F}"/>
              </a:ext>
            </a:extLst>
          </p:cNvPr>
          <p:cNvSpPr txBox="1"/>
          <p:nvPr userDrawn="1"/>
        </p:nvSpPr>
        <p:spPr>
          <a:xfrm>
            <a:off x="5064511" y="2759926"/>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Medium Grey</a:t>
            </a:r>
            <a:endParaRPr lang="en-US" dirty="0">
              <a:solidFill>
                <a:schemeClr val="tx2"/>
              </a:solidFill>
              <a:ea typeface="+mn-lt"/>
              <a:cs typeface="+mn-lt"/>
            </a:endParaRPr>
          </a:p>
          <a:p>
            <a:r>
              <a:rPr lang="en-US" sz="1000" dirty="0">
                <a:solidFill>
                  <a:schemeClr val="tx2"/>
                </a:solidFill>
                <a:ea typeface="+mn-lt"/>
                <a:cs typeface="+mn-lt"/>
              </a:rPr>
              <a:t>PMS 2474 C</a:t>
            </a:r>
            <a:endParaRPr lang="en-US" dirty="0">
              <a:solidFill>
                <a:schemeClr val="tx2"/>
              </a:solidFill>
              <a:ea typeface="+mn-lt"/>
              <a:cs typeface="+mn-lt"/>
            </a:endParaRPr>
          </a:p>
          <a:p>
            <a:r>
              <a:rPr lang="en-US" sz="1000" dirty="0">
                <a:solidFill>
                  <a:schemeClr val="tx2"/>
                </a:solidFill>
                <a:ea typeface="+mn-lt"/>
                <a:cs typeface="+mn-lt"/>
              </a:rPr>
              <a:t>CMYK c26 m29 y30 k4</a:t>
            </a:r>
            <a:endParaRPr lang="en-US" dirty="0">
              <a:solidFill>
                <a:schemeClr val="tx2"/>
              </a:solidFill>
            </a:endParaRPr>
          </a:p>
          <a:p>
            <a:r>
              <a:rPr lang="en-US" sz="1000" dirty="0">
                <a:solidFill>
                  <a:schemeClr val="tx2"/>
                </a:solidFill>
                <a:ea typeface="+mn-lt"/>
                <a:cs typeface="+mn-lt"/>
              </a:rPr>
              <a:t>RGB r186 g176 b171</a:t>
            </a:r>
            <a:endParaRPr lang="en-US" dirty="0">
              <a:solidFill>
                <a:schemeClr val="tx2"/>
              </a:solidFill>
            </a:endParaRPr>
          </a:p>
          <a:p>
            <a:r>
              <a:rPr lang="en-US" sz="1000" dirty="0">
                <a:solidFill>
                  <a:schemeClr val="tx2"/>
                </a:solidFill>
                <a:ea typeface="+mn-lt"/>
                <a:cs typeface="+mn-lt"/>
              </a:rPr>
              <a:t>HEX #bab0ab</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37" name="TextBox 36">
            <a:extLst>
              <a:ext uri="{FF2B5EF4-FFF2-40B4-BE49-F238E27FC236}">
                <a16:creationId xmlns:a16="http://schemas.microsoft.com/office/drawing/2014/main" id="{79AE5C24-1B8E-2C55-C465-75A284DFBB8A}"/>
              </a:ext>
            </a:extLst>
          </p:cNvPr>
          <p:cNvSpPr txBox="1"/>
          <p:nvPr userDrawn="1"/>
        </p:nvSpPr>
        <p:spPr>
          <a:xfrm>
            <a:off x="6597803" y="2755279"/>
            <a:ext cx="1384608" cy="92797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Dark Grey</a:t>
            </a:r>
            <a:endParaRPr lang="en-US" dirty="0">
              <a:solidFill>
                <a:schemeClr val="tx2"/>
              </a:solidFill>
              <a:ea typeface="+mn-lt"/>
              <a:cs typeface="+mn-lt"/>
            </a:endParaRPr>
          </a:p>
          <a:p>
            <a:r>
              <a:rPr lang="en-US" sz="1000" dirty="0">
                <a:solidFill>
                  <a:schemeClr val="tx2"/>
                </a:solidFill>
                <a:ea typeface="+mn-lt"/>
                <a:cs typeface="+mn-lt"/>
              </a:rPr>
              <a:t>PMS 4114 C</a:t>
            </a:r>
            <a:endParaRPr lang="en-US" dirty="0">
              <a:solidFill>
                <a:schemeClr val="tx2"/>
              </a:solidFill>
              <a:ea typeface="+mn-lt"/>
              <a:cs typeface="+mn-lt"/>
            </a:endParaRPr>
          </a:p>
          <a:p>
            <a:r>
              <a:rPr lang="en-US" sz="1000" dirty="0">
                <a:solidFill>
                  <a:schemeClr val="tx2"/>
                </a:solidFill>
                <a:ea typeface="+mn-lt"/>
                <a:cs typeface="+mn-lt"/>
              </a:rPr>
              <a:t>CMYK c34 m38 y23 k7</a:t>
            </a:r>
            <a:endParaRPr lang="en-US" dirty="0">
              <a:solidFill>
                <a:schemeClr val="tx2"/>
              </a:solidFill>
            </a:endParaRPr>
          </a:p>
          <a:p>
            <a:r>
              <a:rPr lang="en-US" sz="1000" dirty="0">
                <a:solidFill>
                  <a:schemeClr val="tx2"/>
                </a:solidFill>
                <a:ea typeface="+mn-lt"/>
                <a:cs typeface="+mn-lt"/>
              </a:rPr>
              <a:t>RGB r156 g144 b144</a:t>
            </a:r>
            <a:endParaRPr lang="en-US" dirty="0">
              <a:solidFill>
                <a:schemeClr val="tx2"/>
              </a:solidFill>
            </a:endParaRPr>
          </a:p>
          <a:p>
            <a:r>
              <a:rPr lang="en-US" sz="1000" dirty="0">
                <a:solidFill>
                  <a:schemeClr val="tx2"/>
                </a:solidFill>
                <a:ea typeface="+mn-lt"/>
                <a:cs typeface="+mn-lt"/>
              </a:rPr>
              <a:t>HEX #9c9090</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38" name="TextBox 37">
            <a:extLst>
              <a:ext uri="{FF2B5EF4-FFF2-40B4-BE49-F238E27FC236}">
                <a16:creationId xmlns:a16="http://schemas.microsoft.com/office/drawing/2014/main" id="{F8D6E025-2D2B-A617-A26C-BA046F799D64}"/>
              </a:ext>
            </a:extLst>
          </p:cNvPr>
          <p:cNvSpPr txBox="1"/>
          <p:nvPr userDrawn="1"/>
        </p:nvSpPr>
        <p:spPr>
          <a:xfrm>
            <a:off x="8135742" y="2759925"/>
            <a:ext cx="1445010"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Deep Grey</a:t>
            </a:r>
            <a:endParaRPr lang="en-US" dirty="0">
              <a:solidFill>
                <a:schemeClr val="tx2"/>
              </a:solidFill>
              <a:ea typeface="+mn-lt"/>
              <a:cs typeface="+mn-lt"/>
            </a:endParaRPr>
          </a:p>
          <a:p>
            <a:r>
              <a:rPr lang="en-US" sz="1000" dirty="0">
                <a:solidFill>
                  <a:schemeClr val="tx2"/>
                </a:solidFill>
                <a:ea typeface="+mn-lt"/>
                <a:cs typeface="+mn-lt"/>
              </a:rPr>
              <a:t>PMS 2334 C </a:t>
            </a:r>
            <a:endParaRPr lang="en-US" dirty="0">
              <a:solidFill>
                <a:schemeClr val="tx2"/>
              </a:solidFill>
            </a:endParaRPr>
          </a:p>
          <a:p>
            <a:r>
              <a:rPr lang="en-US" sz="1000" dirty="0">
                <a:solidFill>
                  <a:schemeClr val="tx2"/>
                </a:solidFill>
                <a:ea typeface="+mn-lt"/>
                <a:cs typeface="+mn-lt"/>
              </a:rPr>
              <a:t>CMYK c40 m48 y45 k27</a:t>
            </a:r>
            <a:endParaRPr lang="en-US" dirty="0">
              <a:solidFill>
                <a:schemeClr val="tx2"/>
              </a:solidFill>
            </a:endParaRPr>
          </a:p>
          <a:p>
            <a:r>
              <a:rPr lang="en-US" sz="1000" dirty="0">
                <a:solidFill>
                  <a:schemeClr val="tx2"/>
                </a:solidFill>
                <a:ea typeface="+mn-lt"/>
                <a:cs typeface="+mn-lt"/>
              </a:rPr>
              <a:t>RGB r115 g104 b104</a:t>
            </a:r>
            <a:endParaRPr lang="en-US" dirty="0">
              <a:solidFill>
                <a:schemeClr val="tx2"/>
              </a:solidFill>
            </a:endParaRPr>
          </a:p>
          <a:p>
            <a:r>
              <a:rPr lang="en-US" sz="1000" dirty="0">
                <a:solidFill>
                  <a:schemeClr val="tx2"/>
                </a:solidFill>
                <a:ea typeface="+mn-lt"/>
                <a:cs typeface="+mn-lt"/>
              </a:rPr>
              <a:t>HEX #736868</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39" name="TextBox 38">
            <a:extLst>
              <a:ext uri="{FF2B5EF4-FFF2-40B4-BE49-F238E27FC236}">
                <a16:creationId xmlns:a16="http://schemas.microsoft.com/office/drawing/2014/main" id="{7C89050E-90C6-0DDD-FA6E-FE377FA6D1FA}"/>
              </a:ext>
            </a:extLst>
          </p:cNvPr>
          <p:cNvSpPr txBox="1"/>
          <p:nvPr userDrawn="1"/>
        </p:nvSpPr>
        <p:spPr>
          <a:xfrm>
            <a:off x="9673680" y="2759924"/>
            <a:ext cx="1440363"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Verian Black</a:t>
            </a:r>
            <a:endParaRPr lang="en-US" dirty="0">
              <a:solidFill>
                <a:schemeClr val="tx2"/>
              </a:solidFill>
            </a:endParaRPr>
          </a:p>
          <a:p>
            <a:r>
              <a:rPr lang="en-US" sz="1000" dirty="0">
                <a:solidFill>
                  <a:schemeClr val="tx2"/>
                </a:solidFill>
                <a:ea typeface="+mn-lt"/>
                <a:cs typeface="+mn-lt"/>
              </a:rPr>
              <a:t>PMS Black C</a:t>
            </a:r>
            <a:endParaRPr lang="en-US" dirty="0">
              <a:solidFill>
                <a:schemeClr val="tx2"/>
              </a:solidFill>
              <a:ea typeface="+mn-lt"/>
              <a:cs typeface="+mn-lt"/>
            </a:endParaRPr>
          </a:p>
          <a:p>
            <a:r>
              <a:rPr lang="en-US" sz="1000" dirty="0">
                <a:solidFill>
                  <a:schemeClr val="tx2"/>
                </a:solidFill>
                <a:ea typeface="+mn-lt"/>
                <a:cs typeface="+mn-lt"/>
              </a:rPr>
              <a:t>CMYK c81 m67 y55 k83</a:t>
            </a:r>
            <a:endParaRPr lang="en-US" dirty="0">
              <a:solidFill>
                <a:schemeClr val="tx2"/>
              </a:solidFill>
            </a:endParaRPr>
          </a:p>
          <a:p>
            <a:r>
              <a:rPr lang="en-US" sz="1000" dirty="0">
                <a:solidFill>
                  <a:schemeClr val="tx2"/>
                </a:solidFill>
                <a:ea typeface="+mn-lt"/>
                <a:cs typeface="+mn-lt"/>
              </a:rPr>
              <a:t>RGB r40 g38 b38</a:t>
            </a:r>
            <a:endParaRPr lang="en-US" dirty="0">
              <a:solidFill>
                <a:schemeClr val="tx2"/>
              </a:solidFill>
            </a:endParaRPr>
          </a:p>
          <a:p>
            <a:r>
              <a:rPr lang="en-US" sz="1000" dirty="0">
                <a:solidFill>
                  <a:schemeClr val="tx2"/>
                </a:solidFill>
                <a:ea typeface="+mn-lt"/>
                <a:cs typeface="+mn-lt"/>
              </a:rPr>
              <a:t>HEX #282626</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40" name="Rectangle 39">
            <a:extLst>
              <a:ext uri="{FF2B5EF4-FFF2-40B4-BE49-F238E27FC236}">
                <a16:creationId xmlns:a16="http://schemas.microsoft.com/office/drawing/2014/main" id="{28E81AD0-AF8F-74E8-06CF-CF54DAB2AD12}"/>
              </a:ext>
            </a:extLst>
          </p:cNvPr>
          <p:cNvSpPr/>
          <p:nvPr userDrawn="1"/>
        </p:nvSpPr>
        <p:spPr bwMode="auto">
          <a:xfrm rot="16200000">
            <a:off x="745023" y="1574597"/>
            <a:ext cx="780301" cy="1376446"/>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41" name="TextBox 40">
            <a:extLst>
              <a:ext uri="{FF2B5EF4-FFF2-40B4-BE49-F238E27FC236}">
                <a16:creationId xmlns:a16="http://schemas.microsoft.com/office/drawing/2014/main" id="{FC7CBDF0-C17B-A3F9-59B4-A31E7891DD57}"/>
              </a:ext>
            </a:extLst>
          </p:cNvPr>
          <p:cNvSpPr txBox="1"/>
          <p:nvPr userDrawn="1"/>
        </p:nvSpPr>
        <p:spPr>
          <a:xfrm>
            <a:off x="436753" y="2759923"/>
            <a:ext cx="1384608" cy="76944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White</a:t>
            </a:r>
            <a:endParaRPr lang="en-US" dirty="0">
              <a:solidFill>
                <a:schemeClr val="tx2"/>
              </a:solidFill>
            </a:endParaRPr>
          </a:p>
          <a:p>
            <a:r>
              <a:rPr lang="en-US" sz="1000" dirty="0">
                <a:solidFill>
                  <a:schemeClr val="tx2"/>
                </a:solidFill>
                <a:ea typeface="+mn-lt"/>
                <a:cs typeface="+mn-lt"/>
              </a:rPr>
              <a:t>CMYK c0 m0 y0 k0</a:t>
            </a:r>
            <a:endParaRPr lang="en-US" dirty="0">
              <a:solidFill>
                <a:schemeClr val="tx2"/>
              </a:solidFill>
              <a:ea typeface="+mn-lt"/>
              <a:cs typeface="+mn-lt"/>
            </a:endParaRPr>
          </a:p>
          <a:p>
            <a:r>
              <a:rPr lang="en-US" sz="1000" dirty="0">
                <a:solidFill>
                  <a:schemeClr val="tx2"/>
                </a:solidFill>
                <a:ea typeface="+mn-lt"/>
                <a:cs typeface="+mn-lt"/>
              </a:rPr>
              <a:t>RGB r255 g255 b255</a:t>
            </a:r>
            <a:endParaRPr lang="en-US" dirty="0">
              <a:solidFill>
                <a:schemeClr val="tx2"/>
              </a:solidFill>
            </a:endParaRPr>
          </a:p>
          <a:p>
            <a:r>
              <a:rPr lang="en-US" sz="1000" dirty="0">
                <a:solidFill>
                  <a:schemeClr val="tx2"/>
                </a:solidFill>
                <a:ea typeface="+mn-lt"/>
                <a:cs typeface="+mn-lt"/>
              </a:rPr>
              <a:t>HEX #ffffff</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42" name="TextBox 41">
            <a:extLst>
              <a:ext uri="{FF2B5EF4-FFF2-40B4-BE49-F238E27FC236}">
                <a16:creationId xmlns:a16="http://schemas.microsoft.com/office/drawing/2014/main" id="{62A22571-B5AE-63B8-B475-C7A6DD865400}"/>
              </a:ext>
            </a:extLst>
          </p:cNvPr>
          <p:cNvSpPr txBox="1"/>
          <p:nvPr userDrawn="1"/>
        </p:nvSpPr>
        <p:spPr>
          <a:xfrm>
            <a:off x="436752" y="530147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Orange</a:t>
            </a:r>
            <a:endParaRPr lang="en-US" dirty="0">
              <a:solidFill>
                <a:schemeClr val="tx2"/>
              </a:solidFill>
            </a:endParaRPr>
          </a:p>
          <a:p>
            <a:r>
              <a:rPr lang="en-US" sz="1000" dirty="0">
                <a:solidFill>
                  <a:schemeClr val="tx2"/>
                </a:solidFill>
                <a:ea typeface="+mn-lt"/>
                <a:cs typeface="+mn-lt"/>
              </a:rPr>
              <a:t>PMS 158 C</a:t>
            </a:r>
            <a:endParaRPr lang="en-US" dirty="0">
              <a:solidFill>
                <a:schemeClr val="tx2"/>
              </a:solidFill>
              <a:ea typeface="+mn-lt"/>
              <a:cs typeface="+mn-lt"/>
            </a:endParaRPr>
          </a:p>
          <a:p>
            <a:r>
              <a:rPr lang="en-US" sz="1000" dirty="0">
                <a:solidFill>
                  <a:schemeClr val="tx2"/>
                </a:solidFill>
                <a:ea typeface="+mn-lt"/>
                <a:cs typeface="+mn-lt"/>
              </a:rPr>
              <a:t>CMYK c0 m58 y100 k0</a:t>
            </a:r>
            <a:endParaRPr lang="en-US" dirty="0">
              <a:solidFill>
                <a:schemeClr val="tx2"/>
              </a:solidFill>
              <a:ea typeface="+mn-lt"/>
              <a:cs typeface="+mn-lt"/>
            </a:endParaRPr>
          </a:p>
          <a:p>
            <a:r>
              <a:rPr lang="en-US" sz="1000" dirty="0">
                <a:solidFill>
                  <a:schemeClr val="tx2"/>
                </a:solidFill>
                <a:ea typeface="+mn-lt"/>
                <a:cs typeface="+mn-lt"/>
              </a:rPr>
              <a:t>RGB r255 g125 b4</a:t>
            </a:r>
            <a:endParaRPr lang="en-US" dirty="0">
              <a:solidFill>
                <a:schemeClr val="tx2"/>
              </a:solidFill>
              <a:ea typeface="+mn-lt"/>
              <a:cs typeface="+mn-lt"/>
            </a:endParaRPr>
          </a:p>
          <a:p>
            <a:r>
              <a:rPr lang="en-US" sz="1000" dirty="0">
                <a:solidFill>
                  <a:schemeClr val="tx2"/>
                </a:solidFill>
                <a:ea typeface="+mn-lt"/>
                <a:cs typeface="+mn-lt"/>
              </a:rPr>
              <a:t>HEX #ff7d04</a:t>
            </a:r>
            <a:endParaRPr lang="en-US" dirty="0">
              <a:solidFill>
                <a:schemeClr val="tx2"/>
              </a:solidFill>
              <a:ea typeface="+mn-lt"/>
              <a:cs typeface="+mn-lt"/>
            </a:endParaRPr>
          </a:p>
          <a:p>
            <a:pPr marL="0" algn="l"/>
            <a:endParaRPr lang="en-US" sz="1000" i="0" dirty="0">
              <a:solidFill>
                <a:schemeClr val="tx2"/>
              </a:solidFill>
              <a:latin typeface="+mn-lt"/>
              <a:ea typeface="Roboto" panose="02000000000000000000" pitchFamily="2" charset="0"/>
              <a:cs typeface="Segoe UI" panose="020B0502040204020203" pitchFamily="34" charset="0"/>
            </a:endParaRPr>
          </a:p>
        </p:txBody>
      </p:sp>
      <p:sp>
        <p:nvSpPr>
          <p:cNvPr id="43" name="TextBox 42">
            <a:extLst>
              <a:ext uri="{FF2B5EF4-FFF2-40B4-BE49-F238E27FC236}">
                <a16:creationId xmlns:a16="http://schemas.microsoft.com/office/drawing/2014/main" id="{AFE69C94-FC6A-83E1-A825-826FE526CC73}"/>
              </a:ext>
            </a:extLst>
          </p:cNvPr>
          <p:cNvSpPr txBox="1"/>
          <p:nvPr userDrawn="1"/>
        </p:nvSpPr>
        <p:spPr>
          <a:xfrm>
            <a:off x="1997922" y="530147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Teal</a:t>
            </a:r>
            <a:endParaRPr lang="en-US" dirty="0">
              <a:solidFill>
                <a:schemeClr val="tx2"/>
              </a:solidFill>
            </a:endParaRPr>
          </a:p>
          <a:p>
            <a:r>
              <a:rPr lang="en-US" sz="1000" dirty="0">
                <a:solidFill>
                  <a:schemeClr val="tx2"/>
                </a:solidFill>
                <a:ea typeface="+mn-lt"/>
                <a:cs typeface="+mn-lt"/>
              </a:rPr>
              <a:t>PMS 3252 C</a:t>
            </a:r>
            <a:endParaRPr lang="en-US" dirty="0">
              <a:solidFill>
                <a:schemeClr val="tx2"/>
              </a:solidFill>
            </a:endParaRPr>
          </a:p>
          <a:p>
            <a:r>
              <a:rPr lang="en-US" sz="1000" dirty="0">
                <a:solidFill>
                  <a:schemeClr val="tx2"/>
                </a:solidFill>
                <a:ea typeface="+mn-lt"/>
                <a:cs typeface="+mn-lt"/>
              </a:rPr>
              <a:t>CMYK c60 m0 y26 k0</a:t>
            </a:r>
            <a:endParaRPr lang="en-US" dirty="0">
              <a:solidFill>
                <a:schemeClr val="tx2"/>
              </a:solidFill>
              <a:ea typeface="+mn-lt"/>
              <a:cs typeface="+mn-lt"/>
            </a:endParaRPr>
          </a:p>
          <a:p>
            <a:r>
              <a:rPr lang="en-US" sz="1000" dirty="0">
                <a:solidFill>
                  <a:schemeClr val="tx2"/>
                </a:solidFill>
                <a:ea typeface="+mn-lt"/>
                <a:cs typeface="+mn-lt"/>
              </a:rPr>
              <a:t>RGB r32 g186 b175</a:t>
            </a:r>
            <a:endParaRPr lang="en-US" dirty="0">
              <a:solidFill>
                <a:schemeClr val="tx2"/>
              </a:solidFill>
            </a:endParaRPr>
          </a:p>
          <a:p>
            <a:r>
              <a:rPr lang="en-US" sz="1000" dirty="0">
                <a:solidFill>
                  <a:schemeClr val="tx2"/>
                </a:solidFill>
                <a:ea typeface="+mn-lt"/>
                <a:cs typeface="+mn-lt"/>
              </a:rPr>
              <a:t>HEX #20baaf</a:t>
            </a:r>
            <a:endParaRPr lang="en-US" dirty="0">
              <a:solidFill>
                <a:schemeClr val="tx2"/>
              </a:solidFill>
            </a:endParaRPr>
          </a:p>
          <a:p>
            <a:pPr marL="0" algn="l"/>
            <a:endParaRPr lang="en-US" sz="1000" b="1" i="0" dirty="0">
              <a:solidFill>
                <a:schemeClr val="tx2"/>
              </a:solidFill>
              <a:latin typeface="+mn-lt"/>
              <a:ea typeface="Roboto" panose="02000000000000000000" pitchFamily="2" charset="0"/>
              <a:cs typeface="Segoe UI" panose="020B0502040204020203" pitchFamily="34" charset="0"/>
            </a:endParaRPr>
          </a:p>
        </p:txBody>
      </p:sp>
      <p:sp>
        <p:nvSpPr>
          <p:cNvPr id="44" name="Title 19">
            <a:extLst>
              <a:ext uri="{FF2B5EF4-FFF2-40B4-BE49-F238E27FC236}">
                <a16:creationId xmlns:a16="http://schemas.microsoft.com/office/drawing/2014/main" id="{B9120BD1-A375-20A6-6607-170623E30D42}"/>
              </a:ext>
            </a:extLst>
          </p:cNvPr>
          <p:cNvSpPr txBox="1">
            <a:spLocks/>
          </p:cNvSpPr>
          <p:nvPr userDrawn="1"/>
        </p:nvSpPr>
        <p:spPr>
          <a:xfrm>
            <a:off x="455726" y="3837817"/>
            <a:ext cx="2853554" cy="635782"/>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r>
              <a:rPr lang="en-US" sz="1200" b="1" dirty="0">
                <a:latin typeface="Century Gothic"/>
                <a:ea typeface="Roboto"/>
                <a:cs typeface="Segoe UI"/>
              </a:rPr>
              <a:t>Accent palette: </a:t>
            </a:r>
            <a:r>
              <a:rPr lang="en-US" sz="1200" dirty="0">
                <a:latin typeface="Century Gothic"/>
                <a:ea typeface="Roboto"/>
                <a:cs typeface="Segoe UI"/>
              </a:rPr>
              <a:t>We use these </a:t>
            </a:r>
            <a:r>
              <a:rPr lang="en-US" sz="1200" err="1">
                <a:latin typeface="Century Gothic"/>
                <a:ea typeface="Roboto"/>
                <a:cs typeface="Segoe UI"/>
              </a:rPr>
              <a:t>colours</a:t>
            </a:r>
            <a:r>
              <a:rPr lang="en-US" sz="1200" dirty="0">
                <a:latin typeface="Century Gothic"/>
                <a:ea typeface="Roboto"/>
                <a:cs typeface="Segoe UI"/>
              </a:rPr>
              <a:t> to highlight important content. </a:t>
            </a:r>
            <a:endParaRPr lang="en-GB" sz="1200" dirty="0">
              <a:latin typeface="Century Gothic"/>
              <a:ea typeface="Roboto"/>
              <a:cs typeface="Segoe UI"/>
            </a:endParaRPr>
          </a:p>
          <a:p>
            <a:endParaRPr lang="en-US" sz="1200" b="1" dirty="0">
              <a:latin typeface="Century Gothic"/>
              <a:ea typeface="Roboto"/>
              <a:cs typeface="Segoe UI"/>
            </a:endParaRPr>
          </a:p>
          <a:p>
            <a:endParaRPr lang="en-US" sz="1200" dirty="0">
              <a:latin typeface="Century Gothic"/>
              <a:ea typeface="Roboto"/>
              <a:cs typeface="Segoe UI"/>
            </a:endParaRPr>
          </a:p>
        </p:txBody>
      </p:sp>
      <p:sp>
        <p:nvSpPr>
          <p:cNvPr id="9" name="Title 19">
            <a:extLst>
              <a:ext uri="{FF2B5EF4-FFF2-40B4-BE49-F238E27FC236}">
                <a16:creationId xmlns:a16="http://schemas.microsoft.com/office/drawing/2014/main" id="{D920F9C3-41A7-3CD6-9647-6584E106F240}"/>
              </a:ext>
            </a:extLst>
          </p:cNvPr>
          <p:cNvSpPr txBox="1">
            <a:spLocks/>
          </p:cNvSpPr>
          <p:nvPr userDrawn="1"/>
        </p:nvSpPr>
        <p:spPr>
          <a:xfrm>
            <a:off x="5063199" y="4400004"/>
            <a:ext cx="5624128" cy="177878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pPr>
              <a:spcAft>
                <a:spcPts val="1200"/>
              </a:spcAft>
            </a:pPr>
            <a:r>
              <a:rPr lang="en-US" sz="1800" b="1" dirty="0">
                <a:latin typeface="Century Gothic"/>
                <a:ea typeface="Roboto"/>
                <a:cs typeface="Segoe UI"/>
              </a:rPr>
              <a:t>Our </a:t>
            </a:r>
            <a:r>
              <a:rPr lang="en-US" sz="1800" b="1" dirty="0" err="1">
                <a:latin typeface="Century Gothic"/>
                <a:ea typeface="Roboto"/>
                <a:cs typeface="Segoe UI"/>
              </a:rPr>
              <a:t>colour</a:t>
            </a:r>
            <a:r>
              <a:rPr lang="en-US" sz="1800" b="1" dirty="0">
                <a:latin typeface="Century Gothic"/>
                <a:ea typeface="Roboto"/>
                <a:cs typeface="Segoe UI"/>
              </a:rPr>
              <a:t> palette is one of the most </a:t>
            </a:r>
            <a:r>
              <a:rPr lang="en-US" sz="1800" b="1" dirty="0" err="1">
                <a:latin typeface="Century Gothic"/>
                <a:ea typeface="Roboto"/>
                <a:cs typeface="Segoe UI"/>
              </a:rPr>
              <a:t>recognisable</a:t>
            </a:r>
            <a:r>
              <a:rPr lang="en-US" sz="1800" b="1" dirty="0">
                <a:latin typeface="Century Gothic"/>
                <a:ea typeface="Roboto"/>
                <a:cs typeface="Segoe UI"/>
              </a:rPr>
              <a:t> elements of our visual identity. </a:t>
            </a:r>
            <a:endParaRPr lang="en-US" sz="1800" b="1" dirty="0">
              <a:latin typeface="Century Gothic"/>
              <a:ea typeface="Roboto"/>
            </a:endParaRPr>
          </a:p>
          <a:p>
            <a:r>
              <a:rPr lang="en-US" sz="1600" dirty="0">
                <a:latin typeface="Century Gothic"/>
                <a:ea typeface="Roboto"/>
                <a:cs typeface="Segoe UI"/>
              </a:rPr>
              <a:t>These are the </a:t>
            </a:r>
            <a:r>
              <a:rPr lang="en-US" sz="1600" dirty="0" err="1">
                <a:latin typeface="Century Gothic"/>
                <a:ea typeface="Roboto"/>
                <a:cs typeface="Segoe UI"/>
              </a:rPr>
              <a:t>colours</a:t>
            </a:r>
            <a:r>
              <a:rPr lang="en-US" sz="1600" dirty="0">
                <a:latin typeface="Century Gothic"/>
                <a:ea typeface="Roboto"/>
                <a:cs typeface="Segoe UI"/>
              </a:rPr>
              <a:t> to use in nearly all cases - </a:t>
            </a:r>
            <a:endParaRPr lang="en-US" sz="1600" dirty="0">
              <a:latin typeface="Century Gothic"/>
              <a:ea typeface="Roboto"/>
            </a:endParaRPr>
          </a:p>
          <a:p>
            <a:r>
              <a:rPr lang="en-US" sz="1600" dirty="0">
                <a:latin typeface="Century Gothic"/>
                <a:ea typeface="Roboto"/>
                <a:cs typeface="Segoe UI"/>
              </a:rPr>
              <a:t>Follow the </a:t>
            </a:r>
            <a:r>
              <a:rPr lang="en-US" sz="1600" dirty="0" err="1">
                <a:latin typeface="Century Gothic"/>
                <a:ea typeface="Roboto"/>
                <a:cs typeface="Segoe UI"/>
              </a:rPr>
              <a:t>colour</a:t>
            </a:r>
            <a:r>
              <a:rPr lang="en-US" sz="1600" dirty="0">
                <a:latin typeface="Century Gothic"/>
                <a:ea typeface="Roboto"/>
                <a:cs typeface="Segoe UI"/>
              </a:rPr>
              <a:t> formulas outlined on this page to create consistency across all our communications.</a:t>
            </a:r>
            <a:endParaRPr lang="en-US" sz="1600" dirty="0">
              <a:latin typeface="Century Gothic"/>
            </a:endParaRPr>
          </a:p>
          <a:p>
            <a:endParaRPr lang="en-US" sz="1600" dirty="0">
              <a:latin typeface="Century Gothic"/>
              <a:ea typeface="Roboto"/>
              <a:cs typeface="Segoe UI"/>
            </a:endParaRPr>
          </a:p>
          <a:p>
            <a:endParaRPr lang="en-US" sz="1800" dirty="0">
              <a:latin typeface="Century Gothic"/>
              <a:ea typeface="Roboto"/>
              <a:cs typeface="Segoe UI"/>
            </a:endParaRPr>
          </a:p>
        </p:txBody>
      </p:sp>
    </p:spTree>
    <p:extLst>
      <p:ext uri="{BB962C8B-B14F-4D97-AF65-F5344CB8AC3E}">
        <p14:creationId xmlns:p14="http://schemas.microsoft.com/office/powerpoint/2010/main" val="4002302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6" name="Rectangle 5">
            <a:extLst>
              <a:ext uri="{FF2B5EF4-FFF2-40B4-BE49-F238E27FC236}">
                <a16:creationId xmlns:a16="http://schemas.microsoft.com/office/drawing/2014/main" id="{C2E09941-9A5E-F3F0-46B0-A24F936907B5}"/>
              </a:ext>
            </a:extLst>
          </p:cNvPr>
          <p:cNvSpPr/>
          <p:nvPr userDrawn="1"/>
        </p:nvSpPr>
        <p:spPr bwMode="auto">
          <a:xfrm rot="16200000">
            <a:off x="2787825" y="2520128"/>
            <a:ext cx="789594" cy="1381093"/>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C72BF771-0400-8400-1A64-B0BAC54EA71D}"/>
              </a:ext>
            </a:extLst>
          </p:cNvPr>
          <p:cNvSpPr/>
          <p:nvPr userDrawn="1"/>
        </p:nvSpPr>
        <p:spPr bwMode="auto">
          <a:xfrm rot="16200000">
            <a:off x="6610180" y="2517802"/>
            <a:ext cx="780301" cy="1376446"/>
          </a:xfrm>
          <a:prstGeom prst="rect">
            <a:avLst/>
          </a:prstGeom>
          <a:solidFill>
            <a:srgbClr val="E800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43B1C0BF-B8AC-D572-7092-10E520E283AB}"/>
              </a:ext>
            </a:extLst>
          </p:cNvPr>
          <p:cNvSpPr/>
          <p:nvPr userDrawn="1"/>
        </p:nvSpPr>
        <p:spPr bwMode="auto">
          <a:xfrm rot="16200000">
            <a:off x="8432656" y="2517802"/>
            <a:ext cx="780301" cy="1376446"/>
          </a:xfrm>
          <a:prstGeom prst="rect">
            <a:avLst/>
          </a:prstGeom>
          <a:solidFill>
            <a:srgbClr val="FFB90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FF665AD-BFE6-2414-07D9-52FCED86346E}"/>
              </a:ext>
            </a:extLst>
          </p:cNvPr>
          <p:cNvSpPr/>
          <p:nvPr userDrawn="1"/>
        </p:nvSpPr>
        <p:spPr bwMode="auto">
          <a:xfrm rot="16200000">
            <a:off x="10255132" y="2517802"/>
            <a:ext cx="780301" cy="1376446"/>
          </a:xfrm>
          <a:prstGeom prst="rect">
            <a:avLst/>
          </a:prstGeom>
          <a:solidFill>
            <a:srgbClr val="3CBC0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 name="Content Placeholder 5">
            <a:extLst>
              <a:ext uri="{FF2B5EF4-FFF2-40B4-BE49-F238E27FC236}">
                <a16:creationId xmlns:a16="http://schemas.microsoft.com/office/drawing/2014/main" id="{3F89928A-7F87-2D2D-D1D9-ADBB3442C72C}"/>
              </a:ext>
            </a:extLst>
          </p:cNvPr>
          <p:cNvSpPr>
            <a:spLocks noGrp="1"/>
          </p:cNvSpPr>
          <p:nvPr>
            <p:ph sz="quarter" idx="12"/>
          </p:nvPr>
        </p:nvSpPr>
        <p:spPr>
          <a:xfrm>
            <a:off x="460375" y="1272105"/>
            <a:ext cx="5214663" cy="1444245"/>
          </a:xfrm>
        </p:spPr>
        <p:txBody>
          <a:bodyPr/>
          <a:lstStyle/>
          <a:p>
            <a:pPr lvl="1"/>
            <a:r>
              <a:rPr lang="en-GB" dirty="0"/>
              <a:t>We use these additional colours only for charts and graphs. </a:t>
            </a:r>
          </a:p>
          <a:p>
            <a:r>
              <a:rPr lang="en-GB" dirty="0"/>
              <a:t>Always start with our primary and accent palettes and then use these if there is a need for further differentiation*</a:t>
            </a:r>
          </a:p>
          <a:p>
            <a:endParaRPr lang="en-GB" dirty="0"/>
          </a:p>
          <a:p>
            <a:endParaRPr lang="en-GB" dirty="0"/>
          </a:p>
        </p:txBody>
      </p:sp>
      <p:sp>
        <p:nvSpPr>
          <p:cNvPr id="14" name="Title 19">
            <a:extLst>
              <a:ext uri="{FF2B5EF4-FFF2-40B4-BE49-F238E27FC236}">
                <a16:creationId xmlns:a16="http://schemas.microsoft.com/office/drawing/2014/main" id="{0CE72B79-3920-E2C7-A717-969BC14AA838}"/>
              </a:ext>
            </a:extLst>
          </p:cNvPr>
          <p:cNvSpPr txBox="1">
            <a:spLocks/>
          </p:cNvSpPr>
          <p:nvPr userDrawn="1"/>
        </p:nvSpPr>
        <p:spPr>
          <a:xfrm>
            <a:off x="455727" y="1259097"/>
            <a:ext cx="4554116" cy="1444245"/>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endParaRPr lang="en-US" sz="1800" dirty="0">
              <a:latin typeface="Century Gothic"/>
              <a:ea typeface="Roboto"/>
              <a:cs typeface="Segoe UI"/>
            </a:endParaRPr>
          </a:p>
        </p:txBody>
      </p:sp>
      <p:sp>
        <p:nvSpPr>
          <p:cNvPr id="15" name="TextBox 14">
            <a:extLst>
              <a:ext uri="{FF2B5EF4-FFF2-40B4-BE49-F238E27FC236}">
                <a16:creationId xmlns:a16="http://schemas.microsoft.com/office/drawing/2014/main" id="{D0C79713-43F1-7315-078D-4113D13F5BE8}"/>
              </a:ext>
            </a:extLst>
          </p:cNvPr>
          <p:cNvSpPr txBox="1"/>
          <p:nvPr userDrawn="1"/>
        </p:nvSpPr>
        <p:spPr>
          <a:xfrm>
            <a:off x="473925" y="3679901"/>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Blue</a:t>
            </a:r>
            <a:endParaRPr lang="en-US" dirty="0">
              <a:solidFill>
                <a:schemeClr val="tx2"/>
              </a:solidFill>
            </a:endParaRPr>
          </a:p>
          <a:p>
            <a:r>
              <a:rPr lang="en-US" sz="1000" dirty="0">
                <a:solidFill>
                  <a:schemeClr val="tx2"/>
                </a:solidFill>
                <a:ea typeface="+mn-lt"/>
                <a:cs typeface="+mn-lt"/>
              </a:rPr>
              <a:t>PMS 2151 C</a:t>
            </a:r>
            <a:endParaRPr lang="en-US" dirty="0">
              <a:solidFill>
                <a:schemeClr val="tx2"/>
              </a:solidFill>
              <a:ea typeface="+mn-lt"/>
              <a:cs typeface="+mn-lt"/>
            </a:endParaRPr>
          </a:p>
          <a:p>
            <a:r>
              <a:rPr lang="en-US" sz="1000" dirty="0">
                <a:solidFill>
                  <a:schemeClr val="tx2"/>
                </a:solidFill>
                <a:ea typeface="+mn-lt"/>
                <a:cs typeface="+mn-lt"/>
              </a:rPr>
              <a:t>CMYK c100 m52 y0 k0</a:t>
            </a:r>
            <a:endParaRPr lang="en-US" dirty="0">
              <a:solidFill>
                <a:schemeClr val="tx2"/>
              </a:solidFill>
              <a:ea typeface="+mn-lt"/>
              <a:cs typeface="+mn-lt"/>
            </a:endParaRPr>
          </a:p>
          <a:p>
            <a:r>
              <a:rPr lang="en-US" sz="1000" dirty="0">
                <a:solidFill>
                  <a:schemeClr val="tx2"/>
                </a:solidFill>
                <a:ea typeface="+mn-lt"/>
                <a:cs typeface="+mn-lt"/>
              </a:rPr>
              <a:t>RGB r0 g96 b173</a:t>
            </a:r>
            <a:endParaRPr lang="en-US" dirty="0">
              <a:solidFill>
                <a:schemeClr val="tx2"/>
              </a:solidFill>
            </a:endParaRPr>
          </a:p>
          <a:p>
            <a:r>
              <a:rPr lang="en-US" sz="1000" dirty="0">
                <a:solidFill>
                  <a:schemeClr val="tx2"/>
                </a:solidFill>
                <a:ea typeface="+mn-lt"/>
                <a:cs typeface="+mn-lt"/>
              </a:rPr>
              <a:t>HEX #0060ad</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6" name="TextBox 15">
            <a:extLst>
              <a:ext uri="{FF2B5EF4-FFF2-40B4-BE49-F238E27FC236}">
                <a16:creationId xmlns:a16="http://schemas.microsoft.com/office/drawing/2014/main" id="{53DB3AD2-B3DD-CC32-A9DE-317476A67EB9}"/>
              </a:ext>
            </a:extLst>
          </p:cNvPr>
          <p:cNvSpPr txBox="1"/>
          <p:nvPr userDrawn="1"/>
        </p:nvSpPr>
        <p:spPr>
          <a:xfrm>
            <a:off x="2490437" y="3679900"/>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Purple</a:t>
            </a:r>
            <a:endParaRPr lang="en-US" dirty="0">
              <a:solidFill>
                <a:schemeClr val="tx2"/>
              </a:solidFill>
            </a:endParaRPr>
          </a:p>
          <a:p>
            <a:r>
              <a:rPr lang="en-US" sz="1000" dirty="0">
                <a:solidFill>
                  <a:schemeClr val="tx2"/>
                </a:solidFill>
                <a:ea typeface="+mn-lt"/>
                <a:cs typeface="+mn-lt"/>
              </a:rPr>
              <a:t>PMS 268 C</a:t>
            </a:r>
            <a:endParaRPr lang="en-US" dirty="0">
              <a:solidFill>
                <a:schemeClr val="tx2"/>
              </a:solidFill>
              <a:ea typeface="+mn-lt"/>
              <a:cs typeface="+mn-lt"/>
            </a:endParaRPr>
          </a:p>
          <a:p>
            <a:r>
              <a:rPr lang="en-US" sz="1000" dirty="0">
                <a:solidFill>
                  <a:schemeClr val="tx2"/>
                </a:solidFill>
                <a:ea typeface="+mn-lt"/>
                <a:cs typeface="+mn-lt"/>
              </a:rPr>
              <a:t>CMYK c81 m99 y0 k0</a:t>
            </a:r>
            <a:endParaRPr lang="en-US" dirty="0">
              <a:solidFill>
                <a:schemeClr val="tx2"/>
              </a:solidFill>
              <a:ea typeface="+mn-lt"/>
              <a:cs typeface="+mn-lt"/>
            </a:endParaRPr>
          </a:p>
          <a:p>
            <a:r>
              <a:rPr lang="en-US" sz="1000" dirty="0">
                <a:solidFill>
                  <a:schemeClr val="tx2"/>
                </a:solidFill>
                <a:ea typeface="+mn-lt"/>
                <a:cs typeface="+mn-lt"/>
              </a:rPr>
              <a:t>RGB r111 g1 b139</a:t>
            </a:r>
            <a:endParaRPr lang="en-US" dirty="0"/>
          </a:p>
          <a:p>
            <a:r>
              <a:rPr lang="en-US" sz="1000" dirty="0">
                <a:solidFill>
                  <a:schemeClr val="tx2"/>
                </a:solidFill>
                <a:ea typeface="+mn-lt"/>
                <a:cs typeface="+mn-lt"/>
              </a:rPr>
              <a:t>HEX #6f018b</a:t>
            </a:r>
            <a:endParaRPr lang="en-US" dirty="0"/>
          </a:p>
          <a:p>
            <a:endParaRPr lang="en-US" sz="1000" b="1" dirty="0">
              <a:solidFill>
                <a:schemeClr val="tx2"/>
              </a:solidFill>
              <a:ea typeface="Roboto" panose="02000000000000000000" pitchFamily="2" charset="0"/>
              <a:cs typeface="Segoe UI" panose="020B0502040204020203" pitchFamily="34" charset="0"/>
            </a:endParaRPr>
          </a:p>
        </p:txBody>
      </p:sp>
      <p:sp>
        <p:nvSpPr>
          <p:cNvPr id="17" name="Rectangle 16">
            <a:extLst>
              <a:ext uri="{FF2B5EF4-FFF2-40B4-BE49-F238E27FC236}">
                <a16:creationId xmlns:a16="http://schemas.microsoft.com/office/drawing/2014/main" id="{4C8751E2-8451-296C-D97C-7FD12F269BE9}"/>
              </a:ext>
            </a:extLst>
          </p:cNvPr>
          <p:cNvSpPr/>
          <p:nvPr userDrawn="1"/>
        </p:nvSpPr>
        <p:spPr bwMode="auto">
          <a:xfrm rot="16200000">
            <a:off x="8529338" y="3907059"/>
            <a:ext cx="566570" cy="1376446"/>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CEFAF9EE-53F8-2BE2-4286-4754F31F5F95}"/>
              </a:ext>
            </a:extLst>
          </p:cNvPr>
          <p:cNvSpPr/>
          <p:nvPr userDrawn="1"/>
        </p:nvSpPr>
        <p:spPr bwMode="auto">
          <a:xfrm rot="16200000">
            <a:off x="740265" y="2524773"/>
            <a:ext cx="789594" cy="1371800"/>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1" name="Title 19">
            <a:extLst>
              <a:ext uri="{FF2B5EF4-FFF2-40B4-BE49-F238E27FC236}">
                <a16:creationId xmlns:a16="http://schemas.microsoft.com/office/drawing/2014/main" id="{E62C5521-0328-0790-06B5-B8F08C99FB33}"/>
              </a:ext>
            </a:extLst>
          </p:cNvPr>
          <p:cNvSpPr txBox="1">
            <a:spLocks/>
          </p:cNvSpPr>
          <p:nvPr userDrawn="1"/>
        </p:nvSpPr>
        <p:spPr>
          <a:xfrm>
            <a:off x="6268299" y="1259096"/>
            <a:ext cx="4870067" cy="216907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endParaRPr lang="en-GB" sz="1100" dirty="0">
              <a:latin typeface="Century Gothic"/>
              <a:ea typeface="Roboto"/>
            </a:endParaRPr>
          </a:p>
        </p:txBody>
      </p:sp>
      <p:sp>
        <p:nvSpPr>
          <p:cNvPr id="22" name="TextBox 21">
            <a:extLst>
              <a:ext uri="{FF2B5EF4-FFF2-40B4-BE49-F238E27FC236}">
                <a16:creationId xmlns:a16="http://schemas.microsoft.com/office/drawing/2014/main" id="{1E19B697-D4C6-56EC-C4D5-F08D235EB4C2}"/>
              </a:ext>
            </a:extLst>
          </p:cNvPr>
          <p:cNvSpPr txBox="1"/>
          <p:nvPr userDrawn="1"/>
        </p:nvSpPr>
        <p:spPr>
          <a:xfrm>
            <a:off x="6314376" y="3712424"/>
            <a:ext cx="1249866"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Red</a:t>
            </a:r>
            <a:endParaRPr lang="en-US" dirty="0">
              <a:solidFill>
                <a:schemeClr val="tx2"/>
              </a:solidFill>
            </a:endParaRPr>
          </a:p>
          <a:p>
            <a:r>
              <a:rPr lang="en-US" sz="1000" dirty="0">
                <a:solidFill>
                  <a:schemeClr val="tx2"/>
                </a:solidFill>
                <a:ea typeface="+mn-lt"/>
                <a:cs typeface="+mn-lt"/>
              </a:rPr>
              <a:t>RGB r232 g0 b0</a:t>
            </a:r>
            <a:endParaRPr lang="en-US" dirty="0">
              <a:solidFill>
                <a:schemeClr val="tx2"/>
              </a:solidFill>
            </a:endParaRPr>
          </a:p>
          <a:p>
            <a:r>
              <a:rPr lang="en-US" sz="1000" dirty="0">
                <a:solidFill>
                  <a:schemeClr val="tx2"/>
                </a:solidFill>
                <a:ea typeface="+mn-lt"/>
                <a:cs typeface="+mn-lt"/>
              </a:rPr>
              <a:t>HEX #e80000</a:t>
            </a:r>
            <a:endParaRPr lang="en-US" dirty="0"/>
          </a:p>
          <a:p>
            <a:endParaRPr lang="en-US" sz="1000" b="1" dirty="0">
              <a:solidFill>
                <a:schemeClr val="tx2"/>
              </a:solidFill>
              <a:ea typeface="Roboto" panose="02000000000000000000" pitchFamily="2" charset="0"/>
              <a:cs typeface="Segoe UI" panose="020B0502040204020203" pitchFamily="34" charset="0"/>
            </a:endParaRPr>
          </a:p>
        </p:txBody>
      </p:sp>
      <p:sp>
        <p:nvSpPr>
          <p:cNvPr id="23" name="TextBox 22">
            <a:extLst>
              <a:ext uri="{FF2B5EF4-FFF2-40B4-BE49-F238E27FC236}">
                <a16:creationId xmlns:a16="http://schemas.microsoft.com/office/drawing/2014/main" id="{9318F3BD-F36A-D11B-29EC-C0DC9F74F410}"/>
              </a:ext>
            </a:extLst>
          </p:cNvPr>
          <p:cNvSpPr txBox="1"/>
          <p:nvPr userDrawn="1"/>
        </p:nvSpPr>
        <p:spPr>
          <a:xfrm>
            <a:off x="8145034" y="3712423"/>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Amber</a:t>
            </a:r>
            <a:endParaRPr lang="en-US" dirty="0">
              <a:solidFill>
                <a:schemeClr val="tx2"/>
              </a:solidFill>
            </a:endParaRPr>
          </a:p>
          <a:p>
            <a:r>
              <a:rPr lang="en-US" sz="1000" dirty="0">
                <a:solidFill>
                  <a:schemeClr val="tx2"/>
                </a:solidFill>
                <a:ea typeface="+mn-lt"/>
                <a:cs typeface="+mn-lt"/>
              </a:rPr>
              <a:t>RGB r255 g185 b5</a:t>
            </a:r>
            <a:endParaRPr lang="en-US" dirty="0">
              <a:solidFill>
                <a:schemeClr val="tx2"/>
              </a:solidFill>
            </a:endParaRPr>
          </a:p>
          <a:p>
            <a:r>
              <a:rPr lang="en-US" sz="1000" dirty="0">
                <a:solidFill>
                  <a:schemeClr val="tx2"/>
                </a:solidFill>
                <a:ea typeface="+mn-lt"/>
                <a:cs typeface="+mn-lt"/>
              </a:rPr>
              <a:t>HEX #ffb905</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24" name="TextBox 23">
            <a:extLst>
              <a:ext uri="{FF2B5EF4-FFF2-40B4-BE49-F238E27FC236}">
                <a16:creationId xmlns:a16="http://schemas.microsoft.com/office/drawing/2014/main" id="{32749206-F973-551E-6F27-6015CFA2E48F}"/>
              </a:ext>
            </a:extLst>
          </p:cNvPr>
          <p:cNvSpPr txBox="1"/>
          <p:nvPr userDrawn="1"/>
        </p:nvSpPr>
        <p:spPr>
          <a:xfrm>
            <a:off x="9957107" y="3712422"/>
            <a:ext cx="1403194" cy="6109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Green</a:t>
            </a:r>
            <a:endParaRPr lang="en-US" dirty="0">
              <a:solidFill>
                <a:schemeClr val="tx2"/>
              </a:solidFill>
            </a:endParaRPr>
          </a:p>
          <a:p>
            <a:r>
              <a:rPr lang="en-US" sz="1000" dirty="0">
                <a:solidFill>
                  <a:schemeClr val="tx2"/>
                </a:solidFill>
                <a:ea typeface="+mn-lt"/>
                <a:cs typeface="+mn-lt"/>
              </a:rPr>
              <a:t>RGB r60 g188 b0</a:t>
            </a:r>
            <a:endParaRPr lang="en-US" dirty="0">
              <a:solidFill>
                <a:schemeClr val="tx2"/>
              </a:solidFill>
            </a:endParaRPr>
          </a:p>
          <a:p>
            <a:r>
              <a:rPr lang="en-US" sz="1000" dirty="0">
                <a:solidFill>
                  <a:schemeClr val="tx2"/>
                </a:solidFill>
                <a:ea typeface="+mn-lt"/>
                <a:cs typeface="+mn-lt"/>
              </a:rPr>
              <a:t>HEX #3cbc00</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25" name="TextBox 24">
            <a:extLst>
              <a:ext uri="{FF2B5EF4-FFF2-40B4-BE49-F238E27FC236}">
                <a16:creationId xmlns:a16="http://schemas.microsoft.com/office/drawing/2014/main" id="{FC5357B4-400A-6BA6-AAD9-44665BE97E1E}"/>
              </a:ext>
            </a:extLst>
          </p:cNvPr>
          <p:cNvSpPr txBox="1"/>
          <p:nvPr userDrawn="1"/>
        </p:nvSpPr>
        <p:spPr>
          <a:xfrm>
            <a:off x="8135741" y="4957642"/>
            <a:ext cx="1593693"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rPr>
              <a:t>Light Grey (neutral Grey)</a:t>
            </a:r>
          </a:p>
          <a:p>
            <a:r>
              <a:rPr lang="en-US" sz="1000" dirty="0">
                <a:solidFill>
                  <a:schemeClr val="tx2"/>
                </a:solidFill>
                <a:ea typeface="+mn-lt"/>
                <a:cs typeface="+mn-lt"/>
              </a:rPr>
              <a:t>RGB r211 g200 b189</a:t>
            </a:r>
          </a:p>
          <a:p>
            <a:r>
              <a:rPr lang="en-US" sz="1000" dirty="0">
                <a:solidFill>
                  <a:schemeClr val="tx2"/>
                </a:solidFill>
                <a:ea typeface="+mn-lt"/>
                <a:cs typeface="+mn-lt"/>
              </a:rPr>
              <a:t>HEX #d3c8bd</a:t>
            </a:r>
            <a:endParaRPr lang="en-US" dirty="0"/>
          </a:p>
          <a:p>
            <a:endParaRPr lang="en-US" sz="1000" b="1" dirty="0">
              <a:solidFill>
                <a:schemeClr val="tx2"/>
              </a:solidFill>
              <a:ea typeface="Roboto" panose="02000000000000000000" pitchFamily="2" charset="0"/>
              <a:cs typeface="Segoe UI" panose="020B0502040204020203" pitchFamily="34" charset="0"/>
            </a:endParaRPr>
          </a:p>
        </p:txBody>
      </p:sp>
      <p:sp>
        <p:nvSpPr>
          <p:cNvPr id="26" name="TextBox 25">
            <a:extLst>
              <a:ext uri="{FF2B5EF4-FFF2-40B4-BE49-F238E27FC236}">
                <a16:creationId xmlns:a16="http://schemas.microsoft.com/office/drawing/2014/main" id="{18B7278C-D5E1-93BD-4F2D-2683AB3D1CC0}"/>
              </a:ext>
            </a:extLst>
          </p:cNvPr>
          <p:cNvSpPr txBox="1"/>
          <p:nvPr userDrawn="1"/>
        </p:nvSpPr>
        <p:spPr>
          <a:xfrm>
            <a:off x="511097" y="6226096"/>
            <a:ext cx="3560956"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dirty="0">
                <a:solidFill>
                  <a:schemeClr val="tx2"/>
                </a:solidFill>
                <a:ea typeface="+mn-lt"/>
                <a:cs typeface="+mn-lt"/>
              </a:rPr>
              <a:t>*See full brand guidelines for more detail.</a:t>
            </a:r>
            <a:endParaRPr lang="en-US" sz="1000">
              <a:solidFill>
                <a:schemeClr val="tx2"/>
              </a:solidFill>
            </a:endParaRPr>
          </a:p>
        </p:txBody>
      </p:sp>
      <p:sp>
        <p:nvSpPr>
          <p:cNvPr id="27" name="Rectangle 26">
            <a:extLst>
              <a:ext uri="{FF2B5EF4-FFF2-40B4-BE49-F238E27FC236}">
                <a16:creationId xmlns:a16="http://schemas.microsoft.com/office/drawing/2014/main" id="{4D44A919-B459-A4D6-DE85-00626AD3BD60}"/>
              </a:ext>
            </a:extLst>
          </p:cNvPr>
          <p:cNvSpPr/>
          <p:nvPr userDrawn="1"/>
        </p:nvSpPr>
        <p:spPr bwMode="auto">
          <a:xfrm rot="16200000">
            <a:off x="2616977" y="5458938"/>
            <a:ext cx="585156" cy="660911"/>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8" name="Rectangle 27">
            <a:extLst>
              <a:ext uri="{FF2B5EF4-FFF2-40B4-BE49-F238E27FC236}">
                <a16:creationId xmlns:a16="http://schemas.microsoft.com/office/drawing/2014/main" id="{AA7F60AA-E969-2540-49B0-AC7B9C497B2D}"/>
              </a:ext>
            </a:extLst>
          </p:cNvPr>
          <p:cNvSpPr/>
          <p:nvPr userDrawn="1"/>
        </p:nvSpPr>
        <p:spPr bwMode="auto">
          <a:xfrm rot="16200000">
            <a:off x="3328605" y="5468230"/>
            <a:ext cx="585156" cy="660911"/>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29" name="Rectangle 28">
            <a:extLst>
              <a:ext uri="{FF2B5EF4-FFF2-40B4-BE49-F238E27FC236}">
                <a16:creationId xmlns:a16="http://schemas.microsoft.com/office/drawing/2014/main" id="{26B6434A-DF90-CC14-A841-2F6279572D5C}"/>
              </a:ext>
            </a:extLst>
          </p:cNvPr>
          <p:cNvSpPr/>
          <p:nvPr userDrawn="1"/>
        </p:nvSpPr>
        <p:spPr bwMode="auto">
          <a:xfrm rot="16200000">
            <a:off x="1894362" y="4775927"/>
            <a:ext cx="585156" cy="660911"/>
          </a:xfrm>
          <a:prstGeom prst="rect">
            <a:avLst/>
          </a:prstGeom>
          <a:solidFill>
            <a:schemeClr val="accent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0" name="Rectangle 29">
            <a:extLst>
              <a:ext uri="{FF2B5EF4-FFF2-40B4-BE49-F238E27FC236}">
                <a16:creationId xmlns:a16="http://schemas.microsoft.com/office/drawing/2014/main" id="{E4F57B2B-C1E8-FE46-922A-ED76EA113FCF}"/>
              </a:ext>
            </a:extLst>
          </p:cNvPr>
          <p:cNvSpPr/>
          <p:nvPr userDrawn="1"/>
        </p:nvSpPr>
        <p:spPr bwMode="auto">
          <a:xfrm rot="16200000">
            <a:off x="2615284" y="4771279"/>
            <a:ext cx="585156" cy="660911"/>
          </a:xfrm>
          <a:prstGeom prst="rect">
            <a:avLst/>
          </a:prstGeom>
          <a:solidFill>
            <a:schemeClr val="accent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1" name="Rectangle 30">
            <a:extLst>
              <a:ext uri="{FF2B5EF4-FFF2-40B4-BE49-F238E27FC236}">
                <a16:creationId xmlns:a16="http://schemas.microsoft.com/office/drawing/2014/main" id="{9F6AD559-7E2F-9464-9CCA-44C2ED3F3DE5}"/>
              </a:ext>
            </a:extLst>
          </p:cNvPr>
          <p:cNvSpPr/>
          <p:nvPr userDrawn="1"/>
        </p:nvSpPr>
        <p:spPr bwMode="auto">
          <a:xfrm rot="16200000">
            <a:off x="3326912" y="4771280"/>
            <a:ext cx="585156" cy="660911"/>
          </a:xfrm>
          <a:prstGeom prst="rect">
            <a:avLst/>
          </a:prstGeom>
          <a:solidFill>
            <a:schemeClr val="accent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2" name="Rectangle 31">
            <a:extLst>
              <a:ext uri="{FF2B5EF4-FFF2-40B4-BE49-F238E27FC236}">
                <a16:creationId xmlns:a16="http://schemas.microsoft.com/office/drawing/2014/main" id="{FBA8A0E8-4E17-E919-E453-F4E8ABF52AE2}"/>
              </a:ext>
            </a:extLst>
          </p:cNvPr>
          <p:cNvSpPr/>
          <p:nvPr userDrawn="1"/>
        </p:nvSpPr>
        <p:spPr bwMode="auto">
          <a:xfrm rot="16200000">
            <a:off x="488736" y="5449647"/>
            <a:ext cx="585156" cy="660911"/>
          </a:xfrm>
          <a:prstGeom prst="rect">
            <a:avLst/>
          </a:prstGeom>
          <a:solidFill>
            <a:schemeClr val="accent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3" name="Rectangle 32">
            <a:extLst>
              <a:ext uri="{FF2B5EF4-FFF2-40B4-BE49-F238E27FC236}">
                <a16:creationId xmlns:a16="http://schemas.microsoft.com/office/drawing/2014/main" id="{12157580-8FEF-BFF5-1D48-0DBE684EA3C8}"/>
              </a:ext>
            </a:extLst>
          </p:cNvPr>
          <p:cNvSpPr/>
          <p:nvPr userDrawn="1"/>
        </p:nvSpPr>
        <p:spPr bwMode="auto">
          <a:xfrm rot="16200000">
            <a:off x="1200364" y="5454293"/>
            <a:ext cx="585156" cy="660911"/>
          </a:xfrm>
          <a:prstGeom prst="rect">
            <a:avLst/>
          </a:prstGeom>
          <a:solidFill>
            <a:schemeClr val="tx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4" name="Rectangle 33">
            <a:extLst>
              <a:ext uri="{FF2B5EF4-FFF2-40B4-BE49-F238E27FC236}">
                <a16:creationId xmlns:a16="http://schemas.microsoft.com/office/drawing/2014/main" id="{1B8154BE-4E33-4E6C-1F1A-5B09C71E604B}"/>
              </a:ext>
            </a:extLst>
          </p:cNvPr>
          <p:cNvSpPr/>
          <p:nvPr userDrawn="1"/>
        </p:nvSpPr>
        <p:spPr bwMode="auto">
          <a:xfrm rot="16200000">
            <a:off x="1201319" y="4771278"/>
            <a:ext cx="585156" cy="660912"/>
          </a:xfrm>
          <a:prstGeom prst="rect">
            <a:avLst/>
          </a:prstGeom>
          <a:solidFill>
            <a:srgbClr val="F9EEE3"/>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5" name="Rectangle 34">
            <a:extLst>
              <a:ext uri="{FF2B5EF4-FFF2-40B4-BE49-F238E27FC236}">
                <a16:creationId xmlns:a16="http://schemas.microsoft.com/office/drawing/2014/main" id="{EC3CFE41-EF34-9BFB-F215-915BF2C20586}"/>
              </a:ext>
            </a:extLst>
          </p:cNvPr>
          <p:cNvSpPr/>
          <p:nvPr userDrawn="1"/>
        </p:nvSpPr>
        <p:spPr bwMode="auto">
          <a:xfrm rot="16200000">
            <a:off x="489473" y="4771279"/>
            <a:ext cx="585156" cy="660911"/>
          </a:xfrm>
          <a:prstGeom prst="rect">
            <a:avLst/>
          </a:prstGeom>
          <a:solidFill>
            <a:schemeClr val="bg1"/>
          </a:solidFill>
          <a:ln w="6350">
            <a:solidFill>
              <a:schemeClr val="tx1"/>
            </a:solid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6" name="Rectangle 35">
            <a:extLst>
              <a:ext uri="{FF2B5EF4-FFF2-40B4-BE49-F238E27FC236}">
                <a16:creationId xmlns:a16="http://schemas.microsoft.com/office/drawing/2014/main" id="{64D7EDB4-ABF6-19A0-AE72-3AC3DB60E5CA}"/>
              </a:ext>
            </a:extLst>
          </p:cNvPr>
          <p:cNvSpPr/>
          <p:nvPr userDrawn="1"/>
        </p:nvSpPr>
        <p:spPr bwMode="auto">
          <a:xfrm rot="16200000">
            <a:off x="7521418" y="3040515"/>
            <a:ext cx="780301" cy="331020"/>
          </a:xfrm>
          <a:prstGeom prst="rect">
            <a:avLst/>
          </a:prstGeom>
          <a:solidFill>
            <a:srgbClr val="F16666"/>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7" name="Rectangle 36">
            <a:extLst>
              <a:ext uri="{FF2B5EF4-FFF2-40B4-BE49-F238E27FC236}">
                <a16:creationId xmlns:a16="http://schemas.microsoft.com/office/drawing/2014/main" id="{32B7C0DC-0F35-DC51-A80C-5CCF13D49D25}"/>
              </a:ext>
            </a:extLst>
          </p:cNvPr>
          <p:cNvSpPr/>
          <p:nvPr userDrawn="1"/>
        </p:nvSpPr>
        <p:spPr bwMode="auto">
          <a:xfrm rot="16200000">
            <a:off x="9343894" y="3040515"/>
            <a:ext cx="780301" cy="331020"/>
          </a:xfrm>
          <a:prstGeom prst="rect">
            <a:avLst/>
          </a:prstGeom>
          <a:solidFill>
            <a:srgbClr val="76D04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38" name="TextBox 37">
            <a:extLst>
              <a:ext uri="{FF2B5EF4-FFF2-40B4-BE49-F238E27FC236}">
                <a16:creationId xmlns:a16="http://schemas.microsoft.com/office/drawing/2014/main" id="{75C36489-ADDB-F2CD-5E94-3682A0D4D16E}"/>
              </a:ext>
            </a:extLst>
          </p:cNvPr>
          <p:cNvSpPr txBox="1"/>
          <p:nvPr userDrawn="1"/>
        </p:nvSpPr>
        <p:spPr>
          <a:xfrm>
            <a:off x="8003513" y="5761459"/>
            <a:ext cx="124986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Mid Red</a:t>
            </a:r>
            <a:endParaRPr lang="en-US" dirty="0">
              <a:solidFill>
                <a:schemeClr val="tx2"/>
              </a:solidFill>
            </a:endParaRPr>
          </a:p>
          <a:p>
            <a:r>
              <a:rPr lang="en-US" sz="1000" dirty="0">
                <a:solidFill>
                  <a:schemeClr val="tx2"/>
                </a:solidFill>
                <a:ea typeface="+mn-lt"/>
                <a:cs typeface="+mn-lt"/>
              </a:rPr>
              <a:t>RGB r241 g102 b102</a:t>
            </a:r>
            <a:endParaRPr lang="en-US" dirty="0">
              <a:solidFill>
                <a:schemeClr val="tx2"/>
              </a:solidFill>
            </a:endParaRPr>
          </a:p>
          <a:p>
            <a:r>
              <a:rPr lang="en-US" sz="1000" dirty="0">
                <a:solidFill>
                  <a:schemeClr val="tx2"/>
                </a:solidFill>
                <a:ea typeface="+mn-lt"/>
                <a:cs typeface="+mn-lt"/>
              </a:rPr>
              <a:t>HEX #f16666</a:t>
            </a:r>
            <a:endParaRPr lang="en-US" dirty="0">
              <a:solidFill>
                <a:schemeClr val="tx2"/>
              </a:solidFill>
            </a:endParaRPr>
          </a:p>
        </p:txBody>
      </p:sp>
      <p:cxnSp>
        <p:nvCxnSpPr>
          <p:cNvPr id="39" name="Straight Arrow Connector 38">
            <a:extLst>
              <a:ext uri="{FF2B5EF4-FFF2-40B4-BE49-F238E27FC236}">
                <a16:creationId xmlns:a16="http://schemas.microsoft.com/office/drawing/2014/main" id="{7F84BF39-BDBC-0641-31A6-82FAB5C1415C}"/>
              </a:ext>
            </a:extLst>
          </p:cNvPr>
          <p:cNvCxnSpPr/>
          <p:nvPr userDrawn="1"/>
        </p:nvCxnSpPr>
        <p:spPr>
          <a:xfrm flipH="1">
            <a:off x="7909932" y="3678764"/>
            <a:ext cx="5574" cy="25473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64E963A-0F36-D2A1-7BA5-138D73211CD7}"/>
              </a:ext>
            </a:extLst>
          </p:cNvPr>
          <p:cNvCxnSpPr>
            <a:cxnSpLocks/>
          </p:cNvCxnSpPr>
          <p:nvPr userDrawn="1"/>
        </p:nvCxnSpPr>
        <p:spPr>
          <a:xfrm flipH="1">
            <a:off x="9717358" y="3673398"/>
            <a:ext cx="5574" cy="254733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9C7B589-4C9A-91F8-6C35-017FF889CF7B}"/>
              </a:ext>
            </a:extLst>
          </p:cNvPr>
          <p:cNvSpPr txBox="1"/>
          <p:nvPr userDrawn="1"/>
        </p:nvSpPr>
        <p:spPr>
          <a:xfrm>
            <a:off x="9810939" y="5756812"/>
            <a:ext cx="1249866"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Mid Green</a:t>
            </a:r>
            <a:endParaRPr lang="en-US" dirty="0">
              <a:solidFill>
                <a:schemeClr val="tx2"/>
              </a:solidFill>
            </a:endParaRPr>
          </a:p>
          <a:p>
            <a:r>
              <a:rPr lang="en-US" sz="1000" dirty="0">
                <a:solidFill>
                  <a:schemeClr val="tx2"/>
                </a:solidFill>
                <a:ea typeface="+mn-lt"/>
                <a:cs typeface="+mn-lt"/>
              </a:rPr>
              <a:t>RGB r118 g208 b76</a:t>
            </a:r>
            <a:endParaRPr lang="en-US" dirty="0">
              <a:solidFill>
                <a:schemeClr val="tx2"/>
              </a:solidFill>
            </a:endParaRPr>
          </a:p>
          <a:p>
            <a:r>
              <a:rPr lang="en-US" sz="1000" dirty="0">
                <a:solidFill>
                  <a:schemeClr val="tx2"/>
                </a:solidFill>
                <a:ea typeface="+mn-lt"/>
                <a:cs typeface="+mn-lt"/>
              </a:rPr>
              <a:t>HEX #76d04c</a:t>
            </a:r>
            <a:endParaRPr lang="en-US" dirty="0">
              <a:solidFill>
                <a:schemeClr val="tx2"/>
              </a:solidFill>
            </a:endParaRPr>
          </a:p>
        </p:txBody>
      </p:sp>
      <p:sp>
        <p:nvSpPr>
          <p:cNvPr id="42" name="TextBox 41">
            <a:extLst>
              <a:ext uri="{FF2B5EF4-FFF2-40B4-BE49-F238E27FC236}">
                <a16:creationId xmlns:a16="http://schemas.microsoft.com/office/drawing/2014/main" id="{C3CE1EC1-1D45-33BC-FC12-B1095F1B511D}"/>
              </a:ext>
            </a:extLst>
          </p:cNvPr>
          <p:cNvSpPr txBox="1"/>
          <p:nvPr userDrawn="1"/>
        </p:nvSpPr>
        <p:spPr>
          <a:xfrm>
            <a:off x="6262121" y="5762837"/>
            <a:ext cx="1521823"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indent="-3657600">
              <a:spcAft>
                <a:spcPts val="600"/>
              </a:spcAft>
            </a:pPr>
            <a:r>
              <a:rPr lang="en-US" sz="1000" dirty="0">
                <a:solidFill>
                  <a:schemeClr val="tx2"/>
                </a:solidFill>
                <a:ea typeface="+mn-lt"/>
                <a:cs typeface="+mn-lt"/>
              </a:rPr>
              <a:t>Only use the Mid </a:t>
            </a:r>
            <a:r>
              <a:rPr lang="en-US" sz="1000" dirty="0" err="1">
                <a:solidFill>
                  <a:schemeClr val="tx2"/>
                </a:solidFill>
                <a:ea typeface="+mn-lt"/>
                <a:cs typeface="+mn-lt"/>
              </a:rPr>
              <a:t>colours</a:t>
            </a:r>
            <a:r>
              <a:rPr lang="en-US" sz="1000" dirty="0">
                <a:solidFill>
                  <a:schemeClr val="tx2"/>
                </a:solidFill>
                <a:ea typeface="+mn-lt"/>
                <a:cs typeface="+mn-lt"/>
              </a:rPr>
              <a:t> if you need a range within your status chart</a:t>
            </a:r>
            <a:endParaRPr lang="en-US" dirty="0">
              <a:solidFill>
                <a:schemeClr val="tx2"/>
              </a:solidFill>
            </a:endParaRPr>
          </a:p>
        </p:txBody>
      </p:sp>
      <p:sp>
        <p:nvSpPr>
          <p:cNvPr id="43" name="Content Placeholder 8">
            <a:extLst>
              <a:ext uri="{FF2B5EF4-FFF2-40B4-BE49-F238E27FC236}">
                <a16:creationId xmlns:a16="http://schemas.microsoft.com/office/drawing/2014/main" id="{53D64E00-73B1-DD1B-EB04-E5A9AA269FFF}"/>
              </a:ext>
            </a:extLst>
          </p:cNvPr>
          <p:cNvSpPr>
            <a:spLocks noGrp="1"/>
          </p:cNvSpPr>
          <p:nvPr>
            <p:ph sz="quarter" idx="27"/>
          </p:nvPr>
        </p:nvSpPr>
        <p:spPr>
          <a:xfrm>
            <a:off x="6210302" y="1272105"/>
            <a:ext cx="5521325" cy="1444245"/>
          </a:xfrm>
        </p:spPr>
        <p:txBody>
          <a:bodyPr/>
          <a:lstStyle/>
          <a:p>
            <a:pPr lvl="1"/>
            <a:r>
              <a:rPr lang="en-GB" dirty="0"/>
              <a:t>Status palette: </a:t>
            </a:r>
          </a:p>
          <a:p>
            <a:r>
              <a:rPr lang="en-GB" dirty="0"/>
              <a:t>We use these colours only to show status –Red, Amber, Green and a neutral grey** </a:t>
            </a:r>
          </a:p>
          <a:p>
            <a:pPr lvl="5"/>
            <a:r>
              <a:rPr lang="en-GB" sz="1000" dirty="0"/>
              <a:t>**The Grey is taken from our Primary palette</a:t>
            </a:r>
          </a:p>
          <a:p>
            <a:endParaRPr lang="en-GB" dirty="0"/>
          </a:p>
        </p:txBody>
      </p:sp>
    </p:spTree>
    <p:extLst>
      <p:ext uri="{BB962C8B-B14F-4D97-AF65-F5344CB8AC3E}">
        <p14:creationId xmlns:p14="http://schemas.microsoft.com/office/powerpoint/2010/main" val="5676097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ur palette">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8" name="Text Placeholder 9">
            <a:extLst>
              <a:ext uri="{FF2B5EF4-FFF2-40B4-BE49-F238E27FC236}">
                <a16:creationId xmlns:a16="http://schemas.microsoft.com/office/drawing/2014/main" id="{C296C716-9147-E6EE-6952-291029ABC8CF}"/>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78" name="Rectangle 77">
            <a:extLst>
              <a:ext uri="{FF2B5EF4-FFF2-40B4-BE49-F238E27FC236}">
                <a16:creationId xmlns:a16="http://schemas.microsoft.com/office/drawing/2014/main" id="{EFC45A43-8962-DEE4-DE87-413A523E2644}"/>
              </a:ext>
            </a:extLst>
          </p:cNvPr>
          <p:cNvSpPr/>
          <p:nvPr userDrawn="1"/>
        </p:nvSpPr>
        <p:spPr bwMode="auto">
          <a:xfrm>
            <a:off x="374495" y="1568605"/>
            <a:ext cx="11786839" cy="1100254"/>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800" b="0" i="0" dirty="0">
              <a:solidFill>
                <a:schemeClr val="bg1"/>
              </a:solidFill>
              <a:latin typeface="+mn-lt"/>
              <a:ea typeface="Roboto" panose="02000000000000000000" pitchFamily="2" charset="0"/>
              <a:cs typeface="Segoe UI" panose="020B0502040204020203" pitchFamily="34" charset="0"/>
            </a:endParaRPr>
          </a:p>
        </p:txBody>
      </p:sp>
      <p:sp>
        <p:nvSpPr>
          <p:cNvPr id="79" name="Rectangle 78">
            <a:extLst>
              <a:ext uri="{FF2B5EF4-FFF2-40B4-BE49-F238E27FC236}">
                <a16:creationId xmlns:a16="http://schemas.microsoft.com/office/drawing/2014/main" id="{90D20806-5B4C-43F4-9506-882CA9A1FD38}"/>
              </a:ext>
            </a:extLst>
          </p:cNvPr>
          <p:cNvSpPr/>
          <p:nvPr userDrawn="1"/>
        </p:nvSpPr>
        <p:spPr bwMode="auto">
          <a:xfrm rot="16200000">
            <a:off x="683034" y="2382695"/>
            <a:ext cx="789594" cy="1223118"/>
          </a:xfrm>
          <a:prstGeom prst="rect">
            <a:avLst/>
          </a:prstGeom>
          <a:solidFill>
            <a:srgbClr val="FF7D04"/>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0" name="Title 19">
            <a:extLst>
              <a:ext uri="{FF2B5EF4-FFF2-40B4-BE49-F238E27FC236}">
                <a16:creationId xmlns:a16="http://schemas.microsoft.com/office/drawing/2014/main" id="{F52816D0-B88C-A16F-7DE1-11138C26AEFB}"/>
              </a:ext>
            </a:extLst>
          </p:cNvPr>
          <p:cNvSpPr txBox="1">
            <a:spLocks/>
          </p:cNvSpPr>
          <p:nvPr userDrawn="1"/>
        </p:nvSpPr>
        <p:spPr>
          <a:xfrm>
            <a:off x="465019" y="1185265"/>
            <a:ext cx="11268074" cy="1890294"/>
          </a:xfrm>
          <a:prstGeom prst="rect">
            <a:avLst/>
          </a:prstGeom>
        </p:spPr>
        <p:txBody>
          <a:bodyPr vert="horz" lIns="0" tIns="91440" rIns="0" bIns="0" rtlCol="0" anchor="t" anchorCtr="0">
            <a:normAutofit/>
          </a:bodyPr>
          <a:lst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a:lstStyle>
          <a:p>
            <a:pPr marL="0">
              <a:spcAft>
                <a:spcPts val="1200"/>
              </a:spcAft>
            </a:pPr>
            <a:r>
              <a:rPr lang="en-US" sz="1800" b="1" dirty="0">
                <a:latin typeface="Century Gothic"/>
                <a:ea typeface="Roboto"/>
                <a:cs typeface="Segoe UI"/>
              </a:rPr>
              <a:t>We use these additional tints and shades of the data </a:t>
            </a:r>
            <a:r>
              <a:rPr lang="en-US" sz="1800" b="1" dirty="0" err="1">
                <a:latin typeface="Century Gothic"/>
                <a:ea typeface="Roboto"/>
                <a:cs typeface="Segoe UI"/>
              </a:rPr>
              <a:t>colours</a:t>
            </a:r>
            <a:r>
              <a:rPr lang="en-US" sz="1800" b="1" dirty="0">
                <a:latin typeface="Century Gothic"/>
                <a:ea typeface="Roboto"/>
                <a:cs typeface="Segoe UI"/>
              </a:rPr>
              <a:t> only for charts and graphs when there are more complex data sets. </a:t>
            </a:r>
          </a:p>
          <a:p>
            <a:r>
              <a:rPr lang="en-US" sz="1600" dirty="0">
                <a:latin typeface="Century Gothic"/>
                <a:ea typeface="Roboto"/>
                <a:cs typeface="Segoe UI"/>
              </a:rPr>
              <a:t>We can also use specific individual groupings (</a:t>
            </a:r>
            <a:r>
              <a:rPr lang="en-US" sz="1600" dirty="0" err="1">
                <a:latin typeface="Century Gothic"/>
                <a:ea typeface="Roboto"/>
                <a:cs typeface="Segoe UI"/>
              </a:rPr>
              <a:t>eg</a:t>
            </a:r>
            <a:r>
              <a:rPr lang="en-US" sz="1600" dirty="0">
                <a:latin typeface="Century Gothic"/>
                <a:ea typeface="Roboto"/>
                <a:cs typeface="Segoe UI"/>
              </a:rPr>
              <a:t> Orange, Light Orange 1,2,3 and 4 together) when a monochromatic way to show your data is clearer.</a:t>
            </a:r>
          </a:p>
          <a:p>
            <a:endParaRPr lang="en-GB" sz="1400" dirty="0">
              <a:latin typeface="Century Gothic"/>
              <a:ea typeface="Roboto"/>
            </a:endParaRPr>
          </a:p>
        </p:txBody>
      </p:sp>
      <p:sp>
        <p:nvSpPr>
          <p:cNvPr id="81" name="TextBox 80">
            <a:extLst>
              <a:ext uri="{FF2B5EF4-FFF2-40B4-BE49-F238E27FC236}">
                <a16:creationId xmlns:a16="http://schemas.microsoft.com/office/drawing/2014/main" id="{4527D4CB-8F51-628B-3C63-E84907D7AFAE}"/>
              </a:ext>
            </a:extLst>
          </p:cNvPr>
          <p:cNvSpPr txBox="1"/>
          <p:nvPr userDrawn="1"/>
        </p:nvSpPr>
        <p:spPr>
          <a:xfrm>
            <a:off x="4734621" y="2599262"/>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Teal</a:t>
            </a:r>
            <a:endParaRPr lang="en-US" sz="1000" dirty="0">
              <a:solidFill>
                <a:schemeClr val="tx2"/>
              </a:solidFill>
              <a:ea typeface="+mn-lt"/>
              <a:cs typeface="+mn-lt"/>
            </a:endParaRPr>
          </a:p>
          <a:p>
            <a:r>
              <a:rPr lang="en-US" sz="1000" dirty="0">
                <a:solidFill>
                  <a:schemeClr val="tx2"/>
                </a:solidFill>
                <a:ea typeface="+mn-lt"/>
                <a:cs typeface="+mn-lt"/>
              </a:rPr>
              <a:t>PMS 3252 C</a:t>
            </a:r>
          </a:p>
          <a:p>
            <a:r>
              <a:rPr lang="en-US" sz="1000" dirty="0">
                <a:solidFill>
                  <a:schemeClr val="tx2"/>
                </a:solidFill>
                <a:ea typeface="+mn-lt"/>
                <a:cs typeface="+mn-lt"/>
              </a:rPr>
              <a:t>CMYK c60 m0 y26 k0</a:t>
            </a:r>
          </a:p>
          <a:p>
            <a:r>
              <a:rPr lang="en-US" sz="1000" dirty="0">
                <a:solidFill>
                  <a:schemeClr val="tx2"/>
                </a:solidFill>
                <a:ea typeface="+mn-lt"/>
                <a:cs typeface="+mn-lt"/>
              </a:rPr>
              <a:t>RGB r32 g186 b175</a:t>
            </a:r>
          </a:p>
          <a:p>
            <a:r>
              <a:rPr lang="en-US" sz="1000" dirty="0">
                <a:solidFill>
                  <a:schemeClr val="tx2"/>
                </a:solidFill>
                <a:ea typeface="+mn-lt"/>
                <a:cs typeface="+mn-lt"/>
              </a:rPr>
              <a:t>HEX #20baaf</a:t>
            </a:r>
          </a:p>
          <a:p>
            <a:endParaRPr lang="en-US" sz="1000" dirty="0">
              <a:solidFill>
                <a:schemeClr val="tx2"/>
              </a:solidFill>
              <a:ea typeface="+mn-lt"/>
              <a:cs typeface="+mn-lt"/>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2" name="TextBox 81">
            <a:extLst>
              <a:ext uri="{FF2B5EF4-FFF2-40B4-BE49-F238E27FC236}">
                <a16:creationId xmlns:a16="http://schemas.microsoft.com/office/drawing/2014/main" id="{2AC479B8-1234-B284-E99F-A0749FC08AE5}"/>
              </a:ext>
            </a:extLst>
          </p:cNvPr>
          <p:cNvSpPr txBox="1"/>
          <p:nvPr userDrawn="1"/>
        </p:nvSpPr>
        <p:spPr>
          <a:xfrm>
            <a:off x="1765609" y="2599261"/>
            <a:ext cx="1384608" cy="107721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Orange</a:t>
            </a:r>
            <a:endParaRPr lang="en-US" sz="1000" dirty="0">
              <a:solidFill>
                <a:schemeClr val="tx2"/>
              </a:solidFill>
              <a:ea typeface="+mn-lt"/>
              <a:cs typeface="+mn-lt"/>
            </a:endParaRPr>
          </a:p>
          <a:p>
            <a:r>
              <a:rPr lang="en-US" sz="1000" dirty="0">
                <a:solidFill>
                  <a:schemeClr val="tx2"/>
                </a:solidFill>
                <a:ea typeface="+mn-lt"/>
                <a:cs typeface="+mn-lt"/>
              </a:rPr>
              <a:t>PMS 158 C</a:t>
            </a:r>
          </a:p>
          <a:p>
            <a:r>
              <a:rPr lang="en-US" sz="1000" dirty="0">
                <a:solidFill>
                  <a:schemeClr val="tx2"/>
                </a:solidFill>
                <a:ea typeface="+mn-lt"/>
                <a:cs typeface="+mn-lt"/>
              </a:rPr>
              <a:t>CMYK c0 m58 y100 k0</a:t>
            </a:r>
          </a:p>
          <a:p>
            <a:r>
              <a:rPr lang="en-US" sz="1000" dirty="0">
                <a:solidFill>
                  <a:schemeClr val="tx2"/>
                </a:solidFill>
                <a:ea typeface="+mn-lt"/>
                <a:cs typeface="+mn-lt"/>
              </a:rPr>
              <a:t>RGB r255 g125 b4</a:t>
            </a:r>
          </a:p>
          <a:p>
            <a:r>
              <a:rPr lang="en-US" sz="1000" dirty="0">
                <a:solidFill>
                  <a:schemeClr val="tx2"/>
                </a:solidFill>
                <a:ea typeface="+mn-lt"/>
                <a:cs typeface="+mn-lt"/>
              </a:rPr>
              <a:t>HEX #ff7d04</a:t>
            </a:r>
          </a:p>
          <a:p>
            <a:endParaRPr lang="en-US" sz="1000" dirty="0">
              <a:solidFill>
                <a:srgbClr val="282626"/>
              </a:solidFill>
              <a:ea typeface="+mn-lt"/>
              <a:cs typeface="+mn-lt"/>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3" name="TextBox 82">
            <a:extLst>
              <a:ext uri="{FF2B5EF4-FFF2-40B4-BE49-F238E27FC236}">
                <a16:creationId xmlns:a16="http://schemas.microsoft.com/office/drawing/2014/main" id="{E51B8D91-ACAC-81C3-4572-2D7F6F24BECF}"/>
              </a:ext>
            </a:extLst>
          </p:cNvPr>
          <p:cNvSpPr txBox="1"/>
          <p:nvPr userDrawn="1"/>
        </p:nvSpPr>
        <p:spPr>
          <a:xfrm>
            <a:off x="4725328" y="3695797"/>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Teal 1</a:t>
            </a:r>
            <a:endParaRPr lang="en-US" dirty="0">
              <a:solidFill>
                <a:schemeClr val="tx2"/>
              </a:solidFill>
            </a:endParaRPr>
          </a:p>
          <a:p>
            <a:r>
              <a:rPr lang="en-US" sz="1000" dirty="0">
                <a:solidFill>
                  <a:schemeClr val="tx2"/>
                </a:solidFill>
                <a:ea typeface="+mn-lt"/>
                <a:cs typeface="+mn-lt"/>
              </a:rPr>
              <a:t>RGB r100 g200 b191</a:t>
            </a:r>
            <a:endParaRPr lang="en-US" dirty="0">
              <a:solidFill>
                <a:schemeClr val="tx2"/>
              </a:solidFill>
            </a:endParaRPr>
          </a:p>
          <a:p>
            <a:r>
              <a:rPr lang="en-US" sz="1000" dirty="0">
                <a:solidFill>
                  <a:schemeClr val="tx2"/>
                </a:solidFill>
                <a:ea typeface="+mn-lt"/>
                <a:cs typeface="+mn-lt"/>
              </a:rPr>
              <a:t>HEX #64c8bf</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4" name="TextBox 83">
            <a:extLst>
              <a:ext uri="{FF2B5EF4-FFF2-40B4-BE49-F238E27FC236}">
                <a16:creationId xmlns:a16="http://schemas.microsoft.com/office/drawing/2014/main" id="{0D63E35F-771D-AF9A-95AA-1522554181D3}"/>
              </a:ext>
            </a:extLst>
          </p:cNvPr>
          <p:cNvSpPr txBox="1"/>
          <p:nvPr userDrawn="1"/>
        </p:nvSpPr>
        <p:spPr>
          <a:xfrm>
            <a:off x="4725328" y="437880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Teal 2</a:t>
            </a:r>
            <a:endParaRPr lang="en-US" dirty="0">
              <a:solidFill>
                <a:schemeClr val="tx2"/>
              </a:solidFill>
            </a:endParaRPr>
          </a:p>
          <a:p>
            <a:r>
              <a:rPr lang="en-US" sz="1000" dirty="0">
                <a:solidFill>
                  <a:schemeClr val="tx2"/>
                </a:solidFill>
                <a:ea typeface="+mn-lt"/>
                <a:cs typeface="+mn-lt"/>
              </a:rPr>
              <a:t>RGB r143 g214 b206</a:t>
            </a:r>
            <a:endParaRPr lang="en-US" dirty="0">
              <a:solidFill>
                <a:schemeClr val="tx2"/>
              </a:solidFill>
            </a:endParaRPr>
          </a:p>
          <a:p>
            <a:r>
              <a:rPr lang="en-US" sz="1000" dirty="0">
                <a:solidFill>
                  <a:schemeClr val="tx2"/>
                </a:solidFill>
                <a:ea typeface="+mn-lt"/>
                <a:cs typeface="+mn-lt"/>
              </a:rPr>
              <a:t>HEX #8fd6ce</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5" name="TextBox 84">
            <a:extLst>
              <a:ext uri="{FF2B5EF4-FFF2-40B4-BE49-F238E27FC236}">
                <a16:creationId xmlns:a16="http://schemas.microsoft.com/office/drawing/2014/main" id="{2EDAA38B-05D7-3CEB-680D-678F07F9B837}"/>
              </a:ext>
            </a:extLst>
          </p:cNvPr>
          <p:cNvSpPr txBox="1"/>
          <p:nvPr userDrawn="1"/>
        </p:nvSpPr>
        <p:spPr>
          <a:xfrm>
            <a:off x="4725328" y="5071113"/>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Teal 3</a:t>
            </a:r>
            <a:endParaRPr lang="en-US" dirty="0">
              <a:solidFill>
                <a:schemeClr val="tx2"/>
              </a:solidFill>
            </a:endParaRPr>
          </a:p>
          <a:p>
            <a:r>
              <a:rPr lang="en-US" sz="1000" dirty="0">
                <a:solidFill>
                  <a:schemeClr val="tx2"/>
                </a:solidFill>
                <a:ea typeface="+mn-lt"/>
                <a:cs typeface="+mn-lt"/>
              </a:rPr>
              <a:t>RGB r182 g228 b222</a:t>
            </a:r>
            <a:endParaRPr lang="en-US" dirty="0">
              <a:solidFill>
                <a:schemeClr val="tx2"/>
              </a:solidFill>
            </a:endParaRPr>
          </a:p>
          <a:p>
            <a:r>
              <a:rPr lang="en-US" sz="1000" dirty="0">
                <a:solidFill>
                  <a:schemeClr val="tx2"/>
                </a:solidFill>
                <a:ea typeface="+mn-lt"/>
                <a:cs typeface="+mn-lt"/>
              </a:rPr>
              <a:t>HEX #b6e4de</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6" name="TextBox 85">
            <a:extLst>
              <a:ext uri="{FF2B5EF4-FFF2-40B4-BE49-F238E27FC236}">
                <a16:creationId xmlns:a16="http://schemas.microsoft.com/office/drawing/2014/main" id="{96BA27B9-0AF7-54DB-538B-8738B9FE7AF8}"/>
              </a:ext>
            </a:extLst>
          </p:cNvPr>
          <p:cNvSpPr txBox="1"/>
          <p:nvPr userDrawn="1"/>
        </p:nvSpPr>
        <p:spPr>
          <a:xfrm>
            <a:off x="4725327" y="5772710"/>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Teal 4</a:t>
            </a:r>
            <a:endParaRPr lang="en-US" dirty="0">
              <a:solidFill>
                <a:schemeClr val="tx2"/>
              </a:solidFill>
            </a:endParaRPr>
          </a:p>
          <a:p>
            <a:r>
              <a:rPr lang="en-US" sz="1000" dirty="0">
                <a:solidFill>
                  <a:schemeClr val="tx2"/>
                </a:solidFill>
                <a:ea typeface="+mn-lt"/>
                <a:cs typeface="+mn-lt"/>
              </a:rPr>
              <a:t>RGB r219 g242 b239</a:t>
            </a:r>
            <a:endParaRPr lang="en-US" dirty="0">
              <a:solidFill>
                <a:schemeClr val="tx2"/>
              </a:solidFill>
            </a:endParaRPr>
          </a:p>
          <a:p>
            <a:r>
              <a:rPr lang="en-US" sz="1000" dirty="0">
                <a:solidFill>
                  <a:schemeClr val="tx2"/>
                </a:solidFill>
                <a:ea typeface="+mn-lt"/>
                <a:cs typeface="+mn-lt"/>
              </a:rPr>
              <a:t>HEX #dbf2ef</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7" name="TextBox 86">
            <a:extLst>
              <a:ext uri="{FF2B5EF4-FFF2-40B4-BE49-F238E27FC236}">
                <a16:creationId xmlns:a16="http://schemas.microsoft.com/office/drawing/2014/main" id="{C70089D6-4AFB-DFA0-F6BD-09B7982B9F37}"/>
              </a:ext>
            </a:extLst>
          </p:cNvPr>
          <p:cNvSpPr txBox="1"/>
          <p:nvPr userDrawn="1"/>
        </p:nvSpPr>
        <p:spPr>
          <a:xfrm>
            <a:off x="1756315" y="3681858"/>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Orange 1</a:t>
            </a:r>
            <a:endParaRPr lang="en-US" dirty="0">
              <a:solidFill>
                <a:schemeClr val="tx2"/>
              </a:solidFill>
            </a:endParaRPr>
          </a:p>
          <a:p>
            <a:r>
              <a:rPr lang="en-US" sz="1000" dirty="0">
                <a:solidFill>
                  <a:schemeClr val="tx2"/>
                </a:solidFill>
                <a:ea typeface="+mn-lt"/>
                <a:cs typeface="+mn-lt"/>
              </a:rPr>
              <a:t>RGB r255 g152 b71</a:t>
            </a:r>
            <a:endParaRPr lang="en-US" dirty="0">
              <a:solidFill>
                <a:schemeClr val="tx2"/>
              </a:solidFill>
            </a:endParaRPr>
          </a:p>
          <a:p>
            <a:r>
              <a:rPr lang="en-US" sz="1000" dirty="0">
                <a:solidFill>
                  <a:schemeClr val="tx2"/>
                </a:solidFill>
                <a:ea typeface="+mn-lt"/>
                <a:cs typeface="+mn-lt"/>
              </a:rPr>
              <a:t>HEX #ff9847</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88" name="Rectangle 87">
            <a:extLst>
              <a:ext uri="{FF2B5EF4-FFF2-40B4-BE49-F238E27FC236}">
                <a16:creationId xmlns:a16="http://schemas.microsoft.com/office/drawing/2014/main" id="{65D4E6FF-9247-8DDA-8229-90CB49CC4B31}"/>
              </a:ext>
            </a:extLst>
          </p:cNvPr>
          <p:cNvSpPr/>
          <p:nvPr userDrawn="1"/>
        </p:nvSpPr>
        <p:spPr bwMode="auto">
          <a:xfrm rot="16200000">
            <a:off x="819252" y="3330548"/>
            <a:ext cx="510814" cy="1213825"/>
          </a:xfrm>
          <a:prstGeom prst="rect">
            <a:avLst/>
          </a:prstGeom>
          <a:solidFill>
            <a:srgbClr val="FF9847"/>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89" name="TextBox 88">
            <a:extLst>
              <a:ext uri="{FF2B5EF4-FFF2-40B4-BE49-F238E27FC236}">
                <a16:creationId xmlns:a16="http://schemas.microsoft.com/office/drawing/2014/main" id="{5658C461-80BA-B593-E54A-A8752C832412}"/>
              </a:ext>
            </a:extLst>
          </p:cNvPr>
          <p:cNvSpPr txBox="1"/>
          <p:nvPr userDrawn="1"/>
        </p:nvSpPr>
        <p:spPr>
          <a:xfrm>
            <a:off x="1756315" y="437880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Orange 2</a:t>
            </a:r>
            <a:endParaRPr lang="en-US" dirty="0">
              <a:solidFill>
                <a:schemeClr val="tx2"/>
              </a:solidFill>
            </a:endParaRPr>
          </a:p>
          <a:p>
            <a:r>
              <a:rPr lang="en-US" sz="1000" dirty="0">
                <a:solidFill>
                  <a:schemeClr val="tx2"/>
                </a:solidFill>
                <a:ea typeface="+mn-lt"/>
                <a:cs typeface="+mn-lt"/>
              </a:rPr>
              <a:t>RGB r255 g177 b117</a:t>
            </a:r>
            <a:endParaRPr lang="en-US" dirty="0">
              <a:solidFill>
                <a:schemeClr val="tx2"/>
              </a:solidFill>
            </a:endParaRPr>
          </a:p>
          <a:p>
            <a:r>
              <a:rPr lang="en-US" sz="1000" dirty="0">
                <a:solidFill>
                  <a:schemeClr val="tx2"/>
                </a:solidFill>
                <a:ea typeface="+mn-lt"/>
                <a:cs typeface="+mn-lt"/>
              </a:rPr>
              <a:t>HEX #ffb175</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90" name="Rectangle 89">
            <a:extLst>
              <a:ext uri="{FF2B5EF4-FFF2-40B4-BE49-F238E27FC236}">
                <a16:creationId xmlns:a16="http://schemas.microsoft.com/office/drawing/2014/main" id="{7046DF36-6995-48E4-2B84-04A7C82502C5}"/>
              </a:ext>
            </a:extLst>
          </p:cNvPr>
          <p:cNvSpPr/>
          <p:nvPr userDrawn="1"/>
        </p:nvSpPr>
        <p:spPr bwMode="auto">
          <a:xfrm rot="16200000">
            <a:off x="819251" y="4027498"/>
            <a:ext cx="510814" cy="1213825"/>
          </a:xfrm>
          <a:prstGeom prst="rect">
            <a:avLst/>
          </a:prstGeom>
          <a:solidFill>
            <a:srgbClr val="FFB175"/>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1" name="TextBox 90">
            <a:extLst>
              <a:ext uri="{FF2B5EF4-FFF2-40B4-BE49-F238E27FC236}">
                <a16:creationId xmlns:a16="http://schemas.microsoft.com/office/drawing/2014/main" id="{C68164B6-B9AA-87B0-7DA7-39ABEF898F89}"/>
              </a:ext>
            </a:extLst>
          </p:cNvPr>
          <p:cNvSpPr txBox="1"/>
          <p:nvPr userDrawn="1"/>
        </p:nvSpPr>
        <p:spPr>
          <a:xfrm>
            <a:off x="1756314" y="5071113"/>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Orange 3</a:t>
            </a:r>
            <a:endParaRPr lang="en-US" dirty="0">
              <a:solidFill>
                <a:schemeClr val="tx2"/>
              </a:solidFill>
            </a:endParaRPr>
          </a:p>
          <a:p>
            <a:r>
              <a:rPr lang="en-US" sz="1000" dirty="0">
                <a:solidFill>
                  <a:schemeClr val="tx2"/>
                </a:solidFill>
                <a:ea typeface="+mn-lt"/>
                <a:cs typeface="+mn-lt"/>
              </a:rPr>
              <a:t>RGB r255 g203 b162</a:t>
            </a:r>
            <a:endParaRPr lang="en-US" dirty="0">
              <a:solidFill>
                <a:schemeClr val="tx2"/>
              </a:solidFill>
            </a:endParaRPr>
          </a:p>
          <a:p>
            <a:r>
              <a:rPr lang="en-US" sz="1000" dirty="0">
                <a:solidFill>
                  <a:schemeClr val="tx2"/>
                </a:solidFill>
                <a:ea typeface="+mn-lt"/>
                <a:cs typeface="+mn-lt"/>
              </a:rPr>
              <a:t>HEX #ffcba2</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92" name="Rectangle 91">
            <a:extLst>
              <a:ext uri="{FF2B5EF4-FFF2-40B4-BE49-F238E27FC236}">
                <a16:creationId xmlns:a16="http://schemas.microsoft.com/office/drawing/2014/main" id="{8245B6ED-4584-0ABA-472F-2DBDCA3EF1AB}"/>
              </a:ext>
            </a:extLst>
          </p:cNvPr>
          <p:cNvSpPr/>
          <p:nvPr userDrawn="1"/>
        </p:nvSpPr>
        <p:spPr bwMode="auto">
          <a:xfrm rot="16200000">
            <a:off x="819251" y="4719802"/>
            <a:ext cx="510814" cy="1213825"/>
          </a:xfrm>
          <a:prstGeom prst="rect">
            <a:avLst/>
          </a:prstGeom>
          <a:solidFill>
            <a:srgbClr val="FFCB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3" name="TextBox 92">
            <a:extLst>
              <a:ext uri="{FF2B5EF4-FFF2-40B4-BE49-F238E27FC236}">
                <a16:creationId xmlns:a16="http://schemas.microsoft.com/office/drawing/2014/main" id="{8BD4B40B-067C-055D-A5B8-C13914846655}"/>
              </a:ext>
            </a:extLst>
          </p:cNvPr>
          <p:cNvSpPr txBox="1"/>
          <p:nvPr userDrawn="1"/>
        </p:nvSpPr>
        <p:spPr>
          <a:xfrm>
            <a:off x="1756314" y="578664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Orange 4</a:t>
            </a:r>
            <a:endParaRPr lang="en-US" dirty="0">
              <a:solidFill>
                <a:schemeClr val="tx2"/>
              </a:solidFill>
            </a:endParaRPr>
          </a:p>
          <a:p>
            <a:r>
              <a:rPr lang="en-US" sz="1000" dirty="0">
                <a:solidFill>
                  <a:schemeClr val="tx2"/>
                </a:solidFill>
                <a:ea typeface="+mn-lt"/>
                <a:cs typeface="+mn-lt"/>
              </a:rPr>
              <a:t>RGB r255 g229 b208</a:t>
            </a:r>
            <a:endParaRPr lang="en-US" dirty="0">
              <a:solidFill>
                <a:schemeClr val="tx2"/>
              </a:solidFill>
            </a:endParaRPr>
          </a:p>
          <a:p>
            <a:r>
              <a:rPr lang="en-US" sz="1000" dirty="0">
                <a:solidFill>
                  <a:schemeClr val="tx2"/>
                </a:solidFill>
                <a:ea typeface="+mn-lt"/>
                <a:cs typeface="+mn-lt"/>
              </a:rPr>
              <a:t>HEX #ffe5d0</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94" name="Rectangle 93">
            <a:extLst>
              <a:ext uri="{FF2B5EF4-FFF2-40B4-BE49-F238E27FC236}">
                <a16:creationId xmlns:a16="http://schemas.microsoft.com/office/drawing/2014/main" id="{36E8FAB1-C606-E64C-C8DB-464FE498B151}"/>
              </a:ext>
            </a:extLst>
          </p:cNvPr>
          <p:cNvSpPr/>
          <p:nvPr userDrawn="1"/>
        </p:nvSpPr>
        <p:spPr bwMode="auto">
          <a:xfrm rot="16200000">
            <a:off x="805311" y="5421399"/>
            <a:ext cx="510814" cy="1213825"/>
          </a:xfrm>
          <a:prstGeom prst="rect">
            <a:avLst/>
          </a:prstGeom>
          <a:solidFill>
            <a:srgbClr val="FFE5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5" name="Rectangle 94">
            <a:extLst>
              <a:ext uri="{FF2B5EF4-FFF2-40B4-BE49-F238E27FC236}">
                <a16:creationId xmlns:a16="http://schemas.microsoft.com/office/drawing/2014/main" id="{4F485E9E-10EC-AA0D-8CB4-51C68DCC3DFC}"/>
              </a:ext>
            </a:extLst>
          </p:cNvPr>
          <p:cNvSpPr/>
          <p:nvPr userDrawn="1"/>
        </p:nvSpPr>
        <p:spPr bwMode="auto">
          <a:xfrm rot="16200000">
            <a:off x="3611704" y="2387341"/>
            <a:ext cx="789594" cy="1213825"/>
          </a:xfrm>
          <a:prstGeom prst="rect">
            <a:avLst/>
          </a:prstGeom>
          <a:solidFill>
            <a:srgbClr val="20BAA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6" name="Rectangle 95">
            <a:extLst>
              <a:ext uri="{FF2B5EF4-FFF2-40B4-BE49-F238E27FC236}">
                <a16:creationId xmlns:a16="http://schemas.microsoft.com/office/drawing/2014/main" id="{1DE18C51-4F16-5F86-8E73-CB93285536BC}"/>
              </a:ext>
            </a:extLst>
          </p:cNvPr>
          <p:cNvSpPr/>
          <p:nvPr userDrawn="1"/>
        </p:nvSpPr>
        <p:spPr bwMode="auto">
          <a:xfrm rot="16200000">
            <a:off x="3741800" y="3330549"/>
            <a:ext cx="510814" cy="1213825"/>
          </a:xfrm>
          <a:prstGeom prst="rect">
            <a:avLst/>
          </a:prstGeom>
          <a:solidFill>
            <a:srgbClr val="64C8B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7" name="Rectangle 96">
            <a:extLst>
              <a:ext uri="{FF2B5EF4-FFF2-40B4-BE49-F238E27FC236}">
                <a16:creationId xmlns:a16="http://schemas.microsoft.com/office/drawing/2014/main" id="{3571A1D5-79E8-FD79-1EEA-C84E6E0297B9}"/>
              </a:ext>
            </a:extLst>
          </p:cNvPr>
          <p:cNvSpPr/>
          <p:nvPr userDrawn="1"/>
        </p:nvSpPr>
        <p:spPr bwMode="auto">
          <a:xfrm rot="16200000">
            <a:off x="3741800" y="4027498"/>
            <a:ext cx="510814" cy="1213825"/>
          </a:xfrm>
          <a:prstGeom prst="rect">
            <a:avLst/>
          </a:prstGeom>
          <a:solidFill>
            <a:srgbClr val="8FD6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8" name="Rectangle 97">
            <a:extLst>
              <a:ext uri="{FF2B5EF4-FFF2-40B4-BE49-F238E27FC236}">
                <a16:creationId xmlns:a16="http://schemas.microsoft.com/office/drawing/2014/main" id="{AD147865-7F53-FDBC-B0CE-655F3A5632B3}"/>
              </a:ext>
            </a:extLst>
          </p:cNvPr>
          <p:cNvSpPr/>
          <p:nvPr userDrawn="1"/>
        </p:nvSpPr>
        <p:spPr bwMode="auto">
          <a:xfrm rot="16200000">
            <a:off x="3741800" y="4719803"/>
            <a:ext cx="510814" cy="1213825"/>
          </a:xfrm>
          <a:prstGeom prst="rect">
            <a:avLst/>
          </a:prstGeom>
          <a:solidFill>
            <a:srgbClr val="B6E4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99" name="Rectangle 98">
            <a:extLst>
              <a:ext uri="{FF2B5EF4-FFF2-40B4-BE49-F238E27FC236}">
                <a16:creationId xmlns:a16="http://schemas.microsoft.com/office/drawing/2014/main" id="{8619DD95-8013-764A-6F84-7F978DACE100}"/>
              </a:ext>
            </a:extLst>
          </p:cNvPr>
          <p:cNvSpPr/>
          <p:nvPr userDrawn="1"/>
        </p:nvSpPr>
        <p:spPr bwMode="auto">
          <a:xfrm rot="16200000">
            <a:off x="3741799" y="5421399"/>
            <a:ext cx="510814" cy="1213825"/>
          </a:xfrm>
          <a:prstGeom prst="rect">
            <a:avLst/>
          </a:prstGeom>
          <a:solidFill>
            <a:srgbClr val="DBF2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cxnSp>
        <p:nvCxnSpPr>
          <p:cNvPr id="100" name="Straight Arrow Connector 99">
            <a:extLst>
              <a:ext uri="{FF2B5EF4-FFF2-40B4-BE49-F238E27FC236}">
                <a16:creationId xmlns:a16="http://schemas.microsoft.com/office/drawing/2014/main" id="{6C2F5B47-F4F9-3375-D429-2CE5C19B6F69}"/>
              </a:ext>
            </a:extLst>
          </p:cNvPr>
          <p:cNvCxnSpPr/>
          <p:nvPr userDrawn="1"/>
        </p:nvCxnSpPr>
        <p:spPr>
          <a:xfrm flipH="1" flipV="1">
            <a:off x="466494" y="3539681"/>
            <a:ext cx="11416989" cy="28808"/>
          </a:xfrm>
          <a:prstGeom prst="straightConnector1">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14B26103-41F5-072F-C067-36B7ABDE6586}"/>
              </a:ext>
            </a:extLst>
          </p:cNvPr>
          <p:cNvSpPr/>
          <p:nvPr userDrawn="1"/>
        </p:nvSpPr>
        <p:spPr bwMode="auto">
          <a:xfrm rot="16200000">
            <a:off x="6532777" y="2387341"/>
            <a:ext cx="789594" cy="1223118"/>
          </a:xfrm>
          <a:prstGeom prst="rect">
            <a:avLst/>
          </a:prstGeom>
          <a:solidFill>
            <a:srgbClr val="6F018B"/>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02" name="TextBox 101">
            <a:extLst>
              <a:ext uri="{FF2B5EF4-FFF2-40B4-BE49-F238E27FC236}">
                <a16:creationId xmlns:a16="http://schemas.microsoft.com/office/drawing/2014/main" id="{598D4957-85AF-0B52-62D1-3BDB3146587B}"/>
              </a:ext>
            </a:extLst>
          </p:cNvPr>
          <p:cNvSpPr txBox="1"/>
          <p:nvPr userDrawn="1"/>
        </p:nvSpPr>
        <p:spPr>
          <a:xfrm>
            <a:off x="10584364" y="2603908"/>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Blue</a:t>
            </a:r>
            <a:endParaRPr lang="en-US" dirty="0">
              <a:solidFill>
                <a:schemeClr val="tx2"/>
              </a:solidFill>
            </a:endParaRPr>
          </a:p>
          <a:p>
            <a:r>
              <a:rPr lang="en-US" sz="1000" dirty="0">
                <a:solidFill>
                  <a:schemeClr val="tx2"/>
                </a:solidFill>
                <a:ea typeface="+mn-lt"/>
                <a:cs typeface="+mn-lt"/>
              </a:rPr>
              <a:t>PMS 2151 C</a:t>
            </a:r>
            <a:endParaRPr lang="en-US">
              <a:solidFill>
                <a:schemeClr val="tx2"/>
              </a:solidFill>
              <a:ea typeface="+mn-lt"/>
              <a:cs typeface="+mn-lt"/>
            </a:endParaRPr>
          </a:p>
          <a:p>
            <a:r>
              <a:rPr lang="en-US" sz="1000" dirty="0">
                <a:solidFill>
                  <a:schemeClr val="tx2"/>
                </a:solidFill>
                <a:ea typeface="+mn-lt"/>
                <a:cs typeface="+mn-lt"/>
              </a:rPr>
              <a:t>CMYK c100 m52 y0 k0</a:t>
            </a:r>
            <a:endParaRPr lang="en-US">
              <a:solidFill>
                <a:schemeClr val="tx2"/>
              </a:solidFill>
              <a:ea typeface="+mn-lt"/>
              <a:cs typeface="+mn-lt"/>
            </a:endParaRPr>
          </a:p>
          <a:p>
            <a:r>
              <a:rPr lang="en-US" sz="1000" dirty="0">
                <a:solidFill>
                  <a:schemeClr val="tx2"/>
                </a:solidFill>
                <a:ea typeface="+mn-lt"/>
                <a:cs typeface="+mn-lt"/>
              </a:rPr>
              <a:t>RGB r0 g96 b173</a:t>
            </a:r>
            <a:endParaRPr lang="en-US" dirty="0">
              <a:solidFill>
                <a:schemeClr val="tx2"/>
              </a:solidFill>
            </a:endParaRPr>
          </a:p>
          <a:p>
            <a:r>
              <a:rPr lang="en-US" sz="1000" dirty="0">
                <a:solidFill>
                  <a:schemeClr val="tx2"/>
                </a:solidFill>
                <a:ea typeface="+mn-lt"/>
                <a:cs typeface="+mn-lt"/>
              </a:rPr>
              <a:t>HEX #0060ad</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03" name="TextBox 102">
            <a:extLst>
              <a:ext uri="{FF2B5EF4-FFF2-40B4-BE49-F238E27FC236}">
                <a16:creationId xmlns:a16="http://schemas.microsoft.com/office/drawing/2014/main" id="{C4B19F7D-EA32-C240-4CF1-F2F7E143181F}"/>
              </a:ext>
            </a:extLst>
          </p:cNvPr>
          <p:cNvSpPr txBox="1"/>
          <p:nvPr userDrawn="1"/>
        </p:nvSpPr>
        <p:spPr>
          <a:xfrm>
            <a:off x="7615352" y="2603907"/>
            <a:ext cx="1384608" cy="9233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Purple</a:t>
            </a:r>
            <a:endParaRPr lang="en-US" dirty="0">
              <a:solidFill>
                <a:schemeClr val="tx2"/>
              </a:solidFill>
            </a:endParaRPr>
          </a:p>
          <a:p>
            <a:r>
              <a:rPr lang="en-US" sz="1000" dirty="0">
                <a:solidFill>
                  <a:schemeClr val="tx2"/>
                </a:solidFill>
                <a:ea typeface="+mn-lt"/>
                <a:cs typeface="+mn-lt"/>
              </a:rPr>
              <a:t>PMS 268 C</a:t>
            </a:r>
            <a:endParaRPr lang="en-US" dirty="0">
              <a:solidFill>
                <a:schemeClr val="tx2"/>
              </a:solidFill>
              <a:ea typeface="+mn-lt"/>
              <a:cs typeface="+mn-lt"/>
            </a:endParaRPr>
          </a:p>
          <a:p>
            <a:r>
              <a:rPr lang="en-US" sz="1000" dirty="0">
                <a:solidFill>
                  <a:schemeClr val="tx2"/>
                </a:solidFill>
                <a:ea typeface="+mn-lt"/>
                <a:cs typeface="+mn-lt"/>
              </a:rPr>
              <a:t>CMYK c81 m99 y0 k0</a:t>
            </a:r>
            <a:endParaRPr lang="en-US" dirty="0">
              <a:solidFill>
                <a:schemeClr val="tx2"/>
              </a:solidFill>
              <a:ea typeface="+mn-lt"/>
              <a:cs typeface="+mn-lt"/>
            </a:endParaRPr>
          </a:p>
          <a:p>
            <a:r>
              <a:rPr lang="en-US" sz="1000" dirty="0">
                <a:solidFill>
                  <a:schemeClr val="tx2"/>
                </a:solidFill>
                <a:ea typeface="+mn-lt"/>
                <a:cs typeface="+mn-lt"/>
              </a:rPr>
              <a:t>RGB r111 g1 b139</a:t>
            </a:r>
            <a:endParaRPr lang="en-US" dirty="0"/>
          </a:p>
          <a:p>
            <a:r>
              <a:rPr lang="en-US" sz="1000" dirty="0">
                <a:solidFill>
                  <a:schemeClr val="tx2"/>
                </a:solidFill>
                <a:ea typeface="+mn-lt"/>
                <a:cs typeface="+mn-lt"/>
              </a:rPr>
              <a:t>HEX #6f018b</a:t>
            </a:r>
            <a:endParaRPr lang="en-US" dirty="0"/>
          </a:p>
          <a:p>
            <a:endParaRPr lang="en-US" sz="1000" b="1" dirty="0">
              <a:solidFill>
                <a:schemeClr val="tx2"/>
              </a:solidFill>
              <a:ea typeface="Roboto" panose="02000000000000000000" pitchFamily="2" charset="0"/>
              <a:cs typeface="Segoe UI" panose="020B0502040204020203" pitchFamily="34" charset="0"/>
            </a:endParaRPr>
          </a:p>
        </p:txBody>
      </p:sp>
      <p:sp>
        <p:nvSpPr>
          <p:cNvPr id="104" name="TextBox 103">
            <a:extLst>
              <a:ext uri="{FF2B5EF4-FFF2-40B4-BE49-F238E27FC236}">
                <a16:creationId xmlns:a16="http://schemas.microsoft.com/office/drawing/2014/main" id="{1815B238-1A2F-9D79-A829-F067E1473064}"/>
              </a:ext>
            </a:extLst>
          </p:cNvPr>
          <p:cNvSpPr txBox="1"/>
          <p:nvPr userDrawn="1"/>
        </p:nvSpPr>
        <p:spPr>
          <a:xfrm>
            <a:off x="10575071" y="3700443"/>
            <a:ext cx="1384608" cy="46166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Blue 1</a:t>
            </a:r>
            <a:endParaRPr lang="en-US" dirty="0">
              <a:solidFill>
                <a:schemeClr val="tx2"/>
              </a:solidFill>
            </a:endParaRPr>
          </a:p>
          <a:p>
            <a:r>
              <a:rPr lang="en-US" sz="1000" dirty="0">
                <a:solidFill>
                  <a:schemeClr val="tx2"/>
                </a:solidFill>
                <a:ea typeface="+mn-lt"/>
                <a:cs typeface="+mn-lt"/>
              </a:rPr>
              <a:t>RGB r85 g125 b190</a:t>
            </a:r>
            <a:endParaRPr lang="en-US" dirty="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solidFill>
                  <a:schemeClr val="tx2"/>
                </a:solidFill>
                <a:ea typeface="+mn-lt"/>
                <a:cs typeface="+mn-lt"/>
              </a:rPr>
              <a:t>HEX ##557dbe</a:t>
            </a:r>
            <a:endParaRPr lang="en-US" dirty="0">
              <a:solidFill>
                <a:schemeClr val="tx2"/>
              </a:solidFill>
            </a:endParaRPr>
          </a:p>
        </p:txBody>
      </p:sp>
      <p:sp>
        <p:nvSpPr>
          <p:cNvPr id="105" name="TextBox 104">
            <a:extLst>
              <a:ext uri="{FF2B5EF4-FFF2-40B4-BE49-F238E27FC236}">
                <a16:creationId xmlns:a16="http://schemas.microsoft.com/office/drawing/2014/main" id="{EF6E6CE1-DE7A-CC72-D121-1C421A80A9C7}"/>
              </a:ext>
            </a:extLst>
          </p:cNvPr>
          <p:cNvSpPr txBox="1"/>
          <p:nvPr userDrawn="1"/>
        </p:nvSpPr>
        <p:spPr>
          <a:xfrm>
            <a:off x="10575071" y="438345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Blue 2</a:t>
            </a:r>
            <a:endParaRPr lang="en-US" dirty="0">
              <a:solidFill>
                <a:schemeClr val="tx2"/>
              </a:solidFill>
            </a:endParaRPr>
          </a:p>
          <a:p>
            <a:r>
              <a:rPr lang="en-US" sz="1000" dirty="0">
                <a:solidFill>
                  <a:schemeClr val="tx2"/>
                </a:solidFill>
                <a:ea typeface="+mn-lt"/>
                <a:cs typeface="+mn-lt"/>
              </a:rPr>
              <a:t>RGB r132 g156 b206</a:t>
            </a:r>
            <a:endParaRPr lang="en-US" dirty="0">
              <a:solidFill>
                <a:schemeClr val="tx2"/>
              </a:solidFill>
            </a:endParaRPr>
          </a:p>
          <a:p>
            <a:r>
              <a:rPr lang="en-US" sz="1000" dirty="0">
                <a:solidFill>
                  <a:schemeClr val="tx2"/>
                </a:solidFill>
                <a:ea typeface="+mn-lt"/>
                <a:cs typeface="+mn-lt"/>
              </a:rPr>
              <a:t>HEX #849cce</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06" name="TextBox 105">
            <a:extLst>
              <a:ext uri="{FF2B5EF4-FFF2-40B4-BE49-F238E27FC236}">
                <a16:creationId xmlns:a16="http://schemas.microsoft.com/office/drawing/2014/main" id="{5034645D-8042-78B2-CD79-0DE09DF1E35C}"/>
              </a:ext>
            </a:extLst>
          </p:cNvPr>
          <p:cNvSpPr txBox="1"/>
          <p:nvPr userDrawn="1"/>
        </p:nvSpPr>
        <p:spPr>
          <a:xfrm>
            <a:off x="10575071" y="507575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Blue 3</a:t>
            </a:r>
            <a:endParaRPr lang="en-US" dirty="0">
              <a:solidFill>
                <a:schemeClr val="tx2"/>
              </a:solidFill>
            </a:endParaRPr>
          </a:p>
          <a:p>
            <a:r>
              <a:rPr lang="en-US" sz="1000" dirty="0">
                <a:solidFill>
                  <a:schemeClr val="tx2"/>
                </a:solidFill>
                <a:ea typeface="+mn-lt"/>
                <a:cs typeface="+mn-lt"/>
              </a:rPr>
              <a:t>RGB r174 g188 b222</a:t>
            </a:r>
            <a:endParaRPr lang="en-US" dirty="0">
              <a:solidFill>
                <a:schemeClr val="tx2"/>
              </a:solidFill>
            </a:endParaRPr>
          </a:p>
          <a:p>
            <a:r>
              <a:rPr lang="en-US" sz="1000" dirty="0">
                <a:solidFill>
                  <a:schemeClr val="tx2"/>
                </a:solidFill>
                <a:ea typeface="+mn-lt"/>
                <a:cs typeface="+mn-lt"/>
              </a:rPr>
              <a:t>HEX #aebcde</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07" name="TextBox 106">
            <a:extLst>
              <a:ext uri="{FF2B5EF4-FFF2-40B4-BE49-F238E27FC236}">
                <a16:creationId xmlns:a16="http://schemas.microsoft.com/office/drawing/2014/main" id="{F7B4F484-6DE4-B0D6-6120-C237A2918E3F}"/>
              </a:ext>
            </a:extLst>
          </p:cNvPr>
          <p:cNvSpPr txBox="1"/>
          <p:nvPr userDrawn="1"/>
        </p:nvSpPr>
        <p:spPr>
          <a:xfrm>
            <a:off x="10575070" y="5777356"/>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Blue 4</a:t>
            </a:r>
            <a:endParaRPr lang="en-US" dirty="0">
              <a:solidFill>
                <a:schemeClr val="tx2"/>
              </a:solidFill>
            </a:endParaRPr>
          </a:p>
          <a:p>
            <a:r>
              <a:rPr lang="en-US" sz="1000" dirty="0">
                <a:solidFill>
                  <a:schemeClr val="tx2"/>
                </a:solidFill>
                <a:ea typeface="+mn-lt"/>
                <a:cs typeface="+mn-lt"/>
              </a:rPr>
              <a:t>RGB r214 g221 b239</a:t>
            </a:r>
            <a:endParaRPr lang="en-US" dirty="0">
              <a:solidFill>
                <a:schemeClr val="tx2"/>
              </a:solidFill>
            </a:endParaRPr>
          </a:p>
          <a:p>
            <a:r>
              <a:rPr lang="en-US" sz="1000" dirty="0">
                <a:solidFill>
                  <a:schemeClr val="tx2"/>
                </a:solidFill>
                <a:ea typeface="+mn-lt"/>
                <a:cs typeface="+mn-lt"/>
              </a:rPr>
              <a:t>HEX #d6ddef</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08" name="TextBox 107">
            <a:extLst>
              <a:ext uri="{FF2B5EF4-FFF2-40B4-BE49-F238E27FC236}">
                <a16:creationId xmlns:a16="http://schemas.microsoft.com/office/drawing/2014/main" id="{58B2B25D-A918-5E7E-6EA8-FE5D179ABACB}"/>
              </a:ext>
            </a:extLst>
          </p:cNvPr>
          <p:cNvSpPr txBox="1"/>
          <p:nvPr userDrawn="1"/>
        </p:nvSpPr>
        <p:spPr>
          <a:xfrm>
            <a:off x="7606058" y="3686504"/>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Purple 1</a:t>
            </a:r>
            <a:endParaRPr lang="en-US" dirty="0">
              <a:solidFill>
                <a:schemeClr val="tx2"/>
              </a:solidFill>
            </a:endParaRPr>
          </a:p>
          <a:p>
            <a:r>
              <a:rPr lang="en-US" sz="1000" dirty="0">
                <a:solidFill>
                  <a:schemeClr val="tx2"/>
                </a:solidFill>
                <a:ea typeface="+mn-lt"/>
                <a:cs typeface="+mn-lt"/>
              </a:rPr>
              <a:t>RGB r142 g68 b162</a:t>
            </a:r>
            <a:endParaRPr lang="en-US" dirty="0">
              <a:solidFill>
                <a:schemeClr val="tx2"/>
              </a:solidFill>
            </a:endParaRPr>
          </a:p>
          <a:p>
            <a:r>
              <a:rPr lang="en-US" sz="1000" dirty="0">
                <a:solidFill>
                  <a:schemeClr val="tx2"/>
                </a:solidFill>
                <a:ea typeface="+mn-lt"/>
                <a:cs typeface="+mn-lt"/>
              </a:rPr>
              <a:t>HEX #8e44a2</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09" name="Rectangle 108">
            <a:extLst>
              <a:ext uri="{FF2B5EF4-FFF2-40B4-BE49-F238E27FC236}">
                <a16:creationId xmlns:a16="http://schemas.microsoft.com/office/drawing/2014/main" id="{3A3AFD8F-3421-04FA-E9B2-B308F0646C96}"/>
              </a:ext>
            </a:extLst>
          </p:cNvPr>
          <p:cNvSpPr/>
          <p:nvPr userDrawn="1"/>
        </p:nvSpPr>
        <p:spPr bwMode="auto">
          <a:xfrm rot="16200000">
            <a:off x="6668995" y="3335194"/>
            <a:ext cx="510814" cy="1213825"/>
          </a:xfrm>
          <a:prstGeom prst="rect">
            <a:avLst/>
          </a:prstGeom>
          <a:solidFill>
            <a:srgbClr val="8E44A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0" name="TextBox 109">
            <a:extLst>
              <a:ext uri="{FF2B5EF4-FFF2-40B4-BE49-F238E27FC236}">
                <a16:creationId xmlns:a16="http://schemas.microsoft.com/office/drawing/2014/main" id="{8001C752-7353-940C-8ED1-A68C3D755E2E}"/>
              </a:ext>
            </a:extLst>
          </p:cNvPr>
          <p:cNvSpPr txBox="1"/>
          <p:nvPr userDrawn="1"/>
        </p:nvSpPr>
        <p:spPr>
          <a:xfrm>
            <a:off x="7606058" y="438345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Purple 2</a:t>
            </a:r>
            <a:endParaRPr lang="en-US" dirty="0">
              <a:solidFill>
                <a:schemeClr val="tx2"/>
              </a:solidFill>
            </a:endParaRPr>
          </a:p>
          <a:p>
            <a:r>
              <a:rPr lang="en-US" sz="1000" dirty="0">
                <a:solidFill>
                  <a:schemeClr val="tx2"/>
                </a:solidFill>
                <a:ea typeface="+mn-lt"/>
                <a:cs typeface="+mn-lt"/>
              </a:rPr>
              <a:t>RGB r172 g114 b185</a:t>
            </a:r>
            <a:endParaRPr lang="en-US" dirty="0">
              <a:solidFill>
                <a:schemeClr val="tx2"/>
              </a:solidFill>
            </a:endParaRPr>
          </a:p>
          <a:p>
            <a:r>
              <a:rPr lang="en-US" sz="1000" dirty="0">
                <a:solidFill>
                  <a:schemeClr val="tx2"/>
                </a:solidFill>
                <a:ea typeface="+mn-lt"/>
                <a:cs typeface="+mn-lt"/>
              </a:rPr>
              <a:t>HEX #ac72b9</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11" name="Rectangle 110">
            <a:extLst>
              <a:ext uri="{FF2B5EF4-FFF2-40B4-BE49-F238E27FC236}">
                <a16:creationId xmlns:a16="http://schemas.microsoft.com/office/drawing/2014/main" id="{66FF0DB2-EBD6-2C4E-09AD-D35EC1869427}"/>
              </a:ext>
            </a:extLst>
          </p:cNvPr>
          <p:cNvSpPr/>
          <p:nvPr userDrawn="1"/>
        </p:nvSpPr>
        <p:spPr bwMode="auto">
          <a:xfrm rot="16200000">
            <a:off x="6668994" y="4032144"/>
            <a:ext cx="510814" cy="1213825"/>
          </a:xfrm>
          <a:prstGeom prst="rect">
            <a:avLst/>
          </a:prstGeom>
          <a:solidFill>
            <a:srgbClr val="AC72B9"/>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2" name="TextBox 111">
            <a:extLst>
              <a:ext uri="{FF2B5EF4-FFF2-40B4-BE49-F238E27FC236}">
                <a16:creationId xmlns:a16="http://schemas.microsoft.com/office/drawing/2014/main" id="{F1408880-9CF2-1B3C-793A-D50919DC980D}"/>
              </a:ext>
            </a:extLst>
          </p:cNvPr>
          <p:cNvSpPr txBox="1"/>
          <p:nvPr userDrawn="1"/>
        </p:nvSpPr>
        <p:spPr>
          <a:xfrm>
            <a:off x="7606057" y="5075759"/>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Purple 3</a:t>
            </a:r>
            <a:endParaRPr lang="en-US" dirty="0">
              <a:solidFill>
                <a:schemeClr val="tx2"/>
              </a:solidFill>
            </a:endParaRPr>
          </a:p>
          <a:p>
            <a:r>
              <a:rPr lang="en-US" sz="1000" dirty="0">
                <a:solidFill>
                  <a:schemeClr val="tx2"/>
                </a:solidFill>
                <a:ea typeface="+mn-lt"/>
                <a:cs typeface="+mn-lt"/>
              </a:rPr>
              <a:t>RGB r200 g160 b208</a:t>
            </a:r>
            <a:endParaRPr lang="en-US" dirty="0">
              <a:solidFill>
                <a:schemeClr val="tx2"/>
              </a:solidFill>
            </a:endParaRPr>
          </a:p>
          <a:p>
            <a:r>
              <a:rPr lang="en-US" sz="1000" dirty="0">
                <a:solidFill>
                  <a:schemeClr val="tx2"/>
                </a:solidFill>
                <a:ea typeface="+mn-lt"/>
                <a:cs typeface="+mn-lt"/>
              </a:rPr>
              <a:t>HEX #c8a0d0</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13" name="Rectangle 112">
            <a:extLst>
              <a:ext uri="{FF2B5EF4-FFF2-40B4-BE49-F238E27FC236}">
                <a16:creationId xmlns:a16="http://schemas.microsoft.com/office/drawing/2014/main" id="{9846B6EF-2AAD-03F9-2EA3-F37843660D4F}"/>
              </a:ext>
            </a:extLst>
          </p:cNvPr>
          <p:cNvSpPr/>
          <p:nvPr userDrawn="1"/>
        </p:nvSpPr>
        <p:spPr bwMode="auto">
          <a:xfrm rot="16200000">
            <a:off x="6668994" y="4724448"/>
            <a:ext cx="510814" cy="1213825"/>
          </a:xfrm>
          <a:prstGeom prst="rect">
            <a:avLst/>
          </a:prstGeom>
          <a:solidFill>
            <a:srgbClr val="C8A0D0"/>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4" name="TextBox 113">
            <a:extLst>
              <a:ext uri="{FF2B5EF4-FFF2-40B4-BE49-F238E27FC236}">
                <a16:creationId xmlns:a16="http://schemas.microsoft.com/office/drawing/2014/main" id="{7633CE7C-27B0-2377-7803-BC54A843040E}"/>
              </a:ext>
            </a:extLst>
          </p:cNvPr>
          <p:cNvSpPr txBox="1"/>
          <p:nvPr userDrawn="1"/>
        </p:nvSpPr>
        <p:spPr>
          <a:xfrm>
            <a:off x="7606057" y="5791295"/>
            <a:ext cx="1384608" cy="61555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b="1" dirty="0">
                <a:solidFill>
                  <a:schemeClr val="tx2"/>
                </a:solidFill>
                <a:ea typeface="+mn-lt"/>
                <a:cs typeface="+mn-lt"/>
              </a:rPr>
              <a:t>Light Purple 4</a:t>
            </a:r>
            <a:endParaRPr lang="en-US" dirty="0">
              <a:solidFill>
                <a:schemeClr val="tx2"/>
              </a:solidFill>
            </a:endParaRPr>
          </a:p>
          <a:p>
            <a:r>
              <a:rPr lang="en-US" sz="1000" dirty="0">
                <a:solidFill>
                  <a:schemeClr val="tx2"/>
                </a:solidFill>
                <a:ea typeface="+mn-lt"/>
                <a:cs typeface="+mn-lt"/>
              </a:rPr>
              <a:t>RGB r228 g207 b232</a:t>
            </a:r>
            <a:endParaRPr lang="en-US" dirty="0">
              <a:solidFill>
                <a:schemeClr val="tx2"/>
              </a:solidFill>
            </a:endParaRPr>
          </a:p>
          <a:p>
            <a:r>
              <a:rPr lang="en-US" sz="1000" dirty="0">
                <a:solidFill>
                  <a:schemeClr val="tx2"/>
                </a:solidFill>
                <a:ea typeface="+mn-lt"/>
                <a:cs typeface="+mn-lt"/>
              </a:rPr>
              <a:t>HEX #e4cfe8</a:t>
            </a:r>
            <a:endParaRPr lang="en-US" dirty="0">
              <a:solidFill>
                <a:schemeClr val="tx2"/>
              </a:solidFill>
            </a:endParaRPr>
          </a:p>
          <a:p>
            <a:endParaRPr lang="en-US" sz="1000" b="1" dirty="0">
              <a:solidFill>
                <a:schemeClr val="tx2"/>
              </a:solidFill>
              <a:ea typeface="Roboto" panose="02000000000000000000" pitchFamily="2" charset="0"/>
              <a:cs typeface="Segoe UI" panose="020B0502040204020203" pitchFamily="34" charset="0"/>
            </a:endParaRPr>
          </a:p>
        </p:txBody>
      </p:sp>
      <p:sp>
        <p:nvSpPr>
          <p:cNvPr id="115" name="Rectangle 114">
            <a:extLst>
              <a:ext uri="{FF2B5EF4-FFF2-40B4-BE49-F238E27FC236}">
                <a16:creationId xmlns:a16="http://schemas.microsoft.com/office/drawing/2014/main" id="{8FADABEB-CC36-D93A-B413-110A08FB3BEC}"/>
              </a:ext>
            </a:extLst>
          </p:cNvPr>
          <p:cNvSpPr/>
          <p:nvPr userDrawn="1"/>
        </p:nvSpPr>
        <p:spPr bwMode="auto">
          <a:xfrm rot="16200000">
            <a:off x="6655054" y="5426045"/>
            <a:ext cx="510814" cy="1213825"/>
          </a:xfrm>
          <a:prstGeom prst="rect">
            <a:avLst/>
          </a:prstGeom>
          <a:solidFill>
            <a:srgbClr val="E4CFE8"/>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6" name="Rectangle 115">
            <a:extLst>
              <a:ext uri="{FF2B5EF4-FFF2-40B4-BE49-F238E27FC236}">
                <a16:creationId xmlns:a16="http://schemas.microsoft.com/office/drawing/2014/main" id="{B33FB6A5-C640-3CAB-667A-8D26E6CE486F}"/>
              </a:ext>
            </a:extLst>
          </p:cNvPr>
          <p:cNvSpPr/>
          <p:nvPr userDrawn="1"/>
        </p:nvSpPr>
        <p:spPr bwMode="auto">
          <a:xfrm rot="16200000">
            <a:off x="9461447" y="2391987"/>
            <a:ext cx="789594" cy="1213825"/>
          </a:xfrm>
          <a:prstGeom prst="rect">
            <a:avLst/>
          </a:prstGeom>
          <a:solidFill>
            <a:srgbClr val="0060AD"/>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7" name="Rectangle 116">
            <a:extLst>
              <a:ext uri="{FF2B5EF4-FFF2-40B4-BE49-F238E27FC236}">
                <a16:creationId xmlns:a16="http://schemas.microsoft.com/office/drawing/2014/main" id="{54BA26AF-9FDA-2252-F59E-4AA7BE4124F1}"/>
              </a:ext>
            </a:extLst>
          </p:cNvPr>
          <p:cNvSpPr/>
          <p:nvPr userDrawn="1"/>
        </p:nvSpPr>
        <p:spPr bwMode="auto">
          <a:xfrm rot="16200000">
            <a:off x="9591543" y="3335195"/>
            <a:ext cx="510814" cy="1213825"/>
          </a:xfrm>
          <a:prstGeom prst="rect">
            <a:avLst/>
          </a:prstGeom>
          <a:solidFill>
            <a:srgbClr val="557DB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8" name="Rectangle 117">
            <a:extLst>
              <a:ext uri="{FF2B5EF4-FFF2-40B4-BE49-F238E27FC236}">
                <a16:creationId xmlns:a16="http://schemas.microsoft.com/office/drawing/2014/main" id="{87087B28-AFC8-AE11-45B0-E43963557697}"/>
              </a:ext>
            </a:extLst>
          </p:cNvPr>
          <p:cNvSpPr/>
          <p:nvPr userDrawn="1"/>
        </p:nvSpPr>
        <p:spPr bwMode="auto">
          <a:xfrm rot="16200000">
            <a:off x="9591543" y="4032144"/>
            <a:ext cx="510814" cy="1213825"/>
          </a:xfrm>
          <a:prstGeom prst="rect">
            <a:avLst/>
          </a:prstGeom>
          <a:solidFill>
            <a:srgbClr val="849CC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19" name="Rectangle 118">
            <a:extLst>
              <a:ext uri="{FF2B5EF4-FFF2-40B4-BE49-F238E27FC236}">
                <a16:creationId xmlns:a16="http://schemas.microsoft.com/office/drawing/2014/main" id="{6F9CF480-1E4B-5002-ED1A-CA1806125D80}"/>
              </a:ext>
            </a:extLst>
          </p:cNvPr>
          <p:cNvSpPr/>
          <p:nvPr userDrawn="1"/>
        </p:nvSpPr>
        <p:spPr bwMode="auto">
          <a:xfrm rot="16200000">
            <a:off x="9591543" y="4724449"/>
            <a:ext cx="510814" cy="1213825"/>
          </a:xfrm>
          <a:prstGeom prst="rect">
            <a:avLst/>
          </a:prstGeom>
          <a:solidFill>
            <a:srgbClr val="AEBCDE"/>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
        <p:nvSpPr>
          <p:cNvPr id="120" name="Rectangle 119">
            <a:extLst>
              <a:ext uri="{FF2B5EF4-FFF2-40B4-BE49-F238E27FC236}">
                <a16:creationId xmlns:a16="http://schemas.microsoft.com/office/drawing/2014/main" id="{7CCF02D0-CE4B-3530-27A9-C2A2A2825BB7}"/>
              </a:ext>
            </a:extLst>
          </p:cNvPr>
          <p:cNvSpPr/>
          <p:nvPr userDrawn="1"/>
        </p:nvSpPr>
        <p:spPr bwMode="auto">
          <a:xfrm rot="16200000">
            <a:off x="9591542" y="5426045"/>
            <a:ext cx="510814" cy="1213825"/>
          </a:xfrm>
          <a:prstGeom prst="rect">
            <a:avLst/>
          </a:prstGeom>
          <a:solidFill>
            <a:srgbClr val="D6DDEF"/>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800" b="0" i="0" dirty="0">
              <a:solidFill>
                <a:schemeClr val="accent1"/>
              </a:solidFill>
              <a:latin typeface="Century Gothic" panose="020B0502020202020204"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0649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ver Light Pentagon">
    <p:bg>
      <p:bgPr>
        <a:solidFill>
          <a:schemeClr val="bg2"/>
        </a:solidFill>
        <a:effectLst/>
      </p:bgPr>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6AAE032A-9B19-2F39-486D-1E2F4549DEA5}"/>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24" name="Rectangle 23">
            <a:extLst>
              <a:ext uri="{FF2B5EF4-FFF2-40B4-BE49-F238E27FC236}">
                <a16:creationId xmlns:a16="http://schemas.microsoft.com/office/drawing/2014/main" id="{88BB022F-C6E1-7889-93DF-6AD618D5B16B}"/>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pic>
        <p:nvPicPr>
          <p:cNvPr id="18" name="Picture 17">
            <a:extLst>
              <a:ext uri="{FF2B5EF4-FFF2-40B4-BE49-F238E27FC236}">
                <a16:creationId xmlns:a16="http://schemas.microsoft.com/office/drawing/2014/main" id="{47912897-6C57-D9AF-6AAA-ED8164926F3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291003431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ver Light Squar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7" name="Rectangle 6">
            <a:extLst>
              <a:ext uri="{FF2B5EF4-FFF2-40B4-BE49-F238E27FC236}">
                <a16:creationId xmlns:a16="http://schemas.microsoft.com/office/drawing/2014/main" id="{2867F14D-A2FC-3959-1173-D5BA14299626}"/>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8" name="Picture 17">
            <a:extLst>
              <a:ext uri="{FF2B5EF4-FFF2-40B4-BE49-F238E27FC236}">
                <a16:creationId xmlns:a16="http://schemas.microsoft.com/office/drawing/2014/main" id="{CB5E6D79-0A0B-7BAE-8020-EC4199C8548F}"/>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20" name="Graphic 19">
            <a:extLst>
              <a:ext uri="{FF2B5EF4-FFF2-40B4-BE49-F238E27FC236}">
                <a16:creationId xmlns:a16="http://schemas.microsoft.com/office/drawing/2014/main" id="{BC4096BE-D314-501A-F6A9-7F6ECB07AEF2}"/>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816811337"/>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ver Light Triangle">
    <p:bg>
      <p:bgPr>
        <a:solidFill>
          <a:schemeClr val="bg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4" name="Text Placeholder 15">
            <a:extLst>
              <a:ext uri="{FF2B5EF4-FFF2-40B4-BE49-F238E27FC236}">
                <a16:creationId xmlns:a16="http://schemas.microsoft.com/office/drawing/2014/main" id="{937D03E7-7770-B8D6-061C-A3D1BA105D8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6" name="Text Placeholder 15">
            <a:extLst>
              <a:ext uri="{FF2B5EF4-FFF2-40B4-BE49-F238E27FC236}">
                <a16:creationId xmlns:a16="http://schemas.microsoft.com/office/drawing/2014/main" id="{4B3B97A2-93B6-5BC4-F658-599EF18509F3}"/>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 name="Text Placeholder 15">
            <a:extLst>
              <a:ext uri="{FF2B5EF4-FFF2-40B4-BE49-F238E27FC236}">
                <a16:creationId xmlns:a16="http://schemas.microsoft.com/office/drawing/2014/main" id="{5F7D59A5-17EB-2BD9-F330-FD424D488AB0}"/>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711E709D-5D08-5FCF-9D2F-C45B4B072F52}"/>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D067E0A6-92E7-0D5A-7313-A9A26CF192B0}"/>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6" name="Picture 17">
            <a:extLst>
              <a:ext uri="{FF2B5EF4-FFF2-40B4-BE49-F238E27FC236}">
                <a16:creationId xmlns:a16="http://schemas.microsoft.com/office/drawing/2014/main" id="{C53C3780-9183-B13B-44E1-DE44C648172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9" name="Graphic 8">
            <a:extLst>
              <a:ext uri="{FF2B5EF4-FFF2-40B4-BE49-F238E27FC236}">
                <a16:creationId xmlns:a16="http://schemas.microsoft.com/office/drawing/2014/main" id="{C688AD9B-CF05-1F0B-77B3-F9AF063B1A8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470506179"/>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ver Medium Pentagon ">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8401133F-7F85-86F7-1FF2-CC8AF2F0EE6E}"/>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F5A3E35F-6252-58CD-4EDA-5D92E39C17E5}"/>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2EC1D877-361E-10FC-95AF-88ED86C1B2A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295571214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4069572989"/>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ver Medium Squar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4772D774-BBEA-B8DD-DB25-004C856AC987}"/>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0DC4B775-E908-BC81-4356-54BE0B4FD30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56240E57-E04B-A35D-B123-23115C69B0B6}"/>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1223851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ver Medium Triangle">
    <p:bg>
      <p:bgPr>
        <a:solidFill>
          <a:schemeClr val="accent3"/>
        </a:solidFill>
        <a:effectLst/>
      </p:bgPr>
    </p:bg>
    <p:spTree>
      <p:nvGrpSpPr>
        <p:cNvPr id="1" name=""/>
        <p:cNvGrpSpPr/>
        <p:nvPr/>
      </p:nvGrpSpPr>
      <p:grpSpPr>
        <a:xfrm>
          <a:off x="0" y="0"/>
          <a:ext cx="0" cy="0"/>
          <a:chOff x="0" y="0"/>
          <a:chExt cx="0" cy="0"/>
        </a:xfrm>
      </p:grpSpPr>
      <p:sp>
        <p:nvSpPr>
          <p:cNvPr id="43" name="Text Placeholder 15">
            <a:extLst>
              <a:ext uri="{FF2B5EF4-FFF2-40B4-BE49-F238E27FC236}">
                <a16:creationId xmlns:a16="http://schemas.microsoft.com/office/drawing/2014/main" id="{22AB9F3C-1F99-C43F-DFF0-45AC98DA31B1}"/>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B955DC89-250C-FBBA-AB66-6BF8CBDAC7DB}"/>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80F74F64-C7FC-D233-4B87-E7605FEB271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0" name="Text Placeholder 15">
            <a:extLst>
              <a:ext uri="{FF2B5EF4-FFF2-40B4-BE49-F238E27FC236}">
                <a16:creationId xmlns:a16="http://schemas.microsoft.com/office/drawing/2014/main" id="{C4034501-0C33-0C6F-433A-A3E8AE5D0CDB}"/>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CEDEC932-5A13-8B28-00D1-6B0AB1456836}"/>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3" name="Rectangle 2">
            <a:extLst>
              <a:ext uri="{FF2B5EF4-FFF2-40B4-BE49-F238E27FC236}">
                <a16:creationId xmlns:a16="http://schemas.microsoft.com/office/drawing/2014/main" id="{AD0FA31F-B28F-D063-3CC9-313D4349D721}"/>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D6317662-E79F-3D09-00B0-99BC46A5BF6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7" name="Graphic 6">
            <a:extLst>
              <a:ext uri="{FF2B5EF4-FFF2-40B4-BE49-F238E27FC236}">
                <a16:creationId xmlns:a16="http://schemas.microsoft.com/office/drawing/2014/main" id="{0588B9C2-2FF7-2748-AD34-92B769853E3E}"/>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1647233869"/>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ver Dark Pentagon">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pic>
        <p:nvPicPr>
          <p:cNvPr id="16" name="Picture 15" descr="A black and white logo&#10;&#10;Description automatically generated">
            <a:extLst>
              <a:ext uri="{FF2B5EF4-FFF2-40B4-BE49-F238E27FC236}">
                <a16:creationId xmlns:a16="http://schemas.microsoft.com/office/drawing/2014/main" id="{CA65ACB2-DD53-D149-DA14-9159E425E2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375" y="6038172"/>
            <a:ext cx="1741883" cy="372153"/>
          </a:xfrm>
          <a:prstGeom prst="rect">
            <a:avLst/>
          </a:prstGeom>
        </p:spPr>
      </p:pic>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pic>
        <p:nvPicPr>
          <p:cNvPr id="2" name="Graphic 1">
            <a:extLst>
              <a:ext uri="{FF2B5EF4-FFF2-40B4-BE49-F238E27FC236}">
                <a16:creationId xmlns:a16="http://schemas.microsoft.com/office/drawing/2014/main" id="{757E5F35-1D98-174B-4E1C-E6308753AB1F}"/>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7815" r="25261" b="12300"/>
          <a:stretch/>
        </p:blipFill>
        <p:spPr>
          <a:xfrm>
            <a:off x="7002743" y="0"/>
            <a:ext cx="5189258" cy="5623559"/>
          </a:xfrm>
          <a:prstGeom prst="rect">
            <a:avLst/>
          </a:prstGeom>
        </p:spPr>
      </p:pic>
      <p:sp>
        <p:nvSpPr>
          <p:cNvPr id="3" name="Rectangle 2">
            <a:extLst>
              <a:ext uri="{FF2B5EF4-FFF2-40B4-BE49-F238E27FC236}">
                <a16:creationId xmlns:a16="http://schemas.microsoft.com/office/drawing/2014/main" id="{CBE65FA8-2611-48AA-7D79-E7D8AEC73C8D}"/>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7" name="Picture 17">
            <a:extLst>
              <a:ext uri="{FF2B5EF4-FFF2-40B4-BE49-F238E27FC236}">
                <a16:creationId xmlns:a16="http://schemas.microsoft.com/office/drawing/2014/main" id="{D6B5B4A7-28D8-5762-A792-E7252158F3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62959" y="6038172"/>
            <a:ext cx="1736714" cy="372153"/>
          </a:xfrm>
          <a:prstGeom prst="rect">
            <a:avLst/>
          </a:prstGeom>
        </p:spPr>
      </p:pic>
    </p:spTree>
    <p:extLst>
      <p:ext uri="{BB962C8B-B14F-4D97-AF65-F5344CB8AC3E}">
        <p14:creationId xmlns:p14="http://schemas.microsoft.com/office/powerpoint/2010/main" val="408821465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1399490830"/>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297629976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ver Image Pentagon">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AC3D05-A4BD-EDAF-9EBA-8528856EC74A}"/>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12" name="Picture 17">
            <a:extLst>
              <a:ext uri="{FF2B5EF4-FFF2-40B4-BE49-F238E27FC236}">
                <a16:creationId xmlns:a16="http://schemas.microsoft.com/office/drawing/2014/main" id="{E13F9079-6FDD-68FF-34D6-732B3D6A7EA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E538F0B9-5549-9478-696B-246A3F82C5C9}"/>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normAutofit/>
          </a:bodyPr>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AE92F84C-EBE2-FFD4-6201-DF0ADC6C5C7B}"/>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4" name="Text Placeholder 15">
            <a:extLst>
              <a:ext uri="{FF2B5EF4-FFF2-40B4-BE49-F238E27FC236}">
                <a16:creationId xmlns:a16="http://schemas.microsoft.com/office/drawing/2014/main" id="{E3FEA26C-59C9-FEEA-4924-D21782575EBC}"/>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9" name="Text Placeholder 7">
            <a:extLst>
              <a:ext uri="{FF2B5EF4-FFF2-40B4-BE49-F238E27FC236}">
                <a16:creationId xmlns:a16="http://schemas.microsoft.com/office/drawing/2014/main" id="{AE3BC0F7-FFB5-151B-5FC2-F4C52F8B5E63}"/>
              </a:ext>
            </a:extLst>
          </p:cNvPr>
          <p:cNvSpPr>
            <a:spLocks noGrp="1"/>
          </p:cNvSpPr>
          <p:nvPr>
            <p:ph type="body" sz="quarter" idx="27" hasCustomPrompt="1"/>
          </p:nvPr>
        </p:nvSpPr>
        <p:spPr>
          <a:xfrm>
            <a:off x="6962274" y="1219200"/>
            <a:ext cx="5229726" cy="5638800"/>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2440" b="-21622"/>
            </a:stretch>
          </a:blipFill>
        </p:spPr>
        <p:txBody>
          <a:bodyPr/>
          <a:lstStyle/>
          <a:p>
            <a:pPr lvl="0"/>
            <a:r>
              <a:rPr lang="en-US" dirty="0"/>
              <a:t> </a:t>
            </a:r>
          </a:p>
        </p:txBody>
      </p:sp>
      <p:sp>
        <p:nvSpPr>
          <p:cNvPr id="11" name="Text Placeholder 15">
            <a:extLst>
              <a:ext uri="{FF2B5EF4-FFF2-40B4-BE49-F238E27FC236}">
                <a16:creationId xmlns:a16="http://schemas.microsoft.com/office/drawing/2014/main" id="{6CB7DB6C-0BCC-D8C2-F512-B2D2782114FF}"/>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AB5CBDD5-E1B9-4A89-907F-DA77CD91D9D4}"/>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253891829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ver Image Squar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977C1D-2EBE-40EC-D010-303C473A585E}"/>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Picture 17">
            <a:extLst>
              <a:ext uri="{FF2B5EF4-FFF2-40B4-BE49-F238E27FC236}">
                <a16:creationId xmlns:a16="http://schemas.microsoft.com/office/drawing/2014/main" id="{F8FCA9FC-D5DF-6B78-7026-03485C3C4F3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5" name="Picture Placeholder 4">
            <a:extLst>
              <a:ext uri="{FF2B5EF4-FFF2-40B4-BE49-F238E27FC236}">
                <a16:creationId xmlns:a16="http://schemas.microsoft.com/office/drawing/2014/main" id="{B5CD31EF-BC91-4867-3F9C-7EA76B1D033E}"/>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900A405F-8261-6B4F-6063-471F1303ACA9}"/>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9321212E-891B-4ECB-74D5-9FA5EBD464E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C8209986-D2B3-2C94-46F4-DCD6D5BACCFA}"/>
              </a:ext>
            </a:extLst>
          </p:cNvPr>
          <p:cNvSpPr>
            <a:spLocks noGrp="1"/>
          </p:cNvSpPr>
          <p:nvPr>
            <p:ph type="body" sz="quarter" idx="27" hasCustomPrompt="1"/>
          </p:nvPr>
        </p:nvSpPr>
        <p:spPr>
          <a:xfrm>
            <a:off x="7273925" y="737217"/>
            <a:ext cx="4918075" cy="6120783"/>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r="-33451" b="-7228"/>
            </a:stretch>
          </a:blipFill>
        </p:spPr>
        <p:txBody>
          <a:bodyPr/>
          <a:lstStyle/>
          <a:p>
            <a:pPr lvl="0"/>
            <a:r>
              <a:rPr lang="en-US" dirty="0"/>
              <a:t> </a:t>
            </a:r>
          </a:p>
        </p:txBody>
      </p:sp>
      <p:sp>
        <p:nvSpPr>
          <p:cNvPr id="12" name="Text Placeholder 15">
            <a:extLst>
              <a:ext uri="{FF2B5EF4-FFF2-40B4-BE49-F238E27FC236}">
                <a16:creationId xmlns:a16="http://schemas.microsoft.com/office/drawing/2014/main" id="{2C10F1B2-18CC-F419-F32C-3EC4F7FCC5C0}"/>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2" name="Text Placeholder 15">
            <a:extLst>
              <a:ext uri="{FF2B5EF4-FFF2-40B4-BE49-F238E27FC236}">
                <a16:creationId xmlns:a16="http://schemas.microsoft.com/office/drawing/2014/main" id="{0B9BED24-0118-362F-BCA7-3DD6D7B6D70D}"/>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4006952349"/>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ver Image Triangl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AFE0DF-9D13-536E-E538-A9E16F6065C7}"/>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5" name="Picture 17">
            <a:extLst>
              <a:ext uri="{FF2B5EF4-FFF2-40B4-BE49-F238E27FC236}">
                <a16:creationId xmlns:a16="http://schemas.microsoft.com/office/drawing/2014/main" id="{DE014E7C-2AC1-F1E1-EB1B-D5A9E8C6975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sp>
        <p:nvSpPr>
          <p:cNvPr id="2" name="Picture Placeholder 4">
            <a:extLst>
              <a:ext uri="{FF2B5EF4-FFF2-40B4-BE49-F238E27FC236}">
                <a16:creationId xmlns:a16="http://schemas.microsoft.com/office/drawing/2014/main" id="{BA552A38-DE4F-F1CA-56A1-59769DFD72F5}"/>
              </a:ext>
            </a:extLst>
          </p:cNvPr>
          <p:cNvSpPr>
            <a:spLocks noGrp="1"/>
          </p:cNvSpPr>
          <p:nvPr>
            <p:ph type="pic" sz="quarter" idx="24" hasCustomPrompt="1"/>
          </p:nvPr>
        </p:nvSpPr>
        <p:spPr>
          <a:xfrm>
            <a:off x="6096000" y="0"/>
            <a:ext cx="6096000" cy="6858000"/>
          </a:xfrm>
          <a:blipFill dpi="0" rotWithShape="1">
            <a:blip r:embed="rId4" cstate="screen">
              <a:extLst>
                <a:ext uri="{28A0092B-C50C-407E-A947-70E740481C1C}">
                  <a14:useLocalDpi xmlns:a14="http://schemas.microsoft.com/office/drawing/2010/main"/>
                </a:ext>
              </a:extLst>
            </a:blip>
            <a:srcRect/>
            <a:stretch>
              <a:fillRect/>
            </a:stretch>
          </a:blipFill>
        </p:spPr>
        <p:txBody>
          <a:bodyPr tIns="274320"/>
          <a:lstStyle>
            <a:lvl1pPr algn="ctr">
              <a:defRPr/>
            </a:lvl1pPr>
          </a:lstStyle>
          <a:p>
            <a:r>
              <a:rPr lang="en-US" dirty="0"/>
              <a:t> </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5165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lines long of text</a:t>
            </a:r>
          </a:p>
        </p:txBody>
      </p:sp>
      <p:sp>
        <p:nvSpPr>
          <p:cNvPr id="6" name="Text Placeholder 15">
            <a:extLst>
              <a:ext uri="{FF2B5EF4-FFF2-40B4-BE49-F238E27FC236}">
                <a16:creationId xmlns:a16="http://schemas.microsoft.com/office/drawing/2014/main" id="{DFF8E546-8657-BEF7-6283-53D6B1B3AE55}"/>
              </a:ext>
            </a:extLst>
          </p:cNvPr>
          <p:cNvSpPr>
            <a:spLocks noGrp="1"/>
          </p:cNvSpPr>
          <p:nvPr>
            <p:ph type="body" sz="quarter" idx="26" hasCustomPrompt="1"/>
          </p:nvPr>
        </p:nvSpPr>
        <p:spPr>
          <a:xfrm>
            <a:off x="465137" y="4642146"/>
            <a:ext cx="55165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7" name="Text Placeholder 15">
            <a:extLst>
              <a:ext uri="{FF2B5EF4-FFF2-40B4-BE49-F238E27FC236}">
                <a16:creationId xmlns:a16="http://schemas.microsoft.com/office/drawing/2014/main" id="{5E33AC5A-D112-D607-F71B-9B24CBDB22F2}"/>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8">
            <a:extLst>
              <a:ext uri="{FF2B5EF4-FFF2-40B4-BE49-F238E27FC236}">
                <a16:creationId xmlns:a16="http://schemas.microsoft.com/office/drawing/2014/main" id="{4A6A20BA-4200-58EE-96D4-58668E30C2E9}"/>
              </a:ext>
            </a:extLst>
          </p:cNvPr>
          <p:cNvSpPr>
            <a:spLocks noGrp="1"/>
          </p:cNvSpPr>
          <p:nvPr>
            <p:ph type="body" sz="quarter" idx="27" hasCustomPrompt="1"/>
          </p:nvPr>
        </p:nvSpPr>
        <p:spPr>
          <a:xfrm>
            <a:off x="7301551" y="1581752"/>
            <a:ext cx="4890449" cy="5276248"/>
          </a:xfr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t="-1" r="-44734" b="-15933"/>
            </a:stretch>
          </a:blipFill>
        </p:spPr>
        <p:txBody>
          <a:bodyPr/>
          <a:lstStyle/>
          <a:p>
            <a:pPr lvl="0"/>
            <a:r>
              <a:rPr lang="en-US" dirty="0"/>
              <a:t> </a:t>
            </a:r>
          </a:p>
        </p:txBody>
      </p:sp>
      <p:sp>
        <p:nvSpPr>
          <p:cNvPr id="12" name="Text Placeholder 15">
            <a:extLst>
              <a:ext uri="{FF2B5EF4-FFF2-40B4-BE49-F238E27FC236}">
                <a16:creationId xmlns:a16="http://schemas.microsoft.com/office/drawing/2014/main" id="{D64F3BF3-5C2C-D2B2-A311-53585033D1B8}"/>
              </a:ext>
            </a:extLst>
          </p:cNvPr>
          <p:cNvSpPr>
            <a:spLocks noGrp="1"/>
          </p:cNvSpPr>
          <p:nvPr>
            <p:ph type="body" sz="quarter" idx="28"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4" name="Text Placeholder 15">
            <a:extLst>
              <a:ext uri="{FF2B5EF4-FFF2-40B4-BE49-F238E27FC236}">
                <a16:creationId xmlns:a16="http://schemas.microsoft.com/office/drawing/2014/main" id="{A9E911E2-5124-112A-D756-3F6033D15E9B}"/>
              </a:ext>
            </a:extLst>
          </p:cNvPr>
          <p:cNvSpPr>
            <a:spLocks noGrp="1"/>
          </p:cNvSpPr>
          <p:nvPr>
            <p:ph type="body" sz="quarter" idx="29" hasCustomPrompt="1"/>
          </p:nvPr>
        </p:nvSpPr>
        <p:spPr>
          <a:xfrm>
            <a:off x="460375" y="1485899"/>
            <a:ext cx="5516562"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Tree>
    <p:extLst>
      <p:ext uri="{BB962C8B-B14F-4D97-AF65-F5344CB8AC3E}">
        <p14:creationId xmlns:p14="http://schemas.microsoft.com/office/powerpoint/2010/main" val="1103853115"/>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Agenda Ligh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A51FA0-C5C1-091E-C60C-B7381FBF0E44}"/>
              </a:ext>
            </a:extLst>
          </p:cNvPr>
          <p:cNvSpPr/>
          <p:nvPr/>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a:p>
        </p:txBody>
      </p:sp>
      <p:cxnSp>
        <p:nvCxnSpPr>
          <p:cNvPr id="14" name="Straight Connector 13">
            <a:extLst>
              <a:ext uri="{FF2B5EF4-FFF2-40B4-BE49-F238E27FC236}">
                <a16:creationId xmlns:a16="http://schemas.microsoft.com/office/drawing/2014/main" id="{770DE1E8-7966-F0D2-85AE-EAEB2CBAEEF9}"/>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D6330687-BC73-C7C2-C7F8-D14B1419CE01}"/>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9">
            <a:extLst>
              <a:ext uri="{FF2B5EF4-FFF2-40B4-BE49-F238E27FC236}">
                <a16:creationId xmlns:a16="http://schemas.microsoft.com/office/drawing/2014/main" id="{4B20ED22-CD58-F244-26EE-F21C09E9025C}"/>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tx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9" name="Text Placeholder 15">
            <a:extLst>
              <a:ext uri="{FF2B5EF4-FFF2-40B4-BE49-F238E27FC236}">
                <a16:creationId xmlns:a16="http://schemas.microsoft.com/office/drawing/2014/main" id="{A7EB9365-955E-1534-8F83-CB11E3BF8082}"/>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sp>
        <p:nvSpPr>
          <p:cNvPr id="15" name="Footer Placeholder 14">
            <a:extLst>
              <a:ext uri="{FF2B5EF4-FFF2-40B4-BE49-F238E27FC236}">
                <a16:creationId xmlns:a16="http://schemas.microsoft.com/office/drawing/2014/main" id="{3AE8AE5A-DF05-4FB5-0A86-3085EBB43AF6}"/>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sp>
        <p:nvSpPr>
          <p:cNvPr id="2" name="Date Placeholder 1">
            <a:extLst>
              <a:ext uri="{FF2B5EF4-FFF2-40B4-BE49-F238E27FC236}">
                <a16:creationId xmlns:a16="http://schemas.microsoft.com/office/drawing/2014/main" id="{2D19BBB7-D1D9-9EAB-B28B-AB93A55BA370}"/>
              </a:ext>
            </a:extLst>
          </p:cNvPr>
          <p:cNvSpPr>
            <a:spLocks noGrp="1"/>
          </p:cNvSpPr>
          <p:nvPr>
            <p:ph type="dt" sz="half" idx="26"/>
          </p:nvPr>
        </p:nvSpPr>
        <p:spPr/>
        <p:txBody>
          <a:bodyPr/>
          <a:lstStyle/>
          <a:p>
            <a:r>
              <a:rPr lang="en-US"/>
              <a:t>Confidential</a:t>
            </a:r>
            <a:endParaRPr lang="en-US" dirty="0"/>
          </a:p>
        </p:txBody>
      </p:sp>
      <p:sp>
        <p:nvSpPr>
          <p:cNvPr id="6" name="Rectangle 5">
            <a:extLst>
              <a:ext uri="{FF2B5EF4-FFF2-40B4-BE49-F238E27FC236}">
                <a16:creationId xmlns:a16="http://schemas.microsoft.com/office/drawing/2014/main" id="{6F47A114-C8BC-00FF-96EA-4238493EAD2A}"/>
              </a:ext>
            </a:extLst>
          </p:cNvPr>
          <p:cNvSpPr/>
          <p:nvPr/>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TextBox 4">
            <a:extLst>
              <a:ext uri="{FF2B5EF4-FFF2-40B4-BE49-F238E27FC236}">
                <a16:creationId xmlns:a16="http://schemas.microsoft.com/office/drawing/2014/main" id="{52828C5F-3391-490A-E793-491D7334B16D}"/>
              </a:ext>
            </a:extLst>
          </p:cNvPr>
          <p:cNvSpPr txBox="1"/>
          <p:nvPr/>
        </p:nvSpPr>
        <p:spPr>
          <a:xfrm>
            <a:off x="487017" y="6698974"/>
            <a:ext cx="0" cy="0"/>
          </a:xfrm>
          <a:prstGeom prst="rect">
            <a:avLst/>
          </a:prstGeom>
          <a:noFill/>
        </p:spPr>
        <p:txBody>
          <a:bodyPr wrap="none" lIns="0" tIns="0" rIns="0" bIns="0" rtlCol="0">
            <a:normAutofit fontScale="25000" lnSpcReduction="20000"/>
          </a:bodyPr>
          <a:lstStyle/>
          <a:p>
            <a:pPr marL="0" indent="-3657600" algn="l">
              <a:spcAft>
                <a:spcPts val="600"/>
              </a:spcAft>
            </a:pPr>
            <a:endParaRPr lang="en-GB" sz="1800" b="0" i="0" dirty="0">
              <a:solidFill>
                <a:schemeClr val="tx2"/>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7AF3589C-925F-0B02-D554-9DA664ED1531}"/>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729318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genda Dark">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E4FD50-380C-52C3-D2CF-67CE0D5A63AE}"/>
              </a:ext>
            </a:extLst>
          </p:cNvPr>
          <p:cNvSpPr/>
          <p:nvPr/>
        </p:nvSpPr>
        <p:spPr bwMode="auto">
          <a:xfrm>
            <a:off x="460372" y="1004387"/>
            <a:ext cx="11268078" cy="5405938"/>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5" name="Rectangle 4">
            <a:extLst>
              <a:ext uri="{FF2B5EF4-FFF2-40B4-BE49-F238E27FC236}">
                <a16:creationId xmlns:a16="http://schemas.microsoft.com/office/drawing/2014/main" id="{FC451FF9-C127-48E1-95C7-DCC95087054B}"/>
              </a:ext>
            </a:extLst>
          </p:cNvPr>
          <p:cNvSpPr/>
          <p:nvPr/>
        </p:nvSpPr>
        <p:spPr bwMode="auto">
          <a:xfrm>
            <a:off x="460372" y="1004387"/>
            <a:ext cx="11268078" cy="10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9" name="Title 9">
            <a:extLst>
              <a:ext uri="{FF2B5EF4-FFF2-40B4-BE49-F238E27FC236}">
                <a16:creationId xmlns:a16="http://schemas.microsoft.com/office/drawing/2014/main" id="{22546469-F2E8-4361-6F19-232C216F2800}"/>
              </a:ext>
            </a:extLst>
          </p:cNvPr>
          <p:cNvSpPr>
            <a:spLocks noGrp="1"/>
          </p:cNvSpPr>
          <p:nvPr>
            <p:ph type="title" hasCustomPrompt="1"/>
          </p:nvPr>
        </p:nvSpPr>
        <p:spPr>
          <a:xfrm>
            <a:off x="484411" y="29298"/>
            <a:ext cx="4865463" cy="1001216"/>
          </a:xfrm>
        </p:spPr>
        <p:txBody>
          <a:bodyPr tIns="0" rIns="0" bIns="0" anchor="ctr" anchorCtr="0"/>
          <a:lstStyle>
            <a:lvl1pPr>
              <a:lnSpc>
                <a:spcPct val="100000"/>
              </a:lnSpc>
              <a:defRPr sz="3200" b="0" i="0">
                <a:solidFill>
                  <a:schemeClr val="bg2"/>
                </a:solidFill>
                <a:latin typeface="Georgia" panose="02040502050405020303" pitchFamily="18" charset="0"/>
                <a:ea typeface="Roboto" panose="02000000000000000000" pitchFamily="2" charset="0"/>
                <a:cs typeface="Segoe UI" panose="020B0502040204020203" pitchFamily="34" charset="0"/>
              </a:defRPr>
            </a:lvl1pPr>
          </a:lstStyle>
          <a:p>
            <a:r>
              <a:rPr lang="en-US" dirty="0"/>
              <a:t>Agenda title here</a:t>
            </a:r>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1658938"/>
            <a:ext cx="9164637" cy="4751387"/>
          </a:xfrm>
        </p:spPr>
        <p:txBody>
          <a:bodyPr tIns="91440" rIns="0" bIns="457200" numCol="2" spcCol="457200" anchor="t" anchorCtr="0"/>
          <a:lstStyle>
            <a:lvl1pPr marL="685800" indent="-685800">
              <a:spcAft>
                <a:spcPts val="3500"/>
              </a:spcAft>
              <a:buSzPct val="175000"/>
              <a:buFont typeface="+mj-lt"/>
              <a:buAutoNum type="arabicPeriod"/>
              <a:defRPr sz="24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marL="694944" indent="-685800">
              <a:spcAft>
                <a:spcPts val="3500"/>
              </a:spcAft>
              <a:buClr>
                <a:schemeClr val="tx2"/>
              </a:buClr>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2pPr>
            <a:lvl3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3pPr>
            <a:lvl4pPr marL="685800" indent="-685800">
              <a:spcAft>
                <a:spcPts val="3500"/>
              </a:spcAft>
              <a:buSzPct val="175000"/>
              <a:buFont typeface="+mj-lt"/>
              <a:buAutoNum type="arabicPeriod"/>
              <a:defRPr sz="2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Agenda item</a:t>
            </a:r>
          </a:p>
          <a:p>
            <a:pPr lvl="0"/>
            <a:r>
              <a:rPr lang="en-US" dirty="0"/>
              <a:t>Agenda item</a:t>
            </a:r>
          </a:p>
        </p:txBody>
      </p:sp>
      <p:cxnSp>
        <p:nvCxnSpPr>
          <p:cNvPr id="12" name="Straight Connector 11">
            <a:extLst>
              <a:ext uri="{FF2B5EF4-FFF2-40B4-BE49-F238E27FC236}">
                <a16:creationId xmlns:a16="http://schemas.microsoft.com/office/drawing/2014/main" id="{E754B5AB-3680-CEC3-521F-6A078F486002}"/>
              </a:ext>
            </a:extLst>
          </p:cNvPr>
          <p:cNvCxnSpPr/>
          <p:nvPr/>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Footer Placeholder 4">
            <a:extLst>
              <a:ext uri="{FF2B5EF4-FFF2-40B4-BE49-F238E27FC236}">
                <a16:creationId xmlns:a16="http://schemas.microsoft.com/office/drawing/2014/main" id="{6D495493-8475-F968-CAD3-8570CF9DA03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8" name="Straight Connector 17">
            <a:extLst>
              <a:ext uri="{FF2B5EF4-FFF2-40B4-BE49-F238E27FC236}">
                <a16:creationId xmlns:a16="http://schemas.microsoft.com/office/drawing/2014/main" id="{208DF179-FD14-E295-E5F4-5A5E5BC8FD25}"/>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8BE1347-3815-8EF7-04EE-00CF90A710CB}"/>
              </a:ext>
            </a:extLst>
          </p:cNvPr>
          <p:cNvSpPr>
            <a:spLocks noGrp="1"/>
          </p:cNvSpPr>
          <p:nvPr>
            <p:ph type="dt" sz="half" idx="2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6" name="Footer Placeholder 4">
            <a:extLst>
              <a:ext uri="{FF2B5EF4-FFF2-40B4-BE49-F238E27FC236}">
                <a16:creationId xmlns:a16="http://schemas.microsoft.com/office/drawing/2014/main" id="{1C550844-D9B8-3293-E2D0-A1916E9B58F9}"/>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19083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Dark Squar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2A542B6F-32D8-E745-1CC9-C9BF41CF3B5C}"/>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72F1BEB0-7EF6-C287-F27E-AB8D710E3DF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418C2A57-AB18-7523-588E-C614271FC33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8544" r="24218" b="9171"/>
          <a:stretch/>
        </p:blipFill>
        <p:spPr>
          <a:xfrm>
            <a:off x="7022396" y="0"/>
            <a:ext cx="5179129" cy="5623560"/>
          </a:xfrm>
          <a:prstGeom prst="rect">
            <a:avLst/>
          </a:prstGeom>
        </p:spPr>
      </p:pic>
    </p:spTree>
    <p:extLst>
      <p:ext uri="{BB962C8B-B14F-4D97-AF65-F5344CB8AC3E}">
        <p14:creationId xmlns:p14="http://schemas.microsoft.com/office/powerpoint/2010/main" val="214704104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Divider Full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A0F5A47-3937-FFB5-15D9-982C2FC23FBD}"/>
              </a:ext>
            </a:extLst>
          </p:cNvPr>
          <p:cNvSpPr>
            <a:spLocks noGrp="1"/>
          </p:cNvSpPr>
          <p:nvPr>
            <p:ph type="body" sz="quarter" idx="24" hasCustomPrompt="1"/>
          </p:nvPr>
        </p:nvSpPr>
        <p:spPr>
          <a:xfrm>
            <a:off x="0" y="0"/>
            <a:ext cx="10448925" cy="6391272"/>
          </a:xfrm>
          <a:blipFill>
            <a:blip r:embed="rId3" cstate="email">
              <a:extLst>
                <a:ext uri="{28A0092B-C50C-407E-A947-70E740481C1C}">
                  <a14:useLocalDpi xmlns:a14="http://schemas.microsoft.com/office/drawing/2010/main"/>
                </a:ext>
              </a:extLst>
            </a:blip>
            <a:stretch>
              <a:fillRect/>
            </a:stretch>
          </a:blipFill>
        </p:spPr>
        <p:txBody>
          <a:bodyPr/>
          <a:lstStyle/>
          <a:p>
            <a:pPr lvl="0"/>
            <a:r>
              <a:rPr lang="en-US" dirty="0"/>
              <a:t> </a:t>
            </a:r>
          </a:p>
        </p:txBody>
      </p:sp>
      <p:sp>
        <p:nvSpPr>
          <p:cNvPr id="5" name="Footer Placeholder 4">
            <a:extLst>
              <a:ext uri="{FF2B5EF4-FFF2-40B4-BE49-F238E27FC236}">
                <a16:creationId xmlns:a16="http://schemas.microsoft.com/office/drawing/2014/main" id="{ADA67FFD-6FEA-DBEC-AF14-58CD13D741D1}"/>
              </a:ext>
            </a:extLst>
          </p:cNvPr>
          <p:cNvSpPr>
            <a:spLocks noGrp="1"/>
          </p:cNvSpPr>
          <p:nvPr>
            <p:ph type="ftr" sz="quarter" idx="20"/>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dirty="0" err="1"/>
              <a:t>Sollentuna</a:t>
            </a:r>
            <a:r>
              <a:rPr lang="en-US" dirty="0"/>
              <a:t> </a:t>
            </a:r>
            <a:r>
              <a:rPr lang="en-US" dirty="0" err="1"/>
              <a:t>kommun</a:t>
            </a:r>
            <a:endParaRPr lang="en-US" dirty="0"/>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fld id="{63DCA5C9-2E11-4C67-86EB-AE1DE127DC64}" type="slidenum">
              <a:rPr lang="en-US" smtClean="0"/>
              <a:pPr/>
              <a:t>‹#›</a:t>
            </a:fld>
            <a:endParaRPr lang="en-US" dirty="0"/>
          </a:p>
        </p:txBody>
      </p:sp>
      <p:sp>
        <p:nvSpPr>
          <p:cNvPr id="16" name="Text Placeholder 15">
            <a:extLst>
              <a:ext uri="{FF2B5EF4-FFF2-40B4-BE49-F238E27FC236}">
                <a16:creationId xmlns:a16="http://schemas.microsoft.com/office/drawing/2014/main" id="{AD7C8D8F-6C09-7199-7296-DD91ECB9BE62}"/>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18pt Century Gothic </a:t>
            </a:r>
            <a:br>
              <a:rPr lang="en-US" dirty="0"/>
            </a:br>
            <a:r>
              <a:rPr lang="en-US" dirty="0"/>
              <a:t>Regular up to two lines long. </a:t>
            </a:r>
          </a:p>
        </p:txBody>
      </p:sp>
      <p:sp>
        <p:nvSpPr>
          <p:cNvPr id="17" name="Text Placeholder 15">
            <a:extLst>
              <a:ext uri="{FF2B5EF4-FFF2-40B4-BE49-F238E27FC236}">
                <a16:creationId xmlns:a16="http://schemas.microsoft.com/office/drawing/2014/main" id="{9148A40F-6BBA-3614-23AD-7A5333D1AF8A}"/>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3" name="Straight Connector 12">
            <a:extLst>
              <a:ext uri="{FF2B5EF4-FFF2-40B4-BE49-F238E27FC236}">
                <a16:creationId xmlns:a16="http://schemas.microsoft.com/office/drawing/2014/main" id="{5BF61887-1FB3-14DF-CEC7-642EBA7B256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75B507F7-C1FD-62FE-B416-4DB7D15DCF8D}"/>
              </a:ext>
            </a:extLst>
          </p:cNvPr>
          <p:cNvSpPr>
            <a:spLocks noGrp="1"/>
          </p:cNvSpPr>
          <p:nvPr>
            <p:ph type="dt" sz="half" idx="25"/>
          </p:nvPr>
        </p:nvSpPr>
        <p:spPr/>
        <p:txBody>
          <a:bodyPr/>
          <a:lstStyle>
            <a:lvl1pPr>
              <a:defRPr>
                <a:solidFill>
                  <a:schemeClr val="bg1"/>
                </a:solidFill>
              </a:defRPr>
            </a:lvl1pPr>
          </a:lstStyle>
          <a:p>
            <a:r>
              <a:rPr lang="en-US"/>
              <a:t>Confidential</a:t>
            </a:r>
            <a:endParaRPr lang="en-US" dirty="0"/>
          </a:p>
        </p:txBody>
      </p:sp>
      <p:sp>
        <p:nvSpPr>
          <p:cNvPr id="4" name="Text Placeholder 15">
            <a:extLst>
              <a:ext uri="{FF2B5EF4-FFF2-40B4-BE49-F238E27FC236}">
                <a16:creationId xmlns:a16="http://schemas.microsoft.com/office/drawing/2014/main" id="{B6F45E05-A87F-9106-B231-690831DED337}"/>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Text Placeholder 15">
            <a:extLst>
              <a:ext uri="{FF2B5EF4-FFF2-40B4-BE49-F238E27FC236}">
                <a16:creationId xmlns:a16="http://schemas.microsoft.com/office/drawing/2014/main" id="{BD3E770D-F7E1-3631-9C7C-CB1E77E1D03C}"/>
              </a:ext>
            </a:extLst>
          </p:cNvPr>
          <p:cNvSpPr>
            <a:spLocks noGrp="1"/>
          </p:cNvSpPr>
          <p:nvPr>
            <p:ph type="body" sz="quarter" idx="29" hasCustomPrompt="1"/>
          </p:nvPr>
        </p:nvSpPr>
        <p:spPr>
          <a:xfrm>
            <a:off x="10479406" y="0"/>
            <a:ext cx="1712594" cy="1726215"/>
          </a:xfrm>
        </p:spPr>
        <p:txBody>
          <a:bodyPr lIns="108000" tIns="108000" rIns="108000" bIns="108000" anchor="t" anchorCtr="0">
            <a:spAutoFit/>
          </a:bodyPr>
          <a:lstStyle>
            <a:lvl1pPr>
              <a:spcAft>
                <a:spcPts val="0"/>
              </a:spcAft>
              <a:buFontTx/>
              <a:buNone/>
              <a:defRPr sz="14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To change the picture right click below and select “Format Background” and update the picture source</a:t>
            </a:r>
          </a:p>
        </p:txBody>
      </p:sp>
      <p:cxnSp>
        <p:nvCxnSpPr>
          <p:cNvPr id="11" name="Straight Connector 10">
            <a:extLst>
              <a:ext uri="{FF2B5EF4-FFF2-40B4-BE49-F238E27FC236}">
                <a16:creationId xmlns:a16="http://schemas.microsoft.com/office/drawing/2014/main" id="{7F96C9C6-3D88-3BAE-50C0-4239358B956D}"/>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3B91591-7A70-7ACE-3601-54CC14EC0C0A}"/>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466137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Divider Medium Image">
    <p:bg>
      <p:bgPr>
        <a:solidFill>
          <a:schemeClr val="accent3"/>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A542D4-12C2-6B6D-66E7-90B3892D3A0E}"/>
              </a:ext>
            </a:extLst>
          </p:cNvPr>
          <p:cNvSpPr/>
          <p:nvPr/>
        </p:nvSpPr>
        <p:spPr bwMode="auto">
          <a:xfrm>
            <a:off x="9170126" y="0"/>
            <a:ext cx="3021874" cy="6858000"/>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a:t>
            </a:r>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58938"/>
            <a:ext cx="2325687" cy="516747"/>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FE216376-F6C6-EF81-DE8E-778A7FA38496}"/>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8A7429-7DC2-C267-0BDB-3A420BF6B388}"/>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1E4F48E6-0363-DA99-7E6A-4B94B9782928}"/>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9" name="Date Placeholder 8">
            <a:extLst>
              <a:ext uri="{FF2B5EF4-FFF2-40B4-BE49-F238E27FC236}">
                <a16:creationId xmlns:a16="http://schemas.microsoft.com/office/drawing/2014/main" id="{E356AA68-C602-3BE6-81BA-4B6D8F70CE7B}"/>
              </a:ext>
            </a:extLst>
          </p:cNvPr>
          <p:cNvSpPr>
            <a:spLocks noGrp="1"/>
          </p:cNvSpPr>
          <p:nvPr>
            <p:ph type="dt" sz="half" idx="29"/>
          </p:nvPr>
        </p:nvSpPr>
        <p:spPr/>
        <p:txBody>
          <a:bodyPr/>
          <a:lstStyle/>
          <a:p>
            <a:r>
              <a:rPr lang="en-US"/>
              <a:t>Confidential</a:t>
            </a:r>
            <a:endParaRPr lang="en-US" dirty="0"/>
          </a:p>
        </p:txBody>
      </p:sp>
      <p:sp>
        <p:nvSpPr>
          <p:cNvPr id="12" name="Footer Placeholder 11">
            <a:extLst>
              <a:ext uri="{FF2B5EF4-FFF2-40B4-BE49-F238E27FC236}">
                <a16:creationId xmlns:a16="http://schemas.microsoft.com/office/drawing/2014/main" id="{77C4962D-E070-2469-52EB-6E85C5376D8F}"/>
              </a:ext>
            </a:extLst>
          </p:cNvPr>
          <p:cNvSpPr>
            <a:spLocks noGrp="1"/>
          </p:cNvSpPr>
          <p:nvPr>
            <p:ph type="ftr" sz="quarter" idx="30"/>
          </p:nvPr>
        </p:nvSpPr>
        <p:spPr/>
        <p:txBody>
          <a:bodyPr/>
          <a:lstStyle/>
          <a:p>
            <a:r>
              <a:rPr lang="en-US" dirty="0" err="1"/>
              <a:t>Sollentuna</a:t>
            </a:r>
            <a:r>
              <a:rPr lang="en-US" dirty="0"/>
              <a:t> </a:t>
            </a:r>
            <a:r>
              <a:rPr lang="en-US" dirty="0" err="1"/>
              <a:t>kommun</a:t>
            </a:r>
            <a:endParaRPr lang="en-US" dirty="0"/>
          </a:p>
        </p:txBody>
      </p:sp>
      <p:sp>
        <p:nvSpPr>
          <p:cNvPr id="16" name="Slide Number Placeholder 15">
            <a:extLst>
              <a:ext uri="{FF2B5EF4-FFF2-40B4-BE49-F238E27FC236}">
                <a16:creationId xmlns:a16="http://schemas.microsoft.com/office/drawing/2014/main" id="{45B7FCBB-C85B-3C20-A7AC-9F3AE99871C2}"/>
              </a:ext>
            </a:extLst>
          </p:cNvPr>
          <p:cNvSpPr>
            <a:spLocks noGrp="1"/>
          </p:cNvSpPr>
          <p:nvPr>
            <p:ph type="sldNum" sz="quarter" idx="31"/>
          </p:nvPr>
        </p:nvSpPr>
        <p:spPr/>
        <p:txBody>
          <a:bodyPr/>
          <a:lstStyle/>
          <a:p>
            <a:fld id="{63DCA5C9-2E11-4C67-86EB-AE1DE127DC64}" type="slidenum">
              <a:rPr lang="en-US" smtClean="0"/>
              <a:pPr/>
              <a:t>‹#›</a:t>
            </a:fld>
            <a:endParaRPr lang="en-US" dirty="0"/>
          </a:p>
        </p:txBody>
      </p:sp>
      <p:sp>
        <p:nvSpPr>
          <p:cNvPr id="5" name="Footer Placeholder 4">
            <a:extLst>
              <a:ext uri="{FF2B5EF4-FFF2-40B4-BE49-F238E27FC236}">
                <a16:creationId xmlns:a16="http://schemas.microsoft.com/office/drawing/2014/main" id="{DCA4FD73-CEE1-8083-370C-94AC74172CC3}"/>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063736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Divider Dark Ima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39474C-9E7A-9592-B6E6-283DDB27219C}"/>
              </a:ext>
            </a:extLst>
          </p:cNvPr>
          <p:cNvSpPr/>
          <p:nvPr/>
        </p:nvSpPr>
        <p:spPr bwMode="auto">
          <a:xfrm>
            <a:off x="9170126" y="0"/>
            <a:ext cx="3021874" cy="6858000"/>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3" name="Text Placeholder 15">
            <a:extLst>
              <a:ext uri="{FF2B5EF4-FFF2-40B4-BE49-F238E27FC236}">
                <a16:creationId xmlns:a16="http://schemas.microsoft.com/office/drawing/2014/main" id="{3ECAAF97-2F93-DF4F-1EA3-10D4D0ADFAAB}"/>
              </a:ext>
            </a:extLst>
          </p:cNvPr>
          <p:cNvSpPr>
            <a:spLocks noGrp="1"/>
          </p:cNvSpPr>
          <p:nvPr>
            <p:ph type="body" sz="quarter" idx="19" hasCustomPrompt="1"/>
          </p:nvPr>
        </p:nvSpPr>
        <p:spPr>
          <a:xfrm>
            <a:off x="465137" y="4315738"/>
            <a:ext cx="5106989"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r>
              <a:rPr lang="en-US" dirty="0"/>
              <a:t>Subheads and support type Century Gothic Regular up to two lines long. </a:t>
            </a:r>
          </a:p>
        </p:txBody>
      </p:sp>
      <p:sp>
        <p:nvSpPr>
          <p:cNvPr id="6" name="Slide Number Placeholder 5">
            <a:extLst>
              <a:ext uri="{FF2B5EF4-FFF2-40B4-BE49-F238E27FC236}">
                <a16:creationId xmlns:a16="http://schemas.microsoft.com/office/drawing/2014/main" id="{86368AB8-3F07-C19C-394F-BD16EF3DC3CA}"/>
              </a:ext>
            </a:extLst>
          </p:cNvPr>
          <p:cNvSpPr>
            <a:spLocks noGrp="1"/>
          </p:cNvSpPr>
          <p:nvPr>
            <p:ph type="sldNum" sz="quarter" idx="21"/>
          </p:nvPr>
        </p:nvSpPr>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2" name="Text Placeholder 15">
            <a:extLst>
              <a:ext uri="{FF2B5EF4-FFF2-40B4-BE49-F238E27FC236}">
                <a16:creationId xmlns:a16="http://schemas.microsoft.com/office/drawing/2014/main" id="{D2D178CD-FC2F-C50D-05B4-2363FA1C30B0}"/>
              </a:ext>
            </a:extLst>
          </p:cNvPr>
          <p:cNvSpPr>
            <a:spLocks noGrp="1"/>
          </p:cNvSpPr>
          <p:nvPr>
            <p:ph type="body" sz="quarter" idx="22" hasCustomPrompt="1"/>
          </p:nvPr>
        </p:nvSpPr>
        <p:spPr>
          <a:xfrm>
            <a:off x="465138" y="1672756"/>
            <a:ext cx="2325687" cy="502929"/>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7" name="Picture Placeholder 4">
            <a:extLst>
              <a:ext uri="{FF2B5EF4-FFF2-40B4-BE49-F238E27FC236}">
                <a16:creationId xmlns:a16="http://schemas.microsoft.com/office/drawing/2014/main" id="{C26CC7A4-B4DA-8417-B913-C90B7E9CF270}"/>
              </a:ext>
            </a:extLst>
          </p:cNvPr>
          <p:cNvSpPr>
            <a:spLocks noGrp="1"/>
          </p:cNvSpPr>
          <p:nvPr>
            <p:ph type="pic" sz="quarter" idx="24"/>
          </p:nvPr>
        </p:nvSpPr>
        <p:spPr>
          <a:xfrm>
            <a:off x="6096000" y="557212"/>
            <a:ext cx="6096000" cy="5853113"/>
          </a:xfrm>
          <a:blipFill>
            <a:blip r:embed="rId2" cstate="screen">
              <a:extLst>
                <a:ext uri="{28A0092B-C50C-407E-A947-70E740481C1C}">
                  <a14:useLocalDpi xmlns:a14="http://schemas.microsoft.com/office/drawing/2010/main"/>
                </a:ext>
              </a:extLst>
            </a:blip>
            <a:stretch>
              <a:fillRect/>
            </a:stretch>
          </a:blipFill>
        </p:spPr>
        <p:txBody>
          <a:bodyPr tIns="2194560"/>
          <a:lstStyle>
            <a:lvl1pPr algn="ctr">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ECBCB0C5-85C2-0633-786D-479874E4DA7D}"/>
              </a:ext>
            </a:extLst>
          </p:cNvPr>
          <p:cNvCxnSpPr/>
          <p:nvPr/>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5B9C47EB-9D33-808F-F64E-0A5E687DB6D3}"/>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FCF057F-D649-CD97-D7D3-DA1684DDC5DA}"/>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1">
            <a:extLst>
              <a:ext uri="{FF2B5EF4-FFF2-40B4-BE49-F238E27FC236}">
                <a16:creationId xmlns:a16="http://schemas.microsoft.com/office/drawing/2014/main" id="{0CC52BA3-76F7-07AF-81B9-76D37CA4DD18}"/>
              </a:ext>
            </a:extLst>
          </p:cNvPr>
          <p:cNvSpPr>
            <a:spLocks noGrp="1"/>
          </p:cNvSpPr>
          <p:nvPr>
            <p:ph type="dt" sz="half" idx="25"/>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63086B8F-4568-1A8E-7954-1D88A95CBA19}"/>
              </a:ext>
            </a:extLst>
          </p:cNvPr>
          <p:cNvSpPr>
            <a:spLocks noGrp="1"/>
          </p:cNvSpPr>
          <p:nvPr>
            <p:ph type="body" sz="quarter" idx="28" hasCustomPrompt="1"/>
          </p:nvPr>
        </p:nvSpPr>
        <p:spPr>
          <a:xfrm>
            <a:off x="460372" y="2175684"/>
            <a:ext cx="5116515" cy="2140053"/>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a:t>
            </a:r>
            <a:br>
              <a:rPr lang="en-US" dirty="0"/>
            </a:br>
            <a:r>
              <a:rPr lang="en-US" dirty="0"/>
              <a:t>up to three lines long 44pt Georgia</a:t>
            </a:r>
          </a:p>
        </p:txBody>
      </p:sp>
      <p:sp>
        <p:nvSpPr>
          <p:cNvPr id="10" name="Footer Placeholder 4">
            <a:extLst>
              <a:ext uri="{FF2B5EF4-FFF2-40B4-BE49-F238E27FC236}">
                <a16:creationId xmlns:a16="http://schemas.microsoft.com/office/drawing/2014/main" id="{291186BC-8F30-108C-5AB0-C9A0AD0F6BA9}"/>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23429292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Divider Gray">
    <p:bg>
      <p:bgPr>
        <a:solidFill>
          <a:schemeClr val="accent6"/>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E3F34CB8-187F-5B4D-0D08-E112D59ADBF9}"/>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bg1"/>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bg1"/>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bg1"/>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2" name="Slide Number Placeholder 5">
            <a:extLst>
              <a:ext uri="{FF2B5EF4-FFF2-40B4-BE49-F238E27FC236}">
                <a16:creationId xmlns:a16="http://schemas.microsoft.com/office/drawing/2014/main" id="{7A7410ED-964B-7350-68C9-DA9D890EC688}"/>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3" name="Text Placeholder 15">
            <a:extLst>
              <a:ext uri="{FF2B5EF4-FFF2-40B4-BE49-F238E27FC236}">
                <a16:creationId xmlns:a16="http://schemas.microsoft.com/office/drawing/2014/main" id="{7EE87B3D-A096-377B-5459-90E3F525B810}"/>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bg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5" name="Straight Connector 14">
            <a:extLst>
              <a:ext uri="{FF2B5EF4-FFF2-40B4-BE49-F238E27FC236}">
                <a16:creationId xmlns:a16="http://schemas.microsoft.com/office/drawing/2014/main" id="{A9A0FD58-4240-A111-BC74-881452E645BF}"/>
              </a:ext>
            </a:extLst>
          </p:cNvPr>
          <p:cNvCxnSpPr/>
          <p:nvPr/>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FBBD61F8-9CA6-E46C-C625-9BC17FACEBE1}"/>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3F2EBE8-D3CF-53FB-EB61-43A9A7518A85}"/>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8BE060F-E797-E370-348F-EDB2000D6814}"/>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4" name="Text Placeholder 15">
            <a:extLst>
              <a:ext uri="{FF2B5EF4-FFF2-40B4-BE49-F238E27FC236}">
                <a16:creationId xmlns:a16="http://schemas.microsoft.com/office/drawing/2014/main" id="{06464B5B-FCC2-3AEE-EA5E-ADD822B2F42A}"/>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bg1"/>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Footer Placeholder 4">
            <a:extLst>
              <a:ext uri="{FF2B5EF4-FFF2-40B4-BE49-F238E27FC236}">
                <a16:creationId xmlns:a16="http://schemas.microsoft.com/office/drawing/2014/main" id="{9F1D0492-54E4-6B9A-16E4-45ABF275E753}"/>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6185830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ivider Light Gray">
    <p:bg>
      <p:bgPr>
        <a:solidFill>
          <a:schemeClr val="accent4"/>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DC0B7967-B60E-E692-4496-972DBD87DAF3}"/>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083363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ivider Teal">
    <p:bg>
      <p:bgPr>
        <a:solidFill>
          <a:schemeClr val="accent2"/>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6417DB05-AA33-2398-EC02-AD0EC57C64DE}"/>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CD88AA3B-8854-CE94-9DA7-55239EA3DDCD}"/>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35608B92-E74C-D724-5C51-814A59C81EEE}"/>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E5210628-9348-FC96-643F-565440BF6697}"/>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296B959-FD90-3F78-C4EF-C7C231FDA9A3}"/>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DABE011A-6E3C-35C2-86F5-8A37C519668B}"/>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F9A069FD-81F1-C9A9-B59C-98266650D9E3}"/>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E42AF58E-F624-9208-B287-AFBA2A3EB958}"/>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4D72FA90-D60D-146A-DDE5-09DC865A2665}"/>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5933758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Divider Orange">
    <p:bg>
      <p:bgPr>
        <a:solidFill>
          <a:schemeClr val="accent1"/>
        </a:solidFill>
        <a:effectLst/>
      </p:bgPr>
    </p:bg>
    <p:spTree>
      <p:nvGrpSpPr>
        <p:cNvPr id="1" name=""/>
        <p:cNvGrpSpPr/>
        <p:nvPr/>
      </p:nvGrpSpPr>
      <p:grpSpPr>
        <a:xfrm>
          <a:off x="0" y="0"/>
          <a:ext cx="0" cy="0"/>
          <a:chOff x="0" y="0"/>
          <a:chExt cx="0" cy="0"/>
        </a:xfrm>
      </p:grpSpPr>
      <p:sp>
        <p:nvSpPr>
          <p:cNvPr id="4" name="Text Placeholder 15">
            <a:extLst>
              <a:ext uri="{FF2B5EF4-FFF2-40B4-BE49-F238E27FC236}">
                <a16:creationId xmlns:a16="http://schemas.microsoft.com/office/drawing/2014/main" id="{BD062B2D-3092-3128-03E4-C6031533D9B6}"/>
              </a:ext>
            </a:extLst>
          </p:cNvPr>
          <p:cNvSpPr>
            <a:spLocks noGrp="1"/>
          </p:cNvSpPr>
          <p:nvPr>
            <p:ph type="body" sz="quarter" idx="19" hasCustomPrompt="1"/>
          </p:nvPr>
        </p:nvSpPr>
        <p:spPr>
          <a:xfrm>
            <a:off x="465137" y="4129999"/>
            <a:ext cx="870108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9" name="Text Placeholder 15">
            <a:extLst>
              <a:ext uri="{FF2B5EF4-FFF2-40B4-BE49-F238E27FC236}">
                <a16:creationId xmlns:a16="http://schemas.microsoft.com/office/drawing/2014/main" id="{ED65F72E-AA3C-1AFD-C1F4-FAAE67D81BFB}"/>
              </a:ext>
            </a:extLst>
          </p:cNvPr>
          <p:cNvSpPr>
            <a:spLocks noGrp="1"/>
          </p:cNvSpPr>
          <p:nvPr>
            <p:ph type="body" sz="quarter" idx="22" hasCustomPrompt="1"/>
          </p:nvPr>
        </p:nvSpPr>
        <p:spPr>
          <a:xfrm>
            <a:off x="465138" y="1658938"/>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1" name="Slide Number Placeholder 10">
            <a:extLst>
              <a:ext uri="{FF2B5EF4-FFF2-40B4-BE49-F238E27FC236}">
                <a16:creationId xmlns:a16="http://schemas.microsoft.com/office/drawing/2014/main" id="{1BFB7143-E236-C57B-B792-BB702D4492E1}"/>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3" name="Straight Connector 12">
            <a:extLst>
              <a:ext uri="{FF2B5EF4-FFF2-40B4-BE49-F238E27FC236}">
                <a16:creationId xmlns:a16="http://schemas.microsoft.com/office/drawing/2014/main" id="{7ACEAAF4-6FD8-96BC-1316-FFE9B33F3D3E}"/>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4AFED4F7-A6D5-9FF6-C2BB-2F020C994DA4}"/>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13EDD45-0B27-CA49-3E22-05993A20A1B6}"/>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170D976-3AD7-93FC-AC1C-85C297D6FB24}"/>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37014508-D942-4DEC-F7B9-33EC9E745B6E}"/>
              </a:ext>
            </a:extLst>
          </p:cNvPr>
          <p:cNvSpPr>
            <a:spLocks noGrp="1"/>
          </p:cNvSpPr>
          <p:nvPr>
            <p:ph type="body" sz="quarter" idx="28" hasCustomPrompt="1"/>
          </p:nvPr>
        </p:nvSpPr>
        <p:spPr>
          <a:xfrm>
            <a:off x="460372" y="2649790"/>
            <a:ext cx="8705852"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0AC1CBD9-3B43-9412-A4EE-4368FB4DC836}"/>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2621506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Section">
    <p:bg>
      <p:bgPr>
        <a:solidFill>
          <a:schemeClr val="bg2"/>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C260398B-53E4-F38A-E18F-7D76FF4B389B}"/>
              </a:ext>
            </a:extLst>
          </p:cNvPr>
          <p:cNvSpPr/>
          <p:nvPr/>
        </p:nvSpPr>
        <p:spPr>
          <a:xfrm>
            <a:off x="428" y="3984980"/>
            <a:ext cx="12191144" cy="2872582"/>
          </a:xfrm>
          <a:custGeom>
            <a:avLst/>
            <a:gdLst/>
            <a:ahLst/>
            <a:cxnLst/>
            <a:rect l="l" t="t" r="r" b="b"/>
            <a:pathLst>
              <a:path w="20104100" h="4737100">
                <a:moveTo>
                  <a:pt x="0" y="4737028"/>
                </a:moveTo>
                <a:lnTo>
                  <a:pt x="20104099" y="4737028"/>
                </a:lnTo>
                <a:lnTo>
                  <a:pt x="20104099" y="0"/>
                </a:lnTo>
                <a:lnTo>
                  <a:pt x="0" y="0"/>
                </a:lnTo>
                <a:lnTo>
                  <a:pt x="0" y="4737028"/>
                </a:lnTo>
                <a:close/>
              </a:path>
            </a:pathLst>
          </a:custGeom>
          <a:solidFill>
            <a:srgbClr val="D3C8BD"/>
          </a:solidFill>
        </p:spPr>
        <p:txBody>
          <a:bodyPr wrap="square" lIns="0" tIns="0" rIns="0" bIns="0" rtlCol="0"/>
          <a:lstStyle/>
          <a:p>
            <a:pPr defTabSz="554492"/>
            <a:endParaRPr sz="1092" kern="0" dirty="0">
              <a:solidFill>
                <a:sysClr val="windowText" lastClr="000000"/>
              </a:solidFill>
            </a:endParaRPr>
          </a:p>
        </p:txBody>
      </p:sp>
      <p:sp>
        <p:nvSpPr>
          <p:cNvPr id="4" name="Text Placeholder 15">
            <a:extLst>
              <a:ext uri="{FF2B5EF4-FFF2-40B4-BE49-F238E27FC236}">
                <a16:creationId xmlns:a16="http://schemas.microsoft.com/office/drawing/2014/main" id="{A0A7EC1A-51CD-2C8A-DD20-8C435B5DA358}"/>
              </a:ext>
            </a:extLst>
          </p:cNvPr>
          <p:cNvSpPr>
            <a:spLocks noGrp="1"/>
          </p:cNvSpPr>
          <p:nvPr>
            <p:ph type="body" sz="quarter" idx="19" hasCustomPrompt="1"/>
          </p:nvPr>
        </p:nvSpPr>
        <p:spPr>
          <a:xfrm>
            <a:off x="465137" y="4129999"/>
            <a:ext cx="8701087" cy="869506"/>
          </a:xfrm>
        </p:spPr>
        <p:txBody>
          <a:bodyPr tIns="91440" rIns="0" bIns="0" anchor="t" anchorCtr="0"/>
          <a:lstStyle>
            <a:lvl1pPr marL="285750" indent="-285750">
              <a:spcAft>
                <a:spcPts val="0"/>
              </a:spcAft>
              <a:buFont typeface="Arial" panose="020B0604020202020204" pitchFamily="34" charset="0"/>
              <a:buChar char="•"/>
              <a:defRPr sz="16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285750" marR="0" lvl="0" indent="-285750" algn="l" defTabSz="914400" rtl="0" eaLnBrk="1" fontAlgn="auto" latinLnBrk="0" hangingPunct="1">
              <a:lnSpc>
                <a:spcPct val="100000"/>
              </a:lnSpc>
              <a:spcBef>
                <a:spcPts val="0"/>
              </a:spcBef>
              <a:spcAft>
                <a:spcPts val="0"/>
              </a:spcAft>
              <a:buClrTx/>
              <a:buSzTx/>
              <a:tabLst/>
              <a:defRPr/>
            </a:pPr>
            <a:r>
              <a:rPr lang="en-US" dirty="0"/>
              <a:t>Subheads and support type</a:t>
            </a:r>
          </a:p>
          <a:p>
            <a:pPr marL="285750" marR="0" lvl="0" indent="-285750" algn="l" defTabSz="914400" rtl="0" eaLnBrk="1" fontAlgn="auto" latinLnBrk="0" hangingPunct="1">
              <a:lnSpc>
                <a:spcPct val="100000"/>
              </a:lnSpc>
              <a:spcBef>
                <a:spcPts val="0"/>
              </a:spcBef>
              <a:spcAft>
                <a:spcPts val="0"/>
              </a:spcAft>
              <a:buClrTx/>
              <a:buSzTx/>
              <a:tabLst/>
              <a:defRPr/>
            </a:pPr>
            <a:endParaRPr lang="en-US" dirty="0"/>
          </a:p>
        </p:txBody>
      </p:sp>
      <p:sp>
        <p:nvSpPr>
          <p:cNvPr id="9" name="Text Placeholder 15">
            <a:extLst>
              <a:ext uri="{FF2B5EF4-FFF2-40B4-BE49-F238E27FC236}">
                <a16:creationId xmlns:a16="http://schemas.microsoft.com/office/drawing/2014/main" id="{ED758CD5-6271-5D1E-8E2C-ADDE092845F1}"/>
              </a:ext>
            </a:extLst>
          </p:cNvPr>
          <p:cNvSpPr>
            <a:spLocks noGrp="1"/>
          </p:cNvSpPr>
          <p:nvPr>
            <p:ph type="body" sz="quarter" idx="22" hasCustomPrompt="1"/>
          </p:nvPr>
        </p:nvSpPr>
        <p:spPr>
          <a:xfrm>
            <a:off x="465138" y="1508000"/>
            <a:ext cx="2325687" cy="995054"/>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0" name="Footer Placeholder 9">
            <a:extLst>
              <a:ext uri="{FF2B5EF4-FFF2-40B4-BE49-F238E27FC236}">
                <a16:creationId xmlns:a16="http://schemas.microsoft.com/office/drawing/2014/main" id="{E4C73BBA-836F-7EB6-0BB8-B4A863AF9027}"/>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11" name="Slide Number Placeholder 10">
            <a:extLst>
              <a:ext uri="{FF2B5EF4-FFF2-40B4-BE49-F238E27FC236}">
                <a16:creationId xmlns:a16="http://schemas.microsoft.com/office/drawing/2014/main" id="{E842F71B-CF2B-EFDA-B535-5728466D13F9}"/>
              </a:ext>
            </a:extLst>
          </p:cNvPr>
          <p:cNvSpPr>
            <a:spLocks noGrp="1"/>
          </p:cNvSpPr>
          <p:nvPr>
            <p:ph type="sldNum" sz="quarter" idx="24"/>
          </p:nvPr>
        </p:nvSpPr>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3692D0C7-06A1-72F6-BA86-784EBFB6CDE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DFD6B-B760-5B24-44F2-8AF3BB04831B}"/>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5273C593-CD64-BD89-1D8C-6B798AA24404}"/>
              </a:ext>
            </a:extLst>
          </p:cNvPr>
          <p:cNvSpPr>
            <a:spLocks noGrp="1"/>
          </p:cNvSpPr>
          <p:nvPr>
            <p:ph type="dt" sz="half" idx="25"/>
          </p:nvPr>
        </p:nvSpPr>
        <p:spPr/>
        <p:txBody>
          <a:bodyPr/>
          <a:lstStyle/>
          <a:p>
            <a:r>
              <a:rPr lang="en-US"/>
              <a:t>Confidential</a:t>
            </a:r>
            <a:endParaRPr lang="en-US" dirty="0"/>
          </a:p>
        </p:txBody>
      </p:sp>
      <p:sp>
        <p:nvSpPr>
          <p:cNvPr id="6" name="Text Placeholder 15">
            <a:extLst>
              <a:ext uri="{FF2B5EF4-FFF2-40B4-BE49-F238E27FC236}">
                <a16:creationId xmlns:a16="http://schemas.microsoft.com/office/drawing/2014/main" id="{C475FD7C-CF68-C3E8-1801-1258BC991914}"/>
              </a:ext>
            </a:extLst>
          </p:cNvPr>
          <p:cNvSpPr>
            <a:spLocks noGrp="1"/>
          </p:cNvSpPr>
          <p:nvPr>
            <p:ph type="body" sz="quarter" idx="28" hasCustomPrompt="1"/>
          </p:nvPr>
        </p:nvSpPr>
        <p:spPr>
          <a:xfrm>
            <a:off x="460372" y="2498852"/>
            <a:ext cx="8705852" cy="1476008"/>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2" name="Footer Placeholder 4">
            <a:extLst>
              <a:ext uri="{FF2B5EF4-FFF2-40B4-BE49-F238E27FC236}">
                <a16:creationId xmlns:a16="http://schemas.microsoft.com/office/drawing/2014/main" id="{CE206D06-2F81-5752-E8FB-4FFC615CD3EE}"/>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8396778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ivider Frame Medium Gray">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532E42-1FDB-C97C-8862-F52130CA3AEA}"/>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E1A4D50D-6412-207A-08B9-75A02F91C4BD}"/>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5" name="Straight Connector 14">
            <a:extLst>
              <a:ext uri="{FF2B5EF4-FFF2-40B4-BE49-F238E27FC236}">
                <a16:creationId xmlns:a16="http://schemas.microsoft.com/office/drawing/2014/main" id="{BED5CFE9-9770-D945-A00B-431D157BC914}"/>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B3B912DF-AC91-89F0-5F02-2CF0400D0742}"/>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5" name="Text Placeholder 15">
            <a:extLst>
              <a:ext uri="{FF2B5EF4-FFF2-40B4-BE49-F238E27FC236}">
                <a16:creationId xmlns:a16="http://schemas.microsoft.com/office/drawing/2014/main" id="{CBCEDAA4-796E-5A46-A2A0-EC28736C613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3" name="Rectangle 2">
            <a:extLst>
              <a:ext uri="{FF2B5EF4-FFF2-40B4-BE49-F238E27FC236}">
                <a16:creationId xmlns:a16="http://schemas.microsoft.com/office/drawing/2014/main" id="{10F1BDDB-75BC-E240-7836-F0AEE07DB1BB}"/>
              </a:ext>
            </a:extLst>
          </p:cNvPr>
          <p:cNvSpPr/>
          <p:nvPr/>
        </p:nvSpPr>
        <p:spPr bwMode="auto">
          <a:xfrm>
            <a:off x="460372" y="461554"/>
            <a:ext cx="11268078" cy="139337"/>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7" name="Footer Placeholder 4">
            <a:extLst>
              <a:ext uri="{FF2B5EF4-FFF2-40B4-BE49-F238E27FC236}">
                <a16:creationId xmlns:a16="http://schemas.microsoft.com/office/drawing/2014/main" id="{E38343CA-129C-C44A-430C-3830B047EDEB}"/>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39164100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ivider Frame Light Gra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E4EF48-90FB-F040-ED5C-27A36801BF81}"/>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2DF10597-DF50-93F0-E79D-6DE3A21C83F7}"/>
              </a:ext>
            </a:extLst>
          </p:cNvPr>
          <p:cNvSpPr/>
          <p:nvPr/>
        </p:nvSpPr>
        <p:spPr bwMode="auto">
          <a:xfrm>
            <a:off x="460372" y="461554"/>
            <a:ext cx="11268078" cy="139337"/>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F67DA72D-E42C-6AB1-A31E-CFA449887288}"/>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26D03901-7178-AA28-0A3E-0AC4CAE875A0}"/>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F6460D99-CAE5-88F5-9E24-E3BD73EA3503}"/>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56A6C2F4-7716-D69C-3314-35AB820E3FCA}"/>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71D9397F-1C45-4A67-FCD4-245877028A97}"/>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AAAB7CFF-25B6-7A44-1EEF-D89DB80560A1}"/>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4B9DFCA-1DD9-8826-E7C2-94B2E7BE9A9B}"/>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98F69561-DEB6-F093-FCDD-80EF7948821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9067484C-75F4-EDA0-6043-E0871E2DB3E7}"/>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158452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Dark Triangle">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4642146"/>
            <a:ext cx="5745161" cy="426927"/>
          </a:xfrm>
        </p:spPr>
        <p:txBody>
          <a:bodyPr tIns="0" rIns="0" bIns="0" anchor="b" anchorCtr="0"/>
          <a:lstStyle>
            <a:lvl1pPr>
              <a:spcAft>
                <a:spcPts val="0"/>
              </a:spcAft>
              <a:buFontTx/>
              <a:buNone/>
              <a:defRPr sz="1400" b="1"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8" name="Text Placeholder 15">
            <a:extLst>
              <a:ext uri="{FF2B5EF4-FFF2-40B4-BE49-F238E27FC236}">
                <a16:creationId xmlns:a16="http://schemas.microsoft.com/office/drawing/2014/main" id="{D74B0B01-4E89-3344-4E20-22F05E0ED365}"/>
              </a:ext>
            </a:extLst>
          </p:cNvPr>
          <p:cNvSpPr>
            <a:spLocks noGrp="1"/>
          </p:cNvSpPr>
          <p:nvPr>
            <p:ph type="body" sz="quarter" idx="22" hasCustomPrompt="1"/>
          </p:nvPr>
        </p:nvSpPr>
        <p:spPr>
          <a:xfrm>
            <a:off x="465138" y="419100"/>
            <a:ext cx="3602037" cy="1066799"/>
          </a:xfrm>
        </p:spPr>
        <p:txBody>
          <a:bodyPr tIns="0" rIns="640080" bIns="0" anchor="b"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n-lt"/>
                <a:ea typeface="Roboto" panose="02000000000000000000" pitchFamily="2" charset="0"/>
                <a:cs typeface="Segoe UI" panose="020B0502040204020203" pitchFamily="34" charset="0"/>
              </a:defRPr>
            </a:lvl9pPr>
          </a:lstStyle>
          <a:p>
            <a:pPr lvl="8"/>
            <a:r>
              <a:rPr lang="en-US" dirty="0"/>
              <a:t>Optional eyebrow</a:t>
            </a:r>
          </a:p>
        </p:txBody>
      </p:sp>
      <p:sp>
        <p:nvSpPr>
          <p:cNvPr id="11" name="Text Placeholder 15">
            <a:extLst>
              <a:ext uri="{FF2B5EF4-FFF2-40B4-BE49-F238E27FC236}">
                <a16:creationId xmlns:a16="http://schemas.microsoft.com/office/drawing/2014/main" id="{F2E6B942-620B-F1CB-8B7F-0EAFC1D27744}"/>
              </a:ext>
            </a:extLst>
          </p:cNvPr>
          <p:cNvSpPr>
            <a:spLocks noGrp="1"/>
          </p:cNvSpPr>
          <p:nvPr>
            <p:ph type="body" sz="quarter" idx="27" hasCustomPrompt="1"/>
          </p:nvPr>
        </p:nvSpPr>
        <p:spPr>
          <a:xfrm>
            <a:off x="465138" y="5069072"/>
            <a:ext cx="2325687" cy="554487"/>
          </a:xfrm>
        </p:spPr>
        <p:txBody>
          <a:bodyPr tIns="0" rIns="457200" bIns="0" anchor="ctr" anchorCtr="0"/>
          <a:lstStyle>
            <a:lvl1pPr>
              <a:spcAft>
                <a:spcPts val="0"/>
              </a:spcAft>
              <a:buFontTx/>
              <a:buNone/>
              <a:defRPr sz="10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0"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Date</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userDrawn="1"/>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3" name="Picture 17">
            <a:extLst>
              <a:ext uri="{FF2B5EF4-FFF2-40B4-BE49-F238E27FC236}">
                <a16:creationId xmlns:a16="http://schemas.microsoft.com/office/drawing/2014/main" id="{96610476-8C28-8FE4-4D30-3CD06DD064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62959" y="6038172"/>
            <a:ext cx="1736714" cy="372153"/>
          </a:xfrm>
          <a:prstGeom prst="rect">
            <a:avLst/>
          </a:prstGeom>
        </p:spPr>
      </p:pic>
      <p:pic>
        <p:nvPicPr>
          <p:cNvPr id="4" name="Graphic 3">
            <a:extLst>
              <a:ext uri="{FF2B5EF4-FFF2-40B4-BE49-F238E27FC236}">
                <a16:creationId xmlns:a16="http://schemas.microsoft.com/office/drawing/2014/main" id="{CE1AEDA3-5790-B225-DAEF-EBCA2E897E7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302153802"/>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ivider Frame Teal">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4F07B-58EF-2EB8-228F-388DA2DDB2B0}"/>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D15B6696-02CD-7CA0-A287-66F114755978}"/>
              </a:ext>
            </a:extLst>
          </p:cNvPr>
          <p:cNvSpPr/>
          <p:nvPr/>
        </p:nvSpPr>
        <p:spPr bwMode="auto">
          <a:xfrm>
            <a:off x="460372" y="461554"/>
            <a:ext cx="11268078" cy="139337"/>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6FB70C76-CBCC-279E-C743-8C37C44639D9}"/>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9A8DE64A-496D-E008-5BFF-836116323662}"/>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CE8A29CB-BD23-C15A-7989-C00F9F1CDA72}"/>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F2AF66C1-EB86-4972-5234-AC69B9AF75F5}"/>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9463B41-9748-8888-1406-6FC26B083A08}"/>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73A96C96-5732-99E1-D97F-BDBE28BEE49B}"/>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E048D7-3BB9-4612-0AE2-A83366993DF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744B116D-B49C-E900-CF6F-F9221C17D2BB}"/>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0F599F9D-0EDE-50D2-F171-DC2724C369C8}"/>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3606785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Divider Frame Orange">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C8C4C-1367-D399-40AD-C13D894A7BCA}"/>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A1E3C772-6A09-A9EC-3D68-5475ECD268CD}"/>
              </a:ext>
            </a:extLst>
          </p:cNvPr>
          <p:cNvSpPr/>
          <p:nvPr/>
        </p:nvSpPr>
        <p:spPr bwMode="auto">
          <a:xfrm>
            <a:off x="460372" y="461554"/>
            <a:ext cx="11268078" cy="139337"/>
          </a:xfrm>
          <a:prstGeom prst="rect">
            <a:avLst/>
          </a:prstGeom>
          <a:solidFill>
            <a:schemeClr val="tx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4D55D2D3-4BCD-D761-81C6-8AA39BA60C2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E5AAFDAA-C3BB-513F-E305-CEFA439ACAFB}"/>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8FC6C0A0-DD0F-1CD7-3F8E-C4A64D2A39A5}"/>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70DE1E8-7966-F0D2-85AE-EAEB2CBAEEF9}"/>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B5408473-993F-B7A3-A7DF-E38E079D6D8C}"/>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662E469-C599-5696-56F4-2B0B1962E118}"/>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C6852808-0E62-7475-11D3-AA7B497F40B0}"/>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44486A17-42A0-F2D9-92BF-A9E7DC85794C}"/>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6" name="Footer Placeholder 4">
            <a:extLst>
              <a:ext uri="{FF2B5EF4-FFF2-40B4-BE49-F238E27FC236}">
                <a16:creationId xmlns:a16="http://schemas.microsoft.com/office/drawing/2014/main" id="{7D947A69-A7B7-A220-06F0-24D6328A058A}"/>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12452436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ivider Frame Ligh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5EC88-4D12-B3D1-114A-AE64BD0CB27C}"/>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Rectangle 8">
            <a:extLst>
              <a:ext uri="{FF2B5EF4-FFF2-40B4-BE49-F238E27FC236}">
                <a16:creationId xmlns:a16="http://schemas.microsoft.com/office/drawing/2014/main" id="{9C24D6B1-9207-47CB-F1E7-79F38397F70B}"/>
              </a:ext>
            </a:extLst>
          </p:cNvPr>
          <p:cNvSpPr/>
          <p:nvPr/>
        </p:nvSpPr>
        <p:spPr bwMode="auto">
          <a:xfrm>
            <a:off x="460372" y="461554"/>
            <a:ext cx="11268078" cy="139337"/>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Text Placeholder 15">
            <a:extLst>
              <a:ext uri="{FF2B5EF4-FFF2-40B4-BE49-F238E27FC236}">
                <a16:creationId xmlns:a16="http://schemas.microsoft.com/office/drawing/2014/main" id="{AE82820D-7AD7-8A10-C69B-215F439F14BF}"/>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0" name="Text Placeholder 15">
            <a:extLst>
              <a:ext uri="{FF2B5EF4-FFF2-40B4-BE49-F238E27FC236}">
                <a16:creationId xmlns:a16="http://schemas.microsoft.com/office/drawing/2014/main" id="{40711B6C-E816-6031-8ED6-9249E12E5801}"/>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sp>
        <p:nvSpPr>
          <p:cNvPr id="12" name="Slide Number Placeholder 10">
            <a:extLst>
              <a:ext uri="{FF2B5EF4-FFF2-40B4-BE49-F238E27FC236}">
                <a16:creationId xmlns:a16="http://schemas.microsoft.com/office/drawing/2014/main" id="{2882E376-C3B2-15DB-E502-E5599C03A586}"/>
              </a:ext>
            </a:extLst>
          </p:cNvPr>
          <p:cNvSpPr>
            <a:spLocks noGrp="1"/>
          </p:cNvSpPr>
          <p:nvPr>
            <p:ph type="sldNum" sz="quarter" idx="24"/>
          </p:nvPr>
        </p:nvSpPr>
        <p:spPr>
          <a:xfrm>
            <a:off x="11509579" y="6546850"/>
            <a:ext cx="218871" cy="155574"/>
          </a:xfrm>
        </p:spPr>
        <p:txBody>
          <a:bodyPr/>
          <a:lstStyle/>
          <a:p>
            <a:fld id="{63DCA5C9-2E11-4C67-86EB-AE1DE127DC64}" type="slidenum">
              <a:rPr lang="en-US" smtClean="0"/>
              <a:pPr/>
              <a:t>‹#›</a:t>
            </a:fld>
            <a:endParaRPr lang="en-US" dirty="0"/>
          </a:p>
        </p:txBody>
      </p:sp>
      <p:cxnSp>
        <p:nvCxnSpPr>
          <p:cNvPr id="14" name="Straight Connector 13">
            <a:extLst>
              <a:ext uri="{FF2B5EF4-FFF2-40B4-BE49-F238E27FC236}">
                <a16:creationId xmlns:a16="http://schemas.microsoft.com/office/drawing/2014/main" id="{76DE7AC1-8EAF-B96D-918E-74EDD6EAE1B3}"/>
              </a:ext>
            </a:extLst>
          </p:cNvPr>
          <p:cNvCxnSpPr/>
          <p:nvPr/>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6F4271B-0183-A029-E23B-3C6D532E9E9B}"/>
              </a:ext>
            </a:extLst>
          </p:cNvPr>
          <p:cNvSpPr>
            <a:spLocks noGrp="1"/>
          </p:cNvSpPr>
          <p:nvPr>
            <p:ph type="ftr" sz="quarter" idx="25"/>
          </p:nvPr>
        </p:nvSpPr>
        <p:spPr/>
        <p:txBody>
          <a:bodyPr/>
          <a:lstStyle/>
          <a:p>
            <a:r>
              <a:rPr lang="en-US" dirty="0" err="1"/>
              <a:t>Sollentuna</a:t>
            </a:r>
            <a:r>
              <a:rPr lang="en-US" dirty="0"/>
              <a:t> </a:t>
            </a:r>
            <a:r>
              <a:rPr lang="en-US" dirty="0" err="1"/>
              <a:t>kommun</a:t>
            </a:r>
            <a:endParaRPr lang="en-US" dirty="0"/>
          </a:p>
        </p:txBody>
      </p:sp>
      <p:cxnSp>
        <p:nvCxnSpPr>
          <p:cNvPr id="8" name="Straight Connector 7">
            <a:extLst>
              <a:ext uri="{FF2B5EF4-FFF2-40B4-BE49-F238E27FC236}">
                <a16:creationId xmlns:a16="http://schemas.microsoft.com/office/drawing/2014/main" id="{5AA6D598-42ED-42FA-E99A-FABFD49671AD}"/>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1F684ABB-19B3-5360-A974-4DA410B3BF67}"/>
              </a:ext>
            </a:extLst>
          </p:cNvPr>
          <p:cNvSpPr>
            <a:spLocks noGrp="1"/>
          </p:cNvSpPr>
          <p:nvPr>
            <p:ph type="dt" sz="half" idx="26"/>
          </p:nvPr>
        </p:nvSpPr>
        <p:spPr/>
        <p:txBody>
          <a:bodyPr/>
          <a:lstStyle/>
          <a:p>
            <a:r>
              <a:rPr lang="en-US"/>
              <a:t>Confidential</a:t>
            </a:r>
            <a:endParaRPr lang="en-US" dirty="0"/>
          </a:p>
        </p:txBody>
      </p:sp>
      <p:sp>
        <p:nvSpPr>
          <p:cNvPr id="7" name="Text Placeholder 15">
            <a:extLst>
              <a:ext uri="{FF2B5EF4-FFF2-40B4-BE49-F238E27FC236}">
                <a16:creationId xmlns:a16="http://schemas.microsoft.com/office/drawing/2014/main" id="{1700D518-F167-9BB3-6C12-0C328A1FAFAE}"/>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5" name="Footer Placeholder 4">
            <a:extLst>
              <a:ext uri="{FF2B5EF4-FFF2-40B4-BE49-F238E27FC236}">
                <a16:creationId xmlns:a16="http://schemas.microsoft.com/office/drawing/2014/main" id="{BD831555-3158-31BF-F79B-099316864CEA}"/>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tx1"/>
                </a:solidFill>
              </a:rPr>
              <a:t>Ve</a:t>
            </a:r>
            <a:r>
              <a:rPr lang="en-US" b="1" spc="0" baseline="0" dirty="0">
                <a:solidFill>
                  <a:schemeClr val="tx1"/>
                </a:solidFill>
              </a:rPr>
              <a:t>rian</a:t>
            </a:r>
          </a:p>
        </p:txBody>
      </p:sp>
    </p:spTree>
    <p:extLst>
      <p:ext uri="{BB962C8B-B14F-4D97-AF65-F5344CB8AC3E}">
        <p14:creationId xmlns:p14="http://schemas.microsoft.com/office/powerpoint/2010/main" val="734982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ivider Frame Medium Gray Teal">
    <p:bg>
      <p:bgPr>
        <a:solidFill>
          <a:schemeClr val="accent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E9AF1C-AEE7-78A3-1D5F-C664DFCDC99A}"/>
              </a:ext>
            </a:extLst>
          </p:cNvPr>
          <p:cNvSpPr/>
          <p:nvPr/>
        </p:nvSpPr>
        <p:spPr bwMode="auto">
          <a:xfrm>
            <a:off x="460372" y="462584"/>
            <a:ext cx="11268078" cy="5933862"/>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8" name="Rectangle 7">
            <a:extLst>
              <a:ext uri="{FF2B5EF4-FFF2-40B4-BE49-F238E27FC236}">
                <a16:creationId xmlns:a16="http://schemas.microsoft.com/office/drawing/2014/main" id="{1D0C01A9-712F-C9B5-1E61-49EBFA1C0718}"/>
              </a:ext>
            </a:extLst>
          </p:cNvPr>
          <p:cNvSpPr/>
          <p:nvPr/>
        </p:nvSpPr>
        <p:spPr bwMode="auto">
          <a:xfrm>
            <a:off x="460372" y="461554"/>
            <a:ext cx="11268078" cy="139337"/>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4" name="Slide Number Placeholder 5">
            <a:extLst>
              <a:ext uri="{FF2B5EF4-FFF2-40B4-BE49-F238E27FC236}">
                <a16:creationId xmlns:a16="http://schemas.microsoft.com/office/drawing/2014/main" id="{4526C6E3-754E-D742-8EF5-A2E30F629DF1}"/>
              </a:ext>
            </a:extLst>
          </p:cNvPr>
          <p:cNvSpPr>
            <a:spLocks noGrp="1"/>
          </p:cNvSpPr>
          <p:nvPr>
            <p:ph type="sldNum" sz="quarter" idx="21"/>
          </p:nvPr>
        </p:nvSpPr>
        <p:spPr>
          <a:xfrm>
            <a:off x="11509579" y="6546850"/>
            <a:ext cx="218871" cy="155574"/>
          </a:xfrm>
        </p:spPr>
        <p:txBody>
          <a:bodyPr/>
          <a:lstStyle>
            <a:lvl1pPr>
              <a:defRPr>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fld id="{63DCA5C9-2E11-4C67-86EB-AE1DE127DC64}" type="slidenum">
              <a:rPr lang="en-US" smtClean="0"/>
              <a:pPr/>
              <a:t>‹#›</a:t>
            </a:fld>
            <a:endParaRPr lang="en-US" dirty="0"/>
          </a:p>
        </p:txBody>
      </p:sp>
      <p:sp>
        <p:nvSpPr>
          <p:cNvPr id="10" name="Text Placeholder 15">
            <a:extLst>
              <a:ext uri="{FF2B5EF4-FFF2-40B4-BE49-F238E27FC236}">
                <a16:creationId xmlns:a16="http://schemas.microsoft.com/office/drawing/2014/main" id="{6B371A28-29C4-F1DF-BAFE-2BF2807FC2AA}"/>
              </a:ext>
            </a:extLst>
          </p:cNvPr>
          <p:cNvSpPr>
            <a:spLocks noGrp="1"/>
          </p:cNvSpPr>
          <p:nvPr>
            <p:ph type="body" sz="quarter" idx="19" hasCustomPrompt="1"/>
          </p:nvPr>
        </p:nvSpPr>
        <p:spPr>
          <a:xfrm>
            <a:off x="1512888" y="3677823"/>
            <a:ext cx="8936037" cy="869506"/>
          </a:xfrm>
        </p:spPr>
        <p:txBody>
          <a:bodyPr tIns="91440" rIns="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6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6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Subheads and support type Century Gothic Regular up to two lines long</a:t>
            </a:r>
            <a:br>
              <a:rPr lang="en-US" dirty="0"/>
            </a:br>
            <a:r>
              <a:rPr lang="en-US" dirty="0"/>
              <a:t>Subheads and support type Century Gothic Regular up to two lines long</a:t>
            </a:r>
          </a:p>
        </p:txBody>
      </p:sp>
      <p:sp>
        <p:nvSpPr>
          <p:cNvPr id="11" name="Text Placeholder 15">
            <a:extLst>
              <a:ext uri="{FF2B5EF4-FFF2-40B4-BE49-F238E27FC236}">
                <a16:creationId xmlns:a16="http://schemas.microsoft.com/office/drawing/2014/main" id="{1C67C010-C22B-A35F-A8B3-D7431D850E67}"/>
              </a:ext>
            </a:extLst>
          </p:cNvPr>
          <p:cNvSpPr>
            <a:spLocks noGrp="1"/>
          </p:cNvSpPr>
          <p:nvPr>
            <p:ph type="body" sz="quarter" idx="22" hasCustomPrompt="1"/>
          </p:nvPr>
        </p:nvSpPr>
        <p:spPr>
          <a:xfrm>
            <a:off x="1512887" y="1678303"/>
            <a:ext cx="2554288" cy="523512"/>
          </a:xfrm>
        </p:spPr>
        <p:txBody>
          <a:bodyPr tIns="0" rIns="0" bIns="73152" anchor="b" anchorCtr="0"/>
          <a:lstStyle>
            <a:lvl1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1pPr>
            <a:lvl2pPr>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5pPr>
            <a:lvl6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6pPr>
            <a:lvl7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7pPr>
            <a:lvl8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8pPr>
            <a:lvl9pPr marL="0" indent="0">
              <a:spcAft>
                <a:spcPts val="0"/>
              </a:spcAft>
              <a:buFontTx/>
              <a:buNone/>
              <a:defRPr sz="1000" b="1" i="0" cap="none" baseline="0">
                <a:solidFill>
                  <a:schemeClr val="tx2"/>
                </a:solidFill>
                <a:latin typeface="+mj-lt"/>
                <a:ea typeface="Roboto" panose="02000000000000000000" pitchFamily="2" charset="0"/>
                <a:cs typeface="Segoe UI" panose="020B0502040204020203" pitchFamily="34" charset="0"/>
              </a:defRPr>
            </a:lvl9pPr>
          </a:lstStyle>
          <a:p>
            <a:pPr lvl="0"/>
            <a:r>
              <a:rPr lang="en-US" dirty="0"/>
              <a:t>#</a:t>
            </a:r>
          </a:p>
        </p:txBody>
      </p:sp>
      <p:cxnSp>
        <p:nvCxnSpPr>
          <p:cNvPr id="12" name="Straight Connector 11">
            <a:extLst>
              <a:ext uri="{FF2B5EF4-FFF2-40B4-BE49-F238E27FC236}">
                <a16:creationId xmlns:a16="http://schemas.microsoft.com/office/drawing/2014/main" id="{E754B5AB-3680-CEC3-521F-6A078F486002}"/>
              </a:ext>
            </a:extLst>
          </p:cNvPr>
          <p:cNvCxnSpPr/>
          <p:nvPr/>
        </p:nvCxnSpPr>
        <p:spPr>
          <a:xfrm>
            <a:off x="11509579" y="6600132"/>
            <a:ext cx="0" cy="8089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E247FC52-EE1B-44A6-8ED3-B7B8BF4A3867}"/>
              </a:ext>
            </a:extLst>
          </p:cNvPr>
          <p:cNvSpPr>
            <a:spLocks noGrp="1"/>
          </p:cNvSpPr>
          <p:nvPr>
            <p:ph type="ftr" sz="quarter" idx="20"/>
          </p:nvPr>
        </p:nvSpPr>
        <p:spPr>
          <a:xfrm>
            <a:off x="1011813" y="6546849"/>
            <a:ext cx="7125712" cy="15557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1"/>
                </a:solidFill>
              </a:defRPr>
            </a:lvl9pPr>
          </a:lstStyle>
          <a:p>
            <a:pPr lvl="8"/>
            <a:r>
              <a:rPr lang="en-US" dirty="0" err="1"/>
              <a:t>Sollentuna</a:t>
            </a:r>
            <a:r>
              <a:rPr lang="en-US" dirty="0"/>
              <a:t> </a:t>
            </a:r>
            <a:r>
              <a:rPr lang="en-US" dirty="0" err="1"/>
              <a:t>kommun</a:t>
            </a:r>
            <a:endParaRPr lang="en-US" dirty="0"/>
          </a:p>
        </p:txBody>
      </p:sp>
      <p:cxnSp>
        <p:nvCxnSpPr>
          <p:cNvPr id="14" name="Straight Connector 13">
            <a:extLst>
              <a:ext uri="{FF2B5EF4-FFF2-40B4-BE49-F238E27FC236}">
                <a16:creationId xmlns:a16="http://schemas.microsoft.com/office/drawing/2014/main" id="{F8656588-7728-F1F0-22D2-3BB8765F67AC}"/>
              </a:ext>
            </a:extLst>
          </p:cNvPr>
          <p:cNvCxnSpPr>
            <a:cxnSpLocks/>
          </p:cNvCxnSpPr>
          <p:nvPr/>
        </p:nvCxnSpPr>
        <p:spPr>
          <a:xfrm flipV="1">
            <a:off x="914400" y="6575425"/>
            <a:ext cx="0" cy="1269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FB8052DC-A5E1-8F62-126E-48C9F8464A36}"/>
              </a:ext>
            </a:extLst>
          </p:cNvPr>
          <p:cNvSpPr>
            <a:spLocks noGrp="1"/>
          </p:cNvSpPr>
          <p:nvPr>
            <p:ph type="dt" sz="half" idx="23"/>
          </p:nvPr>
        </p:nvSpPr>
        <p:spPr>
          <a:xfrm>
            <a:off x="9394825" y="6546850"/>
            <a:ext cx="2014538" cy="15557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endParaRPr lang="en-US" dirty="0"/>
          </a:p>
        </p:txBody>
      </p:sp>
      <p:sp>
        <p:nvSpPr>
          <p:cNvPr id="3" name="Text Placeholder 15">
            <a:extLst>
              <a:ext uri="{FF2B5EF4-FFF2-40B4-BE49-F238E27FC236}">
                <a16:creationId xmlns:a16="http://schemas.microsoft.com/office/drawing/2014/main" id="{6681EBC3-07EB-197E-2501-EB6AE19E8CA4}"/>
              </a:ext>
            </a:extLst>
          </p:cNvPr>
          <p:cNvSpPr>
            <a:spLocks noGrp="1"/>
          </p:cNvSpPr>
          <p:nvPr>
            <p:ph type="body" sz="quarter" idx="28" hasCustomPrompt="1"/>
          </p:nvPr>
        </p:nvSpPr>
        <p:spPr>
          <a:xfrm>
            <a:off x="1520358" y="2201815"/>
            <a:ext cx="8936036" cy="1476009"/>
          </a:xfrm>
        </p:spPr>
        <p:txBody>
          <a:bodyPr tIns="0" rIns="0" bIns="73152" anchor="b" anchorCtr="0">
            <a:noAutofit/>
          </a:bodyPr>
          <a:lstStyle>
            <a:lvl1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4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Divider headlines up to two lines text 44pt Georgia font</a:t>
            </a:r>
          </a:p>
        </p:txBody>
      </p:sp>
      <p:sp>
        <p:nvSpPr>
          <p:cNvPr id="7" name="Footer Placeholder 4">
            <a:extLst>
              <a:ext uri="{FF2B5EF4-FFF2-40B4-BE49-F238E27FC236}">
                <a16:creationId xmlns:a16="http://schemas.microsoft.com/office/drawing/2014/main" id="{08C2C555-B3F5-A185-06AC-F7FC06ACC68F}"/>
              </a:ext>
            </a:extLst>
          </p:cNvPr>
          <p:cNvSpPr txBox="1">
            <a:spLocks/>
          </p:cNvSpPr>
          <p:nvPr/>
        </p:nvSpPr>
        <p:spPr>
          <a:xfrm>
            <a:off x="454985" y="6546849"/>
            <a:ext cx="454450" cy="155574"/>
          </a:xfrm>
          <a:prstGeom prst="rect">
            <a:avLst/>
          </a:prstGeom>
          <a:noFill/>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solidFill>
                  <a:schemeClr val="bg1"/>
                </a:solidFill>
              </a:rPr>
              <a:t>Ve</a:t>
            </a:r>
            <a:r>
              <a:rPr lang="en-US" b="1" spc="0" baseline="0" dirty="0">
                <a:solidFill>
                  <a:schemeClr val="bg1"/>
                </a:solidFill>
              </a:rPr>
              <a:t>rian</a:t>
            </a:r>
          </a:p>
        </p:txBody>
      </p:sp>
    </p:spTree>
    <p:extLst>
      <p:ext uri="{BB962C8B-B14F-4D97-AF65-F5344CB8AC3E}">
        <p14:creationId xmlns:p14="http://schemas.microsoft.com/office/powerpoint/2010/main" val="10560125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49506086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ack Cover">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AB7ADB-75F1-7C37-4B0D-0744FAB0FE04}"/>
              </a:ext>
            </a:extLst>
          </p:cNvPr>
          <p:cNvSpPr/>
          <p:nvPr/>
        </p:nvSpPr>
        <p:spPr bwMode="auto">
          <a:xfrm>
            <a:off x="0" y="5623559"/>
            <a:ext cx="12192000" cy="1234441"/>
          </a:xfrm>
          <a:prstGeom prst="rect">
            <a:avLst/>
          </a:prstGeom>
          <a:solidFill>
            <a:schemeClr val="bg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sp>
        <p:nvSpPr>
          <p:cNvPr id="9" name="Title 9">
            <a:extLst>
              <a:ext uri="{FF2B5EF4-FFF2-40B4-BE49-F238E27FC236}">
                <a16:creationId xmlns:a16="http://schemas.microsoft.com/office/drawing/2014/main" id="{2CC68089-492F-4C6F-CA02-C5B0ED88850C}"/>
              </a:ext>
            </a:extLst>
          </p:cNvPr>
          <p:cNvSpPr>
            <a:spLocks noGrp="1"/>
          </p:cNvSpPr>
          <p:nvPr>
            <p:ph type="title" hasCustomPrompt="1"/>
          </p:nvPr>
        </p:nvSpPr>
        <p:spPr>
          <a:xfrm>
            <a:off x="465138" y="419101"/>
            <a:ext cx="6376987" cy="1383196"/>
          </a:xfrm>
        </p:spPr>
        <p:txBody>
          <a:bodyPr tIns="0" rIns="0" bIns="0" anchor="b" anchorCtr="0"/>
          <a:lstStyle>
            <a:lvl1pPr>
              <a:lnSpc>
                <a:spcPct val="100000"/>
              </a:lnSpc>
              <a:defRPr sz="4800" b="0" i="0">
                <a:solidFill>
                  <a:schemeClr val="bg2"/>
                </a:solidFill>
                <a:latin typeface="Georgia" panose="02040502050405020303" pitchFamily="18" charset="0"/>
                <a:cs typeface="Segoe UI" panose="020B0502040204020203" pitchFamily="34" charset="0"/>
              </a:defRPr>
            </a:lvl1pPr>
          </a:lstStyle>
          <a:p>
            <a:r>
              <a:rPr lang="en-US" dirty="0"/>
              <a:t>Thank you message</a:t>
            </a:r>
          </a:p>
        </p:txBody>
      </p:sp>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4484083"/>
            <a:ext cx="2980427"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6" name="Text Placeholder 15">
            <a:extLst>
              <a:ext uri="{FF2B5EF4-FFF2-40B4-BE49-F238E27FC236}">
                <a16:creationId xmlns:a16="http://schemas.microsoft.com/office/drawing/2014/main" id="{021E4D78-7AC2-59C0-DC3A-C25E646ADAE6}"/>
              </a:ext>
            </a:extLst>
          </p:cNvPr>
          <p:cNvSpPr>
            <a:spLocks noGrp="1"/>
          </p:cNvSpPr>
          <p:nvPr>
            <p:ph type="body" sz="quarter" idx="26" hasCustomPrompt="1"/>
          </p:nvPr>
        </p:nvSpPr>
        <p:spPr>
          <a:xfrm>
            <a:off x="465137" y="3896139"/>
            <a:ext cx="2980427"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pic>
        <p:nvPicPr>
          <p:cNvPr id="4" name="Picture 3">
            <a:extLst>
              <a:ext uri="{FF2B5EF4-FFF2-40B4-BE49-F238E27FC236}">
                <a16:creationId xmlns:a16="http://schemas.microsoft.com/office/drawing/2014/main" id="{F5D3BA03-C7E8-9405-7228-0C015EBB900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450215" y="5951180"/>
            <a:ext cx="3654425" cy="476664"/>
          </a:xfrm>
          <a:prstGeom prst="rect">
            <a:avLst/>
          </a:prstGeom>
        </p:spPr>
      </p:pic>
      <p:sp>
        <p:nvSpPr>
          <p:cNvPr id="8" name="Text Placeholder 15">
            <a:extLst>
              <a:ext uri="{FF2B5EF4-FFF2-40B4-BE49-F238E27FC236}">
                <a16:creationId xmlns:a16="http://schemas.microsoft.com/office/drawing/2014/main" id="{D324DD18-6FFC-C14E-7993-F91AD3C088E2}"/>
              </a:ext>
            </a:extLst>
          </p:cNvPr>
          <p:cNvSpPr>
            <a:spLocks noGrp="1"/>
          </p:cNvSpPr>
          <p:nvPr>
            <p:ph type="body" sz="quarter" idx="27" hasCustomPrompt="1"/>
          </p:nvPr>
        </p:nvSpPr>
        <p:spPr>
          <a:xfrm>
            <a:off x="3865703" y="4484083"/>
            <a:ext cx="2980426" cy="1139477"/>
          </a:xfrm>
        </p:spPr>
        <p:txBody>
          <a:bodyPr tIns="91440" rIns="640080" bIns="0" anchor="t" anchorCtr="0"/>
          <a:lstStyle>
            <a:lvl1pPr>
              <a:spcAft>
                <a:spcPts val="0"/>
              </a:spcAft>
              <a:buFontTx/>
              <a:buNone/>
              <a:defRPr sz="1400" b="0"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Info line 1</a:t>
            </a:r>
            <a:br>
              <a:rPr lang="en-US" dirty="0"/>
            </a:br>
            <a:r>
              <a:rPr lang="en-US" dirty="0"/>
              <a:t>Contact Info line 2</a:t>
            </a:r>
            <a:br>
              <a:rPr lang="en-US" dirty="0"/>
            </a:br>
            <a:r>
              <a:rPr lang="en-US" dirty="0"/>
              <a:t>email address</a:t>
            </a:r>
          </a:p>
        </p:txBody>
      </p:sp>
      <p:sp>
        <p:nvSpPr>
          <p:cNvPr id="11" name="Text Placeholder 15">
            <a:extLst>
              <a:ext uri="{FF2B5EF4-FFF2-40B4-BE49-F238E27FC236}">
                <a16:creationId xmlns:a16="http://schemas.microsoft.com/office/drawing/2014/main" id="{87A0A801-BE09-EF20-C975-2B122824E04B}"/>
              </a:ext>
            </a:extLst>
          </p:cNvPr>
          <p:cNvSpPr>
            <a:spLocks noGrp="1"/>
          </p:cNvSpPr>
          <p:nvPr>
            <p:ph type="body" sz="quarter" idx="28" hasCustomPrompt="1"/>
          </p:nvPr>
        </p:nvSpPr>
        <p:spPr>
          <a:xfrm>
            <a:off x="3865703" y="3896139"/>
            <a:ext cx="2980426" cy="587942"/>
          </a:xfrm>
        </p:spPr>
        <p:txBody>
          <a:bodyPr tIns="0" rIns="0" bIns="0" anchor="b" anchorCtr="0"/>
          <a:lstStyle>
            <a:lvl1pPr>
              <a:spcAft>
                <a:spcPts val="0"/>
              </a:spcAft>
              <a:buFontTx/>
              <a:buNone/>
              <a:defRPr sz="1800" b="1" i="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4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4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Presenter Name</a:t>
            </a:r>
          </a:p>
        </p:txBody>
      </p:sp>
      <p:sp>
        <p:nvSpPr>
          <p:cNvPr id="20" name="Picture Placeholder 19">
            <a:extLst>
              <a:ext uri="{FF2B5EF4-FFF2-40B4-BE49-F238E27FC236}">
                <a16:creationId xmlns:a16="http://schemas.microsoft.com/office/drawing/2014/main" id="{93F0A21C-5B6C-B783-6717-9DCF66CADF29}"/>
              </a:ext>
            </a:extLst>
          </p:cNvPr>
          <p:cNvSpPr>
            <a:spLocks noGrp="1"/>
          </p:cNvSpPr>
          <p:nvPr>
            <p:ph type="pic" sz="quarter" idx="29" hasCustomPrompt="1"/>
          </p:nvPr>
        </p:nvSpPr>
        <p:spPr>
          <a:xfrm>
            <a:off x="46037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sp>
        <p:nvSpPr>
          <p:cNvPr id="21" name="Picture Placeholder 20">
            <a:extLst>
              <a:ext uri="{FF2B5EF4-FFF2-40B4-BE49-F238E27FC236}">
                <a16:creationId xmlns:a16="http://schemas.microsoft.com/office/drawing/2014/main" id="{65C97B90-46A9-15FB-AD06-952F03C7B4B4}"/>
              </a:ext>
            </a:extLst>
          </p:cNvPr>
          <p:cNvSpPr>
            <a:spLocks noGrp="1"/>
          </p:cNvSpPr>
          <p:nvPr>
            <p:ph type="pic" sz="quarter" idx="30" hasCustomPrompt="1"/>
          </p:nvPr>
        </p:nvSpPr>
        <p:spPr>
          <a:xfrm>
            <a:off x="3823125" y="2315607"/>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txBody>
          <a:bodyPr wrap="square" tIns="274320">
            <a:noAutofit/>
          </a:bodyPr>
          <a:lstStyle>
            <a:lvl1pPr algn="ctr">
              <a:defRPr/>
            </a:lvl1pPr>
          </a:lstStyle>
          <a:p>
            <a:r>
              <a:rPr lang="en-US" dirty="0"/>
              <a:t>image</a:t>
            </a:r>
          </a:p>
        </p:txBody>
      </p:sp>
      <p:pic>
        <p:nvPicPr>
          <p:cNvPr id="5" name="Graphic 4">
            <a:extLst>
              <a:ext uri="{FF2B5EF4-FFF2-40B4-BE49-F238E27FC236}">
                <a16:creationId xmlns:a16="http://schemas.microsoft.com/office/drawing/2014/main" id="{5A4F5520-4ADF-5C04-B619-2693558FCFD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29330" b="18722"/>
          <a:stretch/>
        </p:blipFill>
        <p:spPr>
          <a:xfrm>
            <a:off x="6992815" y="419100"/>
            <a:ext cx="5199185" cy="5204459"/>
          </a:xfrm>
          <a:prstGeom prst="rect">
            <a:avLst/>
          </a:prstGeom>
        </p:spPr>
      </p:pic>
    </p:spTree>
    <p:extLst>
      <p:ext uri="{BB962C8B-B14F-4D97-AF65-F5344CB8AC3E}">
        <p14:creationId xmlns:p14="http://schemas.microsoft.com/office/powerpoint/2010/main" val="420834518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ack Cover Copyright">
    <p:bg>
      <p:bgPr>
        <a:solidFill>
          <a:schemeClr val="accent4"/>
        </a:solidFill>
        <a:effectLst/>
      </p:bgPr>
    </p:bg>
    <p:spTree>
      <p:nvGrpSpPr>
        <p:cNvPr id="1" name=""/>
        <p:cNvGrpSpPr/>
        <p:nvPr/>
      </p:nvGrpSpPr>
      <p:grpSpPr>
        <a:xfrm>
          <a:off x="0" y="0"/>
          <a:ext cx="0" cy="0"/>
          <a:chOff x="0" y="0"/>
          <a:chExt cx="0" cy="0"/>
        </a:xfrm>
      </p:grpSpPr>
      <p:sp>
        <p:nvSpPr>
          <p:cNvPr id="10" name="Text Placeholder 15">
            <a:extLst>
              <a:ext uri="{FF2B5EF4-FFF2-40B4-BE49-F238E27FC236}">
                <a16:creationId xmlns:a16="http://schemas.microsoft.com/office/drawing/2014/main" id="{C97546C8-5EDA-60D8-5E4F-B2381C29FF2C}"/>
              </a:ext>
            </a:extLst>
          </p:cNvPr>
          <p:cNvSpPr>
            <a:spLocks noGrp="1"/>
          </p:cNvSpPr>
          <p:nvPr>
            <p:ph type="body" sz="quarter" idx="19" hasCustomPrompt="1"/>
          </p:nvPr>
        </p:nvSpPr>
        <p:spPr>
          <a:xfrm>
            <a:off x="465137" y="3755571"/>
            <a:ext cx="5745161" cy="886577"/>
          </a:xfrm>
        </p:spPr>
        <p:txBody>
          <a:bodyPr tIns="91440" rIns="640080" bIns="0" anchor="t" anchorCtr="0"/>
          <a:lstStyle>
            <a:lvl1pPr>
              <a:spcAft>
                <a:spcPts val="0"/>
              </a:spcAft>
              <a:buFontTx/>
              <a:buNone/>
              <a:defRPr sz="1800" b="0" i="0" cap="none" baseline="0">
                <a:solidFill>
                  <a:schemeClr val="tx2"/>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1800" b="1" i="0" cap="none" baseline="0">
                <a:solidFill>
                  <a:schemeClr val="tx2"/>
                </a:solidFill>
                <a:latin typeface="+mj-lt"/>
                <a:ea typeface="Roboto" panose="02000000000000000000" pitchFamily="2" charset="0"/>
                <a:cs typeface="Segoe UI" panose="020B0502040204020203" pitchFamily="34" charset="0"/>
              </a:defRPr>
            </a:lvl2pPr>
            <a:lvl3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3pPr>
            <a:lvl4pPr marL="0" indent="0">
              <a:spcAft>
                <a:spcPts val="0"/>
              </a:spcAft>
              <a:buFontTx/>
              <a:buNone/>
              <a:defRPr sz="1800" b="0" i="0" cap="none" baseline="0">
                <a:solidFill>
                  <a:schemeClr val="tx2"/>
                </a:solidFill>
                <a:latin typeface="+mj-lt"/>
                <a:ea typeface="Roboto" panose="02000000000000000000" pitchFamily="2" charset="0"/>
                <a:cs typeface="Segoe UI" panose="020B0502040204020203" pitchFamily="34" charset="0"/>
              </a:defRPr>
            </a:lvl4pPr>
            <a:lvl5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5pPr>
            <a:lvl6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6pPr>
            <a:lvl7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7pPr>
            <a:lvl8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8pPr>
            <a:lvl9pPr marL="0" indent="0">
              <a:spcAft>
                <a:spcPts val="0"/>
              </a:spcAft>
              <a:buFontTx/>
              <a:buNone/>
              <a:defRPr sz="1800" b="0" i="0" cap="none" baseline="0">
                <a:solidFill>
                  <a:schemeClr val="tx2"/>
                </a:solidFill>
                <a:latin typeface="+mn-lt"/>
                <a:ea typeface="Roboto" panose="02000000000000000000" pitchFamily="2" charset="0"/>
                <a:cs typeface="Segoe UI" panose="020B0502040204020203" pitchFamily="34" charset="0"/>
              </a:defRPr>
            </a:lvl9pPr>
          </a:lstStyle>
          <a:p>
            <a:pPr lvl="0"/>
            <a:r>
              <a:rPr lang="en-US" dirty="0"/>
              <a:t>Subhead 18pt Century Gothic up to two </a:t>
            </a:r>
            <a:br>
              <a:rPr lang="en-US" dirty="0"/>
            </a:br>
            <a:r>
              <a:rPr lang="en-US" dirty="0"/>
              <a:t>lines long of text</a:t>
            </a:r>
          </a:p>
        </p:txBody>
      </p:sp>
      <p:sp>
        <p:nvSpPr>
          <p:cNvPr id="5" name="Text Placeholder 15">
            <a:extLst>
              <a:ext uri="{FF2B5EF4-FFF2-40B4-BE49-F238E27FC236}">
                <a16:creationId xmlns:a16="http://schemas.microsoft.com/office/drawing/2014/main" id="{8DA2223E-5D25-CCFC-4061-86AA0C1939F4}"/>
              </a:ext>
            </a:extLst>
          </p:cNvPr>
          <p:cNvSpPr>
            <a:spLocks noGrp="1"/>
          </p:cNvSpPr>
          <p:nvPr>
            <p:ph type="body" sz="quarter" idx="28" hasCustomPrompt="1"/>
          </p:nvPr>
        </p:nvSpPr>
        <p:spPr>
          <a:xfrm>
            <a:off x="460374" y="1485899"/>
            <a:ext cx="5749923" cy="2269672"/>
          </a:xfrm>
        </p:spPr>
        <p:txBody>
          <a:bodyPr tIns="0" rIns="0" bIns="0" anchor="b" anchorCtr="0">
            <a:normAutofit/>
          </a:bodyPr>
          <a:lstStyle>
            <a:lvl1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1pPr>
            <a:lvl2pPr>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2pPr>
            <a:lvl3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3pPr>
            <a:lvl4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4pPr>
            <a:lvl5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5pPr>
            <a:lvl6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6pPr>
            <a:lvl7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7pPr>
            <a:lvl8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8pPr>
            <a:lvl9pPr marL="0" indent="0">
              <a:spcAft>
                <a:spcPts val="0"/>
              </a:spcAft>
              <a:buFontTx/>
              <a:buNone/>
              <a:defRPr sz="4800" b="0" i="0" cap="none" baseline="0">
                <a:solidFill>
                  <a:schemeClr val="tx2"/>
                </a:solidFill>
                <a:latin typeface="Georgia" panose="02040502050405020303" pitchFamily="18" charset="0"/>
                <a:ea typeface="Roboto" panose="02000000000000000000" pitchFamily="2" charset="0"/>
                <a:cs typeface="Segoe UI" panose="020B0502040204020203" pitchFamily="34" charset="0"/>
              </a:defRPr>
            </a:lvl9pPr>
          </a:lstStyle>
          <a:p>
            <a:pPr lvl="0"/>
            <a:r>
              <a:rPr lang="en-US" dirty="0"/>
              <a:t>Cover headline </a:t>
            </a:r>
            <a:br>
              <a:rPr lang="en-US" dirty="0"/>
            </a:br>
            <a:r>
              <a:rPr lang="en-US" dirty="0"/>
              <a:t>up to three lines 48pt Georgia text</a:t>
            </a:r>
          </a:p>
        </p:txBody>
      </p:sp>
      <p:sp>
        <p:nvSpPr>
          <p:cNvPr id="2" name="Rectangle 1">
            <a:extLst>
              <a:ext uri="{FF2B5EF4-FFF2-40B4-BE49-F238E27FC236}">
                <a16:creationId xmlns:a16="http://schemas.microsoft.com/office/drawing/2014/main" id="{97776CC2-BF6B-5D9E-CB7F-4DBA7AF82ABD}"/>
              </a:ext>
            </a:extLst>
          </p:cNvPr>
          <p:cNvSpPr/>
          <p:nvPr/>
        </p:nvSpPr>
        <p:spPr bwMode="auto">
          <a:xfrm>
            <a:off x="0" y="5623559"/>
            <a:ext cx="12192000" cy="1234441"/>
          </a:xfrm>
          <a:prstGeom prst="rect">
            <a:avLst/>
          </a:prstGeom>
          <a:solidFill>
            <a:schemeClr val="bg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GB" sz="1800" b="0" i="0" dirty="0">
              <a:solidFill>
                <a:schemeClr val="bg1"/>
              </a:solidFill>
              <a:latin typeface="+mn-lt"/>
              <a:ea typeface="Roboto" panose="02000000000000000000" pitchFamily="2" charset="0"/>
              <a:cs typeface="Segoe UI" panose="020B0502040204020203" pitchFamily="34" charset="0"/>
            </a:endParaRPr>
          </a:p>
        </p:txBody>
      </p:sp>
      <p:pic>
        <p:nvPicPr>
          <p:cNvPr id="4" name="Graphic 3">
            <a:extLst>
              <a:ext uri="{FF2B5EF4-FFF2-40B4-BE49-F238E27FC236}">
                <a16:creationId xmlns:a16="http://schemas.microsoft.com/office/drawing/2014/main" id="{CE1AEDA3-5790-B225-DAEF-EBCA2E897E7F}"/>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9330" b="18722"/>
          <a:stretch/>
        </p:blipFill>
        <p:spPr>
          <a:xfrm>
            <a:off x="6992815" y="419100"/>
            <a:ext cx="5199185" cy="5204459"/>
          </a:xfrm>
          <a:prstGeom prst="rect">
            <a:avLst/>
          </a:prstGeom>
        </p:spPr>
      </p:pic>
      <p:sp>
        <p:nvSpPr>
          <p:cNvPr id="7" name="TextBox 6">
            <a:extLst>
              <a:ext uri="{FF2B5EF4-FFF2-40B4-BE49-F238E27FC236}">
                <a16:creationId xmlns:a16="http://schemas.microsoft.com/office/drawing/2014/main" id="{F3BF5F37-BADC-4ACF-2BD5-C91C92F3CE32}"/>
              </a:ext>
            </a:extLst>
          </p:cNvPr>
          <p:cNvSpPr txBox="1"/>
          <p:nvPr/>
        </p:nvSpPr>
        <p:spPr>
          <a:xfrm>
            <a:off x="453747" y="6219138"/>
            <a:ext cx="6555744" cy="1692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lt1"/>
              </a:buClr>
              <a:buSzPts val="1200"/>
            </a:pPr>
            <a:r>
              <a:rPr lang="en-GB" sz="1100" b="1" dirty="0">
                <a:solidFill>
                  <a:schemeClr val="tx2"/>
                </a:solidFill>
              </a:rPr>
              <a:t>© 2023 </a:t>
            </a:r>
            <a:r>
              <a:rPr lang="en-GB" sz="1100" b="1" dirty="0" err="1">
                <a:solidFill>
                  <a:schemeClr val="tx2"/>
                </a:solidFill>
              </a:rPr>
              <a:t>Verian</a:t>
            </a:r>
            <a:r>
              <a:rPr lang="en-GB" sz="1100" b="1" dirty="0">
                <a:solidFill>
                  <a:schemeClr val="tx2"/>
                </a:solidFill>
              </a:rPr>
              <a:t> Group. </a:t>
            </a:r>
            <a:r>
              <a:rPr lang="en-GB" sz="1100" b="0" dirty="0">
                <a:solidFill>
                  <a:schemeClr val="tx2"/>
                </a:solidFill>
              </a:rPr>
              <a:t> All rights reserved. Please see </a:t>
            </a:r>
            <a:r>
              <a:rPr lang="en-GB" sz="1100" b="0" dirty="0">
                <a:solidFill>
                  <a:schemeClr val="tx2"/>
                </a:solidFill>
                <a:hlinkClick r:id="rId4">
                  <a:extLst>
                    <a:ext uri="{A12FA001-AC4F-418D-AE19-62706E023703}">
                      <ahyp:hlinkClr xmlns:ahyp="http://schemas.microsoft.com/office/drawing/2018/hyperlinkcolor" val="tx"/>
                    </a:ext>
                  </a:extLst>
                </a:hlinkClick>
              </a:rPr>
              <a:t>www.veriangroup.com</a:t>
            </a:r>
            <a:r>
              <a:rPr lang="en-GB" sz="1100" b="0" dirty="0">
                <a:solidFill>
                  <a:schemeClr val="tx2"/>
                </a:solidFill>
              </a:rPr>
              <a:t> for further details.</a:t>
            </a:r>
          </a:p>
        </p:txBody>
      </p:sp>
    </p:spTree>
    <p:extLst>
      <p:ext uri="{BB962C8B-B14F-4D97-AF65-F5344CB8AC3E}">
        <p14:creationId xmlns:p14="http://schemas.microsoft.com/office/powerpoint/2010/main" val="143479093"/>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 Columns, CV">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460374" y="4470491"/>
            <a:ext cx="2555876" cy="1968408"/>
          </a:xfrm>
        </p:spPr>
        <p:txBody>
          <a:bodyPr/>
          <a:lstStyle>
            <a:lvl1pPr>
              <a:defRPr sz="1400"/>
            </a:lvl1pPr>
            <a:lvl2pPr>
              <a:defRPr sz="1400"/>
            </a:lvl2pPr>
          </a:lstStyle>
          <a:p>
            <a:pPr lvl="0"/>
            <a:r>
              <a:rPr lang="en-US"/>
              <a:t>Click to edit Master text styles</a:t>
            </a:r>
          </a:p>
        </p:txBody>
      </p:sp>
      <p:sp>
        <p:nvSpPr>
          <p:cNvPr id="3" name="Text Placeholder 3">
            <a:extLst>
              <a:ext uri="{FF2B5EF4-FFF2-40B4-BE49-F238E27FC236}">
                <a16:creationId xmlns:a16="http://schemas.microsoft.com/office/drawing/2014/main" id="{3E6E6D41-C845-1506-E31A-A9C453401795}"/>
              </a:ext>
            </a:extLst>
          </p:cNvPr>
          <p:cNvSpPr>
            <a:spLocks noGrp="1"/>
          </p:cNvSpPr>
          <p:nvPr>
            <p:ph type="body" sz="quarter" idx="28"/>
          </p:nvPr>
        </p:nvSpPr>
        <p:spPr>
          <a:xfrm>
            <a:off x="3341158" y="1674901"/>
            <a:ext cx="2640542"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42864C-4722-74A5-ADF2-58C336DC5E2D}"/>
              </a:ext>
            </a:extLst>
          </p:cNvPr>
          <p:cNvSpPr>
            <a:spLocks noGrp="1"/>
          </p:cNvSpPr>
          <p:nvPr>
            <p:ph type="body" sz="quarter" idx="29"/>
          </p:nvPr>
        </p:nvSpPr>
        <p:spPr>
          <a:xfrm>
            <a:off x="6221942" y="1674901"/>
            <a:ext cx="2638426"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13F6FA7A-9F5D-B335-53CA-252EAE3E77B9}"/>
              </a:ext>
            </a:extLst>
          </p:cNvPr>
          <p:cNvSpPr>
            <a:spLocks noGrp="1"/>
          </p:cNvSpPr>
          <p:nvPr>
            <p:ph type="body" sz="quarter" idx="30"/>
          </p:nvPr>
        </p:nvSpPr>
        <p:spPr>
          <a:xfrm>
            <a:off x="9166224" y="1674901"/>
            <a:ext cx="2574927" cy="4763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AA0DD44C-36F8-6C9C-B8C5-1D30203AA2CA}"/>
              </a:ext>
            </a:extLst>
          </p:cNvPr>
          <p:cNvSpPr>
            <a:spLocks noGrp="1"/>
          </p:cNvSpPr>
          <p:nvPr>
            <p:ph type="pic" sz="quarter" idx="31" hasCustomPrompt="1"/>
          </p:nvPr>
        </p:nvSpPr>
        <p:spPr>
          <a:xfrm>
            <a:off x="460374" y="1674902"/>
            <a:ext cx="2555876" cy="2555876"/>
          </a:xfrm>
          <a:custGeom>
            <a:avLst/>
            <a:gdLst>
              <a:gd name="connsiteX0" fmla="*/ 1319213 w 2638426"/>
              <a:gd name="connsiteY0" fmla="*/ 0 h 2638426"/>
              <a:gd name="connsiteX1" fmla="*/ 2638426 w 2638426"/>
              <a:gd name="connsiteY1" fmla="*/ 1319213 h 2638426"/>
              <a:gd name="connsiteX2" fmla="*/ 1319213 w 2638426"/>
              <a:gd name="connsiteY2" fmla="*/ 2638426 h 2638426"/>
              <a:gd name="connsiteX3" fmla="*/ 0 w 2638426"/>
              <a:gd name="connsiteY3" fmla="*/ 1319213 h 2638426"/>
              <a:gd name="connsiteX4" fmla="*/ 1319213 w 2638426"/>
              <a:gd name="connsiteY4" fmla="*/ 0 h 263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6" h="2638426">
                <a:moveTo>
                  <a:pt x="1319213" y="0"/>
                </a:moveTo>
                <a:cubicBezTo>
                  <a:pt x="2047794" y="0"/>
                  <a:pt x="2638426" y="590632"/>
                  <a:pt x="2638426" y="1319213"/>
                </a:cubicBezTo>
                <a:cubicBezTo>
                  <a:pt x="2638426" y="2047794"/>
                  <a:pt x="2047794" y="2638426"/>
                  <a:pt x="1319213" y="2638426"/>
                </a:cubicBezTo>
                <a:cubicBezTo>
                  <a:pt x="590632" y="2638426"/>
                  <a:pt x="0" y="2047794"/>
                  <a:pt x="0" y="1319213"/>
                </a:cubicBezTo>
                <a:cubicBezTo>
                  <a:pt x="0" y="590632"/>
                  <a:pt x="590632" y="0"/>
                  <a:pt x="1319213" y="0"/>
                </a:cubicBezTo>
                <a:close/>
              </a:path>
            </a:pathLst>
          </a:custGeom>
          <a:solidFill>
            <a:schemeClr val="bg1">
              <a:lumMod val="75000"/>
            </a:schemeClr>
          </a:solidFill>
        </p:spPr>
        <p:txBody>
          <a:bodyPr wrap="square" tIns="731520">
            <a:noAutofit/>
          </a:bodyPr>
          <a:lstStyle>
            <a:lvl1pPr algn="ctr">
              <a:defRPr/>
            </a:lvl1pPr>
          </a:lstStyle>
          <a:p>
            <a:r>
              <a:rPr lang="en-US" dirty="0"/>
              <a:t>image</a:t>
            </a:r>
          </a:p>
        </p:txBody>
      </p:sp>
      <p:cxnSp>
        <p:nvCxnSpPr>
          <p:cNvPr id="2" name="Straight Connector 1">
            <a:extLst>
              <a:ext uri="{FF2B5EF4-FFF2-40B4-BE49-F238E27FC236}">
                <a16:creationId xmlns:a16="http://schemas.microsoft.com/office/drawing/2014/main" id="{ECF070E6-F974-17A0-DA2D-4E5C0C0DF05A}"/>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itle 11">
            <a:extLst>
              <a:ext uri="{FF2B5EF4-FFF2-40B4-BE49-F238E27FC236}">
                <a16:creationId xmlns:a16="http://schemas.microsoft.com/office/drawing/2014/main" id="{278E367A-2EC9-0257-3D80-776E173566CD}"/>
              </a:ext>
            </a:extLst>
          </p:cNvPr>
          <p:cNvSpPr>
            <a:spLocks noGrp="1"/>
          </p:cNvSpPr>
          <p:nvPr>
            <p:ph type="title" hasCustomPrompt="1"/>
          </p:nvPr>
        </p:nvSpPr>
        <p:spPr/>
        <p:txBody>
          <a:bodyPr/>
          <a:lstStyle/>
          <a:p>
            <a:r>
              <a:rPr lang="en-US" dirty="0"/>
              <a:t>Content page headline 32pt Georgia, one line only</a:t>
            </a:r>
          </a:p>
        </p:txBody>
      </p:sp>
      <p:sp>
        <p:nvSpPr>
          <p:cNvPr id="15" name="Footer Placeholder 14">
            <a:extLst>
              <a:ext uri="{FF2B5EF4-FFF2-40B4-BE49-F238E27FC236}">
                <a16:creationId xmlns:a16="http://schemas.microsoft.com/office/drawing/2014/main" id="{880D46D7-4DBA-A8FC-EA72-74A7CF58E8BC}"/>
              </a:ext>
            </a:extLst>
          </p:cNvPr>
          <p:cNvSpPr>
            <a:spLocks noGrp="1"/>
          </p:cNvSpPr>
          <p:nvPr>
            <p:ph type="ftr" sz="quarter" idx="32"/>
          </p:nvPr>
        </p:nvSpPr>
        <p:spPr/>
        <p:txBody>
          <a:bodyPr/>
          <a:lstStyle/>
          <a:p>
            <a:r>
              <a:rPr lang="en-US" dirty="0" err="1"/>
              <a:t>Sollentuna</a:t>
            </a:r>
            <a:r>
              <a:rPr lang="en-US" dirty="0"/>
              <a:t> </a:t>
            </a:r>
            <a:r>
              <a:rPr lang="en-US" dirty="0" err="1"/>
              <a:t>kommun</a:t>
            </a:r>
            <a:endParaRPr lang="en-US" dirty="0"/>
          </a:p>
        </p:txBody>
      </p:sp>
      <p:sp>
        <p:nvSpPr>
          <p:cNvPr id="7" name="Date Placeholder 6">
            <a:extLst>
              <a:ext uri="{FF2B5EF4-FFF2-40B4-BE49-F238E27FC236}">
                <a16:creationId xmlns:a16="http://schemas.microsoft.com/office/drawing/2014/main" id="{F8F36444-3A16-4B14-1C92-A0604FE434BA}"/>
              </a:ext>
            </a:extLst>
          </p:cNvPr>
          <p:cNvSpPr>
            <a:spLocks noGrp="1"/>
          </p:cNvSpPr>
          <p:nvPr>
            <p:ph type="dt" sz="half" idx="33"/>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6419ECEB-54C8-4AC2-A78E-171600F198DA}"/>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2973092A-E3AA-CD1B-FD9A-683BDD278C4E}"/>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1474305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4 Headline, Subline, Content">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E62F2A-A300-DAD5-5F82-B55E73AC6DF0}"/>
              </a:ext>
            </a:extLst>
          </p:cNvPr>
          <p:cNvSpPr/>
          <p:nvPr userDrawn="1"/>
        </p:nvSpPr>
        <p:spPr>
          <a:xfrm>
            <a:off x="0" y="0"/>
            <a:ext cx="12191572" cy="1696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14">
            <a:extLst>
              <a:ext uri="{FF2B5EF4-FFF2-40B4-BE49-F238E27FC236}">
                <a16:creationId xmlns:a16="http://schemas.microsoft.com/office/drawing/2014/main" id="{DF05DFE8-7FB7-D13C-1ED9-A427B82EA5E7}"/>
              </a:ext>
            </a:extLst>
          </p:cNvPr>
          <p:cNvSpPr>
            <a:spLocks noGrp="1"/>
          </p:cNvSpPr>
          <p:nvPr>
            <p:ph sz="quarter" idx="12"/>
          </p:nvPr>
        </p:nvSpPr>
        <p:spPr>
          <a:xfrm>
            <a:off x="460367" y="2225040"/>
            <a:ext cx="7677158" cy="4185285"/>
          </a:xfrm>
        </p:spPr>
        <p:txBody>
          <a:bodyPr/>
          <a:lstStyle>
            <a:lvl1pPr>
              <a:defRPr b="0" i="0"/>
            </a:lvl1pPr>
            <a:lvl2pPr>
              <a:defRPr b="1"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D50A6D9D-E203-EF32-002F-26B350FD5D85}"/>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5">
            <a:extLst>
              <a:ext uri="{FF2B5EF4-FFF2-40B4-BE49-F238E27FC236}">
                <a16:creationId xmlns:a16="http://schemas.microsoft.com/office/drawing/2014/main" id="{631A54C3-A52F-EA4B-407D-54D7D570EED1}"/>
              </a:ext>
            </a:extLst>
          </p:cNvPr>
          <p:cNvSpPr>
            <a:spLocks noGrp="1"/>
          </p:cNvSpPr>
          <p:nvPr>
            <p:ph type="body" sz="quarter" idx="22" hasCustomPrompt="1"/>
          </p:nvPr>
        </p:nvSpPr>
        <p:spPr>
          <a:xfrm>
            <a:off x="460374" y="1064176"/>
            <a:ext cx="7677157"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
        <p:nvSpPr>
          <p:cNvPr id="18" name="Slide Number Placeholder 4">
            <a:extLst>
              <a:ext uri="{FF2B5EF4-FFF2-40B4-BE49-F238E27FC236}">
                <a16:creationId xmlns:a16="http://schemas.microsoft.com/office/drawing/2014/main" id="{02267EA6-F381-52D5-9EF1-755B9BB03028}"/>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9" name="Straight Connector 18">
            <a:extLst>
              <a:ext uri="{FF2B5EF4-FFF2-40B4-BE49-F238E27FC236}">
                <a16:creationId xmlns:a16="http://schemas.microsoft.com/office/drawing/2014/main" id="{A7AA5B18-D886-67E4-5052-1F342D42D60F}"/>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B4BA8E41-9F44-29B2-EA4B-7C63EFB8D35D}"/>
              </a:ext>
            </a:extLst>
          </p:cNvPr>
          <p:cNvSpPr>
            <a:spLocks noGrp="1"/>
          </p:cNvSpPr>
          <p:nvPr>
            <p:ph type="ftr" sz="quarter" idx="23"/>
          </p:nvPr>
        </p:nvSpPr>
        <p:spPr/>
        <p:txBody>
          <a:bodyPr/>
          <a:lstStyle/>
          <a:p>
            <a:r>
              <a:rPr lang="en-US" dirty="0" err="1"/>
              <a:t>Sollentuna</a:t>
            </a:r>
            <a:r>
              <a:rPr lang="en-US" dirty="0"/>
              <a:t> </a:t>
            </a:r>
            <a:r>
              <a:rPr lang="en-US" dirty="0" err="1"/>
              <a:t>kommun</a:t>
            </a:r>
            <a:endParaRPr lang="en-US" dirty="0"/>
          </a:p>
        </p:txBody>
      </p:sp>
      <p:sp>
        <p:nvSpPr>
          <p:cNvPr id="2" name="Title 1">
            <a:extLst>
              <a:ext uri="{FF2B5EF4-FFF2-40B4-BE49-F238E27FC236}">
                <a16:creationId xmlns:a16="http://schemas.microsoft.com/office/drawing/2014/main" id="{490EEDCC-1D4E-88F8-10D0-7CD682728A21}"/>
              </a:ext>
            </a:extLst>
          </p:cNvPr>
          <p:cNvSpPr>
            <a:spLocks noGrp="1"/>
          </p:cNvSpPr>
          <p:nvPr>
            <p:ph type="title" hasCustomPrompt="1"/>
          </p:nvPr>
        </p:nvSpPr>
        <p:spPr/>
        <p:txBody>
          <a:bodyPr>
            <a:noAutofit/>
          </a:bodyPr>
          <a:lstStyle/>
          <a:p>
            <a:r>
              <a:rPr lang="en-US" dirty="0"/>
              <a:t>Content page headline 32pt Georgia, one line only</a:t>
            </a:r>
          </a:p>
        </p:txBody>
      </p:sp>
      <p:sp>
        <p:nvSpPr>
          <p:cNvPr id="3" name="Date Placeholder 2">
            <a:extLst>
              <a:ext uri="{FF2B5EF4-FFF2-40B4-BE49-F238E27FC236}">
                <a16:creationId xmlns:a16="http://schemas.microsoft.com/office/drawing/2014/main" id="{0D2AC102-A1E0-7517-0A14-033587BAD407}"/>
              </a:ext>
            </a:extLst>
          </p:cNvPr>
          <p:cNvSpPr>
            <a:spLocks noGrp="1"/>
          </p:cNvSpPr>
          <p:nvPr>
            <p:ph type="dt" sz="half" idx="24"/>
          </p:nvPr>
        </p:nvSpPr>
        <p:spPr/>
        <p:txBody>
          <a:bodyPr/>
          <a:lstStyle/>
          <a:p>
            <a:r>
              <a:rPr lang="en-US"/>
              <a:t>Confidential</a:t>
            </a:r>
            <a:endParaRPr lang="en-US" dirty="0"/>
          </a:p>
        </p:txBody>
      </p:sp>
      <p:sp>
        <p:nvSpPr>
          <p:cNvPr id="10" name="Text Placeholder 9">
            <a:extLst>
              <a:ext uri="{FF2B5EF4-FFF2-40B4-BE49-F238E27FC236}">
                <a16:creationId xmlns:a16="http://schemas.microsoft.com/office/drawing/2014/main" id="{CD14D0AB-7797-C86B-C1ED-7B378316F5C5}"/>
              </a:ext>
            </a:extLst>
          </p:cNvPr>
          <p:cNvSpPr>
            <a:spLocks noGrp="1"/>
          </p:cNvSpPr>
          <p:nvPr>
            <p:ph type="body" sz="quarter" idx="26"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Tree>
    <p:extLst>
      <p:ext uri="{BB962C8B-B14F-4D97-AF65-F5344CB8AC3E}">
        <p14:creationId xmlns:p14="http://schemas.microsoft.com/office/powerpoint/2010/main" val="28540731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 Columns Left">
    <p:bg>
      <p:bgPr>
        <a:solidFill>
          <a:schemeClr val="bg1"/>
        </a:solidFill>
        <a:effectLst/>
      </p:bgPr>
    </p:bg>
    <p:spTree>
      <p:nvGrpSpPr>
        <p:cNvPr id="1" name=""/>
        <p:cNvGrpSpPr/>
        <p:nvPr/>
      </p:nvGrpSpPr>
      <p:grpSpPr>
        <a:xfrm>
          <a:off x="0" y="0"/>
          <a:ext cx="0" cy="0"/>
          <a:chOff x="0" y="0"/>
          <a:chExt cx="0" cy="0"/>
        </a:xfrm>
      </p:grpSpPr>
      <p:sp>
        <p:nvSpPr>
          <p:cNvPr id="16" name="Slide Number Placeholder 4">
            <a:extLst>
              <a:ext uri="{FF2B5EF4-FFF2-40B4-BE49-F238E27FC236}">
                <a16:creationId xmlns:a16="http://schemas.microsoft.com/office/drawing/2014/main" id="{95499480-C384-C74F-CFDC-D60CDC66E9E7}"/>
              </a:ext>
            </a:extLst>
          </p:cNvPr>
          <p:cNvSpPr>
            <a:spLocks noGrp="1"/>
          </p:cNvSpPr>
          <p:nvPr>
            <p:ph type="sldNum" sz="quarter" idx="16"/>
          </p:nvPr>
        </p:nvSpPr>
        <p:spPr>
          <a:xfrm>
            <a:off x="11509579" y="6546850"/>
            <a:ext cx="218871" cy="155574"/>
          </a:xfrm>
        </p:spPr>
        <p:txBody>
          <a:bodyPr/>
          <a:lstStyle/>
          <a:p>
            <a:fld id="{63DCA5C9-2E11-4C67-86EB-AE1DE127DC64}" type="slidenum">
              <a:rPr lang="en-US" smtClean="0"/>
              <a:pPr/>
              <a:t>‹#›</a:t>
            </a:fld>
            <a:endParaRPr lang="en-US" dirty="0"/>
          </a:p>
        </p:txBody>
      </p:sp>
      <p:cxnSp>
        <p:nvCxnSpPr>
          <p:cNvPr id="17" name="Straight Connector 16">
            <a:extLst>
              <a:ext uri="{FF2B5EF4-FFF2-40B4-BE49-F238E27FC236}">
                <a16:creationId xmlns:a16="http://schemas.microsoft.com/office/drawing/2014/main" id="{CEB51EF3-2CB2-C6E8-E2CC-D1C498A7B7DB}"/>
              </a:ext>
            </a:extLst>
          </p:cNvPr>
          <p:cNvCxnSpPr/>
          <p:nvPr userDrawn="1"/>
        </p:nvCxnSpPr>
        <p:spPr>
          <a:xfrm>
            <a:off x="11509579" y="6600132"/>
            <a:ext cx="0" cy="808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85FD5B2-9496-3BE4-36E3-C8ACF1411814}"/>
              </a:ext>
            </a:extLst>
          </p:cNvPr>
          <p:cNvSpPr>
            <a:spLocks noGrp="1"/>
          </p:cNvSpPr>
          <p:nvPr>
            <p:ph type="body" sz="quarter" idx="26"/>
          </p:nvPr>
        </p:nvSpPr>
        <p:spPr>
          <a:xfrm>
            <a:off x="466725" y="1658938"/>
            <a:ext cx="2324100"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a:extLst>
              <a:ext uri="{FF2B5EF4-FFF2-40B4-BE49-F238E27FC236}">
                <a16:creationId xmlns:a16="http://schemas.microsoft.com/office/drawing/2014/main" id="{9FEF2404-5665-B9BC-C320-A5F5F0CAD719}"/>
              </a:ext>
            </a:extLst>
          </p:cNvPr>
          <p:cNvSpPr>
            <a:spLocks noGrp="1"/>
          </p:cNvSpPr>
          <p:nvPr>
            <p:ph type="body" sz="quarter" idx="27"/>
          </p:nvPr>
        </p:nvSpPr>
        <p:spPr>
          <a:xfrm>
            <a:off x="3016249" y="1658938"/>
            <a:ext cx="2333625" cy="475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81BD6FED-2DE1-67A9-A2CC-5799430B4300}"/>
              </a:ext>
            </a:extLst>
          </p:cNvPr>
          <p:cNvSpPr>
            <a:spLocks noGrp="1"/>
          </p:cNvSpPr>
          <p:nvPr>
            <p:ph type="ftr" sz="quarter" idx="28"/>
          </p:nvPr>
        </p:nvSpPr>
        <p:spPr/>
        <p:txBody>
          <a:bodyPr/>
          <a:lstStyle/>
          <a:p>
            <a:r>
              <a:rPr lang="en-US" dirty="0" err="1"/>
              <a:t>Sollentuna</a:t>
            </a:r>
            <a:r>
              <a:rPr lang="en-US" dirty="0"/>
              <a:t> </a:t>
            </a:r>
            <a:r>
              <a:rPr lang="en-US" dirty="0" err="1"/>
              <a:t>kommun</a:t>
            </a:r>
            <a:endParaRPr lang="en-US" dirty="0"/>
          </a:p>
        </p:txBody>
      </p:sp>
      <p:cxnSp>
        <p:nvCxnSpPr>
          <p:cNvPr id="3" name="Straight Connector 2">
            <a:extLst>
              <a:ext uri="{FF2B5EF4-FFF2-40B4-BE49-F238E27FC236}">
                <a16:creationId xmlns:a16="http://schemas.microsoft.com/office/drawing/2014/main" id="{2B949E5C-FAF8-51BC-861F-54AA8F9F90A8}"/>
              </a:ext>
            </a:extLst>
          </p:cNvPr>
          <p:cNvCxnSpPr/>
          <p:nvPr userDrawn="1"/>
        </p:nvCxnSpPr>
        <p:spPr>
          <a:xfrm>
            <a:off x="460375" y="419101"/>
            <a:ext cx="1126807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59383FD-1EE8-C149-028C-F8BB80CC2AB5}"/>
              </a:ext>
            </a:extLst>
          </p:cNvPr>
          <p:cNvSpPr>
            <a:spLocks noGrp="1"/>
          </p:cNvSpPr>
          <p:nvPr>
            <p:ph type="title" hasCustomPrompt="1"/>
          </p:nvPr>
        </p:nvSpPr>
        <p:spPr/>
        <p:txBody>
          <a:bodyPr/>
          <a:lstStyle/>
          <a:p>
            <a:r>
              <a:rPr lang="en-US" dirty="0"/>
              <a:t>Content page headline 32pt Georgia, one line only</a:t>
            </a:r>
          </a:p>
        </p:txBody>
      </p:sp>
      <p:sp>
        <p:nvSpPr>
          <p:cNvPr id="8" name="Date Placeholder 7">
            <a:extLst>
              <a:ext uri="{FF2B5EF4-FFF2-40B4-BE49-F238E27FC236}">
                <a16:creationId xmlns:a16="http://schemas.microsoft.com/office/drawing/2014/main" id="{FE737B9A-9CC6-185B-DE4B-9C2E76E951A9}"/>
              </a:ext>
            </a:extLst>
          </p:cNvPr>
          <p:cNvSpPr>
            <a:spLocks noGrp="1"/>
          </p:cNvSpPr>
          <p:nvPr>
            <p:ph type="dt" sz="half" idx="29"/>
          </p:nvPr>
        </p:nvSpPr>
        <p:spPr/>
        <p:txBody>
          <a:bodyPr/>
          <a:lstStyle/>
          <a:p>
            <a:r>
              <a:rPr lang="en-US"/>
              <a:t>Confidential</a:t>
            </a:r>
            <a:endParaRPr lang="en-US" dirty="0"/>
          </a:p>
        </p:txBody>
      </p:sp>
      <p:sp>
        <p:nvSpPr>
          <p:cNvPr id="10" name="Content Placeholder 9">
            <a:extLst>
              <a:ext uri="{FF2B5EF4-FFF2-40B4-BE49-F238E27FC236}">
                <a16:creationId xmlns:a16="http://schemas.microsoft.com/office/drawing/2014/main" id="{778ADF8E-0F59-85E4-DCAF-A29200D81495}"/>
              </a:ext>
            </a:extLst>
          </p:cNvPr>
          <p:cNvSpPr>
            <a:spLocks noGrp="1"/>
          </p:cNvSpPr>
          <p:nvPr>
            <p:ph sz="quarter" idx="30"/>
          </p:nvPr>
        </p:nvSpPr>
        <p:spPr>
          <a:xfrm>
            <a:off x="5575298" y="1658937"/>
            <a:ext cx="6149941" cy="475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9">
            <a:extLst>
              <a:ext uri="{FF2B5EF4-FFF2-40B4-BE49-F238E27FC236}">
                <a16:creationId xmlns:a16="http://schemas.microsoft.com/office/drawing/2014/main" id="{403FB9FC-DAAF-8CF5-C87C-2D5BCAD786AC}"/>
              </a:ext>
            </a:extLst>
          </p:cNvPr>
          <p:cNvSpPr>
            <a:spLocks noGrp="1"/>
          </p:cNvSpPr>
          <p:nvPr>
            <p:ph type="body" sz="quarter" idx="31" hasCustomPrompt="1"/>
          </p:nvPr>
        </p:nvSpPr>
        <p:spPr>
          <a:xfrm>
            <a:off x="460375" y="172762"/>
            <a:ext cx="11268075" cy="195814"/>
          </a:xfrm>
        </p:spPr>
        <p:txBody>
          <a:bodyPr tIns="36000" bIns="36000" anchor="ctr" anchorCtr="0">
            <a:noAutofit/>
          </a:bodyPr>
          <a:lstStyle>
            <a:lvl1pPr algn="l">
              <a:defRPr sz="800" cap="none" spc="0" baseline="0">
                <a:solidFill>
                  <a:schemeClr val="accent6"/>
                </a:solidFill>
                <a:latin typeface="+mn-lt"/>
              </a:defRPr>
            </a:lvl1pPr>
          </a:lstStyle>
          <a:p>
            <a:pPr lvl="0"/>
            <a:r>
              <a:rPr lang="en-GB" dirty="0"/>
              <a:t>Breadcrumb | Chapter Heading</a:t>
            </a:r>
          </a:p>
        </p:txBody>
      </p:sp>
      <p:sp>
        <p:nvSpPr>
          <p:cNvPr id="11" name="Text Placeholder 15">
            <a:extLst>
              <a:ext uri="{FF2B5EF4-FFF2-40B4-BE49-F238E27FC236}">
                <a16:creationId xmlns:a16="http://schemas.microsoft.com/office/drawing/2014/main" id="{419C988E-474C-906E-D72E-6B59E7EB86E4}"/>
              </a:ext>
            </a:extLst>
          </p:cNvPr>
          <p:cNvSpPr>
            <a:spLocks noGrp="1"/>
          </p:cNvSpPr>
          <p:nvPr>
            <p:ph type="body" sz="quarter" idx="22" hasCustomPrompt="1"/>
          </p:nvPr>
        </p:nvSpPr>
        <p:spPr>
          <a:xfrm>
            <a:off x="460374" y="1064176"/>
            <a:ext cx="11268075" cy="421722"/>
          </a:xfrm>
        </p:spPr>
        <p:txBody>
          <a:bodyPr tIns="0" rIns="0" bIns="0" anchor="t" anchorCtr="0">
            <a:noAutofit/>
          </a:bodyPr>
          <a:lstStyle>
            <a:lvl1pPr>
              <a:spcAft>
                <a:spcPts val="0"/>
              </a:spcAft>
              <a:buFontTx/>
              <a:buNone/>
              <a:defRPr sz="2000" b="0" i="0" cap="none" baseline="0">
                <a:solidFill>
                  <a:schemeClr val="accent6"/>
                </a:solidFill>
                <a:latin typeface="Century Gothic" panose="020B0502020202020204" pitchFamily="34" charset="0"/>
                <a:ea typeface="Roboto" panose="02000000000000000000" pitchFamily="2" charset="0"/>
                <a:cs typeface="Segoe UI" panose="020B0502040204020203" pitchFamily="34" charset="0"/>
              </a:defRPr>
            </a:lvl1pPr>
            <a:lvl2pPr>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2pPr>
            <a:lvl3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3pPr>
            <a:lvl4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4pPr>
            <a:lvl5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5pPr>
            <a:lvl6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6pPr>
            <a:lvl7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7pPr>
            <a:lvl8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8pPr>
            <a:lvl9pPr marL="0" indent="0">
              <a:spcAft>
                <a:spcPts val="0"/>
              </a:spcAft>
              <a:buFontTx/>
              <a:buNone/>
              <a:defRPr sz="2000" b="0" i="0" cap="none" baseline="0">
                <a:solidFill>
                  <a:schemeClr val="accent6"/>
                </a:solidFill>
                <a:latin typeface="+mj-lt"/>
                <a:ea typeface="Roboto" panose="02000000000000000000" pitchFamily="2" charset="0"/>
                <a:cs typeface="Segoe UI" panose="020B0502040204020203" pitchFamily="34" charset="0"/>
              </a:defRPr>
            </a:lvl9pPr>
          </a:lstStyle>
          <a:p>
            <a:pPr lvl="0"/>
            <a:r>
              <a:rPr lang="en-US" dirty="0"/>
              <a:t>Sub-title line here</a:t>
            </a:r>
          </a:p>
        </p:txBody>
      </p:sp>
    </p:spTree>
    <p:extLst>
      <p:ext uri="{BB962C8B-B14F-4D97-AF65-F5344CB8AC3E}">
        <p14:creationId xmlns:p14="http://schemas.microsoft.com/office/powerpoint/2010/main" val="41443392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3" Type="http://schemas.openxmlformats.org/officeDocument/2006/relationships/slideLayout" Target="../slideLayouts/slideLayout259.xml"/><Relationship Id="rId21" Type="http://schemas.openxmlformats.org/officeDocument/2006/relationships/slideLayout" Target="../slideLayouts/slideLayout277.xml"/><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3.xml"/><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slideLayout" Target="../slideLayouts/slideLayout311.xml"/><Relationship Id="rId3" Type="http://schemas.openxmlformats.org/officeDocument/2006/relationships/slideLayout" Target="../slideLayouts/slideLayout288.xml"/><Relationship Id="rId21" Type="http://schemas.openxmlformats.org/officeDocument/2006/relationships/slideLayout" Target="../slideLayouts/slideLayout306.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slideLayout" Target="../slideLayouts/slideLayout310.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29" Type="http://schemas.openxmlformats.org/officeDocument/2006/relationships/slideLayout" Target="../slideLayouts/slideLayout314.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slideLayout" Target="../slideLayouts/slideLayout309.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slideLayout" Target="../slideLayouts/slideLayout308.xml"/><Relationship Id="rId28" Type="http://schemas.openxmlformats.org/officeDocument/2006/relationships/slideLayout" Target="../slideLayouts/slideLayout313.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slideLayout" Target="../slideLayouts/slideLayout312.xml"/><Relationship Id="rId30"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327.xml"/><Relationship Id="rId18" Type="http://schemas.openxmlformats.org/officeDocument/2006/relationships/slideLayout" Target="../slideLayouts/slideLayout332.xml"/><Relationship Id="rId26" Type="http://schemas.openxmlformats.org/officeDocument/2006/relationships/slideLayout" Target="../slideLayouts/slideLayout340.xml"/><Relationship Id="rId3" Type="http://schemas.openxmlformats.org/officeDocument/2006/relationships/slideLayout" Target="../slideLayouts/slideLayout317.xml"/><Relationship Id="rId21" Type="http://schemas.openxmlformats.org/officeDocument/2006/relationships/slideLayout" Target="../slideLayouts/slideLayout335.xml"/><Relationship Id="rId7" Type="http://schemas.openxmlformats.org/officeDocument/2006/relationships/slideLayout" Target="../slideLayouts/slideLayout321.xml"/><Relationship Id="rId12" Type="http://schemas.openxmlformats.org/officeDocument/2006/relationships/slideLayout" Target="../slideLayouts/slideLayout326.xml"/><Relationship Id="rId17" Type="http://schemas.openxmlformats.org/officeDocument/2006/relationships/slideLayout" Target="../slideLayouts/slideLayout331.xml"/><Relationship Id="rId25" Type="http://schemas.openxmlformats.org/officeDocument/2006/relationships/slideLayout" Target="../slideLayouts/slideLayout339.xml"/><Relationship Id="rId33" Type="http://schemas.openxmlformats.org/officeDocument/2006/relationships/theme" Target="../theme/theme12.xml"/><Relationship Id="rId2" Type="http://schemas.openxmlformats.org/officeDocument/2006/relationships/slideLayout" Target="../slideLayouts/slideLayout316.xml"/><Relationship Id="rId16" Type="http://schemas.openxmlformats.org/officeDocument/2006/relationships/slideLayout" Target="../slideLayouts/slideLayout330.xml"/><Relationship Id="rId20" Type="http://schemas.openxmlformats.org/officeDocument/2006/relationships/slideLayout" Target="../slideLayouts/slideLayout334.xml"/><Relationship Id="rId29" Type="http://schemas.openxmlformats.org/officeDocument/2006/relationships/slideLayout" Target="../slideLayouts/slideLayout343.xml"/><Relationship Id="rId1" Type="http://schemas.openxmlformats.org/officeDocument/2006/relationships/slideLayout" Target="../slideLayouts/slideLayout315.xml"/><Relationship Id="rId6" Type="http://schemas.openxmlformats.org/officeDocument/2006/relationships/slideLayout" Target="../slideLayouts/slideLayout320.xml"/><Relationship Id="rId11" Type="http://schemas.openxmlformats.org/officeDocument/2006/relationships/slideLayout" Target="../slideLayouts/slideLayout325.xml"/><Relationship Id="rId24" Type="http://schemas.openxmlformats.org/officeDocument/2006/relationships/slideLayout" Target="../slideLayouts/slideLayout338.xml"/><Relationship Id="rId32" Type="http://schemas.openxmlformats.org/officeDocument/2006/relationships/slideLayout" Target="../slideLayouts/slideLayout346.xml"/><Relationship Id="rId5" Type="http://schemas.openxmlformats.org/officeDocument/2006/relationships/slideLayout" Target="../slideLayouts/slideLayout319.xml"/><Relationship Id="rId15" Type="http://schemas.openxmlformats.org/officeDocument/2006/relationships/slideLayout" Target="../slideLayouts/slideLayout329.xml"/><Relationship Id="rId23" Type="http://schemas.openxmlformats.org/officeDocument/2006/relationships/slideLayout" Target="../slideLayouts/slideLayout337.xml"/><Relationship Id="rId28" Type="http://schemas.openxmlformats.org/officeDocument/2006/relationships/slideLayout" Target="../slideLayouts/slideLayout342.xml"/><Relationship Id="rId10" Type="http://schemas.openxmlformats.org/officeDocument/2006/relationships/slideLayout" Target="../slideLayouts/slideLayout324.xml"/><Relationship Id="rId19" Type="http://schemas.openxmlformats.org/officeDocument/2006/relationships/slideLayout" Target="../slideLayouts/slideLayout333.xml"/><Relationship Id="rId31" Type="http://schemas.openxmlformats.org/officeDocument/2006/relationships/slideLayout" Target="../slideLayouts/slideLayout345.xml"/><Relationship Id="rId4" Type="http://schemas.openxmlformats.org/officeDocument/2006/relationships/slideLayout" Target="../slideLayouts/slideLayout318.xml"/><Relationship Id="rId9" Type="http://schemas.openxmlformats.org/officeDocument/2006/relationships/slideLayout" Target="../slideLayouts/slideLayout323.xml"/><Relationship Id="rId14" Type="http://schemas.openxmlformats.org/officeDocument/2006/relationships/slideLayout" Target="../slideLayouts/slideLayout328.xml"/><Relationship Id="rId22" Type="http://schemas.openxmlformats.org/officeDocument/2006/relationships/slideLayout" Target="../slideLayouts/slideLayout336.xml"/><Relationship Id="rId27" Type="http://schemas.openxmlformats.org/officeDocument/2006/relationships/slideLayout" Target="../slideLayouts/slideLayout341.xml"/><Relationship Id="rId30" Type="http://schemas.openxmlformats.org/officeDocument/2006/relationships/slideLayout" Target="../slideLayouts/slideLayout344.xml"/><Relationship Id="rId8" Type="http://schemas.openxmlformats.org/officeDocument/2006/relationships/slideLayout" Target="../slideLayouts/slideLayout322.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359.xml"/><Relationship Id="rId18" Type="http://schemas.openxmlformats.org/officeDocument/2006/relationships/slideLayout" Target="../slideLayouts/slideLayout364.xml"/><Relationship Id="rId26" Type="http://schemas.openxmlformats.org/officeDocument/2006/relationships/slideLayout" Target="../slideLayouts/slideLayout372.xml"/><Relationship Id="rId39" Type="http://schemas.openxmlformats.org/officeDocument/2006/relationships/slideLayout" Target="../slideLayouts/slideLayout385.xml"/><Relationship Id="rId21" Type="http://schemas.openxmlformats.org/officeDocument/2006/relationships/slideLayout" Target="../slideLayouts/slideLayout367.xml"/><Relationship Id="rId34" Type="http://schemas.openxmlformats.org/officeDocument/2006/relationships/slideLayout" Target="../slideLayouts/slideLayout380.xml"/><Relationship Id="rId7" Type="http://schemas.openxmlformats.org/officeDocument/2006/relationships/slideLayout" Target="../slideLayouts/slideLayout353.xml"/><Relationship Id="rId2" Type="http://schemas.openxmlformats.org/officeDocument/2006/relationships/slideLayout" Target="../slideLayouts/slideLayout348.xml"/><Relationship Id="rId16" Type="http://schemas.openxmlformats.org/officeDocument/2006/relationships/slideLayout" Target="../slideLayouts/slideLayout362.xml"/><Relationship Id="rId20" Type="http://schemas.openxmlformats.org/officeDocument/2006/relationships/slideLayout" Target="../slideLayouts/slideLayout366.xml"/><Relationship Id="rId29" Type="http://schemas.openxmlformats.org/officeDocument/2006/relationships/slideLayout" Target="../slideLayouts/slideLayout375.xml"/><Relationship Id="rId41" Type="http://schemas.openxmlformats.org/officeDocument/2006/relationships/theme" Target="../theme/theme13.xml"/><Relationship Id="rId1" Type="http://schemas.openxmlformats.org/officeDocument/2006/relationships/slideLayout" Target="../slideLayouts/slideLayout347.xml"/><Relationship Id="rId6" Type="http://schemas.openxmlformats.org/officeDocument/2006/relationships/slideLayout" Target="../slideLayouts/slideLayout352.xml"/><Relationship Id="rId11" Type="http://schemas.openxmlformats.org/officeDocument/2006/relationships/slideLayout" Target="../slideLayouts/slideLayout357.xml"/><Relationship Id="rId24" Type="http://schemas.openxmlformats.org/officeDocument/2006/relationships/slideLayout" Target="../slideLayouts/slideLayout370.xml"/><Relationship Id="rId32" Type="http://schemas.openxmlformats.org/officeDocument/2006/relationships/slideLayout" Target="../slideLayouts/slideLayout378.xml"/><Relationship Id="rId37" Type="http://schemas.openxmlformats.org/officeDocument/2006/relationships/slideLayout" Target="../slideLayouts/slideLayout383.xml"/><Relationship Id="rId40" Type="http://schemas.openxmlformats.org/officeDocument/2006/relationships/slideLayout" Target="../slideLayouts/slideLayout386.xml"/><Relationship Id="rId5" Type="http://schemas.openxmlformats.org/officeDocument/2006/relationships/slideLayout" Target="../slideLayouts/slideLayout351.xml"/><Relationship Id="rId15" Type="http://schemas.openxmlformats.org/officeDocument/2006/relationships/slideLayout" Target="../slideLayouts/slideLayout361.xml"/><Relationship Id="rId23" Type="http://schemas.openxmlformats.org/officeDocument/2006/relationships/slideLayout" Target="../slideLayouts/slideLayout369.xml"/><Relationship Id="rId28" Type="http://schemas.openxmlformats.org/officeDocument/2006/relationships/slideLayout" Target="../slideLayouts/slideLayout374.xml"/><Relationship Id="rId36" Type="http://schemas.openxmlformats.org/officeDocument/2006/relationships/slideLayout" Target="../slideLayouts/slideLayout382.xml"/><Relationship Id="rId10" Type="http://schemas.openxmlformats.org/officeDocument/2006/relationships/slideLayout" Target="../slideLayouts/slideLayout356.xml"/><Relationship Id="rId19" Type="http://schemas.openxmlformats.org/officeDocument/2006/relationships/slideLayout" Target="../slideLayouts/slideLayout365.xml"/><Relationship Id="rId31" Type="http://schemas.openxmlformats.org/officeDocument/2006/relationships/slideLayout" Target="../slideLayouts/slideLayout377.xml"/><Relationship Id="rId4" Type="http://schemas.openxmlformats.org/officeDocument/2006/relationships/slideLayout" Target="../slideLayouts/slideLayout350.xml"/><Relationship Id="rId9" Type="http://schemas.openxmlformats.org/officeDocument/2006/relationships/slideLayout" Target="../slideLayouts/slideLayout355.xml"/><Relationship Id="rId14" Type="http://schemas.openxmlformats.org/officeDocument/2006/relationships/slideLayout" Target="../slideLayouts/slideLayout360.xml"/><Relationship Id="rId22" Type="http://schemas.openxmlformats.org/officeDocument/2006/relationships/slideLayout" Target="../slideLayouts/slideLayout368.xml"/><Relationship Id="rId27" Type="http://schemas.openxmlformats.org/officeDocument/2006/relationships/slideLayout" Target="../slideLayouts/slideLayout373.xml"/><Relationship Id="rId30" Type="http://schemas.openxmlformats.org/officeDocument/2006/relationships/slideLayout" Target="../slideLayouts/slideLayout376.xml"/><Relationship Id="rId35" Type="http://schemas.openxmlformats.org/officeDocument/2006/relationships/slideLayout" Target="../slideLayouts/slideLayout381.xml"/><Relationship Id="rId8" Type="http://schemas.openxmlformats.org/officeDocument/2006/relationships/slideLayout" Target="../slideLayouts/slideLayout354.xml"/><Relationship Id="rId3" Type="http://schemas.openxmlformats.org/officeDocument/2006/relationships/slideLayout" Target="../slideLayouts/slideLayout349.xml"/><Relationship Id="rId12" Type="http://schemas.openxmlformats.org/officeDocument/2006/relationships/slideLayout" Target="../slideLayouts/slideLayout358.xml"/><Relationship Id="rId17" Type="http://schemas.openxmlformats.org/officeDocument/2006/relationships/slideLayout" Target="../slideLayouts/slideLayout363.xml"/><Relationship Id="rId25" Type="http://schemas.openxmlformats.org/officeDocument/2006/relationships/slideLayout" Target="../slideLayouts/slideLayout371.xml"/><Relationship Id="rId33" Type="http://schemas.openxmlformats.org/officeDocument/2006/relationships/slideLayout" Target="../slideLayouts/slideLayout379.xml"/><Relationship Id="rId38" Type="http://schemas.openxmlformats.org/officeDocument/2006/relationships/slideLayout" Target="../slideLayouts/slideLayout38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slideLayout" Target="../slideLayouts/slideLayout399.xml"/><Relationship Id="rId18" Type="http://schemas.openxmlformats.org/officeDocument/2006/relationships/slideLayout" Target="../slideLayouts/slideLayout404.xml"/><Relationship Id="rId26" Type="http://schemas.openxmlformats.org/officeDocument/2006/relationships/slideLayout" Target="../slideLayouts/slideLayout412.xml"/><Relationship Id="rId3" Type="http://schemas.openxmlformats.org/officeDocument/2006/relationships/slideLayout" Target="../slideLayouts/slideLayout389.xml"/><Relationship Id="rId21" Type="http://schemas.openxmlformats.org/officeDocument/2006/relationships/slideLayout" Target="../slideLayouts/slideLayout407.xml"/><Relationship Id="rId7" Type="http://schemas.openxmlformats.org/officeDocument/2006/relationships/slideLayout" Target="../slideLayouts/slideLayout393.xml"/><Relationship Id="rId12" Type="http://schemas.openxmlformats.org/officeDocument/2006/relationships/slideLayout" Target="../slideLayouts/slideLayout398.xml"/><Relationship Id="rId17" Type="http://schemas.openxmlformats.org/officeDocument/2006/relationships/slideLayout" Target="../slideLayouts/slideLayout403.xml"/><Relationship Id="rId25" Type="http://schemas.openxmlformats.org/officeDocument/2006/relationships/slideLayout" Target="../slideLayouts/slideLayout411.xml"/><Relationship Id="rId2" Type="http://schemas.openxmlformats.org/officeDocument/2006/relationships/slideLayout" Target="../slideLayouts/slideLayout388.xml"/><Relationship Id="rId16" Type="http://schemas.openxmlformats.org/officeDocument/2006/relationships/slideLayout" Target="../slideLayouts/slideLayout402.xml"/><Relationship Id="rId20" Type="http://schemas.openxmlformats.org/officeDocument/2006/relationships/slideLayout" Target="../slideLayouts/slideLayout406.xml"/><Relationship Id="rId29" Type="http://schemas.openxmlformats.org/officeDocument/2006/relationships/slideLayout" Target="../slideLayouts/slideLayout415.xml"/><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24" Type="http://schemas.openxmlformats.org/officeDocument/2006/relationships/slideLayout" Target="../slideLayouts/slideLayout410.xml"/><Relationship Id="rId5" Type="http://schemas.openxmlformats.org/officeDocument/2006/relationships/slideLayout" Target="../slideLayouts/slideLayout391.xml"/><Relationship Id="rId15" Type="http://schemas.openxmlformats.org/officeDocument/2006/relationships/slideLayout" Target="../slideLayouts/slideLayout401.xml"/><Relationship Id="rId23" Type="http://schemas.openxmlformats.org/officeDocument/2006/relationships/slideLayout" Target="../slideLayouts/slideLayout409.xml"/><Relationship Id="rId28" Type="http://schemas.openxmlformats.org/officeDocument/2006/relationships/slideLayout" Target="../slideLayouts/slideLayout414.xml"/><Relationship Id="rId10" Type="http://schemas.openxmlformats.org/officeDocument/2006/relationships/slideLayout" Target="../slideLayouts/slideLayout396.xml"/><Relationship Id="rId19" Type="http://schemas.openxmlformats.org/officeDocument/2006/relationships/slideLayout" Target="../slideLayouts/slideLayout405.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slideLayout" Target="../slideLayouts/slideLayout400.xml"/><Relationship Id="rId22" Type="http://schemas.openxmlformats.org/officeDocument/2006/relationships/slideLayout" Target="../slideLayouts/slideLayout408.xml"/><Relationship Id="rId27" Type="http://schemas.openxmlformats.org/officeDocument/2006/relationships/slideLayout" Target="../slideLayouts/slideLayout413.xml"/><Relationship Id="rId30"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theme" Target="../theme/theme15.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7" Type="http://schemas.openxmlformats.org/officeDocument/2006/relationships/slideLayout" Target="../slideLayouts/slideLayout422.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8" Type="http://schemas.openxmlformats.org/officeDocument/2006/relationships/slideLayout" Target="../slideLayouts/slideLayout423.xml"/><Relationship Id="rId3" Type="http://schemas.openxmlformats.org/officeDocument/2006/relationships/slideLayout" Target="../slideLayouts/slideLayout418.xml"/></Relationships>
</file>

<file path=ppt/slideMasters/_rels/slideMaster16.xml.rels><?xml version="1.0" encoding="UTF-8" standalone="yes"?>
<Relationships xmlns="http://schemas.openxmlformats.org/package/2006/relationships"><Relationship Id="rId13" Type="http://schemas.openxmlformats.org/officeDocument/2006/relationships/slideLayout" Target="../slideLayouts/slideLayout466.xml"/><Relationship Id="rId18" Type="http://schemas.openxmlformats.org/officeDocument/2006/relationships/slideLayout" Target="../slideLayouts/slideLayout471.xml"/><Relationship Id="rId26" Type="http://schemas.openxmlformats.org/officeDocument/2006/relationships/slideLayout" Target="../slideLayouts/slideLayout479.xml"/><Relationship Id="rId3" Type="http://schemas.openxmlformats.org/officeDocument/2006/relationships/slideLayout" Target="../slideLayouts/slideLayout456.xml"/><Relationship Id="rId21" Type="http://schemas.openxmlformats.org/officeDocument/2006/relationships/slideLayout" Target="../slideLayouts/slideLayout474.xml"/><Relationship Id="rId34" Type="http://schemas.openxmlformats.org/officeDocument/2006/relationships/slideLayout" Target="../slideLayouts/slideLayout487.xml"/><Relationship Id="rId7" Type="http://schemas.openxmlformats.org/officeDocument/2006/relationships/slideLayout" Target="../slideLayouts/slideLayout460.xml"/><Relationship Id="rId12" Type="http://schemas.openxmlformats.org/officeDocument/2006/relationships/slideLayout" Target="../slideLayouts/slideLayout465.xml"/><Relationship Id="rId17" Type="http://schemas.openxmlformats.org/officeDocument/2006/relationships/slideLayout" Target="../slideLayouts/slideLayout470.xml"/><Relationship Id="rId25" Type="http://schemas.openxmlformats.org/officeDocument/2006/relationships/slideLayout" Target="../slideLayouts/slideLayout478.xml"/><Relationship Id="rId33" Type="http://schemas.openxmlformats.org/officeDocument/2006/relationships/slideLayout" Target="../slideLayouts/slideLayout486.xml"/><Relationship Id="rId2" Type="http://schemas.openxmlformats.org/officeDocument/2006/relationships/slideLayout" Target="../slideLayouts/slideLayout455.xml"/><Relationship Id="rId16" Type="http://schemas.openxmlformats.org/officeDocument/2006/relationships/slideLayout" Target="../slideLayouts/slideLayout469.xml"/><Relationship Id="rId20" Type="http://schemas.openxmlformats.org/officeDocument/2006/relationships/slideLayout" Target="../slideLayouts/slideLayout473.xml"/><Relationship Id="rId29" Type="http://schemas.openxmlformats.org/officeDocument/2006/relationships/slideLayout" Target="../slideLayouts/slideLayout482.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24" Type="http://schemas.openxmlformats.org/officeDocument/2006/relationships/slideLayout" Target="../slideLayouts/slideLayout477.xml"/><Relationship Id="rId32" Type="http://schemas.openxmlformats.org/officeDocument/2006/relationships/slideLayout" Target="../slideLayouts/slideLayout485.xml"/><Relationship Id="rId5" Type="http://schemas.openxmlformats.org/officeDocument/2006/relationships/slideLayout" Target="../slideLayouts/slideLayout458.xml"/><Relationship Id="rId15" Type="http://schemas.openxmlformats.org/officeDocument/2006/relationships/slideLayout" Target="../slideLayouts/slideLayout468.xml"/><Relationship Id="rId23" Type="http://schemas.openxmlformats.org/officeDocument/2006/relationships/slideLayout" Target="../slideLayouts/slideLayout476.xml"/><Relationship Id="rId28" Type="http://schemas.openxmlformats.org/officeDocument/2006/relationships/slideLayout" Target="../slideLayouts/slideLayout481.xml"/><Relationship Id="rId10" Type="http://schemas.openxmlformats.org/officeDocument/2006/relationships/slideLayout" Target="../slideLayouts/slideLayout463.xml"/><Relationship Id="rId19" Type="http://schemas.openxmlformats.org/officeDocument/2006/relationships/slideLayout" Target="../slideLayouts/slideLayout472.xml"/><Relationship Id="rId31" Type="http://schemas.openxmlformats.org/officeDocument/2006/relationships/slideLayout" Target="../slideLayouts/slideLayout484.xml"/><Relationship Id="rId4" Type="http://schemas.openxmlformats.org/officeDocument/2006/relationships/slideLayout" Target="../slideLayouts/slideLayout457.xml"/><Relationship Id="rId9" Type="http://schemas.openxmlformats.org/officeDocument/2006/relationships/slideLayout" Target="../slideLayouts/slideLayout462.xml"/><Relationship Id="rId14" Type="http://schemas.openxmlformats.org/officeDocument/2006/relationships/slideLayout" Target="../slideLayouts/slideLayout467.xml"/><Relationship Id="rId22" Type="http://schemas.openxmlformats.org/officeDocument/2006/relationships/slideLayout" Target="../slideLayouts/slideLayout475.xml"/><Relationship Id="rId27" Type="http://schemas.openxmlformats.org/officeDocument/2006/relationships/slideLayout" Target="../slideLayouts/slideLayout480.xml"/><Relationship Id="rId30" Type="http://schemas.openxmlformats.org/officeDocument/2006/relationships/slideLayout" Target="../slideLayouts/slideLayout483.xml"/><Relationship Id="rId35" Type="http://schemas.openxmlformats.org/officeDocument/2006/relationships/theme" Target="../theme/theme16.xml"/><Relationship Id="rId8" Type="http://schemas.openxmlformats.org/officeDocument/2006/relationships/slideLayout" Target="../slideLayouts/slideLayout461.xml"/></Relationships>
</file>

<file path=ppt/slideMasters/_rels/slideMaster17.xml.rels><?xml version="1.0" encoding="UTF-8" standalone="yes"?>
<Relationships xmlns="http://schemas.openxmlformats.org/package/2006/relationships"><Relationship Id="rId13" Type="http://schemas.openxmlformats.org/officeDocument/2006/relationships/slideLayout" Target="../slideLayouts/slideLayout500.xml"/><Relationship Id="rId18" Type="http://schemas.openxmlformats.org/officeDocument/2006/relationships/slideLayout" Target="../slideLayouts/slideLayout505.xml"/><Relationship Id="rId26" Type="http://schemas.openxmlformats.org/officeDocument/2006/relationships/slideLayout" Target="../slideLayouts/slideLayout513.xml"/><Relationship Id="rId39" Type="http://schemas.openxmlformats.org/officeDocument/2006/relationships/slideLayout" Target="../slideLayouts/slideLayout526.xml"/><Relationship Id="rId21" Type="http://schemas.openxmlformats.org/officeDocument/2006/relationships/slideLayout" Target="../slideLayouts/slideLayout508.xml"/><Relationship Id="rId34" Type="http://schemas.openxmlformats.org/officeDocument/2006/relationships/slideLayout" Target="../slideLayouts/slideLayout521.xml"/><Relationship Id="rId42" Type="http://schemas.openxmlformats.org/officeDocument/2006/relationships/theme" Target="../theme/theme17.xml"/><Relationship Id="rId7" Type="http://schemas.openxmlformats.org/officeDocument/2006/relationships/slideLayout" Target="../slideLayouts/slideLayout494.xml"/><Relationship Id="rId2" Type="http://schemas.openxmlformats.org/officeDocument/2006/relationships/slideLayout" Target="../slideLayouts/slideLayout489.xml"/><Relationship Id="rId16" Type="http://schemas.openxmlformats.org/officeDocument/2006/relationships/slideLayout" Target="../slideLayouts/slideLayout503.xml"/><Relationship Id="rId20" Type="http://schemas.openxmlformats.org/officeDocument/2006/relationships/slideLayout" Target="../slideLayouts/slideLayout507.xml"/><Relationship Id="rId29" Type="http://schemas.openxmlformats.org/officeDocument/2006/relationships/slideLayout" Target="../slideLayouts/slideLayout516.xml"/><Relationship Id="rId41" Type="http://schemas.openxmlformats.org/officeDocument/2006/relationships/slideLayout" Target="../slideLayouts/slideLayout528.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24" Type="http://schemas.openxmlformats.org/officeDocument/2006/relationships/slideLayout" Target="../slideLayouts/slideLayout511.xml"/><Relationship Id="rId32" Type="http://schemas.openxmlformats.org/officeDocument/2006/relationships/slideLayout" Target="../slideLayouts/slideLayout519.xml"/><Relationship Id="rId37" Type="http://schemas.openxmlformats.org/officeDocument/2006/relationships/slideLayout" Target="../slideLayouts/slideLayout524.xml"/><Relationship Id="rId40" Type="http://schemas.openxmlformats.org/officeDocument/2006/relationships/slideLayout" Target="../slideLayouts/slideLayout527.xml"/><Relationship Id="rId5" Type="http://schemas.openxmlformats.org/officeDocument/2006/relationships/slideLayout" Target="../slideLayouts/slideLayout492.xml"/><Relationship Id="rId15" Type="http://schemas.openxmlformats.org/officeDocument/2006/relationships/slideLayout" Target="../slideLayouts/slideLayout502.xml"/><Relationship Id="rId23" Type="http://schemas.openxmlformats.org/officeDocument/2006/relationships/slideLayout" Target="../slideLayouts/slideLayout510.xml"/><Relationship Id="rId28" Type="http://schemas.openxmlformats.org/officeDocument/2006/relationships/slideLayout" Target="../slideLayouts/slideLayout515.xml"/><Relationship Id="rId36" Type="http://schemas.openxmlformats.org/officeDocument/2006/relationships/slideLayout" Target="../slideLayouts/slideLayout523.xml"/><Relationship Id="rId10" Type="http://schemas.openxmlformats.org/officeDocument/2006/relationships/slideLayout" Target="../slideLayouts/slideLayout497.xml"/><Relationship Id="rId19" Type="http://schemas.openxmlformats.org/officeDocument/2006/relationships/slideLayout" Target="../slideLayouts/slideLayout506.xml"/><Relationship Id="rId31" Type="http://schemas.openxmlformats.org/officeDocument/2006/relationships/slideLayout" Target="../slideLayouts/slideLayout518.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slideLayout" Target="../slideLayouts/slideLayout501.xml"/><Relationship Id="rId22" Type="http://schemas.openxmlformats.org/officeDocument/2006/relationships/slideLayout" Target="../slideLayouts/slideLayout509.xml"/><Relationship Id="rId27" Type="http://schemas.openxmlformats.org/officeDocument/2006/relationships/slideLayout" Target="../slideLayouts/slideLayout514.xml"/><Relationship Id="rId30" Type="http://schemas.openxmlformats.org/officeDocument/2006/relationships/slideLayout" Target="../slideLayouts/slideLayout517.xml"/><Relationship Id="rId35" Type="http://schemas.openxmlformats.org/officeDocument/2006/relationships/slideLayout" Target="../slideLayouts/slideLayout522.xml"/><Relationship Id="rId8" Type="http://schemas.openxmlformats.org/officeDocument/2006/relationships/slideLayout" Target="../slideLayouts/slideLayout495.xml"/><Relationship Id="rId3" Type="http://schemas.openxmlformats.org/officeDocument/2006/relationships/slideLayout" Target="../slideLayouts/slideLayout490.xml"/><Relationship Id="rId12" Type="http://schemas.openxmlformats.org/officeDocument/2006/relationships/slideLayout" Target="../slideLayouts/slideLayout499.xml"/><Relationship Id="rId17" Type="http://schemas.openxmlformats.org/officeDocument/2006/relationships/slideLayout" Target="../slideLayouts/slideLayout504.xml"/><Relationship Id="rId25" Type="http://schemas.openxmlformats.org/officeDocument/2006/relationships/slideLayout" Target="../slideLayouts/slideLayout512.xml"/><Relationship Id="rId33" Type="http://schemas.openxmlformats.org/officeDocument/2006/relationships/slideLayout" Target="../slideLayouts/slideLayout520.xml"/><Relationship Id="rId38" Type="http://schemas.openxmlformats.org/officeDocument/2006/relationships/slideLayout" Target="../slideLayouts/slideLayout525.xml"/></Relationships>
</file>

<file path=ppt/slideMasters/_rels/slideMaster18.xml.rels><?xml version="1.0" encoding="UTF-8" standalone="yes"?>
<Relationships xmlns="http://schemas.openxmlformats.org/package/2006/relationships"><Relationship Id="rId13" Type="http://schemas.openxmlformats.org/officeDocument/2006/relationships/slideLayout" Target="../slideLayouts/slideLayout541.xml"/><Relationship Id="rId18" Type="http://schemas.openxmlformats.org/officeDocument/2006/relationships/slideLayout" Target="../slideLayouts/slideLayout546.xml"/><Relationship Id="rId26" Type="http://schemas.openxmlformats.org/officeDocument/2006/relationships/slideLayout" Target="../slideLayouts/slideLayout554.xml"/><Relationship Id="rId3" Type="http://schemas.openxmlformats.org/officeDocument/2006/relationships/slideLayout" Target="../slideLayouts/slideLayout531.xml"/><Relationship Id="rId21" Type="http://schemas.openxmlformats.org/officeDocument/2006/relationships/slideLayout" Target="../slideLayouts/slideLayout549.xml"/><Relationship Id="rId7" Type="http://schemas.openxmlformats.org/officeDocument/2006/relationships/slideLayout" Target="../slideLayouts/slideLayout535.xml"/><Relationship Id="rId12" Type="http://schemas.openxmlformats.org/officeDocument/2006/relationships/slideLayout" Target="../slideLayouts/slideLayout540.xml"/><Relationship Id="rId17" Type="http://schemas.openxmlformats.org/officeDocument/2006/relationships/slideLayout" Target="../slideLayouts/slideLayout545.xml"/><Relationship Id="rId25" Type="http://schemas.openxmlformats.org/officeDocument/2006/relationships/slideLayout" Target="../slideLayouts/slideLayout553.xml"/><Relationship Id="rId33" Type="http://schemas.openxmlformats.org/officeDocument/2006/relationships/theme" Target="../theme/theme18.xml"/><Relationship Id="rId2" Type="http://schemas.openxmlformats.org/officeDocument/2006/relationships/slideLayout" Target="../slideLayouts/slideLayout530.xml"/><Relationship Id="rId16" Type="http://schemas.openxmlformats.org/officeDocument/2006/relationships/slideLayout" Target="../slideLayouts/slideLayout544.xml"/><Relationship Id="rId20" Type="http://schemas.openxmlformats.org/officeDocument/2006/relationships/slideLayout" Target="../slideLayouts/slideLayout548.xml"/><Relationship Id="rId29" Type="http://schemas.openxmlformats.org/officeDocument/2006/relationships/slideLayout" Target="../slideLayouts/slideLayout557.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24" Type="http://schemas.openxmlformats.org/officeDocument/2006/relationships/slideLayout" Target="../slideLayouts/slideLayout552.xml"/><Relationship Id="rId32" Type="http://schemas.openxmlformats.org/officeDocument/2006/relationships/slideLayout" Target="../slideLayouts/slideLayout560.xml"/><Relationship Id="rId5" Type="http://schemas.openxmlformats.org/officeDocument/2006/relationships/slideLayout" Target="../slideLayouts/slideLayout533.xml"/><Relationship Id="rId15" Type="http://schemas.openxmlformats.org/officeDocument/2006/relationships/slideLayout" Target="../slideLayouts/slideLayout543.xml"/><Relationship Id="rId23" Type="http://schemas.openxmlformats.org/officeDocument/2006/relationships/slideLayout" Target="../slideLayouts/slideLayout551.xml"/><Relationship Id="rId28" Type="http://schemas.openxmlformats.org/officeDocument/2006/relationships/slideLayout" Target="../slideLayouts/slideLayout556.xml"/><Relationship Id="rId10" Type="http://schemas.openxmlformats.org/officeDocument/2006/relationships/slideLayout" Target="../slideLayouts/slideLayout538.xml"/><Relationship Id="rId19" Type="http://schemas.openxmlformats.org/officeDocument/2006/relationships/slideLayout" Target="../slideLayouts/slideLayout547.xml"/><Relationship Id="rId31" Type="http://schemas.openxmlformats.org/officeDocument/2006/relationships/slideLayout" Target="../slideLayouts/slideLayout559.xml"/><Relationship Id="rId4" Type="http://schemas.openxmlformats.org/officeDocument/2006/relationships/slideLayout" Target="../slideLayouts/slideLayout532.xml"/><Relationship Id="rId9" Type="http://schemas.openxmlformats.org/officeDocument/2006/relationships/slideLayout" Target="../slideLayouts/slideLayout537.xml"/><Relationship Id="rId14" Type="http://schemas.openxmlformats.org/officeDocument/2006/relationships/slideLayout" Target="../slideLayouts/slideLayout542.xml"/><Relationship Id="rId22" Type="http://schemas.openxmlformats.org/officeDocument/2006/relationships/slideLayout" Target="../slideLayouts/slideLayout550.xml"/><Relationship Id="rId27" Type="http://schemas.openxmlformats.org/officeDocument/2006/relationships/slideLayout" Target="../slideLayouts/slideLayout555.xml"/><Relationship Id="rId30" Type="http://schemas.openxmlformats.org/officeDocument/2006/relationships/slideLayout" Target="../slideLayouts/slideLayout558.xml"/><Relationship Id="rId8" Type="http://schemas.openxmlformats.org/officeDocument/2006/relationships/slideLayout" Target="../slideLayouts/slideLayout5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theme" Target="../theme/theme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slideLayout" Target="../slideLayouts/slideLayout99.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 Id="rId35" Type="http://schemas.openxmlformats.org/officeDocument/2006/relationships/theme" Target="../theme/theme4.xml"/><Relationship Id="rId8"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slideLayout" Target="../slideLayouts/slideLayout12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29" Type="http://schemas.openxmlformats.org/officeDocument/2006/relationships/slideLayout" Target="../slideLayouts/slideLayout128.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32" Type="http://schemas.openxmlformats.org/officeDocument/2006/relationships/theme" Target="../theme/theme5.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28" Type="http://schemas.openxmlformats.org/officeDocument/2006/relationships/slideLayout" Target="../slideLayouts/slideLayout127.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31" Type="http://schemas.openxmlformats.org/officeDocument/2006/relationships/slideLayout" Target="../slideLayouts/slideLayout130.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 Id="rId27" Type="http://schemas.openxmlformats.org/officeDocument/2006/relationships/slideLayout" Target="../slideLayouts/slideLayout126.xml"/><Relationship Id="rId30" Type="http://schemas.openxmlformats.org/officeDocument/2006/relationships/slideLayout" Target="../slideLayouts/slideLayout1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slideLayout" Target="../slideLayouts/slideLayout15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slideLayout" Target="../slideLayouts/slideLayout159.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slideLayout" Target="../slideLayouts/slideLayout158.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slideLayout" Target="../slideLayouts/slideLayout157.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33" Type="http://schemas.openxmlformats.org/officeDocument/2006/relationships/theme" Target="../theme/theme7.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slideLayout" Target="../slideLayouts/slideLayout188.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32" Type="http://schemas.openxmlformats.org/officeDocument/2006/relationships/slideLayout" Target="../slideLayouts/slideLayout191.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31" Type="http://schemas.openxmlformats.org/officeDocument/2006/relationships/slideLayout" Target="../slideLayouts/slideLayout190.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slideLayout" Target="../slideLayouts/slideLayout189.xml"/><Relationship Id="rId8" Type="http://schemas.openxmlformats.org/officeDocument/2006/relationships/slideLayout" Target="../slideLayouts/slideLayout1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29" Type="http://schemas.openxmlformats.org/officeDocument/2006/relationships/tags" Target="../tags/tag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tags" Target="../tags/tag2.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31" Type="http://schemas.openxmlformats.org/officeDocument/2006/relationships/image" Target="../media/image29.svg"/><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theme" Target="../theme/theme8.xml"/><Relationship Id="rId30" Type="http://schemas.openxmlformats.org/officeDocument/2006/relationships/image" Target="../media/image28.png"/></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9" Type="http://schemas.openxmlformats.org/officeDocument/2006/relationships/slideLayout" Target="../slideLayouts/slideLayout256.xml"/><Relationship Id="rId21" Type="http://schemas.openxmlformats.org/officeDocument/2006/relationships/slideLayout" Target="../slideLayouts/slideLayout238.xml"/><Relationship Id="rId34" Type="http://schemas.openxmlformats.org/officeDocument/2006/relationships/slideLayout" Target="../slideLayouts/slideLayout251.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33" Type="http://schemas.openxmlformats.org/officeDocument/2006/relationships/slideLayout" Target="../slideLayouts/slideLayout250.xml"/><Relationship Id="rId38" Type="http://schemas.openxmlformats.org/officeDocument/2006/relationships/slideLayout" Target="../slideLayouts/slideLayout255.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slideLayout" Target="../slideLayouts/slideLayout249.xml"/><Relationship Id="rId37" Type="http://schemas.openxmlformats.org/officeDocument/2006/relationships/slideLayout" Target="../slideLayouts/slideLayout254.xml"/><Relationship Id="rId40" Type="http://schemas.openxmlformats.org/officeDocument/2006/relationships/theme" Target="../theme/theme9.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36" Type="http://schemas.openxmlformats.org/officeDocument/2006/relationships/slideLayout" Target="../slideLayouts/slideLayout253.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slideLayout" Target="../slideLayouts/slideLayout248.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slideLayout" Target="../slideLayouts/slideLayout247.xml"/><Relationship Id="rId35" Type="http://schemas.openxmlformats.org/officeDocument/2006/relationships/slideLayout" Target="../slideLayouts/slideLayout252.xml"/><Relationship Id="rId8" Type="http://schemas.openxmlformats.org/officeDocument/2006/relationships/slideLayout" Target="../slideLayouts/slideLayout225.xml"/><Relationship Id="rId3" Type="http://schemas.openxmlformats.org/officeDocument/2006/relationships/slideLayout" Target="../slideLayouts/slideLayout2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964" r:id="rId2"/>
    <p:sldLayoutId id="2147483963" r:id="rId3"/>
    <p:sldLayoutId id="2147483962" r:id="rId4"/>
    <p:sldLayoutId id="2147483961" r:id="rId5"/>
    <p:sldLayoutId id="2147483785" r:id="rId6"/>
    <p:sldLayoutId id="2147483960" r:id="rId7"/>
    <p:sldLayoutId id="2147483847" r:id="rId8"/>
    <p:sldLayoutId id="2147483959" r:id="rId9"/>
    <p:sldLayoutId id="2147483897" r:id="rId10"/>
    <p:sldLayoutId id="2147483898" r:id="rId11"/>
    <p:sldLayoutId id="2147483899" r:id="rId12"/>
    <p:sldLayoutId id="2147483916" r:id="rId13"/>
    <p:sldLayoutId id="2147483917" r:id="rId14"/>
    <p:sldLayoutId id="2147483786" r:id="rId15"/>
    <p:sldLayoutId id="2147483900" r:id="rId16"/>
    <p:sldLayoutId id="2147483901" r:id="rId17"/>
    <p:sldLayoutId id="2147483862" r:id="rId18"/>
    <p:sldLayoutId id="2147483863" r:id="rId19"/>
    <p:sldLayoutId id="2147483864" r:id="rId20"/>
    <p:sldLayoutId id="2147483865" r:id="rId21"/>
    <p:sldLayoutId id="2147483976" r:id="rId22"/>
    <p:sldLayoutId id="2147483866" r:id="rId23"/>
    <p:sldLayoutId id="2147483867" r:id="rId24"/>
    <p:sldLayoutId id="2147483868" r:id="rId25"/>
    <p:sldLayoutId id="2147483882" r:id="rId26"/>
    <p:sldLayoutId id="2147483883" r:id="rId27"/>
    <p:sldLayoutId id="2147483909" r:id="rId28"/>
    <p:sldLayoutId id="2147483957" r:id="rId29"/>
    <p:sldLayoutId id="2147483915" r:id="rId30"/>
    <p:sldLayoutId id="2147483977" r:id="rId31"/>
    <p:sldLayoutId id="2147484031" r:id="rId32"/>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Tittarprofil "Kompani Svan"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sv-SE"/>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3070856102"/>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 id="2147484249" r:id="rId12"/>
    <p:sldLayoutId id="2147484250" r:id="rId13"/>
    <p:sldLayoutId id="2147484251" r:id="rId14"/>
    <p:sldLayoutId id="2147484252" r:id="rId15"/>
    <p:sldLayoutId id="2147484253" r:id="rId16"/>
    <p:sldLayoutId id="2147484254" r:id="rId17"/>
    <p:sldLayoutId id="2147484255" r:id="rId18"/>
    <p:sldLayoutId id="2147484256" r:id="rId19"/>
    <p:sldLayoutId id="2147484257" r:id="rId20"/>
    <p:sldLayoutId id="2147484258" r:id="rId21"/>
    <p:sldLayoutId id="2147484259" r:id="rId22"/>
    <p:sldLayoutId id="2147484260" r:id="rId23"/>
    <p:sldLayoutId id="2147484261" r:id="rId24"/>
    <p:sldLayoutId id="2147484262" r:id="rId25"/>
    <p:sldLayoutId id="2147484263" r:id="rId26"/>
    <p:sldLayoutId id="2147484264" r:id="rId27"/>
    <p:sldLayoutId id="2147484265" r:id="rId28"/>
    <p:sldLayoutId id="2147484266" r:id="rId2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246098964"/>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 id="2147484369" r:id="rId28"/>
    <p:sldLayoutId id="2147484370" r:id="rId2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spTree>
    <p:extLst>
      <p:ext uri="{BB962C8B-B14F-4D97-AF65-F5344CB8AC3E}">
        <p14:creationId xmlns:p14="http://schemas.microsoft.com/office/powerpoint/2010/main" val="263323076"/>
      </p:ext>
    </p:extLst>
  </p:cSld>
  <p:clrMap bg1="lt1" tx1="dk1" bg2="lt2" tx2="dk2" accent1="accent1" accent2="accent2" accent3="accent3" accent4="accent4" accent5="accent5" accent6="accent6" hlink="hlink" folHlink="folHlink"/>
  <p:sldLayoutIdLst>
    <p:sldLayoutId id="2147484374" r:id="rId1"/>
    <p:sldLayoutId id="2147484375" r:id="rId2"/>
    <p:sldLayoutId id="2147484376" r:id="rId3"/>
    <p:sldLayoutId id="2147484377" r:id="rId4"/>
    <p:sldLayoutId id="2147484378" r:id="rId5"/>
    <p:sldLayoutId id="2147484379" r:id="rId6"/>
    <p:sldLayoutId id="2147484380" r:id="rId7"/>
    <p:sldLayoutId id="2147484381" r:id="rId8"/>
    <p:sldLayoutId id="2147484382" r:id="rId9"/>
    <p:sldLayoutId id="2147484383" r:id="rId10"/>
    <p:sldLayoutId id="2147484384" r:id="rId11"/>
    <p:sldLayoutId id="2147484385" r:id="rId12"/>
    <p:sldLayoutId id="2147484386" r:id="rId13"/>
    <p:sldLayoutId id="2147484387" r:id="rId14"/>
    <p:sldLayoutId id="2147484388" r:id="rId15"/>
    <p:sldLayoutId id="2147484389" r:id="rId16"/>
    <p:sldLayoutId id="2147484390" r:id="rId17"/>
    <p:sldLayoutId id="2147484391" r:id="rId18"/>
    <p:sldLayoutId id="2147484392" r:id="rId19"/>
    <p:sldLayoutId id="2147484393" r:id="rId20"/>
    <p:sldLayoutId id="2147484394" r:id="rId21"/>
    <p:sldLayoutId id="2147484395" r:id="rId22"/>
    <p:sldLayoutId id="2147484396" r:id="rId23"/>
    <p:sldLayoutId id="2147484397" r:id="rId24"/>
    <p:sldLayoutId id="2147484398" r:id="rId25"/>
    <p:sldLayoutId id="2147484399" r:id="rId26"/>
    <p:sldLayoutId id="2147484400" r:id="rId27"/>
    <p:sldLayoutId id="2147484401" r:id="rId28"/>
    <p:sldLayoutId id="2147484402" r:id="rId29"/>
    <p:sldLayoutId id="2147484403" r:id="rId30"/>
    <p:sldLayoutId id="2147484404" r:id="rId31"/>
    <p:sldLayoutId id="2147484669" r:id="rId32"/>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Graphs and Charts</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GB"/>
              <a:t>Confidential</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1868976328"/>
      </p:ext>
    </p:extLst>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 id="2147484418" r:id="rId12"/>
    <p:sldLayoutId id="2147484419" r:id="rId13"/>
    <p:sldLayoutId id="2147484420" r:id="rId14"/>
    <p:sldLayoutId id="2147484421" r:id="rId15"/>
    <p:sldLayoutId id="2147484422" r:id="rId16"/>
    <p:sldLayoutId id="2147484423" r:id="rId17"/>
    <p:sldLayoutId id="2147484424" r:id="rId18"/>
    <p:sldLayoutId id="2147484425" r:id="rId19"/>
    <p:sldLayoutId id="2147484426" r:id="rId20"/>
    <p:sldLayoutId id="2147484427" r:id="rId21"/>
    <p:sldLayoutId id="2147484428" r:id="rId22"/>
    <p:sldLayoutId id="2147484429" r:id="rId23"/>
    <p:sldLayoutId id="2147484430" r:id="rId24"/>
    <p:sldLayoutId id="2147484431" r:id="rId25"/>
    <p:sldLayoutId id="2147484432" r:id="rId26"/>
    <p:sldLayoutId id="2147484433" r:id="rId27"/>
    <p:sldLayoutId id="2147484434" r:id="rId28"/>
    <p:sldLayoutId id="2147484435" r:id="rId29"/>
    <p:sldLayoutId id="2147484436" r:id="rId30"/>
    <p:sldLayoutId id="2147484437" r:id="rId31"/>
    <p:sldLayoutId id="2147484438" r:id="rId32"/>
    <p:sldLayoutId id="2147484439" r:id="rId33"/>
    <p:sldLayoutId id="2147484440" r:id="rId34"/>
    <p:sldLayoutId id="2147484441" r:id="rId35"/>
    <p:sldLayoutId id="2147484442" r:id="rId36"/>
    <p:sldLayoutId id="2147484443" r:id="rId37"/>
    <p:sldLayoutId id="2147484445" r:id="rId38"/>
    <p:sldLayoutId id="2147484446" r:id="rId39"/>
    <p:sldLayoutId id="2147484447" r:id="rId40"/>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2657903935"/>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 id="2147484467" r:id="rId19"/>
    <p:sldLayoutId id="2147484468" r:id="rId20"/>
    <p:sldLayoutId id="2147484469" r:id="rId21"/>
    <p:sldLayoutId id="2147484470" r:id="rId22"/>
    <p:sldLayoutId id="2147484471" r:id="rId23"/>
    <p:sldLayoutId id="2147484472" r:id="rId24"/>
    <p:sldLayoutId id="2147484473" r:id="rId25"/>
    <p:sldLayoutId id="2147484474" r:id="rId26"/>
    <p:sldLayoutId id="2147484475" r:id="rId27"/>
    <p:sldLayoutId id="2147484476" r:id="rId28"/>
    <p:sldLayoutId id="2147484477" r:id="rId2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Presentation Title</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spTree>
    <p:extLst>
      <p:ext uri="{BB962C8B-B14F-4D97-AF65-F5344CB8AC3E}">
        <p14:creationId xmlns:p14="http://schemas.microsoft.com/office/powerpoint/2010/main" val="2310910665"/>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6" r:id="rId16"/>
    <p:sldLayoutId id="2147484537" r:id="rId17"/>
    <p:sldLayoutId id="2147484538" r:id="rId18"/>
    <p:sldLayoutId id="2147484539" r:id="rId19"/>
    <p:sldLayoutId id="2147484540" r:id="rId20"/>
    <p:sldLayoutId id="2147484541" r:id="rId21"/>
    <p:sldLayoutId id="2147484542" r:id="rId22"/>
    <p:sldLayoutId id="2147484543" r:id="rId23"/>
    <p:sldLayoutId id="2147484544" r:id="rId24"/>
    <p:sldLayoutId id="2147484545" r:id="rId25"/>
    <p:sldLayoutId id="2147484546" r:id="rId26"/>
    <p:sldLayoutId id="2147484547" r:id="rId27"/>
    <p:sldLayoutId id="2147484548" r:id="rId28"/>
    <p:sldLayoutId id="2147484549" r:id="rId29"/>
    <p:sldLayoutId id="2147484550" r:id="rId30"/>
    <p:sldLayoutId id="2147484551" r:id="rId31"/>
    <p:sldLayoutId id="2147484552" r:id="rId32"/>
    <p:sldLayoutId id="2147484553" r:id="rId33"/>
    <p:sldLayoutId id="2147484554" r:id="rId34"/>
    <p:sldLayoutId id="2147484555" r:id="rId35"/>
    <p:sldLayoutId id="2147484556" r:id="rId36"/>
    <p:sldLayoutId id="2147484557" r:id="rId37"/>
    <p:sldLayoutId id="2147484558" r:id="rId38"/>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Målgruppsundersökning</a:t>
            </a:r>
            <a:r>
              <a:rPr lang="en-US" dirty="0"/>
              <a:t> 2023</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2648145422"/>
      </p:ext>
    </p:extLst>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 id="2147484573" r:id="rId14"/>
    <p:sldLayoutId id="2147484574" r:id="rId15"/>
    <p:sldLayoutId id="2147484575" r:id="rId16"/>
    <p:sldLayoutId id="2147484576" r:id="rId17"/>
    <p:sldLayoutId id="2147484577" r:id="rId18"/>
    <p:sldLayoutId id="2147484578" r:id="rId19"/>
    <p:sldLayoutId id="2147484579" r:id="rId20"/>
    <p:sldLayoutId id="2147484580" r:id="rId21"/>
    <p:sldLayoutId id="2147484581" r:id="rId22"/>
    <p:sldLayoutId id="2147484582" r:id="rId23"/>
    <p:sldLayoutId id="2147484583" r:id="rId24"/>
    <p:sldLayoutId id="2147484584" r:id="rId25"/>
    <p:sldLayoutId id="2147484585" r:id="rId26"/>
    <p:sldLayoutId id="2147484586" r:id="rId27"/>
    <p:sldLayoutId id="2147484587" r:id="rId28"/>
    <p:sldLayoutId id="2147484588" r:id="rId29"/>
    <p:sldLayoutId id="2147484589" r:id="rId30"/>
    <p:sldLayoutId id="2147484590" r:id="rId31"/>
    <p:sldLayoutId id="2147484591" r:id="rId32"/>
    <p:sldLayoutId id="2147484592" r:id="rId33"/>
    <p:sldLayoutId id="2147484593" r:id="rId34"/>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Graphs and Charts</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GB"/>
              <a:t>Confidential</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4070048480"/>
      </p:ext>
    </p:extLst>
  </p:cSld>
  <p:clrMap bg1="lt1" tx1="dk1" bg2="lt2" tx2="dk2" accent1="accent1" accent2="accent2" accent3="accent3" accent4="accent4" accent5="accent5" accent6="accent6" hlink="hlink" folHlink="folHlink"/>
  <p:sldLayoutIdLst>
    <p:sldLayoutId id="2147484595" r:id="rId1"/>
    <p:sldLayoutId id="2147484596" r:id="rId2"/>
    <p:sldLayoutId id="2147484597" r:id="rId3"/>
    <p:sldLayoutId id="2147484598" r:id="rId4"/>
    <p:sldLayoutId id="2147484599" r:id="rId5"/>
    <p:sldLayoutId id="2147484600" r:id="rId6"/>
    <p:sldLayoutId id="2147484601" r:id="rId7"/>
    <p:sldLayoutId id="2147484602" r:id="rId8"/>
    <p:sldLayoutId id="2147484603" r:id="rId9"/>
    <p:sldLayoutId id="2147484604" r:id="rId10"/>
    <p:sldLayoutId id="2147484605" r:id="rId11"/>
    <p:sldLayoutId id="2147484606" r:id="rId12"/>
    <p:sldLayoutId id="2147484607" r:id="rId13"/>
    <p:sldLayoutId id="2147484608" r:id="rId14"/>
    <p:sldLayoutId id="2147484609" r:id="rId15"/>
    <p:sldLayoutId id="2147484610" r:id="rId16"/>
    <p:sldLayoutId id="2147484611" r:id="rId17"/>
    <p:sldLayoutId id="2147484612" r:id="rId18"/>
    <p:sldLayoutId id="2147484613" r:id="rId19"/>
    <p:sldLayoutId id="2147484614" r:id="rId20"/>
    <p:sldLayoutId id="2147484615" r:id="rId21"/>
    <p:sldLayoutId id="2147484616" r:id="rId22"/>
    <p:sldLayoutId id="2147484617" r:id="rId23"/>
    <p:sldLayoutId id="2147484618" r:id="rId24"/>
    <p:sldLayoutId id="2147484619" r:id="rId25"/>
    <p:sldLayoutId id="2147484620" r:id="rId26"/>
    <p:sldLayoutId id="2147484621" r:id="rId27"/>
    <p:sldLayoutId id="2147484622" r:id="rId28"/>
    <p:sldLayoutId id="2147484623" r:id="rId29"/>
    <p:sldLayoutId id="2147484624" r:id="rId30"/>
    <p:sldLayoutId id="2147484625" r:id="rId31"/>
    <p:sldLayoutId id="2147484626" r:id="rId32"/>
    <p:sldLayoutId id="2147484627" r:id="rId33"/>
    <p:sldLayoutId id="2147484628" r:id="rId34"/>
    <p:sldLayoutId id="2147484629" r:id="rId35"/>
    <p:sldLayoutId id="2147484630" r:id="rId36"/>
    <p:sldLayoutId id="2147484631" r:id="rId37"/>
    <p:sldLayoutId id="2147484632" r:id="rId38"/>
    <p:sldLayoutId id="2147484633" r:id="rId39"/>
    <p:sldLayoutId id="2147484634" r:id="rId40"/>
    <p:sldLayoutId id="2147484635" r:id="rId41"/>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a:t>Presentation Title</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309891232"/>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1" r:id="rId15"/>
    <p:sldLayoutId id="2147484652" r:id="rId16"/>
    <p:sldLayoutId id="2147484653" r:id="rId17"/>
    <p:sldLayoutId id="2147484654" r:id="rId18"/>
    <p:sldLayoutId id="2147484655" r:id="rId19"/>
    <p:sldLayoutId id="2147484656" r:id="rId20"/>
    <p:sldLayoutId id="2147484657" r:id="rId21"/>
    <p:sldLayoutId id="2147484658" r:id="rId22"/>
    <p:sldLayoutId id="2147484659" r:id="rId23"/>
    <p:sldLayoutId id="2147484660" r:id="rId24"/>
    <p:sldLayoutId id="2147484661" r:id="rId25"/>
    <p:sldLayoutId id="2147484662" r:id="rId26"/>
    <p:sldLayoutId id="2147484663" r:id="rId27"/>
    <p:sldLayoutId id="2147484664" r:id="rId28"/>
    <p:sldLayoutId id="2147484665" r:id="rId29"/>
    <p:sldLayoutId id="2147484666" r:id="rId30"/>
    <p:sldLayoutId id="2147484667" r:id="rId31"/>
    <p:sldLayoutId id="2147484668" r:id="rId32"/>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190365821"/>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65" r:id="rId3"/>
    <p:sldLayoutId id="2147483969" r:id="rId4"/>
    <p:sldLayoutId id="2147483987" r:id="rId5"/>
    <p:sldLayoutId id="2147483985" r:id="rId6"/>
    <p:sldLayoutId id="2147483986" r:id="rId7"/>
    <p:sldLayoutId id="2147483956" r:id="rId8"/>
    <p:sldLayoutId id="2147483982" r:id="rId9"/>
    <p:sldLayoutId id="2147483941" r:id="rId10"/>
    <p:sldLayoutId id="2147483988" r:id="rId11"/>
    <p:sldLayoutId id="2147483978" r:id="rId12"/>
    <p:sldLayoutId id="2147483989" r:id="rId13"/>
    <p:sldLayoutId id="2147483990" r:id="rId14"/>
    <p:sldLayoutId id="2147483958"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3950" r:id="rId24"/>
    <p:sldLayoutId id="2147483951" r:id="rId25"/>
    <p:sldLayoutId id="2147483952" r:id="rId26"/>
    <p:sldLayoutId id="2147483953" r:id="rId27"/>
    <p:sldLayoutId id="2147483954" r:id="rId28"/>
    <p:sldLayoutId id="2147483955" r:id="rId29"/>
    <p:sldLayoutId id="2147484034" r:id="rId30"/>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BB51D1C0-D8BC-9513-5B67-81D7D103DD7D}"/>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680441692"/>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67" r:id="rId3"/>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84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userDrawn="1">
          <p15:clr>
            <a:srgbClr val="F26B43"/>
          </p15:clr>
        </p15:guide>
        <p15:guide id="12" pos="3912" userDrawn="1">
          <p15:clr>
            <a:srgbClr val="F26B43"/>
          </p15:clr>
        </p15:guide>
        <p15:guide id="13" pos="7388" userDrawn="1">
          <p15:clr>
            <a:srgbClr val="F26B43"/>
          </p15:clr>
        </p15:guide>
        <p15:guide id="15" pos="4976" userDrawn="1">
          <p15:clr>
            <a:srgbClr val="F26B43"/>
          </p15:clr>
        </p15:guide>
        <p15:guide id="16" pos="5118" userDrawn="1">
          <p15:clr>
            <a:srgbClr val="F26B43"/>
          </p15:clr>
        </p15:guide>
        <p15:guide id="25" orient="horz" pos="264" userDrawn="1">
          <p15:clr>
            <a:srgbClr val="F26B43"/>
          </p15:clr>
        </p15:guide>
        <p15:guide id="31" orient="horz" pos="4122" userDrawn="1">
          <p15:clr>
            <a:srgbClr val="F26B43"/>
          </p15:clr>
        </p15:guide>
        <p15:guide id="32" orient="horz" pos="4038" userDrawn="1">
          <p15:clr>
            <a:srgbClr val="F26B43"/>
          </p15:clr>
        </p15:guide>
        <p15:guide id="37" pos="2562" userDrawn="1">
          <p15:clr>
            <a:srgbClr val="F26B43"/>
          </p15:clr>
        </p15:guide>
        <p15:guide id="40" pos="3768" userDrawn="1">
          <p15:clr>
            <a:srgbClr val="F26B43"/>
          </p15:clr>
        </p15:guide>
        <p15:guide id="49" orient="horz" pos="936" userDrawn="1">
          <p15:clr>
            <a:srgbClr val="F26B43"/>
          </p15:clr>
        </p15:guide>
        <p15:guide id="50" orient="horz" pos="1045" userDrawn="1">
          <p15:clr>
            <a:srgbClr val="F26B43"/>
          </p15:clr>
        </p15:guide>
        <p15:guide id="51" pos="290" userDrawn="1">
          <p15:clr>
            <a:srgbClr val="F26B43"/>
          </p15:clr>
        </p15:guide>
        <p15:guide id="52" pos="953" userDrawn="1">
          <p15:clr>
            <a:srgbClr val="F26B43"/>
          </p15:clr>
        </p15:guide>
        <p15:guide id="53" pos="1100" userDrawn="1">
          <p15:clr>
            <a:srgbClr val="F26B43"/>
          </p15:clr>
        </p15:guide>
        <p15:guide id="54" pos="1758" userDrawn="1">
          <p15:clr>
            <a:srgbClr val="F26B43"/>
          </p15:clr>
        </p15:guide>
        <p15:guide id="55" pos="1900" userDrawn="1">
          <p15:clr>
            <a:srgbClr val="F26B43"/>
          </p15:clr>
        </p15:guide>
        <p15:guide id="56" pos="3370" userDrawn="1">
          <p15:clr>
            <a:srgbClr val="F26B43"/>
          </p15:clr>
        </p15:guide>
        <p15:guide id="57" pos="3510" userDrawn="1">
          <p15:clr>
            <a:srgbClr val="F26B43"/>
          </p15:clr>
        </p15:guide>
        <p15:guide id="58" pos="4168" userDrawn="1">
          <p15:clr>
            <a:srgbClr val="F26B43"/>
          </p15:clr>
        </p15:guide>
        <p15:guide id="59" pos="4310" userDrawn="1">
          <p15:clr>
            <a:srgbClr val="F26B43"/>
          </p15:clr>
        </p15:guide>
        <p15:guide id="60" pos="5774" userDrawn="1">
          <p15:clr>
            <a:srgbClr val="F26B43"/>
          </p15:clr>
        </p15:guide>
        <p15:guide id="61" pos="5918" userDrawn="1">
          <p15:clr>
            <a:srgbClr val="F26B43"/>
          </p15:clr>
        </p15:guide>
        <p15:guide id="62" pos="6582" userDrawn="1">
          <p15:clr>
            <a:srgbClr val="F26B43"/>
          </p15:clr>
        </p15:guide>
        <p15:guide id="63" pos="672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spTree>
    <p:extLst>
      <p:ext uri="{BB962C8B-B14F-4D97-AF65-F5344CB8AC3E}">
        <p14:creationId xmlns:p14="http://schemas.microsoft.com/office/powerpoint/2010/main" val="399102783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sv-SE" dirty="0"/>
              <a:t>Kampanjmätning 2023</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407584142"/>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 id="2147484057" r:id="rId19"/>
    <p:sldLayoutId id="2147484058" r:id="rId20"/>
    <p:sldLayoutId id="2147484059" r:id="rId21"/>
    <p:sldLayoutId id="2147484060" r:id="rId22"/>
    <p:sldLayoutId id="2147484061" r:id="rId23"/>
    <p:sldLayoutId id="2147484062" r:id="rId24"/>
    <p:sldLayoutId id="2147484063" r:id="rId25"/>
    <p:sldLayoutId id="2147484064" r:id="rId26"/>
    <p:sldLayoutId id="2147484065" r:id="rId27"/>
    <p:sldLayoutId id="2147484066" r:id="rId28"/>
    <p:sldLayoutId id="2147484067" r:id="rId29"/>
    <p:sldLayoutId id="2147484068" r:id="rId30"/>
    <p:sldLayoutId id="2147484069" r:id="rId31"/>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dirty="0" err="1"/>
              <a:t>Sollentuna</a:t>
            </a:r>
            <a:r>
              <a:rPr lang="en-US" dirty="0"/>
              <a:t> </a:t>
            </a:r>
            <a:r>
              <a:rPr lang="en-US" dirty="0" err="1"/>
              <a:t>kommun</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3541436607"/>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 id="2147484083" r:id="rId12"/>
    <p:sldLayoutId id="2147484084" r:id="rId13"/>
    <p:sldLayoutId id="2147484085" r:id="rId14"/>
    <p:sldLayoutId id="2147484086" r:id="rId15"/>
    <p:sldLayoutId id="2147484087" r:id="rId16"/>
    <p:sldLayoutId id="2147484088" r:id="rId17"/>
    <p:sldLayoutId id="2147484089" r:id="rId18"/>
    <p:sldLayoutId id="2147484090" r:id="rId19"/>
    <p:sldLayoutId id="2147484091" r:id="rId20"/>
    <p:sldLayoutId id="2147484092" r:id="rId21"/>
    <p:sldLayoutId id="2147484093" r:id="rId22"/>
    <p:sldLayoutId id="2147484094" r:id="rId23"/>
    <p:sldLayoutId id="2147484095" r:id="rId24"/>
    <p:sldLayoutId id="2147484096" r:id="rId25"/>
    <p:sldLayoutId id="2147484097" r:id="rId26"/>
    <p:sldLayoutId id="2147484098" r:id="rId27"/>
    <p:sldLayoutId id="2147484099" r:id="rId28"/>
    <p:sldLayoutId id="2147484100" r:id="rId2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sv-SE" dirty="0"/>
              <a:t>Kampanjmätning 2023</a:t>
            </a:r>
            <a:endParaRPr lang="en-US" dirty="0"/>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en-US"/>
              <a:t>Confidential</a:t>
            </a:r>
            <a:endParaRPr lang="en-US" dirty="0"/>
          </a:p>
        </p:txBody>
      </p:sp>
      <p:cxnSp>
        <p:nvCxnSpPr>
          <p:cNvPr id="4" name="Straight Connector 3">
            <a:extLst>
              <a:ext uri="{FF2B5EF4-FFF2-40B4-BE49-F238E27FC236}">
                <a16:creationId xmlns:a16="http://schemas.microsoft.com/office/drawing/2014/main" id="{CF5EE20B-FA9A-4858-E125-C5D1A27AD989}"/>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5E7B7C9C-39CB-233B-1532-1105C56C7C96}"/>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dirty="0"/>
              <a:t>Ve</a:t>
            </a:r>
            <a:r>
              <a:rPr lang="en-US" b="1" spc="0" baseline="0" dirty="0"/>
              <a:t>rian</a:t>
            </a:r>
          </a:p>
        </p:txBody>
      </p:sp>
    </p:spTree>
    <p:extLst>
      <p:ext uri="{BB962C8B-B14F-4D97-AF65-F5344CB8AC3E}">
        <p14:creationId xmlns:p14="http://schemas.microsoft.com/office/powerpoint/2010/main" val="1439320881"/>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 id="2147484124" r:id="rId23"/>
    <p:sldLayoutId id="2147484125" r:id="rId24"/>
    <p:sldLayoutId id="2147484126" r:id="rId25"/>
    <p:sldLayoutId id="2147484127" r:id="rId26"/>
    <p:sldLayoutId id="2147484128" r:id="rId27"/>
    <p:sldLayoutId id="2147484129" r:id="rId28"/>
    <p:sldLayoutId id="2147484130" r:id="rId29"/>
    <p:sldLayoutId id="2147484131" r:id="rId30"/>
    <p:sldLayoutId id="2147484132" r:id="rId31"/>
    <p:sldLayoutId id="2147484133" r:id="rId32"/>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8"/>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409088077"/>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 id="2147484183" r:id="rId14"/>
    <p:sldLayoutId id="2147484184" r:id="rId15"/>
    <p:sldLayoutId id="2147484185" r:id="rId16"/>
    <p:sldLayoutId id="2147484186" r:id="rId17"/>
    <p:sldLayoutId id="2147484187" r:id="rId18"/>
    <p:sldLayoutId id="2147484188" r:id="rId19"/>
    <p:sldLayoutId id="2147484189" r:id="rId20"/>
    <p:sldLayoutId id="2147484190" r:id="rId21"/>
    <p:sldLayoutId id="2147484191" r:id="rId22"/>
    <p:sldLayoutId id="2147484192" r:id="rId23"/>
    <p:sldLayoutId id="2147484193" r:id="rId24"/>
    <p:sldLayoutId id="2147484194" r:id="rId25"/>
    <p:sldLayoutId id="214748419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0374" y="419101"/>
            <a:ext cx="11268076" cy="645075"/>
          </a:xfrm>
          <a:prstGeom prst="rect">
            <a:avLst/>
          </a:prstGeom>
        </p:spPr>
        <p:txBody>
          <a:bodyPr vert="horz" lIns="0" tIns="9144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460375" y="1667435"/>
            <a:ext cx="11268076" cy="474606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Test</a:t>
            </a:r>
          </a:p>
          <a:p>
            <a:pPr lvl="3"/>
            <a:r>
              <a:rPr lang="en-US"/>
              <a:t>Test</a:t>
            </a:r>
          </a:p>
          <a:p>
            <a:pPr lvl="4"/>
            <a:r>
              <a:rPr lang="en-US"/>
              <a:t>Test</a:t>
            </a:r>
          </a:p>
          <a:p>
            <a:pPr lvl="5"/>
            <a:r>
              <a:rPr lang="en-US"/>
              <a:t>Test</a:t>
            </a:r>
          </a:p>
          <a:p>
            <a:pPr lvl="6"/>
            <a:r>
              <a:rPr lang="en-US"/>
              <a:t>Test</a:t>
            </a:r>
          </a:p>
          <a:p>
            <a:pPr lvl="7"/>
            <a:r>
              <a:rPr lang="en-US"/>
              <a:t>Test</a:t>
            </a:r>
          </a:p>
        </p:txBody>
      </p:sp>
      <p:sp>
        <p:nvSpPr>
          <p:cNvPr id="5" name="Footer Placeholder 4"/>
          <p:cNvSpPr>
            <a:spLocks noGrp="1"/>
          </p:cNvSpPr>
          <p:nvPr>
            <p:ph type="ftr" sz="quarter" idx="3"/>
          </p:nvPr>
        </p:nvSpPr>
        <p:spPr>
          <a:xfrm>
            <a:off x="1009650" y="6546849"/>
            <a:ext cx="7127875" cy="155574"/>
          </a:xfrm>
          <a:prstGeom prst="rect">
            <a:avLst/>
          </a:prstGeom>
        </p:spPr>
        <p:txBody>
          <a:bodyPr vert="horz" lIns="0" tIns="0" rIns="0" bIns="0" rtlCol="0" anchor="b" anchorCtr="0"/>
          <a:lstStyle>
            <a:lvl1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1pPr>
            <a:lvl2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2pPr>
            <a:lvl3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3pPr>
            <a:lvl4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4pPr>
            <a:lvl5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5pPr>
            <a:lvl6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6pPr>
            <a:lvl7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7pPr>
            <a:lvl8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8pPr>
            <a:lvl9pPr marL="0" indent="9525" algn="l">
              <a:tabLst/>
              <a:defRPr sz="800" b="0" i="0" cap="none" baseline="0">
                <a:solidFill>
                  <a:schemeClr val="tx1"/>
                </a:solidFill>
                <a:latin typeface="+mn-lt"/>
                <a:ea typeface="Roboto" panose="02000000000000000000" pitchFamily="2" charset="0"/>
                <a:cs typeface="Verdana" panose="020B0604030504040204" pitchFamily="34" charset="0"/>
              </a:defRPr>
            </a:lvl9pPr>
          </a:lstStyle>
          <a:p>
            <a:r>
              <a:rPr lang="en-US"/>
              <a:t>Intern varumärkesundersökning 2023</a:t>
            </a:r>
          </a:p>
        </p:txBody>
      </p:sp>
      <p:sp>
        <p:nvSpPr>
          <p:cNvPr id="6" name="Slide Number Placeholder 5"/>
          <p:cNvSpPr>
            <a:spLocks noGrp="1"/>
          </p:cNvSpPr>
          <p:nvPr>
            <p:ph type="sldNum" sz="quarter" idx="4"/>
          </p:nvPr>
        </p:nvSpPr>
        <p:spPr>
          <a:xfrm>
            <a:off x="11509579" y="6546850"/>
            <a:ext cx="218871" cy="155574"/>
          </a:xfrm>
          <a:prstGeom prst="rect">
            <a:avLst/>
          </a:prstGeom>
        </p:spPr>
        <p:txBody>
          <a:bodyPr vert="horz" lIns="0" tIns="0" rIns="0" bIns="0" rtlCol="0" anchor="b" anchorCtr="0"/>
          <a:lstStyle>
            <a:lvl1pPr algn="r">
              <a:defRPr sz="800" b="1" i="0">
                <a:solidFill>
                  <a:schemeClr val="tx1"/>
                </a:solidFill>
                <a:latin typeface="+mn-lt"/>
                <a:ea typeface="Verdana" panose="020B0604030504040204" pitchFamily="34" charset="0"/>
                <a:cs typeface="Verdana" panose="020B0604030504040204" pitchFamily="34" charset="0"/>
              </a:defRPr>
            </a:lvl1pPr>
            <a:lvl2pPr marL="0" algn="r">
              <a:defRPr sz="800" b="1" i="0">
                <a:solidFill>
                  <a:schemeClr val="tx2"/>
                </a:solidFill>
                <a:latin typeface="+mn-lt"/>
                <a:ea typeface="Verdana" panose="020B0604030504040204" pitchFamily="34" charset="0"/>
                <a:cs typeface="Verdana" panose="020B0604030504040204" pitchFamily="34" charset="0"/>
              </a:defRPr>
            </a:lvl2pPr>
            <a:lvl3pPr marL="0" algn="r">
              <a:defRPr sz="800" b="1" i="0">
                <a:solidFill>
                  <a:schemeClr val="tx1"/>
                </a:solidFill>
                <a:latin typeface="+mn-lt"/>
                <a:ea typeface="Verdana" panose="020B0604030504040204" pitchFamily="34" charset="0"/>
                <a:cs typeface="Verdana" panose="020B0604030504040204" pitchFamily="34" charset="0"/>
              </a:defRPr>
            </a:lvl3pPr>
            <a:lvl4pPr marL="0" algn="r">
              <a:defRPr sz="800" b="1" i="0">
                <a:solidFill>
                  <a:schemeClr val="tx2"/>
                </a:solidFill>
                <a:latin typeface="+mn-lt"/>
                <a:ea typeface="Verdana" panose="020B0604030504040204" pitchFamily="34" charset="0"/>
                <a:cs typeface="Verdana" panose="020B0604030504040204" pitchFamily="34" charset="0"/>
              </a:defRPr>
            </a:lvl4pPr>
            <a:lvl5pPr marL="0" algn="r">
              <a:defRPr sz="800" b="1" i="0">
                <a:solidFill>
                  <a:schemeClr val="tx2"/>
                </a:solidFill>
                <a:latin typeface="+mn-lt"/>
                <a:ea typeface="Verdana" panose="020B0604030504040204" pitchFamily="34" charset="0"/>
                <a:cs typeface="Verdana" panose="020B0604030504040204" pitchFamily="34" charset="0"/>
              </a:defRPr>
            </a:lvl5pPr>
            <a:lvl6pPr marL="0" algn="r">
              <a:defRPr sz="800" b="1" i="0">
                <a:solidFill>
                  <a:schemeClr val="tx2"/>
                </a:solidFill>
                <a:latin typeface="+mn-lt"/>
                <a:ea typeface="Verdana" panose="020B0604030504040204" pitchFamily="34" charset="0"/>
                <a:cs typeface="Verdana" panose="020B0604030504040204" pitchFamily="34" charset="0"/>
              </a:defRPr>
            </a:lvl6pPr>
            <a:lvl7pPr marL="0" algn="r">
              <a:defRPr sz="800" b="1" i="0">
                <a:solidFill>
                  <a:schemeClr val="tx2"/>
                </a:solidFill>
                <a:latin typeface="+mn-lt"/>
                <a:ea typeface="Verdana" panose="020B0604030504040204" pitchFamily="34" charset="0"/>
                <a:cs typeface="Verdana" panose="020B0604030504040204" pitchFamily="34" charset="0"/>
              </a:defRPr>
            </a:lvl7pPr>
            <a:lvl8pPr marL="0" algn="r">
              <a:defRPr sz="800" b="1" i="0">
                <a:solidFill>
                  <a:schemeClr val="tx2"/>
                </a:solidFill>
                <a:latin typeface="+mn-lt"/>
                <a:ea typeface="Verdana" panose="020B0604030504040204" pitchFamily="34" charset="0"/>
                <a:cs typeface="Verdana" panose="020B0604030504040204" pitchFamily="34" charset="0"/>
              </a:defRPr>
            </a:lvl8pPr>
            <a:lvl9pPr marL="0" algn="r">
              <a:defRPr sz="800" b="1" i="0">
                <a:solidFill>
                  <a:schemeClr val="tx2"/>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7" name="Date Placeholder 6">
            <a:extLst>
              <a:ext uri="{FF2B5EF4-FFF2-40B4-BE49-F238E27FC236}">
                <a16:creationId xmlns:a16="http://schemas.microsoft.com/office/drawing/2014/main" id="{405903E7-1CD1-78A9-A8C6-D4E8679956F2}"/>
              </a:ext>
            </a:extLst>
          </p:cNvPr>
          <p:cNvSpPr>
            <a:spLocks noGrp="1"/>
          </p:cNvSpPr>
          <p:nvPr>
            <p:ph type="dt" sz="half" idx="2"/>
          </p:nvPr>
        </p:nvSpPr>
        <p:spPr>
          <a:xfrm>
            <a:off x="9394825" y="6546850"/>
            <a:ext cx="2014538" cy="155574"/>
          </a:xfrm>
          <a:prstGeom prst="rect">
            <a:avLst/>
          </a:prstGeom>
        </p:spPr>
        <p:txBody>
          <a:bodyPr vert="horz" lIns="0" tIns="0" rIns="0" bIns="0" rtlCol="0" anchor="b" anchorCtr="0"/>
          <a:lstStyle>
            <a:lvl1pPr algn="r">
              <a:defRPr sz="800">
                <a:solidFill>
                  <a:schemeClr val="tx1"/>
                </a:solidFill>
              </a:defRPr>
            </a:lvl1pPr>
            <a:lvl2pPr marL="0" algn="r">
              <a:defRPr sz="800"/>
            </a:lvl2pPr>
            <a:lvl3pPr marL="0" algn="r">
              <a:defRPr sz="800"/>
            </a:lvl3pPr>
            <a:lvl4pPr marL="0" algn="r">
              <a:defRPr sz="800"/>
            </a:lvl4pPr>
            <a:lvl5pPr marL="0" algn="r">
              <a:defRPr sz="800"/>
            </a:lvl5pPr>
            <a:lvl6pPr marL="0" algn="r">
              <a:defRPr sz="800"/>
            </a:lvl6pPr>
            <a:lvl7pPr marL="0" algn="r">
              <a:defRPr sz="800"/>
            </a:lvl7pPr>
            <a:lvl8pPr marL="0" algn="r">
              <a:defRPr sz="800"/>
            </a:lvl8pPr>
            <a:lvl9pPr marL="0" algn="r">
              <a:defRPr sz="800"/>
            </a:lvl9pPr>
          </a:lstStyle>
          <a:p>
            <a:r>
              <a:rPr lang="sv-SE"/>
              <a:t>Confidential</a:t>
            </a:r>
            <a:endParaRPr lang="en-US"/>
          </a:p>
        </p:txBody>
      </p:sp>
      <p:cxnSp>
        <p:nvCxnSpPr>
          <p:cNvPr id="14" name="Straight Connector 13">
            <a:extLst>
              <a:ext uri="{FF2B5EF4-FFF2-40B4-BE49-F238E27FC236}">
                <a16:creationId xmlns:a16="http://schemas.microsoft.com/office/drawing/2014/main" id="{79A8AD1F-BF14-627F-8D41-EBB4EC1E2ADE}"/>
              </a:ext>
            </a:extLst>
          </p:cNvPr>
          <p:cNvCxnSpPr>
            <a:cxnSpLocks/>
          </p:cNvCxnSpPr>
          <p:nvPr userDrawn="1"/>
        </p:nvCxnSpPr>
        <p:spPr>
          <a:xfrm flipV="1">
            <a:off x="914400" y="6575425"/>
            <a:ext cx="0" cy="12699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EF11F5BD-5F0A-0D1C-50E6-548F0E3465E0}"/>
              </a:ext>
            </a:extLst>
          </p:cNvPr>
          <p:cNvSpPr txBox="1">
            <a:spLocks/>
          </p:cNvSpPr>
          <p:nvPr userDrawn="1"/>
        </p:nvSpPr>
        <p:spPr>
          <a:xfrm>
            <a:off x="454985" y="6546849"/>
            <a:ext cx="454450" cy="155574"/>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1pPr>
            <a:lvl2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2pPr>
            <a:lvl3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3pPr>
            <a:lvl4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4pPr>
            <a:lvl5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5pPr>
            <a:lvl6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6pPr>
            <a:lvl7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7pPr>
            <a:lvl8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8pPr>
            <a:lvl9pPr marL="0" indent="9525" algn="l" defTabSz="457200" rtl="0" eaLnBrk="1" latinLnBrk="0" hangingPunct="1">
              <a:tabLst/>
              <a:defRPr sz="800" b="0" i="0" kern="1200" cap="none" baseline="0">
                <a:solidFill>
                  <a:schemeClr val="tx1"/>
                </a:solidFill>
                <a:latin typeface="+mn-lt"/>
                <a:ea typeface="Roboto" panose="02000000000000000000" pitchFamily="2" charset="0"/>
                <a:cs typeface="Verdana" panose="020B0604030504040204" pitchFamily="34" charset="0"/>
              </a:defRPr>
            </a:lvl9pPr>
          </a:lstStyle>
          <a:p>
            <a:r>
              <a:rPr lang="en-US" b="1" spc="0"/>
              <a:t>Ve</a:t>
            </a:r>
            <a:r>
              <a:rPr lang="en-US" b="1" spc="0" baseline="0"/>
              <a:t>rian</a:t>
            </a:r>
          </a:p>
        </p:txBody>
      </p:sp>
    </p:spTree>
    <p:extLst>
      <p:ext uri="{BB962C8B-B14F-4D97-AF65-F5344CB8AC3E}">
        <p14:creationId xmlns:p14="http://schemas.microsoft.com/office/powerpoint/2010/main" val="305961853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 id="2147484221" r:id="rId25"/>
    <p:sldLayoutId id="2147484222" r:id="rId26"/>
    <p:sldLayoutId id="2147484223" r:id="rId27"/>
    <p:sldLayoutId id="2147484224" r:id="rId28"/>
    <p:sldLayoutId id="2147484225" r:id="rId29"/>
    <p:sldLayoutId id="2147484226" r:id="rId30"/>
    <p:sldLayoutId id="2147484227" r:id="rId31"/>
    <p:sldLayoutId id="2147484228" r:id="rId32"/>
    <p:sldLayoutId id="2147484229" r:id="rId33"/>
    <p:sldLayoutId id="2147484230" r:id="rId34"/>
    <p:sldLayoutId id="2147484231" r:id="rId35"/>
    <p:sldLayoutId id="2147484232" r:id="rId36"/>
    <p:sldLayoutId id="2147484234" r:id="rId37"/>
    <p:sldLayoutId id="2147484235" r:id="rId38"/>
    <p:sldLayoutId id="2147484236" r:id="rId39"/>
  </p:sldLayoutIdLst>
  <p:hf hdr="0"/>
  <p:txStyles>
    <p:titleStyle>
      <a:lvl1pPr algn="l" defTabSz="914400" rtl="0" eaLnBrk="1" latinLnBrk="0" hangingPunct="1">
        <a:lnSpc>
          <a:spcPct val="100000"/>
        </a:lnSpc>
        <a:spcBef>
          <a:spcPct val="0"/>
        </a:spcBef>
        <a:buNone/>
        <a:defRPr sz="3200" b="0" i="0" kern="1200">
          <a:solidFill>
            <a:schemeClr val="tx2"/>
          </a:solidFill>
          <a:latin typeface="Georgia" panose="02040502050405020303" pitchFamily="18" charset="0"/>
          <a:ea typeface="Georgia" panose="02040502050405020303" pitchFamily="18" charset="0"/>
          <a:cs typeface="Segoe UI" panose="020B0502040204020203"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6600" indent="-156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400" kern="1200">
          <a:solidFill>
            <a:schemeClr val="tx1"/>
          </a:solidFill>
          <a:latin typeface="+mn-lt"/>
          <a:ea typeface="+mn-ea"/>
          <a:cs typeface="+mn-cs"/>
        </a:defRPr>
      </a:lvl6pPr>
      <a:lvl7pPr marL="2743200" algn="l" defTabSz="914400" rtl="0" eaLnBrk="1" latinLnBrk="0" hangingPunct="1">
        <a:defRPr sz="1400" kern="1200">
          <a:solidFill>
            <a:schemeClr val="tx1"/>
          </a:solidFill>
          <a:latin typeface="+mn-lt"/>
          <a:ea typeface="+mn-ea"/>
          <a:cs typeface="+mn-cs"/>
        </a:defRPr>
      </a:lvl7pPr>
      <a:lvl8pPr marL="3200400" algn="l" defTabSz="914400" rtl="0" eaLnBrk="1" latinLnBrk="0" hangingPunct="1">
        <a:defRPr sz="1400" kern="1200">
          <a:solidFill>
            <a:schemeClr val="tx1"/>
          </a:solidFill>
          <a:latin typeface="+mn-lt"/>
          <a:ea typeface="+mn-ea"/>
          <a:cs typeface="+mn-cs"/>
        </a:defRPr>
      </a:lvl8pPr>
      <a:lvl9pPr marL="3657600" algn="l" defTabSz="9144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08">
          <p15:clr>
            <a:srgbClr val="F26B43"/>
          </p15:clr>
        </p15:guide>
        <p15:guide id="12" pos="3912">
          <p15:clr>
            <a:srgbClr val="F26B43"/>
          </p15:clr>
        </p15:guide>
        <p15:guide id="13" pos="7388">
          <p15:clr>
            <a:srgbClr val="F26B43"/>
          </p15:clr>
        </p15:guide>
        <p15:guide id="15" pos="4976">
          <p15:clr>
            <a:srgbClr val="F26B43"/>
          </p15:clr>
        </p15:guide>
        <p15:guide id="16" pos="5118">
          <p15:clr>
            <a:srgbClr val="F26B43"/>
          </p15:clr>
        </p15:guide>
        <p15:guide id="25" orient="horz" pos="264">
          <p15:clr>
            <a:srgbClr val="F26B43"/>
          </p15:clr>
        </p15:guide>
        <p15:guide id="31" orient="horz" pos="4122">
          <p15:clr>
            <a:srgbClr val="F26B43"/>
          </p15:clr>
        </p15:guide>
        <p15:guide id="32" orient="horz" pos="4038">
          <p15:clr>
            <a:srgbClr val="F26B43"/>
          </p15:clr>
        </p15:guide>
        <p15:guide id="37" pos="2562">
          <p15:clr>
            <a:srgbClr val="F26B43"/>
          </p15:clr>
        </p15:guide>
        <p15:guide id="40" pos="3768">
          <p15:clr>
            <a:srgbClr val="F26B43"/>
          </p15:clr>
        </p15:guide>
        <p15:guide id="49" orient="horz" pos="936">
          <p15:clr>
            <a:srgbClr val="F26B43"/>
          </p15:clr>
        </p15:guide>
        <p15:guide id="50" orient="horz" pos="1045">
          <p15:clr>
            <a:srgbClr val="F26B43"/>
          </p15:clr>
        </p15:guide>
        <p15:guide id="51" pos="290">
          <p15:clr>
            <a:srgbClr val="F26B43"/>
          </p15:clr>
        </p15:guide>
        <p15:guide id="52" pos="953">
          <p15:clr>
            <a:srgbClr val="F26B43"/>
          </p15:clr>
        </p15:guide>
        <p15:guide id="53" pos="1100">
          <p15:clr>
            <a:srgbClr val="F26B43"/>
          </p15:clr>
        </p15:guide>
        <p15:guide id="54" pos="1758">
          <p15:clr>
            <a:srgbClr val="F26B43"/>
          </p15:clr>
        </p15:guide>
        <p15:guide id="55" pos="1900">
          <p15:clr>
            <a:srgbClr val="F26B43"/>
          </p15:clr>
        </p15:guide>
        <p15:guide id="56" pos="3370">
          <p15:clr>
            <a:srgbClr val="F26B43"/>
          </p15:clr>
        </p15:guide>
        <p15:guide id="57" pos="3510">
          <p15:clr>
            <a:srgbClr val="F26B43"/>
          </p15:clr>
        </p15:guide>
        <p15:guide id="58" pos="4168">
          <p15:clr>
            <a:srgbClr val="F26B43"/>
          </p15:clr>
        </p15:guide>
        <p15:guide id="59" pos="4310">
          <p15:clr>
            <a:srgbClr val="F26B43"/>
          </p15:clr>
        </p15:guide>
        <p15:guide id="60" pos="5774">
          <p15:clr>
            <a:srgbClr val="F26B43"/>
          </p15:clr>
        </p15:guide>
        <p15:guide id="61" pos="5918">
          <p15:clr>
            <a:srgbClr val="F26B43"/>
          </p15:clr>
        </p15:guide>
        <p15:guide id="62" pos="6582">
          <p15:clr>
            <a:srgbClr val="F26B43"/>
          </p15:clr>
        </p15:guide>
        <p15:guide id="63" pos="67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1.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451.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16.xml"/><Relationship Id="rId5" Type="http://schemas.openxmlformats.org/officeDocument/2006/relationships/chart" Target="../charts/chart14.xml"/><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16.xml"/><Relationship Id="rId5" Type="http://schemas.openxmlformats.org/officeDocument/2006/relationships/chart" Target="../charts/chart17.xml"/><Relationship Id="rId4" Type="http://schemas.openxmlformats.org/officeDocument/2006/relationships/chart" Target="../charts/chart16.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microsoft.com/office/2018/10/relationships/comments" Target="../comments/modernComment_24B_4DAAFE46.xml"/><Relationship Id="rId1" Type="http://schemas.openxmlformats.org/officeDocument/2006/relationships/slideLayout" Target="../slideLayouts/slideLayout52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7FB472B5_762347B8.xml"/><Relationship Id="rId2" Type="http://schemas.openxmlformats.org/officeDocument/2006/relationships/notesSlide" Target="../notesSlides/notesSlide10.xml"/><Relationship Id="rId1" Type="http://schemas.openxmlformats.org/officeDocument/2006/relationships/slideLayout" Target="../slideLayouts/slideLayout45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451.xml"/><Relationship Id="rId5" Type="http://schemas.openxmlformats.org/officeDocument/2006/relationships/chart" Target="../charts/chart24.xml"/><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7FB472B9_63C8C34C.xml"/><Relationship Id="rId2" Type="http://schemas.openxmlformats.org/officeDocument/2006/relationships/notesSlide" Target="../notesSlides/notesSlide12.xml"/><Relationship Id="rId1" Type="http://schemas.openxmlformats.org/officeDocument/2006/relationships/slideLayout" Target="../slideLayouts/slideLayout451.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3.xml"/><Relationship Id="rId1" Type="http://schemas.openxmlformats.org/officeDocument/2006/relationships/slideLayout" Target="../slideLayouts/slideLayout116.xml"/><Relationship Id="rId5" Type="http://schemas.openxmlformats.org/officeDocument/2006/relationships/chart" Target="../charts/chart30.xml"/><Relationship Id="rId4" Type="http://schemas.openxmlformats.org/officeDocument/2006/relationships/chart" Target="../charts/char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2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4.xml"/><Relationship Id="rId1" Type="http://schemas.openxmlformats.org/officeDocument/2006/relationships/slideLayout" Target="../slideLayouts/slideLayout45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FB472BA_E3D11182.xml"/><Relationship Id="rId2" Type="http://schemas.openxmlformats.org/officeDocument/2006/relationships/notesSlide" Target="../notesSlides/notesSlide15.xml"/><Relationship Id="rId1" Type="http://schemas.openxmlformats.org/officeDocument/2006/relationships/slideLayout" Target="../slideLayouts/slideLayout451.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6.xml"/><Relationship Id="rId1" Type="http://schemas.openxmlformats.org/officeDocument/2006/relationships/slideLayout" Target="../slideLayouts/slideLayout451.xml"/><Relationship Id="rId5" Type="http://schemas.openxmlformats.org/officeDocument/2006/relationships/chart" Target="../charts/chart37.xml"/><Relationship Id="rId4" Type="http://schemas.openxmlformats.org/officeDocument/2006/relationships/chart" Target="../charts/char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7.xml"/><Relationship Id="rId1" Type="http://schemas.openxmlformats.org/officeDocument/2006/relationships/slideLayout" Target="../slideLayouts/slideLayout4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95.xml"/><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46.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46.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45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16.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BFC13A4-62A9-7555-D117-6B3C910F7F97}"/>
              </a:ext>
            </a:extLst>
          </p:cNvPr>
          <p:cNvSpPr>
            <a:spLocks noGrp="1"/>
          </p:cNvSpPr>
          <p:nvPr>
            <p:ph type="pic" sz="quarter" idx="24"/>
          </p:nvPr>
        </p:nvSpPr>
        <p:spPr/>
        <p:txBody>
          <a:bodyPr/>
          <a:lstStyle/>
          <a:p>
            <a:endParaRPr lang="en-GB"/>
          </a:p>
        </p:txBody>
      </p:sp>
      <p:sp>
        <p:nvSpPr>
          <p:cNvPr id="5" name="Text Placeholder 4">
            <a:extLst>
              <a:ext uri="{FF2B5EF4-FFF2-40B4-BE49-F238E27FC236}">
                <a16:creationId xmlns:a16="http://schemas.microsoft.com/office/drawing/2014/main" id="{FEB51324-AE01-878F-1122-FBC7D8B5F013}"/>
              </a:ext>
            </a:extLst>
          </p:cNvPr>
          <p:cNvSpPr>
            <a:spLocks noGrp="1"/>
          </p:cNvSpPr>
          <p:nvPr>
            <p:ph type="body" sz="quarter" idx="26"/>
          </p:nvPr>
        </p:nvSpPr>
        <p:spPr/>
        <p:txBody>
          <a:bodyPr/>
          <a:lstStyle/>
          <a:p>
            <a:r>
              <a:rPr lang="en-GB" dirty="0"/>
              <a:t>Martin Ahlqvist</a:t>
            </a:r>
          </a:p>
          <a:p>
            <a:r>
              <a:rPr lang="en-GB" dirty="0"/>
              <a:t>Marina van Eerd</a:t>
            </a:r>
          </a:p>
          <a:p>
            <a:r>
              <a:rPr lang="en-GB" dirty="0"/>
              <a:t>Katarina Hajdu</a:t>
            </a:r>
          </a:p>
        </p:txBody>
      </p:sp>
      <p:sp>
        <p:nvSpPr>
          <p:cNvPr id="6" name="Text Placeholder 5">
            <a:extLst>
              <a:ext uri="{FF2B5EF4-FFF2-40B4-BE49-F238E27FC236}">
                <a16:creationId xmlns:a16="http://schemas.microsoft.com/office/drawing/2014/main" id="{9CBCAF5C-0CC1-76E4-60DC-D05B795B91FC}"/>
              </a:ext>
            </a:extLst>
          </p:cNvPr>
          <p:cNvSpPr>
            <a:spLocks noGrp="1"/>
          </p:cNvSpPr>
          <p:nvPr>
            <p:ph type="body" sz="quarter" idx="27"/>
          </p:nvPr>
        </p:nvSpPr>
        <p:spPr/>
        <p:txBody>
          <a:bodyPr/>
          <a:lstStyle/>
          <a:p>
            <a:endParaRPr lang="en-GB"/>
          </a:p>
        </p:txBody>
      </p:sp>
      <p:sp>
        <p:nvSpPr>
          <p:cNvPr id="7" name="Text Placeholder 6">
            <a:extLst>
              <a:ext uri="{FF2B5EF4-FFF2-40B4-BE49-F238E27FC236}">
                <a16:creationId xmlns:a16="http://schemas.microsoft.com/office/drawing/2014/main" id="{0DD6413A-2757-24EF-CA52-E3CB8E4D4C6B}"/>
              </a:ext>
            </a:extLst>
          </p:cNvPr>
          <p:cNvSpPr>
            <a:spLocks noGrp="1"/>
          </p:cNvSpPr>
          <p:nvPr>
            <p:ph type="body" sz="quarter" idx="28"/>
          </p:nvPr>
        </p:nvSpPr>
        <p:spPr/>
        <p:txBody>
          <a:bodyPr/>
          <a:lstStyle/>
          <a:p>
            <a:r>
              <a:rPr lang="sv-SE" dirty="0"/>
              <a:t>Mars 2024</a:t>
            </a:r>
          </a:p>
        </p:txBody>
      </p:sp>
      <p:sp>
        <p:nvSpPr>
          <p:cNvPr id="8" name="Text Placeholder 7">
            <a:extLst>
              <a:ext uri="{FF2B5EF4-FFF2-40B4-BE49-F238E27FC236}">
                <a16:creationId xmlns:a16="http://schemas.microsoft.com/office/drawing/2014/main" id="{DC935849-4AF1-726E-4E61-2247035048A4}"/>
              </a:ext>
            </a:extLst>
          </p:cNvPr>
          <p:cNvSpPr>
            <a:spLocks noGrp="1"/>
          </p:cNvSpPr>
          <p:nvPr>
            <p:ph type="body" sz="quarter" idx="29"/>
          </p:nvPr>
        </p:nvSpPr>
        <p:spPr>
          <a:xfrm>
            <a:off x="460375" y="1485898"/>
            <a:ext cx="5437086" cy="2485737"/>
          </a:xfrm>
        </p:spPr>
        <p:txBody>
          <a:bodyPr/>
          <a:lstStyle/>
          <a:p>
            <a:r>
              <a:rPr lang="sv-SE" sz="4200" dirty="0"/>
              <a:t>Barnfamiljers ekonomiska svårigheter 2024</a:t>
            </a:r>
          </a:p>
        </p:txBody>
      </p:sp>
    </p:spTree>
    <p:extLst>
      <p:ext uri="{BB962C8B-B14F-4D97-AF65-F5344CB8AC3E}">
        <p14:creationId xmlns:p14="http://schemas.microsoft.com/office/powerpoint/2010/main" val="339466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B669A-C82D-D467-3BC7-16990411A45D}"/>
            </a:ext>
          </a:extLst>
        </p:cNvPr>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6685BD1E-9EDF-E60A-0208-77243FAB4233}"/>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4" name="Platshållare för sidfot 3">
            <a:extLst>
              <a:ext uri="{FF2B5EF4-FFF2-40B4-BE49-F238E27FC236}">
                <a16:creationId xmlns:a16="http://schemas.microsoft.com/office/drawing/2014/main" id="{6514BFD9-02F6-6F91-F322-1904EF18AA7F}"/>
              </a:ext>
            </a:extLst>
          </p:cNvPr>
          <p:cNvSpPr>
            <a:spLocks noGrp="1"/>
          </p:cNvSpPr>
          <p:nvPr>
            <p:ph type="ftr" sz="quarter" idx="23"/>
          </p:nvPr>
        </p:nvSpPr>
        <p:spPr/>
        <p:txBody>
          <a:bodyPr/>
          <a:lstStyle/>
          <a:p>
            <a:pPr>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Rubrik 4">
            <a:extLst>
              <a:ext uri="{FF2B5EF4-FFF2-40B4-BE49-F238E27FC236}">
                <a16:creationId xmlns:a16="http://schemas.microsoft.com/office/drawing/2014/main" id="{24B0789E-06CC-38B9-5188-CBAF419A650C}"/>
              </a:ext>
            </a:extLst>
          </p:cNvPr>
          <p:cNvSpPr>
            <a:spLocks noGrp="1"/>
          </p:cNvSpPr>
          <p:nvPr>
            <p:ph type="title"/>
          </p:nvPr>
        </p:nvSpPr>
        <p:spPr/>
        <p:txBody>
          <a:bodyPr/>
          <a:lstStyle/>
          <a:p>
            <a:r>
              <a:rPr lang="en-GB" dirty="0" err="1"/>
              <a:t>Orolig</a:t>
            </a:r>
            <a:r>
              <a:rPr lang="en-GB" dirty="0"/>
              <a:t> </a:t>
            </a:r>
            <a:r>
              <a:rPr lang="en-GB" dirty="0" err="1"/>
              <a:t>över</a:t>
            </a:r>
            <a:r>
              <a:rPr lang="en-GB" dirty="0"/>
              <a:t> </a:t>
            </a:r>
            <a:r>
              <a:rPr lang="en-GB" dirty="0" err="1"/>
              <a:t>hur</a:t>
            </a:r>
            <a:r>
              <a:rPr lang="en-GB" dirty="0"/>
              <a:t> </a:t>
            </a:r>
            <a:r>
              <a:rPr lang="en-GB" dirty="0" err="1"/>
              <a:t>ens</a:t>
            </a:r>
            <a:r>
              <a:rPr lang="en-GB" dirty="0"/>
              <a:t> </a:t>
            </a:r>
            <a:r>
              <a:rPr lang="en-GB" dirty="0" err="1"/>
              <a:t>ekonomiska</a:t>
            </a:r>
            <a:r>
              <a:rPr lang="en-GB" dirty="0"/>
              <a:t> situation </a:t>
            </a:r>
            <a:r>
              <a:rPr lang="en-GB" dirty="0" err="1"/>
              <a:t>påverkar</a:t>
            </a:r>
            <a:r>
              <a:rPr lang="en-GB" dirty="0"/>
              <a:t> </a:t>
            </a:r>
            <a:r>
              <a:rPr lang="en-GB" dirty="0" err="1"/>
              <a:t>barnen</a:t>
            </a:r>
            <a:endParaRPr lang="sv-SE" dirty="0"/>
          </a:p>
        </p:txBody>
      </p:sp>
      <p:sp>
        <p:nvSpPr>
          <p:cNvPr id="6" name="Platshållare för datum 5">
            <a:extLst>
              <a:ext uri="{FF2B5EF4-FFF2-40B4-BE49-F238E27FC236}">
                <a16:creationId xmlns:a16="http://schemas.microsoft.com/office/drawing/2014/main" id="{B0AC246C-66EA-8976-056C-F222A0BC58EF}"/>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Platshållare för text 6">
            <a:extLst>
              <a:ext uri="{FF2B5EF4-FFF2-40B4-BE49-F238E27FC236}">
                <a16:creationId xmlns:a16="http://schemas.microsoft.com/office/drawing/2014/main" id="{2FC1E835-6041-7B9F-C4F9-ACDE3F3DEE60}"/>
              </a:ext>
            </a:extLst>
          </p:cNvPr>
          <p:cNvSpPr>
            <a:spLocks noGrp="1"/>
          </p:cNvSpPr>
          <p:nvPr>
            <p:ph type="body" sz="quarter" idx="26"/>
          </p:nvPr>
        </p:nvSpPr>
        <p:spPr/>
        <p:txBody>
          <a:bodyPr/>
          <a:lstStyle/>
          <a:p>
            <a:r>
              <a:rPr lang="sv-SE" dirty="0">
                <a:latin typeface="+mn-lt"/>
              </a:rPr>
              <a:t>Hyresgästföreningen, Röda Korset, Rädda Barnet och Majblomman</a:t>
            </a:r>
          </a:p>
        </p:txBody>
      </p:sp>
      <p:cxnSp>
        <p:nvCxnSpPr>
          <p:cNvPr id="9" name="Straight Connector 18">
            <a:extLst>
              <a:ext uri="{FF2B5EF4-FFF2-40B4-BE49-F238E27FC236}">
                <a16:creationId xmlns:a16="http://schemas.microsoft.com/office/drawing/2014/main" id="{60BAF3A3-23C4-FF85-9F54-8ED9E5881D35}"/>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19B6B9B3-075A-11CA-51E1-FADCB76DC1A5}"/>
              </a:ext>
            </a:extLst>
          </p:cNvPr>
          <p:cNvSpPr txBox="1">
            <a:spLocks/>
          </p:cNvSpPr>
          <p:nvPr/>
        </p:nvSpPr>
        <p:spPr>
          <a:xfrm>
            <a:off x="460372" y="1749082"/>
            <a:ext cx="10353807" cy="1766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base" latinLnBrk="0" hangingPunct="1">
              <a:lnSpc>
                <a:spcPct val="100000"/>
              </a:lnSpc>
              <a:spcBef>
                <a:spcPts val="0"/>
              </a:spcBef>
              <a:spcAft>
                <a:spcPts val="600"/>
              </a:spcAft>
              <a:buClrTx/>
              <a:buSzTx/>
              <a:buFont typeface="Arial" panose="020B0604020202020204" pitchFamily="34" charset="0"/>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Calibri" panose="020F0502020204030204" pitchFamily="34" charset="0"/>
                <a:cs typeface="Segoe UI" panose="020B0502040204020203" pitchFamily="34" charset="0"/>
              </a:rPr>
              <a:t>På vilket sätt är du oroligt för att din ekonomiska situation påverkar barnens behov eller mående? </a:t>
            </a:r>
            <a:endParaRPr kumimoji="0" lang="sv-SE" sz="900" b="1" i="0" u="none" strike="noStrike" kern="1200" cap="none" spc="0" normalizeH="0" baseline="0" noProof="0" dirty="0">
              <a:ln>
                <a:noFill/>
              </a:ln>
              <a:solidFill>
                <a:srgbClr val="000000"/>
              </a:solidFill>
              <a:effectLst/>
              <a:uLnTx/>
              <a:uFillTx/>
              <a:latin typeface="Century Gothic" panose="02116942222400000000"/>
              <a:ea typeface="Times New Roman" panose="02020603050405020304" pitchFamily="18" charset="0"/>
              <a:cs typeface="Segoe UI" panose="020B0502040204020203" pitchFamily="34" charset="0"/>
            </a:endParaRPr>
          </a:p>
        </p:txBody>
      </p:sp>
      <p:sp>
        <p:nvSpPr>
          <p:cNvPr id="12" name="Text Placeholder 3">
            <a:extLst>
              <a:ext uri="{FF2B5EF4-FFF2-40B4-BE49-F238E27FC236}">
                <a16:creationId xmlns:a16="http://schemas.microsoft.com/office/drawing/2014/main" id="{DF6F0686-09BF-9D50-834A-534DFB8ABE1F}"/>
              </a:ext>
            </a:extLst>
          </p:cNvPr>
          <p:cNvSpPr txBox="1">
            <a:spLocks/>
          </p:cNvSpPr>
          <p:nvPr/>
        </p:nvSpPr>
        <p:spPr>
          <a:xfrm>
            <a:off x="460372" y="6268405"/>
            <a:ext cx="9896608"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i="0" u="none" strike="noStrike" kern="1200" cap="none" spc="0" normalizeH="0" baseline="0" noProof="0" dirty="0">
                <a:ln>
                  <a:noFill/>
                </a:ln>
                <a:effectLst/>
                <a:uLnTx/>
                <a:uFillTx/>
                <a:ea typeface="Roboto" panose="02000000000000000000" pitchFamily="2" charset="0"/>
                <a:cs typeface="Segoe UI" panose="020B0502040204020203" pitchFamily="34" charset="0"/>
              </a:rPr>
              <a:t>Bas:</a:t>
            </a:r>
            <a:r>
              <a:rPr lang="sv-SE" sz="800" dirty="0"/>
              <a:t> </a:t>
            </a:r>
            <a:r>
              <a:rPr lang="sv-SE" sz="800" dirty="0">
                <a:effectLst/>
                <a:ea typeface="Calibri" panose="020F0502020204030204" pitchFamily="34" charset="0"/>
              </a:rPr>
              <a:t>Om instämmer, att man är orolig för att min och familjens ekonomiska situation påverkar barnens behov </a:t>
            </a:r>
            <a:r>
              <a:rPr lang="sv-SE" sz="800">
                <a:effectLst/>
                <a:ea typeface="Calibri" panose="020F0502020204030204" pitchFamily="34" charset="0"/>
              </a:rPr>
              <a:t>eller mående</a:t>
            </a:r>
            <a:endParaRPr kumimoji="0" lang="sv-SE" sz="800" i="0" u="none" strike="noStrike" kern="1200" cap="none" spc="0" normalizeH="0" baseline="0" noProof="0" dirty="0">
              <a:ln>
                <a:noFill/>
              </a:ln>
              <a:effectLst/>
              <a:uLnTx/>
              <a:uFillTx/>
              <a:ea typeface="Roboto" panose="02000000000000000000" pitchFamily="2" charset="0"/>
              <a:cs typeface="Segoe UI" panose="020B0502040204020203" pitchFamily="34" charset="0"/>
            </a:endParaRPr>
          </a:p>
        </p:txBody>
      </p:sp>
      <p:cxnSp>
        <p:nvCxnSpPr>
          <p:cNvPr id="13" name="Straight Connector 22">
            <a:extLst>
              <a:ext uri="{FF2B5EF4-FFF2-40B4-BE49-F238E27FC236}">
                <a16:creationId xmlns:a16="http://schemas.microsoft.com/office/drawing/2014/main" id="{AF5A83F9-0E1C-A4B7-6656-CD4707460289}"/>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ktangel 29">
            <a:extLst>
              <a:ext uri="{FF2B5EF4-FFF2-40B4-BE49-F238E27FC236}">
                <a16:creationId xmlns:a16="http://schemas.microsoft.com/office/drawing/2014/main" id="{297C063F-66D9-CB24-86FF-5687AAF33CE2}"/>
              </a:ext>
            </a:extLst>
          </p:cNvPr>
          <p:cNvSpPr/>
          <p:nvPr/>
        </p:nvSpPr>
        <p:spPr bwMode="auto">
          <a:xfrm>
            <a:off x="460372" y="2321626"/>
            <a:ext cx="3257517" cy="1244532"/>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marL="0" indent="-3657600" algn="l">
              <a:spcAft>
                <a:spcPts val="600"/>
              </a:spcAft>
            </a:pPr>
            <a:r>
              <a:rPr lang="en-GB" sz="1600" b="1" dirty="0" err="1">
                <a:solidFill>
                  <a:schemeClr val="bg1"/>
                </a:solidFill>
                <a:ea typeface="Roboto" panose="02000000000000000000" pitchFamily="2" charset="0"/>
                <a:cs typeface="Segoe UI" panose="020B0502040204020203" pitchFamily="34" charset="0"/>
              </a:rPr>
              <a:t>Att</a:t>
            </a:r>
            <a:r>
              <a:rPr lang="en-GB" sz="1600" b="1" dirty="0">
                <a:solidFill>
                  <a:schemeClr val="bg1"/>
                </a:solidFill>
                <a:ea typeface="Roboto" panose="02000000000000000000" pitchFamily="2" charset="0"/>
                <a:cs typeface="Segoe UI" panose="020B0502040204020203" pitchFamily="34" charset="0"/>
              </a:rPr>
              <a:t> </a:t>
            </a:r>
            <a:r>
              <a:rPr lang="en-GB" sz="1600" b="1" dirty="0" err="1">
                <a:solidFill>
                  <a:schemeClr val="bg1"/>
                </a:solidFill>
                <a:ea typeface="Roboto" panose="02000000000000000000" pitchFamily="2" charset="0"/>
                <a:cs typeface="Segoe UI" panose="020B0502040204020203" pitchFamily="34" charset="0"/>
              </a:rPr>
              <a:t>barnen</a:t>
            </a:r>
            <a:r>
              <a:rPr lang="en-GB" sz="1600" b="1" dirty="0">
                <a:solidFill>
                  <a:schemeClr val="bg1"/>
                </a:solidFill>
                <a:ea typeface="Roboto" panose="02000000000000000000" pitchFamily="2" charset="0"/>
                <a:cs typeface="Segoe UI" panose="020B0502040204020203" pitchFamily="34" charset="0"/>
              </a:rPr>
              <a:t> ska </a:t>
            </a:r>
            <a:r>
              <a:rPr lang="en-GB" sz="1600" b="1" dirty="0" err="1">
                <a:solidFill>
                  <a:schemeClr val="bg1"/>
                </a:solidFill>
                <a:ea typeface="Roboto" panose="02000000000000000000" pitchFamily="2" charset="0"/>
                <a:cs typeface="Segoe UI" panose="020B0502040204020203" pitchFamily="34" charset="0"/>
              </a:rPr>
              <a:t>känna</a:t>
            </a:r>
            <a:r>
              <a:rPr lang="en-GB" sz="1600" b="1" dirty="0">
                <a:solidFill>
                  <a:schemeClr val="bg1"/>
                </a:solidFill>
                <a:ea typeface="Roboto" panose="02000000000000000000" pitchFamily="2" charset="0"/>
                <a:cs typeface="Segoe UI" panose="020B0502040204020203" pitchFamily="34" charset="0"/>
              </a:rPr>
              <a:t> sig </a:t>
            </a:r>
            <a:r>
              <a:rPr lang="en-GB" sz="1600" b="1" dirty="0" err="1">
                <a:solidFill>
                  <a:schemeClr val="bg1"/>
                </a:solidFill>
                <a:ea typeface="Roboto" panose="02000000000000000000" pitchFamily="2" charset="0"/>
                <a:cs typeface="Segoe UI" panose="020B0502040204020203" pitchFamily="34" charset="0"/>
              </a:rPr>
              <a:t>annorlunda</a:t>
            </a:r>
            <a:r>
              <a:rPr lang="en-GB" sz="1600" b="1" dirty="0">
                <a:solidFill>
                  <a:schemeClr val="bg1"/>
                </a:solidFill>
                <a:ea typeface="Roboto" panose="02000000000000000000" pitchFamily="2" charset="0"/>
                <a:cs typeface="Segoe UI" panose="020B0502040204020203" pitchFamily="34" charset="0"/>
              </a:rPr>
              <a:t>/</a:t>
            </a:r>
            <a:r>
              <a:rPr lang="en-GB" sz="1600" b="1" dirty="0" err="1">
                <a:solidFill>
                  <a:schemeClr val="bg1"/>
                </a:solidFill>
                <a:ea typeface="Roboto" panose="02000000000000000000" pitchFamily="2" charset="0"/>
                <a:cs typeface="Segoe UI" panose="020B0502040204020203" pitchFamily="34" charset="0"/>
              </a:rPr>
              <a:t>jämföra</a:t>
            </a:r>
            <a:r>
              <a:rPr lang="en-GB" sz="1600" b="1" dirty="0">
                <a:solidFill>
                  <a:schemeClr val="bg1"/>
                </a:solidFill>
                <a:ea typeface="Roboto" panose="02000000000000000000" pitchFamily="2" charset="0"/>
                <a:cs typeface="Segoe UI" panose="020B0502040204020203" pitchFamily="34" charset="0"/>
              </a:rPr>
              <a:t> sig med </a:t>
            </a:r>
            <a:r>
              <a:rPr lang="en-GB" sz="1600" b="1" dirty="0" err="1">
                <a:solidFill>
                  <a:schemeClr val="bg1"/>
                </a:solidFill>
                <a:ea typeface="Roboto" panose="02000000000000000000" pitchFamily="2" charset="0"/>
                <a:cs typeface="Segoe UI" panose="020B0502040204020203" pitchFamily="34" charset="0"/>
              </a:rPr>
              <a:t>andra</a:t>
            </a:r>
            <a:endParaRPr lang="en-GB" sz="1600" b="1" dirty="0">
              <a:solidFill>
                <a:schemeClr val="bg1"/>
              </a:solidFill>
              <a:ea typeface="Roboto" panose="02000000000000000000" pitchFamily="2" charset="0"/>
              <a:cs typeface="Segoe UI" panose="020B0502040204020203" pitchFamily="34" charset="0"/>
            </a:endParaRPr>
          </a:p>
        </p:txBody>
      </p:sp>
      <p:sp>
        <p:nvSpPr>
          <p:cNvPr id="31" name="textruta 30">
            <a:extLst>
              <a:ext uri="{FF2B5EF4-FFF2-40B4-BE49-F238E27FC236}">
                <a16:creationId xmlns:a16="http://schemas.microsoft.com/office/drawing/2014/main" id="{B234FCDF-63B2-B856-68A1-525D1FD931EE}"/>
              </a:ext>
            </a:extLst>
          </p:cNvPr>
          <p:cNvSpPr txBox="1"/>
          <p:nvPr/>
        </p:nvSpPr>
        <p:spPr>
          <a:xfrm>
            <a:off x="460375" y="2029342"/>
            <a:ext cx="3275762" cy="215444"/>
          </a:xfrm>
          <a:prstGeom prst="rect">
            <a:avLst/>
          </a:prstGeom>
        </p:spPr>
        <p:txBody>
          <a:bodyPr vert="horz" wrap="square" lIns="0" tIns="0" rIns="0" bIns="0" rtlCol="0">
            <a:spAutoFit/>
          </a:bodyPr>
          <a:lstStyle/>
          <a:p>
            <a:pPr algn="l"/>
            <a:r>
              <a:rPr lang="en-GB" sz="1400" i="1" dirty="0" err="1"/>
              <a:t>Vanliga</a:t>
            </a:r>
            <a:r>
              <a:rPr lang="en-GB" sz="1400" i="1" dirty="0"/>
              <a:t> </a:t>
            </a:r>
            <a:r>
              <a:rPr lang="en-GB" sz="1400" i="1" dirty="0" err="1"/>
              <a:t>svar</a:t>
            </a:r>
            <a:endParaRPr lang="sv-SE" sz="1400" i="1" dirty="0"/>
          </a:p>
        </p:txBody>
      </p:sp>
      <p:sp>
        <p:nvSpPr>
          <p:cNvPr id="32" name="Platshållare för text 25">
            <a:extLst>
              <a:ext uri="{FF2B5EF4-FFF2-40B4-BE49-F238E27FC236}">
                <a16:creationId xmlns:a16="http://schemas.microsoft.com/office/drawing/2014/main" id="{BCD4A41D-8977-48E9-ACD1-78C1A0D831E0}"/>
              </a:ext>
            </a:extLst>
          </p:cNvPr>
          <p:cNvSpPr txBox="1">
            <a:spLocks/>
          </p:cNvSpPr>
          <p:nvPr/>
        </p:nvSpPr>
        <p:spPr>
          <a:xfrm>
            <a:off x="3816752" y="2325493"/>
            <a:ext cx="8039451" cy="1239217"/>
          </a:xfrm>
          <a:prstGeom prst="rect">
            <a:avLst/>
          </a:prstGeom>
          <a:solidFill>
            <a:srgbClr val="DBF2EF"/>
          </a:solidFill>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Att barnen ska känna sig annorlunda eller utpekade.</a:t>
            </a:r>
          </a:p>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Barnen får inte allt kompisarna får och blir utanför.</a:t>
            </a:r>
          </a:p>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De jämför sig med grannarna.</a:t>
            </a:r>
          </a:p>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Kan inte göra samma saker som många andra barn</a:t>
            </a:r>
          </a:p>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Ett av barnen känner sig ekonomiskt begränsat i jämförelse med andra barn.</a:t>
            </a:r>
          </a:p>
        </p:txBody>
      </p:sp>
      <p:sp>
        <p:nvSpPr>
          <p:cNvPr id="33" name="textruta 32">
            <a:extLst>
              <a:ext uri="{FF2B5EF4-FFF2-40B4-BE49-F238E27FC236}">
                <a16:creationId xmlns:a16="http://schemas.microsoft.com/office/drawing/2014/main" id="{75CEC46C-709D-75C7-AD9D-2A86807F9EEE}"/>
              </a:ext>
            </a:extLst>
          </p:cNvPr>
          <p:cNvSpPr txBox="1"/>
          <p:nvPr/>
        </p:nvSpPr>
        <p:spPr>
          <a:xfrm>
            <a:off x="3816752" y="2029342"/>
            <a:ext cx="3275762" cy="215444"/>
          </a:xfrm>
          <a:prstGeom prst="rect">
            <a:avLst/>
          </a:prstGeom>
        </p:spPr>
        <p:txBody>
          <a:bodyPr vert="horz" wrap="square" lIns="0" tIns="0" rIns="0" bIns="0" rtlCol="0">
            <a:spAutoFit/>
          </a:bodyPr>
          <a:lstStyle/>
          <a:p>
            <a:pPr algn="l"/>
            <a:r>
              <a:rPr lang="en-GB" sz="1400" i="1" dirty="0" err="1"/>
              <a:t>Ett</a:t>
            </a:r>
            <a:r>
              <a:rPr lang="en-GB" sz="1400" i="1" dirty="0"/>
              <a:t> </a:t>
            </a:r>
            <a:r>
              <a:rPr lang="en-GB" sz="1400" i="1" dirty="0" err="1"/>
              <a:t>urval</a:t>
            </a:r>
            <a:r>
              <a:rPr lang="en-GB" sz="1400" i="1" dirty="0"/>
              <a:t> </a:t>
            </a:r>
            <a:r>
              <a:rPr lang="en-GB" sz="1400" i="1" dirty="0" err="1"/>
              <a:t>av</a:t>
            </a:r>
            <a:r>
              <a:rPr lang="en-GB" sz="1400" i="1" dirty="0"/>
              <a:t> </a:t>
            </a:r>
            <a:r>
              <a:rPr lang="en-GB" sz="1400" i="1" dirty="0" err="1"/>
              <a:t>citat</a:t>
            </a:r>
            <a:endParaRPr lang="sv-SE" sz="1400" i="1" dirty="0"/>
          </a:p>
        </p:txBody>
      </p:sp>
      <p:sp>
        <p:nvSpPr>
          <p:cNvPr id="40" name="Platshållare för text 7">
            <a:extLst>
              <a:ext uri="{FF2B5EF4-FFF2-40B4-BE49-F238E27FC236}">
                <a16:creationId xmlns:a16="http://schemas.microsoft.com/office/drawing/2014/main" id="{35F9A8F1-D482-4810-2510-02F4E529099F}"/>
              </a:ext>
            </a:extLst>
          </p:cNvPr>
          <p:cNvSpPr>
            <a:spLocks noGrp="1"/>
          </p:cNvSpPr>
          <p:nvPr>
            <p:ph type="body" sz="quarter" idx="22"/>
          </p:nvPr>
        </p:nvSpPr>
        <p:spPr>
          <a:xfrm>
            <a:off x="460374" y="1064176"/>
            <a:ext cx="11268075" cy="421722"/>
          </a:xfrm>
        </p:spPr>
        <p:txBody>
          <a:bodyPr/>
          <a:lstStyle/>
          <a:p>
            <a:r>
              <a:rPr lang="en-GB" dirty="0" err="1"/>
              <a:t>Ett</a:t>
            </a:r>
            <a:r>
              <a:rPr lang="en-GB" dirty="0"/>
              <a:t> </a:t>
            </a:r>
            <a:r>
              <a:rPr lang="en-GB" dirty="0" err="1"/>
              <a:t>urval</a:t>
            </a:r>
            <a:r>
              <a:rPr lang="en-GB" dirty="0"/>
              <a:t> </a:t>
            </a:r>
            <a:r>
              <a:rPr lang="en-GB" dirty="0" err="1"/>
              <a:t>av</a:t>
            </a:r>
            <a:r>
              <a:rPr lang="en-GB" dirty="0"/>
              <a:t> </a:t>
            </a:r>
            <a:r>
              <a:rPr lang="en-GB" dirty="0" err="1"/>
              <a:t>citat</a:t>
            </a:r>
            <a:endParaRPr lang="sv-SE" dirty="0"/>
          </a:p>
        </p:txBody>
      </p:sp>
      <p:sp>
        <p:nvSpPr>
          <p:cNvPr id="41" name="Rektangel 40">
            <a:extLst>
              <a:ext uri="{FF2B5EF4-FFF2-40B4-BE49-F238E27FC236}">
                <a16:creationId xmlns:a16="http://schemas.microsoft.com/office/drawing/2014/main" id="{69AA36C5-6A8B-7CD3-2752-C257971D9082}"/>
              </a:ext>
            </a:extLst>
          </p:cNvPr>
          <p:cNvSpPr/>
          <p:nvPr/>
        </p:nvSpPr>
        <p:spPr bwMode="auto">
          <a:xfrm>
            <a:off x="460372" y="3619028"/>
            <a:ext cx="3257517" cy="1244532"/>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marL="0" indent="-3657600" algn="l">
              <a:spcAft>
                <a:spcPts val="600"/>
              </a:spcAft>
            </a:pPr>
            <a:r>
              <a:rPr lang="en-GB" sz="1600" b="1" dirty="0" err="1">
                <a:solidFill>
                  <a:schemeClr val="bg1"/>
                </a:solidFill>
                <a:ea typeface="Roboto" panose="02000000000000000000" pitchFamily="2" charset="0"/>
                <a:cs typeface="Segoe UI" panose="020B0502040204020203" pitchFamily="34" charset="0"/>
              </a:rPr>
              <a:t>Att</a:t>
            </a:r>
            <a:r>
              <a:rPr lang="en-GB" sz="1600" b="1" dirty="0">
                <a:solidFill>
                  <a:schemeClr val="bg1"/>
                </a:solidFill>
                <a:ea typeface="Roboto" panose="02000000000000000000" pitchFamily="2" charset="0"/>
                <a:cs typeface="Segoe UI" panose="020B0502040204020203" pitchFamily="34" charset="0"/>
              </a:rPr>
              <a:t> </a:t>
            </a:r>
            <a:r>
              <a:rPr lang="en-GB" sz="1600" b="1" dirty="0" err="1">
                <a:solidFill>
                  <a:schemeClr val="bg1"/>
                </a:solidFill>
                <a:ea typeface="Roboto" panose="02000000000000000000" pitchFamily="2" charset="0"/>
                <a:cs typeface="Segoe UI" panose="020B0502040204020203" pitchFamily="34" charset="0"/>
              </a:rPr>
              <a:t>barnen</a:t>
            </a:r>
            <a:r>
              <a:rPr lang="en-GB" sz="1600" b="1" dirty="0">
                <a:solidFill>
                  <a:schemeClr val="bg1"/>
                </a:solidFill>
                <a:ea typeface="Roboto" panose="02000000000000000000" pitchFamily="2" charset="0"/>
                <a:cs typeface="Segoe UI" panose="020B0502040204020203" pitchFamily="34" charset="0"/>
              </a:rPr>
              <a:t> </a:t>
            </a:r>
            <a:r>
              <a:rPr lang="en-GB" sz="1600" b="1" dirty="0" err="1">
                <a:solidFill>
                  <a:schemeClr val="bg1"/>
                </a:solidFill>
                <a:ea typeface="Roboto" panose="02000000000000000000" pitchFamily="2" charset="0"/>
                <a:cs typeface="Segoe UI" panose="020B0502040204020203" pitchFamily="34" charset="0"/>
              </a:rPr>
              <a:t>känner</a:t>
            </a:r>
            <a:r>
              <a:rPr lang="en-GB" sz="1600" b="1" dirty="0">
                <a:solidFill>
                  <a:schemeClr val="bg1"/>
                </a:solidFill>
                <a:ea typeface="Roboto" panose="02000000000000000000" pitchFamily="2" charset="0"/>
                <a:cs typeface="Segoe UI" panose="020B0502040204020203" pitchFamily="34" charset="0"/>
              </a:rPr>
              <a:t> sig </a:t>
            </a:r>
            <a:r>
              <a:rPr lang="en-GB" sz="1600" b="1" dirty="0" err="1">
                <a:solidFill>
                  <a:schemeClr val="bg1"/>
                </a:solidFill>
                <a:ea typeface="Roboto" panose="02000000000000000000" pitchFamily="2" charset="0"/>
                <a:cs typeface="Segoe UI" panose="020B0502040204020203" pitchFamily="34" charset="0"/>
              </a:rPr>
              <a:t>oroliga</a:t>
            </a:r>
            <a:r>
              <a:rPr lang="en-GB" sz="1600" b="1" dirty="0">
                <a:solidFill>
                  <a:schemeClr val="bg1"/>
                </a:solidFill>
                <a:ea typeface="Roboto" panose="02000000000000000000" pitchFamily="2" charset="0"/>
                <a:cs typeface="Segoe UI" panose="020B0502040204020203" pitchFamily="34" charset="0"/>
              </a:rPr>
              <a:t>/</a:t>
            </a:r>
            <a:r>
              <a:rPr lang="en-GB" sz="1600" b="1" dirty="0" err="1">
                <a:solidFill>
                  <a:schemeClr val="bg1"/>
                </a:solidFill>
                <a:ea typeface="Roboto" panose="02000000000000000000" pitchFamily="2" charset="0"/>
                <a:cs typeface="Segoe UI" panose="020B0502040204020203" pitchFamily="34" charset="0"/>
              </a:rPr>
              <a:t>ledsna</a:t>
            </a:r>
            <a:r>
              <a:rPr lang="en-GB" sz="1600" b="1" dirty="0">
                <a:solidFill>
                  <a:schemeClr val="bg1"/>
                </a:solidFill>
                <a:ea typeface="Roboto" panose="02000000000000000000" pitchFamily="2" charset="0"/>
                <a:cs typeface="Segoe UI" panose="020B0502040204020203" pitchFamily="34" charset="0"/>
              </a:rPr>
              <a:t>/</a:t>
            </a:r>
            <a:r>
              <a:rPr lang="en-GB" sz="1600" b="1" dirty="0" err="1">
                <a:solidFill>
                  <a:schemeClr val="bg1"/>
                </a:solidFill>
                <a:ea typeface="Roboto" panose="02000000000000000000" pitchFamily="2" charset="0"/>
                <a:cs typeface="Segoe UI" panose="020B0502040204020203" pitchFamily="34" charset="0"/>
              </a:rPr>
              <a:t>mår</a:t>
            </a:r>
            <a:r>
              <a:rPr lang="en-GB" sz="1600" b="1" dirty="0">
                <a:solidFill>
                  <a:schemeClr val="bg1"/>
                </a:solidFill>
                <a:ea typeface="Roboto" panose="02000000000000000000" pitchFamily="2" charset="0"/>
                <a:cs typeface="Segoe UI" panose="020B0502040204020203" pitchFamily="34" charset="0"/>
              </a:rPr>
              <a:t> </a:t>
            </a:r>
            <a:r>
              <a:rPr lang="en-GB" sz="1600" b="1" dirty="0" err="1">
                <a:solidFill>
                  <a:schemeClr val="bg1"/>
                </a:solidFill>
                <a:ea typeface="Roboto" panose="02000000000000000000" pitchFamily="2" charset="0"/>
                <a:cs typeface="Segoe UI" panose="020B0502040204020203" pitchFamily="34" charset="0"/>
              </a:rPr>
              <a:t>dåligt</a:t>
            </a:r>
            <a:endParaRPr lang="en-GB" sz="1600" b="1" dirty="0">
              <a:solidFill>
                <a:schemeClr val="bg1"/>
              </a:solidFill>
              <a:ea typeface="Roboto" panose="02000000000000000000" pitchFamily="2" charset="0"/>
              <a:cs typeface="Segoe UI" panose="020B0502040204020203" pitchFamily="34" charset="0"/>
            </a:endParaRPr>
          </a:p>
        </p:txBody>
      </p:sp>
      <p:sp>
        <p:nvSpPr>
          <p:cNvPr id="42" name="Platshållare för text 25">
            <a:extLst>
              <a:ext uri="{FF2B5EF4-FFF2-40B4-BE49-F238E27FC236}">
                <a16:creationId xmlns:a16="http://schemas.microsoft.com/office/drawing/2014/main" id="{D958CC02-081B-51BB-CE61-BA54345DB654}"/>
              </a:ext>
            </a:extLst>
          </p:cNvPr>
          <p:cNvSpPr txBox="1">
            <a:spLocks/>
          </p:cNvSpPr>
          <p:nvPr/>
        </p:nvSpPr>
        <p:spPr>
          <a:xfrm>
            <a:off x="3816752" y="3622895"/>
            <a:ext cx="8039451" cy="1239217"/>
          </a:xfrm>
          <a:prstGeom prst="rect">
            <a:avLst/>
          </a:prstGeom>
          <a:solidFill>
            <a:srgbClr val="DBF2EF"/>
          </a:solidFill>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Att de är oroliga, att vi måste flytta till mindre boende.</a:t>
            </a:r>
          </a:p>
          <a:p>
            <a:pPr marL="285750" indent="-285750" algn="l">
              <a:spcAft>
                <a:spcPts val="600"/>
              </a:spcAft>
              <a:buFont typeface="Arial" panose="020B0604020202020204" pitchFamily="34" charset="0"/>
              <a:buChar char="•"/>
            </a:pPr>
            <a:r>
              <a:rPr lang="sv-SE" sz="1200" i="1" dirty="0"/>
              <a:t>D</a:t>
            </a:r>
            <a:r>
              <a:rPr lang="sv-SE" sz="1200" b="0" i="1" dirty="0">
                <a:solidFill>
                  <a:schemeClr val="tx2"/>
                </a:solidFill>
                <a:latin typeface="+mn-lt"/>
                <a:ea typeface="Roboto" panose="02000000000000000000" pitchFamily="2" charset="0"/>
                <a:cs typeface="Segoe UI" panose="020B0502040204020203" pitchFamily="34" charset="0"/>
              </a:rPr>
              <a:t>om känner av ens stress, och man är tvungen o spara in och planera</a:t>
            </a:r>
          </a:p>
          <a:p>
            <a:pPr marL="285750" indent="-285750" algn="l">
              <a:spcAft>
                <a:spcPts val="600"/>
              </a:spcAft>
              <a:buFont typeface="Arial" panose="020B0604020202020204" pitchFamily="34" charset="0"/>
              <a:buChar char="•"/>
            </a:pPr>
            <a:r>
              <a:rPr lang="sv-SE" sz="1200" b="0" i="1" dirty="0">
                <a:solidFill>
                  <a:schemeClr val="tx2"/>
                </a:solidFill>
                <a:latin typeface="+mn-lt"/>
                <a:ea typeface="Roboto" panose="02000000000000000000" pitchFamily="2" charset="0"/>
                <a:cs typeface="Segoe UI" panose="020B0502040204020203" pitchFamily="34" charset="0"/>
              </a:rPr>
              <a:t>För att de ska må dåligt över att vi inte har råd med det vi skulle vilja köpa/göra</a:t>
            </a:r>
          </a:p>
          <a:p>
            <a:pPr marL="285750" indent="-285750" algn="l">
              <a:spcAft>
                <a:spcPts val="600"/>
              </a:spcAft>
              <a:buFont typeface="Arial" panose="020B0604020202020204" pitchFamily="34" charset="0"/>
              <a:buChar char="•"/>
            </a:pPr>
            <a:r>
              <a:rPr lang="sv-SE" sz="1200" b="0" i="1" dirty="0">
                <a:solidFill>
                  <a:schemeClr val="tx2"/>
                </a:solidFill>
                <a:latin typeface="+mn-lt"/>
                <a:ea typeface="Roboto" panose="02000000000000000000" pitchFamily="2" charset="0"/>
                <a:cs typeface="Segoe UI" panose="020B0502040204020203" pitchFamily="34" charset="0"/>
              </a:rPr>
              <a:t>De oroar sig om vi har råd i framtiden</a:t>
            </a:r>
          </a:p>
          <a:p>
            <a:pPr marL="285750" indent="-285750" algn="l">
              <a:spcAft>
                <a:spcPts val="600"/>
              </a:spcAft>
              <a:buFont typeface="Arial" panose="020B0604020202020204" pitchFamily="34" charset="0"/>
              <a:buChar char="•"/>
            </a:pPr>
            <a:r>
              <a:rPr lang="sv-SE" sz="1200" b="0" i="1" dirty="0">
                <a:solidFill>
                  <a:schemeClr val="tx2"/>
                </a:solidFill>
                <a:latin typeface="+mn-lt"/>
                <a:ea typeface="Roboto" panose="02000000000000000000" pitchFamily="2" charset="0"/>
                <a:cs typeface="Segoe UI" panose="020B0502040204020203" pitchFamily="34" charset="0"/>
              </a:rPr>
              <a:t>De blir oroliga och frågar inte om sådant som kostar pengar.</a:t>
            </a:r>
          </a:p>
        </p:txBody>
      </p:sp>
      <p:sp>
        <p:nvSpPr>
          <p:cNvPr id="43" name="Rektangel 42">
            <a:extLst>
              <a:ext uri="{FF2B5EF4-FFF2-40B4-BE49-F238E27FC236}">
                <a16:creationId xmlns:a16="http://schemas.microsoft.com/office/drawing/2014/main" id="{0007D510-B8C4-0762-D2FD-C0615BBF995A}"/>
              </a:ext>
            </a:extLst>
          </p:cNvPr>
          <p:cNvSpPr/>
          <p:nvPr/>
        </p:nvSpPr>
        <p:spPr bwMode="auto">
          <a:xfrm>
            <a:off x="460372" y="4915833"/>
            <a:ext cx="3257517" cy="1244532"/>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marL="0" indent="-3657600" algn="l">
              <a:spcAft>
                <a:spcPts val="600"/>
              </a:spcAft>
            </a:pPr>
            <a:r>
              <a:rPr lang="en-GB" sz="1600" b="1" dirty="0">
                <a:solidFill>
                  <a:schemeClr val="bg1"/>
                </a:solidFill>
                <a:ea typeface="Roboto" panose="02000000000000000000" pitchFamily="2" charset="0"/>
                <a:cs typeface="Segoe UI" panose="020B0502040204020203" pitchFamily="34" charset="0"/>
              </a:rPr>
              <a:t>Kan </a:t>
            </a:r>
            <a:r>
              <a:rPr lang="en-GB" sz="1600" b="1" dirty="0" err="1">
                <a:solidFill>
                  <a:schemeClr val="bg1"/>
                </a:solidFill>
                <a:ea typeface="Roboto" panose="02000000000000000000" pitchFamily="2" charset="0"/>
                <a:cs typeface="Segoe UI" panose="020B0502040204020203" pitchFamily="34" charset="0"/>
              </a:rPr>
              <a:t>inte</a:t>
            </a:r>
            <a:r>
              <a:rPr lang="en-GB" sz="1600" b="1" dirty="0">
                <a:solidFill>
                  <a:schemeClr val="bg1"/>
                </a:solidFill>
                <a:ea typeface="Roboto" panose="02000000000000000000" pitchFamily="2" charset="0"/>
                <a:cs typeface="Segoe UI" panose="020B0502040204020203" pitchFamily="34" charset="0"/>
              </a:rPr>
              <a:t> </a:t>
            </a:r>
            <a:r>
              <a:rPr lang="en-GB" sz="1600" b="1" dirty="0" err="1">
                <a:solidFill>
                  <a:schemeClr val="bg1"/>
                </a:solidFill>
                <a:ea typeface="Roboto" panose="02000000000000000000" pitchFamily="2" charset="0"/>
                <a:cs typeface="Segoe UI" panose="020B0502040204020203" pitchFamily="34" charset="0"/>
              </a:rPr>
              <a:t>ge</a:t>
            </a:r>
            <a:r>
              <a:rPr lang="en-GB" sz="1600" b="1" dirty="0">
                <a:solidFill>
                  <a:schemeClr val="bg1"/>
                </a:solidFill>
                <a:ea typeface="Roboto" panose="02000000000000000000" pitchFamily="2" charset="0"/>
                <a:cs typeface="Segoe UI" panose="020B0502040204020203" pitchFamily="34" charset="0"/>
              </a:rPr>
              <a:t> </a:t>
            </a:r>
            <a:r>
              <a:rPr lang="en-GB" sz="1600" b="1" dirty="0" err="1">
                <a:solidFill>
                  <a:schemeClr val="bg1"/>
                </a:solidFill>
                <a:ea typeface="Roboto" panose="02000000000000000000" pitchFamily="2" charset="0"/>
                <a:cs typeface="Segoe UI" panose="020B0502040204020203" pitchFamily="34" charset="0"/>
              </a:rPr>
              <a:t>barnen</a:t>
            </a:r>
            <a:r>
              <a:rPr lang="en-GB" sz="1600" b="1" dirty="0">
                <a:solidFill>
                  <a:schemeClr val="bg1"/>
                </a:solidFill>
                <a:ea typeface="Roboto" panose="02000000000000000000" pitchFamily="2" charset="0"/>
                <a:cs typeface="Segoe UI" panose="020B0502040204020203" pitchFamily="34" charset="0"/>
              </a:rPr>
              <a:t> det </a:t>
            </a:r>
            <a:r>
              <a:rPr lang="en-GB" sz="1600" b="1" dirty="0" err="1">
                <a:solidFill>
                  <a:schemeClr val="bg1"/>
                </a:solidFill>
                <a:ea typeface="Roboto" panose="02000000000000000000" pitchFamily="2" charset="0"/>
                <a:cs typeface="Segoe UI" panose="020B0502040204020203" pitchFamily="34" charset="0"/>
              </a:rPr>
              <a:t>som</a:t>
            </a:r>
            <a:r>
              <a:rPr lang="en-GB" sz="1600" b="1" dirty="0">
                <a:solidFill>
                  <a:schemeClr val="bg1"/>
                </a:solidFill>
                <a:ea typeface="Roboto" panose="02000000000000000000" pitchFamily="2" charset="0"/>
                <a:cs typeface="Segoe UI" panose="020B0502040204020203" pitchFamily="34" charset="0"/>
              </a:rPr>
              <a:t> de </a:t>
            </a:r>
            <a:r>
              <a:rPr lang="en-GB" sz="1600" b="1" dirty="0" err="1">
                <a:solidFill>
                  <a:schemeClr val="bg1"/>
                </a:solidFill>
                <a:ea typeface="Roboto" panose="02000000000000000000" pitchFamily="2" charset="0"/>
                <a:cs typeface="Segoe UI" panose="020B0502040204020203" pitchFamily="34" charset="0"/>
              </a:rPr>
              <a:t>behöver</a:t>
            </a:r>
            <a:endParaRPr lang="en-GB" sz="1600" b="1" dirty="0">
              <a:solidFill>
                <a:schemeClr val="bg1"/>
              </a:solidFill>
              <a:ea typeface="Roboto" panose="02000000000000000000" pitchFamily="2" charset="0"/>
              <a:cs typeface="Segoe UI" panose="020B0502040204020203" pitchFamily="34" charset="0"/>
            </a:endParaRPr>
          </a:p>
        </p:txBody>
      </p:sp>
      <p:sp>
        <p:nvSpPr>
          <p:cNvPr id="44" name="Platshållare för text 25">
            <a:extLst>
              <a:ext uri="{FF2B5EF4-FFF2-40B4-BE49-F238E27FC236}">
                <a16:creationId xmlns:a16="http://schemas.microsoft.com/office/drawing/2014/main" id="{B89F1409-43C4-9B2D-BB55-E77AF7A48908}"/>
              </a:ext>
            </a:extLst>
          </p:cNvPr>
          <p:cNvSpPr txBox="1">
            <a:spLocks/>
          </p:cNvSpPr>
          <p:nvPr/>
        </p:nvSpPr>
        <p:spPr>
          <a:xfrm>
            <a:off x="3816752" y="4921148"/>
            <a:ext cx="8039451" cy="1239217"/>
          </a:xfrm>
          <a:prstGeom prst="rect">
            <a:avLst/>
          </a:prstGeom>
          <a:solidFill>
            <a:srgbClr val="DBF2EF"/>
          </a:solidFill>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285750" indent="-285750" algn="l">
              <a:spcAft>
                <a:spcPts val="600"/>
              </a:spcAft>
              <a:buFont typeface="Arial" panose="020B0604020202020204" pitchFamily="34" charset="0"/>
              <a:buChar char="•"/>
            </a:pPr>
            <a:r>
              <a:rPr lang="sv-SE" sz="1200" i="1" dirty="0">
                <a:solidFill>
                  <a:schemeClr val="tx2"/>
                </a:solidFill>
                <a:ea typeface="Roboto" panose="02000000000000000000" pitchFamily="2" charset="0"/>
                <a:cs typeface="Segoe UI" panose="020B0502040204020203" pitchFamily="34" charset="0"/>
              </a:rPr>
              <a:t>Osäker på om jag kommer ha råd med bra/nyttig mat och andra saker som kan behövas.</a:t>
            </a:r>
          </a:p>
          <a:p>
            <a:pPr marL="285750" indent="-285750" algn="l">
              <a:spcAft>
                <a:spcPts val="600"/>
              </a:spcAft>
              <a:buFont typeface="Arial" panose="020B0604020202020204" pitchFamily="34" charset="0"/>
              <a:buChar char="•"/>
            </a:pPr>
            <a:r>
              <a:rPr lang="sv-SE" sz="1200" b="0" i="1" dirty="0">
                <a:solidFill>
                  <a:schemeClr val="tx2"/>
                </a:solidFill>
                <a:latin typeface="+mn-lt"/>
                <a:ea typeface="Roboto" panose="02000000000000000000" pitchFamily="2" charset="0"/>
                <a:cs typeface="Segoe UI" panose="020B0502040204020203" pitchFamily="34" charset="0"/>
              </a:rPr>
              <a:t>Orolig för att inte ha råd med nödvändiga saker och fritidsaktiviteter för barnen.</a:t>
            </a:r>
          </a:p>
          <a:p>
            <a:pPr marL="285750" indent="-285750" algn="l">
              <a:spcAft>
                <a:spcPts val="600"/>
              </a:spcAft>
              <a:buFont typeface="Arial" panose="020B0604020202020204" pitchFamily="34" charset="0"/>
              <a:buChar char="•"/>
            </a:pPr>
            <a:r>
              <a:rPr lang="sv-SE" sz="1200" b="0" i="1" dirty="0">
                <a:solidFill>
                  <a:schemeClr val="tx2"/>
                </a:solidFill>
                <a:latin typeface="+mn-lt"/>
                <a:ea typeface="Roboto" panose="02000000000000000000" pitchFamily="2" charset="0"/>
                <a:cs typeface="Segoe UI" panose="020B0502040204020203" pitchFamily="34" charset="0"/>
              </a:rPr>
              <a:t>Möjligheten att köpa säsongsberoende kläder till barnet, möjlighet att delta i aktiviteter </a:t>
            </a:r>
            <a:r>
              <a:rPr lang="sv-SE" sz="1200" b="0" i="1" dirty="0" err="1">
                <a:solidFill>
                  <a:schemeClr val="tx2"/>
                </a:solidFill>
                <a:latin typeface="+mn-lt"/>
                <a:ea typeface="Roboto" panose="02000000000000000000" pitchFamily="2" charset="0"/>
                <a:cs typeface="Segoe UI" panose="020B0502040204020203" pitchFamily="34" charset="0"/>
              </a:rPr>
              <a:t>etc</a:t>
            </a:r>
            <a:endParaRPr lang="sv-SE" sz="1200" b="0" i="1" dirty="0">
              <a:solidFill>
                <a:schemeClr val="tx2"/>
              </a:solidFill>
              <a:latin typeface="+mn-lt"/>
              <a:ea typeface="Roboto" panose="02000000000000000000" pitchFamily="2" charset="0"/>
              <a:cs typeface="Segoe UI" panose="020B0502040204020203" pitchFamily="34" charset="0"/>
            </a:endParaRPr>
          </a:p>
          <a:p>
            <a:pPr marL="285750" indent="-285750" algn="l">
              <a:spcAft>
                <a:spcPts val="600"/>
              </a:spcAft>
              <a:buFont typeface="Arial" panose="020B0604020202020204" pitchFamily="34" charset="0"/>
              <a:buChar char="•"/>
            </a:pPr>
            <a:r>
              <a:rPr lang="sv-SE" sz="1200" b="0" i="1" dirty="0">
                <a:solidFill>
                  <a:schemeClr val="tx2"/>
                </a:solidFill>
                <a:latin typeface="+mn-lt"/>
                <a:ea typeface="Roboto" panose="02000000000000000000" pitchFamily="2" charset="0"/>
                <a:cs typeface="Segoe UI" panose="020B0502040204020203" pitchFamily="34" charset="0"/>
              </a:rPr>
              <a:t>Att pengarna inte räcker till för matinköp är min största oro. Andra inköp går bättre att reglera och avstå.</a:t>
            </a:r>
          </a:p>
        </p:txBody>
      </p:sp>
    </p:spTree>
    <p:extLst>
      <p:ext uri="{BB962C8B-B14F-4D97-AF65-F5344CB8AC3E}">
        <p14:creationId xmlns:p14="http://schemas.microsoft.com/office/powerpoint/2010/main" val="26519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34291-124A-C661-16AE-7EADE539774D}"/>
            </a:ext>
          </a:extLst>
        </p:cNvPr>
        <p:cNvGrpSpPr/>
        <p:nvPr/>
      </p:nvGrpSpPr>
      <p:grpSpPr>
        <a:xfrm>
          <a:off x="0" y="0"/>
          <a:ext cx="0" cy="0"/>
          <a:chOff x="0" y="0"/>
          <a:chExt cx="0" cy="0"/>
        </a:xfrm>
      </p:grpSpPr>
      <p:graphicFrame>
        <p:nvGraphicFramePr>
          <p:cNvPr id="9" name="Content Placeholder 25">
            <a:extLst>
              <a:ext uri="{FF2B5EF4-FFF2-40B4-BE49-F238E27FC236}">
                <a16:creationId xmlns:a16="http://schemas.microsoft.com/office/drawing/2014/main" id="{E0F7A5E8-674A-37F3-C23C-387250BABCFC}"/>
              </a:ext>
            </a:extLst>
          </p:cNvPr>
          <p:cNvGraphicFramePr>
            <a:graphicFrameLocks/>
          </p:cNvGraphicFramePr>
          <p:nvPr>
            <p:extLst>
              <p:ext uri="{D42A27DB-BD31-4B8C-83A1-F6EECF244321}">
                <p14:modId xmlns:p14="http://schemas.microsoft.com/office/powerpoint/2010/main" val="2065000583"/>
              </p:ext>
            </p:extLst>
          </p:nvPr>
        </p:nvGraphicFramePr>
        <p:xfrm>
          <a:off x="460375" y="2718925"/>
          <a:ext cx="11268075" cy="348783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199D6848-F381-8654-048E-D18172939576}"/>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A8872682-94CF-6A4C-2189-60985048432B}"/>
              </a:ext>
            </a:extLst>
          </p:cNvPr>
          <p:cNvSpPr>
            <a:spLocks noGrp="1"/>
          </p:cNvSpPr>
          <p:nvPr>
            <p:ph type="title"/>
          </p:nvPr>
        </p:nvSpPr>
        <p:spPr>
          <a:xfrm>
            <a:off x="460373" y="419101"/>
            <a:ext cx="11949341" cy="645075"/>
          </a:xfrm>
        </p:spPr>
        <p:txBody>
          <a:bodyPr/>
          <a:lstStyle/>
          <a:p>
            <a:r>
              <a:rPr lang="sv-SE" sz="3000" dirty="0"/>
              <a:t>4 av 10 ensamstående har lånat för att betala grundläggande utgifter</a:t>
            </a:r>
            <a:br>
              <a:rPr lang="sv-SE" sz="3000" dirty="0"/>
            </a:br>
            <a:endParaRPr lang="sv-SE" sz="3000" dirty="0"/>
          </a:p>
        </p:txBody>
      </p:sp>
      <p:sp>
        <p:nvSpPr>
          <p:cNvPr id="6" name="Date Placeholder 5">
            <a:extLst>
              <a:ext uri="{FF2B5EF4-FFF2-40B4-BE49-F238E27FC236}">
                <a16:creationId xmlns:a16="http://schemas.microsoft.com/office/drawing/2014/main" id="{ECB6C1C8-F0DC-422A-380C-BEF52AA10BC3}"/>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FCA50298-E112-B7D1-747B-FED14F41D68B}"/>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92C456B1-82AA-DF3A-28DD-3A0053A41646}"/>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Den </a:t>
            </a:r>
            <a:r>
              <a:rPr lang="en-GB" sz="2000" b="0" i="0" dirty="0" err="1">
                <a:solidFill>
                  <a:schemeClr val="tx2"/>
                </a:solidFill>
                <a:latin typeface="+mn-lt"/>
                <a:ea typeface="Roboto" panose="02000000000000000000" pitchFamily="2" charset="0"/>
                <a:cs typeface="Segoe UI" panose="020B0502040204020203" pitchFamily="34" charset="0"/>
              </a:rPr>
              <a:t>ekonomiska</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situationens</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påverkan</a:t>
            </a:r>
            <a:endParaRPr lang="sv-SE"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82F937E7-D501-1516-0E00-02933CA45CD8}"/>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73D355ED-77A8-AB53-ED1A-FB883BA08DE4}"/>
              </a:ext>
            </a:extLst>
          </p:cNvPr>
          <p:cNvSpPr txBox="1">
            <a:spLocks/>
          </p:cNvSpPr>
          <p:nvPr/>
        </p:nvSpPr>
        <p:spPr>
          <a:xfrm>
            <a:off x="460373" y="1745838"/>
            <a:ext cx="7359924"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lang="sv-SE" sz="1100" dirty="0">
                <a:effectLst/>
                <a:ea typeface="DengXian" panose="02010600030101010101" pitchFamily="2" charset="-122"/>
                <a:cs typeface="Times New Roman" panose="02020603050405020304" pitchFamily="18" charset="0"/>
              </a:rPr>
              <a:t>Har du varit med om följande situationer någon gång under de senaste 6 månaderna?</a:t>
            </a:r>
            <a:endParaRPr kumimoji="0" lang="en-US" sz="1100" b="1" i="0" u="none" strike="noStrike" kern="1200" cap="none" spc="0" normalizeH="0" baseline="0" noProof="0" dirty="0">
              <a:ln>
                <a:noFill/>
              </a:ln>
              <a:solidFill>
                <a:srgbClr val="000000"/>
              </a:solidFill>
              <a:effectLst/>
              <a:uLnTx/>
              <a:uFillTx/>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F701811E-7C9E-F911-5B7F-A0EFD1847B31}"/>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ja, vid flera och något tillfälle i %</a:t>
            </a:r>
          </a:p>
        </p:txBody>
      </p:sp>
      <p:sp>
        <p:nvSpPr>
          <p:cNvPr id="22" name="Text Placeholder 3">
            <a:extLst>
              <a:ext uri="{FF2B5EF4-FFF2-40B4-BE49-F238E27FC236}">
                <a16:creationId xmlns:a16="http://schemas.microsoft.com/office/drawing/2014/main" id="{00B291A0-0799-C9AB-6AA9-0BC91EAFBC31}"/>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t>Bas: Samtliga, Ensamstående (n=235), Sammanboende (n=428), Kontrollgrupp (n=466)</a:t>
            </a:r>
          </a:p>
        </p:txBody>
      </p:sp>
      <p:cxnSp>
        <p:nvCxnSpPr>
          <p:cNvPr id="23" name="Straight Connector 22">
            <a:extLst>
              <a:ext uri="{FF2B5EF4-FFF2-40B4-BE49-F238E27FC236}">
                <a16:creationId xmlns:a16="http://schemas.microsoft.com/office/drawing/2014/main" id="{F4EA5B50-F2FB-D42C-2983-1070D1F82EC9}"/>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6FC79AB4-B09B-7579-8DAB-B6B9BA7B5B08}"/>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10" name="Text Placeholder 4">
            <a:extLst>
              <a:ext uri="{FF2B5EF4-FFF2-40B4-BE49-F238E27FC236}">
                <a16:creationId xmlns:a16="http://schemas.microsoft.com/office/drawing/2014/main" id="{0203D1A1-630C-4A98-F9B8-CE8EC981C212}"/>
              </a:ext>
            </a:extLst>
          </p:cNvPr>
          <p:cNvSpPr txBox="1">
            <a:spLocks/>
          </p:cNvSpPr>
          <p:nvPr/>
        </p:nvSpPr>
        <p:spPr>
          <a:xfrm>
            <a:off x="494703" y="2440481"/>
            <a:ext cx="3586577"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1600" b="0" dirty="0"/>
              <a:t>Missat räkning, betalningsskyldig</a:t>
            </a:r>
          </a:p>
        </p:txBody>
      </p:sp>
      <p:sp>
        <p:nvSpPr>
          <p:cNvPr id="12" name="Text Placeholder 6">
            <a:extLst>
              <a:ext uri="{FF2B5EF4-FFF2-40B4-BE49-F238E27FC236}">
                <a16:creationId xmlns:a16="http://schemas.microsoft.com/office/drawing/2014/main" id="{F5849980-9965-157B-E6C4-67315F1FF2E9}"/>
              </a:ext>
            </a:extLst>
          </p:cNvPr>
          <p:cNvSpPr txBox="1">
            <a:spLocks/>
          </p:cNvSpPr>
          <p:nvPr/>
        </p:nvSpPr>
        <p:spPr>
          <a:xfrm>
            <a:off x="4294053" y="2432254"/>
            <a:ext cx="3586577"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sv-SE" sz="1600" dirty="0"/>
              <a:t>Lånat pengar</a:t>
            </a:r>
          </a:p>
        </p:txBody>
      </p:sp>
      <p:sp>
        <p:nvSpPr>
          <p:cNvPr id="13" name="Text Placeholder 8">
            <a:extLst>
              <a:ext uri="{FF2B5EF4-FFF2-40B4-BE49-F238E27FC236}">
                <a16:creationId xmlns:a16="http://schemas.microsoft.com/office/drawing/2014/main" id="{E27D7C3C-8C9F-42BF-898F-E8C1C82F530F}"/>
              </a:ext>
            </a:extLst>
          </p:cNvPr>
          <p:cNvSpPr txBox="1">
            <a:spLocks/>
          </p:cNvSpPr>
          <p:nvPr/>
        </p:nvSpPr>
        <p:spPr>
          <a:xfrm>
            <a:off x="7976927" y="2378533"/>
            <a:ext cx="3459722" cy="604838"/>
          </a:xfrm>
          <a:prstGeom prst="rect">
            <a:avLst/>
          </a:prstGeom>
        </p:spPr>
        <p:txBody>
          <a:bodyPr vert="horz" lIns="0" tIns="0" rIns="0" bIns="0" rtlCol="0" anchor="b"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algn="l"/>
            <a:r>
              <a:rPr lang="sv-SE" sz="1600" b="0" dirty="0"/>
              <a:t>Blancolån eller kredit</a:t>
            </a:r>
          </a:p>
          <a:p>
            <a:pPr algn="l"/>
            <a:endParaRPr lang="sv-SE" sz="1600" b="0" dirty="0"/>
          </a:p>
        </p:txBody>
      </p:sp>
    </p:spTree>
    <p:extLst>
      <p:ext uri="{BB962C8B-B14F-4D97-AF65-F5344CB8AC3E}">
        <p14:creationId xmlns:p14="http://schemas.microsoft.com/office/powerpoint/2010/main" val="2643109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868B3-A8DD-B3A0-4B0C-707FE386B09A}"/>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0D2A249B-F6C8-83C7-F45A-E55A0086582A}"/>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4" name="Footer Placeholder 3">
            <a:extLst>
              <a:ext uri="{FF2B5EF4-FFF2-40B4-BE49-F238E27FC236}">
                <a16:creationId xmlns:a16="http://schemas.microsoft.com/office/drawing/2014/main" id="{C01FCD3A-B32E-0DBB-A3F9-59E0DB85D39C}"/>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A3AC7BF8-0AD2-C263-B753-3AAF81CFBC64}"/>
              </a:ext>
            </a:extLst>
          </p:cNvPr>
          <p:cNvSpPr>
            <a:spLocks noGrp="1"/>
          </p:cNvSpPr>
          <p:nvPr>
            <p:ph type="title"/>
          </p:nvPr>
        </p:nvSpPr>
        <p:spPr>
          <a:xfrm>
            <a:off x="460373" y="419101"/>
            <a:ext cx="11950609" cy="645075"/>
          </a:xfrm>
        </p:spPr>
        <p:txBody>
          <a:bodyPr/>
          <a:lstStyle/>
          <a:p>
            <a:r>
              <a:rPr lang="en-GB" sz="2900" dirty="0" err="1">
                <a:latin typeface="Georgia"/>
                <a:cs typeface="Segoe UI"/>
              </a:rPr>
              <a:t>Allt</a:t>
            </a:r>
            <a:r>
              <a:rPr lang="en-GB" sz="2900" dirty="0">
                <a:latin typeface="Georgia"/>
                <a:cs typeface="Segoe UI"/>
              </a:rPr>
              <a:t> </a:t>
            </a:r>
            <a:r>
              <a:rPr lang="en-GB" sz="2900" dirty="0" err="1">
                <a:latin typeface="Georgia"/>
                <a:cs typeface="Segoe UI"/>
              </a:rPr>
              <a:t>tuffare</a:t>
            </a:r>
            <a:r>
              <a:rPr lang="en-GB" sz="2900" dirty="0">
                <a:latin typeface="Georgia"/>
                <a:cs typeface="Segoe UI"/>
              </a:rPr>
              <a:t> </a:t>
            </a:r>
            <a:r>
              <a:rPr lang="en-GB" sz="2900" dirty="0" err="1">
                <a:latin typeface="Georgia"/>
                <a:cs typeface="Segoe UI"/>
              </a:rPr>
              <a:t>ekonomiskt</a:t>
            </a:r>
            <a:r>
              <a:rPr lang="en-GB" sz="2900" dirty="0">
                <a:latin typeface="Georgia"/>
                <a:cs typeface="Segoe UI"/>
              </a:rPr>
              <a:t> </a:t>
            </a:r>
            <a:r>
              <a:rPr lang="en-GB" sz="2900" dirty="0" err="1">
                <a:latin typeface="Georgia"/>
                <a:cs typeface="Segoe UI"/>
              </a:rPr>
              <a:t>läge</a:t>
            </a:r>
            <a:r>
              <a:rPr lang="en-GB" sz="2900" dirty="0">
                <a:latin typeface="Georgia"/>
                <a:cs typeface="Segoe UI"/>
              </a:rPr>
              <a:t> för </a:t>
            </a:r>
            <a:r>
              <a:rPr lang="en-GB" sz="2900" dirty="0" err="1">
                <a:latin typeface="Georgia"/>
                <a:cs typeface="Segoe UI"/>
              </a:rPr>
              <a:t>låginkomstföräldrar</a:t>
            </a:r>
            <a:r>
              <a:rPr lang="en-GB" sz="2900" dirty="0">
                <a:latin typeface="Georgia"/>
                <a:cs typeface="Segoe UI"/>
              </a:rPr>
              <a:t> </a:t>
            </a:r>
            <a:r>
              <a:rPr lang="en-GB" sz="2900" dirty="0" err="1">
                <a:latin typeface="Georgia"/>
                <a:cs typeface="Segoe UI"/>
              </a:rPr>
              <a:t>jämfört</a:t>
            </a:r>
            <a:r>
              <a:rPr lang="en-GB" sz="2900" dirty="0">
                <a:latin typeface="Georgia"/>
                <a:cs typeface="Segoe UI"/>
              </a:rPr>
              <a:t> med </a:t>
            </a:r>
            <a:r>
              <a:rPr lang="en-GB" sz="2900" dirty="0" err="1">
                <a:latin typeface="Georgia"/>
                <a:cs typeface="Segoe UI"/>
              </a:rPr>
              <a:t>ifjol</a:t>
            </a:r>
            <a:endParaRPr lang="sv-SE" sz="2900" dirty="0"/>
          </a:p>
        </p:txBody>
      </p:sp>
      <p:sp>
        <p:nvSpPr>
          <p:cNvPr id="6" name="Date Placeholder 5">
            <a:extLst>
              <a:ext uri="{FF2B5EF4-FFF2-40B4-BE49-F238E27FC236}">
                <a16:creationId xmlns:a16="http://schemas.microsoft.com/office/drawing/2014/main" id="{99A36696-A7E4-F957-5284-337A09E056B0}"/>
              </a:ext>
            </a:extLst>
          </p:cNvPr>
          <p:cNvSpPr>
            <a:spLocks noGrp="1"/>
          </p:cNvSpPr>
          <p:nvPr>
            <p:ph type="dt" sz="half" idx="2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9B4C4A7A-C31F-1DF3-CA76-2CAB1B77C5EF}"/>
              </a:ext>
            </a:extLst>
          </p:cNvPr>
          <p:cNvSpPr>
            <a:spLocks noGrp="1"/>
          </p:cNvSpPr>
          <p:nvPr>
            <p:ph type="body" sz="quarter" idx="27"/>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5EAF7E62-E944-4E8D-15BF-0F1343B73463}"/>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Den </a:t>
            </a:r>
            <a:r>
              <a:rPr lang="en-GB" sz="2000" b="0" i="0" dirty="0" err="1">
                <a:solidFill>
                  <a:schemeClr val="tx2"/>
                </a:solidFill>
                <a:latin typeface="+mn-lt"/>
                <a:ea typeface="Roboto" panose="02000000000000000000" pitchFamily="2" charset="0"/>
                <a:cs typeface="Segoe UI" panose="020B0502040204020203" pitchFamily="34" charset="0"/>
              </a:rPr>
              <a:t>ekonomiska</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situationens</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påverkan</a:t>
            </a:r>
            <a:endParaRPr lang="sv-SE"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08274056-F105-BF85-CE62-C20CDCCD6FA2}"/>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7D8391DF-9444-D4A1-453E-9A26996E6D17}"/>
              </a:ext>
            </a:extLst>
          </p:cNvPr>
          <p:cNvSpPr txBox="1">
            <a:spLocks/>
          </p:cNvSpPr>
          <p:nvPr/>
        </p:nvSpPr>
        <p:spPr>
          <a:xfrm>
            <a:off x="460373" y="1716038"/>
            <a:ext cx="9672672" cy="1910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lang="sv-SE" sz="1100" dirty="0">
                <a:effectLst/>
                <a:ea typeface="DengXian" panose="02010600030101010101" pitchFamily="2" charset="-122"/>
                <a:cs typeface="Times New Roman" panose="02020603050405020304" pitchFamily="18" charset="0"/>
              </a:rPr>
              <a:t>Har du varit med om följande situationer någon gång under de senaste 6 månaderna?</a:t>
            </a:r>
            <a:endParaRPr kumimoji="0" lang="en-US" sz="1100" b="1" i="0" u="none" strike="noStrike" kern="1200" cap="none" spc="0" normalizeH="0" baseline="0" noProof="0" dirty="0">
              <a:ln>
                <a:noFill/>
              </a:ln>
              <a:solidFill>
                <a:srgbClr val="000000"/>
              </a:solidFill>
              <a:effectLst/>
              <a:uLnTx/>
              <a:uFillTx/>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83889916-50C5-134B-78F9-2C087E7E7202}"/>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ja, vid flera och något tillfälle i % | Jämförelser mot 2023 </a:t>
            </a:r>
          </a:p>
        </p:txBody>
      </p:sp>
      <p:sp>
        <p:nvSpPr>
          <p:cNvPr id="22" name="Text Placeholder 3">
            <a:extLst>
              <a:ext uri="{FF2B5EF4-FFF2-40B4-BE49-F238E27FC236}">
                <a16:creationId xmlns:a16="http://schemas.microsoft.com/office/drawing/2014/main" id="{921151C3-7A43-A4A7-7122-1E105B0BD403}"/>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t>Bas: Samtliga, Ensamstående (2024 n=235, 2023 n=168), Sammanboende (2024 n=428, 2023 n=464), Kontrollgrupp (2024 n=466, 2023 n=500)</a:t>
            </a:r>
          </a:p>
        </p:txBody>
      </p:sp>
      <p:cxnSp>
        <p:nvCxnSpPr>
          <p:cNvPr id="23" name="Straight Connector 22">
            <a:extLst>
              <a:ext uri="{FF2B5EF4-FFF2-40B4-BE49-F238E27FC236}">
                <a16:creationId xmlns:a16="http://schemas.microsoft.com/office/drawing/2014/main" id="{08EC2AA2-CCE9-5DAB-F6CA-8E6E06A8AA37}"/>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6EFA031B-2895-86CB-ADDC-20AB4DA3DEFB}"/>
              </a:ext>
            </a:extLst>
          </p:cNvPr>
          <p:cNvSpPr txBox="1">
            <a:spLocks/>
          </p:cNvSpPr>
          <p:nvPr/>
        </p:nvSpPr>
        <p:spPr>
          <a:xfrm>
            <a:off x="446906" y="2268400"/>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5265774C-535A-AAB2-86C5-83BDAA0B5732}"/>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84D82927-7470-13CC-DA92-4F58BBBCFD40}"/>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26" name="Content Placeholder 19">
            <a:extLst>
              <a:ext uri="{FF2B5EF4-FFF2-40B4-BE49-F238E27FC236}">
                <a16:creationId xmlns:a16="http://schemas.microsoft.com/office/drawing/2014/main" id="{5164DA11-80FC-4D63-076A-E98F4D4631A4}"/>
              </a:ext>
            </a:extLst>
          </p:cNvPr>
          <p:cNvGraphicFramePr>
            <a:graphicFrameLocks noGrp="1"/>
          </p:cNvGraphicFramePr>
          <p:nvPr>
            <p:ph sz="quarter" idx="23"/>
            <p:extLst>
              <p:ext uri="{D42A27DB-BD31-4B8C-83A1-F6EECF244321}">
                <p14:modId xmlns:p14="http://schemas.microsoft.com/office/powerpoint/2010/main" val="1001391041"/>
              </p:ext>
            </p:extLst>
          </p:nvPr>
        </p:nvGraphicFramePr>
        <p:xfrm>
          <a:off x="8124825" y="2945502"/>
          <a:ext cx="3594100" cy="306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19">
            <a:extLst>
              <a:ext uri="{FF2B5EF4-FFF2-40B4-BE49-F238E27FC236}">
                <a16:creationId xmlns:a16="http://schemas.microsoft.com/office/drawing/2014/main" id="{D6E1D6CA-5672-4A7B-8AFB-7593BA46C7C1}"/>
              </a:ext>
            </a:extLst>
          </p:cNvPr>
          <p:cNvGraphicFramePr>
            <a:graphicFrameLocks noGrp="1"/>
          </p:cNvGraphicFramePr>
          <p:nvPr>
            <p:ph sz="quarter" idx="24"/>
            <p:extLst>
              <p:ext uri="{D42A27DB-BD31-4B8C-83A1-F6EECF244321}">
                <p14:modId xmlns:p14="http://schemas.microsoft.com/office/powerpoint/2010/main" val="3984767583"/>
              </p:ext>
            </p:extLst>
          </p:nvPr>
        </p:nvGraphicFramePr>
        <p:xfrm>
          <a:off x="4305300" y="2945503"/>
          <a:ext cx="3594100" cy="306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DB59C9B2-6647-4ADE-6D7F-4F15A1C446ED}"/>
              </a:ext>
            </a:extLst>
          </p:cNvPr>
          <p:cNvGraphicFramePr>
            <a:graphicFrameLocks noGrp="1"/>
          </p:cNvGraphicFramePr>
          <p:nvPr>
            <p:ph sz="quarter" idx="12"/>
            <p:extLst>
              <p:ext uri="{D42A27DB-BD31-4B8C-83A1-F6EECF244321}">
                <p14:modId xmlns:p14="http://schemas.microsoft.com/office/powerpoint/2010/main" val="2595833227"/>
              </p:ext>
            </p:extLst>
          </p:nvPr>
        </p:nvGraphicFramePr>
        <p:xfrm>
          <a:off x="460375" y="2955675"/>
          <a:ext cx="3606800" cy="305022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ruta 2">
            <a:extLst>
              <a:ext uri="{FF2B5EF4-FFF2-40B4-BE49-F238E27FC236}">
                <a16:creationId xmlns:a16="http://schemas.microsoft.com/office/drawing/2014/main" id="{0FD13237-C5AE-8AD5-229F-1BAE920F5626}"/>
              </a:ext>
            </a:extLst>
          </p:cNvPr>
          <p:cNvSpPr txBox="1"/>
          <p:nvPr/>
        </p:nvSpPr>
        <p:spPr>
          <a:xfrm>
            <a:off x="3722917" y="2792339"/>
            <a:ext cx="324196" cy="215444"/>
          </a:xfrm>
          <a:prstGeom prst="rect">
            <a:avLst/>
          </a:prstGeom>
        </p:spPr>
        <p:txBody>
          <a:bodyPr vert="horz" wrap="square" lIns="0" tIns="0" rIns="0" bIns="0" rtlCol="0">
            <a:spAutoFit/>
          </a:bodyPr>
          <a:lstStyle/>
          <a:p>
            <a:pPr algn="l"/>
            <a:r>
              <a:rPr lang="sv-SE" sz="1400" b="1" dirty="0">
                <a:solidFill>
                  <a:schemeClr val="bg1"/>
                </a:solidFill>
              </a:rPr>
              <a:t>+</a:t>
            </a:r>
          </a:p>
        </p:txBody>
      </p:sp>
      <p:sp>
        <p:nvSpPr>
          <p:cNvPr id="12" name="textruta 11">
            <a:extLst>
              <a:ext uri="{FF2B5EF4-FFF2-40B4-BE49-F238E27FC236}">
                <a16:creationId xmlns:a16="http://schemas.microsoft.com/office/drawing/2014/main" id="{82647B34-2532-C4DA-3C1A-56BEE796CEBE}"/>
              </a:ext>
            </a:extLst>
          </p:cNvPr>
          <p:cNvSpPr txBox="1"/>
          <p:nvPr/>
        </p:nvSpPr>
        <p:spPr>
          <a:xfrm>
            <a:off x="3802315" y="4072845"/>
            <a:ext cx="324196" cy="215444"/>
          </a:xfrm>
          <a:prstGeom prst="rect">
            <a:avLst/>
          </a:prstGeom>
        </p:spPr>
        <p:txBody>
          <a:bodyPr vert="horz" wrap="square" lIns="0" tIns="0" rIns="0" bIns="0" rtlCol="0">
            <a:spAutoFit/>
          </a:bodyPr>
          <a:lstStyle/>
          <a:p>
            <a:pPr algn="l"/>
            <a:r>
              <a:rPr lang="sv-SE" sz="1400" b="1" dirty="0">
                <a:solidFill>
                  <a:schemeClr val="bg1"/>
                </a:solidFill>
              </a:rPr>
              <a:t>+</a:t>
            </a:r>
          </a:p>
        </p:txBody>
      </p:sp>
      <p:sp>
        <p:nvSpPr>
          <p:cNvPr id="14" name="textruta 13">
            <a:extLst>
              <a:ext uri="{FF2B5EF4-FFF2-40B4-BE49-F238E27FC236}">
                <a16:creationId xmlns:a16="http://schemas.microsoft.com/office/drawing/2014/main" id="{62372EAA-8277-11FD-A7A9-0FA94F783EFD}"/>
              </a:ext>
            </a:extLst>
          </p:cNvPr>
          <p:cNvSpPr txBox="1"/>
          <p:nvPr/>
        </p:nvSpPr>
        <p:spPr>
          <a:xfrm>
            <a:off x="7265410" y="3111376"/>
            <a:ext cx="324196" cy="215444"/>
          </a:xfrm>
          <a:prstGeom prst="rect">
            <a:avLst/>
          </a:prstGeom>
        </p:spPr>
        <p:txBody>
          <a:bodyPr vert="horz" wrap="square" lIns="0" tIns="0" rIns="0" bIns="0" rtlCol="0">
            <a:spAutoFit/>
          </a:bodyPr>
          <a:lstStyle/>
          <a:p>
            <a:pPr algn="l"/>
            <a:r>
              <a:rPr lang="sv-SE" sz="1400" b="1" dirty="0">
                <a:solidFill>
                  <a:schemeClr val="bg1"/>
                </a:solidFill>
              </a:rPr>
              <a:t>+</a:t>
            </a:r>
          </a:p>
        </p:txBody>
      </p:sp>
      <p:sp>
        <p:nvSpPr>
          <p:cNvPr id="17" name="textruta 16">
            <a:extLst>
              <a:ext uri="{FF2B5EF4-FFF2-40B4-BE49-F238E27FC236}">
                <a16:creationId xmlns:a16="http://schemas.microsoft.com/office/drawing/2014/main" id="{452B0CA2-74E1-E66E-417E-907F662C27EC}"/>
              </a:ext>
            </a:extLst>
          </p:cNvPr>
          <p:cNvSpPr txBox="1"/>
          <p:nvPr/>
        </p:nvSpPr>
        <p:spPr>
          <a:xfrm>
            <a:off x="7690335" y="4117069"/>
            <a:ext cx="242311" cy="215444"/>
          </a:xfrm>
          <a:prstGeom prst="rect">
            <a:avLst/>
          </a:prstGeom>
        </p:spPr>
        <p:txBody>
          <a:bodyPr vert="horz" wrap="square" lIns="0" tIns="0" rIns="0" bIns="0" rtlCol="0">
            <a:spAutoFit/>
          </a:bodyPr>
          <a:lstStyle/>
          <a:p>
            <a:pPr algn="l"/>
            <a:r>
              <a:rPr lang="sv-SE" sz="1400" b="1" dirty="0">
                <a:solidFill>
                  <a:schemeClr val="bg1"/>
                </a:solidFill>
              </a:rPr>
              <a:t>+</a:t>
            </a:r>
          </a:p>
        </p:txBody>
      </p:sp>
      <p:sp>
        <p:nvSpPr>
          <p:cNvPr id="25" name="textruta 24">
            <a:extLst>
              <a:ext uri="{FF2B5EF4-FFF2-40B4-BE49-F238E27FC236}">
                <a16:creationId xmlns:a16="http://schemas.microsoft.com/office/drawing/2014/main" id="{57292E24-E3F9-A738-8E72-857604C5B079}"/>
              </a:ext>
            </a:extLst>
          </p:cNvPr>
          <p:cNvSpPr txBox="1"/>
          <p:nvPr/>
        </p:nvSpPr>
        <p:spPr>
          <a:xfrm>
            <a:off x="10191356" y="4117069"/>
            <a:ext cx="162098" cy="215444"/>
          </a:xfrm>
          <a:prstGeom prst="rect">
            <a:avLst/>
          </a:prstGeom>
        </p:spPr>
        <p:txBody>
          <a:bodyPr vert="horz" wrap="square" lIns="0" tIns="0" rIns="0" bIns="0" rtlCol="0">
            <a:spAutoFit/>
          </a:bodyPr>
          <a:lstStyle/>
          <a:p>
            <a:pPr algn="l"/>
            <a:r>
              <a:rPr lang="sv-SE" sz="1400" b="1" dirty="0"/>
              <a:t>-</a:t>
            </a:r>
          </a:p>
        </p:txBody>
      </p:sp>
      <p:sp>
        <p:nvSpPr>
          <p:cNvPr id="9" name="textruta 8">
            <a:extLst>
              <a:ext uri="{FF2B5EF4-FFF2-40B4-BE49-F238E27FC236}">
                <a16:creationId xmlns:a16="http://schemas.microsoft.com/office/drawing/2014/main" id="{D4A97576-26C6-DA13-E86D-D0E638747B92}"/>
              </a:ext>
            </a:extLst>
          </p:cNvPr>
          <p:cNvSpPr txBox="1"/>
          <p:nvPr/>
        </p:nvSpPr>
        <p:spPr>
          <a:xfrm>
            <a:off x="3001940" y="3113593"/>
            <a:ext cx="115559" cy="223275"/>
          </a:xfrm>
          <a:prstGeom prst="rect">
            <a:avLst/>
          </a:prstGeom>
        </p:spPr>
        <p:txBody>
          <a:bodyPr vert="horz" wrap="square" lIns="0" tIns="0" rIns="0" bIns="0" rtlCol="0">
            <a:spAutoFit/>
          </a:bodyPr>
          <a:lstStyle/>
          <a:p>
            <a:pPr algn="l"/>
            <a:r>
              <a:rPr lang="sv-SE" sz="1400" b="1" dirty="0">
                <a:solidFill>
                  <a:schemeClr val="bg1"/>
                </a:solidFill>
              </a:rPr>
              <a:t>+</a:t>
            </a:r>
          </a:p>
        </p:txBody>
      </p:sp>
      <p:sp>
        <p:nvSpPr>
          <p:cNvPr id="13" name="textruta 12">
            <a:extLst>
              <a:ext uri="{FF2B5EF4-FFF2-40B4-BE49-F238E27FC236}">
                <a16:creationId xmlns:a16="http://schemas.microsoft.com/office/drawing/2014/main" id="{8C7A804B-E29B-4825-D6A4-60806CBEFC24}"/>
              </a:ext>
            </a:extLst>
          </p:cNvPr>
          <p:cNvSpPr txBox="1"/>
          <p:nvPr/>
        </p:nvSpPr>
        <p:spPr>
          <a:xfrm>
            <a:off x="6604670" y="3136024"/>
            <a:ext cx="162098" cy="215444"/>
          </a:xfrm>
          <a:prstGeom prst="rect">
            <a:avLst/>
          </a:prstGeom>
        </p:spPr>
        <p:txBody>
          <a:bodyPr vert="horz" wrap="square" lIns="0" tIns="0" rIns="0" bIns="0" rtlCol="0">
            <a:spAutoFit/>
          </a:bodyPr>
          <a:lstStyle/>
          <a:p>
            <a:pPr algn="l"/>
            <a:r>
              <a:rPr lang="en-GB" sz="1400" b="1" dirty="0"/>
              <a:t>+</a:t>
            </a:r>
            <a:endParaRPr lang="sv-SE" sz="1400" b="1" dirty="0"/>
          </a:p>
        </p:txBody>
      </p:sp>
      <p:sp>
        <p:nvSpPr>
          <p:cNvPr id="16" name="textruta 15">
            <a:extLst>
              <a:ext uri="{FF2B5EF4-FFF2-40B4-BE49-F238E27FC236}">
                <a16:creationId xmlns:a16="http://schemas.microsoft.com/office/drawing/2014/main" id="{88F57C77-000D-9C58-4DBE-7137365EF589}"/>
              </a:ext>
            </a:extLst>
          </p:cNvPr>
          <p:cNvSpPr txBox="1"/>
          <p:nvPr/>
        </p:nvSpPr>
        <p:spPr>
          <a:xfrm>
            <a:off x="6692652" y="4145800"/>
            <a:ext cx="162098" cy="215444"/>
          </a:xfrm>
          <a:prstGeom prst="rect">
            <a:avLst/>
          </a:prstGeom>
        </p:spPr>
        <p:txBody>
          <a:bodyPr vert="horz" wrap="square" lIns="0" tIns="0" rIns="0" bIns="0" rtlCol="0">
            <a:spAutoFit/>
          </a:bodyPr>
          <a:lstStyle/>
          <a:p>
            <a:pPr algn="l"/>
            <a:r>
              <a:rPr lang="en-GB" sz="1400" b="1" dirty="0"/>
              <a:t>+</a:t>
            </a:r>
            <a:endParaRPr lang="sv-SE" sz="1400" b="1" dirty="0"/>
          </a:p>
        </p:txBody>
      </p:sp>
      <p:sp>
        <p:nvSpPr>
          <p:cNvPr id="18" name="textruta 17">
            <a:extLst>
              <a:ext uri="{FF2B5EF4-FFF2-40B4-BE49-F238E27FC236}">
                <a16:creationId xmlns:a16="http://schemas.microsoft.com/office/drawing/2014/main" id="{BCF68B93-CBD6-8CD2-C646-B810CCF79285}"/>
              </a:ext>
            </a:extLst>
          </p:cNvPr>
          <p:cNvSpPr txBox="1"/>
          <p:nvPr/>
        </p:nvSpPr>
        <p:spPr>
          <a:xfrm>
            <a:off x="2744196" y="3111279"/>
            <a:ext cx="162098" cy="215444"/>
          </a:xfrm>
          <a:prstGeom prst="rect">
            <a:avLst/>
          </a:prstGeom>
        </p:spPr>
        <p:txBody>
          <a:bodyPr vert="horz" wrap="square" lIns="0" tIns="0" rIns="0" bIns="0" rtlCol="0">
            <a:spAutoFit/>
          </a:bodyPr>
          <a:lstStyle/>
          <a:p>
            <a:pPr algn="l"/>
            <a:r>
              <a:rPr lang="en-GB" sz="1400" b="1" dirty="0"/>
              <a:t>+</a:t>
            </a:r>
            <a:endParaRPr lang="sv-SE" sz="1400" b="1" dirty="0"/>
          </a:p>
        </p:txBody>
      </p:sp>
      <p:sp>
        <p:nvSpPr>
          <p:cNvPr id="24" name="textruta 23">
            <a:extLst>
              <a:ext uri="{FF2B5EF4-FFF2-40B4-BE49-F238E27FC236}">
                <a16:creationId xmlns:a16="http://schemas.microsoft.com/office/drawing/2014/main" id="{EC6001C5-66FD-99E5-FE1C-A41DE56E316E}"/>
              </a:ext>
            </a:extLst>
          </p:cNvPr>
          <p:cNvSpPr txBox="1"/>
          <p:nvPr/>
        </p:nvSpPr>
        <p:spPr>
          <a:xfrm>
            <a:off x="3113223" y="4121055"/>
            <a:ext cx="162098" cy="215444"/>
          </a:xfrm>
          <a:prstGeom prst="rect">
            <a:avLst/>
          </a:prstGeom>
        </p:spPr>
        <p:txBody>
          <a:bodyPr vert="horz" wrap="square" lIns="0" tIns="0" rIns="0" bIns="0" rtlCol="0">
            <a:spAutoFit/>
          </a:bodyPr>
          <a:lstStyle/>
          <a:p>
            <a:pPr algn="l"/>
            <a:r>
              <a:rPr lang="en-GB" sz="1400" b="1" dirty="0"/>
              <a:t>+</a:t>
            </a:r>
            <a:endParaRPr lang="sv-SE" sz="1400" b="1" dirty="0"/>
          </a:p>
        </p:txBody>
      </p:sp>
    </p:spTree>
    <p:extLst>
      <p:ext uri="{BB962C8B-B14F-4D97-AF65-F5344CB8AC3E}">
        <p14:creationId xmlns:p14="http://schemas.microsoft.com/office/powerpoint/2010/main" val="390737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4EFCC-8ECA-3E7B-0BE9-0BC2ECC123BD}"/>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83816CB1-B1E7-93A4-CE62-15B9856FE4CF}"/>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4" name="Footer Placeholder 3">
            <a:extLst>
              <a:ext uri="{FF2B5EF4-FFF2-40B4-BE49-F238E27FC236}">
                <a16:creationId xmlns:a16="http://schemas.microsoft.com/office/drawing/2014/main" id="{FA48DA1A-22A8-4ED4-6285-649F1AD3866C}"/>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5D284DEE-8728-6064-04DA-95702EBD0C13}"/>
              </a:ext>
            </a:extLst>
          </p:cNvPr>
          <p:cNvSpPr>
            <a:spLocks noGrp="1"/>
          </p:cNvSpPr>
          <p:nvPr>
            <p:ph type="title"/>
          </p:nvPr>
        </p:nvSpPr>
        <p:spPr>
          <a:xfrm>
            <a:off x="460374" y="419101"/>
            <a:ext cx="11731626" cy="645075"/>
          </a:xfrm>
        </p:spPr>
        <p:txBody>
          <a:bodyPr/>
          <a:lstStyle/>
          <a:p>
            <a:r>
              <a:rPr lang="en-GB" dirty="0" err="1">
                <a:latin typeface="Georgia"/>
                <a:cs typeface="Segoe UI"/>
              </a:rPr>
              <a:t>Följden</a:t>
            </a:r>
            <a:r>
              <a:rPr lang="en-GB" dirty="0">
                <a:latin typeface="Georgia"/>
                <a:cs typeface="Segoe UI"/>
              </a:rPr>
              <a:t> </a:t>
            </a:r>
            <a:r>
              <a:rPr lang="en-GB" dirty="0" err="1">
                <a:latin typeface="Georgia"/>
                <a:cs typeface="Segoe UI"/>
              </a:rPr>
              <a:t>av</a:t>
            </a:r>
            <a:r>
              <a:rPr lang="en-GB" dirty="0">
                <a:latin typeface="Georgia"/>
                <a:cs typeface="Segoe UI"/>
              </a:rPr>
              <a:t> </a:t>
            </a:r>
            <a:r>
              <a:rPr lang="en-GB" dirty="0" err="1">
                <a:latin typeface="Georgia"/>
                <a:cs typeface="Segoe UI"/>
              </a:rPr>
              <a:t>ekonomiska</a:t>
            </a:r>
            <a:r>
              <a:rPr lang="en-GB" dirty="0">
                <a:latin typeface="Georgia"/>
                <a:cs typeface="Segoe UI"/>
              </a:rPr>
              <a:t> </a:t>
            </a:r>
            <a:r>
              <a:rPr lang="en-GB" dirty="0" err="1">
                <a:latin typeface="Georgia"/>
                <a:cs typeface="Segoe UI"/>
              </a:rPr>
              <a:t>svårigheter</a:t>
            </a:r>
            <a:r>
              <a:rPr lang="en-GB" dirty="0">
                <a:latin typeface="Georgia"/>
                <a:cs typeface="Segoe UI"/>
              </a:rPr>
              <a:t> </a:t>
            </a:r>
            <a:endParaRPr lang="sv-SE" dirty="0"/>
          </a:p>
        </p:txBody>
      </p:sp>
      <p:sp>
        <p:nvSpPr>
          <p:cNvPr id="6" name="Date Placeholder 5">
            <a:extLst>
              <a:ext uri="{FF2B5EF4-FFF2-40B4-BE49-F238E27FC236}">
                <a16:creationId xmlns:a16="http://schemas.microsoft.com/office/drawing/2014/main" id="{674A5442-A837-324D-6D06-72944E6829A4}"/>
              </a:ext>
            </a:extLst>
          </p:cNvPr>
          <p:cNvSpPr>
            <a:spLocks noGrp="1"/>
          </p:cNvSpPr>
          <p:nvPr>
            <p:ph type="dt" sz="half" idx="2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ED548331-F691-305E-5FC6-2D326CAAF008}"/>
              </a:ext>
            </a:extLst>
          </p:cNvPr>
          <p:cNvSpPr>
            <a:spLocks noGrp="1"/>
          </p:cNvSpPr>
          <p:nvPr>
            <p:ph type="body" sz="quarter" idx="27"/>
          </p:nvPr>
        </p:nvSpPr>
        <p:spPr>
          <a:xfrm>
            <a:off x="461962" y="189190"/>
            <a:ext cx="11268075" cy="195814"/>
          </a:xfrm>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D556B769-8C41-DFFC-58CA-6E11E272AAAB}"/>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Den </a:t>
            </a:r>
            <a:r>
              <a:rPr lang="en-GB" sz="2000" b="0" i="0" dirty="0" err="1">
                <a:solidFill>
                  <a:schemeClr val="tx2"/>
                </a:solidFill>
                <a:latin typeface="+mn-lt"/>
                <a:ea typeface="Roboto" panose="02000000000000000000" pitchFamily="2" charset="0"/>
                <a:cs typeface="Segoe UI" panose="020B0502040204020203" pitchFamily="34" charset="0"/>
              </a:rPr>
              <a:t>ekonomiska</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situationens</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påverkan</a:t>
            </a:r>
            <a:endParaRPr lang="sv-SE"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639F73D8-EF8B-9CF2-FC65-D1EFAE7CFF34}"/>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583248E6-CEDB-8CB9-2336-D1E523ED5581}"/>
              </a:ext>
            </a:extLst>
          </p:cNvPr>
          <p:cNvSpPr txBox="1">
            <a:spLocks/>
          </p:cNvSpPr>
          <p:nvPr/>
        </p:nvSpPr>
        <p:spPr>
          <a:xfrm>
            <a:off x="460373" y="1716038"/>
            <a:ext cx="9672672" cy="1910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DengXian" panose="02010600030101010101" pitchFamily="2" charset="-122"/>
                <a:cs typeface="Times New Roman" panose="02020603050405020304" pitchFamily="18" charset="0"/>
              </a:rPr>
              <a:t>Har du under de senaste 6 månaderna haft ekonomiska svårigheter med någon av följande saker pga. din ekonomi? </a:t>
            </a:r>
            <a:endParaRPr kumimoji="0" lang="en-US" sz="12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ED092B4F-53AB-8593-C878-96EE4539A50A}"/>
              </a:ext>
            </a:extLst>
          </p:cNvPr>
          <p:cNvSpPr txBox="1">
            <a:spLocks/>
          </p:cNvSpPr>
          <p:nvPr/>
        </p:nvSpPr>
        <p:spPr>
          <a:xfrm>
            <a:off x="460373" y="1960764"/>
            <a:ext cx="4734692" cy="19059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ja, vid flera och något tillfälle i %</a:t>
            </a:r>
          </a:p>
        </p:txBody>
      </p:sp>
      <p:sp>
        <p:nvSpPr>
          <p:cNvPr id="22" name="Text Placeholder 3">
            <a:extLst>
              <a:ext uri="{FF2B5EF4-FFF2-40B4-BE49-F238E27FC236}">
                <a16:creationId xmlns:a16="http://schemas.microsoft.com/office/drawing/2014/main" id="{A4E437C7-C6E1-9AF1-85F0-32DCAE24AF2F}"/>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a:t>
            </a:r>
            <a:r>
              <a:rPr lang="sv-SE" sz="800" dirty="0">
                <a:solidFill>
                  <a:srgbClr val="000000"/>
                </a:solidFill>
                <a:latin typeface="Century Gothic" panose="02116942222400000000"/>
              </a:rPr>
              <a:t>=235</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Sammanboende (n=428), Kontrollgrupp (n=466)</a:t>
            </a:r>
          </a:p>
        </p:txBody>
      </p:sp>
      <p:cxnSp>
        <p:nvCxnSpPr>
          <p:cNvPr id="23" name="Straight Connector 22">
            <a:extLst>
              <a:ext uri="{FF2B5EF4-FFF2-40B4-BE49-F238E27FC236}">
                <a16:creationId xmlns:a16="http://schemas.microsoft.com/office/drawing/2014/main" id="{59D658BF-950F-ADDD-9BC6-168741B8CCC2}"/>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CF143ACC-103E-6391-25A7-E0F8776AA469}"/>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391770D5-EEB0-3012-A34B-18DF645E8BC7}"/>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A0721071-5E7A-BBD4-7D6F-A3B5184F7639}"/>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26" name="Content Placeholder 19">
            <a:extLst>
              <a:ext uri="{FF2B5EF4-FFF2-40B4-BE49-F238E27FC236}">
                <a16:creationId xmlns:a16="http://schemas.microsoft.com/office/drawing/2014/main" id="{47131060-2431-1CDD-CA46-607B26E23E47}"/>
              </a:ext>
            </a:extLst>
          </p:cNvPr>
          <p:cNvGraphicFramePr>
            <a:graphicFrameLocks noGrp="1"/>
          </p:cNvGraphicFramePr>
          <p:nvPr>
            <p:ph sz="quarter" idx="23"/>
            <p:extLst>
              <p:ext uri="{D42A27DB-BD31-4B8C-83A1-F6EECF244321}">
                <p14:modId xmlns:p14="http://schemas.microsoft.com/office/powerpoint/2010/main" val="2349709553"/>
              </p:ext>
            </p:extLst>
          </p:nvPr>
        </p:nvGraphicFramePr>
        <p:xfrm>
          <a:off x="7589520" y="2827995"/>
          <a:ext cx="4602480" cy="3386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19">
            <a:extLst>
              <a:ext uri="{FF2B5EF4-FFF2-40B4-BE49-F238E27FC236}">
                <a16:creationId xmlns:a16="http://schemas.microsoft.com/office/drawing/2014/main" id="{9CD9168D-841E-BA87-89F0-15A90E3A96BB}"/>
              </a:ext>
            </a:extLst>
          </p:cNvPr>
          <p:cNvGraphicFramePr>
            <a:graphicFrameLocks noGrp="1"/>
          </p:cNvGraphicFramePr>
          <p:nvPr>
            <p:ph sz="quarter" idx="24"/>
            <p:extLst>
              <p:ext uri="{D42A27DB-BD31-4B8C-83A1-F6EECF244321}">
                <p14:modId xmlns:p14="http://schemas.microsoft.com/office/powerpoint/2010/main" val="1386565391"/>
              </p:ext>
            </p:extLst>
          </p:nvPr>
        </p:nvGraphicFramePr>
        <p:xfrm>
          <a:off x="4118906" y="2842260"/>
          <a:ext cx="3894014" cy="3318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77F3B790-293E-47B7-D856-CF0AFEE29BE4}"/>
              </a:ext>
            </a:extLst>
          </p:cNvPr>
          <p:cNvGraphicFramePr>
            <a:graphicFrameLocks noGrp="1"/>
          </p:cNvGraphicFramePr>
          <p:nvPr>
            <p:ph sz="quarter" idx="12"/>
            <p:extLst>
              <p:ext uri="{D42A27DB-BD31-4B8C-83A1-F6EECF244321}">
                <p14:modId xmlns:p14="http://schemas.microsoft.com/office/powerpoint/2010/main" val="804819220"/>
              </p:ext>
            </p:extLst>
          </p:nvPr>
        </p:nvGraphicFramePr>
        <p:xfrm>
          <a:off x="199506" y="2804044"/>
          <a:ext cx="4164676" cy="33252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8802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0B00C8-4277-A3BC-B7B8-7BE1B73E8897}"/>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4" name="Footer Placeholder 3">
            <a:extLst>
              <a:ext uri="{FF2B5EF4-FFF2-40B4-BE49-F238E27FC236}">
                <a16:creationId xmlns:a16="http://schemas.microsoft.com/office/drawing/2014/main" id="{EDBB482D-3F02-4144-9777-3355C2C6A157}"/>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6B25C25C-FE58-79E8-B44E-22DACBDCA339}"/>
              </a:ext>
            </a:extLst>
          </p:cNvPr>
          <p:cNvSpPr>
            <a:spLocks noGrp="1"/>
          </p:cNvSpPr>
          <p:nvPr>
            <p:ph type="title"/>
          </p:nvPr>
        </p:nvSpPr>
        <p:spPr/>
        <p:txBody>
          <a:bodyPr/>
          <a:lstStyle/>
          <a:p>
            <a:r>
              <a:rPr lang="en-GB" dirty="0" err="1">
                <a:latin typeface="Georgia"/>
                <a:cs typeface="Segoe UI"/>
              </a:rPr>
              <a:t>Följden</a:t>
            </a:r>
            <a:r>
              <a:rPr lang="en-GB" dirty="0">
                <a:latin typeface="Georgia"/>
                <a:cs typeface="Segoe UI"/>
              </a:rPr>
              <a:t> </a:t>
            </a:r>
            <a:r>
              <a:rPr lang="en-GB" dirty="0" err="1">
                <a:latin typeface="Georgia"/>
                <a:cs typeface="Segoe UI"/>
              </a:rPr>
              <a:t>av</a:t>
            </a:r>
            <a:r>
              <a:rPr lang="en-GB" dirty="0">
                <a:latin typeface="Georgia"/>
                <a:cs typeface="Segoe UI"/>
              </a:rPr>
              <a:t> </a:t>
            </a:r>
            <a:r>
              <a:rPr lang="en-GB" dirty="0" err="1">
                <a:latin typeface="Georgia"/>
                <a:cs typeface="Segoe UI"/>
              </a:rPr>
              <a:t>ekonomiska</a:t>
            </a:r>
            <a:r>
              <a:rPr lang="en-GB" dirty="0">
                <a:latin typeface="Georgia"/>
                <a:cs typeface="Segoe UI"/>
              </a:rPr>
              <a:t> </a:t>
            </a:r>
            <a:r>
              <a:rPr lang="en-GB" dirty="0" err="1">
                <a:latin typeface="Georgia"/>
                <a:cs typeface="Segoe UI"/>
              </a:rPr>
              <a:t>svårigheter</a:t>
            </a:r>
            <a:r>
              <a:rPr lang="en-GB" dirty="0">
                <a:latin typeface="Georgia"/>
                <a:cs typeface="Segoe UI"/>
              </a:rPr>
              <a:t> </a:t>
            </a:r>
            <a:endParaRPr lang="en-GB" dirty="0"/>
          </a:p>
        </p:txBody>
      </p:sp>
      <p:sp>
        <p:nvSpPr>
          <p:cNvPr id="6" name="Date Placeholder 5">
            <a:extLst>
              <a:ext uri="{FF2B5EF4-FFF2-40B4-BE49-F238E27FC236}">
                <a16:creationId xmlns:a16="http://schemas.microsoft.com/office/drawing/2014/main" id="{6B2D1B77-5FEE-CF69-4928-950CA61172F9}"/>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5D91B916-5789-3930-6A27-AF7452A5CF10}"/>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3C68C336-C6F3-E59A-AA85-316681E9637C}"/>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Den </a:t>
            </a:r>
            <a:r>
              <a:rPr lang="en-GB" sz="2000" b="0" i="0" dirty="0" err="1">
                <a:solidFill>
                  <a:schemeClr val="tx2"/>
                </a:solidFill>
                <a:latin typeface="+mn-lt"/>
                <a:ea typeface="Roboto" panose="02000000000000000000" pitchFamily="2" charset="0"/>
                <a:cs typeface="Segoe UI" panose="020B0502040204020203" pitchFamily="34" charset="0"/>
              </a:rPr>
              <a:t>ekonomiska</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situationens</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påverkan</a:t>
            </a:r>
            <a:endParaRPr lang="sv-SE"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AA696C1E-D75C-05F2-7866-957DC8AD460B}"/>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4E84D17B-4CEB-0E07-B7BF-67E7DD95B4FF}"/>
              </a:ext>
            </a:extLst>
          </p:cNvPr>
          <p:cNvSpPr txBox="1">
            <a:spLocks/>
          </p:cNvSpPr>
          <p:nvPr/>
        </p:nvSpPr>
        <p:spPr>
          <a:xfrm>
            <a:off x="460373" y="1748372"/>
            <a:ext cx="9832696" cy="15869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lang="sv-SE" sz="1100" dirty="0">
                <a:ea typeface="DengXian" panose="02010600030101010101" pitchFamily="2" charset="-122"/>
                <a:cs typeface="Times New Roman" panose="02020603050405020304" pitchFamily="18" charset="0"/>
              </a:rPr>
              <a:t>Har du under de senaste 6 månaderna haft ekonomiska svårigheter med någon av följande saker pga. din ekonomi? </a:t>
            </a:r>
            <a:endParaRPr kumimoji="0" lang="en-US" sz="1200" b="1" i="0" u="none" strike="noStrike" kern="1200" cap="none" spc="0" normalizeH="0" baseline="0" noProof="0" dirty="0">
              <a:ln>
                <a:noFill/>
              </a:ln>
              <a:solidFill>
                <a:srgbClr val="000000"/>
              </a:solidFill>
              <a:effectLst/>
              <a:uLnTx/>
              <a:uFillTx/>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A8A3035E-326F-79D5-0FED-430E83589BBF}"/>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ja, vid flera och något tillfälle i % | Jämförelser mot 2023</a:t>
            </a:r>
          </a:p>
        </p:txBody>
      </p:sp>
      <p:sp>
        <p:nvSpPr>
          <p:cNvPr id="22" name="Text Placeholder 3">
            <a:extLst>
              <a:ext uri="{FF2B5EF4-FFF2-40B4-BE49-F238E27FC236}">
                <a16:creationId xmlns:a16="http://schemas.microsoft.com/office/drawing/2014/main" id="{15678BBC-3520-3B23-900D-796B3088036A}"/>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(n=235), Sammanboende (n=428), Kontrollgrupp (n=466)</a:t>
            </a:r>
          </a:p>
        </p:txBody>
      </p:sp>
      <p:cxnSp>
        <p:nvCxnSpPr>
          <p:cNvPr id="23" name="Straight Connector 22">
            <a:extLst>
              <a:ext uri="{FF2B5EF4-FFF2-40B4-BE49-F238E27FC236}">
                <a16:creationId xmlns:a16="http://schemas.microsoft.com/office/drawing/2014/main" id="{B7B0B088-407F-3EB3-A360-F9483E56E33C}"/>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19">
            <a:extLst>
              <a:ext uri="{FF2B5EF4-FFF2-40B4-BE49-F238E27FC236}">
                <a16:creationId xmlns:a16="http://schemas.microsoft.com/office/drawing/2014/main" id="{FADF9160-97E1-604B-97D8-DAF940C26089}"/>
              </a:ext>
            </a:extLst>
          </p:cNvPr>
          <p:cNvGraphicFramePr>
            <a:graphicFrameLocks/>
          </p:cNvGraphicFramePr>
          <p:nvPr>
            <p:extLst>
              <p:ext uri="{D42A27DB-BD31-4B8C-83A1-F6EECF244321}">
                <p14:modId xmlns:p14="http://schemas.microsoft.com/office/powerpoint/2010/main" val="2299630203"/>
              </p:ext>
            </p:extLst>
          </p:nvPr>
        </p:nvGraphicFramePr>
        <p:xfrm>
          <a:off x="460371" y="2153782"/>
          <a:ext cx="11268079" cy="3917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3051846"/>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BCD17-996D-4551-3EC5-49831543DFC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31E812-B12D-B287-1593-719C4231AB0F}"/>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4C532E7A-C329-5716-2AF9-C69D2846883B}"/>
              </a:ext>
            </a:extLst>
          </p:cNvPr>
          <p:cNvSpPr>
            <a:spLocks noGrp="1"/>
          </p:cNvSpPr>
          <p:nvPr>
            <p:ph type="title"/>
          </p:nvPr>
        </p:nvSpPr>
        <p:spPr>
          <a:xfrm>
            <a:off x="460373" y="419101"/>
            <a:ext cx="12236723" cy="645075"/>
          </a:xfrm>
        </p:spPr>
        <p:txBody>
          <a:bodyPr/>
          <a:lstStyle/>
          <a:p>
            <a:r>
              <a:rPr lang="en-GB" sz="2900" dirty="0" err="1"/>
              <a:t>Fyra</a:t>
            </a:r>
            <a:r>
              <a:rPr lang="en-GB" sz="2900" dirty="0"/>
              <a:t> </a:t>
            </a:r>
            <a:r>
              <a:rPr lang="en-GB" sz="2900" dirty="0" err="1"/>
              <a:t>av</a:t>
            </a:r>
            <a:r>
              <a:rPr lang="en-GB" sz="2900" dirty="0"/>
              <a:t> </a:t>
            </a:r>
            <a:r>
              <a:rPr lang="en-GB" sz="2900" dirty="0" err="1"/>
              <a:t>tio</a:t>
            </a:r>
            <a:r>
              <a:rPr lang="en-GB" sz="2900" dirty="0"/>
              <a:t> </a:t>
            </a:r>
            <a:r>
              <a:rPr lang="en-GB" sz="2900" dirty="0" err="1"/>
              <a:t>ensamstående</a:t>
            </a:r>
            <a:r>
              <a:rPr lang="en-GB" sz="2900" dirty="0"/>
              <a:t> </a:t>
            </a:r>
            <a:r>
              <a:rPr lang="en-GB" sz="2900" dirty="0" err="1"/>
              <a:t>skulle</a:t>
            </a:r>
            <a:r>
              <a:rPr lang="en-GB" sz="2900" dirty="0"/>
              <a:t> </a:t>
            </a:r>
            <a:r>
              <a:rPr lang="en-GB" sz="2900" dirty="0" err="1"/>
              <a:t>klara</a:t>
            </a:r>
            <a:r>
              <a:rPr lang="en-GB" sz="2900" dirty="0"/>
              <a:t> </a:t>
            </a:r>
            <a:r>
              <a:rPr lang="en-GB" sz="2900" dirty="0" err="1"/>
              <a:t>av</a:t>
            </a:r>
            <a:r>
              <a:rPr lang="en-GB" sz="2900" dirty="0"/>
              <a:t> ca 1 000 </a:t>
            </a:r>
            <a:r>
              <a:rPr lang="en-GB" sz="2900" dirty="0" err="1"/>
              <a:t>kr</a:t>
            </a:r>
            <a:r>
              <a:rPr lang="en-GB" sz="2900" dirty="0"/>
              <a:t> i </a:t>
            </a:r>
            <a:r>
              <a:rPr lang="en-GB" sz="2900" dirty="0" err="1"/>
              <a:t>utgiftsökningar</a:t>
            </a:r>
            <a:r>
              <a:rPr lang="en-GB" sz="2900" dirty="0"/>
              <a:t> </a:t>
            </a:r>
            <a:endParaRPr lang="sv-SE" sz="2900" dirty="0"/>
          </a:p>
        </p:txBody>
      </p:sp>
      <p:sp>
        <p:nvSpPr>
          <p:cNvPr id="6" name="Date Placeholder 5">
            <a:extLst>
              <a:ext uri="{FF2B5EF4-FFF2-40B4-BE49-F238E27FC236}">
                <a16:creationId xmlns:a16="http://schemas.microsoft.com/office/drawing/2014/main" id="{784E85D3-AD28-F97A-87CC-EA27409701A6}"/>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83E03107-118C-D123-8636-F922465C326E}"/>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1059C5FD-66E7-CF74-F15A-6552B1783F7C}"/>
              </a:ext>
            </a:extLst>
          </p:cNvPr>
          <p:cNvSpPr>
            <a:spLocks noGrp="1"/>
          </p:cNvSpPr>
          <p:nvPr>
            <p:ph type="body" sz="quarter" idx="22"/>
          </p:nvPr>
        </p:nvSpPr>
        <p:spPr/>
        <p:txBody>
          <a:bodyPr/>
          <a:lstStyle/>
          <a:p>
            <a:r>
              <a:rPr lang="en-GB" dirty="0" err="1"/>
              <a:t>Ökade</a:t>
            </a:r>
            <a:r>
              <a:rPr lang="en-GB" dirty="0"/>
              <a:t> </a:t>
            </a:r>
            <a:r>
              <a:rPr lang="en-GB" dirty="0" err="1"/>
              <a:t>utgifter</a:t>
            </a:r>
            <a:endParaRPr lang="sv-SE" dirty="0"/>
          </a:p>
        </p:txBody>
      </p:sp>
      <p:cxnSp>
        <p:nvCxnSpPr>
          <p:cNvPr id="19" name="Straight Connector 18">
            <a:extLst>
              <a:ext uri="{FF2B5EF4-FFF2-40B4-BE49-F238E27FC236}">
                <a16:creationId xmlns:a16="http://schemas.microsoft.com/office/drawing/2014/main" id="{0D724E88-8073-B407-CDC7-E37CF8B9FACE}"/>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59C9E45F-2F22-EEAA-7898-AC2EDC2B164C}"/>
              </a:ext>
            </a:extLst>
          </p:cNvPr>
          <p:cNvSpPr txBox="1">
            <a:spLocks/>
          </p:cNvSpPr>
          <p:nvPr/>
        </p:nvSpPr>
        <p:spPr>
          <a:xfrm>
            <a:off x="460372" y="1767746"/>
            <a:ext cx="10213977"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Vad skulle ditt hushåll som mest klara av i ökade utgifter en vanlig månad innan du eller ni skulle få svårt att betala räkningarna?</a:t>
            </a:r>
            <a:endParaRPr kumimoji="0" lang="en-US"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809FB839-A78E-02A7-23F1-F5639027CF5F}"/>
              </a:ext>
            </a:extLst>
          </p:cNvPr>
          <p:cNvSpPr txBox="1">
            <a:spLocks/>
          </p:cNvSpPr>
          <p:nvPr/>
        </p:nvSpPr>
        <p:spPr>
          <a:xfrm>
            <a:off x="460372" y="1960764"/>
            <a:ext cx="5844633" cy="2966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Andelar i %</a:t>
            </a:r>
          </a:p>
        </p:txBody>
      </p:sp>
      <p:sp>
        <p:nvSpPr>
          <p:cNvPr id="22" name="Text Placeholder 3">
            <a:extLst>
              <a:ext uri="{FF2B5EF4-FFF2-40B4-BE49-F238E27FC236}">
                <a16:creationId xmlns:a16="http://schemas.microsoft.com/office/drawing/2014/main" id="{896CFD02-65B8-27B9-399B-4536E0C1F9A8}"/>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a:t>
            </a:r>
            <a:r>
              <a:rPr lang="sv-SE" sz="800" dirty="0">
                <a:solidFill>
                  <a:srgbClr val="000000"/>
                </a:solidFill>
                <a:latin typeface="Century Gothic" panose="02116942222400000000"/>
              </a:rPr>
              <a:t>235</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Sammanboende (n=428), Kontrollgrupp (n=466)</a:t>
            </a:r>
          </a:p>
        </p:txBody>
      </p:sp>
      <p:cxnSp>
        <p:nvCxnSpPr>
          <p:cNvPr id="23" name="Straight Connector 22">
            <a:extLst>
              <a:ext uri="{FF2B5EF4-FFF2-40B4-BE49-F238E27FC236}">
                <a16:creationId xmlns:a16="http://schemas.microsoft.com/office/drawing/2014/main" id="{C843EBB9-F707-FDF7-C66C-166DDDCC1F84}"/>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2455989D-1E85-4880-652E-22673DCFB875}"/>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2" name="Text Placeholder 4">
            <a:extLst>
              <a:ext uri="{FF2B5EF4-FFF2-40B4-BE49-F238E27FC236}">
                <a16:creationId xmlns:a16="http://schemas.microsoft.com/office/drawing/2014/main" id="{93260B97-054F-B033-D33F-DA0FD07A226C}"/>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12C70BEA-2289-5B23-9EA8-4E899EFFCAE4}"/>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7CAFDFFC-5BAB-14C2-AC03-908CB87E15C5}"/>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16" name="Content Placeholder 19">
            <a:extLst>
              <a:ext uri="{FF2B5EF4-FFF2-40B4-BE49-F238E27FC236}">
                <a16:creationId xmlns:a16="http://schemas.microsoft.com/office/drawing/2014/main" id="{34959D01-2A86-4816-C74F-B98F7411020F}"/>
              </a:ext>
            </a:extLst>
          </p:cNvPr>
          <p:cNvGraphicFramePr>
            <a:graphicFrameLocks/>
          </p:cNvGraphicFramePr>
          <p:nvPr>
            <p:extLst>
              <p:ext uri="{D42A27DB-BD31-4B8C-83A1-F6EECF244321}">
                <p14:modId xmlns:p14="http://schemas.microsoft.com/office/powerpoint/2010/main" val="558577445"/>
              </p:ext>
            </p:extLst>
          </p:nvPr>
        </p:nvGraphicFramePr>
        <p:xfrm>
          <a:off x="7899399" y="2945502"/>
          <a:ext cx="3829051" cy="3060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3120D0B6-2BBB-51F2-A0BB-7D009AB69DBB}"/>
              </a:ext>
            </a:extLst>
          </p:cNvPr>
          <p:cNvGraphicFramePr>
            <a:graphicFrameLocks noGrp="1"/>
          </p:cNvGraphicFramePr>
          <p:nvPr>
            <p:ph sz="quarter" idx="12"/>
            <p:extLst>
              <p:ext uri="{D42A27DB-BD31-4B8C-83A1-F6EECF244321}">
                <p14:modId xmlns:p14="http://schemas.microsoft.com/office/powerpoint/2010/main" val="2360086726"/>
              </p:ext>
            </p:extLst>
          </p:nvPr>
        </p:nvGraphicFramePr>
        <p:xfrm>
          <a:off x="460375" y="2955675"/>
          <a:ext cx="3269183" cy="30502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ontent Placeholder 19">
            <a:extLst>
              <a:ext uri="{FF2B5EF4-FFF2-40B4-BE49-F238E27FC236}">
                <a16:creationId xmlns:a16="http://schemas.microsoft.com/office/drawing/2014/main" id="{5BAA5E9C-E0B3-D818-FB90-62A6FF7676E3}"/>
              </a:ext>
            </a:extLst>
          </p:cNvPr>
          <p:cNvGraphicFramePr>
            <a:graphicFrameLocks/>
          </p:cNvGraphicFramePr>
          <p:nvPr>
            <p:extLst>
              <p:ext uri="{D42A27DB-BD31-4B8C-83A1-F6EECF244321}">
                <p14:modId xmlns:p14="http://schemas.microsoft.com/office/powerpoint/2010/main" val="3936099677"/>
              </p:ext>
            </p:extLst>
          </p:nvPr>
        </p:nvGraphicFramePr>
        <p:xfrm>
          <a:off x="3990877" y="2955675"/>
          <a:ext cx="3829051" cy="3060401"/>
        </p:xfrm>
        <a:graphic>
          <a:graphicData uri="http://schemas.openxmlformats.org/drawingml/2006/chart">
            <c:chart xmlns:c="http://schemas.openxmlformats.org/drawingml/2006/chart" xmlns:r="http://schemas.openxmlformats.org/officeDocument/2006/relationships" r:id="rId6"/>
          </a:graphicData>
        </a:graphic>
      </p:graphicFrame>
      <p:sp>
        <p:nvSpPr>
          <p:cNvPr id="9" name="Right Brace 21">
            <a:extLst>
              <a:ext uri="{FF2B5EF4-FFF2-40B4-BE49-F238E27FC236}">
                <a16:creationId xmlns:a16="http://schemas.microsoft.com/office/drawing/2014/main" id="{B2B7ABD1-2B3B-CEFB-BAFB-A812F87203DB}"/>
              </a:ext>
            </a:extLst>
          </p:cNvPr>
          <p:cNvSpPr/>
          <p:nvPr/>
        </p:nvSpPr>
        <p:spPr>
          <a:xfrm>
            <a:off x="3325422" y="3035155"/>
            <a:ext cx="155643" cy="487547"/>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13" name="TextBox 24">
            <a:extLst>
              <a:ext uri="{FF2B5EF4-FFF2-40B4-BE49-F238E27FC236}">
                <a16:creationId xmlns:a16="http://schemas.microsoft.com/office/drawing/2014/main" id="{8A0CA1B7-F59D-048F-F421-E044A909D9FD}"/>
              </a:ext>
            </a:extLst>
          </p:cNvPr>
          <p:cNvSpPr txBox="1"/>
          <p:nvPr/>
        </p:nvSpPr>
        <p:spPr>
          <a:xfrm>
            <a:off x="3301365" y="3183733"/>
            <a:ext cx="828751" cy="246221"/>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entury Gothic" panose="02116942222400000000"/>
                <a:ea typeface="+mn-ea"/>
                <a:cs typeface="+mn-cs"/>
              </a:rPr>
              <a:t>41</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26" name="Right Brace 21">
            <a:extLst>
              <a:ext uri="{FF2B5EF4-FFF2-40B4-BE49-F238E27FC236}">
                <a16:creationId xmlns:a16="http://schemas.microsoft.com/office/drawing/2014/main" id="{8BBD2443-696C-77E2-3B9D-EF42B9BB015E}"/>
              </a:ext>
            </a:extLst>
          </p:cNvPr>
          <p:cNvSpPr/>
          <p:nvPr/>
        </p:nvSpPr>
        <p:spPr>
          <a:xfrm>
            <a:off x="7030912" y="3032643"/>
            <a:ext cx="155643" cy="487547"/>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27" name="TextBox 24">
            <a:extLst>
              <a:ext uri="{FF2B5EF4-FFF2-40B4-BE49-F238E27FC236}">
                <a16:creationId xmlns:a16="http://schemas.microsoft.com/office/drawing/2014/main" id="{94E737BB-E53D-99A9-402E-247B3A8213DC}"/>
              </a:ext>
            </a:extLst>
          </p:cNvPr>
          <p:cNvSpPr txBox="1"/>
          <p:nvPr/>
        </p:nvSpPr>
        <p:spPr>
          <a:xfrm>
            <a:off x="7030912" y="3153305"/>
            <a:ext cx="828751" cy="246221"/>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entury Gothic" panose="02116942222400000000"/>
                <a:ea typeface="+mn-ea"/>
                <a:cs typeface="+mn-cs"/>
              </a:rPr>
              <a:t>19</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0" name="Right Brace 21">
            <a:extLst>
              <a:ext uri="{FF2B5EF4-FFF2-40B4-BE49-F238E27FC236}">
                <a16:creationId xmlns:a16="http://schemas.microsoft.com/office/drawing/2014/main" id="{94484523-05E3-D04C-A8A5-A1DDE9915F7D}"/>
              </a:ext>
            </a:extLst>
          </p:cNvPr>
          <p:cNvSpPr/>
          <p:nvPr/>
        </p:nvSpPr>
        <p:spPr>
          <a:xfrm>
            <a:off x="10188643" y="3023588"/>
            <a:ext cx="155643" cy="487547"/>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31" name="TextBox 24">
            <a:extLst>
              <a:ext uri="{FF2B5EF4-FFF2-40B4-BE49-F238E27FC236}">
                <a16:creationId xmlns:a16="http://schemas.microsoft.com/office/drawing/2014/main" id="{685BD764-140C-4151-EE27-BD94AA2E2938}"/>
              </a:ext>
            </a:extLst>
          </p:cNvPr>
          <p:cNvSpPr txBox="1"/>
          <p:nvPr/>
        </p:nvSpPr>
        <p:spPr>
          <a:xfrm>
            <a:off x="10188643" y="3144250"/>
            <a:ext cx="828751" cy="246221"/>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rgbClr val="000000"/>
                </a:solidFill>
                <a:latin typeface="Century Gothic" panose="02116942222400000000"/>
              </a:rPr>
              <a:t>3</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Tree>
    <p:extLst>
      <p:ext uri="{BB962C8B-B14F-4D97-AF65-F5344CB8AC3E}">
        <p14:creationId xmlns:p14="http://schemas.microsoft.com/office/powerpoint/2010/main" val="1982023608"/>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C5E57-1AD2-6A18-1D0A-DBFAE73BF2D9}"/>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1C01ED9-A57F-6356-2448-21DDAC03063F}"/>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46518B8A-79E5-CEF8-09AB-39169CAC6B86}"/>
              </a:ext>
            </a:extLst>
          </p:cNvPr>
          <p:cNvSpPr>
            <a:spLocks noGrp="1"/>
          </p:cNvSpPr>
          <p:nvPr>
            <p:ph type="title"/>
          </p:nvPr>
        </p:nvSpPr>
        <p:spPr>
          <a:xfrm>
            <a:off x="460373" y="419101"/>
            <a:ext cx="12236723" cy="645075"/>
          </a:xfrm>
        </p:spPr>
        <p:txBody>
          <a:bodyPr/>
          <a:lstStyle/>
          <a:p>
            <a:r>
              <a:rPr lang="sv-SE" sz="2800" kern="0" dirty="0">
                <a:effectLst/>
                <a:latin typeface="+mj-lt"/>
                <a:ea typeface="Times New Roman" panose="02020603050405020304" pitchFamily="18" charset="0"/>
              </a:rPr>
              <a:t>Låginkomstföräldrar har mindre ekonomiskt spelrum jämfört med 2023</a:t>
            </a:r>
            <a:endParaRPr lang="sv-SE" sz="4000" dirty="0">
              <a:latin typeface="+mj-lt"/>
            </a:endParaRPr>
          </a:p>
        </p:txBody>
      </p:sp>
      <p:sp>
        <p:nvSpPr>
          <p:cNvPr id="6" name="Date Placeholder 5">
            <a:extLst>
              <a:ext uri="{FF2B5EF4-FFF2-40B4-BE49-F238E27FC236}">
                <a16:creationId xmlns:a16="http://schemas.microsoft.com/office/drawing/2014/main" id="{E74D6075-1C2F-20EC-4ED6-8F8EF8A1BFC9}"/>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C68FFDE8-7D0F-D5E0-66ED-DFE5177E2643}"/>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43CEA883-AFB0-7789-F246-1095C1E8A950}"/>
              </a:ext>
            </a:extLst>
          </p:cNvPr>
          <p:cNvSpPr>
            <a:spLocks noGrp="1"/>
          </p:cNvSpPr>
          <p:nvPr>
            <p:ph type="body" sz="quarter" idx="22"/>
          </p:nvPr>
        </p:nvSpPr>
        <p:spPr/>
        <p:txBody>
          <a:bodyPr/>
          <a:lstStyle/>
          <a:p>
            <a:r>
              <a:rPr lang="en-GB" dirty="0" err="1"/>
              <a:t>Ökade</a:t>
            </a:r>
            <a:r>
              <a:rPr lang="en-GB" dirty="0"/>
              <a:t> </a:t>
            </a:r>
            <a:r>
              <a:rPr lang="en-GB" dirty="0" err="1"/>
              <a:t>utgifter</a:t>
            </a:r>
            <a:endParaRPr lang="sv-SE" dirty="0"/>
          </a:p>
        </p:txBody>
      </p:sp>
      <p:cxnSp>
        <p:nvCxnSpPr>
          <p:cNvPr id="19" name="Straight Connector 18">
            <a:extLst>
              <a:ext uri="{FF2B5EF4-FFF2-40B4-BE49-F238E27FC236}">
                <a16:creationId xmlns:a16="http://schemas.microsoft.com/office/drawing/2014/main" id="{7110C606-84BB-45CD-8EBB-A64FFABFC04A}"/>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D6F27777-6C78-A354-9A29-3DAB4387E448}"/>
              </a:ext>
            </a:extLst>
          </p:cNvPr>
          <p:cNvSpPr txBox="1">
            <a:spLocks/>
          </p:cNvSpPr>
          <p:nvPr/>
        </p:nvSpPr>
        <p:spPr>
          <a:xfrm>
            <a:off x="460372" y="1767746"/>
            <a:ext cx="10213977"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Vad skulle ditt hushåll som mest klara av i ökade utgifter en vanlig månad innan du eller ni skulle få svårt att betala räkningarna?</a:t>
            </a:r>
            <a:endParaRPr kumimoji="0" lang="en-US"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D1AD1D39-33E9-D725-D457-81D12DBB15AE}"/>
              </a:ext>
            </a:extLst>
          </p:cNvPr>
          <p:cNvSpPr txBox="1">
            <a:spLocks/>
          </p:cNvSpPr>
          <p:nvPr/>
        </p:nvSpPr>
        <p:spPr>
          <a:xfrm>
            <a:off x="460372" y="1960764"/>
            <a:ext cx="5844633" cy="2966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Andelar i % | Jämförelser mot 2023</a:t>
            </a:r>
          </a:p>
        </p:txBody>
      </p:sp>
      <p:sp>
        <p:nvSpPr>
          <p:cNvPr id="22" name="Text Placeholder 3">
            <a:extLst>
              <a:ext uri="{FF2B5EF4-FFF2-40B4-BE49-F238E27FC236}">
                <a16:creationId xmlns:a16="http://schemas.microsoft.com/office/drawing/2014/main" id="{F0236DED-34AA-4B15-B22E-C6A8154F8B45}"/>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t>Bas: Samtliga, Ensamstående (2024 n=235, 2023 n=168), Sammanboende (2024 n=428, 2023 n=464), Kontrollgrupp (2024 n=466, 2023 n=500)</a:t>
            </a:r>
          </a:p>
        </p:txBody>
      </p:sp>
      <p:cxnSp>
        <p:nvCxnSpPr>
          <p:cNvPr id="23" name="Straight Connector 22">
            <a:extLst>
              <a:ext uri="{FF2B5EF4-FFF2-40B4-BE49-F238E27FC236}">
                <a16:creationId xmlns:a16="http://schemas.microsoft.com/office/drawing/2014/main" id="{0C28C63F-EDBE-D01D-6102-7F138E364991}"/>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DF071A75-D630-F4A0-F8C6-16276E881481}"/>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2" name="Text Placeholder 4">
            <a:extLst>
              <a:ext uri="{FF2B5EF4-FFF2-40B4-BE49-F238E27FC236}">
                <a16:creationId xmlns:a16="http://schemas.microsoft.com/office/drawing/2014/main" id="{5462411E-666E-5C1F-878C-0BA45C4EACDA}"/>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FDF4A6ED-30C6-9CA1-72E1-A36E9642EC8A}"/>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E51D0A94-D828-753B-2DBB-8E7650A4474B}"/>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16" name="Content Placeholder 19">
            <a:extLst>
              <a:ext uri="{FF2B5EF4-FFF2-40B4-BE49-F238E27FC236}">
                <a16:creationId xmlns:a16="http://schemas.microsoft.com/office/drawing/2014/main" id="{44717048-6554-8117-740A-9FAF52BBD1CD}"/>
              </a:ext>
            </a:extLst>
          </p:cNvPr>
          <p:cNvGraphicFramePr>
            <a:graphicFrameLocks/>
          </p:cNvGraphicFramePr>
          <p:nvPr>
            <p:extLst>
              <p:ext uri="{D42A27DB-BD31-4B8C-83A1-F6EECF244321}">
                <p14:modId xmlns:p14="http://schemas.microsoft.com/office/powerpoint/2010/main" val="523492149"/>
              </p:ext>
            </p:extLst>
          </p:nvPr>
        </p:nvGraphicFramePr>
        <p:xfrm>
          <a:off x="8020621" y="2945502"/>
          <a:ext cx="3707829" cy="306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9">
            <a:extLst>
              <a:ext uri="{FF2B5EF4-FFF2-40B4-BE49-F238E27FC236}">
                <a16:creationId xmlns:a16="http://schemas.microsoft.com/office/drawing/2014/main" id="{FCA778F7-2FD1-42F5-EE01-92385CAC2F37}"/>
              </a:ext>
            </a:extLst>
          </p:cNvPr>
          <p:cNvGraphicFramePr>
            <a:graphicFrameLocks/>
          </p:cNvGraphicFramePr>
          <p:nvPr>
            <p:extLst>
              <p:ext uri="{D42A27DB-BD31-4B8C-83A1-F6EECF244321}">
                <p14:modId xmlns:p14="http://schemas.microsoft.com/office/powerpoint/2010/main" val="3947897486"/>
              </p:ext>
            </p:extLst>
          </p:nvPr>
        </p:nvGraphicFramePr>
        <p:xfrm>
          <a:off x="4305300" y="2945503"/>
          <a:ext cx="3594100" cy="306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FF51C70F-E268-3DF2-3668-A11ECB34B8A8}"/>
              </a:ext>
            </a:extLst>
          </p:cNvPr>
          <p:cNvGraphicFramePr>
            <a:graphicFrameLocks noGrp="1"/>
          </p:cNvGraphicFramePr>
          <p:nvPr>
            <p:ph sz="quarter" idx="12"/>
            <p:extLst>
              <p:ext uri="{D42A27DB-BD31-4B8C-83A1-F6EECF244321}">
                <p14:modId xmlns:p14="http://schemas.microsoft.com/office/powerpoint/2010/main" val="2680530925"/>
              </p:ext>
            </p:extLst>
          </p:nvPr>
        </p:nvGraphicFramePr>
        <p:xfrm>
          <a:off x="460375" y="2955675"/>
          <a:ext cx="3269183" cy="3050228"/>
        </p:xfrm>
        <a:graphic>
          <a:graphicData uri="http://schemas.openxmlformats.org/drawingml/2006/chart">
            <c:chart xmlns:c="http://schemas.openxmlformats.org/drawingml/2006/chart" xmlns:r="http://schemas.openxmlformats.org/officeDocument/2006/relationships" r:id="rId5"/>
          </a:graphicData>
        </a:graphic>
      </p:graphicFrame>
      <p:sp>
        <p:nvSpPr>
          <p:cNvPr id="29" name="Right Brace 20">
            <a:extLst>
              <a:ext uri="{FF2B5EF4-FFF2-40B4-BE49-F238E27FC236}">
                <a16:creationId xmlns:a16="http://schemas.microsoft.com/office/drawing/2014/main" id="{362591CC-A957-B9F5-F513-8F6EA38AC724}"/>
              </a:ext>
            </a:extLst>
          </p:cNvPr>
          <p:cNvSpPr/>
          <p:nvPr/>
        </p:nvSpPr>
        <p:spPr>
          <a:xfrm>
            <a:off x="3482501" y="3036920"/>
            <a:ext cx="155643" cy="1209183"/>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32" name="Right Brace 21">
            <a:extLst>
              <a:ext uri="{FF2B5EF4-FFF2-40B4-BE49-F238E27FC236}">
                <a16:creationId xmlns:a16="http://schemas.microsoft.com/office/drawing/2014/main" id="{8A033F9A-4844-D210-179E-10D3D0673443}"/>
              </a:ext>
            </a:extLst>
          </p:cNvPr>
          <p:cNvSpPr/>
          <p:nvPr/>
        </p:nvSpPr>
        <p:spPr>
          <a:xfrm>
            <a:off x="7108708" y="2957535"/>
            <a:ext cx="155643" cy="1209183"/>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33" name="Right Brace 22">
            <a:extLst>
              <a:ext uri="{FF2B5EF4-FFF2-40B4-BE49-F238E27FC236}">
                <a16:creationId xmlns:a16="http://schemas.microsoft.com/office/drawing/2014/main" id="{FD29DD00-7677-7D89-BEDC-2376A9DD6945}"/>
              </a:ext>
            </a:extLst>
          </p:cNvPr>
          <p:cNvSpPr/>
          <p:nvPr/>
        </p:nvSpPr>
        <p:spPr>
          <a:xfrm>
            <a:off x="10987540" y="2964066"/>
            <a:ext cx="155643" cy="1209183"/>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34" name="TextBox 23">
            <a:extLst>
              <a:ext uri="{FF2B5EF4-FFF2-40B4-BE49-F238E27FC236}">
                <a16:creationId xmlns:a16="http://schemas.microsoft.com/office/drawing/2014/main" id="{777E4570-1B9B-6087-563F-E03FF536DF9B}"/>
              </a:ext>
            </a:extLst>
          </p:cNvPr>
          <p:cNvSpPr txBox="1"/>
          <p:nvPr/>
        </p:nvSpPr>
        <p:spPr>
          <a:xfrm>
            <a:off x="3523895" y="3462237"/>
            <a:ext cx="828751" cy="49244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a:solidFill>
                  <a:srgbClr val="000000"/>
                </a:solidFill>
                <a:latin typeface="Century Gothic" panose="02116942222400000000"/>
              </a:rPr>
              <a:t>2024: 60 </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rPr>
              <a:t>2023: 54</a:t>
            </a:r>
          </a:p>
        </p:txBody>
      </p:sp>
      <p:sp>
        <p:nvSpPr>
          <p:cNvPr id="35" name="TextBox 24">
            <a:extLst>
              <a:ext uri="{FF2B5EF4-FFF2-40B4-BE49-F238E27FC236}">
                <a16:creationId xmlns:a16="http://schemas.microsoft.com/office/drawing/2014/main" id="{4F269F5A-E108-0A7D-8145-EA7015495068}"/>
              </a:ext>
            </a:extLst>
          </p:cNvPr>
          <p:cNvSpPr txBox="1"/>
          <p:nvPr/>
        </p:nvSpPr>
        <p:spPr>
          <a:xfrm>
            <a:off x="7150289" y="3395289"/>
            <a:ext cx="828751" cy="49244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a:solidFill>
                  <a:srgbClr val="000000"/>
                </a:solidFill>
                <a:latin typeface="Century Gothic" panose="02116942222400000000"/>
              </a:rPr>
              <a:t>2024: 30 </a:t>
            </a:r>
            <a:br>
              <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rPr>
            </a:br>
            <a:r>
              <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rPr>
              <a:t>2023: </a:t>
            </a:r>
            <a:r>
              <a:rPr lang="sv-SE" sz="1600" dirty="0">
                <a:solidFill>
                  <a:srgbClr val="000000"/>
                </a:solidFill>
                <a:latin typeface="Century Gothic" panose="02116942222400000000"/>
              </a:rPr>
              <a:t>20</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36" name="TextBox 25">
            <a:extLst>
              <a:ext uri="{FF2B5EF4-FFF2-40B4-BE49-F238E27FC236}">
                <a16:creationId xmlns:a16="http://schemas.microsoft.com/office/drawing/2014/main" id="{47E5C354-6DA0-A368-A063-F4A4C3D7BD38}"/>
              </a:ext>
            </a:extLst>
          </p:cNvPr>
          <p:cNvSpPr txBox="1"/>
          <p:nvPr/>
        </p:nvSpPr>
        <p:spPr>
          <a:xfrm>
            <a:off x="11016679" y="3315904"/>
            <a:ext cx="828751" cy="492443"/>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600" dirty="0">
                <a:solidFill>
                  <a:srgbClr val="000000"/>
                </a:solidFill>
                <a:latin typeface="Century Gothic" panose="02116942222400000000"/>
              </a:rPr>
              <a:t>2024: 6</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rPr>
              <a:t>2023: </a:t>
            </a:r>
            <a:r>
              <a:rPr lang="sv-SE" sz="1600" dirty="0">
                <a:solidFill>
                  <a:srgbClr val="000000"/>
                </a:solidFill>
                <a:latin typeface="Century Gothic" panose="02116942222400000000"/>
              </a:rPr>
              <a:t>7</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mn-ea"/>
              <a:cs typeface="+mn-cs"/>
            </a:endParaRPr>
          </a:p>
        </p:txBody>
      </p:sp>
      <p:sp>
        <p:nvSpPr>
          <p:cNvPr id="12" name="textruta 11">
            <a:extLst>
              <a:ext uri="{FF2B5EF4-FFF2-40B4-BE49-F238E27FC236}">
                <a16:creationId xmlns:a16="http://schemas.microsoft.com/office/drawing/2014/main" id="{05DD2E9F-9949-0C33-EC3A-83BEB055A9A3}"/>
              </a:ext>
            </a:extLst>
          </p:cNvPr>
          <p:cNvSpPr txBox="1"/>
          <p:nvPr/>
        </p:nvSpPr>
        <p:spPr>
          <a:xfrm>
            <a:off x="3208118" y="2849813"/>
            <a:ext cx="157403" cy="215444"/>
          </a:xfrm>
          <a:prstGeom prst="rect">
            <a:avLst/>
          </a:prstGeom>
        </p:spPr>
        <p:txBody>
          <a:bodyPr vert="horz" wrap="square" lIns="0" tIns="0" rIns="0" bIns="0" rtlCol="0">
            <a:spAutoFit/>
          </a:bodyPr>
          <a:lstStyle/>
          <a:p>
            <a:pPr algn="l"/>
            <a:r>
              <a:rPr lang="sv-SE" sz="1400" b="1" dirty="0">
                <a:solidFill>
                  <a:schemeClr val="bg1"/>
                </a:solidFill>
              </a:rPr>
              <a:t>+</a:t>
            </a:r>
          </a:p>
        </p:txBody>
      </p:sp>
      <p:sp>
        <p:nvSpPr>
          <p:cNvPr id="14" name="textruta 13">
            <a:extLst>
              <a:ext uri="{FF2B5EF4-FFF2-40B4-BE49-F238E27FC236}">
                <a16:creationId xmlns:a16="http://schemas.microsoft.com/office/drawing/2014/main" id="{10F7E558-CB69-1343-10ED-AC86280D1FD1}"/>
              </a:ext>
            </a:extLst>
          </p:cNvPr>
          <p:cNvSpPr txBox="1"/>
          <p:nvPr/>
        </p:nvSpPr>
        <p:spPr>
          <a:xfrm>
            <a:off x="6086417" y="3049623"/>
            <a:ext cx="157403" cy="215444"/>
          </a:xfrm>
          <a:prstGeom prst="rect">
            <a:avLst/>
          </a:prstGeom>
        </p:spPr>
        <p:txBody>
          <a:bodyPr vert="horz" wrap="square" lIns="0" tIns="0" rIns="0" bIns="0" rtlCol="0">
            <a:spAutoFit/>
          </a:bodyPr>
          <a:lstStyle/>
          <a:p>
            <a:pPr algn="l"/>
            <a:r>
              <a:rPr lang="sv-SE" sz="1400" b="1" dirty="0">
                <a:solidFill>
                  <a:schemeClr val="bg1"/>
                </a:solidFill>
              </a:rPr>
              <a:t>+</a:t>
            </a:r>
          </a:p>
        </p:txBody>
      </p:sp>
    </p:spTree>
    <p:extLst>
      <p:ext uri="{BB962C8B-B14F-4D97-AF65-F5344CB8AC3E}">
        <p14:creationId xmlns:p14="http://schemas.microsoft.com/office/powerpoint/2010/main" val="147350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DD46B-52A0-98B4-A76E-88D56C8A57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AC6D3A-B7B6-09B2-CAB2-A12B183E4A3F}"/>
              </a:ext>
            </a:extLst>
          </p:cNvPr>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329B8123-1696-46B5-6979-4CB7577FBD33}"/>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7" name="Text Placeholder 6">
            <a:extLst>
              <a:ext uri="{FF2B5EF4-FFF2-40B4-BE49-F238E27FC236}">
                <a16:creationId xmlns:a16="http://schemas.microsoft.com/office/drawing/2014/main" id="{0372D743-870B-E139-C565-4AC340A144B8}"/>
              </a:ext>
            </a:extLst>
          </p:cNvPr>
          <p:cNvSpPr>
            <a:spLocks noGrp="1"/>
          </p:cNvSpPr>
          <p:nvPr>
            <p:ph type="body" sz="quarter" idx="28"/>
          </p:nvPr>
        </p:nvSpPr>
        <p:spPr/>
        <p:txBody>
          <a:bodyPr/>
          <a:lstStyle/>
          <a:p>
            <a:r>
              <a:rPr lang="en-GB" dirty="0"/>
              <a:t>O</a:t>
            </a:r>
            <a:r>
              <a:rPr lang="sv-SE" dirty="0"/>
              <a:t>m barnens fritidsaktiviteter </a:t>
            </a:r>
          </a:p>
        </p:txBody>
      </p:sp>
      <p:sp>
        <p:nvSpPr>
          <p:cNvPr id="2" name="textruta 1">
            <a:extLst>
              <a:ext uri="{FF2B5EF4-FFF2-40B4-BE49-F238E27FC236}">
                <a16:creationId xmlns:a16="http://schemas.microsoft.com/office/drawing/2014/main" id="{367514EB-D7C7-CDDA-890D-12D78548BC3A}"/>
              </a:ext>
            </a:extLst>
          </p:cNvPr>
          <p:cNvSpPr txBox="1"/>
          <p:nvPr/>
        </p:nvSpPr>
        <p:spPr>
          <a:xfrm>
            <a:off x="1520358" y="3807229"/>
            <a:ext cx="7127874" cy="1263535"/>
          </a:xfrm>
          <a:prstGeom prst="rect">
            <a:avLst/>
          </a:prstGeom>
          <a:noFill/>
        </p:spPr>
        <p:txBody>
          <a:bodyPr wrap="square" lIns="0" tIns="0" rIns="0" bIns="0" rtlCol="0">
            <a:normAutofit/>
          </a:bodyPr>
          <a:lstStyle/>
          <a:p>
            <a:pPr marL="285750" indent="-285750" algn="l">
              <a:spcAft>
                <a:spcPts val="600"/>
              </a:spcAft>
              <a:buFont typeface="Arial" panose="020B0604020202020204" pitchFamily="34" charset="0"/>
              <a:buChar char="•"/>
            </a:pPr>
            <a:r>
              <a:rPr lang="sv-SE" sz="1400" dirty="0">
                <a:solidFill>
                  <a:srgbClr val="000000"/>
                </a:solidFill>
              </a:rPr>
              <a:t>Ekonomiska svårigheter med att betala fritidsaktiviteter </a:t>
            </a:r>
          </a:p>
          <a:p>
            <a:pPr marL="285750" indent="-285750" algn="l">
              <a:spcAft>
                <a:spcPts val="600"/>
              </a:spcAft>
              <a:buFont typeface="Arial" panose="020B0604020202020204" pitchFamily="34" charset="0"/>
              <a:buChar char="•"/>
            </a:pPr>
            <a:r>
              <a:rPr lang="en-GB" sz="1400" dirty="0">
                <a:solidFill>
                  <a:schemeClr val="tx2"/>
                </a:solidFill>
                <a:ea typeface="Roboto" panose="02000000000000000000" pitchFamily="2" charset="0"/>
                <a:cs typeface="Segoe UI" panose="020B0502040204020203" pitchFamily="34" charset="0"/>
              </a:rPr>
              <a:t>Vad </a:t>
            </a:r>
            <a:r>
              <a:rPr lang="en-GB" sz="1400" dirty="0" err="1">
                <a:solidFill>
                  <a:schemeClr val="tx2"/>
                </a:solidFill>
                <a:ea typeface="Roboto" panose="02000000000000000000" pitchFamily="2" charset="0"/>
                <a:cs typeface="Segoe UI" panose="020B0502040204020203" pitchFamily="34" charset="0"/>
              </a:rPr>
              <a:t>ens</a:t>
            </a:r>
            <a:r>
              <a:rPr lang="en-GB" sz="1400" dirty="0">
                <a:solidFill>
                  <a:schemeClr val="tx2"/>
                </a:solidFill>
                <a:ea typeface="Roboto" panose="02000000000000000000" pitchFamily="2" charset="0"/>
                <a:cs typeface="Segoe UI" panose="020B0502040204020203" pitchFamily="34" charset="0"/>
              </a:rPr>
              <a:t> barn </a:t>
            </a:r>
            <a:r>
              <a:rPr lang="en-GB" sz="1400" dirty="0" err="1">
                <a:solidFill>
                  <a:schemeClr val="tx2"/>
                </a:solidFill>
                <a:ea typeface="Roboto" panose="02000000000000000000" pitchFamily="2" charset="0"/>
                <a:cs typeface="Segoe UI" panose="020B0502040204020203" pitchFamily="34" charset="0"/>
              </a:rPr>
              <a:t>skulle</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vilja</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göra</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på</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fritiden</a:t>
            </a:r>
            <a:r>
              <a:rPr lang="en-GB" sz="1400" b="0" i="0" dirty="0">
                <a:solidFill>
                  <a:schemeClr val="tx2"/>
                </a:solidFill>
                <a:ea typeface="Roboto" panose="02000000000000000000" pitchFamily="2" charset="0"/>
                <a:cs typeface="Segoe UI" panose="020B0502040204020203" pitchFamily="34" charset="0"/>
              </a:rPr>
              <a:t> </a:t>
            </a:r>
          </a:p>
          <a:p>
            <a:pPr marL="285750" indent="-285750">
              <a:spcAft>
                <a:spcPts val="600"/>
              </a:spcAft>
              <a:buFont typeface="Arial" panose="020B0604020202020204" pitchFamily="34" charset="0"/>
              <a:buChar char="•"/>
            </a:pPr>
            <a:r>
              <a:rPr lang="en-GB" sz="1400" dirty="0"/>
              <a:t>T</a:t>
            </a:r>
            <a:r>
              <a:rPr lang="sv-SE" sz="1400" dirty="0" err="1"/>
              <a:t>illgång</a:t>
            </a:r>
            <a:r>
              <a:rPr lang="sv-SE" sz="1400" dirty="0"/>
              <a:t> till fritidsaktivitet</a:t>
            </a:r>
          </a:p>
          <a:p>
            <a:pPr algn="l">
              <a:spcAft>
                <a:spcPts val="600"/>
              </a:spcAft>
            </a:pPr>
            <a:endParaRPr lang="sv-SE" sz="1400" dirty="0"/>
          </a:p>
          <a:p>
            <a:pPr marL="285750" indent="-285750" algn="l">
              <a:spcAft>
                <a:spcPts val="600"/>
              </a:spcAft>
              <a:buFont typeface="Arial" panose="020B0604020202020204" pitchFamily="34" charset="0"/>
              <a:buChar char="•"/>
            </a:pPr>
            <a:endParaRPr lang="sv-SE" sz="1400" b="0" i="0" dirty="0">
              <a:solidFill>
                <a:schemeClr val="tx2"/>
              </a:solidFill>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3773084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6DEA-5058-F75D-49A2-7EB548EE6A1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4763C9-059F-9500-5EB5-CA1304C15620}"/>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1EF6CBBB-C8DC-DC73-4620-DA0797D25A08}"/>
              </a:ext>
            </a:extLst>
          </p:cNvPr>
          <p:cNvSpPr>
            <a:spLocks noGrp="1"/>
          </p:cNvSpPr>
          <p:nvPr>
            <p:ph type="title"/>
          </p:nvPr>
        </p:nvSpPr>
        <p:spPr>
          <a:xfrm>
            <a:off x="460373" y="419101"/>
            <a:ext cx="12236723" cy="645075"/>
          </a:xfrm>
        </p:spPr>
        <p:txBody>
          <a:bodyPr/>
          <a:lstStyle/>
          <a:p>
            <a:r>
              <a:rPr lang="en-GB" dirty="0" err="1"/>
              <a:t>Drygt</a:t>
            </a:r>
            <a:r>
              <a:rPr lang="en-GB" dirty="0"/>
              <a:t> </a:t>
            </a:r>
            <a:r>
              <a:rPr lang="sv-SE" dirty="0"/>
              <a:t>varannan ensamstående förälder har haft svårigheter</a:t>
            </a:r>
          </a:p>
        </p:txBody>
      </p:sp>
      <p:sp>
        <p:nvSpPr>
          <p:cNvPr id="6" name="Date Placeholder 5">
            <a:extLst>
              <a:ext uri="{FF2B5EF4-FFF2-40B4-BE49-F238E27FC236}">
                <a16:creationId xmlns:a16="http://schemas.microsoft.com/office/drawing/2014/main" id="{C8454406-BB2C-AE19-C1FC-6262AFC579C5}"/>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7E5676FF-9BBC-94D8-1A7E-021ED8171E10}"/>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950698FD-E418-CF07-D977-875041589F83}"/>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Haft </a:t>
            </a:r>
            <a:r>
              <a:rPr lang="en-GB" sz="2000" b="0" i="0" dirty="0" err="1">
                <a:solidFill>
                  <a:schemeClr val="tx2"/>
                </a:solidFill>
                <a:latin typeface="+mn-lt"/>
                <a:ea typeface="Roboto" panose="02000000000000000000" pitchFamily="2" charset="0"/>
                <a:cs typeface="Segoe UI" panose="020B0502040204020203" pitchFamily="34" charset="0"/>
              </a:rPr>
              <a:t>ekonomiska</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svårigheter</a:t>
            </a:r>
            <a:r>
              <a:rPr lang="en-GB" sz="2000" b="0" i="0" dirty="0">
                <a:solidFill>
                  <a:schemeClr val="tx2"/>
                </a:solidFill>
                <a:latin typeface="+mn-lt"/>
                <a:ea typeface="Roboto" panose="02000000000000000000" pitchFamily="2" charset="0"/>
                <a:cs typeface="Segoe UI" panose="020B0502040204020203" pitchFamily="34" charset="0"/>
              </a:rPr>
              <a:t> med </a:t>
            </a:r>
            <a:r>
              <a:rPr lang="en-GB" sz="2000" b="0" i="0" dirty="0" err="1">
                <a:solidFill>
                  <a:schemeClr val="tx2"/>
                </a:solidFill>
                <a:latin typeface="+mn-lt"/>
                <a:ea typeface="Roboto" panose="02000000000000000000" pitchFamily="2" charset="0"/>
                <a:cs typeface="Segoe UI" panose="020B0502040204020203" pitchFamily="34" charset="0"/>
              </a:rPr>
              <a:t>att</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betala</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fritidsaktiviteter</a:t>
            </a:r>
            <a:endParaRPr lang="en-GB"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E97D3B0A-5717-DA56-E41D-3181E7105FBD}"/>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855E91D3-1F21-F6DC-13A8-4C459F98C1FD}"/>
              </a:ext>
            </a:extLst>
          </p:cNvPr>
          <p:cNvSpPr txBox="1">
            <a:spLocks/>
          </p:cNvSpPr>
          <p:nvPr/>
        </p:nvSpPr>
        <p:spPr>
          <a:xfrm>
            <a:off x="460373" y="1756090"/>
            <a:ext cx="11268070" cy="44032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Har du under de senaste 6 månaderna haft ekonomiska svårigheter med någon av följande saker pga. din ekonomi? </a:t>
            </a:r>
            <a:b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b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Att betala fritidsaktiviteter till barnen som kostar pengar </a:t>
            </a:r>
            <a:endParaRPr kumimoji="0" lang="en-US"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2" name="Text Placeholder 3">
            <a:extLst>
              <a:ext uri="{FF2B5EF4-FFF2-40B4-BE49-F238E27FC236}">
                <a16:creationId xmlns:a16="http://schemas.microsoft.com/office/drawing/2014/main" id="{A6D527A3-4828-20DF-4CA8-033D693C7437}"/>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(n=235), Sammanboende (n=428), Kontrollgrupp (n=466)</a:t>
            </a:r>
          </a:p>
        </p:txBody>
      </p:sp>
      <p:cxnSp>
        <p:nvCxnSpPr>
          <p:cNvPr id="23" name="Straight Connector 22">
            <a:extLst>
              <a:ext uri="{FF2B5EF4-FFF2-40B4-BE49-F238E27FC236}">
                <a16:creationId xmlns:a16="http://schemas.microsoft.com/office/drawing/2014/main" id="{2711F680-F67E-A813-3421-28B2E505098D}"/>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0">
            <a:extLst>
              <a:ext uri="{FF2B5EF4-FFF2-40B4-BE49-F238E27FC236}">
                <a16:creationId xmlns:a16="http://schemas.microsoft.com/office/drawing/2014/main" id="{006D5B9C-08E6-4818-B558-CBD1B67F4794}"/>
              </a:ext>
            </a:extLst>
          </p:cNvPr>
          <p:cNvGraphicFramePr>
            <a:graphicFrameLocks/>
          </p:cNvGraphicFramePr>
          <p:nvPr>
            <p:extLst>
              <p:ext uri="{D42A27DB-BD31-4B8C-83A1-F6EECF244321}">
                <p14:modId xmlns:p14="http://schemas.microsoft.com/office/powerpoint/2010/main" val="849599008"/>
              </p:ext>
            </p:extLst>
          </p:nvPr>
        </p:nvGraphicFramePr>
        <p:xfrm>
          <a:off x="456399" y="2398640"/>
          <a:ext cx="3842551" cy="3665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ontent Placeholder 20">
            <a:extLst>
              <a:ext uri="{FF2B5EF4-FFF2-40B4-BE49-F238E27FC236}">
                <a16:creationId xmlns:a16="http://schemas.microsoft.com/office/drawing/2014/main" id="{DC8D9F1E-EBBC-1346-5DC1-C7A9699DD2E0}"/>
              </a:ext>
            </a:extLst>
          </p:cNvPr>
          <p:cNvGraphicFramePr>
            <a:graphicFrameLocks/>
          </p:cNvGraphicFramePr>
          <p:nvPr>
            <p:extLst>
              <p:ext uri="{D42A27DB-BD31-4B8C-83A1-F6EECF244321}">
                <p14:modId xmlns:p14="http://schemas.microsoft.com/office/powerpoint/2010/main" val="3987889418"/>
              </p:ext>
            </p:extLst>
          </p:nvPr>
        </p:nvGraphicFramePr>
        <p:xfrm>
          <a:off x="4086672" y="2398640"/>
          <a:ext cx="3842551" cy="36650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ontent Placeholder 20">
            <a:extLst>
              <a:ext uri="{FF2B5EF4-FFF2-40B4-BE49-F238E27FC236}">
                <a16:creationId xmlns:a16="http://schemas.microsoft.com/office/drawing/2014/main" id="{DFB6AA5B-CD7C-0226-0A94-5DCE458FBC58}"/>
              </a:ext>
            </a:extLst>
          </p:cNvPr>
          <p:cNvGraphicFramePr>
            <a:graphicFrameLocks/>
          </p:cNvGraphicFramePr>
          <p:nvPr>
            <p:extLst>
              <p:ext uri="{D42A27DB-BD31-4B8C-83A1-F6EECF244321}">
                <p14:modId xmlns:p14="http://schemas.microsoft.com/office/powerpoint/2010/main" val="2971270485"/>
              </p:ext>
            </p:extLst>
          </p:nvPr>
        </p:nvGraphicFramePr>
        <p:xfrm>
          <a:off x="7716945" y="2398640"/>
          <a:ext cx="3842551" cy="3665091"/>
        </p:xfrm>
        <a:graphic>
          <a:graphicData uri="http://schemas.openxmlformats.org/drawingml/2006/chart">
            <c:chart xmlns:c="http://schemas.openxmlformats.org/drawingml/2006/chart" xmlns:r="http://schemas.openxmlformats.org/officeDocument/2006/relationships" r:id="rId6"/>
          </a:graphicData>
        </a:graphic>
      </p:graphicFrame>
      <p:sp>
        <p:nvSpPr>
          <p:cNvPr id="11" name="Slide Number Placeholder 10">
            <a:extLst>
              <a:ext uri="{FF2B5EF4-FFF2-40B4-BE49-F238E27FC236}">
                <a16:creationId xmlns:a16="http://schemas.microsoft.com/office/drawing/2014/main" id="{B44D46DF-5EA8-4C6C-27E0-A919DF6893F4}"/>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2" name="Text Placeholder 4">
            <a:extLst>
              <a:ext uri="{FF2B5EF4-FFF2-40B4-BE49-F238E27FC236}">
                <a16:creationId xmlns:a16="http://schemas.microsoft.com/office/drawing/2014/main" id="{43FBE085-B922-C0EA-A441-2875F29EE842}"/>
              </a:ext>
            </a:extLst>
          </p:cNvPr>
          <p:cNvSpPr txBox="1">
            <a:spLocks/>
          </p:cNvSpPr>
          <p:nvPr/>
        </p:nvSpPr>
        <p:spPr>
          <a:xfrm>
            <a:off x="446906" y="2369695"/>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662CC72D-5B3C-EA5E-6DD1-1AD748D463B7}"/>
              </a:ext>
            </a:extLst>
          </p:cNvPr>
          <p:cNvSpPr txBox="1">
            <a:spLocks/>
          </p:cNvSpPr>
          <p:nvPr/>
        </p:nvSpPr>
        <p:spPr>
          <a:xfrm>
            <a:off x="4553198" y="2363023"/>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6BE23604-0E21-2DA8-DC04-E8AB601F80E3}"/>
              </a:ext>
            </a:extLst>
          </p:cNvPr>
          <p:cNvSpPr txBox="1">
            <a:spLocks/>
          </p:cNvSpPr>
          <p:nvPr/>
        </p:nvSpPr>
        <p:spPr>
          <a:xfrm>
            <a:off x="8448072" y="2295699"/>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sp>
        <p:nvSpPr>
          <p:cNvPr id="24" name="textruta 23">
            <a:extLst>
              <a:ext uri="{FF2B5EF4-FFF2-40B4-BE49-F238E27FC236}">
                <a16:creationId xmlns:a16="http://schemas.microsoft.com/office/drawing/2014/main" id="{B1B5864E-3B76-AC60-3F2A-2C6A5CB309A6}"/>
              </a:ext>
            </a:extLst>
          </p:cNvPr>
          <p:cNvSpPr txBox="1"/>
          <p:nvPr/>
        </p:nvSpPr>
        <p:spPr>
          <a:xfrm>
            <a:off x="8739963" y="3660601"/>
            <a:ext cx="1871330" cy="732061"/>
          </a:xfrm>
          <a:prstGeom prst="rect">
            <a:avLst/>
          </a:prstGeom>
          <a:noFill/>
        </p:spPr>
        <p:txBody>
          <a:bodyPr wrap="square" lIns="0" tIns="0" rIns="0" bIns="0" rtlCol="0">
            <a:noAutofit/>
          </a:bodyPr>
          <a:lstStyle/>
          <a:p>
            <a:pPr marL="0" marR="0" lvl="0" indent="-3657600" algn="ctr" defTabSz="457200" rtl="0" eaLnBrk="1" fontAlgn="auto" latinLnBrk="0" hangingPunct="1">
              <a:lnSpc>
                <a:spcPct val="100000"/>
              </a:lnSpc>
              <a:spcBef>
                <a:spcPts val="0"/>
              </a:spcBef>
              <a:spcAft>
                <a:spcPts val="600"/>
              </a:spcAft>
              <a:buClrTx/>
              <a:buSzTx/>
              <a:buFontTx/>
              <a:buNone/>
              <a:tabLst/>
              <a:defRPr/>
            </a:pPr>
            <a:r>
              <a:rPr lang="en-GB" sz="4000" dirty="0">
                <a:solidFill>
                  <a:srgbClr val="282626"/>
                </a:solidFill>
                <a:latin typeface="Century Gothic" panose="02116942222400000000"/>
                <a:ea typeface="Roboto" panose="02000000000000000000" pitchFamily="2" charset="0"/>
                <a:cs typeface="Segoe UI" panose="020B0502040204020203" pitchFamily="34" charset="0"/>
              </a:rPr>
              <a:t>15</a:t>
            </a:r>
            <a:br>
              <a:rPr kumimoji="0" lang="en-GB" sz="40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en-GB" sz="4000" b="0" i="0" u="none" strike="noStrike" kern="1200" cap="none" spc="0" normalizeH="0" baseline="0" noProof="0" dirty="0" err="1">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ja</a:t>
            </a:r>
            <a:endParaRPr kumimoji="0" lang="sv-SE"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9" name="textruta 8">
            <a:extLst>
              <a:ext uri="{FF2B5EF4-FFF2-40B4-BE49-F238E27FC236}">
                <a16:creationId xmlns:a16="http://schemas.microsoft.com/office/drawing/2014/main" id="{E9EA9AE8-ADDA-4EDB-959B-C8C51D921D3D}"/>
              </a:ext>
            </a:extLst>
          </p:cNvPr>
          <p:cNvSpPr txBox="1"/>
          <p:nvPr/>
        </p:nvSpPr>
        <p:spPr>
          <a:xfrm>
            <a:off x="5109690" y="3632021"/>
            <a:ext cx="1871330" cy="732061"/>
          </a:xfrm>
          <a:prstGeom prst="rect">
            <a:avLst/>
          </a:prstGeom>
          <a:noFill/>
        </p:spPr>
        <p:txBody>
          <a:bodyPr wrap="square" lIns="0" tIns="0" rIns="0" bIns="0" rtlCol="0">
            <a:noAutofit/>
          </a:bodyPr>
          <a:lstStyle/>
          <a:p>
            <a:pPr marL="0" marR="0" lvl="0" indent="-3657600" algn="ctr" defTabSz="457200" rtl="0" eaLnBrk="1" fontAlgn="auto" latinLnBrk="0" hangingPunct="1">
              <a:lnSpc>
                <a:spcPct val="100000"/>
              </a:lnSpc>
              <a:spcBef>
                <a:spcPts val="0"/>
              </a:spcBef>
              <a:spcAft>
                <a:spcPts val="600"/>
              </a:spcAft>
              <a:buClrTx/>
              <a:buSzTx/>
              <a:buFontTx/>
              <a:buNone/>
              <a:tabLst/>
              <a:defRPr/>
            </a:pPr>
            <a:r>
              <a:rPr kumimoji="0" lang="en-GB" sz="40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3</a:t>
            </a:r>
            <a:r>
              <a:rPr lang="en-GB" sz="4000" dirty="0">
                <a:solidFill>
                  <a:srgbClr val="282626"/>
                </a:solidFill>
                <a:latin typeface="Century Gothic" panose="02116942222400000000"/>
                <a:ea typeface="Roboto" panose="02000000000000000000" pitchFamily="2" charset="0"/>
                <a:cs typeface="Segoe UI" panose="020B0502040204020203" pitchFamily="34" charset="0"/>
              </a:rPr>
              <a:t>4</a:t>
            </a:r>
            <a:br>
              <a:rPr kumimoji="0" lang="en-GB" sz="40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en-GB" sz="4000" b="0" i="0" u="none" strike="noStrike" kern="1200" cap="none" spc="0" normalizeH="0" baseline="0" noProof="0" dirty="0" err="1">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ja</a:t>
            </a:r>
            <a:endParaRPr kumimoji="0" lang="sv-SE"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2" name="textruta 11">
            <a:extLst>
              <a:ext uri="{FF2B5EF4-FFF2-40B4-BE49-F238E27FC236}">
                <a16:creationId xmlns:a16="http://schemas.microsoft.com/office/drawing/2014/main" id="{66CCA679-7D3F-003A-FC65-EFD59F0EBF5F}"/>
              </a:ext>
            </a:extLst>
          </p:cNvPr>
          <p:cNvSpPr txBox="1"/>
          <p:nvPr/>
        </p:nvSpPr>
        <p:spPr>
          <a:xfrm>
            <a:off x="1479417" y="3628328"/>
            <a:ext cx="1871330" cy="732061"/>
          </a:xfrm>
          <a:prstGeom prst="rect">
            <a:avLst/>
          </a:prstGeom>
          <a:noFill/>
        </p:spPr>
        <p:txBody>
          <a:bodyPr wrap="square" lIns="0" tIns="0" rIns="0" bIns="0" rtlCol="0">
            <a:noAutofit/>
          </a:bodyPr>
          <a:lstStyle/>
          <a:p>
            <a:pPr marL="0" marR="0" lvl="0" indent="-3657600" algn="ctr" defTabSz="457200" rtl="0" eaLnBrk="1" fontAlgn="auto" latinLnBrk="0" hangingPunct="1">
              <a:lnSpc>
                <a:spcPct val="100000"/>
              </a:lnSpc>
              <a:spcBef>
                <a:spcPts val="0"/>
              </a:spcBef>
              <a:spcAft>
                <a:spcPts val="600"/>
              </a:spcAft>
              <a:buClrTx/>
              <a:buSzTx/>
              <a:buFontTx/>
              <a:buNone/>
              <a:tabLst/>
              <a:defRPr/>
            </a:pPr>
            <a:r>
              <a:rPr lang="en-GB" sz="4000" dirty="0">
                <a:solidFill>
                  <a:srgbClr val="282626"/>
                </a:solidFill>
                <a:latin typeface="Century Gothic" panose="02116942222400000000"/>
                <a:ea typeface="Roboto" panose="02000000000000000000" pitchFamily="2" charset="0"/>
                <a:cs typeface="Segoe UI" panose="020B0502040204020203" pitchFamily="34" charset="0"/>
              </a:rPr>
              <a:t>54</a:t>
            </a:r>
            <a:br>
              <a:rPr kumimoji="0" lang="en-GB" sz="40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en-GB" sz="4000" b="0" i="0" u="none" strike="noStrike" kern="1200" cap="none" spc="0" normalizeH="0" baseline="0" noProof="0" dirty="0" err="1">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ja</a:t>
            </a:r>
            <a:endParaRPr kumimoji="0" lang="sv-SE" sz="24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6" name="Text Placeholder 3">
            <a:extLst>
              <a:ext uri="{FF2B5EF4-FFF2-40B4-BE49-F238E27FC236}">
                <a16:creationId xmlns:a16="http://schemas.microsoft.com/office/drawing/2014/main" id="{F0DA72AA-7056-3238-B563-75497C944A84}"/>
              </a:ext>
            </a:extLst>
          </p:cNvPr>
          <p:cNvSpPr txBox="1">
            <a:spLocks/>
          </p:cNvSpPr>
          <p:nvPr/>
        </p:nvSpPr>
        <p:spPr>
          <a:xfrm>
            <a:off x="463557" y="2109831"/>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i %</a:t>
            </a:r>
          </a:p>
        </p:txBody>
      </p:sp>
    </p:spTree>
    <p:extLst>
      <p:ext uri="{BB962C8B-B14F-4D97-AF65-F5344CB8AC3E}">
        <p14:creationId xmlns:p14="http://schemas.microsoft.com/office/powerpoint/2010/main" val="167410158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AA55-A364-07B7-B64E-B7E27FD2F2F3}"/>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336CFFB0-A535-7ADB-CA00-671BD8E5C7E9}"/>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4" name="Footer Placeholder 3">
            <a:extLst>
              <a:ext uri="{FF2B5EF4-FFF2-40B4-BE49-F238E27FC236}">
                <a16:creationId xmlns:a16="http://schemas.microsoft.com/office/drawing/2014/main" id="{3E24BFFE-927B-6A69-47ED-3DA66FF3C52C}"/>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42374C0C-230B-A948-337C-9BAB45613737}"/>
              </a:ext>
            </a:extLst>
          </p:cNvPr>
          <p:cNvSpPr>
            <a:spLocks noGrp="1"/>
          </p:cNvSpPr>
          <p:nvPr>
            <p:ph type="title"/>
          </p:nvPr>
        </p:nvSpPr>
        <p:spPr>
          <a:xfrm>
            <a:off x="460374" y="419101"/>
            <a:ext cx="11731626" cy="645075"/>
          </a:xfrm>
        </p:spPr>
        <p:txBody>
          <a:bodyPr/>
          <a:lstStyle/>
          <a:p>
            <a:r>
              <a:rPr lang="en-GB" sz="2700" dirty="0" err="1">
                <a:latin typeface="Georgia"/>
                <a:cs typeface="Segoe UI"/>
              </a:rPr>
              <a:t>Mest</a:t>
            </a:r>
            <a:r>
              <a:rPr lang="en-GB" sz="2700" dirty="0">
                <a:latin typeface="Georgia"/>
                <a:cs typeface="Segoe UI"/>
              </a:rPr>
              <a:t> </a:t>
            </a:r>
            <a:r>
              <a:rPr lang="en-GB" sz="2700" dirty="0" err="1">
                <a:latin typeface="Georgia"/>
                <a:cs typeface="Segoe UI"/>
              </a:rPr>
              <a:t>förekommande</a:t>
            </a:r>
            <a:r>
              <a:rPr lang="en-GB" sz="2700" dirty="0">
                <a:latin typeface="Georgia"/>
                <a:cs typeface="Segoe UI"/>
              </a:rPr>
              <a:t> </a:t>
            </a:r>
            <a:r>
              <a:rPr lang="en-GB" sz="2700" dirty="0" err="1">
                <a:latin typeface="Georgia"/>
                <a:cs typeface="Segoe UI"/>
              </a:rPr>
              <a:t>är</a:t>
            </a:r>
            <a:r>
              <a:rPr lang="en-GB" sz="2700" dirty="0">
                <a:latin typeface="Georgia"/>
                <a:cs typeface="Segoe UI"/>
              </a:rPr>
              <a:t> </a:t>
            </a:r>
            <a:r>
              <a:rPr lang="en-GB" sz="2700" dirty="0" err="1">
                <a:latin typeface="Georgia"/>
                <a:cs typeface="Segoe UI"/>
              </a:rPr>
              <a:t>att</a:t>
            </a:r>
            <a:r>
              <a:rPr lang="en-GB" sz="2700" dirty="0">
                <a:latin typeface="Georgia"/>
                <a:cs typeface="Segoe UI"/>
              </a:rPr>
              <a:t> ha haft </a:t>
            </a:r>
            <a:r>
              <a:rPr lang="en-GB" sz="2700" dirty="0" err="1">
                <a:latin typeface="Georgia"/>
                <a:cs typeface="Segoe UI"/>
              </a:rPr>
              <a:t>svårt</a:t>
            </a:r>
            <a:r>
              <a:rPr lang="en-GB" sz="2700" dirty="0">
                <a:latin typeface="Georgia"/>
                <a:cs typeface="Segoe UI"/>
              </a:rPr>
              <a:t> med </a:t>
            </a:r>
            <a:r>
              <a:rPr lang="en-GB" sz="2700" dirty="0" err="1">
                <a:latin typeface="Georgia"/>
                <a:cs typeface="Segoe UI"/>
              </a:rPr>
              <a:t>utgifter</a:t>
            </a:r>
            <a:r>
              <a:rPr lang="en-GB" sz="2700" dirty="0">
                <a:latin typeface="Georgia"/>
                <a:cs typeface="Segoe UI"/>
              </a:rPr>
              <a:t> till </a:t>
            </a:r>
            <a:r>
              <a:rPr lang="en-GB" sz="2700" dirty="0" err="1">
                <a:latin typeface="Georgia"/>
                <a:cs typeface="Segoe UI"/>
              </a:rPr>
              <a:t>aktiviteter</a:t>
            </a:r>
            <a:endParaRPr lang="sv-SE" sz="2700" dirty="0"/>
          </a:p>
        </p:txBody>
      </p:sp>
      <p:sp>
        <p:nvSpPr>
          <p:cNvPr id="6" name="Date Placeholder 5">
            <a:extLst>
              <a:ext uri="{FF2B5EF4-FFF2-40B4-BE49-F238E27FC236}">
                <a16:creationId xmlns:a16="http://schemas.microsoft.com/office/drawing/2014/main" id="{3E6E3BAB-1901-E74C-8656-A99A25CE9BD5}"/>
              </a:ext>
            </a:extLst>
          </p:cNvPr>
          <p:cNvSpPr>
            <a:spLocks noGrp="1"/>
          </p:cNvSpPr>
          <p:nvPr>
            <p:ph type="dt" sz="half" idx="2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80972BE2-D50C-455C-AC2C-6AC5561966FC}"/>
              </a:ext>
            </a:extLst>
          </p:cNvPr>
          <p:cNvSpPr>
            <a:spLocks noGrp="1"/>
          </p:cNvSpPr>
          <p:nvPr>
            <p:ph type="body" sz="quarter" idx="27"/>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1E4F6ACB-DAD0-370A-E3F1-4FC772125313}"/>
              </a:ext>
            </a:extLst>
          </p:cNvPr>
          <p:cNvSpPr>
            <a:spLocks noGrp="1"/>
          </p:cNvSpPr>
          <p:nvPr>
            <p:ph type="body" sz="quarter" idx="22"/>
          </p:nvPr>
        </p:nvSpPr>
        <p:spPr/>
        <p:txBody>
          <a:bodyPr/>
          <a:lstStyle/>
          <a:p>
            <a:pPr algn="l">
              <a:spcAft>
                <a:spcPts val="600"/>
              </a:spcAft>
            </a:pPr>
            <a:r>
              <a:rPr lang="sv-SE" dirty="0">
                <a:solidFill>
                  <a:srgbClr val="000000"/>
                </a:solidFill>
                <a:latin typeface="Century Gothic" panose="02116942222400000000"/>
              </a:rPr>
              <a:t>Haft e</a:t>
            </a:r>
            <a:r>
              <a:rPr lang="sv-SE" sz="2000" dirty="0">
                <a:solidFill>
                  <a:srgbClr val="000000"/>
                </a:solidFill>
                <a:latin typeface="Century Gothic" panose="02116942222400000000"/>
              </a:rPr>
              <a:t>konomiska svårigheter med att betala fritidsaktiviteter </a:t>
            </a:r>
          </a:p>
        </p:txBody>
      </p:sp>
      <p:cxnSp>
        <p:nvCxnSpPr>
          <p:cNvPr id="19" name="Straight Connector 18">
            <a:extLst>
              <a:ext uri="{FF2B5EF4-FFF2-40B4-BE49-F238E27FC236}">
                <a16:creationId xmlns:a16="http://schemas.microsoft.com/office/drawing/2014/main" id="{4EC405EE-57DA-4039-97B9-A1930C2C196E}"/>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197A6BD-8DDA-AC11-A27B-4CAF80A01404}"/>
              </a:ext>
            </a:extLst>
          </p:cNvPr>
          <p:cNvSpPr txBox="1">
            <a:spLocks/>
          </p:cNvSpPr>
          <p:nvPr/>
        </p:nvSpPr>
        <p:spPr>
          <a:xfrm>
            <a:off x="460373" y="1716038"/>
            <a:ext cx="9672672" cy="1910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DengXian" panose="02010600030101010101" pitchFamily="2" charset="-122"/>
                <a:cs typeface="Times New Roman" panose="02020603050405020304" pitchFamily="18" charset="0"/>
              </a:rPr>
              <a:t>Har något hänt med ditt/dina barns fritidsaktiviteter på grund av en begränsad ekonomi?</a:t>
            </a:r>
            <a:endParaRPr kumimoji="0" lang="en-US" sz="12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3494D658-62B7-4A9A-0FD2-2991474DFD87}"/>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i %</a:t>
            </a:r>
          </a:p>
        </p:txBody>
      </p:sp>
      <p:sp>
        <p:nvSpPr>
          <p:cNvPr id="22" name="Text Placeholder 3">
            <a:extLst>
              <a:ext uri="{FF2B5EF4-FFF2-40B4-BE49-F238E27FC236}">
                <a16:creationId xmlns:a16="http://schemas.microsoft.com/office/drawing/2014/main" id="{6B9A6E7E-4CC9-4C5F-49C4-6F92F15C4405}"/>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a:t>
            </a:r>
            <a:r>
              <a:rPr lang="sv-SE" sz="800" dirty="0">
                <a:solidFill>
                  <a:srgbClr val="000000"/>
                </a:solidFill>
                <a:latin typeface="Century Gothic" panose="02116942222400000000"/>
              </a:rPr>
              <a:t>Om haft ekonomiska svårigheter med att betala fritidsaktiviteter</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Ensamstående (n=</a:t>
            </a:r>
            <a:r>
              <a:rPr lang="sv-SE" sz="800" dirty="0">
                <a:solidFill>
                  <a:srgbClr val="000000"/>
                </a:solidFill>
                <a:latin typeface="Century Gothic" panose="02116942222400000000"/>
              </a:rPr>
              <a:t>126</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Sammanboende (n=</a:t>
            </a:r>
            <a:r>
              <a:rPr lang="sv-SE" sz="800" dirty="0">
                <a:solidFill>
                  <a:srgbClr val="000000"/>
                </a:solidFill>
                <a:latin typeface="Century Gothic" panose="02116942222400000000"/>
              </a:rPr>
              <a:t>176</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Kontrollgrupp </a:t>
            </a:r>
            <a:r>
              <a:rPr kumimoji="0" lang="sv-SE" sz="800" b="0" i="0" u="none" strike="noStrike" kern="1200" cap="none" spc="0" normalizeH="0" baseline="0" noProof="0" dirty="0">
                <a:ln>
                  <a:noFill/>
                </a:ln>
                <a:solidFill>
                  <a:srgbClr val="C00000"/>
                </a:solidFill>
                <a:effectLst/>
                <a:uLnTx/>
                <a:uFillTx/>
                <a:latin typeface="Century Gothic" panose="02116942222400000000"/>
                <a:ea typeface="Roboto" panose="02000000000000000000" pitchFamily="2" charset="0"/>
                <a:cs typeface="Segoe UI" panose="020B0502040204020203" pitchFamily="34" charset="0"/>
              </a:rPr>
              <a:t>(n=46</a:t>
            </a:r>
            <a:r>
              <a:rPr lang="sv-SE" sz="800" dirty="0">
                <a:solidFill>
                  <a:srgbClr val="C00000"/>
                </a:solidFill>
                <a:latin typeface="Century Gothic" panose="02116942222400000000"/>
              </a:rPr>
              <a:t>) – låg bas</a:t>
            </a:r>
            <a:endParaRPr kumimoji="0" lang="sv-SE" sz="800" b="0" i="0" u="none" strike="noStrike" kern="1200" cap="none" spc="0" normalizeH="0" baseline="0" noProof="0" dirty="0">
              <a:ln>
                <a:noFill/>
              </a:ln>
              <a:solidFill>
                <a:srgbClr val="C00000"/>
              </a:solidFill>
              <a:effectLst/>
              <a:uLnTx/>
              <a:uFillTx/>
              <a:latin typeface="Century Gothic" panose="02116942222400000000"/>
              <a:ea typeface="Roboto" panose="02000000000000000000" pitchFamily="2" charset="0"/>
              <a:cs typeface="Segoe UI" panose="020B0502040204020203" pitchFamily="34" charset="0"/>
            </a:endParaRPr>
          </a:p>
        </p:txBody>
      </p:sp>
      <p:cxnSp>
        <p:nvCxnSpPr>
          <p:cNvPr id="23" name="Straight Connector 22">
            <a:extLst>
              <a:ext uri="{FF2B5EF4-FFF2-40B4-BE49-F238E27FC236}">
                <a16:creationId xmlns:a16="http://schemas.microsoft.com/office/drawing/2014/main" id="{142028BF-C370-54AD-B0D7-54C139BD1E1F}"/>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CAD998E9-C87B-059F-78BE-D101BDA30CB4}"/>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24CD3A53-D2E9-E19E-800E-047396F32F48}"/>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C50CF892-F363-2D03-CB28-BD9CFFF0E5A2}"/>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26" name="Content Placeholder 19">
            <a:extLst>
              <a:ext uri="{FF2B5EF4-FFF2-40B4-BE49-F238E27FC236}">
                <a16:creationId xmlns:a16="http://schemas.microsoft.com/office/drawing/2014/main" id="{280866ED-A229-0403-696A-5B1804F00998}"/>
              </a:ext>
            </a:extLst>
          </p:cNvPr>
          <p:cNvGraphicFramePr>
            <a:graphicFrameLocks noGrp="1"/>
          </p:cNvGraphicFramePr>
          <p:nvPr>
            <p:ph sz="quarter" idx="23"/>
            <p:extLst>
              <p:ext uri="{D42A27DB-BD31-4B8C-83A1-F6EECF244321}">
                <p14:modId xmlns:p14="http://schemas.microsoft.com/office/powerpoint/2010/main" val="1851830494"/>
              </p:ext>
            </p:extLst>
          </p:nvPr>
        </p:nvGraphicFramePr>
        <p:xfrm>
          <a:off x="7506549" y="2768263"/>
          <a:ext cx="4212376" cy="3392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19">
            <a:extLst>
              <a:ext uri="{FF2B5EF4-FFF2-40B4-BE49-F238E27FC236}">
                <a16:creationId xmlns:a16="http://schemas.microsoft.com/office/drawing/2014/main" id="{DCB6A70E-2730-7FB1-1605-1410065064A3}"/>
              </a:ext>
            </a:extLst>
          </p:cNvPr>
          <p:cNvGraphicFramePr>
            <a:graphicFrameLocks noGrp="1"/>
          </p:cNvGraphicFramePr>
          <p:nvPr>
            <p:ph sz="quarter" idx="24"/>
            <p:extLst>
              <p:ext uri="{D42A27DB-BD31-4B8C-83A1-F6EECF244321}">
                <p14:modId xmlns:p14="http://schemas.microsoft.com/office/powerpoint/2010/main" val="1042235503"/>
              </p:ext>
            </p:extLst>
          </p:nvPr>
        </p:nvGraphicFramePr>
        <p:xfrm>
          <a:off x="4118906" y="2863605"/>
          <a:ext cx="3780494" cy="32119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7343D056-F780-351F-E344-274C02E5C877}"/>
              </a:ext>
            </a:extLst>
          </p:cNvPr>
          <p:cNvGraphicFramePr>
            <a:graphicFrameLocks noGrp="1"/>
          </p:cNvGraphicFramePr>
          <p:nvPr>
            <p:ph sz="quarter" idx="12"/>
            <p:extLst>
              <p:ext uri="{D42A27DB-BD31-4B8C-83A1-F6EECF244321}">
                <p14:modId xmlns:p14="http://schemas.microsoft.com/office/powerpoint/2010/main" val="1042922829"/>
              </p:ext>
            </p:extLst>
          </p:nvPr>
        </p:nvGraphicFramePr>
        <p:xfrm>
          <a:off x="340822" y="2816556"/>
          <a:ext cx="4212376" cy="3344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4955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46F59E-4DB3-AC97-D500-C06BF6B8141E}"/>
              </a:ext>
            </a:extLst>
          </p:cNvPr>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6B5F1CDD-ADE2-F181-32D7-43ABD507BF94}"/>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7" name="Text Placeholder 6">
            <a:extLst>
              <a:ext uri="{FF2B5EF4-FFF2-40B4-BE49-F238E27FC236}">
                <a16:creationId xmlns:a16="http://schemas.microsoft.com/office/drawing/2014/main" id="{6E649D45-A383-1734-D3E8-767D66E01DBB}"/>
              </a:ext>
            </a:extLst>
          </p:cNvPr>
          <p:cNvSpPr>
            <a:spLocks noGrp="1"/>
          </p:cNvSpPr>
          <p:nvPr>
            <p:ph type="body" sz="quarter" idx="28"/>
          </p:nvPr>
        </p:nvSpPr>
        <p:spPr/>
        <p:txBody>
          <a:bodyPr/>
          <a:lstStyle/>
          <a:p>
            <a:r>
              <a:rPr lang="sv-SE" dirty="0"/>
              <a:t>Om undersökningen</a:t>
            </a:r>
          </a:p>
        </p:txBody>
      </p:sp>
    </p:spTree>
    <p:extLst>
      <p:ext uri="{BB962C8B-B14F-4D97-AF65-F5344CB8AC3E}">
        <p14:creationId xmlns:p14="http://schemas.microsoft.com/office/powerpoint/2010/main" val="3587209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3CE2B-3097-DF56-41F8-070B1CEFE2F8}"/>
            </a:ext>
          </a:extLst>
        </p:cNvPr>
        <p:cNvGrpSpPr/>
        <p:nvPr/>
      </p:nvGrpSpPr>
      <p:grpSpPr>
        <a:xfrm>
          <a:off x="0" y="0"/>
          <a:ext cx="0" cy="0"/>
          <a:chOff x="0" y="0"/>
          <a:chExt cx="0" cy="0"/>
        </a:xfrm>
      </p:grpSpPr>
      <p:graphicFrame>
        <p:nvGraphicFramePr>
          <p:cNvPr id="9" name="Content Placeholder 25">
            <a:extLst>
              <a:ext uri="{FF2B5EF4-FFF2-40B4-BE49-F238E27FC236}">
                <a16:creationId xmlns:a16="http://schemas.microsoft.com/office/drawing/2014/main" id="{2C334BFB-9194-1174-6FE1-503D7DDF0397}"/>
              </a:ext>
            </a:extLst>
          </p:cNvPr>
          <p:cNvGraphicFramePr>
            <a:graphicFrameLocks/>
          </p:cNvGraphicFramePr>
          <p:nvPr>
            <p:extLst>
              <p:ext uri="{D42A27DB-BD31-4B8C-83A1-F6EECF244321}">
                <p14:modId xmlns:p14="http://schemas.microsoft.com/office/powerpoint/2010/main" val="1683685228"/>
              </p:ext>
            </p:extLst>
          </p:nvPr>
        </p:nvGraphicFramePr>
        <p:xfrm>
          <a:off x="326249" y="2678744"/>
          <a:ext cx="11508700" cy="344583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C789942C-6205-3A0D-A7C9-87FE5573FBE7}"/>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FC7E9814-6D87-3CFA-C834-7D969535A303}"/>
              </a:ext>
            </a:extLst>
          </p:cNvPr>
          <p:cNvSpPr>
            <a:spLocks noGrp="1"/>
          </p:cNvSpPr>
          <p:nvPr>
            <p:ph type="title"/>
          </p:nvPr>
        </p:nvSpPr>
        <p:spPr>
          <a:xfrm>
            <a:off x="460373" y="419101"/>
            <a:ext cx="11949341" cy="645075"/>
          </a:xfrm>
        </p:spPr>
        <p:txBody>
          <a:bodyPr/>
          <a:lstStyle/>
          <a:p>
            <a:r>
              <a:rPr lang="sv-SE" sz="2800" b="0" i="0" dirty="0">
                <a:solidFill>
                  <a:schemeClr val="tx1"/>
                </a:solidFill>
                <a:latin typeface="+mj-lt"/>
                <a:ea typeface="Roboto" panose="02000000000000000000" pitchFamily="2" charset="0"/>
                <a:cs typeface="Segoe UI" panose="020B0502040204020203" pitchFamily="34" charset="0"/>
              </a:rPr>
              <a:t>Ensamstående har sämre tillgång till fritidsaktiviteter med låga avgifter</a:t>
            </a:r>
            <a:endParaRPr lang="sv-SE" sz="2800" dirty="0">
              <a:solidFill>
                <a:schemeClr val="tx1"/>
              </a:solidFill>
              <a:latin typeface="+mj-lt"/>
            </a:endParaRPr>
          </a:p>
        </p:txBody>
      </p:sp>
      <p:sp>
        <p:nvSpPr>
          <p:cNvPr id="6" name="Date Placeholder 5">
            <a:extLst>
              <a:ext uri="{FF2B5EF4-FFF2-40B4-BE49-F238E27FC236}">
                <a16:creationId xmlns:a16="http://schemas.microsoft.com/office/drawing/2014/main" id="{4944F78D-729E-34F3-05BB-2E422C0B4621}"/>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665B90EF-404D-C854-D4C9-C0895B081784}"/>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34066640-C3C1-55D2-6FB2-81C4FFE1EDFA}"/>
              </a:ext>
            </a:extLst>
          </p:cNvPr>
          <p:cNvSpPr>
            <a:spLocks noGrp="1"/>
          </p:cNvSpPr>
          <p:nvPr>
            <p:ph type="body" sz="quarter" idx="22"/>
          </p:nvPr>
        </p:nvSpPr>
        <p:spPr/>
        <p:txBody>
          <a:bodyPr/>
          <a:lstStyle/>
          <a:p>
            <a:r>
              <a:rPr lang="en-GB" dirty="0"/>
              <a:t>T</a:t>
            </a:r>
            <a:r>
              <a:rPr lang="sv-SE" dirty="0" err="1"/>
              <a:t>illgång</a:t>
            </a:r>
            <a:r>
              <a:rPr lang="sv-SE" dirty="0"/>
              <a:t> till fritidsaktivitet</a:t>
            </a:r>
          </a:p>
        </p:txBody>
      </p:sp>
      <p:cxnSp>
        <p:nvCxnSpPr>
          <p:cNvPr id="19" name="Straight Connector 18">
            <a:extLst>
              <a:ext uri="{FF2B5EF4-FFF2-40B4-BE49-F238E27FC236}">
                <a16:creationId xmlns:a16="http://schemas.microsoft.com/office/drawing/2014/main" id="{A8BBA5E7-9C88-475B-0D31-8970B722C64E}"/>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650A981C-307C-32AA-6C8B-F630CF02CE99}"/>
              </a:ext>
            </a:extLst>
          </p:cNvPr>
          <p:cNvSpPr txBox="1">
            <a:spLocks/>
          </p:cNvSpPr>
          <p:nvPr/>
        </p:nvSpPr>
        <p:spPr>
          <a:xfrm>
            <a:off x="460373" y="1745838"/>
            <a:ext cx="10073888"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0"/>
            <a:r>
              <a:rPr lang="sv-SE" sz="1100" b="1" dirty="0">
                <a:effectLst/>
                <a:ea typeface="Times New Roman" panose="02020603050405020304" pitchFamily="18" charset="0"/>
              </a:rPr>
              <a:t>Har ditt barn/dina barn tillgång till organiserade och regelbundna fritidsaktiviteter (idrott, simskola, kulturskola etc.)?</a:t>
            </a:r>
            <a:endParaRPr lang="sv-SE" sz="1100" dirty="0">
              <a:effectLst/>
              <a:ea typeface="Times New Roman" panose="02020603050405020304" pitchFamily="18" charset="0"/>
            </a:endParaRPr>
          </a:p>
        </p:txBody>
      </p:sp>
      <p:sp>
        <p:nvSpPr>
          <p:cNvPr id="21" name="Text Placeholder 3">
            <a:extLst>
              <a:ext uri="{FF2B5EF4-FFF2-40B4-BE49-F238E27FC236}">
                <a16:creationId xmlns:a16="http://schemas.microsoft.com/office/drawing/2014/main" id="{0E6E8590-51C8-1984-104A-00EC035A0610}"/>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ja, till stor det eller till viss del  %</a:t>
            </a:r>
          </a:p>
        </p:txBody>
      </p:sp>
      <p:sp>
        <p:nvSpPr>
          <p:cNvPr id="22" name="Text Placeholder 3">
            <a:extLst>
              <a:ext uri="{FF2B5EF4-FFF2-40B4-BE49-F238E27FC236}">
                <a16:creationId xmlns:a16="http://schemas.microsoft.com/office/drawing/2014/main" id="{BE9F4AFA-EB7F-EB3C-278C-168B95DFE01E}"/>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a:t>
            </a:r>
            <a:r>
              <a:rPr lang="sv-SE" sz="800" dirty="0">
                <a:solidFill>
                  <a:srgbClr val="000000"/>
                </a:solidFill>
                <a:latin typeface="Century Gothic" panose="02116942222400000000"/>
              </a:rPr>
              <a:t>235)</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Sammanboende (n=428), Kontrollgrupp (n=466)</a:t>
            </a:r>
          </a:p>
        </p:txBody>
      </p:sp>
      <p:cxnSp>
        <p:nvCxnSpPr>
          <p:cNvPr id="23" name="Straight Connector 22">
            <a:extLst>
              <a:ext uri="{FF2B5EF4-FFF2-40B4-BE49-F238E27FC236}">
                <a16:creationId xmlns:a16="http://schemas.microsoft.com/office/drawing/2014/main" id="{64823ABF-4879-E19C-22FF-229359FB74CC}"/>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F48E243C-DC3E-7375-794A-0AFE4B36A4DC}"/>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10" name="Text Placeholder 4">
            <a:extLst>
              <a:ext uri="{FF2B5EF4-FFF2-40B4-BE49-F238E27FC236}">
                <a16:creationId xmlns:a16="http://schemas.microsoft.com/office/drawing/2014/main" id="{7346CB79-3103-10E3-5629-C58D8110E6DC}"/>
              </a:ext>
            </a:extLst>
          </p:cNvPr>
          <p:cNvSpPr txBox="1">
            <a:spLocks/>
          </p:cNvSpPr>
          <p:nvPr/>
        </p:nvSpPr>
        <p:spPr>
          <a:xfrm>
            <a:off x="954390" y="2322623"/>
            <a:ext cx="3746657"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err="1">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Där</a:t>
            </a:r>
            <a:r>
              <a:rPr kumimoji="0" lang="en-GB"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 du </a:t>
            </a:r>
            <a:r>
              <a:rPr kumimoji="0" lang="en-GB" sz="1600" b="0" i="0" u="none" strike="noStrike" kern="1200" cap="none" spc="0" normalizeH="0" baseline="0" noProof="0" dirty="0" err="1">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bor</a:t>
            </a:r>
            <a:endPar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2" name="Text Placeholder 6">
            <a:extLst>
              <a:ext uri="{FF2B5EF4-FFF2-40B4-BE49-F238E27FC236}">
                <a16:creationId xmlns:a16="http://schemas.microsoft.com/office/drawing/2014/main" id="{13D1BF48-508E-B2BB-6CE7-6283DFB247A7}"/>
              </a:ext>
            </a:extLst>
          </p:cNvPr>
          <p:cNvSpPr txBox="1">
            <a:spLocks/>
          </p:cNvSpPr>
          <p:nvPr/>
        </p:nvSpPr>
        <p:spPr>
          <a:xfrm>
            <a:off x="6698257" y="231620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Som är gratis/har låga avgifter</a:t>
            </a:r>
          </a:p>
        </p:txBody>
      </p:sp>
    </p:spTree>
    <p:extLst>
      <p:ext uri="{BB962C8B-B14F-4D97-AF65-F5344CB8AC3E}">
        <p14:creationId xmlns:p14="http://schemas.microsoft.com/office/powerpoint/2010/main" val="2961925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7890F-F704-ADCF-C10D-EFE252F9F99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917B3A7-639C-C611-99FA-F1B77735BC44}"/>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539BDA50-D70E-DA5F-B622-7DB57ACA5410}"/>
              </a:ext>
            </a:extLst>
          </p:cNvPr>
          <p:cNvSpPr>
            <a:spLocks noGrp="1"/>
          </p:cNvSpPr>
          <p:nvPr>
            <p:ph type="title"/>
          </p:nvPr>
        </p:nvSpPr>
        <p:spPr>
          <a:xfrm>
            <a:off x="460373" y="419101"/>
            <a:ext cx="12236723" cy="645075"/>
          </a:xfrm>
        </p:spPr>
        <p:txBody>
          <a:bodyPr/>
          <a:lstStyle/>
          <a:p>
            <a:r>
              <a:rPr lang="sv-SE" sz="2800" kern="0" dirty="0">
                <a:effectLst/>
                <a:latin typeface="+mj-lt"/>
                <a:ea typeface="Times New Roman" panose="02020603050405020304" pitchFamily="18" charset="0"/>
              </a:rPr>
              <a:t>Tillgång till fritidsaktiviteter för barn </a:t>
            </a:r>
            <a:r>
              <a:rPr lang="sv-SE" sz="2800" kern="0" dirty="0">
                <a:latin typeface="+mj-lt"/>
                <a:ea typeface="Times New Roman" panose="02020603050405020304" pitchFamily="18" charset="0"/>
              </a:rPr>
              <a:t>d</a:t>
            </a:r>
            <a:r>
              <a:rPr lang="sv-SE" sz="2800" kern="0" dirty="0">
                <a:effectLst/>
                <a:latin typeface="+mj-lt"/>
                <a:ea typeface="Times New Roman" panose="02020603050405020304" pitchFamily="18" charset="0"/>
              </a:rPr>
              <a:t>är </a:t>
            </a:r>
            <a:r>
              <a:rPr lang="sv-SE" sz="2800" kern="0" dirty="0">
                <a:latin typeface="+mj-lt"/>
                <a:ea typeface="Times New Roman" panose="02020603050405020304" pitchFamily="18" charset="0"/>
              </a:rPr>
              <a:t>man </a:t>
            </a:r>
            <a:r>
              <a:rPr lang="sv-SE" sz="2800" kern="0" dirty="0">
                <a:effectLst/>
                <a:latin typeface="+mj-lt"/>
                <a:ea typeface="Times New Roman" panose="02020603050405020304" pitchFamily="18" charset="0"/>
              </a:rPr>
              <a:t>bor</a:t>
            </a:r>
            <a:endParaRPr lang="sv-SE" sz="4000" dirty="0">
              <a:latin typeface="+mj-lt"/>
            </a:endParaRPr>
          </a:p>
        </p:txBody>
      </p:sp>
      <p:sp>
        <p:nvSpPr>
          <p:cNvPr id="6" name="Date Placeholder 5">
            <a:extLst>
              <a:ext uri="{FF2B5EF4-FFF2-40B4-BE49-F238E27FC236}">
                <a16:creationId xmlns:a16="http://schemas.microsoft.com/office/drawing/2014/main" id="{3DC09284-7942-7410-5EBB-B40838CF7A9D}"/>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8E0B4423-C5AE-6FDB-7D02-E67B10F47D0F}"/>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DD9FD03E-5FBA-363F-9B87-0A9DB17D7805}"/>
              </a:ext>
            </a:extLst>
          </p:cNvPr>
          <p:cNvSpPr>
            <a:spLocks noGrp="1"/>
          </p:cNvSpPr>
          <p:nvPr>
            <p:ph type="body" sz="quarter" idx="22"/>
          </p:nvPr>
        </p:nvSpPr>
        <p:spPr/>
        <p:txBody>
          <a:bodyPr/>
          <a:lstStyle/>
          <a:p>
            <a:r>
              <a:rPr lang="en-GB" dirty="0"/>
              <a:t>T</a:t>
            </a:r>
            <a:r>
              <a:rPr lang="sv-SE" dirty="0" err="1"/>
              <a:t>illgång</a:t>
            </a:r>
            <a:r>
              <a:rPr lang="sv-SE" dirty="0"/>
              <a:t> till fritidsaktivitet</a:t>
            </a:r>
          </a:p>
        </p:txBody>
      </p:sp>
      <p:cxnSp>
        <p:nvCxnSpPr>
          <p:cNvPr id="19" name="Straight Connector 18">
            <a:extLst>
              <a:ext uri="{FF2B5EF4-FFF2-40B4-BE49-F238E27FC236}">
                <a16:creationId xmlns:a16="http://schemas.microsoft.com/office/drawing/2014/main" id="{39FDE43E-4FF5-DE17-4FAA-8467F3E9195A}"/>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CC3B6DA2-A29B-0D9B-2C2B-B49352AD5FD7}"/>
              </a:ext>
            </a:extLst>
          </p:cNvPr>
          <p:cNvSpPr txBox="1">
            <a:spLocks/>
          </p:cNvSpPr>
          <p:nvPr/>
        </p:nvSpPr>
        <p:spPr>
          <a:xfrm>
            <a:off x="460372" y="1767746"/>
            <a:ext cx="10213977"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0"/>
            <a:r>
              <a:rPr lang="sv-SE" sz="1100" b="1" dirty="0">
                <a:effectLst/>
                <a:ea typeface="Times New Roman" panose="02020603050405020304" pitchFamily="18" charset="0"/>
              </a:rPr>
              <a:t>Har ditt barn/dina barn tillgång till organiserade och regelbundna fritidsaktiviteter (idrott, simskola, kulturskola etc.)? – Där du bor</a:t>
            </a:r>
            <a:endParaRPr lang="sv-SE" sz="1100" dirty="0">
              <a:effectLst/>
              <a:ea typeface="Times New Roman" panose="02020603050405020304" pitchFamily="18" charset="0"/>
            </a:endParaRPr>
          </a:p>
        </p:txBody>
      </p:sp>
      <p:sp>
        <p:nvSpPr>
          <p:cNvPr id="21" name="Text Placeholder 3">
            <a:extLst>
              <a:ext uri="{FF2B5EF4-FFF2-40B4-BE49-F238E27FC236}">
                <a16:creationId xmlns:a16="http://schemas.microsoft.com/office/drawing/2014/main" id="{0A268ADC-4D2D-2806-6F87-BFB1362A13C4}"/>
              </a:ext>
            </a:extLst>
          </p:cNvPr>
          <p:cNvSpPr txBox="1">
            <a:spLocks/>
          </p:cNvSpPr>
          <p:nvPr/>
        </p:nvSpPr>
        <p:spPr>
          <a:xfrm>
            <a:off x="460372" y="1960764"/>
            <a:ext cx="5844633" cy="2966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Andelar i %</a:t>
            </a:r>
          </a:p>
        </p:txBody>
      </p:sp>
      <p:sp>
        <p:nvSpPr>
          <p:cNvPr id="22" name="Text Placeholder 3">
            <a:extLst>
              <a:ext uri="{FF2B5EF4-FFF2-40B4-BE49-F238E27FC236}">
                <a16:creationId xmlns:a16="http://schemas.microsoft.com/office/drawing/2014/main" id="{D6C4F9DC-D23E-692C-C1CE-A4DD769573AF}"/>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(n=235), Sammanboende (n=428), Kontrollgrupp (n=466)</a:t>
            </a:r>
          </a:p>
        </p:txBody>
      </p:sp>
      <p:cxnSp>
        <p:nvCxnSpPr>
          <p:cNvPr id="23" name="Straight Connector 22">
            <a:extLst>
              <a:ext uri="{FF2B5EF4-FFF2-40B4-BE49-F238E27FC236}">
                <a16:creationId xmlns:a16="http://schemas.microsoft.com/office/drawing/2014/main" id="{E703CD8A-9A3C-B14C-773C-A638D4096244}"/>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40A91C71-FEC7-732B-41E5-BC897EE13458}"/>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2" name="Text Placeholder 4">
            <a:extLst>
              <a:ext uri="{FF2B5EF4-FFF2-40B4-BE49-F238E27FC236}">
                <a16:creationId xmlns:a16="http://schemas.microsoft.com/office/drawing/2014/main" id="{58D75E1A-4EBE-BCEE-8AA6-C5A48F343F07}"/>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E107BB16-8C69-B985-FC6B-2E391336E08D}"/>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1ED3BD2E-8867-6A68-94D5-B55804D76A58}"/>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16" name="Content Placeholder 19">
            <a:extLst>
              <a:ext uri="{FF2B5EF4-FFF2-40B4-BE49-F238E27FC236}">
                <a16:creationId xmlns:a16="http://schemas.microsoft.com/office/drawing/2014/main" id="{F9FDB48A-1F49-4756-9922-CF7DD8035D0B}"/>
              </a:ext>
            </a:extLst>
          </p:cNvPr>
          <p:cNvGraphicFramePr>
            <a:graphicFrameLocks/>
          </p:cNvGraphicFramePr>
          <p:nvPr>
            <p:extLst>
              <p:ext uri="{D42A27DB-BD31-4B8C-83A1-F6EECF244321}">
                <p14:modId xmlns:p14="http://schemas.microsoft.com/office/powerpoint/2010/main" val="1111626075"/>
              </p:ext>
            </p:extLst>
          </p:nvPr>
        </p:nvGraphicFramePr>
        <p:xfrm>
          <a:off x="7899399" y="2945502"/>
          <a:ext cx="3829051" cy="30604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ontent Placeholder 19">
            <a:extLst>
              <a:ext uri="{FF2B5EF4-FFF2-40B4-BE49-F238E27FC236}">
                <a16:creationId xmlns:a16="http://schemas.microsoft.com/office/drawing/2014/main" id="{EB413081-E9B7-7957-53CF-04DBEB221554}"/>
              </a:ext>
            </a:extLst>
          </p:cNvPr>
          <p:cNvGraphicFramePr>
            <a:graphicFrameLocks/>
          </p:cNvGraphicFramePr>
          <p:nvPr>
            <p:extLst>
              <p:ext uri="{D42A27DB-BD31-4B8C-83A1-F6EECF244321}">
                <p14:modId xmlns:p14="http://schemas.microsoft.com/office/powerpoint/2010/main" val="906821658"/>
              </p:ext>
            </p:extLst>
          </p:nvPr>
        </p:nvGraphicFramePr>
        <p:xfrm>
          <a:off x="4305300" y="2945503"/>
          <a:ext cx="3594100" cy="3060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ontent Placeholder 19">
            <a:extLst>
              <a:ext uri="{FF2B5EF4-FFF2-40B4-BE49-F238E27FC236}">
                <a16:creationId xmlns:a16="http://schemas.microsoft.com/office/drawing/2014/main" id="{C61AA428-1F23-E70C-ADEF-46C27019F68E}"/>
              </a:ext>
            </a:extLst>
          </p:cNvPr>
          <p:cNvGraphicFramePr>
            <a:graphicFrameLocks noGrp="1"/>
          </p:cNvGraphicFramePr>
          <p:nvPr>
            <p:ph sz="quarter" idx="12"/>
            <p:extLst>
              <p:ext uri="{D42A27DB-BD31-4B8C-83A1-F6EECF244321}">
                <p14:modId xmlns:p14="http://schemas.microsoft.com/office/powerpoint/2010/main" val="2597733369"/>
              </p:ext>
            </p:extLst>
          </p:nvPr>
        </p:nvGraphicFramePr>
        <p:xfrm>
          <a:off x="460375" y="2955675"/>
          <a:ext cx="3844925" cy="30502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22129538"/>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29C0E-9C3B-56B3-5443-6F4EBC82F59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DB40B5-8624-B441-E4B2-CE2AFC8D818D}"/>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A8160FF2-D630-99B2-4251-C6220C6CA1F4}"/>
              </a:ext>
            </a:extLst>
          </p:cNvPr>
          <p:cNvSpPr>
            <a:spLocks noGrp="1"/>
          </p:cNvSpPr>
          <p:nvPr>
            <p:ph type="title"/>
          </p:nvPr>
        </p:nvSpPr>
        <p:spPr>
          <a:xfrm>
            <a:off x="460373" y="419101"/>
            <a:ext cx="12236723" cy="645075"/>
          </a:xfrm>
        </p:spPr>
        <p:txBody>
          <a:bodyPr/>
          <a:lstStyle/>
          <a:p>
            <a:r>
              <a:rPr lang="sv-SE" sz="2800" kern="0" dirty="0">
                <a:effectLst/>
                <a:latin typeface="+mj-lt"/>
                <a:ea typeface="Times New Roman" panose="02020603050405020304" pitchFamily="18" charset="0"/>
              </a:rPr>
              <a:t>Tillgång till fritidsaktiviteter för barn </a:t>
            </a:r>
            <a:r>
              <a:rPr lang="sv-SE" sz="2800" kern="0" dirty="0">
                <a:latin typeface="+mj-lt"/>
                <a:ea typeface="Times New Roman" panose="02020603050405020304" pitchFamily="18" charset="0"/>
              </a:rPr>
              <a:t>som är gratis/har låga avgifter </a:t>
            </a:r>
            <a:endParaRPr lang="sv-SE" sz="4000" dirty="0">
              <a:latin typeface="+mj-lt"/>
            </a:endParaRPr>
          </a:p>
        </p:txBody>
      </p:sp>
      <p:sp>
        <p:nvSpPr>
          <p:cNvPr id="6" name="Date Placeholder 5">
            <a:extLst>
              <a:ext uri="{FF2B5EF4-FFF2-40B4-BE49-F238E27FC236}">
                <a16:creationId xmlns:a16="http://schemas.microsoft.com/office/drawing/2014/main" id="{053C8FBF-623D-A9DE-94B8-10C4D2767A45}"/>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3512D553-B48A-2BC3-9D62-C681E16DBDE7}"/>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B287769A-37A2-C439-4F73-6068AAB4DBA7}"/>
              </a:ext>
            </a:extLst>
          </p:cNvPr>
          <p:cNvSpPr>
            <a:spLocks noGrp="1"/>
          </p:cNvSpPr>
          <p:nvPr>
            <p:ph type="body" sz="quarter" idx="22"/>
          </p:nvPr>
        </p:nvSpPr>
        <p:spPr/>
        <p:txBody>
          <a:bodyPr/>
          <a:lstStyle/>
          <a:p>
            <a:r>
              <a:rPr lang="en-GB" dirty="0"/>
              <a:t>T</a:t>
            </a:r>
            <a:r>
              <a:rPr lang="sv-SE" dirty="0" err="1"/>
              <a:t>illgång</a:t>
            </a:r>
            <a:r>
              <a:rPr lang="sv-SE" dirty="0"/>
              <a:t> till fritidsaktivitet</a:t>
            </a:r>
          </a:p>
        </p:txBody>
      </p:sp>
      <p:cxnSp>
        <p:nvCxnSpPr>
          <p:cNvPr id="19" name="Straight Connector 18">
            <a:extLst>
              <a:ext uri="{FF2B5EF4-FFF2-40B4-BE49-F238E27FC236}">
                <a16:creationId xmlns:a16="http://schemas.microsoft.com/office/drawing/2014/main" id="{E781B586-D728-68D6-507D-28F6E2AB0CBC}"/>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45635008-46CE-2BD2-E571-04AD578B3CC9}"/>
              </a:ext>
            </a:extLst>
          </p:cNvPr>
          <p:cNvSpPr txBox="1">
            <a:spLocks/>
          </p:cNvSpPr>
          <p:nvPr/>
        </p:nvSpPr>
        <p:spPr>
          <a:xfrm>
            <a:off x="460372" y="1767746"/>
            <a:ext cx="10213977"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Times New Roman" panose="02020603050405020304" pitchFamily="18" charset="0"/>
                <a:cs typeface="Segoe UI" panose="020B0502040204020203" pitchFamily="34" charset="0"/>
              </a:rPr>
              <a:t>Har ditt barn/dina barn tillgång till organiserade och regelbundna fritidsaktiviteter (idrott, simskola, kulturskola etc.)? – Som är gratis/har låga avgifter</a:t>
            </a:r>
            <a:endParaRPr kumimoji="0" lang="sv-SE" sz="1100" b="0" i="0" u="none" strike="noStrike" kern="1200" cap="none" spc="0" normalizeH="0" baseline="0" noProof="0" dirty="0">
              <a:ln>
                <a:noFill/>
              </a:ln>
              <a:solidFill>
                <a:srgbClr val="000000"/>
              </a:solidFill>
              <a:effectLst/>
              <a:uLnTx/>
              <a:uFillTx/>
              <a:latin typeface="Century Gothic" panose="02116942222400000000"/>
              <a:ea typeface="Times New Roman" panose="02020603050405020304" pitchFamily="18" charset="0"/>
              <a:cs typeface="Segoe UI" panose="020B0502040204020203" pitchFamily="34" charset="0"/>
            </a:endParaRPr>
          </a:p>
        </p:txBody>
      </p:sp>
      <p:sp>
        <p:nvSpPr>
          <p:cNvPr id="21" name="Text Placeholder 3">
            <a:extLst>
              <a:ext uri="{FF2B5EF4-FFF2-40B4-BE49-F238E27FC236}">
                <a16:creationId xmlns:a16="http://schemas.microsoft.com/office/drawing/2014/main" id="{42F772AE-40C6-FE74-7042-9EF017BF7743}"/>
              </a:ext>
            </a:extLst>
          </p:cNvPr>
          <p:cNvSpPr txBox="1">
            <a:spLocks/>
          </p:cNvSpPr>
          <p:nvPr/>
        </p:nvSpPr>
        <p:spPr>
          <a:xfrm>
            <a:off x="460372" y="1960764"/>
            <a:ext cx="5844633" cy="2966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Andelar i %</a:t>
            </a:r>
          </a:p>
        </p:txBody>
      </p:sp>
      <p:sp>
        <p:nvSpPr>
          <p:cNvPr id="22" name="Text Placeholder 3">
            <a:extLst>
              <a:ext uri="{FF2B5EF4-FFF2-40B4-BE49-F238E27FC236}">
                <a16:creationId xmlns:a16="http://schemas.microsoft.com/office/drawing/2014/main" id="{06CF86AA-8EA3-1C26-4F24-65DFBEAE7BEE}"/>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(n=235), Sammanboende (n=428), Kontrollgrupp (n=466)</a:t>
            </a:r>
          </a:p>
        </p:txBody>
      </p:sp>
      <p:cxnSp>
        <p:nvCxnSpPr>
          <p:cNvPr id="23" name="Straight Connector 22">
            <a:extLst>
              <a:ext uri="{FF2B5EF4-FFF2-40B4-BE49-F238E27FC236}">
                <a16:creationId xmlns:a16="http://schemas.microsoft.com/office/drawing/2014/main" id="{8261CB7E-8DE3-C4FF-1EFE-A64F3F157D46}"/>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2E4F267A-6188-600F-A7E8-D6612662DC30}"/>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2" name="Text Placeholder 4">
            <a:extLst>
              <a:ext uri="{FF2B5EF4-FFF2-40B4-BE49-F238E27FC236}">
                <a16:creationId xmlns:a16="http://schemas.microsoft.com/office/drawing/2014/main" id="{C7517906-20DF-EC8B-55C0-0A48DFFE6229}"/>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329D1E56-2D56-EA6A-E6FD-AF7FCF19F274}"/>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03B8E1A5-BEE5-517A-B338-0E489BBF9830}"/>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16" name="Content Placeholder 19">
            <a:extLst>
              <a:ext uri="{FF2B5EF4-FFF2-40B4-BE49-F238E27FC236}">
                <a16:creationId xmlns:a16="http://schemas.microsoft.com/office/drawing/2014/main" id="{2E07BC37-F5C0-4FAD-8B1E-919EF48C03E6}"/>
              </a:ext>
            </a:extLst>
          </p:cNvPr>
          <p:cNvGraphicFramePr>
            <a:graphicFrameLocks/>
          </p:cNvGraphicFramePr>
          <p:nvPr>
            <p:extLst>
              <p:ext uri="{D42A27DB-BD31-4B8C-83A1-F6EECF244321}">
                <p14:modId xmlns:p14="http://schemas.microsoft.com/office/powerpoint/2010/main" val="3575284454"/>
              </p:ext>
            </p:extLst>
          </p:nvPr>
        </p:nvGraphicFramePr>
        <p:xfrm>
          <a:off x="7899399" y="2945502"/>
          <a:ext cx="3829051" cy="306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9">
            <a:extLst>
              <a:ext uri="{FF2B5EF4-FFF2-40B4-BE49-F238E27FC236}">
                <a16:creationId xmlns:a16="http://schemas.microsoft.com/office/drawing/2014/main" id="{5AFE0A02-FFDA-F0CE-0580-8B044E984579}"/>
              </a:ext>
            </a:extLst>
          </p:cNvPr>
          <p:cNvGraphicFramePr>
            <a:graphicFrameLocks/>
          </p:cNvGraphicFramePr>
          <p:nvPr>
            <p:extLst>
              <p:ext uri="{D42A27DB-BD31-4B8C-83A1-F6EECF244321}">
                <p14:modId xmlns:p14="http://schemas.microsoft.com/office/powerpoint/2010/main" val="1312307880"/>
              </p:ext>
            </p:extLst>
          </p:nvPr>
        </p:nvGraphicFramePr>
        <p:xfrm>
          <a:off x="4305300" y="2945503"/>
          <a:ext cx="3594100" cy="306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9F52DDBC-9A98-7444-88B4-4F61410EEED3}"/>
              </a:ext>
            </a:extLst>
          </p:cNvPr>
          <p:cNvGraphicFramePr>
            <a:graphicFrameLocks noGrp="1"/>
          </p:cNvGraphicFramePr>
          <p:nvPr>
            <p:ph sz="quarter" idx="12"/>
            <p:extLst>
              <p:ext uri="{D42A27DB-BD31-4B8C-83A1-F6EECF244321}">
                <p14:modId xmlns:p14="http://schemas.microsoft.com/office/powerpoint/2010/main" val="1300979041"/>
              </p:ext>
            </p:extLst>
          </p:nvPr>
        </p:nvGraphicFramePr>
        <p:xfrm>
          <a:off x="460375" y="2955675"/>
          <a:ext cx="3844925" cy="30502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94110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1B25D-4D89-92AA-F238-D598006482A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26EFFB-4569-A7F3-D3FF-F211023101C6}"/>
              </a:ext>
            </a:extLst>
          </p:cNvPr>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7F86F0CD-5E1D-CAEA-AC70-56638409C38E}"/>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7" name="Text Placeholder 6">
            <a:extLst>
              <a:ext uri="{FF2B5EF4-FFF2-40B4-BE49-F238E27FC236}">
                <a16:creationId xmlns:a16="http://schemas.microsoft.com/office/drawing/2014/main" id="{8679944F-79F7-84C5-4556-5C8A5B0DCD8D}"/>
              </a:ext>
            </a:extLst>
          </p:cNvPr>
          <p:cNvSpPr>
            <a:spLocks noGrp="1"/>
          </p:cNvSpPr>
          <p:nvPr>
            <p:ph type="body" sz="quarter" idx="28"/>
          </p:nvPr>
        </p:nvSpPr>
        <p:spPr/>
        <p:txBody>
          <a:bodyPr/>
          <a:lstStyle/>
          <a:p>
            <a:r>
              <a:rPr lang="en-GB" dirty="0"/>
              <a:t>Om </a:t>
            </a:r>
            <a:r>
              <a:rPr lang="en-GB" dirty="0" err="1"/>
              <a:t>politiska</a:t>
            </a:r>
            <a:r>
              <a:rPr lang="en-GB" dirty="0"/>
              <a:t> </a:t>
            </a:r>
            <a:r>
              <a:rPr lang="en-GB" dirty="0" err="1"/>
              <a:t>förslag</a:t>
            </a:r>
            <a:endParaRPr lang="sv-SE" dirty="0"/>
          </a:p>
        </p:txBody>
      </p:sp>
    </p:spTree>
    <p:extLst>
      <p:ext uri="{BB962C8B-B14F-4D97-AF65-F5344CB8AC3E}">
        <p14:creationId xmlns:p14="http://schemas.microsoft.com/office/powerpoint/2010/main" val="348139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407BE-F06D-0151-2E66-8D2951E18349}"/>
            </a:ext>
          </a:extLst>
        </p:cNvPr>
        <p:cNvGrpSpPr/>
        <p:nvPr/>
      </p:nvGrpSpPr>
      <p:grpSpPr>
        <a:xfrm>
          <a:off x="0" y="0"/>
          <a:ext cx="0" cy="0"/>
          <a:chOff x="0" y="0"/>
          <a:chExt cx="0" cy="0"/>
        </a:xfrm>
      </p:grpSpPr>
      <p:graphicFrame>
        <p:nvGraphicFramePr>
          <p:cNvPr id="9" name="Content Placeholder 25">
            <a:extLst>
              <a:ext uri="{FF2B5EF4-FFF2-40B4-BE49-F238E27FC236}">
                <a16:creationId xmlns:a16="http://schemas.microsoft.com/office/drawing/2014/main" id="{9378D268-8E04-34C3-EC24-ACD72102EDF8}"/>
              </a:ext>
            </a:extLst>
          </p:cNvPr>
          <p:cNvGraphicFramePr>
            <a:graphicFrameLocks/>
          </p:cNvGraphicFramePr>
          <p:nvPr>
            <p:extLst>
              <p:ext uri="{D42A27DB-BD31-4B8C-83A1-F6EECF244321}">
                <p14:modId xmlns:p14="http://schemas.microsoft.com/office/powerpoint/2010/main" val="3492051916"/>
              </p:ext>
            </p:extLst>
          </p:nvPr>
        </p:nvGraphicFramePr>
        <p:xfrm>
          <a:off x="326249" y="2100089"/>
          <a:ext cx="11508700" cy="4114594"/>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158ADE99-CE78-0387-36CE-FA62CE852DE9}"/>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FA79AD0D-CE58-704B-19E4-4DAD198CA835}"/>
              </a:ext>
            </a:extLst>
          </p:cNvPr>
          <p:cNvSpPr>
            <a:spLocks noGrp="1"/>
          </p:cNvSpPr>
          <p:nvPr>
            <p:ph type="title"/>
          </p:nvPr>
        </p:nvSpPr>
        <p:spPr>
          <a:xfrm>
            <a:off x="460373" y="419101"/>
            <a:ext cx="11949341" cy="645075"/>
          </a:xfrm>
        </p:spPr>
        <p:txBody>
          <a:bodyPr/>
          <a:lstStyle/>
          <a:p>
            <a:r>
              <a:rPr lang="en-GB" sz="3000" dirty="0" err="1"/>
              <a:t>Stort</a:t>
            </a:r>
            <a:r>
              <a:rPr lang="en-GB" sz="3000" dirty="0"/>
              <a:t> </a:t>
            </a:r>
            <a:r>
              <a:rPr lang="en-GB" sz="3000" dirty="0" err="1"/>
              <a:t>stöd</a:t>
            </a:r>
            <a:r>
              <a:rPr lang="en-GB" sz="3000" dirty="0"/>
              <a:t> för </a:t>
            </a:r>
            <a:r>
              <a:rPr lang="en-GB" sz="3000" dirty="0" err="1"/>
              <a:t>att</a:t>
            </a:r>
            <a:r>
              <a:rPr lang="en-GB" sz="3000" dirty="0"/>
              <a:t> </a:t>
            </a:r>
            <a:r>
              <a:rPr lang="en-GB" sz="3000" dirty="0" err="1"/>
              <a:t>kollektivtrafik</a:t>
            </a:r>
            <a:r>
              <a:rPr lang="en-GB" sz="3000" dirty="0"/>
              <a:t> ska </a:t>
            </a:r>
            <a:r>
              <a:rPr lang="en-GB" sz="3000" dirty="0" err="1"/>
              <a:t>vara</a:t>
            </a:r>
            <a:r>
              <a:rPr lang="en-GB" sz="3000" dirty="0"/>
              <a:t> gratis för barn</a:t>
            </a:r>
            <a:endParaRPr lang="sv-SE" sz="3000" dirty="0"/>
          </a:p>
        </p:txBody>
      </p:sp>
      <p:sp>
        <p:nvSpPr>
          <p:cNvPr id="6" name="Date Placeholder 5">
            <a:extLst>
              <a:ext uri="{FF2B5EF4-FFF2-40B4-BE49-F238E27FC236}">
                <a16:creationId xmlns:a16="http://schemas.microsoft.com/office/drawing/2014/main" id="{EEB45857-BBE3-CA90-4819-26A263C11845}"/>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8CBAF9BE-C065-2F7E-6DB5-E42FEFD92422}"/>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C42BB13C-03EE-34FF-FC49-DA5061C0F750}"/>
              </a:ext>
            </a:extLst>
          </p:cNvPr>
          <p:cNvSpPr>
            <a:spLocks noGrp="1"/>
          </p:cNvSpPr>
          <p:nvPr>
            <p:ph type="body" sz="quarter" idx="22"/>
          </p:nvPr>
        </p:nvSpPr>
        <p:spPr/>
        <p:txBody>
          <a:bodyPr/>
          <a:lstStyle/>
          <a:p>
            <a:r>
              <a:rPr lang="en-GB" dirty="0"/>
              <a:t>Om det </a:t>
            </a:r>
            <a:r>
              <a:rPr lang="en-GB" dirty="0" err="1"/>
              <a:t>ekonomiska</a:t>
            </a:r>
            <a:r>
              <a:rPr lang="en-GB" dirty="0"/>
              <a:t> </a:t>
            </a:r>
            <a:r>
              <a:rPr lang="en-GB" dirty="0" err="1"/>
              <a:t>läget</a:t>
            </a:r>
            <a:endParaRPr lang="sv-SE" dirty="0"/>
          </a:p>
        </p:txBody>
      </p:sp>
      <p:cxnSp>
        <p:nvCxnSpPr>
          <p:cNvPr id="19" name="Straight Connector 18">
            <a:extLst>
              <a:ext uri="{FF2B5EF4-FFF2-40B4-BE49-F238E27FC236}">
                <a16:creationId xmlns:a16="http://schemas.microsoft.com/office/drawing/2014/main" id="{8CEEDBB9-074E-5D4C-6443-2D12225EFA21}"/>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A3B4E5AE-A7E6-13A4-83D2-4E02622E35DA}"/>
              </a:ext>
            </a:extLst>
          </p:cNvPr>
          <p:cNvSpPr txBox="1">
            <a:spLocks/>
          </p:cNvSpPr>
          <p:nvPr/>
        </p:nvSpPr>
        <p:spPr>
          <a:xfrm>
            <a:off x="460373" y="1745838"/>
            <a:ext cx="7359924"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0" fontAlgn="base"/>
            <a:r>
              <a:rPr lang="sv-SE" sz="1100" b="1" dirty="0">
                <a:effectLst/>
                <a:ea typeface="Times New Roman" panose="02020603050405020304" pitchFamily="18" charset="0"/>
              </a:rPr>
              <a:t>Hur bra eller dåliga tycker du att följande förslag är? </a:t>
            </a:r>
            <a:endParaRPr lang="sv-SE" sz="1100" dirty="0">
              <a:effectLst/>
              <a:ea typeface="Times New Roman" panose="02020603050405020304" pitchFamily="18" charset="0"/>
            </a:endParaRPr>
          </a:p>
        </p:txBody>
      </p:sp>
      <p:sp>
        <p:nvSpPr>
          <p:cNvPr id="21" name="Text Placeholder 3">
            <a:extLst>
              <a:ext uri="{FF2B5EF4-FFF2-40B4-BE49-F238E27FC236}">
                <a16:creationId xmlns:a16="http://schemas.microsoft.com/office/drawing/2014/main" id="{98D01656-0D6D-4B8E-FB44-271E9561A36A}"/>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mycket och ganska bra (</a:t>
            </a:r>
            <a:r>
              <a:rPr lang="sv-SE" sz="1000" b="0" dirty="0">
                <a:solidFill>
                  <a:srgbClr val="000000"/>
                </a:solidFill>
                <a:latin typeface="Century Gothic" panose="02116942222400000000"/>
              </a:rPr>
              <a:t>4</a:t>
            </a: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+5) i %</a:t>
            </a:r>
          </a:p>
        </p:txBody>
      </p:sp>
      <p:sp>
        <p:nvSpPr>
          <p:cNvPr id="22" name="Text Placeholder 3">
            <a:extLst>
              <a:ext uri="{FF2B5EF4-FFF2-40B4-BE49-F238E27FC236}">
                <a16:creationId xmlns:a16="http://schemas.microsoft.com/office/drawing/2014/main" id="{19547857-0C3D-6FB2-81D6-FA0602D6516B}"/>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a:t>
            </a:r>
            <a:r>
              <a:rPr lang="sv-SE" sz="800" dirty="0">
                <a:solidFill>
                  <a:srgbClr val="000000"/>
                </a:solidFill>
                <a:latin typeface="Century Gothic" panose="02116942222400000000"/>
              </a:rPr>
              <a:t>235)</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Sammanboende (n=428), Kontrollgrupp (n=466)</a:t>
            </a:r>
          </a:p>
        </p:txBody>
      </p:sp>
      <p:cxnSp>
        <p:nvCxnSpPr>
          <p:cNvPr id="23" name="Straight Connector 22">
            <a:extLst>
              <a:ext uri="{FF2B5EF4-FFF2-40B4-BE49-F238E27FC236}">
                <a16:creationId xmlns:a16="http://schemas.microsoft.com/office/drawing/2014/main" id="{599746F1-BA8B-6406-0805-41E43B708F71}"/>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080EADF6-41EA-8AB7-4CB1-6395AC3AA63F}"/>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Tree>
    <p:extLst>
      <p:ext uri="{BB962C8B-B14F-4D97-AF65-F5344CB8AC3E}">
        <p14:creationId xmlns:p14="http://schemas.microsoft.com/office/powerpoint/2010/main" val="4029156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5C3B6-1904-9D1B-D74B-33D156ECEC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F5A6C6-4295-2F3A-0318-9F5679A946A5}"/>
              </a:ext>
            </a:extLst>
          </p:cNvPr>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EFACE31A-F7BC-06DE-0F46-0BF213E37A91}"/>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7" name="Text Placeholder 6">
            <a:extLst>
              <a:ext uri="{FF2B5EF4-FFF2-40B4-BE49-F238E27FC236}">
                <a16:creationId xmlns:a16="http://schemas.microsoft.com/office/drawing/2014/main" id="{215B0C3D-D4A1-F454-FBB5-63727F4F4684}"/>
              </a:ext>
            </a:extLst>
          </p:cNvPr>
          <p:cNvSpPr>
            <a:spLocks noGrp="1"/>
          </p:cNvSpPr>
          <p:nvPr>
            <p:ph type="body" sz="quarter" idx="28"/>
          </p:nvPr>
        </p:nvSpPr>
        <p:spPr/>
        <p:txBody>
          <a:bodyPr/>
          <a:lstStyle/>
          <a:p>
            <a:r>
              <a:rPr lang="sv-SE" dirty="0"/>
              <a:t>Sammanfattning och slutsatser</a:t>
            </a:r>
          </a:p>
        </p:txBody>
      </p:sp>
    </p:spTree>
    <p:extLst>
      <p:ext uri="{BB962C8B-B14F-4D97-AF65-F5344CB8AC3E}">
        <p14:creationId xmlns:p14="http://schemas.microsoft.com/office/powerpoint/2010/main" val="1753066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5BFFE-9892-8983-2A1A-6441BC1D40F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802936-3ED2-0833-C12B-92544C671747}"/>
              </a:ext>
            </a:extLst>
          </p:cNvPr>
          <p:cNvSpPr>
            <a:spLocks noGrp="1"/>
          </p:cNvSpPr>
          <p:nvPr>
            <p:ph sz="quarter" idx="12"/>
          </p:nvPr>
        </p:nvSpPr>
        <p:spPr>
          <a:xfrm>
            <a:off x="460366" y="1841064"/>
            <a:ext cx="11408545" cy="4166541"/>
          </a:xfrm>
        </p:spPr>
        <p:txBody>
          <a:bodyPr numCol="2" spcCol="180000"/>
          <a:lstStyle/>
          <a:p>
            <a:pPr>
              <a:lnSpc>
                <a:spcPct val="107000"/>
              </a:lnSpc>
              <a:spcAft>
                <a:spcPts val="800"/>
              </a:spcAft>
            </a:pPr>
            <a:r>
              <a:rPr lang="sv-SE" sz="1300" b="1" kern="0" dirty="0">
                <a:effectLst/>
                <a:ea typeface="Times New Roman" panose="02020603050405020304" pitchFamily="18" charset="0"/>
                <a:cs typeface="Calibri" panose="020F0502020204030204" pitchFamily="34" charset="0"/>
              </a:rPr>
              <a:t>Oron för den egna ekonomin är fortsatt mycket hög bland låginkomstföräldrar, men inga statistiska förändringar för låginkomstföräldrar jämfört med 2023</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Fler låginkomstföräldrar är oroliga för den egna ekonomin. 79 procent bland ensamstående och 65 procent bland sammanboende, jämfört med 37 procent bland </a:t>
            </a:r>
            <a:r>
              <a:rPr lang="sv-SE" sz="1300" kern="0" dirty="0">
                <a:ea typeface="Times New Roman" panose="02020603050405020304" pitchFamily="18" charset="0"/>
                <a:cs typeface="Calibri" panose="020F0502020204030204" pitchFamily="34" charset="0"/>
              </a:rPr>
              <a:t>kontrollgruppen</a:t>
            </a:r>
            <a:r>
              <a:rPr lang="sv-SE" sz="1300" kern="0" dirty="0">
                <a:effectLst/>
                <a:ea typeface="Times New Roman" panose="02020603050405020304" pitchFamily="18" charset="0"/>
                <a:cs typeface="Calibri" panose="020F0502020204030204" pitchFamily="34" charset="0"/>
              </a:rPr>
              <a:t>.</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Hos kontrollgruppen ser vi en minskad grad av oro, allt fler går från att ifjol ha varit mycket oroliga till i högre grad vara ganska oroliga. I övrigt ser vi inga statistiska skillnader i oro jämfört med 2023.</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300" b="1" kern="0" dirty="0">
                <a:effectLst/>
                <a:ea typeface="Times New Roman" panose="02020603050405020304" pitchFamily="18" charset="0"/>
                <a:cs typeface="Calibri" panose="020F0502020204030204" pitchFamily="34" charset="0"/>
              </a:rPr>
              <a:t>Oron för den egna försörjningen och hur det påverkar barnen är hög för låginkomstföräldrar, särskilt för ensamstående, men stabil jämfört med 2023</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300" kern="0" dirty="0">
                <a:ea typeface="Times New Roman" panose="02020603050405020304" pitchFamily="18" charset="0"/>
                <a:cs typeface="Calibri" panose="020F0502020204030204" pitchFamily="34" charset="0"/>
              </a:rPr>
              <a:t>53</a:t>
            </a:r>
            <a:r>
              <a:rPr lang="sv-SE" sz="1300" kern="0" dirty="0">
                <a:effectLst/>
                <a:ea typeface="Times New Roman" panose="02020603050405020304" pitchFamily="18" charset="0"/>
                <a:cs typeface="Calibri" panose="020F0502020204030204" pitchFamily="34" charset="0"/>
              </a:rPr>
              <a:t> procent av ensamstående låginkomstföräldrar och 36 procent för sammanboende är oroliga för sin försörjning under de kommande 6 månaderna, motsvarande siffra för kontrollgruppen är 19 procent. </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300" kern="0" dirty="0">
                <a:ea typeface="Times New Roman" panose="02020603050405020304" pitchFamily="18" charset="0"/>
                <a:cs typeface="Calibri" panose="020F0502020204030204" pitchFamily="34" charset="0"/>
              </a:rPr>
              <a:t>43</a:t>
            </a:r>
            <a:r>
              <a:rPr lang="sv-SE" sz="1300" kern="0" dirty="0">
                <a:effectLst/>
                <a:ea typeface="Times New Roman" panose="02020603050405020304" pitchFamily="18" charset="0"/>
                <a:cs typeface="Calibri" panose="020F0502020204030204" pitchFamily="34" charset="0"/>
              </a:rPr>
              <a:t> procent av ensamstående låginkomstföräldrar och 28 procent bland sammanboende är oroliga för hur ekonomin påverkar barnen, motsvarande siffra för kontrollgruppen är 7 procent.</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300" kern="0" dirty="0">
                <a:ea typeface="Times New Roman" panose="02020603050405020304" pitchFamily="18" charset="0"/>
                <a:cs typeface="Calibri" panose="020F0502020204030204" pitchFamily="34" charset="0"/>
              </a:rPr>
              <a:t>29</a:t>
            </a:r>
            <a:r>
              <a:rPr lang="sv-SE" sz="1300" kern="0" dirty="0">
                <a:effectLst/>
                <a:ea typeface="Times New Roman" panose="02020603050405020304" pitchFamily="18" charset="0"/>
                <a:cs typeface="Calibri" panose="020F0502020204030204" pitchFamily="34" charset="0"/>
              </a:rPr>
              <a:t> procent av ensamstående låginkomstföräldrar och 18 procent bland sammanboende upplever att deras barn är oroliga över familjens ekonomiska situation, motsvarande siffra för kontrollgruppen är 5 procent.</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Oron ligger kvar på samma nivåer som 2023 för låginkomstföräldrar, medan oron för att familjens ekonomiska situation påverkar barnens behov och mående och upplevelsen av att barnen påverkas av den ekonomiska situationen minskar signifikant bland kontrollgruppen.</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På frågan om på vilket sätt som man som förälder är orolig för att den ekonomiska situationen påverkar barnen behov eller mående är vanliga svar: </a:t>
            </a:r>
            <a:br>
              <a:rPr lang="sv-SE" sz="1300" kern="0" dirty="0">
                <a:effectLst/>
                <a:ea typeface="Times New Roman" panose="02020603050405020304" pitchFamily="18" charset="0"/>
                <a:cs typeface="Calibri" panose="020F0502020204030204" pitchFamily="34" charset="0"/>
              </a:rPr>
            </a:br>
            <a:r>
              <a:rPr lang="sv-SE" sz="1300" kern="0" dirty="0">
                <a:effectLst/>
                <a:ea typeface="Times New Roman" panose="02020603050405020304" pitchFamily="18" charset="0"/>
                <a:cs typeface="Calibri" panose="020F0502020204030204" pitchFamily="34" charset="0"/>
              </a:rPr>
              <a:t>- Att man upplever att ens barn känner oro, ledsamhet eller mår dåligt</a:t>
            </a:r>
            <a:br>
              <a:rPr lang="sv-SE" sz="1300" kern="0" dirty="0">
                <a:effectLst/>
                <a:ea typeface="Times New Roman" panose="02020603050405020304" pitchFamily="18" charset="0"/>
                <a:cs typeface="Calibri" panose="020F0502020204030204" pitchFamily="34" charset="0"/>
              </a:rPr>
            </a:br>
            <a:r>
              <a:rPr lang="sv-SE" sz="1300" kern="0" dirty="0">
                <a:effectLst/>
                <a:ea typeface="Times New Roman" panose="02020603050405020304" pitchFamily="18" charset="0"/>
                <a:cs typeface="Calibri" panose="020F0502020204030204" pitchFamily="34" charset="0"/>
              </a:rPr>
              <a:t>- Att man är rädd för att ens barn ska känna sig annorlunda och jämför sig med andra</a:t>
            </a:r>
            <a:br>
              <a:rPr lang="sv-SE" sz="1300" kern="0" dirty="0">
                <a:effectLst/>
                <a:ea typeface="Times New Roman" panose="02020603050405020304" pitchFamily="18" charset="0"/>
                <a:cs typeface="Calibri" panose="020F0502020204030204" pitchFamily="34" charset="0"/>
              </a:rPr>
            </a:br>
            <a:r>
              <a:rPr lang="sv-SE" sz="1300" kern="0" dirty="0">
                <a:effectLst/>
                <a:ea typeface="Times New Roman" panose="02020603050405020304" pitchFamily="18" charset="0"/>
                <a:cs typeface="Calibri" panose="020F0502020204030204" pitchFamily="34" charset="0"/>
              </a:rPr>
              <a:t>- Att man inte kan ge sitt barn det som de behöver </a:t>
            </a:r>
            <a:endParaRPr lang="sv-SE" sz="1300" kern="100" dirty="0">
              <a:effectLst/>
              <a:ea typeface="Calibri" panose="020F0502020204030204" pitchFamily="34" charset="0"/>
              <a:cs typeface="Times New Roman" panose="02020603050405020304" pitchFamily="18" charset="0"/>
            </a:endParaRPr>
          </a:p>
        </p:txBody>
      </p:sp>
      <p:sp>
        <p:nvSpPr>
          <p:cNvPr id="15" name="Title 14">
            <a:extLst>
              <a:ext uri="{FF2B5EF4-FFF2-40B4-BE49-F238E27FC236}">
                <a16:creationId xmlns:a16="http://schemas.microsoft.com/office/drawing/2014/main" id="{00F574CD-F86A-E9C1-A6F5-93972FB87878}"/>
              </a:ext>
            </a:extLst>
          </p:cNvPr>
          <p:cNvSpPr>
            <a:spLocks noGrp="1"/>
          </p:cNvSpPr>
          <p:nvPr>
            <p:ph type="title"/>
          </p:nvPr>
        </p:nvSpPr>
        <p:spPr>
          <a:xfrm>
            <a:off x="460374" y="419101"/>
            <a:ext cx="11268076" cy="645075"/>
          </a:xfrm>
        </p:spPr>
        <p:txBody>
          <a:bodyPr/>
          <a:lstStyle/>
          <a:p>
            <a:r>
              <a:rPr lang="sv-SE" dirty="0"/>
              <a:t>Sammanfattning och slutsatser</a:t>
            </a:r>
          </a:p>
        </p:txBody>
      </p:sp>
      <p:sp>
        <p:nvSpPr>
          <p:cNvPr id="17" name="TextBox 16">
            <a:extLst>
              <a:ext uri="{FF2B5EF4-FFF2-40B4-BE49-F238E27FC236}">
                <a16:creationId xmlns:a16="http://schemas.microsoft.com/office/drawing/2014/main" id="{D270DA95-8B99-62B7-370B-22153AF92D3E}"/>
              </a:ext>
            </a:extLst>
          </p:cNvPr>
          <p:cNvSpPr txBox="1"/>
          <p:nvPr/>
        </p:nvSpPr>
        <p:spPr>
          <a:xfrm>
            <a:off x="4069830" y="277318"/>
            <a:ext cx="0" cy="0"/>
          </a:xfrm>
          <a:prstGeom prst="rect">
            <a:avLst/>
          </a:prstGeom>
          <a:noFill/>
        </p:spPr>
        <p:txBody>
          <a:bodyPr wrap="none" lIns="0" tIns="0" rIns="0" bIns="0" rtlCol="0">
            <a:normAutofit fontScale="25000" lnSpcReduction="20000"/>
          </a:bodyPr>
          <a:lstStyle/>
          <a:p>
            <a:pPr marL="0" marR="0" lvl="0" indent="-365760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6C71C386-5DA5-33A6-F9EB-A847AAB8A0A6}"/>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3" name="Footer Placeholder 4">
            <a:extLst>
              <a:ext uri="{FF2B5EF4-FFF2-40B4-BE49-F238E27FC236}">
                <a16:creationId xmlns:a16="http://schemas.microsoft.com/office/drawing/2014/main" id="{DE099E00-8BEB-4D68-9802-608D91795512}"/>
              </a:ext>
            </a:extLst>
          </p:cNvPr>
          <p:cNvSpPr txBox="1">
            <a:spLocks/>
          </p:cNvSpPr>
          <p:nvPr/>
        </p:nvSpPr>
        <p:spPr>
          <a:xfrm>
            <a:off x="920638" y="6530665"/>
            <a:ext cx="7127875" cy="15557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Tree>
    <p:extLst>
      <p:ext uri="{BB962C8B-B14F-4D97-AF65-F5344CB8AC3E}">
        <p14:creationId xmlns:p14="http://schemas.microsoft.com/office/powerpoint/2010/main" val="49757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58FBD-D8BE-6E76-26C8-59E5BF88396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ED4153-EAC4-142D-559C-5A3203B97269}"/>
              </a:ext>
            </a:extLst>
          </p:cNvPr>
          <p:cNvSpPr>
            <a:spLocks noGrp="1"/>
          </p:cNvSpPr>
          <p:nvPr>
            <p:ph sz="quarter" idx="12"/>
          </p:nvPr>
        </p:nvSpPr>
        <p:spPr>
          <a:xfrm>
            <a:off x="460366" y="1841064"/>
            <a:ext cx="11408545" cy="4493234"/>
          </a:xfrm>
        </p:spPr>
        <p:txBody>
          <a:bodyPr numCol="2" spcCol="180000"/>
          <a:lstStyle/>
          <a:p>
            <a:pPr>
              <a:lnSpc>
                <a:spcPct val="107000"/>
              </a:lnSpc>
              <a:spcAft>
                <a:spcPts val="800"/>
              </a:spcAft>
            </a:pPr>
            <a:r>
              <a:rPr lang="sv-SE" sz="1300" b="1" kern="0" dirty="0">
                <a:effectLst/>
                <a:ea typeface="Times New Roman" panose="02020603050405020304" pitchFamily="18" charset="0"/>
                <a:cs typeface="Calibri" panose="020F0502020204030204" pitchFamily="34" charset="0"/>
              </a:rPr>
              <a:t>Allt tuffare ekonomiskt läge för låginkomstföräldrar jämfört med ifjol</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24 procent bland sammanboende respektive 21 procent blandensamstående har blivit betalningsskyldiga efter att ha missat en räkning.  </a:t>
            </a:r>
          </a:p>
          <a:p>
            <a:pPr marL="342900" lvl="0" indent="-342900">
              <a:lnSpc>
                <a:spcPct val="107000"/>
              </a:lnSpc>
              <a:buFont typeface="Symbol" panose="05050102010706020507" pitchFamily="18" charset="2"/>
              <a:buChar char=""/>
            </a:pPr>
            <a:r>
              <a:rPr lang="sv-SE" sz="1300" kern="0" dirty="0">
                <a:ea typeface="Times New Roman" panose="02020603050405020304" pitchFamily="18" charset="0"/>
                <a:cs typeface="Calibri" panose="020F0502020204030204" pitchFamily="34" charset="0"/>
              </a:rPr>
              <a:t>42</a:t>
            </a:r>
            <a:r>
              <a:rPr lang="sv-SE" sz="1300" kern="0" dirty="0">
                <a:effectLst/>
                <a:ea typeface="Times New Roman" panose="02020603050405020304" pitchFamily="18" charset="0"/>
                <a:cs typeface="Calibri" panose="020F0502020204030204" pitchFamily="34" charset="0"/>
              </a:rPr>
              <a:t> procent bland ensamstående och 28 procent bland sammanboende har behövt låna pengar av närstående, vän eller bank under de senaste 6 månaderna.</a:t>
            </a:r>
            <a:endParaRPr lang="sv-SE" sz="1300" kern="1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Allt fler lånar pengar och har blivit betalningsskyldiga, både bland ensamstående och sammanboende låginkomstföräldrar om vi jämför med 2023. Inga ökningar för blancolån eller kredit.</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300" b="1" kern="0" dirty="0">
                <a:effectLst/>
                <a:ea typeface="Times New Roman" panose="02020603050405020304" pitchFamily="18" charset="0"/>
                <a:cs typeface="Calibri" panose="020F0502020204030204" pitchFamily="34" charset="0"/>
              </a:rPr>
              <a:t>Störst skillnad mellan låginkomstföräldrar och föräldrar i genomsnitt i möjligheten att köpa nya kläder till barnen anpassat till årstid och möjligheten att resa bort med barnen under lov/helger</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300" kern="0" dirty="0">
                <a:effectLst/>
                <a:ea typeface="Times New Roman" panose="02020603050405020304" pitchFamily="18" charset="0"/>
                <a:cs typeface="Calibri" panose="020F0502020204030204" pitchFamily="34" charset="0"/>
              </a:rPr>
              <a:t>På frågan om vilken påverkan ekonomiska svårigheter haft på ens liv på olika sätt svarar en majoritet bland låginkomstföräldrar att de har svårt att resa bort med barnen under lov och helger. </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300" u="sng" kern="0" dirty="0">
                <a:effectLst/>
                <a:ea typeface="Times New Roman" panose="02020603050405020304" pitchFamily="18" charset="0"/>
                <a:cs typeface="Calibri" panose="020F0502020204030204" pitchFamily="34" charset="0"/>
              </a:rPr>
              <a:t>Ensamstående låginkomstföräldrar </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sv-SE" sz="1300" kern="0" dirty="0">
                <a:effectLst/>
                <a:ea typeface="Times New Roman" panose="02020603050405020304" pitchFamily="18" charset="0"/>
                <a:cs typeface="Calibri" panose="020F0502020204030204" pitchFamily="34" charset="0"/>
              </a:rPr>
              <a:t>Varannan har svårigheter med att köpa kläder till barnen anpassat till årstid</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sv-SE" sz="1300" kern="0" dirty="0">
                <a:effectLst/>
                <a:ea typeface="Times New Roman" panose="02020603050405020304" pitchFamily="18" charset="0"/>
                <a:cs typeface="Calibri" panose="020F0502020204030204" pitchFamily="34" charset="0"/>
              </a:rPr>
              <a:t>Nära varannan har svårigheter med att betala fritidsaktiviteter till barnen som kostar pengar</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sv-SE" sz="1300" u="sng" kern="0" dirty="0">
                <a:effectLst/>
                <a:ea typeface="Times New Roman" panose="02020603050405020304" pitchFamily="18" charset="0"/>
                <a:cs typeface="Calibri" panose="020F0502020204030204" pitchFamily="34" charset="0"/>
              </a:rPr>
              <a:t>Sammanboende låginkomstföräldrar </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sv-SE" sz="1300" kern="0" dirty="0">
                <a:effectLst/>
                <a:ea typeface="Times New Roman" panose="02020603050405020304" pitchFamily="18" charset="0"/>
                <a:cs typeface="Calibri" panose="020F0502020204030204" pitchFamily="34" charset="0"/>
              </a:rPr>
              <a:t>Drygt en av tre har svårigheter med att köpa kläder till barnen anpassat till årstid.</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SzPts val="1000"/>
              <a:buFont typeface="Symbol" panose="05050102010706020507" pitchFamily="18" charset="2"/>
              <a:buChar char=""/>
              <a:tabLst>
                <a:tab pos="457200" algn="l"/>
              </a:tabLst>
            </a:pPr>
            <a:r>
              <a:rPr lang="sv-SE" sz="1300" kern="0" dirty="0">
                <a:effectLst/>
                <a:ea typeface="Times New Roman" panose="02020603050405020304" pitchFamily="18" charset="0"/>
                <a:cs typeface="Calibri" panose="020F0502020204030204" pitchFamily="34" charset="0"/>
              </a:rPr>
              <a:t>En av tre har svårigheter med att betala fritidsaktiviteter till barnen som kostar pengar.</a:t>
            </a:r>
            <a:endParaRPr lang="sv-SE" sz="1300" kern="100" dirty="0">
              <a:effectLst/>
              <a:ea typeface="Calibri" panose="020F0502020204030204" pitchFamily="34" charset="0"/>
              <a:cs typeface="Times New Roman" panose="02020603050405020304" pitchFamily="18" charset="0"/>
            </a:endParaRPr>
          </a:p>
          <a:p>
            <a:pPr fontAlgn="ctr">
              <a:lnSpc>
                <a:spcPct val="107000"/>
              </a:lnSpc>
              <a:spcAft>
                <a:spcPts val="800"/>
              </a:spcAft>
            </a:pPr>
            <a:r>
              <a:rPr lang="sv-SE" sz="1300" b="1" kern="0" dirty="0">
                <a:effectLst/>
                <a:ea typeface="Times New Roman" panose="02020603050405020304" pitchFamily="18" charset="0"/>
                <a:cs typeface="Calibri" panose="020F0502020204030204" pitchFamily="34" charset="0"/>
              </a:rPr>
              <a:t>Låginkomstföräldrar har mindre ekonomiskt spelrum jämfört med 2023</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Sex av tio ensamstående och en av tre sammanboende har svårt att klara ökade utgifter på mer än 2 000 kr, motsvarande siffra är 6 procent bland </a:t>
            </a:r>
            <a:r>
              <a:rPr lang="sv-SE" sz="1300" kern="0" dirty="0">
                <a:ea typeface="Times New Roman" panose="02020603050405020304" pitchFamily="18" charset="0"/>
                <a:cs typeface="Calibri" panose="020F0502020204030204" pitchFamily="34" charset="0"/>
              </a:rPr>
              <a:t>kontrollgruppen</a:t>
            </a:r>
            <a:r>
              <a:rPr lang="sv-SE" sz="1300" kern="0" dirty="0">
                <a:effectLst/>
                <a:ea typeface="Times New Roman" panose="02020603050405020304" pitchFamily="18" charset="0"/>
                <a:cs typeface="Calibri" panose="020F0502020204030204" pitchFamily="34" charset="0"/>
              </a:rPr>
              <a:t>. </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Låginkomstföräldrar har ett allt mindre ekonomiskt spelrum jämfört med 2023. Allt fler klarar av mindre ökade utgifter en vanlig månad innan de skulle få svårt att betala räkningarna.</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endParaRPr lang="sv-SE" sz="1300" kern="100" dirty="0">
              <a:effectLst/>
              <a:ea typeface="Calibri" panose="020F0502020204030204" pitchFamily="34" charset="0"/>
              <a:cs typeface="Times New Roman" panose="02020603050405020304" pitchFamily="18" charset="0"/>
            </a:endParaRPr>
          </a:p>
        </p:txBody>
      </p:sp>
      <p:sp>
        <p:nvSpPr>
          <p:cNvPr id="15" name="Title 14">
            <a:extLst>
              <a:ext uri="{FF2B5EF4-FFF2-40B4-BE49-F238E27FC236}">
                <a16:creationId xmlns:a16="http://schemas.microsoft.com/office/drawing/2014/main" id="{16050ECC-808C-AA2B-D0ED-6448213CA9B8}"/>
              </a:ext>
            </a:extLst>
          </p:cNvPr>
          <p:cNvSpPr>
            <a:spLocks noGrp="1"/>
          </p:cNvSpPr>
          <p:nvPr>
            <p:ph type="title"/>
          </p:nvPr>
        </p:nvSpPr>
        <p:spPr>
          <a:xfrm>
            <a:off x="460374" y="419101"/>
            <a:ext cx="11268076" cy="645075"/>
          </a:xfrm>
        </p:spPr>
        <p:txBody>
          <a:bodyPr/>
          <a:lstStyle/>
          <a:p>
            <a:r>
              <a:rPr lang="sv-SE" dirty="0"/>
              <a:t>Sammanfattning och slutsatser</a:t>
            </a:r>
          </a:p>
        </p:txBody>
      </p:sp>
      <p:sp>
        <p:nvSpPr>
          <p:cNvPr id="17" name="TextBox 16">
            <a:extLst>
              <a:ext uri="{FF2B5EF4-FFF2-40B4-BE49-F238E27FC236}">
                <a16:creationId xmlns:a16="http://schemas.microsoft.com/office/drawing/2014/main" id="{05514997-C3F2-9818-427D-C4A5D79F82AA}"/>
              </a:ext>
            </a:extLst>
          </p:cNvPr>
          <p:cNvSpPr txBox="1"/>
          <p:nvPr/>
        </p:nvSpPr>
        <p:spPr>
          <a:xfrm>
            <a:off x="4069830" y="277318"/>
            <a:ext cx="0" cy="0"/>
          </a:xfrm>
          <a:prstGeom prst="rect">
            <a:avLst/>
          </a:prstGeom>
          <a:noFill/>
        </p:spPr>
        <p:txBody>
          <a:bodyPr wrap="none" lIns="0" tIns="0" rIns="0" bIns="0" rtlCol="0">
            <a:normAutofit fontScale="25000" lnSpcReduction="20000"/>
          </a:bodyPr>
          <a:lstStyle/>
          <a:p>
            <a:pPr marL="0" marR="0" lvl="0" indent="-365760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F106040-46C6-674C-C55A-B78733A3D2B1}"/>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3" name="Footer Placeholder 4">
            <a:extLst>
              <a:ext uri="{FF2B5EF4-FFF2-40B4-BE49-F238E27FC236}">
                <a16:creationId xmlns:a16="http://schemas.microsoft.com/office/drawing/2014/main" id="{CB82FD19-337D-34CF-3F4D-60055E13EAD1}"/>
              </a:ext>
            </a:extLst>
          </p:cNvPr>
          <p:cNvSpPr txBox="1">
            <a:spLocks/>
          </p:cNvSpPr>
          <p:nvPr/>
        </p:nvSpPr>
        <p:spPr>
          <a:xfrm>
            <a:off x="920638" y="6530665"/>
            <a:ext cx="7127875" cy="15557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mn-cs"/>
              </a:rPr>
              <a:t>Det ekonomiska läget 2024</a:t>
            </a:r>
          </a:p>
        </p:txBody>
      </p:sp>
    </p:spTree>
    <p:extLst>
      <p:ext uri="{BB962C8B-B14F-4D97-AF65-F5344CB8AC3E}">
        <p14:creationId xmlns:p14="http://schemas.microsoft.com/office/powerpoint/2010/main" val="2622463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8FC22-CD13-82AA-1773-F27CE6ED9ED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6C4F10-D72D-8185-9599-060D95261011}"/>
              </a:ext>
            </a:extLst>
          </p:cNvPr>
          <p:cNvSpPr>
            <a:spLocks noGrp="1"/>
          </p:cNvSpPr>
          <p:nvPr>
            <p:ph sz="quarter" idx="12"/>
          </p:nvPr>
        </p:nvSpPr>
        <p:spPr>
          <a:xfrm>
            <a:off x="460366" y="1841064"/>
            <a:ext cx="11408545" cy="4166541"/>
          </a:xfrm>
        </p:spPr>
        <p:txBody>
          <a:bodyPr numCol="2" spcCol="180000"/>
          <a:lstStyle/>
          <a:p>
            <a:pPr fontAlgn="ctr">
              <a:lnSpc>
                <a:spcPct val="107000"/>
              </a:lnSpc>
              <a:spcAft>
                <a:spcPts val="800"/>
              </a:spcAft>
            </a:pPr>
            <a:r>
              <a:rPr lang="sv-SE" sz="1300" b="1" kern="0" dirty="0">
                <a:effectLst/>
                <a:ea typeface="Times New Roman" panose="02020603050405020304" pitchFamily="18" charset="0"/>
                <a:cs typeface="Calibri" panose="020F0502020204030204" pitchFamily="34" charset="0"/>
              </a:rPr>
              <a:t>Föräldrarnas ekonomi påverka</a:t>
            </a:r>
            <a:r>
              <a:rPr lang="sv-SE" sz="1300" b="1" kern="0" dirty="0">
                <a:ea typeface="Times New Roman" panose="02020603050405020304" pitchFamily="18" charset="0"/>
                <a:cs typeface="Calibri" panose="020F0502020204030204" pitchFamily="34" charset="0"/>
              </a:rPr>
              <a:t>r</a:t>
            </a:r>
            <a:r>
              <a:rPr lang="sv-SE" sz="1300" b="1" kern="0" dirty="0">
                <a:effectLst/>
                <a:ea typeface="Times New Roman" panose="02020603050405020304" pitchFamily="18" charset="0"/>
                <a:cs typeface="Calibri" panose="020F0502020204030204" pitchFamily="34" charset="0"/>
              </a:rPr>
              <a:t> barnens möjlighet till en rik fritid. </a:t>
            </a:r>
            <a:r>
              <a:rPr lang="sv-SE" sz="1300" b="1" kern="0" dirty="0">
                <a:ea typeface="Times New Roman" panose="02020603050405020304" pitchFamily="18" charset="0"/>
                <a:cs typeface="Calibri" panose="020F0502020204030204" pitchFamily="34" charset="0"/>
              </a:rPr>
              <a:t>V</a:t>
            </a:r>
            <a:r>
              <a:rPr lang="sv-SE" sz="1300" b="1" kern="0" dirty="0">
                <a:effectLst/>
                <a:ea typeface="Times New Roman" panose="02020603050405020304" pitchFamily="18" charset="0"/>
                <a:cs typeface="Calibri" panose="020F0502020204030204" pitchFamily="34" charset="0"/>
              </a:rPr>
              <a:t>arannan ensamstående låginkomstförälder har haft svårigheter med att betala fritidsaktiviteter och en av tre sammanboende.</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buFont typeface="Symbol" panose="05050102010706020507" pitchFamily="18" charset="2"/>
              <a:buChar char=""/>
            </a:pPr>
            <a:r>
              <a:rPr lang="sv-SE" sz="1300" kern="0" dirty="0">
                <a:ea typeface="Times New Roman" panose="02020603050405020304" pitchFamily="18" charset="0"/>
                <a:cs typeface="Calibri" panose="020F0502020204030204" pitchFamily="34" charset="0"/>
              </a:rPr>
              <a:t>54</a:t>
            </a:r>
            <a:r>
              <a:rPr lang="sv-SE" sz="1300" kern="0" dirty="0">
                <a:effectLst/>
                <a:ea typeface="Times New Roman" panose="02020603050405020304" pitchFamily="18" charset="0"/>
                <a:cs typeface="Calibri" panose="020F0502020204030204" pitchFamily="34" charset="0"/>
              </a:rPr>
              <a:t> procent bland ensamstående låginkomstföräldrar har haft ekonomiska svårigheter med att betala fritidsaktiviteter till barnen som kostar pengar, 34 procent bland sammanboende. Jämförande siffra </a:t>
            </a:r>
            <a:r>
              <a:rPr lang="sv-SE" sz="1300" kern="0" dirty="0">
                <a:ea typeface="Times New Roman" panose="02020603050405020304" pitchFamily="18" charset="0"/>
                <a:cs typeface="Calibri" panose="020F0502020204030204" pitchFamily="34" charset="0"/>
              </a:rPr>
              <a:t>i</a:t>
            </a:r>
            <a:r>
              <a:rPr lang="sv-SE" sz="1300" kern="0" dirty="0">
                <a:effectLst/>
                <a:ea typeface="Times New Roman" panose="02020603050405020304" pitchFamily="18" charset="0"/>
                <a:cs typeface="Calibri" panose="020F0502020204030204" pitchFamily="34" charset="0"/>
              </a:rPr>
              <a:t> kontrollgruppen är 15 procent. Av de som haft ekonomiska svårigheter är det mest förekommande hatt ha haft svårt med att betala utgifter kopplat till ens barns aktiviteter följt av att barnet inte kunna börja på en ny aktivitet.</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På frågan om vad ens barn skulle vilja göra ifall man hade haft råd är vanliga svar att börja på en ny sport såsom ridning, slalom eller hockey. </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Tillgången på fritidsaktiviteter där man bor är generellt god, medan ensamstående låginkomstfamiljer i lägre grad tycker att tillgången på fritidsaktiviteter som är gratis/har låga avgifter är sämre. </a:t>
            </a:r>
            <a:endParaRPr lang="sv-SE" sz="1300" kern="100" dirty="0">
              <a:effectLst/>
              <a:ea typeface="Calibri" panose="020F0502020204030204" pitchFamily="34" charset="0"/>
              <a:cs typeface="Times New Roman" panose="02020603050405020304" pitchFamily="18" charset="0"/>
            </a:endParaRPr>
          </a:p>
          <a:p>
            <a:pPr fontAlgn="ctr">
              <a:lnSpc>
                <a:spcPct val="107000"/>
              </a:lnSpc>
              <a:spcAft>
                <a:spcPts val="800"/>
              </a:spcAft>
            </a:pPr>
            <a:r>
              <a:rPr lang="sv-SE" sz="1300" kern="0" dirty="0">
                <a:effectLst/>
                <a:ea typeface="Times New Roman" panose="02020603050405020304" pitchFamily="18" charset="0"/>
                <a:cs typeface="Calibri" panose="020F0502020204030204" pitchFamily="34" charset="0"/>
              </a:rPr>
              <a:t> </a:t>
            </a:r>
            <a:r>
              <a:rPr lang="sv-SE" sz="1300" b="1" kern="0" dirty="0">
                <a:effectLst/>
                <a:ea typeface="Times New Roman" panose="02020603050405020304" pitchFamily="18" charset="0"/>
                <a:cs typeface="Calibri" panose="020F0502020204030204" pitchFamily="34" charset="0"/>
              </a:rPr>
              <a:t>Stort stöd för gratis kollektivtrafi</a:t>
            </a:r>
            <a:r>
              <a:rPr lang="sv-SE" sz="1300" b="1" kern="0" dirty="0">
                <a:ea typeface="Times New Roman" panose="02020603050405020304" pitchFamily="18" charset="0"/>
                <a:cs typeface="Calibri" panose="020F0502020204030204" pitchFamily="34" charset="0"/>
              </a:rPr>
              <a:t>k till barn och mer </a:t>
            </a:r>
            <a:r>
              <a:rPr lang="sv-SE" sz="1300" b="1" kern="0">
                <a:ea typeface="Times New Roman" panose="02020603050405020304" pitchFamily="18" charset="0"/>
                <a:cs typeface="Calibri" panose="020F0502020204030204" pitchFamily="34" charset="0"/>
              </a:rPr>
              <a:t>organiserade fritidsaktiviteter</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Störst stöd bland föräldrarna, oavsett inkomst, får förslaget om att kollektivtrafiken ska vara gratis för barn och att det ska finnas mer organiserade fritidsaktivitet för barn som är gratis. Omkring nio av tio tycker att det är bra förslag. Omkring åtta av tio tycker det är ett bra förslag att skolan erbjuder gratis frukost till alla barn. </a:t>
            </a:r>
            <a:endParaRPr lang="sv-SE" sz="1300" kern="100" dirty="0">
              <a:effectLst/>
              <a:ea typeface="Calibri" panose="020F0502020204030204" pitchFamily="34" charset="0"/>
              <a:cs typeface="Times New Roman" panose="02020603050405020304" pitchFamily="18" charset="0"/>
            </a:endParaRPr>
          </a:p>
          <a:p>
            <a:pPr marL="342900" lvl="0" indent="-342900" fontAlgn="ctr">
              <a:lnSpc>
                <a:spcPct val="107000"/>
              </a:lnSpc>
              <a:spcAft>
                <a:spcPts val="800"/>
              </a:spcAft>
              <a:buFont typeface="Symbol" panose="05050102010706020507" pitchFamily="18" charset="2"/>
              <a:buChar char=""/>
            </a:pPr>
            <a:r>
              <a:rPr lang="sv-SE" sz="1300" kern="0" dirty="0">
                <a:effectLst/>
                <a:ea typeface="Times New Roman" panose="02020603050405020304" pitchFamily="18" charset="0"/>
                <a:cs typeface="Calibri" panose="020F0502020204030204" pitchFamily="34" charset="0"/>
              </a:rPr>
              <a:t>De mest polariserande förslagen är förslaget om att barnbidraget ska höjas och att bostadsbidraget ska höjas permanent för barnfamiljer med sämre ekonomi. I båda förslagen tycker låginkomstföräldrar det är ett bra förslag i högre grad än kontrollgruppen.</a:t>
            </a:r>
            <a:endParaRPr lang="sv-SE" sz="1300" kern="100" dirty="0">
              <a:effectLst/>
              <a:ea typeface="Calibri" panose="020F0502020204030204" pitchFamily="34" charset="0"/>
              <a:cs typeface="Times New Roman" panose="02020603050405020304" pitchFamily="18" charset="0"/>
            </a:endParaRPr>
          </a:p>
          <a:p>
            <a:pPr>
              <a:lnSpc>
                <a:spcPct val="107000"/>
              </a:lnSpc>
              <a:spcAft>
                <a:spcPts val="800"/>
              </a:spcAft>
            </a:pPr>
            <a:endParaRPr lang="sv-SE" sz="1300" kern="100" dirty="0">
              <a:effectLst/>
              <a:ea typeface="Calibri" panose="020F0502020204030204" pitchFamily="34" charset="0"/>
              <a:cs typeface="Times New Roman" panose="02020603050405020304" pitchFamily="18" charset="0"/>
            </a:endParaRPr>
          </a:p>
        </p:txBody>
      </p:sp>
      <p:sp>
        <p:nvSpPr>
          <p:cNvPr id="15" name="Title 14">
            <a:extLst>
              <a:ext uri="{FF2B5EF4-FFF2-40B4-BE49-F238E27FC236}">
                <a16:creationId xmlns:a16="http://schemas.microsoft.com/office/drawing/2014/main" id="{2AE6EAFA-7357-EBD1-251C-8E86B45D5AFA}"/>
              </a:ext>
            </a:extLst>
          </p:cNvPr>
          <p:cNvSpPr>
            <a:spLocks noGrp="1"/>
          </p:cNvSpPr>
          <p:nvPr>
            <p:ph type="title"/>
          </p:nvPr>
        </p:nvSpPr>
        <p:spPr>
          <a:xfrm>
            <a:off x="460374" y="419101"/>
            <a:ext cx="11268076" cy="645075"/>
          </a:xfrm>
        </p:spPr>
        <p:txBody>
          <a:bodyPr/>
          <a:lstStyle/>
          <a:p>
            <a:r>
              <a:rPr lang="sv-SE" dirty="0"/>
              <a:t>Sammanfattning och slutsatser</a:t>
            </a:r>
          </a:p>
        </p:txBody>
      </p:sp>
      <p:sp>
        <p:nvSpPr>
          <p:cNvPr id="17" name="TextBox 16">
            <a:extLst>
              <a:ext uri="{FF2B5EF4-FFF2-40B4-BE49-F238E27FC236}">
                <a16:creationId xmlns:a16="http://schemas.microsoft.com/office/drawing/2014/main" id="{D4F0A332-BA71-7CBA-ADFC-D27AE513DE1C}"/>
              </a:ext>
            </a:extLst>
          </p:cNvPr>
          <p:cNvSpPr txBox="1"/>
          <p:nvPr/>
        </p:nvSpPr>
        <p:spPr>
          <a:xfrm>
            <a:off x="4069830" y="277318"/>
            <a:ext cx="0" cy="0"/>
          </a:xfrm>
          <a:prstGeom prst="rect">
            <a:avLst/>
          </a:prstGeom>
          <a:noFill/>
        </p:spPr>
        <p:txBody>
          <a:bodyPr wrap="none" lIns="0" tIns="0" rIns="0" bIns="0" rtlCol="0">
            <a:normAutofit fontScale="25000" lnSpcReduction="20000"/>
          </a:bodyPr>
          <a:lstStyle/>
          <a:p>
            <a:pPr marL="0" marR="0" lvl="0" indent="-365760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04494210-18D1-98E0-7413-4334BB677E96}"/>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
        <p:nvSpPr>
          <p:cNvPr id="3" name="Footer Placeholder 4">
            <a:extLst>
              <a:ext uri="{FF2B5EF4-FFF2-40B4-BE49-F238E27FC236}">
                <a16:creationId xmlns:a16="http://schemas.microsoft.com/office/drawing/2014/main" id="{C5A83ACA-25DF-C581-79C9-31762F9C532D}"/>
              </a:ext>
            </a:extLst>
          </p:cNvPr>
          <p:cNvSpPr txBox="1">
            <a:spLocks/>
          </p:cNvSpPr>
          <p:nvPr/>
        </p:nvSpPr>
        <p:spPr>
          <a:xfrm>
            <a:off x="920638" y="6530665"/>
            <a:ext cx="7127875" cy="15557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mn-cs"/>
              </a:rPr>
              <a:t>Det ekonomiska läget 2024</a:t>
            </a:r>
          </a:p>
        </p:txBody>
      </p:sp>
    </p:spTree>
    <p:extLst>
      <p:ext uri="{BB962C8B-B14F-4D97-AF65-F5344CB8AC3E}">
        <p14:creationId xmlns:p14="http://schemas.microsoft.com/office/powerpoint/2010/main" val="353854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64AD9-09FC-62E5-BC76-CE1A173D1F64}"/>
              </a:ext>
            </a:extLst>
          </p:cNvPr>
          <p:cNvSpPr>
            <a:spLocks noGrp="1"/>
          </p:cNvSpPr>
          <p:nvPr>
            <p:ph type="title"/>
          </p:nvPr>
        </p:nvSpPr>
        <p:spPr/>
        <p:txBody>
          <a:bodyPr/>
          <a:lstStyle/>
          <a:p>
            <a:r>
              <a:rPr lang="sv-SE" dirty="0"/>
              <a:t>Kontaktpersoner</a:t>
            </a:r>
          </a:p>
        </p:txBody>
      </p:sp>
      <p:sp>
        <p:nvSpPr>
          <p:cNvPr id="3" name="Text Placeholder 2">
            <a:extLst>
              <a:ext uri="{FF2B5EF4-FFF2-40B4-BE49-F238E27FC236}">
                <a16:creationId xmlns:a16="http://schemas.microsoft.com/office/drawing/2014/main" id="{42F69422-8658-1C84-EAD2-87DF5E12E2D1}"/>
              </a:ext>
            </a:extLst>
          </p:cNvPr>
          <p:cNvSpPr>
            <a:spLocks noGrp="1"/>
          </p:cNvSpPr>
          <p:nvPr>
            <p:ph type="body" sz="quarter" idx="19"/>
          </p:nvPr>
        </p:nvSpPr>
        <p:spPr>
          <a:xfrm>
            <a:off x="465137" y="4484083"/>
            <a:ext cx="2172867" cy="1139477"/>
          </a:xfrm>
        </p:spPr>
        <p:txBody>
          <a:bodyPr/>
          <a:lstStyle/>
          <a:p>
            <a:r>
              <a:rPr lang="sv-SE" noProof="1"/>
              <a:t>martin.ahlqvist@ veriangroup.com</a:t>
            </a:r>
          </a:p>
        </p:txBody>
      </p:sp>
      <p:sp>
        <p:nvSpPr>
          <p:cNvPr id="4" name="Text Placeholder 3">
            <a:extLst>
              <a:ext uri="{FF2B5EF4-FFF2-40B4-BE49-F238E27FC236}">
                <a16:creationId xmlns:a16="http://schemas.microsoft.com/office/drawing/2014/main" id="{77C36C03-F8AB-E8E7-F4D7-69C148CB26B7}"/>
              </a:ext>
            </a:extLst>
          </p:cNvPr>
          <p:cNvSpPr>
            <a:spLocks noGrp="1"/>
          </p:cNvSpPr>
          <p:nvPr>
            <p:ph type="body" sz="quarter" idx="26"/>
          </p:nvPr>
        </p:nvSpPr>
        <p:spPr>
          <a:xfrm>
            <a:off x="465137" y="3896139"/>
            <a:ext cx="3266035" cy="587942"/>
          </a:xfrm>
        </p:spPr>
        <p:txBody>
          <a:bodyPr/>
          <a:lstStyle/>
          <a:p>
            <a:r>
              <a:rPr lang="sv-SE" dirty="0"/>
              <a:t>Martin Ahlqvist </a:t>
            </a:r>
          </a:p>
        </p:txBody>
      </p:sp>
      <p:sp>
        <p:nvSpPr>
          <p:cNvPr id="14" name="Text Placeholder 3">
            <a:extLst>
              <a:ext uri="{FF2B5EF4-FFF2-40B4-BE49-F238E27FC236}">
                <a16:creationId xmlns:a16="http://schemas.microsoft.com/office/drawing/2014/main" id="{5745AE11-7DAB-2BE4-62A5-0D2DAE30CCF2}"/>
              </a:ext>
            </a:extLst>
          </p:cNvPr>
          <p:cNvSpPr txBox="1">
            <a:spLocks/>
          </p:cNvSpPr>
          <p:nvPr/>
        </p:nvSpPr>
        <p:spPr>
          <a:xfrm>
            <a:off x="2873227" y="3882851"/>
            <a:ext cx="2980427" cy="58794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FontTx/>
              <a:buNone/>
              <a:defRPr sz="1800" b="1" i="0" kern="120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1400" b="0" i="0" kern="1200" cap="none" baseline="0">
                <a:solidFill>
                  <a:schemeClr val="tx2"/>
                </a:solidFill>
                <a:latin typeface="+mj-lt"/>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0"/>
              </a:spcAft>
              <a:buClr>
                <a:schemeClr val="tx1"/>
              </a:buClr>
              <a:buFontTx/>
              <a:buNone/>
              <a:tabLst>
                <a:tab pos="276225" algn="l"/>
                <a:tab pos="584200" algn="l"/>
              </a:tabLst>
              <a:defRPr sz="1400" b="0" i="0" kern="1200" cap="none" baseline="0">
                <a:solidFill>
                  <a:schemeClr val="tx2"/>
                </a:solidFill>
                <a:latin typeface="+mj-lt"/>
                <a:ea typeface="Roboto" panose="02000000000000000000" pitchFamily="2" charset="0"/>
                <a:cs typeface="Segoe UI" panose="020B0502040204020203" pitchFamily="34" charset="0"/>
              </a:defRPr>
            </a:lvl3pPr>
            <a:lvl4pPr marL="0" marR="0" indent="0" algn="l" defTabSz="292608" rtl="0" eaLnBrk="1" fontAlgn="auto"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j-lt"/>
                <a:ea typeface="Roboto" panose="02000000000000000000" pitchFamily="2" charset="0"/>
                <a:cs typeface="Segoe UI" panose="020B0502040204020203"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cap="none" baseline="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7pPr>
            <a:lvl8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9EEE3"/>
                </a:solidFill>
                <a:effectLst/>
                <a:uLnTx/>
                <a:uFillTx/>
                <a:latin typeface="Century Gothic" panose="020B0502020202020204" pitchFamily="34" charset="0"/>
                <a:ea typeface="Roboto" panose="02000000000000000000" pitchFamily="2" charset="0"/>
                <a:cs typeface="Segoe UI" panose="020B0502040204020203" pitchFamily="34" charset="0"/>
              </a:rPr>
              <a:t>Marina van Eerd</a:t>
            </a:r>
          </a:p>
        </p:txBody>
      </p:sp>
      <p:sp>
        <p:nvSpPr>
          <p:cNvPr id="15" name="TextBox 14">
            <a:extLst>
              <a:ext uri="{FF2B5EF4-FFF2-40B4-BE49-F238E27FC236}">
                <a16:creationId xmlns:a16="http://schemas.microsoft.com/office/drawing/2014/main" id="{88E48EB5-9F6D-1C2C-DBA2-B9D9C59A7F11}"/>
              </a:ext>
            </a:extLst>
          </p:cNvPr>
          <p:cNvSpPr txBox="1"/>
          <p:nvPr/>
        </p:nvSpPr>
        <p:spPr>
          <a:xfrm>
            <a:off x="2884557" y="4581625"/>
            <a:ext cx="1587690" cy="972152"/>
          </a:xfrm>
          <a:prstGeom prst="rect">
            <a:avLst/>
          </a:prstGeom>
          <a:noFill/>
        </p:spPr>
        <p:txBody>
          <a:bodyPr wrap="square" lIns="0" tIns="0" rIns="0" bIns="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1">
                <a:ln>
                  <a:noFill/>
                </a:ln>
                <a:solidFill>
                  <a:srgbClr val="FFFFFF"/>
                </a:solidFill>
                <a:effectLst/>
                <a:uLnTx/>
                <a:uFillTx/>
                <a:latin typeface="Century Gothic" panose="02116942222400000000"/>
                <a:ea typeface="+mn-ea"/>
                <a:cs typeface="+mn-cs"/>
              </a:rPr>
              <a:t>Marina.vaneerd@veriangroup.com</a:t>
            </a:r>
          </a:p>
        </p:txBody>
      </p:sp>
      <p:sp>
        <p:nvSpPr>
          <p:cNvPr id="19" name="Platshållare för bild 18">
            <a:extLst>
              <a:ext uri="{FF2B5EF4-FFF2-40B4-BE49-F238E27FC236}">
                <a16:creationId xmlns:a16="http://schemas.microsoft.com/office/drawing/2014/main" id="{36E34012-A542-FBCA-9330-333F5781C594}"/>
              </a:ext>
            </a:extLst>
          </p:cNvPr>
          <p:cNvSpPr>
            <a:spLocks noGrp="1"/>
          </p:cNvSpPr>
          <p:nvPr>
            <p:ph type="pic" sz="quarter" idx="29"/>
          </p:nvPr>
        </p:nvSpPr>
        <p:spPr/>
        <p:txBody>
          <a:bodyPr/>
          <a:lstStyle/>
          <a:p>
            <a:endParaRPr lang="sv-SE"/>
          </a:p>
        </p:txBody>
      </p:sp>
      <p:pic>
        <p:nvPicPr>
          <p:cNvPr id="7" name="Platshållare för bild 9" descr="En bild som visar Människoansikte, person, klädsel, porträtt&#10;&#10;Automatiskt genererad beskrivning">
            <a:extLst>
              <a:ext uri="{FF2B5EF4-FFF2-40B4-BE49-F238E27FC236}">
                <a16:creationId xmlns:a16="http://schemas.microsoft.com/office/drawing/2014/main" id="{131889E5-C49A-9862-D5A5-6DF809035287}"/>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460374" y="2315606"/>
            <a:ext cx="1553955" cy="1553955"/>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pic>
      <p:sp>
        <p:nvSpPr>
          <p:cNvPr id="5" name="Text Placeholder 3">
            <a:extLst>
              <a:ext uri="{FF2B5EF4-FFF2-40B4-BE49-F238E27FC236}">
                <a16:creationId xmlns:a16="http://schemas.microsoft.com/office/drawing/2014/main" id="{C07F2A6C-E709-E347-90A7-1C6555A80830}"/>
              </a:ext>
            </a:extLst>
          </p:cNvPr>
          <p:cNvSpPr txBox="1">
            <a:spLocks/>
          </p:cNvSpPr>
          <p:nvPr/>
        </p:nvSpPr>
        <p:spPr>
          <a:xfrm>
            <a:off x="5286435" y="3889615"/>
            <a:ext cx="2980427" cy="587942"/>
          </a:xfrm>
          <a:prstGeom prst="rect">
            <a:avLst/>
          </a:prstGeom>
        </p:spPr>
        <p:txBody>
          <a:bodyPr vert="horz" lIns="0" tIns="0" rIns="0" bIns="0" rtlCol="0" anchor="b" anchorCtr="0">
            <a:noAutofit/>
          </a:bodyPr>
          <a:lstStyle>
            <a:lvl1pPr marL="0" indent="0" algn="l" defTabSz="914400" rtl="0" eaLnBrk="1" latinLnBrk="0" hangingPunct="1">
              <a:lnSpc>
                <a:spcPct val="100000"/>
              </a:lnSpc>
              <a:spcBef>
                <a:spcPts val="0"/>
              </a:spcBef>
              <a:spcAft>
                <a:spcPts val="0"/>
              </a:spcAft>
              <a:buFontTx/>
              <a:buNone/>
              <a:defRPr sz="1800" b="1" i="0" kern="1200" cap="none" baseline="0">
                <a:solidFill>
                  <a:schemeClr val="bg2"/>
                </a:solidFill>
                <a:latin typeface="Century Gothic" panose="020B0502020202020204" pitchFamily="34" charset="0"/>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1400" b="0" i="0" kern="1200" cap="none" baseline="0">
                <a:solidFill>
                  <a:schemeClr val="tx2"/>
                </a:solidFill>
                <a:latin typeface="+mj-lt"/>
                <a:ea typeface="Roboto" panose="02000000000000000000" pitchFamily="2" charset="0"/>
                <a:cs typeface="Segoe UI" panose="020B0502040204020203" pitchFamily="34" charset="0"/>
              </a:defRPr>
            </a:lvl2pPr>
            <a:lvl3pPr marL="0" indent="0" algn="l" defTabSz="292608" rtl="0" eaLnBrk="1" latinLnBrk="0" hangingPunct="1">
              <a:lnSpc>
                <a:spcPct val="100000"/>
              </a:lnSpc>
              <a:spcBef>
                <a:spcPts val="0"/>
              </a:spcBef>
              <a:spcAft>
                <a:spcPts val="0"/>
              </a:spcAft>
              <a:buClr>
                <a:schemeClr val="tx1"/>
              </a:buClr>
              <a:buFontTx/>
              <a:buNone/>
              <a:tabLst>
                <a:tab pos="276225" algn="l"/>
                <a:tab pos="584200" algn="l"/>
              </a:tabLst>
              <a:defRPr sz="1400" b="0" i="0" kern="1200" cap="none" baseline="0">
                <a:solidFill>
                  <a:schemeClr val="tx2"/>
                </a:solidFill>
                <a:latin typeface="+mj-lt"/>
                <a:ea typeface="Roboto" panose="02000000000000000000" pitchFamily="2" charset="0"/>
                <a:cs typeface="Segoe UI" panose="020B0502040204020203" pitchFamily="34" charset="0"/>
              </a:defRPr>
            </a:lvl3pPr>
            <a:lvl4pPr marL="0" marR="0" indent="0" algn="l" defTabSz="292608" rtl="0" eaLnBrk="1" fontAlgn="auto"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j-lt"/>
                <a:ea typeface="Roboto" panose="02000000000000000000" pitchFamily="2" charset="0"/>
                <a:cs typeface="Segoe UI" panose="020B0502040204020203"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cap="none" baseline="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7pPr>
            <a:lvl8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0"/>
              </a:spcAft>
              <a:buClr>
                <a:schemeClr val="tx1"/>
              </a:buClr>
              <a:buSzPct val="100000"/>
              <a:buFontTx/>
              <a:buNone/>
              <a:tabLst/>
              <a:defRPr sz="1400" b="0" i="0" kern="1200" cap="none" baseline="0">
                <a:solidFill>
                  <a:schemeClr val="tx2"/>
                </a:solidFill>
                <a:latin typeface="+mn-lt"/>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F9EEE3"/>
                </a:solidFill>
                <a:effectLst/>
                <a:uLnTx/>
                <a:uFillTx/>
                <a:latin typeface="Century Gothic" panose="020B0502020202020204" pitchFamily="34" charset="0"/>
                <a:ea typeface="Roboto" panose="02000000000000000000" pitchFamily="2" charset="0"/>
                <a:cs typeface="Segoe UI" panose="020B0502040204020203" pitchFamily="34" charset="0"/>
              </a:rPr>
              <a:t>Katarina Hajdu</a:t>
            </a:r>
          </a:p>
        </p:txBody>
      </p:sp>
      <p:sp>
        <p:nvSpPr>
          <p:cNvPr id="8" name="TextBox 14">
            <a:extLst>
              <a:ext uri="{FF2B5EF4-FFF2-40B4-BE49-F238E27FC236}">
                <a16:creationId xmlns:a16="http://schemas.microsoft.com/office/drawing/2014/main" id="{02A27BFD-A469-C7FD-09B9-015C2EFF79E4}"/>
              </a:ext>
            </a:extLst>
          </p:cNvPr>
          <p:cNvSpPr txBox="1"/>
          <p:nvPr/>
        </p:nvSpPr>
        <p:spPr>
          <a:xfrm>
            <a:off x="5297765" y="4588389"/>
            <a:ext cx="1501326" cy="972152"/>
          </a:xfrm>
          <a:prstGeom prst="rect">
            <a:avLst/>
          </a:prstGeom>
          <a:noFill/>
        </p:spPr>
        <p:txBody>
          <a:bodyPr wrap="square" lIns="0" tIns="0" rIns="0" bIns="0"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1">
                <a:ln>
                  <a:noFill/>
                </a:ln>
                <a:solidFill>
                  <a:srgbClr val="FFFFFF"/>
                </a:solidFill>
                <a:effectLst/>
                <a:uLnTx/>
                <a:uFillTx/>
                <a:latin typeface="Century Gothic" panose="02116942222400000000"/>
                <a:ea typeface="+mn-ea"/>
                <a:cs typeface="+mn-cs"/>
              </a:rPr>
              <a:t>katarina.hajdu@veriangroup.com</a:t>
            </a:r>
          </a:p>
        </p:txBody>
      </p:sp>
      <p:pic>
        <p:nvPicPr>
          <p:cNvPr id="9" name="Platshållare för bild 5" descr="En bild som visar Människoansikte, klädsel, person, porträtt&#10;&#10;Automatiskt genererad beskrivning">
            <a:extLst>
              <a:ext uri="{FF2B5EF4-FFF2-40B4-BE49-F238E27FC236}">
                <a16:creationId xmlns:a16="http://schemas.microsoft.com/office/drawing/2014/main" id="{E2113D58-A693-989B-173F-95BF5A4D15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297765" y="2341977"/>
            <a:ext cx="1554163" cy="1554162"/>
          </a:xfrm>
          <a:custGeom>
            <a:avLst/>
            <a:gdLst>
              <a:gd name="connsiteX0" fmla="*/ 848140 w 1696280"/>
              <a:gd name="connsiteY0" fmla="*/ 0 h 1696280"/>
              <a:gd name="connsiteX1" fmla="*/ 1696280 w 1696280"/>
              <a:gd name="connsiteY1" fmla="*/ 848140 h 1696280"/>
              <a:gd name="connsiteX2" fmla="*/ 848140 w 1696280"/>
              <a:gd name="connsiteY2" fmla="*/ 1696280 h 1696280"/>
              <a:gd name="connsiteX3" fmla="*/ 0 w 1696280"/>
              <a:gd name="connsiteY3" fmla="*/ 848140 h 1696280"/>
              <a:gd name="connsiteX4" fmla="*/ 848140 w 1696280"/>
              <a:gd name="connsiteY4" fmla="*/ 0 h 169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280" h="1696280">
                <a:moveTo>
                  <a:pt x="848140" y="0"/>
                </a:moveTo>
                <a:cubicBezTo>
                  <a:pt x="1316555" y="0"/>
                  <a:pt x="1696280" y="379725"/>
                  <a:pt x="1696280" y="848140"/>
                </a:cubicBezTo>
                <a:cubicBezTo>
                  <a:pt x="1696280" y="1316555"/>
                  <a:pt x="1316555" y="1696280"/>
                  <a:pt x="848140" y="1696280"/>
                </a:cubicBezTo>
                <a:cubicBezTo>
                  <a:pt x="379725" y="1696280"/>
                  <a:pt x="0" y="1316555"/>
                  <a:pt x="0" y="848140"/>
                </a:cubicBezTo>
                <a:cubicBezTo>
                  <a:pt x="0" y="379725"/>
                  <a:pt x="379725" y="0"/>
                  <a:pt x="848140" y="0"/>
                </a:cubicBezTo>
                <a:close/>
              </a:path>
            </a:pathLst>
          </a:custGeom>
          <a:solidFill>
            <a:schemeClr val="bg1">
              <a:lumMod val="75000"/>
            </a:schemeClr>
          </a:solidFill>
        </p:spPr>
      </p:pic>
      <p:pic>
        <p:nvPicPr>
          <p:cNvPr id="13" name="Platshållare för bild 12" descr="En bild som visar Människoansikte, person, porträtt, klädsel&#10;&#10;Automatiskt genererad beskrivning">
            <a:extLst>
              <a:ext uri="{FF2B5EF4-FFF2-40B4-BE49-F238E27FC236}">
                <a16:creationId xmlns:a16="http://schemas.microsoft.com/office/drawing/2014/main" id="{8EBE51B8-B0C9-1581-B024-329C2DA21D46}"/>
              </a:ext>
            </a:extLst>
          </p:cNvPr>
          <p:cNvPicPr>
            <a:picLocks noGrp="1" noChangeAspect="1"/>
          </p:cNvPicPr>
          <p:nvPr>
            <p:ph type="pic" sz="quarter" idx="30"/>
          </p:nvPr>
        </p:nvPicPr>
        <p:blipFill>
          <a:blip r:embed="rId4" cstate="print">
            <a:extLst>
              <a:ext uri="{28A0092B-C50C-407E-A947-70E740481C1C}">
                <a14:useLocalDpi xmlns:a14="http://schemas.microsoft.com/office/drawing/2010/main"/>
              </a:ext>
            </a:extLst>
          </a:blip>
          <a:srcRect/>
          <a:stretch>
            <a:fillRect/>
          </a:stretch>
        </p:blipFill>
        <p:spPr>
          <a:xfrm>
            <a:off x="2986104" y="2333050"/>
            <a:ext cx="1553955" cy="1553955"/>
          </a:xfrm>
        </p:spPr>
      </p:pic>
    </p:spTree>
    <p:extLst>
      <p:ext uri="{BB962C8B-B14F-4D97-AF65-F5344CB8AC3E}">
        <p14:creationId xmlns:p14="http://schemas.microsoft.com/office/powerpoint/2010/main" val="74918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1">
            <a:extLst>
              <a:ext uri="{FF2B5EF4-FFF2-40B4-BE49-F238E27FC236}">
                <a16:creationId xmlns:a16="http://schemas.microsoft.com/office/drawing/2014/main" id="{FC7590C8-D7B3-2620-7126-029F43233C9F}"/>
              </a:ext>
            </a:extLst>
          </p:cNvPr>
          <p:cNvSpPr>
            <a:spLocks noGrp="1"/>
          </p:cNvSpPr>
          <p:nvPr>
            <p:ph sz="quarter" idx="12"/>
          </p:nvPr>
        </p:nvSpPr>
        <p:spPr>
          <a:xfrm>
            <a:off x="460367" y="2225040"/>
            <a:ext cx="11379208" cy="3900087"/>
          </a:xfrm>
        </p:spPr>
        <p:txBody>
          <a:bodyPr numCol="2" spcCol="360000"/>
          <a:lstStyle/>
          <a:p>
            <a:r>
              <a:rPr lang="sv-SE" sz="1600" b="1" dirty="0"/>
              <a:t>Metod</a:t>
            </a:r>
          </a:p>
          <a:p>
            <a:r>
              <a:rPr lang="sv-SE" sz="1600" dirty="0"/>
              <a:t>Undersökningen genomfördes av Verian via Sifo-panelen och en partnerpanel. Båda panelerna är riksrepresentativa och slumpmässigt rekryterade </a:t>
            </a:r>
            <a:r>
              <a:rPr lang="sv-SE" sz="1600" dirty="0" err="1"/>
              <a:t>onlinepaneler</a:t>
            </a:r>
            <a:r>
              <a:rPr lang="sv-SE" sz="1600" dirty="0"/>
              <a:t>. Intervjuerna samlades in mellan 8-27 februari 2024.</a:t>
            </a:r>
          </a:p>
          <a:p>
            <a:endParaRPr lang="sv-SE" sz="1600" dirty="0"/>
          </a:p>
          <a:p>
            <a:r>
              <a:rPr lang="sv-SE" sz="1600" b="1" dirty="0"/>
              <a:t>Målgrupper</a:t>
            </a:r>
          </a:p>
          <a:p>
            <a:r>
              <a:rPr lang="sv-SE" sz="1600" dirty="0"/>
              <a:t>Målgruppen för undersökningen är barnfamiljer med barn under 18 år. Huvudmålgruppen är dels ensamstående under 29 500 kr/mån och sammanboende under 42 000 kr/mån, samt en kontrollgrupp som motsvarar barnfamiljer oavsett hushållsinkomst. </a:t>
            </a:r>
          </a:p>
        </p:txBody>
      </p:sp>
      <p:sp>
        <p:nvSpPr>
          <p:cNvPr id="7" name="Footer Placeholder 6">
            <a:extLst>
              <a:ext uri="{FF2B5EF4-FFF2-40B4-BE49-F238E27FC236}">
                <a16:creationId xmlns:a16="http://schemas.microsoft.com/office/drawing/2014/main" id="{6E053C84-B68D-E584-5DEF-8B8E05240C7F}"/>
              </a:ext>
            </a:extLst>
          </p:cNvPr>
          <p:cNvSpPr>
            <a:spLocks noGrp="1"/>
          </p:cNvSpPr>
          <p:nvPr>
            <p:ph type="ftr" sz="quarter" idx="23"/>
          </p:nvPr>
        </p:nvSpPr>
        <p:spPr/>
        <p:txBody>
          <a:bodyPr anchor="b">
            <a:normAutofit/>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10" name="Title 9">
            <a:extLst>
              <a:ext uri="{FF2B5EF4-FFF2-40B4-BE49-F238E27FC236}">
                <a16:creationId xmlns:a16="http://schemas.microsoft.com/office/drawing/2014/main" id="{506BF4D5-3520-B814-0BA3-8A38185007C1}"/>
              </a:ext>
            </a:extLst>
          </p:cNvPr>
          <p:cNvSpPr>
            <a:spLocks noGrp="1"/>
          </p:cNvSpPr>
          <p:nvPr>
            <p:ph type="title"/>
          </p:nvPr>
        </p:nvSpPr>
        <p:spPr/>
        <p:txBody>
          <a:bodyPr anchor="t">
            <a:normAutofit/>
          </a:bodyPr>
          <a:lstStyle/>
          <a:p>
            <a:pPr>
              <a:spcAft>
                <a:spcPts val="600"/>
              </a:spcAft>
            </a:pPr>
            <a:r>
              <a:rPr lang="sv-SE" dirty="0"/>
              <a:t>Metod, målgrupp och antal intervjuer</a:t>
            </a:r>
          </a:p>
        </p:txBody>
      </p:sp>
      <p:sp>
        <p:nvSpPr>
          <p:cNvPr id="4" name="Slide Number Placeholder 3">
            <a:extLst>
              <a:ext uri="{FF2B5EF4-FFF2-40B4-BE49-F238E27FC236}">
                <a16:creationId xmlns:a16="http://schemas.microsoft.com/office/drawing/2014/main" id="{46EF5F28-40E7-780A-F247-3CF0ED1EC587}"/>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800" b="1"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graphicFrame>
        <p:nvGraphicFramePr>
          <p:cNvPr id="2" name="Tabell 1">
            <a:extLst>
              <a:ext uri="{FF2B5EF4-FFF2-40B4-BE49-F238E27FC236}">
                <a16:creationId xmlns:a16="http://schemas.microsoft.com/office/drawing/2014/main" id="{33B409BE-2756-9826-7785-0AB979B1694D}"/>
              </a:ext>
            </a:extLst>
          </p:cNvPr>
          <p:cNvGraphicFramePr>
            <a:graphicFrameLocks noGrp="1"/>
          </p:cNvGraphicFramePr>
          <p:nvPr>
            <p:extLst>
              <p:ext uri="{D42A27DB-BD31-4B8C-83A1-F6EECF244321}">
                <p14:modId xmlns:p14="http://schemas.microsoft.com/office/powerpoint/2010/main" val="666397615"/>
              </p:ext>
            </p:extLst>
          </p:nvPr>
        </p:nvGraphicFramePr>
        <p:xfrm>
          <a:off x="6282267" y="2528762"/>
          <a:ext cx="5557308" cy="3596365"/>
        </p:xfrm>
        <a:graphic>
          <a:graphicData uri="http://schemas.openxmlformats.org/drawingml/2006/table">
            <a:tbl>
              <a:tblPr firstRow="1" bandRow="1">
                <a:tableStyleId>{912C8C85-51F0-491E-9774-3900AFEF0FD7}</a:tableStyleId>
              </a:tblPr>
              <a:tblGrid>
                <a:gridCol w="1658411">
                  <a:extLst>
                    <a:ext uri="{9D8B030D-6E8A-4147-A177-3AD203B41FA5}">
                      <a16:colId xmlns:a16="http://schemas.microsoft.com/office/drawing/2014/main" val="2916536284"/>
                    </a:ext>
                  </a:extLst>
                </a:gridCol>
                <a:gridCol w="2177270">
                  <a:extLst>
                    <a:ext uri="{9D8B030D-6E8A-4147-A177-3AD203B41FA5}">
                      <a16:colId xmlns:a16="http://schemas.microsoft.com/office/drawing/2014/main" val="4202226022"/>
                    </a:ext>
                  </a:extLst>
                </a:gridCol>
                <a:gridCol w="1035959">
                  <a:extLst>
                    <a:ext uri="{9D8B030D-6E8A-4147-A177-3AD203B41FA5}">
                      <a16:colId xmlns:a16="http://schemas.microsoft.com/office/drawing/2014/main" val="792125385"/>
                    </a:ext>
                  </a:extLst>
                </a:gridCol>
                <a:gridCol w="685668">
                  <a:extLst>
                    <a:ext uri="{9D8B030D-6E8A-4147-A177-3AD203B41FA5}">
                      <a16:colId xmlns:a16="http://schemas.microsoft.com/office/drawing/2014/main" val="52432971"/>
                    </a:ext>
                  </a:extLst>
                </a:gridCol>
              </a:tblGrid>
              <a:tr h="337590">
                <a:tc>
                  <a:txBody>
                    <a:bodyPr/>
                    <a:lstStyle/>
                    <a:p>
                      <a:r>
                        <a:rPr lang="en-GB" sz="1400" dirty="0" err="1"/>
                        <a:t>Målgrupp</a:t>
                      </a:r>
                      <a:endParaRPr lang="sv-SE" sz="1400" dirty="0"/>
                    </a:p>
                  </a:txBody>
                  <a:tcPr/>
                </a:tc>
                <a:tc>
                  <a:txBody>
                    <a:bodyPr/>
                    <a:lstStyle/>
                    <a:p>
                      <a:r>
                        <a:rPr lang="en-GB" sz="1400" b="1" dirty="0"/>
                        <a:t>Definition</a:t>
                      </a:r>
                      <a:endParaRPr lang="sv-SE" sz="1400" b="1" dirty="0"/>
                    </a:p>
                  </a:txBody>
                  <a:tcPr/>
                </a:tc>
                <a:tc>
                  <a:txBody>
                    <a:bodyPr/>
                    <a:lstStyle/>
                    <a:p>
                      <a:r>
                        <a:rPr lang="en-GB" sz="1400" dirty="0" err="1"/>
                        <a:t>Intervjuer</a:t>
                      </a:r>
                      <a:endParaRPr lang="sv-SE" sz="1400" dirty="0"/>
                    </a:p>
                  </a:txBody>
                  <a:tcPr/>
                </a:tc>
                <a:tc>
                  <a:txBody>
                    <a:bodyPr/>
                    <a:lstStyle/>
                    <a:p>
                      <a:r>
                        <a:rPr lang="en-GB" sz="1400" dirty="0" err="1"/>
                        <a:t>Totalt</a:t>
                      </a:r>
                      <a:endParaRPr lang="sv-SE" sz="1400" dirty="0"/>
                    </a:p>
                  </a:txBody>
                  <a:tcPr/>
                </a:tc>
                <a:extLst>
                  <a:ext uri="{0D108BD9-81ED-4DB2-BD59-A6C34878D82A}">
                    <a16:rowId xmlns:a16="http://schemas.microsoft.com/office/drawing/2014/main" val="167351325"/>
                  </a:ext>
                </a:extLst>
              </a:tr>
              <a:tr h="1109197">
                <a:tc rowSpan="2">
                  <a:txBody>
                    <a:bodyPr/>
                    <a:lstStyle/>
                    <a:p>
                      <a:r>
                        <a:rPr lang="en-GB" sz="1400" b="1" dirty="0" err="1"/>
                        <a:t>Huvudmålgrupp</a:t>
                      </a:r>
                      <a:endParaRPr lang="sv-SE" sz="1400" b="1" dirty="0"/>
                    </a:p>
                  </a:txBody>
                  <a:tcPr/>
                </a:tc>
                <a:tc>
                  <a:txBody>
                    <a:bodyPr/>
                    <a:lstStyle/>
                    <a:p>
                      <a:r>
                        <a:rPr lang="sv-SE" sz="1400" b="0" dirty="0"/>
                        <a:t>Ensamstående förälder </a:t>
                      </a:r>
                      <a:br>
                        <a:rPr lang="sv-SE" sz="1400" b="0" dirty="0"/>
                      </a:br>
                      <a:r>
                        <a:rPr lang="sv-SE" sz="1400" b="0" dirty="0"/>
                        <a:t>med under 29 500 kr i månadsinkomst (brutto)</a:t>
                      </a:r>
                    </a:p>
                  </a:txBody>
                  <a:tcPr/>
                </a:tc>
                <a:tc>
                  <a:txBody>
                    <a:bodyPr/>
                    <a:lstStyle/>
                    <a:p>
                      <a:r>
                        <a:rPr lang="en-GB" sz="1400" dirty="0"/>
                        <a:t>235</a:t>
                      </a:r>
                      <a:endParaRPr lang="sv-SE" sz="1400" dirty="0"/>
                    </a:p>
                  </a:txBody>
                  <a:tcPr/>
                </a:tc>
                <a:tc rowSpan="2">
                  <a:txBody>
                    <a:bodyPr/>
                    <a:lstStyle/>
                    <a:p>
                      <a:r>
                        <a:rPr lang="en-GB" sz="1400" dirty="0"/>
                        <a:t>663</a:t>
                      </a:r>
                      <a:endParaRPr lang="sv-SE" sz="1400" dirty="0"/>
                    </a:p>
                  </a:txBody>
                  <a:tcPr/>
                </a:tc>
                <a:extLst>
                  <a:ext uri="{0D108BD9-81ED-4DB2-BD59-A6C34878D82A}">
                    <a16:rowId xmlns:a16="http://schemas.microsoft.com/office/drawing/2014/main" val="2221345195"/>
                  </a:ext>
                </a:extLst>
              </a:tr>
              <a:tr h="1151449">
                <a:tc vMerge="1">
                  <a:txBody>
                    <a:bodyPr/>
                    <a:lstStyle/>
                    <a:p>
                      <a:endParaRP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0" dirty="0"/>
                        <a:t>Sammanboende föräldrar med en hushållsinkomst under </a:t>
                      </a:r>
                      <a:br>
                        <a:rPr lang="sv-SE" sz="1400" b="0" dirty="0"/>
                      </a:br>
                      <a:r>
                        <a:rPr lang="sv-SE" sz="1400" b="0" dirty="0"/>
                        <a:t>42 000 kr i månaden (brutto)</a:t>
                      </a:r>
                    </a:p>
                  </a:txBody>
                  <a:tcPr/>
                </a:tc>
                <a:tc>
                  <a:txBody>
                    <a:bodyPr/>
                    <a:lstStyle/>
                    <a:p>
                      <a:r>
                        <a:rPr lang="en-GB" sz="1400" dirty="0"/>
                        <a:t>428</a:t>
                      </a:r>
                      <a:endParaRPr lang="sv-SE" sz="1400" dirty="0"/>
                    </a:p>
                  </a:txBody>
                  <a:tcPr/>
                </a:tc>
                <a:tc vMerge="1">
                  <a:txBody>
                    <a:bodyPr/>
                    <a:lstStyle/>
                    <a:p>
                      <a:endParaRPr lang="sv-SE" sz="1400" dirty="0"/>
                    </a:p>
                  </a:txBody>
                  <a:tcPr/>
                </a:tc>
                <a:extLst>
                  <a:ext uri="{0D108BD9-81ED-4DB2-BD59-A6C34878D82A}">
                    <a16:rowId xmlns:a16="http://schemas.microsoft.com/office/drawing/2014/main" val="319417351"/>
                  </a:ext>
                </a:extLst>
              </a:tr>
              <a:tr h="496220">
                <a:tc>
                  <a:txBody>
                    <a:bodyPr/>
                    <a:lstStyle/>
                    <a:p>
                      <a:r>
                        <a:rPr lang="en-GB" sz="1400" b="1" dirty="0" err="1"/>
                        <a:t>Kontrollgrupp</a:t>
                      </a:r>
                      <a:endParaRPr lang="sv-SE" sz="1400" b="1" dirty="0"/>
                    </a:p>
                  </a:txBody>
                  <a:tcPr/>
                </a:tc>
                <a:tc>
                  <a:txBody>
                    <a:bodyPr/>
                    <a:lstStyle/>
                    <a:p>
                      <a:r>
                        <a:rPr lang="sv-SE" sz="1400" b="0" dirty="0"/>
                        <a:t>Barnfamiljer oavsett hushållsinkomst</a:t>
                      </a:r>
                    </a:p>
                  </a:txBody>
                  <a:tcPr/>
                </a:tc>
                <a:tc>
                  <a:txBody>
                    <a:bodyPr/>
                    <a:lstStyle/>
                    <a:p>
                      <a:r>
                        <a:rPr lang="en-GB" sz="1400" dirty="0"/>
                        <a:t>466</a:t>
                      </a:r>
                      <a:endParaRPr lang="sv-SE" sz="1400" dirty="0"/>
                    </a:p>
                  </a:txBody>
                  <a:tcPr/>
                </a:tc>
                <a:tc>
                  <a:txBody>
                    <a:bodyPr/>
                    <a:lstStyle/>
                    <a:p>
                      <a:r>
                        <a:rPr lang="en-GB" sz="1400" dirty="0"/>
                        <a:t>466</a:t>
                      </a:r>
                      <a:endParaRPr lang="sv-SE" sz="1400" dirty="0"/>
                    </a:p>
                  </a:txBody>
                  <a:tcPr/>
                </a:tc>
                <a:extLst>
                  <a:ext uri="{0D108BD9-81ED-4DB2-BD59-A6C34878D82A}">
                    <a16:rowId xmlns:a16="http://schemas.microsoft.com/office/drawing/2014/main" val="3646644912"/>
                  </a:ext>
                </a:extLst>
              </a:tr>
              <a:tr h="424135">
                <a:tc>
                  <a:txBody>
                    <a:bodyPr/>
                    <a:lstStyle/>
                    <a:p>
                      <a:endParaRPr lang="sv-SE" sz="1400" b="1" dirty="0">
                        <a:solidFill>
                          <a:schemeClr val="bg1"/>
                        </a:solidFill>
                      </a:endParaRPr>
                    </a:p>
                  </a:txBody>
                  <a:tcPr anchor="ctr">
                    <a:solidFill>
                      <a:schemeClr val="accent6"/>
                    </a:solidFill>
                  </a:tcPr>
                </a:tc>
                <a:tc>
                  <a:txBody>
                    <a:bodyPr/>
                    <a:lstStyle/>
                    <a:p>
                      <a:endParaRPr lang="sv-SE" sz="1400" b="0" dirty="0"/>
                    </a:p>
                  </a:txBody>
                  <a:tcPr>
                    <a:solidFill>
                      <a:schemeClr val="accent6"/>
                    </a:solidFill>
                  </a:tcPr>
                </a:tc>
                <a:tc>
                  <a:txBody>
                    <a:bodyPr/>
                    <a:lstStyle/>
                    <a:p>
                      <a:endParaRPr lang="sv-SE" sz="1400" dirty="0"/>
                    </a:p>
                  </a:txBody>
                  <a:tcPr>
                    <a:solidFill>
                      <a:schemeClr val="accent6"/>
                    </a:solidFill>
                  </a:tcPr>
                </a:tc>
                <a:tc>
                  <a:txBody>
                    <a:bodyPr/>
                    <a:lstStyle/>
                    <a:p>
                      <a:r>
                        <a:rPr lang="en-GB" sz="1400" b="1" dirty="0">
                          <a:solidFill>
                            <a:schemeClr val="bg1"/>
                          </a:solidFill>
                        </a:rPr>
                        <a:t>1  129</a:t>
                      </a:r>
                      <a:endParaRPr lang="sv-SE" sz="1400" b="1" dirty="0">
                        <a:solidFill>
                          <a:schemeClr val="bg1"/>
                        </a:solidFill>
                      </a:endParaRPr>
                    </a:p>
                  </a:txBody>
                  <a:tcPr anchor="ctr">
                    <a:solidFill>
                      <a:schemeClr val="accent6"/>
                    </a:solidFill>
                  </a:tcPr>
                </a:tc>
                <a:extLst>
                  <a:ext uri="{0D108BD9-81ED-4DB2-BD59-A6C34878D82A}">
                    <a16:rowId xmlns:a16="http://schemas.microsoft.com/office/drawing/2014/main" val="3361921280"/>
                  </a:ext>
                </a:extLst>
              </a:tr>
            </a:tbl>
          </a:graphicData>
        </a:graphic>
      </p:graphicFrame>
      <p:sp>
        <p:nvSpPr>
          <p:cNvPr id="3" name="Text Placeholder 6">
            <a:extLst>
              <a:ext uri="{FF2B5EF4-FFF2-40B4-BE49-F238E27FC236}">
                <a16:creationId xmlns:a16="http://schemas.microsoft.com/office/drawing/2014/main" id="{76D25B89-E054-AC4B-7062-FADA57CE4CCB}"/>
              </a:ext>
            </a:extLst>
          </p:cNvPr>
          <p:cNvSpPr>
            <a:spLocks noGrp="1"/>
          </p:cNvSpPr>
          <p:nvPr>
            <p:ph type="body" sz="quarter" idx="26"/>
          </p:nvPr>
        </p:nvSpPr>
        <p:spPr>
          <a:xfrm>
            <a:off x="460375" y="172762"/>
            <a:ext cx="11268075" cy="195814"/>
          </a:xfrm>
        </p:spPr>
        <p:txBody>
          <a:bodyPr/>
          <a:lstStyle/>
          <a:p>
            <a:r>
              <a:rPr lang="sv-SE" dirty="0">
                <a:latin typeface="+mn-lt"/>
              </a:rPr>
              <a:t>Hyresgästföreningen, Röda Korset, Rädda Barnet och Majblomman</a:t>
            </a:r>
          </a:p>
        </p:txBody>
      </p:sp>
    </p:spTree>
    <p:extLst>
      <p:ext uri="{BB962C8B-B14F-4D97-AF65-F5344CB8AC3E}">
        <p14:creationId xmlns:p14="http://schemas.microsoft.com/office/powerpoint/2010/main" val="326976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45619-6DD6-26CC-9DB4-1212EF59B793}"/>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DDA05F-C178-2ACE-AEF2-B6487D0A2B5F}"/>
              </a:ext>
            </a:extLst>
          </p:cNvPr>
          <p:cNvSpPr>
            <a:spLocks noGrp="1"/>
          </p:cNvSpPr>
          <p:nvPr>
            <p:ph type="body" sz="quarter" idx="24"/>
          </p:nvPr>
        </p:nvSpPr>
        <p:spPr/>
        <p:txBody>
          <a:bodyPr/>
          <a:lstStyle/>
          <a:p>
            <a:endParaRPr lang="en-GB" dirty="0"/>
          </a:p>
        </p:txBody>
      </p:sp>
      <p:sp>
        <p:nvSpPr>
          <p:cNvPr id="12" name="Text Placeholder 11">
            <a:extLst>
              <a:ext uri="{FF2B5EF4-FFF2-40B4-BE49-F238E27FC236}">
                <a16:creationId xmlns:a16="http://schemas.microsoft.com/office/drawing/2014/main" id="{14EEB711-E688-9DE7-FF5E-37753128127B}"/>
              </a:ext>
            </a:extLst>
          </p:cNvPr>
          <p:cNvSpPr>
            <a:spLocks noGrp="1"/>
          </p:cNvSpPr>
          <p:nvPr>
            <p:ph type="body" sz="quarter" idx="28"/>
          </p:nvPr>
        </p:nvSpPr>
        <p:spPr/>
        <p:txBody>
          <a:bodyPr/>
          <a:lstStyle/>
          <a:p>
            <a:r>
              <a:rPr lang="sv-SE" dirty="0"/>
              <a:t>Resultat</a:t>
            </a:r>
          </a:p>
        </p:txBody>
      </p:sp>
      <p:sp>
        <p:nvSpPr>
          <p:cNvPr id="3" name="Slide Number Placeholder 2">
            <a:extLst>
              <a:ext uri="{FF2B5EF4-FFF2-40B4-BE49-F238E27FC236}">
                <a16:creationId xmlns:a16="http://schemas.microsoft.com/office/drawing/2014/main" id="{F55FB231-A4D3-695B-466A-47EBE2EFD287}"/>
              </a:ext>
            </a:extLst>
          </p:cNvPr>
          <p:cNvSpPr>
            <a:spLocks noGrp="1"/>
          </p:cNvSpPr>
          <p:nvPr>
            <p:ph type="sldNum" sz="quarter" idx="2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FFFFFF"/>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800" b="1" i="0" u="none" strike="noStrike" kern="1200" cap="none" spc="0" normalizeH="0" baseline="0" noProof="0" dirty="0">
              <a:ln>
                <a:noFill/>
              </a:ln>
              <a:solidFill>
                <a:srgbClr val="FFFFFF"/>
              </a:solidFill>
              <a:effectLst/>
              <a:uLnTx/>
              <a:uFillTx/>
              <a:latin typeface="Century Gothic" panose="02116942222400000000"/>
              <a:ea typeface="Verdana" panose="020B0604030504040204" pitchFamily="34" charset="0"/>
            </a:endParaRPr>
          </a:p>
        </p:txBody>
      </p:sp>
    </p:spTree>
    <p:extLst>
      <p:ext uri="{BB962C8B-B14F-4D97-AF65-F5344CB8AC3E}">
        <p14:creationId xmlns:p14="http://schemas.microsoft.com/office/powerpoint/2010/main" val="812695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DB8E-C04C-F5F8-D1D8-7E6AD80601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11C8E1-1CEF-CD2C-B850-9C82A527B50D}"/>
              </a:ext>
            </a:extLst>
          </p:cNvPr>
          <p:cNvSpPr>
            <a:spLocks noGrp="1"/>
          </p:cNvSpPr>
          <p:nvPr>
            <p:ph type="sldNum" sz="quarter"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5" name="Footer Placeholder 4">
            <a:extLst>
              <a:ext uri="{FF2B5EF4-FFF2-40B4-BE49-F238E27FC236}">
                <a16:creationId xmlns:a16="http://schemas.microsoft.com/office/drawing/2014/main" id="{E0008A6F-8D96-CCF7-E92B-ED707476449F}"/>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7" name="Text Placeholder 6">
            <a:extLst>
              <a:ext uri="{FF2B5EF4-FFF2-40B4-BE49-F238E27FC236}">
                <a16:creationId xmlns:a16="http://schemas.microsoft.com/office/drawing/2014/main" id="{6E1E9DE5-256A-2B81-DC2A-EB0D9696FAC6}"/>
              </a:ext>
            </a:extLst>
          </p:cNvPr>
          <p:cNvSpPr>
            <a:spLocks noGrp="1"/>
          </p:cNvSpPr>
          <p:nvPr>
            <p:ph type="body" sz="quarter" idx="28"/>
          </p:nvPr>
        </p:nvSpPr>
        <p:spPr/>
        <p:txBody>
          <a:bodyPr/>
          <a:lstStyle/>
          <a:p>
            <a:r>
              <a:rPr lang="en-GB" dirty="0"/>
              <a:t>O</a:t>
            </a:r>
            <a:r>
              <a:rPr lang="sv-SE" dirty="0"/>
              <a:t>m det ekonomiska läget</a:t>
            </a:r>
          </a:p>
        </p:txBody>
      </p:sp>
      <p:sp>
        <p:nvSpPr>
          <p:cNvPr id="2" name="textruta 1">
            <a:extLst>
              <a:ext uri="{FF2B5EF4-FFF2-40B4-BE49-F238E27FC236}">
                <a16:creationId xmlns:a16="http://schemas.microsoft.com/office/drawing/2014/main" id="{8AD99936-9701-B580-2352-A12F76CCF306}"/>
              </a:ext>
            </a:extLst>
          </p:cNvPr>
          <p:cNvSpPr txBox="1"/>
          <p:nvPr/>
        </p:nvSpPr>
        <p:spPr>
          <a:xfrm>
            <a:off x="1520358" y="3807229"/>
            <a:ext cx="7127874" cy="1263535"/>
          </a:xfrm>
          <a:prstGeom prst="rect">
            <a:avLst/>
          </a:prstGeom>
          <a:noFill/>
        </p:spPr>
        <p:txBody>
          <a:bodyPr wrap="square" lIns="0" tIns="0" rIns="0" bIns="0" rtlCol="0">
            <a:normAutofit/>
          </a:bodyPr>
          <a:lstStyle/>
          <a:p>
            <a:pPr marL="285750" indent="-285750" algn="l">
              <a:spcAft>
                <a:spcPts val="600"/>
              </a:spcAft>
              <a:buFont typeface="Arial" panose="020B0604020202020204" pitchFamily="34" charset="0"/>
              <a:buChar char="•"/>
            </a:pPr>
            <a:r>
              <a:rPr lang="en-GB" sz="1400" b="0" i="0" dirty="0">
                <a:solidFill>
                  <a:schemeClr val="tx2"/>
                </a:solidFill>
                <a:latin typeface="+mn-lt"/>
                <a:ea typeface="Roboto" panose="02000000000000000000" pitchFamily="2" charset="0"/>
                <a:cs typeface="Segoe UI" panose="020B0502040204020203" pitchFamily="34" charset="0"/>
              </a:rPr>
              <a:t>Oro </a:t>
            </a:r>
            <a:r>
              <a:rPr lang="en-GB" sz="1400" b="0" i="0" dirty="0" err="1">
                <a:solidFill>
                  <a:schemeClr val="tx2"/>
                </a:solidFill>
                <a:latin typeface="+mn-lt"/>
                <a:ea typeface="Roboto" panose="02000000000000000000" pitchFamily="2" charset="0"/>
                <a:cs typeface="Segoe UI" panose="020B0502040204020203" pitchFamily="34" charset="0"/>
              </a:rPr>
              <a:t>över</a:t>
            </a:r>
            <a:r>
              <a:rPr lang="en-GB" sz="1400" b="0" i="0" dirty="0">
                <a:solidFill>
                  <a:schemeClr val="tx2"/>
                </a:solidFill>
                <a:latin typeface="+mn-lt"/>
                <a:ea typeface="Roboto" panose="02000000000000000000" pitchFamily="2" charset="0"/>
                <a:cs typeface="Segoe UI" panose="020B0502040204020203" pitchFamily="34" charset="0"/>
              </a:rPr>
              <a:t> </a:t>
            </a:r>
            <a:r>
              <a:rPr lang="en-GB" sz="1400" b="0" i="0" dirty="0" err="1">
                <a:solidFill>
                  <a:schemeClr val="tx2"/>
                </a:solidFill>
                <a:latin typeface="+mn-lt"/>
                <a:ea typeface="Roboto" panose="02000000000000000000" pitchFamily="2" charset="0"/>
                <a:cs typeface="Segoe UI" panose="020B0502040204020203" pitchFamily="34" charset="0"/>
              </a:rPr>
              <a:t>ekonomin</a:t>
            </a:r>
            <a:endParaRPr lang="en-GB" sz="1400" b="0" i="0" dirty="0">
              <a:solidFill>
                <a:schemeClr val="tx2"/>
              </a:solidFill>
              <a:latin typeface="+mn-lt"/>
              <a:ea typeface="Roboto" panose="02000000000000000000" pitchFamily="2" charset="0"/>
              <a:cs typeface="Segoe UI" panose="020B0502040204020203" pitchFamily="34" charset="0"/>
            </a:endParaRPr>
          </a:p>
          <a:p>
            <a:pPr marL="285750" indent="-285750" algn="l">
              <a:spcAft>
                <a:spcPts val="600"/>
              </a:spcAft>
              <a:buFont typeface="Arial" panose="020B0604020202020204" pitchFamily="34" charset="0"/>
              <a:buChar char="•"/>
            </a:pPr>
            <a:r>
              <a:rPr lang="en-GB" sz="1400" dirty="0">
                <a:solidFill>
                  <a:schemeClr val="tx2"/>
                </a:solidFill>
                <a:ea typeface="Roboto" panose="02000000000000000000" pitchFamily="2" charset="0"/>
                <a:cs typeface="Segoe UI" panose="020B0502040204020203" pitchFamily="34" charset="0"/>
              </a:rPr>
              <a:t>Oro </a:t>
            </a:r>
            <a:r>
              <a:rPr lang="en-GB" sz="1400" dirty="0" err="1">
                <a:solidFill>
                  <a:schemeClr val="tx2"/>
                </a:solidFill>
                <a:ea typeface="Roboto" panose="02000000000000000000" pitchFamily="2" charset="0"/>
                <a:cs typeface="Segoe UI" panose="020B0502040204020203" pitchFamily="34" charset="0"/>
              </a:rPr>
              <a:t>över</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försörjning</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och</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hur</a:t>
            </a:r>
            <a:r>
              <a:rPr lang="en-GB" sz="1400" dirty="0">
                <a:solidFill>
                  <a:schemeClr val="tx2"/>
                </a:solidFill>
                <a:ea typeface="Roboto" panose="02000000000000000000" pitchFamily="2" charset="0"/>
                <a:cs typeface="Segoe UI" panose="020B0502040204020203" pitchFamily="34" charset="0"/>
              </a:rPr>
              <a:t> det </a:t>
            </a:r>
            <a:r>
              <a:rPr lang="en-GB" sz="1400" dirty="0" err="1">
                <a:solidFill>
                  <a:schemeClr val="tx2"/>
                </a:solidFill>
                <a:ea typeface="Roboto" panose="02000000000000000000" pitchFamily="2" charset="0"/>
                <a:cs typeface="Segoe UI" panose="020B0502040204020203" pitchFamily="34" charset="0"/>
              </a:rPr>
              <a:t>påverkar</a:t>
            </a:r>
            <a:r>
              <a:rPr lang="en-GB" sz="1400" dirty="0">
                <a:solidFill>
                  <a:schemeClr val="tx2"/>
                </a:solidFill>
                <a:ea typeface="Roboto" panose="02000000000000000000" pitchFamily="2" charset="0"/>
                <a:cs typeface="Segoe UI" panose="020B0502040204020203" pitchFamily="34" charset="0"/>
              </a:rPr>
              <a:t> </a:t>
            </a:r>
            <a:r>
              <a:rPr lang="en-GB" sz="1400" dirty="0" err="1">
                <a:solidFill>
                  <a:schemeClr val="tx2"/>
                </a:solidFill>
                <a:ea typeface="Roboto" panose="02000000000000000000" pitchFamily="2" charset="0"/>
                <a:cs typeface="Segoe UI" panose="020B0502040204020203" pitchFamily="34" charset="0"/>
              </a:rPr>
              <a:t>barnen</a:t>
            </a:r>
            <a:endParaRPr lang="en-GB" sz="1400" dirty="0">
              <a:solidFill>
                <a:schemeClr val="tx2"/>
              </a:solidFill>
              <a:ea typeface="Roboto" panose="02000000000000000000" pitchFamily="2" charset="0"/>
              <a:cs typeface="Segoe UI" panose="020B0502040204020203" pitchFamily="34" charset="0"/>
            </a:endParaRPr>
          </a:p>
          <a:p>
            <a:pPr marL="285750" indent="-285750" algn="l">
              <a:spcAft>
                <a:spcPts val="600"/>
              </a:spcAft>
              <a:buFont typeface="Arial" panose="020B0604020202020204" pitchFamily="34" charset="0"/>
              <a:buChar char="•"/>
            </a:pPr>
            <a:r>
              <a:rPr lang="en-GB" sz="1400" b="0" i="0" dirty="0">
                <a:solidFill>
                  <a:schemeClr val="tx2"/>
                </a:solidFill>
                <a:latin typeface="+mn-lt"/>
                <a:ea typeface="Roboto" panose="02000000000000000000" pitchFamily="2" charset="0"/>
                <a:cs typeface="Segoe UI" panose="020B0502040204020203" pitchFamily="34" charset="0"/>
              </a:rPr>
              <a:t>Den </a:t>
            </a:r>
            <a:r>
              <a:rPr lang="en-GB" sz="1400" b="0" i="0" dirty="0" err="1">
                <a:solidFill>
                  <a:schemeClr val="tx2"/>
                </a:solidFill>
                <a:latin typeface="+mn-lt"/>
                <a:ea typeface="Roboto" panose="02000000000000000000" pitchFamily="2" charset="0"/>
                <a:cs typeface="Segoe UI" panose="020B0502040204020203" pitchFamily="34" charset="0"/>
              </a:rPr>
              <a:t>ekonomiska</a:t>
            </a:r>
            <a:r>
              <a:rPr lang="en-GB" sz="1400" b="0" i="0" dirty="0">
                <a:solidFill>
                  <a:schemeClr val="tx2"/>
                </a:solidFill>
                <a:latin typeface="+mn-lt"/>
                <a:ea typeface="Roboto" panose="02000000000000000000" pitchFamily="2" charset="0"/>
                <a:cs typeface="Segoe UI" panose="020B0502040204020203" pitchFamily="34" charset="0"/>
              </a:rPr>
              <a:t> </a:t>
            </a:r>
            <a:r>
              <a:rPr lang="en-GB" sz="1400" b="0" i="0" dirty="0" err="1">
                <a:solidFill>
                  <a:schemeClr val="tx2"/>
                </a:solidFill>
                <a:latin typeface="+mn-lt"/>
                <a:ea typeface="Roboto" panose="02000000000000000000" pitchFamily="2" charset="0"/>
                <a:cs typeface="Segoe UI" panose="020B0502040204020203" pitchFamily="34" charset="0"/>
              </a:rPr>
              <a:t>situationens</a:t>
            </a:r>
            <a:r>
              <a:rPr lang="en-GB" sz="1400" b="0" i="0" dirty="0">
                <a:solidFill>
                  <a:schemeClr val="tx2"/>
                </a:solidFill>
                <a:latin typeface="+mn-lt"/>
                <a:ea typeface="Roboto" panose="02000000000000000000" pitchFamily="2" charset="0"/>
                <a:cs typeface="Segoe UI" panose="020B0502040204020203" pitchFamily="34" charset="0"/>
              </a:rPr>
              <a:t> </a:t>
            </a:r>
            <a:r>
              <a:rPr lang="en-GB" sz="1400" b="0" i="0" dirty="0" err="1">
                <a:solidFill>
                  <a:schemeClr val="tx2"/>
                </a:solidFill>
                <a:latin typeface="+mn-lt"/>
                <a:ea typeface="Roboto" panose="02000000000000000000" pitchFamily="2" charset="0"/>
                <a:cs typeface="Segoe UI" panose="020B0502040204020203" pitchFamily="34" charset="0"/>
              </a:rPr>
              <a:t>påverkan</a:t>
            </a:r>
            <a:endParaRPr lang="en-GB" sz="1400" b="0" i="0" dirty="0">
              <a:solidFill>
                <a:schemeClr val="tx2"/>
              </a:solidFill>
              <a:latin typeface="+mn-lt"/>
              <a:ea typeface="Roboto" panose="02000000000000000000" pitchFamily="2" charset="0"/>
              <a:cs typeface="Segoe UI" panose="020B0502040204020203" pitchFamily="34" charset="0"/>
            </a:endParaRPr>
          </a:p>
          <a:p>
            <a:pPr marL="285750" indent="-285750">
              <a:spcAft>
                <a:spcPts val="600"/>
              </a:spcAft>
              <a:buFont typeface="Arial" panose="020B0604020202020204" pitchFamily="34" charset="0"/>
              <a:buChar char="•"/>
            </a:pPr>
            <a:r>
              <a:rPr lang="en-GB" sz="1400" dirty="0" err="1"/>
              <a:t>Ökade</a:t>
            </a:r>
            <a:r>
              <a:rPr lang="en-GB" sz="1400" dirty="0"/>
              <a:t> </a:t>
            </a:r>
            <a:r>
              <a:rPr lang="en-GB" sz="1400" dirty="0" err="1"/>
              <a:t>utgifter</a:t>
            </a:r>
            <a:endParaRPr lang="sv-SE" sz="1400" dirty="0"/>
          </a:p>
          <a:p>
            <a:pPr marL="285750" indent="-285750" algn="l">
              <a:spcAft>
                <a:spcPts val="600"/>
              </a:spcAft>
              <a:buFont typeface="Arial" panose="020B0604020202020204" pitchFamily="34" charset="0"/>
              <a:buChar char="•"/>
            </a:pPr>
            <a:endParaRPr lang="sv-SE" sz="1600" b="0" i="0" dirty="0">
              <a:solidFill>
                <a:schemeClr val="tx2"/>
              </a:solidFill>
              <a:latin typeface="+mn-lt"/>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12265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BB482D-3F02-4144-9777-3355C2C6A157}"/>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Century Gothic" panose="02116942222400000000"/>
                <a:ea typeface="Roboto" panose="02000000000000000000" pitchFamily="2" charset="0"/>
              </a:rPr>
              <a:t>Det ekonomiska läget 2024</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endParaRPr>
          </a:p>
        </p:txBody>
      </p:sp>
      <p:sp>
        <p:nvSpPr>
          <p:cNvPr id="5" name="Title 4">
            <a:extLst>
              <a:ext uri="{FF2B5EF4-FFF2-40B4-BE49-F238E27FC236}">
                <a16:creationId xmlns:a16="http://schemas.microsoft.com/office/drawing/2014/main" id="{6B25C25C-FE58-79E8-B44E-22DACBDCA339}"/>
              </a:ext>
            </a:extLst>
          </p:cNvPr>
          <p:cNvSpPr>
            <a:spLocks noGrp="1"/>
          </p:cNvSpPr>
          <p:nvPr>
            <p:ph type="title"/>
          </p:nvPr>
        </p:nvSpPr>
        <p:spPr>
          <a:xfrm>
            <a:off x="460373" y="419101"/>
            <a:ext cx="12236723" cy="645075"/>
          </a:xfrm>
        </p:spPr>
        <p:txBody>
          <a:bodyPr/>
          <a:lstStyle/>
          <a:p>
            <a:r>
              <a:rPr lang="sv-SE" dirty="0"/>
              <a:t>Låginkomstföräldrar är mer oroliga över den egna ekonomin</a:t>
            </a:r>
          </a:p>
        </p:txBody>
      </p:sp>
      <p:sp>
        <p:nvSpPr>
          <p:cNvPr id="7" name="Text Placeholder 6">
            <a:extLst>
              <a:ext uri="{FF2B5EF4-FFF2-40B4-BE49-F238E27FC236}">
                <a16:creationId xmlns:a16="http://schemas.microsoft.com/office/drawing/2014/main" id="{5D91B916-5789-3930-6A27-AF7452A5CF10}"/>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3C68C336-C6F3-E59A-AA85-316681E9637C}"/>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Oro </a:t>
            </a:r>
            <a:r>
              <a:rPr lang="en-GB" sz="2000" b="0" i="0" dirty="0" err="1">
                <a:solidFill>
                  <a:schemeClr val="tx2"/>
                </a:solidFill>
                <a:latin typeface="+mn-lt"/>
                <a:ea typeface="Roboto" panose="02000000000000000000" pitchFamily="2" charset="0"/>
                <a:cs typeface="Segoe UI" panose="020B0502040204020203" pitchFamily="34" charset="0"/>
              </a:rPr>
              <a:t>över</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ekonomin</a:t>
            </a:r>
            <a:endParaRPr lang="en-GB"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AA696C1E-D75C-05F2-7866-957DC8AD460B}"/>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4E84D17B-4CEB-0E07-B7BF-67E7DD95B4FF}"/>
              </a:ext>
            </a:extLst>
          </p:cNvPr>
          <p:cNvSpPr txBox="1">
            <a:spLocks/>
          </p:cNvSpPr>
          <p:nvPr/>
        </p:nvSpPr>
        <p:spPr>
          <a:xfrm>
            <a:off x="460373" y="1767746"/>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Har du varit orolig för din ekonomi under de senaste 6 månaderna?</a:t>
            </a:r>
            <a:endParaRPr kumimoji="0" lang="en-US"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A8A3035E-326F-79D5-0FED-430E83589BBF}"/>
              </a:ext>
            </a:extLst>
          </p:cNvPr>
          <p:cNvSpPr txBox="1">
            <a:spLocks/>
          </p:cNvSpPr>
          <p:nvPr/>
        </p:nvSpPr>
        <p:spPr>
          <a:xfrm>
            <a:off x="460372" y="1960764"/>
            <a:ext cx="5844633" cy="2966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ja mycket och ganska orolig (3+4) i % </a:t>
            </a:r>
          </a:p>
        </p:txBody>
      </p:sp>
      <p:sp>
        <p:nvSpPr>
          <p:cNvPr id="22" name="Text Placeholder 3">
            <a:extLst>
              <a:ext uri="{FF2B5EF4-FFF2-40B4-BE49-F238E27FC236}">
                <a16:creationId xmlns:a16="http://schemas.microsoft.com/office/drawing/2014/main" id="{15678BBC-3520-3B23-900D-796B3088036A}"/>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t>Bas: Samtliga, Ensamstående (n=235), Sammanboende (n=428), Kontrollgrupp (n=466)</a:t>
            </a:r>
          </a:p>
        </p:txBody>
      </p:sp>
      <p:cxnSp>
        <p:nvCxnSpPr>
          <p:cNvPr id="23" name="Straight Connector 22">
            <a:extLst>
              <a:ext uri="{FF2B5EF4-FFF2-40B4-BE49-F238E27FC236}">
                <a16:creationId xmlns:a16="http://schemas.microsoft.com/office/drawing/2014/main" id="{B7B0B088-407F-3EB3-A360-F9483E56E33C}"/>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0">
            <a:extLst>
              <a:ext uri="{FF2B5EF4-FFF2-40B4-BE49-F238E27FC236}">
                <a16:creationId xmlns:a16="http://schemas.microsoft.com/office/drawing/2014/main" id="{D0F9A42F-558C-3245-ADAE-BA9AD88B6DA1}"/>
              </a:ext>
            </a:extLst>
          </p:cNvPr>
          <p:cNvGraphicFramePr>
            <a:graphicFrameLocks/>
          </p:cNvGraphicFramePr>
          <p:nvPr/>
        </p:nvGraphicFramePr>
        <p:xfrm>
          <a:off x="456399" y="2398640"/>
          <a:ext cx="3842551" cy="36650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ontent Placeholder 20">
            <a:extLst>
              <a:ext uri="{FF2B5EF4-FFF2-40B4-BE49-F238E27FC236}">
                <a16:creationId xmlns:a16="http://schemas.microsoft.com/office/drawing/2014/main" id="{6755AD0D-7183-654D-A5F2-E5FD7661D88C}"/>
              </a:ext>
            </a:extLst>
          </p:cNvPr>
          <p:cNvGraphicFramePr>
            <a:graphicFrameLocks/>
          </p:cNvGraphicFramePr>
          <p:nvPr/>
        </p:nvGraphicFramePr>
        <p:xfrm>
          <a:off x="4086672" y="2398640"/>
          <a:ext cx="3842551" cy="3665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ontent Placeholder 20">
            <a:extLst>
              <a:ext uri="{FF2B5EF4-FFF2-40B4-BE49-F238E27FC236}">
                <a16:creationId xmlns:a16="http://schemas.microsoft.com/office/drawing/2014/main" id="{1E81719D-E08B-526E-CBC3-BEB2DCA65DA3}"/>
              </a:ext>
            </a:extLst>
          </p:cNvPr>
          <p:cNvGraphicFramePr>
            <a:graphicFrameLocks/>
          </p:cNvGraphicFramePr>
          <p:nvPr/>
        </p:nvGraphicFramePr>
        <p:xfrm>
          <a:off x="7716945" y="2398640"/>
          <a:ext cx="3842551" cy="3665091"/>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 Placeholder 4">
            <a:extLst>
              <a:ext uri="{FF2B5EF4-FFF2-40B4-BE49-F238E27FC236}">
                <a16:creationId xmlns:a16="http://schemas.microsoft.com/office/drawing/2014/main" id="{FC975C60-78A7-372B-C3EA-4B87375F456E}"/>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24997F2A-5C1B-D80F-5C55-379297FD7070}"/>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Sammanboende </a:t>
            </a:r>
            <a:br>
              <a:rPr lang="sv-SE" dirty="0"/>
            </a:br>
            <a:r>
              <a:rPr lang="sv-SE" dirty="0"/>
              <a:t>under 42 000 kr/mån</a:t>
            </a:r>
          </a:p>
        </p:txBody>
      </p:sp>
      <p:sp>
        <p:nvSpPr>
          <p:cNvPr id="15" name="Text Placeholder 8">
            <a:extLst>
              <a:ext uri="{FF2B5EF4-FFF2-40B4-BE49-F238E27FC236}">
                <a16:creationId xmlns:a16="http://schemas.microsoft.com/office/drawing/2014/main" id="{EB21D60D-0430-B461-4DED-17DCF4111C7D}"/>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algn="l"/>
            <a:endParaRPr lang="sv-SE" sz="1600" b="0" dirty="0"/>
          </a:p>
          <a:p>
            <a:pPr algn="l"/>
            <a:r>
              <a:rPr lang="sv-SE" sz="1600" b="0" dirty="0"/>
              <a:t>Kontrollgrupp</a:t>
            </a:r>
          </a:p>
        </p:txBody>
      </p:sp>
      <p:sp>
        <p:nvSpPr>
          <p:cNvPr id="24" name="textruta 23">
            <a:extLst>
              <a:ext uri="{FF2B5EF4-FFF2-40B4-BE49-F238E27FC236}">
                <a16:creationId xmlns:a16="http://schemas.microsoft.com/office/drawing/2014/main" id="{6FA2EB7E-D29F-A8BF-A9E0-1DBECE5D5DFA}"/>
              </a:ext>
            </a:extLst>
          </p:cNvPr>
          <p:cNvSpPr txBox="1"/>
          <p:nvPr/>
        </p:nvSpPr>
        <p:spPr>
          <a:xfrm>
            <a:off x="8739963" y="3660601"/>
            <a:ext cx="1871330" cy="732061"/>
          </a:xfrm>
          <a:prstGeom prst="rect">
            <a:avLst/>
          </a:prstGeom>
          <a:noFill/>
        </p:spPr>
        <p:txBody>
          <a:bodyPr wrap="square" lIns="0" tIns="0" rIns="0" bIns="0" rtlCol="0">
            <a:noAutofit/>
          </a:bodyPr>
          <a:lstStyle/>
          <a:p>
            <a:pPr marL="0" indent="-3657600" algn="ctr">
              <a:spcAft>
                <a:spcPts val="600"/>
              </a:spcAft>
            </a:pPr>
            <a:r>
              <a:rPr lang="en-GB" sz="4000" b="0" i="0" dirty="0">
                <a:solidFill>
                  <a:schemeClr val="tx2"/>
                </a:solidFill>
                <a:latin typeface="+mn-lt"/>
                <a:ea typeface="Roboto" panose="02000000000000000000" pitchFamily="2" charset="0"/>
                <a:cs typeface="Segoe UI" panose="020B0502040204020203" pitchFamily="34" charset="0"/>
              </a:rPr>
              <a:t>37</a:t>
            </a:r>
            <a:br>
              <a:rPr lang="en-GB" sz="4000" b="0" i="0" dirty="0">
                <a:solidFill>
                  <a:schemeClr val="tx2"/>
                </a:solidFill>
                <a:latin typeface="+mn-lt"/>
                <a:ea typeface="Roboto" panose="02000000000000000000" pitchFamily="2" charset="0"/>
                <a:cs typeface="Segoe UI" panose="020B0502040204020203" pitchFamily="34" charset="0"/>
              </a:rPr>
            </a:br>
            <a:r>
              <a:rPr lang="en-GB" sz="2400" dirty="0" err="1">
                <a:solidFill>
                  <a:schemeClr val="tx2"/>
                </a:solidFill>
                <a:ea typeface="Roboto" panose="02000000000000000000" pitchFamily="2" charset="0"/>
                <a:cs typeface="Segoe UI" panose="020B0502040204020203" pitchFamily="34" charset="0"/>
              </a:rPr>
              <a:t>oroliga</a:t>
            </a:r>
            <a:endParaRPr lang="sv-SE" sz="2400" b="0" i="0" dirty="0">
              <a:solidFill>
                <a:schemeClr val="tx2"/>
              </a:solidFill>
              <a:latin typeface="+mn-lt"/>
              <a:ea typeface="Roboto" panose="02000000000000000000" pitchFamily="2" charset="0"/>
              <a:cs typeface="Segoe UI" panose="020B0502040204020203" pitchFamily="34" charset="0"/>
            </a:endParaRPr>
          </a:p>
        </p:txBody>
      </p:sp>
      <p:sp>
        <p:nvSpPr>
          <p:cNvPr id="9" name="textruta 8">
            <a:extLst>
              <a:ext uri="{FF2B5EF4-FFF2-40B4-BE49-F238E27FC236}">
                <a16:creationId xmlns:a16="http://schemas.microsoft.com/office/drawing/2014/main" id="{4D1699B4-7E0D-B211-DF1E-2D5283C22715}"/>
              </a:ext>
            </a:extLst>
          </p:cNvPr>
          <p:cNvSpPr txBox="1"/>
          <p:nvPr/>
        </p:nvSpPr>
        <p:spPr>
          <a:xfrm>
            <a:off x="5109690" y="3632021"/>
            <a:ext cx="1871330" cy="732061"/>
          </a:xfrm>
          <a:prstGeom prst="rect">
            <a:avLst/>
          </a:prstGeom>
          <a:noFill/>
        </p:spPr>
        <p:txBody>
          <a:bodyPr wrap="square" lIns="0" tIns="0" rIns="0" bIns="0" rtlCol="0">
            <a:noAutofit/>
          </a:bodyPr>
          <a:lstStyle/>
          <a:p>
            <a:pPr marL="0" indent="-3657600" algn="ctr">
              <a:spcAft>
                <a:spcPts val="600"/>
              </a:spcAft>
            </a:pPr>
            <a:r>
              <a:rPr lang="en-GB" sz="4000" b="0" i="0" dirty="0">
                <a:solidFill>
                  <a:schemeClr val="tx2"/>
                </a:solidFill>
                <a:latin typeface="+mn-lt"/>
                <a:ea typeface="Roboto" panose="02000000000000000000" pitchFamily="2" charset="0"/>
                <a:cs typeface="Segoe UI" panose="020B0502040204020203" pitchFamily="34" charset="0"/>
              </a:rPr>
              <a:t>65</a:t>
            </a:r>
            <a:br>
              <a:rPr lang="en-GB" sz="4000" b="0" i="0" dirty="0">
                <a:solidFill>
                  <a:schemeClr val="tx2"/>
                </a:solidFill>
                <a:latin typeface="+mn-lt"/>
                <a:ea typeface="Roboto" panose="02000000000000000000" pitchFamily="2" charset="0"/>
                <a:cs typeface="Segoe UI" panose="020B0502040204020203" pitchFamily="34" charset="0"/>
              </a:rPr>
            </a:br>
            <a:r>
              <a:rPr lang="en-GB" sz="2400" dirty="0" err="1">
                <a:solidFill>
                  <a:schemeClr val="tx2"/>
                </a:solidFill>
                <a:ea typeface="Roboto" panose="02000000000000000000" pitchFamily="2" charset="0"/>
                <a:cs typeface="Segoe UI" panose="020B0502040204020203" pitchFamily="34" charset="0"/>
              </a:rPr>
              <a:t>oroliga</a:t>
            </a:r>
            <a:endParaRPr lang="sv-SE" sz="2400" b="0" i="0" dirty="0">
              <a:solidFill>
                <a:schemeClr val="tx2"/>
              </a:solidFill>
              <a:latin typeface="+mn-lt"/>
              <a:ea typeface="Roboto" panose="02000000000000000000" pitchFamily="2" charset="0"/>
              <a:cs typeface="Segoe UI" panose="020B0502040204020203" pitchFamily="34" charset="0"/>
            </a:endParaRPr>
          </a:p>
        </p:txBody>
      </p:sp>
      <p:sp>
        <p:nvSpPr>
          <p:cNvPr id="12" name="textruta 11">
            <a:extLst>
              <a:ext uri="{FF2B5EF4-FFF2-40B4-BE49-F238E27FC236}">
                <a16:creationId xmlns:a16="http://schemas.microsoft.com/office/drawing/2014/main" id="{7F99B3E3-307F-C313-5A16-60C6A07BC38C}"/>
              </a:ext>
            </a:extLst>
          </p:cNvPr>
          <p:cNvSpPr txBox="1"/>
          <p:nvPr/>
        </p:nvSpPr>
        <p:spPr>
          <a:xfrm>
            <a:off x="1479417" y="3628328"/>
            <a:ext cx="1871330" cy="732061"/>
          </a:xfrm>
          <a:prstGeom prst="rect">
            <a:avLst/>
          </a:prstGeom>
          <a:noFill/>
        </p:spPr>
        <p:txBody>
          <a:bodyPr wrap="square" lIns="0" tIns="0" rIns="0" bIns="0" rtlCol="0">
            <a:noAutofit/>
          </a:bodyPr>
          <a:lstStyle/>
          <a:p>
            <a:pPr marL="0" indent="-3657600" algn="ctr">
              <a:spcAft>
                <a:spcPts val="600"/>
              </a:spcAft>
            </a:pPr>
            <a:r>
              <a:rPr lang="en-GB" sz="4000" b="0" i="0" dirty="0">
                <a:solidFill>
                  <a:schemeClr val="tx2"/>
                </a:solidFill>
                <a:latin typeface="+mn-lt"/>
                <a:ea typeface="Roboto" panose="02000000000000000000" pitchFamily="2" charset="0"/>
                <a:cs typeface="Segoe UI" panose="020B0502040204020203" pitchFamily="34" charset="0"/>
              </a:rPr>
              <a:t>7</a:t>
            </a:r>
            <a:r>
              <a:rPr lang="en-GB" sz="4000" dirty="0">
                <a:solidFill>
                  <a:schemeClr val="tx2"/>
                </a:solidFill>
                <a:ea typeface="Roboto" panose="02000000000000000000" pitchFamily="2" charset="0"/>
                <a:cs typeface="Segoe UI" panose="020B0502040204020203" pitchFamily="34" charset="0"/>
              </a:rPr>
              <a:t>9</a:t>
            </a:r>
            <a:br>
              <a:rPr lang="en-GB" sz="4000" b="0" i="0" dirty="0">
                <a:solidFill>
                  <a:schemeClr val="tx2"/>
                </a:solidFill>
                <a:latin typeface="+mn-lt"/>
                <a:ea typeface="Roboto" panose="02000000000000000000" pitchFamily="2" charset="0"/>
                <a:cs typeface="Segoe UI" panose="020B0502040204020203" pitchFamily="34" charset="0"/>
              </a:rPr>
            </a:br>
            <a:r>
              <a:rPr lang="en-GB" sz="2400" dirty="0" err="1">
                <a:solidFill>
                  <a:schemeClr val="tx2"/>
                </a:solidFill>
                <a:ea typeface="Roboto" panose="02000000000000000000" pitchFamily="2" charset="0"/>
                <a:cs typeface="Segoe UI" panose="020B0502040204020203" pitchFamily="34" charset="0"/>
              </a:rPr>
              <a:t>oroliga</a:t>
            </a:r>
            <a:endParaRPr lang="sv-SE" sz="2400" b="0" i="0" dirty="0">
              <a:solidFill>
                <a:schemeClr val="tx2"/>
              </a:solidFill>
              <a:latin typeface="+mn-lt"/>
              <a:ea typeface="Roboto" panose="02000000000000000000" pitchFamily="2" charset="0"/>
              <a:cs typeface="Segoe UI" panose="020B0502040204020203" pitchFamily="34" charset="0"/>
            </a:endParaRPr>
          </a:p>
        </p:txBody>
      </p:sp>
      <p:sp>
        <p:nvSpPr>
          <p:cNvPr id="13" name="textruta 12">
            <a:extLst>
              <a:ext uri="{FF2B5EF4-FFF2-40B4-BE49-F238E27FC236}">
                <a16:creationId xmlns:a16="http://schemas.microsoft.com/office/drawing/2014/main" id="{EDA54CF5-A225-A73F-4AD8-6A1505D905F5}"/>
              </a:ext>
            </a:extLst>
          </p:cNvPr>
          <p:cNvSpPr txBox="1"/>
          <p:nvPr/>
        </p:nvSpPr>
        <p:spPr>
          <a:xfrm>
            <a:off x="1132115" y="5793824"/>
            <a:ext cx="2863735" cy="293073"/>
          </a:xfrm>
          <a:prstGeom prst="rect">
            <a:avLst/>
          </a:prstGeom>
          <a:noFill/>
        </p:spPr>
        <p:txBody>
          <a:bodyPr wrap="square" lIns="0" tIns="0" rIns="0" bIns="0" rtlCol="0">
            <a:normAutofit fontScale="85000" lnSpcReduction="10000"/>
          </a:bodyPr>
          <a:lstStyle/>
          <a:p>
            <a:pPr marL="0" indent="-3657600" algn="l">
              <a:spcAft>
                <a:spcPts val="600"/>
              </a:spcAft>
            </a:pPr>
            <a:r>
              <a:rPr lang="en-GB" sz="1800" b="0" i="0" dirty="0" err="1">
                <a:solidFill>
                  <a:schemeClr val="tx2"/>
                </a:solidFill>
                <a:latin typeface="+mn-lt"/>
                <a:ea typeface="Roboto" panose="02000000000000000000" pitchFamily="2" charset="0"/>
                <a:cs typeface="Segoe UI" panose="020B0502040204020203" pitchFamily="34" charset="0"/>
              </a:rPr>
              <a:t>Inte</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särskilt</a:t>
            </a:r>
            <a:r>
              <a:rPr lang="en-GB" sz="1800" b="0" i="0" dirty="0">
                <a:solidFill>
                  <a:schemeClr val="tx2"/>
                </a:solidFill>
                <a:latin typeface="+mn-lt"/>
                <a:ea typeface="Roboto" panose="02000000000000000000" pitchFamily="2" charset="0"/>
                <a:cs typeface="Segoe UI" panose="020B0502040204020203" pitchFamily="34" charset="0"/>
              </a:rPr>
              <a:t>/</a:t>
            </a:r>
            <a:r>
              <a:rPr lang="en-GB" sz="1800" b="0" i="0" dirty="0" err="1">
                <a:solidFill>
                  <a:schemeClr val="tx2"/>
                </a:solidFill>
                <a:latin typeface="+mn-lt"/>
                <a:ea typeface="Roboto" panose="02000000000000000000" pitchFamily="2" charset="0"/>
                <a:cs typeface="Segoe UI" panose="020B0502040204020203" pitchFamily="34" charset="0"/>
              </a:rPr>
              <a:t>inte</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alls</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orolig</a:t>
            </a:r>
            <a:r>
              <a:rPr lang="en-GB" sz="1800" b="0" i="0" dirty="0">
                <a:solidFill>
                  <a:schemeClr val="tx2"/>
                </a:solidFill>
                <a:latin typeface="+mn-lt"/>
                <a:ea typeface="Roboto" panose="02000000000000000000" pitchFamily="2" charset="0"/>
                <a:cs typeface="Segoe UI" panose="020B0502040204020203" pitchFamily="34" charset="0"/>
              </a:rPr>
              <a:t> – 21</a:t>
            </a:r>
            <a:endParaRPr lang="sv-SE" sz="1800" b="0" i="0" dirty="0">
              <a:solidFill>
                <a:schemeClr val="tx2"/>
              </a:solidFill>
              <a:latin typeface="+mn-lt"/>
              <a:ea typeface="Roboto" panose="02000000000000000000" pitchFamily="2" charset="0"/>
              <a:cs typeface="Segoe UI" panose="020B0502040204020203" pitchFamily="34" charset="0"/>
            </a:endParaRPr>
          </a:p>
        </p:txBody>
      </p:sp>
      <p:sp>
        <p:nvSpPr>
          <p:cNvPr id="25" name="textruta 24">
            <a:extLst>
              <a:ext uri="{FF2B5EF4-FFF2-40B4-BE49-F238E27FC236}">
                <a16:creationId xmlns:a16="http://schemas.microsoft.com/office/drawing/2014/main" id="{0B95942F-01A1-67D7-2F68-E5E30950E8D9}"/>
              </a:ext>
            </a:extLst>
          </p:cNvPr>
          <p:cNvSpPr txBox="1"/>
          <p:nvPr/>
        </p:nvSpPr>
        <p:spPr>
          <a:xfrm>
            <a:off x="4769513" y="5799687"/>
            <a:ext cx="2863735" cy="293073"/>
          </a:xfrm>
          <a:prstGeom prst="rect">
            <a:avLst/>
          </a:prstGeom>
          <a:noFill/>
        </p:spPr>
        <p:txBody>
          <a:bodyPr wrap="square" lIns="0" tIns="0" rIns="0" bIns="0" rtlCol="0">
            <a:normAutofit fontScale="85000" lnSpcReduction="10000"/>
          </a:bodyPr>
          <a:lstStyle/>
          <a:p>
            <a:pPr marL="0" indent="-3657600" algn="l">
              <a:spcAft>
                <a:spcPts val="600"/>
              </a:spcAft>
            </a:pPr>
            <a:r>
              <a:rPr lang="en-GB" sz="1800" b="0" i="0" dirty="0" err="1">
                <a:solidFill>
                  <a:schemeClr val="tx2"/>
                </a:solidFill>
                <a:latin typeface="+mn-lt"/>
                <a:ea typeface="Roboto" panose="02000000000000000000" pitchFamily="2" charset="0"/>
                <a:cs typeface="Segoe UI" panose="020B0502040204020203" pitchFamily="34" charset="0"/>
              </a:rPr>
              <a:t>Inte</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särskilt</a:t>
            </a:r>
            <a:r>
              <a:rPr lang="en-GB" sz="1800" b="0" i="0" dirty="0">
                <a:solidFill>
                  <a:schemeClr val="tx2"/>
                </a:solidFill>
                <a:latin typeface="+mn-lt"/>
                <a:ea typeface="Roboto" panose="02000000000000000000" pitchFamily="2" charset="0"/>
                <a:cs typeface="Segoe UI" panose="020B0502040204020203" pitchFamily="34" charset="0"/>
              </a:rPr>
              <a:t>/</a:t>
            </a:r>
            <a:r>
              <a:rPr lang="en-GB" sz="1800" b="0" i="0" dirty="0" err="1">
                <a:solidFill>
                  <a:schemeClr val="tx2"/>
                </a:solidFill>
                <a:latin typeface="+mn-lt"/>
                <a:ea typeface="Roboto" panose="02000000000000000000" pitchFamily="2" charset="0"/>
                <a:cs typeface="Segoe UI" panose="020B0502040204020203" pitchFamily="34" charset="0"/>
              </a:rPr>
              <a:t>inte</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alls</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orolig</a:t>
            </a:r>
            <a:r>
              <a:rPr lang="en-GB" sz="1800" b="0" i="0" dirty="0">
                <a:solidFill>
                  <a:schemeClr val="tx2"/>
                </a:solidFill>
                <a:latin typeface="+mn-lt"/>
                <a:ea typeface="Roboto" panose="02000000000000000000" pitchFamily="2" charset="0"/>
                <a:cs typeface="Segoe UI" panose="020B0502040204020203" pitchFamily="34" charset="0"/>
              </a:rPr>
              <a:t> – 35</a:t>
            </a:r>
            <a:endParaRPr lang="sv-SE" sz="1800" b="0" i="0" dirty="0">
              <a:solidFill>
                <a:schemeClr val="tx2"/>
              </a:solidFill>
              <a:latin typeface="+mn-lt"/>
              <a:ea typeface="Roboto" panose="02000000000000000000" pitchFamily="2" charset="0"/>
              <a:cs typeface="Segoe UI" panose="020B0502040204020203" pitchFamily="34" charset="0"/>
            </a:endParaRPr>
          </a:p>
        </p:txBody>
      </p:sp>
      <p:sp>
        <p:nvSpPr>
          <p:cNvPr id="26" name="textruta 25">
            <a:extLst>
              <a:ext uri="{FF2B5EF4-FFF2-40B4-BE49-F238E27FC236}">
                <a16:creationId xmlns:a16="http://schemas.microsoft.com/office/drawing/2014/main" id="{172BA8FE-4457-CAAA-62E8-DDDF4F056594}"/>
              </a:ext>
            </a:extLst>
          </p:cNvPr>
          <p:cNvSpPr txBox="1"/>
          <p:nvPr/>
        </p:nvSpPr>
        <p:spPr>
          <a:xfrm>
            <a:off x="8545628" y="5771296"/>
            <a:ext cx="2863735" cy="293073"/>
          </a:xfrm>
          <a:prstGeom prst="rect">
            <a:avLst/>
          </a:prstGeom>
          <a:noFill/>
        </p:spPr>
        <p:txBody>
          <a:bodyPr wrap="square" lIns="0" tIns="0" rIns="0" bIns="0" rtlCol="0">
            <a:normAutofit fontScale="85000" lnSpcReduction="10000"/>
          </a:bodyPr>
          <a:lstStyle/>
          <a:p>
            <a:pPr marL="0" indent="-3657600" algn="l">
              <a:spcAft>
                <a:spcPts val="600"/>
              </a:spcAft>
            </a:pPr>
            <a:r>
              <a:rPr lang="en-GB" sz="1800" b="0" i="0" dirty="0" err="1">
                <a:solidFill>
                  <a:schemeClr val="tx2"/>
                </a:solidFill>
                <a:latin typeface="+mn-lt"/>
                <a:ea typeface="Roboto" panose="02000000000000000000" pitchFamily="2" charset="0"/>
                <a:cs typeface="Segoe UI" panose="020B0502040204020203" pitchFamily="34" charset="0"/>
              </a:rPr>
              <a:t>Inte</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särskilt</a:t>
            </a:r>
            <a:r>
              <a:rPr lang="en-GB" sz="1800" b="0" i="0" dirty="0">
                <a:solidFill>
                  <a:schemeClr val="tx2"/>
                </a:solidFill>
                <a:latin typeface="+mn-lt"/>
                <a:ea typeface="Roboto" panose="02000000000000000000" pitchFamily="2" charset="0"/>
                <a:cs typeface="Segoe UI" panose="020B0502040204020203" pitchFamily="34" charset="0"/>
              </a:rPr>
              <a:t>/</a:t>
            </a:r>
            <a:r>
              <a:rPr lang="en-GB" sz="1800" b="0" i="0" dirty="0" err="1">
                <a:solidFill>
                  <a:schemeClr val="tx2"/>
                </a:solidFill>
                <a:latin typeface="+mn-lt"/>
                <a:ea typeface="Roboto" panose="02000000000000000000" pitchFamily="2" charset="0"/>
                <a:cs typeface="Segoe UI" panose="020B0502040204020203" pitchFamily="34" charset="0"/>
              </a:rPr>
              <a:t>inte</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alls</a:t>
            </a:r>
            <a:r>
              <a:rPr lang="en-GB" sz="1800" b="0" i="0" dirty="0">
                <a:solidFill>
                  <a:schemeClr val="tx2"/>
                </a:solidFill>
                <a:latin typeface="+mn-lt"/>
                <a:ea typeface="Roboto" panose="02000000000000000000" pitchFamily="2" charset="0"/>
                <a:cs typeface="Segoe UI" panose="020B0502040204020203" pitchFamily="34" charset="0"/>
              </a:rPr>
              <a:t> </a:t>
            </a:r>
            <a:r>
              <a:rPr lang="en-GB" sz="1800" b="0" i="0" dirty="0" err="1">
                <a:solidFill>
                  <a:schemeClr val="tx2"/>
                </a:solidFill>
                <a:latin typeface="+mn-lt"/>
                <a:ea typeface="Roboto" panose="02000000000000000000" pitchFamily="2" charset="0"/>
                <a:cs typeface="Segoe UI" panose="020B0502040204020203" pitchFamily="34" charset="0"/>
              </a:rPr>
              <a:t>orolig</a:t>
            </a:r>
            <a:r>
              <a:rPr lang="en-GB" sz="1800" b="0" i="0" dirty="0">
                <a:solidFill>
                  <a:schemeClr val="tx2"/>
                </a:solidFill>
                <a:latin typeface="+mn-lt"/>
                <a:ea typeface="Roboto" panose="02000000000000000000" pitchFamily="2" charset="0"/>
                <a:cs typeface="Segoe UI" panose="020B0502040204020203" pitchFamily="34" charset="0"/>
              </a:rPr>
              <a:t> – </a:t>
            </a:r>
            <a:r>
              <a:rPr lang="en-GB" dirty="0">
                <a:solidFill>
                  <a:schemeClr val="tx2"/>
                </a:solidFill>
                <a:ea typeface="Roboto" panose="02000000000000000000" pitchFamily="2" charset="0"/>
                <a:cs typeface="Segoe UI" panose="020B0502040204020203" pitchFamily="34" charset="0"/>
              </a:rPr>
              <a:t>63</a:t>
            </a:r>
            <a:r>
              <a:rPr lang="en-GB" sz="1800" b="0" i="0" dirty="0">
                <a:solidFill>
                  <a:schemeClr val="tx2"/>
                </a:solidFill>
                <a:latin typeface="+mn-lt"/>
                <a:ea typeface="Roboto" panose="02000000000000000000" pitchFamily="2" charset="0"/>
                <a:cs typeface="Segoe UI" panose="020B0502040204020203" pitchFamily="34" charset="0"/>
              </a:rPr>
              <a:t> </a:t>
            </a:r>
            <a:endParaRPr lang="sv-SE" sz="1800" b="0" i="0" dirty="0">
              <a:solidFill>
                <a:schemeClr val="tx2"/>
              </a:solidFill>
              <a:latin typeface="+mn-lt"/>
              <a:ea typeface="Roboto" panose="02000000000000000000" pitchFamily="2" charset="0"/>
              <a:cs typeface="Segoe UI" panose="020B0502040204020203" pitchFamily="34" charset="0"/>
            </a:endParaRPr>
          </a:p>
        </p:txBody>
      </p:sp>
    </p:spTree>
    <p:extLst>
      <p:ext uri="{BB962C8B-B14F-4D97-AF65-F5344CB8AC3E}">
        <p14:creationId xmlns:p14="http://schemas.microsoft.com/office/powerpoint/2010/main" val="175412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C782A-FFF2-E7F0-EF81-FF8552C87BA5}"/>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026FBA3E-B755-0831-5F67-4D26428F1280}"/>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Century Gothic" panose="02116942222400000000"/>
                <a:ea typeface="Roboto" panose="02000000000000000000" pitchFamily="2" charset="0"/>
              </a:rPr>
              <a:t>Det ekonomiska läget 2024</a:t>
            </a:r>
            <a:endPar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endParaRPr>
          </a:p>
        </p:txBody>
      </p:sp>
      <p:sp>
        <p:nvSpPr>
          <p:cNvPr id="5" name="Title 4">
            <a:extLst>
              <a:ext uri="{FF2B5EF4-FFF2-40B4-BE49-F238E27FC236}">
                <a16:creationId xmlns:a16="http://schemas.microsoft.com/office/drawing/2014/main" id="{67612FE6-5C3A-CCD4-C611-BC6835E1D7D7}"/>
              </a:ext>
            </a:extLst>
          </p:cNvPr>
          <p:cNvSpPr>
            <a:spLocks noGrp="1"/>
          </p:cNvSpPr>
          <p:nvPr>
            <p:ph type="title"/>
          </p:nvPr>
        </p:nvSpPr>
        <p:spPr>
          <a:xfrm>
            <a:off x="460373" y="419101"/>
            <a:ext cx="12236723" cy="645075"/>
          </a:xfrm>
        </p:spPr>
        <p:txBody>
          <a:bodyPr/>
          <a:lstStyle/>
          <a:p>
            <a:r>
              <a:rPr lang="sv-SE" sz="3000" dirty="0"/>
              <a:t>Förändringar i oro för låginkomstföräldrar jämfört med 2023</a:t>
            </a:r>
          </a:p>
        </p:txBody>
      </p:sp>
      <p:sp>
        <p:nvSpPr>
          <p:cNvPr id="7" name="Text Placeholder 6">
            <a:extLst>
              <a:ext uri="{FF2B5EF4-FFF2-40B4-BE49-F238E27FC236}">
                <a16:creationId xmlns:a16="http://schemas.microsoft.com/office/drawing/2014/main" id="{660CB224-1AE8-909F-C93A-663BA5CFEA02}"/>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67BC3206-BFCF-DC8A-F84D-E48BA71F6A39}"/>
              </a:ext>
            </a:extLst>
          </p:cNvPr>
          <p:cNvSpPr>
            <a:spLocks noGrp="1"/>
          </p:cNvSpPr>
          <p:nvPr>
            <p:ph type="body" sz="quarter" idx="22"/>
          </p:nvPr>
        </p:nvSpPr>
        <p:spPr/>
        <p:txBody>
          <a:bodyPr/>
          <a:lstStyle/>
          <a:p>
            <a:pPr algn="l">
              <a:spcAft>
                <a:spcPts val="600"/>
              </a:spcAft>
            </a:pPr>
            <a:r>
              <a:rPr lang="en-GB" sz="2000" b="0" i="0" dirty="0">
                <a:solidFill>
                  <a:schemeClr val="tx2"/>
                </a:solidFill>
                <a:latin typeface="+mn-lt"/>
                <a:ea typeface="Roboto" panose="02000000000000000000" pitchFamily="2" charset="0"/>
                <a:cs typeface="Segoe UI" panose="020B0502040204020203" pitchFamily="34" charset="0"/>
              </a:rPr>
              <a:t>Oro </a:t>
            </a:r>
            <a:r>
              <a:rPr lang="en-GB" sz="2000" b="0" i="0" dirty="0" err="1">
                <a:solidFill>
                  <a:schemeClr val="tx2"/>
                </a:solidFill>
                <a:latin typeface="+mn-lt"/>
                <a:ea typeface="Roboto" panose="02000000000000000000" pitchFamily="2" charset="0"/>
                <a:cs typeface="Segoe UI" panose="020B0502040204020203" pitchFamily="34" charset="0"/>
              </a:rPr>
              <a:t>över</a:t>
            </a:r>
            <a:r>
              <a:rPr lang="en-GB" sz="2000" b="0" i="0" dirty="0">
                <a:solidFill>
                  <a:schemeClr val="tx2"/>
                </a:solidFill>
                <a:latin typeface="+mn-lt"/>
                <a:ea typeface="Roboto" panose="02000000000000000000" pitchFamily="2" charset="0"/>
                <a:cs typeface="Segoe UI" panose="020B0502040204020203" pitchFamily="34" charset="0"/>
              </a:rPr>
              <a:t> </a:t>
            </a:r>
            <a:r>
              <a:rPr lang="en-GB" sz="2000" b="0" i="0" dirty="0" err="1">
                <a:solidFill>
                  <a:schemeClr val="tx2"/>
                </a:solidFill>
                <a:latin typeface="+mn-lt"/>
                <a:ea typeface="Roboto" panose="02000000000000000000" pitchFamily="2" charset="0"/>
                <a:cs typeface="Segoe UI" panose="020B0502040204020203" pitchFamily="34" charset="0"/>
              </a:rPr>
              <a:t>ekonomin</a:t>
            </a:r>
            <a:endParaRPr lang="en-GB"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7DA8833E-6433-A958-E7F2-CB80D2B1C914}"/>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483CA777-FC2E-EE15-D7E6-54957F6BF78F}"/>
              </a:ext>
            </a:extLst>
          </p:cNvPr>
          <p:cNvSpPr txBox="1">
            <a:spLocks/>
          </p:cNvSpPr>
          <p:nvPr/>
        </p:nvSpPr>
        <p:spPr>
          <a:xfrm>
            <a:off x="460373" y="1767746"/>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Har du varit orolig för din ekonomi under de senaste 6 månaderna?</a:t>
            </a:r>
            <a:endParaRPr kumimoji="0" lang="en-US" sz="1100" b="1"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21" name="Text Placeholder 3">
            <a:extLst>
              <a:ext uri="{FF2B5EF4-FFF2-40B4-BE49-F238E27FC236}">
                <a16:creationId xmlns:a16="http://schemas.microsoft.com/office/drawing/2014/main" id="{42D2EC96-FBC4-4429-69D8-CF98E6521790}"/>
              </a:ext>
            </a:extLst>
          </p:cNvPr>
          <p:cNvSpPr txBox="1">
            <a:spLocks/>
          </p:cNvSpPr>
          <p:nvPr/>
        </p:nvSpPr>
        <p:spPr>
          <a:xfrm>
            <a:off x="460372" y="1960764"/>
            <a:ext cx="5844633" cy="29662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i % | Jämförelser mot 2023</a:t>
            </a:r>
          </a:p>
        </p:txBody>
      </p:sp>
      <p:sp>
        <p:nvSpPr>
          <p:cNvPr id="22" name="Text Placeholder 3">
            <a:extLst>
              <a:ext uri="{FF2B5EF4-FFF2-40B4-BE49-F238E27FC236}">
                <a16:creationId xmlns:a16="http://schemas.microsoft.com/office/drawing/2014/main" id="{AFC82442-F037-0334-EBAA-1DDD09277B12}"/>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t>Bas: Samtliga, Ensamstående (2024 n=235, 2023 n=168), Sammanboende (2024 n=428, 2023 n=464), Kontrollgrupp (2024 n=466, 2023 n=500)</a:t>
            </a:r>
          </a:p>
        </p:txBody>
      </p:sp>
      <p:cxnSp>
        <p:nvCxnSpPr>
          <p:cNvPr id="23" name="Straight Connector 22">
            <a:extLst>
              <a:ext uri="{FF2B5EF4-FFF2-40B4-BE49-F238E27FC236}">
                <a16:creationId xmlns:a16="http://schemas.microsoft.com/office/drawing/2014/main" id="{7ABA967D-158F-271C-640E-870D28ABA634}"/>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FC7DEAE4-327C-B727-A060-4E075697807E}"/>
              </a:ext>
            </a:extLst>
          </p:cNvPr>
          <p:cNvSpPr txBox="1">
            <a:spLocks/>
          </p:cNvSpPr>
          <p:nvPr/>
        </p:nvSpPr>
        <p:spPr>
          <a:xfrm>
            <a:off x="446906" y="2211756"/>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F10C23D3-1E9A-22AD-441F-B85315196EB3}"/>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315D7667-8315-859C-2029-BED5CA5A22C5}"/>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16" name="Content Placeholder 19">
            <a:extLst>
              <a:ext uri="{FF2B5EF4-FFF2-40B4-BE49-F238E27FC236}">
                <a16:creationId xmlns:a16="http://schemas.microsoft.com/office/drawing/2014/main" id="{6EB3EECA-9175-AD85-47B2-30028B1A80F3}"/>
              </a:ext>
            </a:extLst>
          </p:cNvPr>
          <p:cNvGraphicFramePr>
            <a:graphicFrameLocks/>
          </p:cNvGraphicFramePr>
          <p:nvPr/>
        </p:nvGraphicFramePr>
        <p:xfrm>
          <a:off x="8124825" y="2955675"/>
          <a:ext cx="3594100" cy="306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9">
            <a:extLst>
              <a:ext uri="{FF2B5EF4-FFF2-40B4-BE49-F238E27FC236}">
                <a16:creationId xmlns:a16="http://schemas.microsoft.com/office/drawing/2014/main" id="{782DD6E3-D006-0517-6AA5-36528F406079}"/>
              </a:ext>
            </a:extLst>
          </p:cNvPr>
          <p:cNvGraphicFramePr>
            <a:graphicFrameLocks/>
          </p:cNvGraphicFramePr>
          <p:nvPr/>
        </p:nvGraphicFramePr>
        <p:xfrm>
          <a:off x="4305300" y="2945503"/>
          <a:ext cx="2910061" cy="306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E34F50FE-E650-3C3D-25FA-F2828E1244CB}"/>
              </a:ext>
            </a:extLst>
          </p:cNvPr>
          <p:cNvGraphicFramePr>
            <a:graphicFrameLocks noGrp="1"/>
          </p:cNvGraphicFramePr>
          <p:nvPr>
            <p:ph sz="quarter" idx="12"/>
          </p:nvPr>
        </p:nvGraphicFramePr>
        <p:xfrm>
          <a:off x="460375" y="2955675"/>
          <a:ext cx="3136265" cy="3050228"/>
        </p:xfrm>
        <a:graphic>
          <a:graphicData uri="http://schemas.openxmlformats.org/drawingml/2006/chart">
            <c:chart xmlns:c="http://schemas.openxmlformats.org/drawingml/2006/chart" xmlns:r="http://schemas.openxmlformats.org/officeDocument/2006/relationships" r:id="rId5"/>
          </a:graphicData>
        </a:graphic>
      </p:graphicFrame>
      <p:sp>
        <p:nvSpPr>
          <p:cNvPr id="29" name="Right Brace 20">
            <a:extLst>
              <a:ext uri="{FF2B5EF4-FFF2-40B4-BE49-F238E27FC236}">
                <a16:creationId xmlns:a16="http://schemas.microsoft.com/office/drawing/2014/main" id="{0F1C4C87-53E3-39CA-8CDF-9185E8595619}"/>
              </a:ext>
            </a:extLst>
          </p:cNvPr>
          <p:cNvSpPr/>
          <p:nvPr/>
        </p:nvSpPr>
        <p:spPr>
          <a:xfrm>
            <a:off x="3230542" y="3001543"/>
            <a:ext cx="155643" cy="1209183"/>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2" name="Right Brace 21">
            <a:extLst>
              <a:ext uri="{FF2B5EF4-FFF2-40B4-BE49-F238E27FC236}">
                <a16:creationId xmlns:a16="http://schemas.microsoft.com/office/drawing/2014/main" id="{16E1865D-B5EF-CBA3-2A14-80130DBB6E40}"/>
              </a:ext>
            </a:extLst>
          </p:cNvPr>
          <p:cNvSpPr/>
          <p:nvPr/>
        </p:nvSpPr>
        <p:spPr>
          <a:xfrm>
            <a:off x="6902819" y="3001543"/>
            <a:ext cx="155643" cy="1209183"/>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3" name="Right Brace 22">
            <a:extLst>
              <a:ext uri="{FF2B5EF4-FFF2-40B4-BE49-F238E27FC236}">
                <a16:creationId xmlns:a16="http://schemas.microsoft.com/office/drawing/2014/main" id="{58295F33-6862-4E46-974E-0AA1E39184C1}"/>
              </a:ext>
            </a:extLst>
          </p:cNvPr>
          <p:cNvSpPr/>
          <p:nvPr/>
        </p:nvSpPr>
        <p:spPr>
          <a:xfrm>
            <a:off x="10987540" y="2955675"/>
            <a:ext cx="155643" cy="1255051"/>
          </a:xfrm>
          <a:prstGeom prst="righ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4" name="TextBox 23">
            <a:extLst>
              <a:ext uri="{FF2B5EF4-FFF2-40B4-BE49-F238E27FC236}">
                <a16:creationId xmlns:a16="http://schemas.microsoft.com/office/drawing/2014/main" id="{685F0F6D-3CCA-7274-CB5C-EA95DBCE9ED1}"/>
              </a:ext>
            </a:extLst>
          </p:cNvPr>
          <p:cNvSpPr txBox="1"/>
          <p:nvPr/>
        </p:nvSpPr>
        <p:spPr>
          <a:xfrm>
            <a:off x="3122219" y="3427106"/>
            <a:ext cx="828751" cy="492443"/>
          </a:xfrm>
          <a:prstGeom prst="rect">
            <a:avLst/>
          </a:prstGeom>
          <a:solidFill>
            <a:schemeClr val="bg1"/>
          </a:solidFill>
        </p:spPr>
        <p:txBody>
          <a:bodyPr wrap="square" lIns="0" tIns="0" rIns="0" bIns="0" rtlCol="0">
            <a:spAutoFit/>
          </a:bodyPr>
          <a:lstStyle/>
          <a:p>
            <a:r>
              <a:rPr lang="sv-SE" sz="1600" dirty="0"/>
              <a:t>2024: 79</a:t>
            </a:r>
          </a:p>
          <a:p>
            <a:r>
              <a:rPr lang="sv-SE" sz="1600" dirty="0"/>
              <a:t>2023: 82</a:t>
            </a:r>
          </a:p>
        </p:txBody>
      </p:sp>
      <p:sp>
        <p:nvSpPr>
          <p:cNvPr id="35" name="TextBox 24">
            <a:extLst>
              <a:ext uri="{FF2B5EF4-FFF2-40B4-BE49-F238E27FC236}">
                <a16:creationId xmlns:a16="http://schemas.microsoft.com/office/drawing/2014/main" id="{830A2A6C-CEC1-3A07-5886-3B89848CF1F6}"/>
              </a:ext>
            </a:extLst>
          </p:cNvPr>
          <p:cNvSpPr txBox="1"/>
          <p:nvPr/>
        </p:nvSpPr>
        <p:spPr>
          <a:xfrm>
            <a:off x="6846557" y="3395289"/>
            <a:ext cx="828751" cy="492443"/>
          </a:xfrm>
          <a:prstGeom prst="rect">
            <a:avLst/>
          </a:prstGeom>
          <a:solidFill>
            <a:schemeClr val="bg1"/>
          </a:solidFill>
        </p:spPr>
        <p:txBody>
          <a:bodyPr wrap="square" lIns="0" tIns="0" rIns="0" bIns="0" rtlCol="0">
            <a:spAutoFit/>
          </a:bodyPr>
          <a:lstStyle/>
          <a:p>
            <a:r>
              <a:rPr lang="sv-SE" sz="1600" dirty="0"/>
              <a:t>2024: 65</a:t>
            </a:r>
            <a:br>
              <a:rPr lang="sv-SE" sz="1600" dirty="0"/>
            </a:br>
            <a:r>
              <a:rPr lang="sv-SE" sz="1600" dirty="0"/>
              <a:t>2023: 65</a:t>
            </a:r>
          </a:p>
        </p:txBody>
      </p:sp>
      <p:sp>
        <p:nvSpPr>
          <p:cNvPr id="36" name="TextBox 25">
            <a:extLst>
              <a:ext uri="{FF2B5EF4-FFF2-40B4-BE49-F238E27FC236}">
                <a16:creationId xmlns:a16="http://schemas.microsoft.com/office/drawing/2014/main" id="{13E82461-C2A3-493A-18F6-ECB405FE0FAF}"/>
              </a:ext>
            </a:extLst>
          </p:cNvPr>
          <p:cNvSpPr txBox="1"/>
          <p:nvPr/>
        </p:nvSpPr>
        <p:spPr>
          <a:xfrm>
            <a:off x="10987540" y="3385293"/>
            <a:ext cx="828751" cy="492443"/>
          </a:xfrm>
          <a:prstGeom prst="rect">
            <a:avLst/>
          </a:prstGeom>
          <a:solidFill>
            <a:schemeClr val="bg1"/>
          </a:solidFill>
        </p:spPr>
        <p:txBody>
          <a:bodyPr wrap="square" lIns="0" tIns="0" rIns="0" bIns="0" rtlCol="0">
            <a:spAutoFit/>
          </a:bodyPr>
          <a:lstStyle/>
          <a:p>
            <a:r>
              <a:rPr lang="sv-SE" sz="1600" dirty="0"/>
              <a:t>2024: 37</a:t>
            </a:r>
          </a:p>
          <a:p>
            <a:r>
              <a:rPr lang="sv-SE" sz="1600" dirty="0"/>
              <a:t>2023: 41</a:t>
            </a:r>
          </a:p>
        </p:txBody>
      </p:sp>
      <p:sp>
        <p:nvSpPr>
          <p:cNvPr id="9" name="textruta 8">
            <a:extLst>
              <a:ext uri="{FF2B5EF4-FFF2-40B4-BE49-F238E27FC236}">
                <a16:creationId xmlns:a16="http://schemas.microsoft.com/office/drawing/2014/main" id="{BE401059-DB28-7AE4-F090-8F26035320FA}"/>
              </a:ext>
            </a:extLst>
          </p:cNvPr>
          <p:cNvSpPr txBox="1"/>
          <p:nvPr/>
        </p:nvSpPr>
        <p:spPr>
          <a:xfrm>
            <a:off x="10147079" y="3039019"/>
            <a:ext cx="162098" cy="215444"/>
          </a:xfrm>
          <a:prstGeom prst="rect">
            <a:avLst/>
          </a:prstGeom>
        </p:spPr>
        <p:txBody>
          <a:bodyPr vert="horz" wrap="square" lIns="0" tIns="0" rIns="0" bIns="0" rtlCol="0">
            <a:spAutoFit/>
          </a:bodyPr>
          <a:lstStyle/>
          <a:p>
            <a:pPr algn="l"/>
            <a:r>
              <a:rPr lang="sv-SE" sz="1400" b="1" dirty="0"/>
              <a:t>+</a:t>
            </a:r>
          </a:p>
        </p:txBody>
      </p:sp>
      <p:sp>
        <p:nvSpPr>
          <p:cNvPr id="13" name="textruta 12">
            <a:extLst>
              <a:ext uri="{FF2B5EF4-FFF2-40B4-BE49-F238E27FC236}">
                <a16:creationId xmlns:a16="http://schemas.microsoft.com/office/drawing/2014/main" id="{64EF9857-5B16-05C1-D3C3-F923198FD353}"/>
              </a:ext>
            </a:extLst>
          </p:cNvPr>
          <p:cNvSpPr txBox="1"/>
          <p:nvPr/>
        </p:nvSpPr>
        <p:spPr>
          <a:xfrm>
            <a:off x="10298485" y="3631515"/>
            <a:ext cx="162098" cy="215444"/>
          </a:xfrm>
          <a:prstGeom prst="rect">
            <a:avLst/>
          </a:prstGeom>
        </p:spPr>
        <p:txBody>
          <a:bodyPr vert="horz" wrap="square" lIns="0" tIns="0" rIns="0" bIns="0" rtlCol="0">
            <a:spAutoFit/>
          </a:bodyPr>
          <a:lstStyle/>
          <a:p>
            <a:pPr algn="l"/>
            <a:r>
              <a:rPr lang="sv-SE" sz="1400" b="1" dirty="0"/>
              <a:t>-</a:t>
            </a:r>
          </a:p>
        </p:txBody>
      </p:sp>
    </p:spTree>
    <p:extLst>
      <p:ext uri="{BB962C8B-B14F-4D97-AF65-F5344CB8AC3E}">
        <p14:creationId xmlns:p14="http://schemas.microsoft.com/office/powerpoint/2010/main" val="115440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9E738-4AD7-BA04-04D0-780301444668}"/>
            </a:ext>
          </a:extLst>
        </p:cNvPr>
        <p:cNvGrpSpPr/>
        <p:nvPr/>
      </p:nvGrpSpPr>
      <p:grpSpPr>
        <a:xfrm>
          <a:off x="0" y="0"/>
          <a:ext cx="0" cy="0"/>
          <a:chOff x="0" y="0"/>
          <a:chExt cx="0" cy="0"/>
        </a:xfrm>
      </p:grpSpPr>
      <p:graphicFrame>
        <p:nvGraphicFramePr>
          <p:cNvPr id="9" name="Content Placeholder 25">
            <a:extLst>
              <a:ext uri="{FF2B5EF4-FFF2-40B4-BE49-F238E27FC236}">
                <a16:creationId xmlns:a16="http://schemas.microsoft.com/office/drawing/2014/main" id="{B17CDF92-2B86-462A-3242-5DF32D980421}"/>
              </a:ext>
            </a:extLst>
          </p:cNvPr>
          <p:cNvGraphicFramePr>
            <a:graphicFrameLocks/>
          </p:cNvGraphicFramePr>
          <p:nvPr>
            <p:extLst>
              <p:ext uri="{D42A27DB-BD31-4B8C-83A1-F6EECF244321}">
                <p14:modId xmlns:p14="http://schemas.microsoft.com/office/powerpoint/2010/main" val="3873799877"/>
              </p:ext>
            </p:extLst>
          </p:nvPr>
        </p:nvGraphicFramePr>
        <p:xfrm>
          <a:off x="455589" y="2978302"/>
          <a:ext cx="11268075" cy="322054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BCE3273F-3A60-52CC-A535-AE53B0C206BA}"/>
              </a:ext>
            </a:extLst>
          </p:cNvPr>
          <p:cNvSpPr>
            <a:spLocks noGrp="1"/>
          </p:cNvSpPr>
          <p:nvPr>
            <p:ph type="ftr" sz="quarter" idx="23"/>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30D63E20-C9E4-B50A-9DF2-1BD2D374690B}"/>
              </a:ext>
            </a:extLst>
          </p:cNvPr>
          <p:cNvSpPr>
            <a:spLocks noGrp="1"/>
          </p:cNvSpPr>
          <p:nvPr>
            <p:ph type="title"/>
          </p:nvPr>
        </p:nvSpPr>
        <p:spPr>
          <a:xfrm>
            <a:off x="460373" y="419101"/>
            <a:ext cx="11949341" cy="645075"/>
          </a:xfrm>
        </p:spPr>
        <p:txBody>
          <a:bodyPr/>
          <a:lstStyle/>
          <a:p>
            <a:r>
              <a:rPr lang="sv-SE" sz="3000" dirty="0"/>
              <a:t>Drygt varannan ensamstående är orolig för familjens försörjning</a:t>
            </a:r>
          </a:p>
        </p:txBody>
      </p:sp>
      <p:sp>
        <p:nvSpPr>
          <p:cNvPr id="6" name="Date Placeholder 5">
            <a:extLst>
              <a:ext uri="{FF2B5EF4-FFF2-40B4-BE49-F238E27FC236}">
                <a16:creationId xmlns:a16="http://schemas.microsoft.com/office/drawing/2014/main" id="{328874FD-3889-E908-6C67-72FAAC4DFA11}"/>
              </a:ext>
            </a:extLst>
          </p:cNvPr>
          <p:cNvSpPr>
            <a:spLocks noGrp="1"/>
          </p:cNvSpPr>
          <p:nvPr>
            <p:ph type="dt" sz="half" idx="2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706E9A1A-FE97-F2D2-DF94-33F3E172E398}"/>
              </a:ext>
            </a:extLst>
          </p:cNvPr>
          <p:cNvSpPr>
            <a:spLocks noGrp="1"/>
          </p:cNvSpPr>
          <p:nvPr>
            <p:ph type="body" sz="quarter" idx="26"/>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0FCFA7AA-0266-47DA-7379-ABBED100D9BF}"/>
              </a:ext>
            </a:extLst>
          </p:cNvPr>
          <p:cNvSpPr>
            <a:spLocks noGrp="1"/>
          </p:cNvSpPr>
          <p:nvPr>
            <p:ph type="body" sz="quarter" idx="22"/>
          </p:nvPr>
        </p:nvSpPr>
        <p:spPr/>
        <p:txBody>
          <a:bodyPr/>
          <a:lstStyle/>
          <a:p>
            <a:pPr algn="l">
              <a:spcAft>
                <a:spcPts val="600"/>
              </a:spcAft>
            </a:pPr>
            <a:r>
              <a:rPr lang="en-GB" sz="2000" dirty="0">
                <a:solidFill>
                  <a:schemeClr val="tx2"/>
                </a:solidFill>
                <a:ea typeface="Roboto" panose="02000000000000000000" pitchFamily="2" charset="0"/>
                <a:cs typeface="Segoe UI" panose="020B0502040204020203" pitchFamily="34" charset="0"/>
              </a:rPr>
              <a:t>Oro </a:t>
            </a:r>
            <a:r>
              <a:rPr lang="en-GB" sz="2000" dirty="0" err="1">
                <a:solidFill>
                  <a:schemeClr val="tx2"/>
                </a:solidFill>
                <a:ea typeface="Roboto" panose="02000000000000000000" pitchFamily="2" charset="0"/>
                <a:cs typeface="Segoe UI" panose="020B0502040204020203" pitchFamily="34" charset="0"/>
              </a:rPr>
              <a:t>över</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försörjning</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och</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hur</a:t>
            </a:r>
            <a:r>
              <a:rPr lang="en-GB" sz="2000" dirty="0">
                <a:solidFill>
                  <a:schemeClr val="tx2"/>
                </a:solidFill>
                <a:ea typeface="Roboto" panose="02000000000000000000" pitchFamily="2" charset="0"/>
                <a:cs typeface="Segoe UI" panose="020B0502040204020203" pitchFamily="34" charset="0"/>
              </a:rPr>
              <a:t> det </a:t>
            </a:r>
            <a:r>
              <a:rPr lang="en-GB" sz="2000" dirty="0" err="1">
                <a:solidFill>
                  <a:schemeClr val="tx2"/>
                </a:solidFill>
                <a:ea typeface="Roboto" panose="02000000000000000000" pitchFamily="2" charset="0"/>
                <a:cs typeface="Segoe UI" panose="020B0502040204020203" pitchFamily="34" charset="0"/>
              </a:rPr>
              <a:t>påverkar</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barnen</a:t>
            </a:r>
            <a:endParaRPr lang="sv-SE"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CA8CAB7B-C3D4-1176-0C14-6A77C37DC69E}"/>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28B8CD09-B644-765F-466E-D6C764DB10AB}"/>
              </a:ext>
            </a:extLst>
          </p:cNvPr>
          <p:cNvSpPr txBox="1">
            <a:spLocks/>
          </p:cNvSpPr>
          <p:nvPr/>
        </p:nvSpPr>
        <p:spPr>
          <a:xfrm>
            <a:off x="460373" y="1745838"/>
            <a:ext cx="7359924" cy="1612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0" fontAlgn="base"/>
            <a:r>
              <a:rPr lang="sv-SE" sz="1200" b="1" dirty="0">
                <a:effectLst/>
                <a:ea typeface="Times New Roman" panose="02020603050405020304" pitchFamily="18" charset="0"/>
              </a:rPr>
              <a:t>I vilken grad instämmer du i följande påståenden? </a:t>
            </a:r>
          </a:p>
        </p:txBody>
      </p:sp>
      <p:sp>
        <p:nvSpPr>
          <p:cNvPr id="21" name="Text Placeholder 3">
            <a:extLst>
              <a:ext uri="{FF2B5EF4-FFF2-40B4-BE49-F238E27FC236}">
                <a16:creationId xmlns:a16="http://schemas.microsoft.com/office/drawing/2014/main" id="{BA7B2AC1-EF87-F800-20AE-C1D999A3E2E8}"/>
              </a:ext>
            </a:extLst>
          </p:cNvPr>
          <p:cNvSpPr txBox="1">
            <a:spLocks/>
          </p:cNvSpPr>
          <p:nvPr/>
        </p:nvSpPr>
        <p:spPr>
          <a:xfrm>
            <a:off x="460373" y="1960764"/>
            <a:ext cx="4734692"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instämmer helt och </a:t>
            </a:r>
            <a:r>
              <a:rPr kumimoji="0" lang="sv-SE" sz="1000" b="0" i="0" u="none" strike="noStrike" kern="1200" cap="none" spc="0" normalizeH="0" baseline="0" noProof="0" dirty="0" err="1">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hålle</a:t>
            </a:r>
            <a:r>
              <a:rPr lang="sv-SE" sz="1000" b="0" dirty="0">
                <a:solidFill>
                  <a:srgbClr val="000000"/>
                </a:solidFill>
                <a:latin typeface="Century Gothic" panose="02116942222400000000"/>
              </a:rPr>
              <a:t>t </a:t>
            </a: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och i ganska hög grad (3+4) i %</a:t>
            </a:r>
          </a:p>
        </p:txBody>
      </p:sp>
      <p:sp>
        <p:nvSpPr>
          <p:cNvPr id="22" name="Text Placeholder 3">
            <a:extLst>
              <a:ext uri="{FF2B5EF4-FFF2-40B4-BE49-F238E27FC236}">
                <a16:creationId xmlns:a16="http://schemas.microsoft.com/office/drawing/2014/main" id="{FE3EDFD8-D912-E9E2-BAD8-AD6D53CF19DE}"/>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Bas: Samtliga, Ensamstående (n=</a:t>
            </a:r>
            <a:r>
              <a:rPr lang="sv-SE" sz="800" dirty="0">
                <a:solidFill>
                  <a:srgbClr val="000000"/>
                </a:solidFill>
                <a:latin typeface="Century Gothic" panose="02116942222400000000"/>
              </a:rPr>
              <a:t>235</a:t>
            </a: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 Sammanboende (n=428), Kontrollgrupp (n=466)</a:t>
            </a:r>
          </a:p>
        </p:txBody>
      </p:sp>
      <p:cxnSp>
        <p:nvCxnSpPr>
          <p:cNvPr id="23" name="Straight Connector 22">
            <a:extLst>
              <a:ext uri="{FF2B5EF4-FFF2-40B4-BE49-F238E27FC236}">
                <a16:creationId xmlns:a16="http://schemas.microsoft.com/office/drawing/2014/main" id="{653CDB86-16FE-C11F-0B92-38DA7C4DDCF3}"/>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FF893115-01CB-9FB0-68CD-86816FAF36E3}"/>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10" name="Text Placeholder 4">
            <a:extLst>
              <a:ext uri="{FF2B5EF4-FFF2-40B4-BE49-F238E27FC236}">
                <a16:creationId xmlns:a16="http://schemas.microsoft.com/office/drawing/2014/main" id="{FF6DDB20-21D0-9ACD-BF3A-847251D64A1D}"/>
              </a:ext>
            </a:extLst>
          </p:cNvPr>
          <p:cNvSpPr txBox="1">
            <a:spLocks/>
          </p:cNvSpPr>
          <p:nvPr/>
        </p:nvSpPr>
        <p:spPr>
          <a:xfrm>
            <a:off x="468335" y="2432254"/>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err="1">
                <a:solidFill>
                  <a:srgbClr val="282626"/>
                </a:solidFill>
                <a:latin typeface="Century Gothic" panose="02116942222400000000"/>
              </a:rPr>
              <a:t>Orolig</a:t>
            </a:r>
            <a:r>
              <a:rPr lang="en-GB" dirty="0">
                <a:solidFill>
                  <a:srgbClr val="282626"/>
                </a:solidFill>
                <a:latin typeface="Century Gothic" panose="02116942222400000000"/>
              </a:rPr>
              <a:t> för </a:t>
            </a:r>
            <a:r>
              <a:rPr lang="en-GB" dirty="0" err="1">
                <a:solidFill>
                  <a:srgbClr val="282626"/>
                </a:solidFill>
                <a:latin typeface="Century Gothic" panose="02116942222400000000"/>
              </a:rPr>
              <a:t>försörjningen</a:t>
            </a:r>
            <a:endPar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endParaRPr>
          </a:p>
        </p:txBody>
      </p:sp>
      <p:sp>
        <p:nvSpPr>
          <p:cNvPr id="12" name="Text Placeholder 6">
            <a:extLst>
              <a:ext uri="{FF2B5EF4-FFF2-40B4-BE49-F238E27FC236}">
                <a16:creationId xmlns:a16="http://schemas.microsoft.com/office/drawing/2014/main" id="{CAC5C14E-5BD9-72D1-0B96-758169A1313B}"/>
              </a:ext>
            </a:extLst>
          </p:cNvPr>
          <p:cNvSpPr txBox="1">
            <a:spLocks/>
          </p:cNvSpPr>
          <p:nvPr/>
        </p:nvSpPr>
        <p:spPr>
          <a:xfrm>
            <a:off x="4366139" y="2416978"/>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Orolig för hur ekonomin påverkar barnen</a:t>
            </a:r>
          </a:p>
        </p:txBody>
      </p:sp>
      <p:sp>
        <p:nvSpPr>
          <p:cNvPr id="13" name="Text Placeholder 8">
            <a:extLst>
              <a:ext uri="{FF2B5EF4-FFF2-40B4-BE49-F238E27FC236}">
                <a16:creationId xmlns:a16="http://schemas.microsoft.com/office/drawing/2014/main" id="{06BC9DE1-BA25-28FD-DA77-37C0238A7DE4}"/>
              </a:ext>
            </a:extLst>
          </p:cNvPr>
          <p:cNvSpPr txBox="1">
            <a:spLocks/>
          </p:cNvSpPr>
          <p:nvPr/>
        </p:nvSpPr>
        <p:spPr>
          <a:xfrm>
            <a:off x="8124825" y="2319743"/>
            <a:ext cx="3459722" cy="604838"/>
          </a:xfrm>
          <a:prstGeom prst="rect">
            <a:avLst/>
          </a:prstGeom>
        </p:spPr>
        <p:txBody>
          <a:bodyPr vert="horz" lIns="0" tIns="0" rIns="0" bIns="0" rtlCol="0" anchor="b"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a:solidFill>
                  <a:srgbClr val="000000"/>
                </a:solidFill>
                <a:latin typeface="Century Gothic" panose="02116942222400000000"/>
              </a:rPr>
              <a:t>B</a:t>
            </a:r>
            <a:r>
              <a:rPr lang="sv-SE" sz="1600" b="0" dirty="0" err="1">
                <a:solidFill>
                  <a:srgbClr val="000000"/>
                </a:solidFill>
                <a:latin typeface="Century Gothic" panose="02116942222400000000"/>
              </a:rPr>
              <a:t>arn</a:t>
            </a:r>
            <a:r>
              <a:rPr lang="sv-SE" sz="1600" b="0" dirty="0">
                <a:solidFill>
                  <a:srgbClr val="000000"/>
                </a:solidFill>
                <a:latin typeface="Century Gothic" panose="02116942222400000000"/>
              </a:rPr>
              <a:t> oroliga över familjens ekonomi</a:t>
            </a:r>
            <a:endPar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endParaRPr>
          </a:p>
        </p:txBody>
      </p:sp>
    </p:spTree>
    <p:extLst>
      <p:ext uri="{BB962C8B-B14F-4D97-AF65-F5344CB8AC3E}">
        <p14:creationId xmlns:p14="http://schemas.microsoft.com/office/powerpoint/2010/main" val="13941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FFDE3-3AC7-BE16-AF92-F41A80D90519}"/>
            </a:ext>
          </a:extLst>
        </p:cNvPr>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D735081E-982A-7EA2-DBF3-02A889691B3F}"/>
              </a:ext>
            </a:extLst>
          </p:cNvPr>
          <p:cNvSpPr>
            <a:spLocks noGrp="1"/>
          </p:cNvSpPr>
          <p:nvPr>
            <p:ph type="sldNum"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3DCA5C9-2E11-4C67-86EB-AE1DE127DC64}" type="slidenum">
              <a:rPr kumimoji="0" lang="en-US" sz="800" b="1" i="0" u="none" strike="noStrike" kern="1200" cap="none" spc="0" normalizeH="0" baseline="0" noProof="0" smtClean="0">
                <a:ln>
                  <a:noFill/>
                </a:ln>
                <a:solidFill>
                  <a:srgbClr val="000000"/>
                </a:solidFill>
                <a:effectLst/>
                <a:uLnTx/>
                <a:uFillTx/>
                <a:latin typeface="Century Gothic" panose="02116942222400000000"/>
                <a:ea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800" b="1" i="0" u="none" strike="noStrike" kern="1200" cap="none" spc="0" normalizeH="0" baseline="0" noProof="0">
              <a:ln>
                <a:noFill/>
              </a:ln>
              <a:solidFill>
                <a:srgbClr val="000000"/>
              </a:solidFill>
              <a:effectLst/>
              <a:uLnTx/>
              <a:uFillTx/>
              <a:latin typeface="Century Gothic" panose="02116942222400000000"/>
              <a:ea typeface="Verdana" panose="020B0604030504040204" pitchFamily="34" charset="0"/>
            </a:endParaRPr>
          </a:p>
        </p:txBody>
      </p:sp>
      <p:sp>
        <p:nvSpPr>
          <p:cNvPr id="4" name="Footer Placeholder 3">
            <a:extLst>
              <a:ext uri="{FF2B5EF4-FFF2-40B4-BE49-F238E27FC236}">
                <a16:creationId xmlns:a16="http://schemas.microsoft.com/office/drawing/2014/main" id="{D2C63A33-E72A-DCA1-C59F-6665E65FC7B1}"/>
              </a:ext>
            </a:extLst>
          </p:cNvPr>
          <p:cNvSpPr>
            <a:spLocks noGrp="1"/>
          </p:cNvSpPr>
          <p:nvPr>
            <p:ph type="ftr" sz="quarter" idx="25"/>
          </p:nvPr>
        </p:nvSpPr>
        <p:spPr/>
        <p:txBody>
          <a:bodyPr/>
          <a:lstStyle/>
          <a:p>
            <a:pPr marL="0" marR="0" lvl="0" indent="9525"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rPr>
              <a:t>Det ekonomiska läget 2024</a:t>
            </a:r>
          </a:p>
        </p:txBody>
      </p:sp>
      <p:sp>
        <p:nvSpPr>
          <p:cNvPr id="5" name="Title 4">
            <a:extLst>
              <a:ext uri="{FF2B5EF4-FFF2-40B4-BE49-F238E27FC236}">
                <a16:creationId xmlns:a16="http://schemas.microsoft.com/office/drawing/2014/main" id="{BF9FA899-E7F5-0D7E-5C50-945416DAAABB}"/>
              </a:ext>
            </a:extLst>
          </p:cNvPr>
          <p:cNvSpPr>
            <a:spLocks noGrp="1"/>
          </p:cNvSpPr>
          <p:nvPr>
            <p:ph type="title"/>
          </p:nvPr>
        </p:nvSpPr>
        <p:spPr>
          <a:xfrm>
            <a:off x="460374" y="419101"/>
            <a:ext cx="11792586" cy="645075"/>
          </a:xfrm>
        </p:spPr>
        <p:txBody>
          <a:bodyPr/>
          <a:lstStyle/>
          <a:p>
            <a:r>
              <a:rPr lang="sv-SE" dirty="0"/>
              <a:t>Stora skillnader mellan inkomstgrupperna </a:t>
            </a:r>
          </a:p>
        </p:txBody>
      </p:sp>
      <p:sp>
        <p:nvSpPr>
          <p:cNvPr id="6" name="Date Placeholder 5">
            <a:extLst>
              <a:ext uri="{FF2B5EF4-FFF2-40B4-BE49-F238E27FC236}">
                <a16:creationId xmlns:a16="http://schemas.microsoft.com/office/drawing/2014/main" id="{4B8CF85E-A977-3E11-99FE-29421C8C59C0}"/>
              </a:ext>
            </a:extLst>
          </p:cNvPr>
          <p:cNvSpPr>
            <a:spLocks noGrp="1"/>
          </p:cNvSpPr>
          <p:nvPr>
            <p:ph type="dt" sz="half" idx="2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entury Gothic" panose="02116942222400000000"/>
                <a:ea typeface="+mn-ea"/>
                <a:cs typeface="+mn-cs"/>
              </a:rPr>
              <a:t>Confidential</a:t>
            </a:r>
            <a:endParaRPr kumimoji="0" lang="en-US" sz="800" b="0" i="0" u="none" strike="noStrike" kern="1200" cap="none" spc="0" normalizeH="0" baseline="0" noProof="0">
              <a:ln>
                <a:noFill/>
              </a:ln>
              <a:solidFill>
                <a:srgbClr val="000000"/>
              </a:solidFill>
              <a:effectLst/>
              <a:uLnTx/>
              <a:uFillTx/>
              <a:latin typeface="Century Gothic" panose="02116942222400000000"/>
              <a:ea typeface="+mn-ea"/>
              <a:cs typeface="+mn-cs"/>
            </a:endParaRPr>
          </a:p>
        </p:txBody>
      </p:sp>
      <p:sp>
        <p:nvSpPr>
          <p:cNvPr id="7" name="Text Placeholder 6">
            <a:extLst>
              <a:ext uri="{FF2B5EF4-FFF2-40B4-BE49-F238E27FC236}">
                <a16:creationId xmlns:a16="http://schemas.microsoft.com/office/drawing/2014/main" id="{23C697B8-BC70-9BB1-BE24-B4D8850615F3}"/>
              </a:ext>
            </a:extLst>
          </p:cNvPr>
          <p:cNvSpPr>
            <a:spLocks noGrp="1"/>
          </p:cNvSpPr>
          <p:nvPr>
            <p:ph type="body" sz="quarter" idx="27"/>
          </p:nvPr>
        </p:nvSpPr>
        <p:spPr/>
        <p:txBody>
          <a:bodyPr/>
          <a:lstStyle/>
          <a:p>
            <a:r>
              <a:rPr lang="sv-SE" dirty="0">
                <a:latin typeface="+mn-lt"/>
              </a:rPr>
              <a:t>Hyresgästföreningen, Röda Korset, Rädda Barnet och Majblomman</a:t>
            </a:r>
          </a:p>
        </p:txBody>
      </p:sp>
      <p:sp>
        <p:nvSpPr>
          <p:cNvPr id="8" name="Text Placeholder 7">
            <a:extLst>
              <a:ext uri="{FF2B5EF4-FFF2-40B4-BE49-F238E27FC236}">
                <a16:creationId xmlns:a16="http://schemas.microsoft.com/office/drawing/2014/main" id="{5D8FA5C2-42FD-FA65-8A40-CD341866C29E}"/>
              </a:ext>
            </a:extLst>
          </p:cNvPr>
          <p:cNvSpPr>
            <a:spLocks noGrp="1"/>
          </p:cNvSpPr>
          <p:nvPr>
            <p:ph type="body" sz="quarter" idx="22"/>
          </p:nvPr>
        </p:nvSpPr>
        <p:spPr/>
        <p:txBody>
          <a:bodyPr/>
          <a:lstStyle/>
          <a:p>
            <a:pPr algn="l">
              <a:spcAft>
                <a:spcPts val="600"/>
              </a:spcAft>
            </a:pPr>
            <a:r>
              <a:rPr lang="en-GB" sz="2000" dirty="0">
                <a:solidFill>
                  <a:schemeClr val="tx2"/>
                </a:solidFill>
                <a:ea typeface="Roboto" panose="02000000000000000000" pitchFamily="2" charset="0"/>
                <a:cs typeface="Segoe UI" panose="020B0502040204020203" pitchFamily="34" charset="0"/>
              </a:rPr>
              <a:t>Oro </a:t>
            </a:r>
            <a:r>
              <a:rPr lang="en-GB" sz="2000" dirty="0" err="1">
                <a:solidFill>
                  <a:schemeClr val="tx2"/>
                </a:solidFill>
                <a:ea typeface="Roboto" panose="02000000000000000000" pitchFamily="2" charset="0"/>
                <a:cs typeface="Segoe UI" panose="020B0502040204020203" pitchFamily="34" charset="0"/>
              </a:rPr>
              <a:t>över</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försörjning</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och</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hur</a:t>
            </a:r>
            <a:r>
              <a:rPr lang="en-GB" sz="2000" dirty="0">
                <a:solidFill>
                  <a:schemeClr val="tx2"/>
                </a:solidFill>
                <a:ea typeface="Roboto" panose="02000000000000000000" pitchFamily="2" charset="0"/>
                <a:cs typeface="Segoe UI" panose="020B0502040204020203" pitchFamily="34" charset="0"/>
              </a:rPr>
              <a:t> det </a:t>
            </a:r>
            <a:r>
              <a:rPr lang="en-GB" sz="2000" dirty="0" err="1">
                <a:solidFill>
                  <a:schemeClr val="tx2"/>
                </a:solidFill>
                <a:ea typeface="Roboto" panose="02000000000000000000" pitchFamily="2" charset="0"/>
                <a:cs typeface="Segoe UI" panose="020B0502040204020203" pitchFamily="34" charset="0"/>
              </a:rPr>
              <a:t>påverkar</a:t>
            </a:r>
            <a:r>
              <a:rPr lang="en-GB" sz="2000" dirty="0">
                <a:solidFill>
                  <a:schemeClr val="tx2"/>
                </a:solidFill>
                <a:ea typeface="Roboto" panose="02000000000000000000" pitchFamily="2" charset="0"/>
                <a:cs typeface="Segoe UI" panose="020B0502040204020203" pitchFamily="34" charset="0"/>
              </a:rPr>
              <a:t> </a:t>
            </a:r>
            <a:r>
              <a:rPr lang="en-GB" sz="2000" dirty="0" err="1">
                <a:solidFill>
                  <a:schemeClr val="tx2"/>
                </a:solidFill>
                <a:ea typeface="Roboto" panose="02000000000000000000" pitchFamily="2" charset="0"/>
                <a:cs typeface="Segoe UI" panose="020B0502040204020203" pitchFamily="34" charset="0"/>
              </a:rPr>
              <a:t>barnen</a:t>
            </a:r>
            <a:endParaRPr lang="sv-SE" sz="2000" b="0" i="0" dirty="0">
              <a:solidFill>
                <a:schemeClr val="tx2"/>
              </a:solidFill>
              <a:latin typeface="+mn-lt"/>
              <a:ea typeface="Roboto"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5908A597-B26E-5169-57D9-F8C8A4EF29B7}"/>
              </a:ext>
            </a:extLst>
          </p:cNvPr>
          <p:cNvCxnSpPr>
            <a:cxnSpLocks/>
          </p:cNvCxnSpPr>
          <p:nvPr/>
        </p:nvCxnSpPr>
        <p:spPr>
          <a:xfrm>
            <a:off x="460375" y="1694678"/>
            <a:ext cx="11268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E31A918F-372B-36B3-00C6-2ED7F5B74C20}"/>
              </a:ext>
            </a:extLst>
          </p:cNvPr>
          <p:cNvSpPr txBox="1">
            <a:spLocks/>
          </p:cNvSpPr>
          <p:nvPr/>
        </p:nvSpPr>
        <p:spPr>
          <a:xfrm>
            <a:off x="460373" y="1716038"/>
            <a:ext cx="9672672" cy="19103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lvl="0" fontAlgn="base"/>
            <a:r>
              <a:rPr lang="sv-SE" sz="1100" b="1" dirty="0">
                <a:effectLst/>
                <a:ea typeface="Times New Roman" panose="02020603050405020304" pitchFamily="18" charset="0"/>
              </a:rPr>
              <a:t>I vilken grad instämmer du i följande påståenden? </a:t>
            </a:r>
          </a:p>
        </p:txBody>
      </p:sp>
      <p:sp>
        <p:nvSpPr>
          <p:cNvPr id="21" name="Text Placeholder 3">
            <a:extLst>
              <a:ext uri="{FF2B5EF4-FFF2-40B4-BE49-F238E27FC236}">
                <a16:creationId xmlns:a16="http://schemas.microsoft.com/office/drawing/2014/main" id="{E5E6CFC3-322B-60C9-EF3C-C8702E11891B}"/>
              </a:ext>
            </a:extLst>
          </p:cNvPr>
          <p:cNvSpPr txBox="1">
            <a:spLocks/>
          </p:cNvSpPr>
          <p:nvPr/>
        </p:nvSpPr>
        <p:spPr>
          <a:xfrm>
            <a:off x="460372" y="1903460"/>
            <a:ext cx="5635627" cy="19663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6" indent="0" algn="l" defTabSz="914400" rtl="0" eaLnBrk="1" fontAlgn="auto" latinLnBrk="0" hangingPunct="1">
              <a:lnSpc>
                <a:spcPct val="100000"/>
              </a:lnSpc>
              <a:spcBef>
                <a:spcPts val="0"/>
              </a:spcBef>
              <a:spcAft>
                <a:spcPts val="600"/>
              </a:spcAft>
              <a:buClr>
                <a:srgbClr val="000000"/>
              </a:buClr>
              <a:buSzPct val="100000"/>
              <a:buFontTx/>
              <a:buNone/>
              <a:tabLst/>
              <a:defRPr/>
            </a:pP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Andel instämmer helt och </a:t>
            </a:r>
            <a:r>
              <a:rPr kumimoji="0" lang="sv-SE" sz="1000" b="0" i="0" u="none" strike="noStrike" kern="1200" cap="none" spc="0" normalizeH="0" baseline="0" noProof="0" dirty="0" err="1">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hålle</a:t>
            </a:r>
            <a:r>
              <a:rPr lang="sv-SE" sz="1000" b="0" dirty="0">
                <a:solidFill>
                  <a:srgbClr val="000000"/>
                </a:solidFill>
                <a:latin typeface="Century Gothic" panose="02116942222400000000"/>
              </a:rPr>
              <a:t>t </a:t>
            </a:r>
            <a:r>
              <a:rPr kumimoji="0" lang="sv-SE" sz="1000" b="0" i="0" u="none" strike="noStrike" kern="1200" cap="none" spc="0" normalizeH="0" baseline="0" noProof="0" dirty="0">
                <a:ln>
                  <a:noFill/>
                </a:ln>
                <a:solidFill>
                  <a:srgbClr val="000000"/>
                </a:solidFill>
                <a:effectLst/>
                <a:uLnTx/>
                <a:uFillTx/>
                <a:latin typeface="Century Gothic" panose="02116942222400000000"/>
                <a:ea typeface="Roboto" panose="02000000000000000000" pitchFamily="2" charset="0"/>
                <a:cs typeface="Segoe UI" panose="020B0502040204020203" pitchFamily="34" charset="0"/>
              </a:rPr>
              <a:t>och i ganska hög grad (3+4) i % | Jämförelser mot 2023</a:t>
            </a:r>
          </a:p>
        </p:txBody>
      </p:sp>
      <p:sp>
        <p:nvSpPr>
          <p:cNvPr id="22" name="Text Placeholder 3">
            <a:extLst>
              <a:ext uri="{FF2B5EF4-FFF2-40B4-BE49-F238E27FC236}">
                <a16:creationId xmlns:a16="http://schemas.microsoft.com/office/drawing/2014/main" id="{3188D0C2-0D8B-0A43-D6DD-4F58721DC8CF}"/>
              </a:ext>
            </a:extLst>
          </p:cNvPr>
          <p:cNvSpPr txBox="1">
            <a:spLocks/>
          </p:cNvSpPr>
          <p:nvPr/>
        </p:nvSpPr>
        <p:spPr>
          <a:xfrm>
            <a:off x="460372" y="6268405"/>
            <a:ext cx="7439027" cy="13932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800" b="0" i="0" kern="1200">
                <a:solidFill>
                  <a:schemeClr val="tx1"/>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228600" indent="-228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800" b="0" i="0" kern="1200">
                <a:solidFill>
                  <a:schemeClr val="tx1"/>
                </a:solidFill>
                <a:latin typeface="+mn-lt"/>
                <a:ea typeface="Roboto" panose="02000000000000000000" pitchFamily="2" charset="0"/>
                <a:cs typeface="Segoe UI" panose="020B0502040204020203" pitchFamily="34" charset="0"/>
              </a:defRPr>
            </a:lvl3pPr>
            <a:lvl4pPr marL="457200" marR="0" indent="-2286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600" b="0" i="0" kern="1200">
                <a:solidFill>
                  <a:schemeClr val="tx1"/>
                </a:solidFill>
                <a:latin typeface="+mn-lt"/>
                <a:ea typeface="Roboto" panose="02000000000000000000" pitchFamily="2" charset="0"/>
                <a:cs typeface="Segoe UI" panose="020B0502040204020203" pitchFamily="34" charset="0"/>
              </a:defRPr>
            </a:lvl4pPr>
            <a:lvl5pPr marL="685800" indent="-2286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600" b="0" i="0" kern="1200">
                <a:solidFill>
                  <a:schemeClr val="tx1"/>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1"/>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400" b="1" i="0" kern="1200">
                <a:solidFill>
                  <a:schemeClr val="tx1"/>
                </a:solidFill>
                <a:latin typeface="+mn-lt"/>
                <a:ea typeface="Roboto" panose="02000000000000000000" pitchFamily="2" charset="0"/>
                <a:cs typeface="Segoe UI" panose="020B0502040204020203" pitchFamily="34" charset="0"/>
              </a:defRPr>
            </a:lvl7pPr>
            <a:lvl8pPr marL="228600" indent="-2286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1"/>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sz="800" dirty="0"/>
              <a:t>Bas: Samtliga, Ensamstående (2024 n=235, 2023 n=168), Sammanboende (2024 n=428, 2023 n=464), Kontrollgrupp (2024 n=466, 2023 n=500)</a:t>
            </a:r>
          </a:p>
        </p:txBody>
      </p:sp>
      <p:cxnSp>
        <p:nvCxnSpPr>
          <p:cNvPr id="23" name="Straight Connector 22">
            <a:extLst>
              <a:ext uri="{FF2B5EF4-FFF2-40B4-BE49-F238E27FC236}">
                <a16:creationId xmlns:a16="http://schemas.microsoft.com/office/drawing/2014/main" id="{71687F4E-2BC7-2B46-84BF-ADB9D9FE1565}"/>
              </a:ext>
            </a:extLst>
          </p:cNvPr>
          <p:cNvCxnSpPr>
            <a:cxnSpLocks/>
          </p:cNvCxnSpPr>
          <p:nvPr/>
        </p:nvCxnSpPr>
        <p:spPr>
          <a:xfrm>
            <a:off x="460374" y="6214683"/>
            <a:ext cx="112680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 Placeholder 4">
            <a:extLst>
              <a:ext uri="{FF2B5EF4-FFF2-40B4-BE49-F238E27FC236}">
                <a16:creationId xmlns:a16="http://schemas.microsoft.com/office/drawing/2014/main" id="{531E4451-CFC2-AA91-4054-3E2756914450}"/>
              </a:ext>
            </a:extLst>
          </p:cNvPr>
          <p:cNvSpPr txBox="1">
            <a:spLocks/>
          </p:cNvSpPr>
          <p:nvPr/>
        </p:nvSpPr>
        <p:spPr>
          <a:xfrm>
            <a:off x="446906" y="2268400"/>
            <a:ext cx="3672000" cy="6048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r>
              <a:rPr lang="sv-SE" dirty="0"/>
              <a:t>Ensamstående </a:t>
            </a:r>
            <a:br>
              <a:rPr lang="sv-SE" dirty="0"/>
            </a:br>
            <a:r>
              <a:rPr lang="sv-SE" dirty="0"/>
              <a:t>under 29 500 kr/mån</a:t>
            </a:r>
          </a:p>
        </p:txBody>
      </p:sp>
      <p:sp>
        <p:nvSpPr>
          <p:cNvPr id="10" name="Text Placeholder 6">
            <a:extLst>
              <a:ext uri="{FF2B5EF4-FFF2-40B4-BE49-F238E27FC236}">
                <a16:creationId xmlns:a16="http://schemas.microsoft.com/office/drawing/2014/main" id="{53BAD724-63E6-79B5-346B-1E6D5F8A0FA4}"/>
              </a:ext>
            </a:extLst>
          </p:cNvPr>
          <p:cNvSpPr txBox="1">
            <a:spLocks/>
          </p:cNvSpPr>
          <p:nvPr/>
        </p:nvSpPr>
        <p:spPr>
          <a:xfrm>
            <a:off x="4553198" y="2205084"/>
            <a:ext cx="3459722" cy="604800"/>
          </a:xfrm>
          <a:prstGeom prst="rect">
            <a:avLst/>
          </a:prstGeom>
        </p:spPr>
        <p:txBody>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600" b="0" i="0" kern="1200">
                <a:solidFill>
                  <a:schemeClr val="tx2"/>
                </a:solidFill>
                <a:latin typeface="+mn-lt"/>
                <a:ea typeface="Roboto" panose="02000000000000000000" pitchFamily="2" charset="0"/>
                <a:cs typeface="Segoe UI" panose="020B0502040204020203" pitchFamily="34" charset="0"/>
              </a:defRPr>
            </a:lvl1pPr>
            <a:lvl2pPr marL="0" indent="0" algn="l" defTabSz="914400" rtl="0" eaLnBrk="1" latinLnBrk="0" hangingPunct="1">
              <a:lnSpc>
                <a:spcPct val="100000"/>
              </a:lnSpc>
              <a:spcBef>
                <a:spcPts val="0"/>
              </a:spcBef>
              <a:spcAft>
                <a:spcPts val="1200"/>
              </a:spcAft>
              <a:buClr>
                <a:schemeClr val="accent1"/>
              </a:buClr>
              <a:buFontTx/>
              <a:buNone/>
              <a:tabLst>
                <a:tab pos="280988" algn="l"/>
              </a:tabLst>
              <a:defRPr sz="1800" b="1" i="0" kern="1200">
                <a:solidFill>
                  <a:schemeClr val="tx2"/>
                </a:solidFill>
                <a:latin typeface="+mn-lt"/>
                <a:ea typeface="Roboto" panose="02000000000000000000" pitchFamily="2" charset="0"/>
                <a:cs typeface="Segoe UI" panose="020B0502040204020203" pitchFamily="34" charset="0"/>
              </a:defRPr>
            </a:lvl2pPr>
            <a:lvl3pPr marL="156600" indent="-156600" algn="l" defTabSz="292608" rtl="0" eaLnBrk="1" latinLnBrk="0" hangingPunct="1">
              <a:lnSpc>
                <a:spcPct val="100000"/>
              </a:lnSpc>
              <a:spcBef>
                <a:spcPts val="0"/>
              </a:spcBef>
              <a:spcAft>
                <a:spcPts val="600"/>
              </a:spcAft>
              <a:buClr>
                <a:schemeClr val="tx1"/>
              </a:buClr>
              <a:buFont typeface="Arial" panose="020B0604020202020204" pitchFamily="34" charset="0"/>
              <a:buChar char="•"/>
              <a:tabLst>
                <a:tab pos="276225" algn="l"/>
                <a:tab pos="584200" algn="l"/>
              </a:tabLst>
              <a:defRPr sz="1400" b="0" i="0" kern="1200">
                <a:solidFill>
                  <a:schemeClr val="tx2"/>
                </a:solidFill>
                <a:latin typeface="+mn-lt"/>
                <a:ea typeface="Roboto" panose="02000000000000000000" pitchFamily="2" charset="0"/>
                <a:cs typeface="Segoe UI" panose="020B0502040204020203" pitchFamily="34" charset="0"/>
              </a:defRPr>
            </a:lvl3pPr>
            <a:lvl4pPr marL="316800" marR="0" indent="-158400" algn="l" defTabSz="292608" rtl="0" eaLnBrk="1" fontAlgn="auto" latinLnBrk="0" hangingPunct="1">
              <a:lnSpc>
                <a:spcPct val="100000"/>
              </a:lnSpc>
              <a:spcBef>
                <a:spcPts val="0"/>
              </a:spcBef>
              <a:spcAft>
                <a:spcPts val="600"/>
              </a:spcAft>
              <a:buClr>
                <a:schemeClr val="tx1"/>
              </a:buClr>
              <a:buSzPct val="100000"/>
              <a:buFont typeface="Arial" panose="020B0604020202020204" pitchFamily="34" charset="0"/>
              <a:buChar char="•"/>
              <a:tabLst/>
              <a:defRPr sz="1400" b="0" i="0" kern="1200">
                <a:solidFill>
                  <a:schemeClr val="tx2"/>
                </a:solidFill>
                <a:latin typeface="+mn-lt"/>
                <a:ea typeface="Roboto" panose="02000000000000000000" pitchFamily="2" charset="0"/>
                <a:cs typeface="Segoe UI" panose="020B0502040204020203" pitchFamily="34" charset="0"/>
              </a:defRPr>
            </a:lvl4pPr>
            <a:lvl5pPr marL="475200" indent="-158400" algn="l" defTabSz="292608" rtl="0" eaLnBrk="1" latinLnBrk="0" hangingPunct="1">
              <a:lnSpc>
                <a:spcPct val="100000"/>
              </a:lnSpc>
              <a:spcBef>
                <a:spcPts val="0"/>
              </a:spcBef>
              <a:spcAft>
                <a:spcPts val="600"/>
              </a:spcAft>
              <a:buClr>
                <a:schemeClr val="tx1"/>
              </a:buClr>
              <a:buSzPct val="100000"/>
              <a:buFont typeface="Arial" panose="020B0604020202020204" pitchFamily="34" charset="0"/>
              <a:buChar char="•"/>
              <a:tabLst>
                <a:tab pos="292608" algn="l"/>
                <a:tab pos="585216" algn="l"/>
              </a:tabLst>
              <a:defRPr sz="1400" b="0" i="0" kern="1200">
                <a:solidFill>
                  <a:schemeClr val="tx2"/>
                </a:solidFill>
                <a:latin typeface="+mn-lt"/>
                <a:ea typeface="Roboto" panose="02000000000000000000" pitchFamily="2" charset="0"/>
                <a:cs typeface="Segoe UI" panose="020B0502040204020203" pitchFamily="34" charset="0"/>
              </a:defRPr>
            </a:lvl5pPr>
            <a:lvl6pPr marL="0" indent="0" algn="l" defTabSz="914400" rtl="0" eaLnBrk="1" latinLnBrk="0" hangingPunct="1">
              <a:lnSpc>
                <a:spcPct val="100000"/>
              </a:lnSpc>
              <a:spcBef>
                <a:spcPts val="0"/>
              </a:spcBef>
              <a:spcAft>
                <a:spcPts val="600"/>
              </a:spcAft>
              <a:buClr>
                <a:schemeClr val="tx1"/>
              </a:buClr>
              <a:buSzPct val="100000"/>
              <a:buFontTx/>
              <a:buNone/>
              <a:tabLst/>
              <a:defRPr sz="1400" b="0" i="0" kern="1200">
                <a:solidFill>
                  <a:schemeClr val="tx2"/>
                </a:solidFill>
                <a:latin typeface="+mn-lt"/>
                <a:ea typeface="Roboto" panose="02000000000000000000" pitchFamily="2" charset="0"/>
                <a:cs typeface="Segoe UI" panose="020B0502040204020203" pitchFamily="34" charset="0"/>
              </a:defRPr>
            </a:lvl6pPr>
            <a:lvl7pPr marL="0" indent="0" algn="l" defTabSz="914400" rtl="0" eaLnBrk="1" latinLnBrk="0" hangingPunct="1">
              <a:lnSpc>
                <a:spcPct val="100000"/>
              </a:lnSpc>
              <a:spcBef>
                <a:spcPts val="0"/>
              </a:spcBef>
              <a:spcAft>
                <a:spcPts val="600"/>
              </a:spcAft>
              <a:buClr>
                <a:schemeClr val="tx1"/>
              </a:buClr>
              <a:buSzPct val="100000"/>
              <a:buFontTx/>
              <a:buNone/>
              <a:tabLst/>
              <a:defRPr sz="1600" b="1" i="0" kern="1200">
                <a:solidFill>
                  <a:schemeClr val="tx2"/>
                </a:solidFill>
                <a:latin typeface="+mn-lt"/>
                <a:ea typeface="Roboto" panose="02000000000000000000" pitchFamily="2" charset="0"/>
                <a:cs typeface="Segoe UI" panose="020B0502040204020203" pitchFamily="34" charset="0"/>
              </a:defRPr>
            </a:lvl7pPr>
            <a:lvl8pPr marL="158400" indent="-158400" algn="l" defTabSz="914400" rtl="0" eaLnBrk="1" latinLnBrk="0" hangingPunct="1">
              <a:lnSpc>
                <a:spcPct val="100000"/>
              </a:lnSpc>
              <a:spcBef>
                <a:spcPts val="0"/>
              </a:spcBef>
              <a:spcAft>
                <a:spcPts val="60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Segoe UI" panose="020B0502040204020203" pitchFamily="34" charset="0"/>
              </a:defRPr>
            </a:lvl8pPr>
            <a:lvl9pPr marL="0" indent="0" algn="l" defTabSz="914400" rtl="0" eaLnBrk="1" latinLnBrk="0" hangingPunct="1">
              <a:lnSpc>
                <a:spcPct val="100000"/>
              </a:lnSpc>
              <a:spcBef>
                <a:spcPts val="0"/>
              </a:spcBef>
              <a:spcAft>
                <a:spcPts val="600"/>
              </a:spcAft>
              <a:buClr>
                <a:schemeClr val="tx1"/>
              </a:buClr>
              <a:buSzPct val="100000"/>
              <a:buFontTx/>
              <a:buNone/>
              <a:tabLst/>
              <a:defRPr sz="5400" b="0" i="0" kern="1200">
                <a:solidFill>
                  <a:schemeClr val="accent6"/>
                </a:solidFill>
                <a:latin typeface="Georgia" panose="02040502050405020303" pitchFamily="18" charset="0"/>
                <a:ea typeface="Roboto" panose="02000000000000000000" pitchFamily="2" charset="0"/>
                <a:cs typeface="Segoe UI" panose="020B0502040204020203" pitchFamily="34" charset="0"/>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Sammanboende </a:t>
            </a:r>
            <a:b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br>
            <a:r>
              <a:rPr kumimoji="0" lang="sv-SE" sz="1600" b="0" i="0" u="none" strike="noStrike" kern="1200" cap="none" spc="0" normalizeH="0" baseline="0" noProof="0" dirty="0">
                <a:ln>
                  <a:noFill/>
                </a:ln>
                <a:solidFill>
                  <a:srgbClr val="282626"/>
                </a:solidFill>
                <a:effectLst/>
                <a:uLnTx/>
                <a:uFillTx/>
                <a:latin typeface="Century Gothic" panose="02116942222400000000"/>
                <a:ea typeface="Roboto" panose="02000000000000000000" pitchFamily="2" charset="0"/>
                <a:cs typeface="Segoe UI" panose="020B0502040204020203" pitchFamily="34" charset="0"/>
              </a:rPr>
              <a:t>under 42 000 kr/mån</a:t>
            </a:r>
          </a:p>
        </p:txBody>
      </p:sp>
      <p:sp>
        <p:nvSpPr>
          <p:cNvPr id="15" name="Text Placeholder 8">
            <a:extLst>
              <a:ext uri="{FF2B5EF4-FFF2-40B4-BE49-F238E27FC236}">
                <a16:creationId xmlns:a16="http://schemas.microsoft.com/office/drawing/2014/main" id="{C486E63B-5DDF-91A4-952B-B1CA0F4BAE77}"/>
              </a:ext>
            </a:extLst>
          </p:cNvPr>
          <p:cNvSpPr txBox="1">
            <a:spLocks/>
          </p:cNvSpPr>
          <p:nvPr/>
        </p:nvSpPr>
        <p:spPr>
          <a:xfrm>
            <a:off x="8448072" y="2137760"/>
            <a:ext cx="3459722" cy="604838"/>
          </a:xfrm>
          <a:prstGeom prst="rect">
            <a:avLst/>
          </a:prstGeom>
        </p:spPr>
        <p:txBody>
          <a:bodyPr vert="horz" lIns="0" tIns="0" rIns="0" bIns="0" rtlCol="0" anchor="ctr" anchorCtr="0"/>
          <a:lstStyle>
            <a:defPPr>
              <a:defRPr lang="en-US"/>
            </a:defPPr>
            <a:lvl1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1pPr>
            <a:lvl2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2pPr>
            <a:lvl3pPr marL="0" algn="r" defTabSz="457200" rtl="0" eaLnBrk="1" latinLnBrk="0" hangingPunct="1">
              <a:defRPr sz="800" b="1" i="0" kern="1200">
                <a:solidFill>
                  <a:schemeClr val="tx1"/>
                </a:solidFill>
                <a:latin typeface="+mn-lt"/>
                <a:ea typeface="Verdana" panose="020B0604030504040204" pitchFamily="34" charset="0"/>
                <a:cs typeface="Verdana" panose="020B0604030504040204" pitchFamily="34" charset="0"/>
              </a:defRPr>
            </a:lvl3pPr>
            <a:lvl4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4pPr>
            <a:lvl5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5pPr>
            <a:lvl6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6pPr>
            <a:lvl7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7pPr>
            <a:lvl8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8pPr>
            <a:lvl9pPr marL="0" algn="r" defTabSz="457200" rtl="0" eaLnBrk="1" latinLnBrk="0" hangingPunct="1">
              <a:defRPr sz="800" b="1" i="0" kern="1200">
                <a:solidFill>
                  <a:schemeClr val="tx2"/>
                </a:solidFill>
                <a:latin typeface="+mn-lt"/>
                <a:ea typeface="Verdana" panose="020B0604030504040204" pitchFamily="34" charset="0"/>
                <a:cs typeface="Verdana" panose="020B060403050404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entury Gothic" panose="02116942222400000000"/>
                <a:ea typeface="Verdana" panose="020B0604030504040204" pitchFamily="34" charset="0"/>
              </a:rPr>
              <a:t>Kontrollgrupp</a:t>
            </a:r>
          </a:p>
        </p:txBody>
      </p:sp>
      <p:graphicFrame>
        <p:nvGraphicFramePr>
          <p:cNvPr id="26" name="Content Placeholder 19">
            <a:extLst>
              <a:ext uri="{FF2B5EF4-FFF2-40B4-BE49-F238E27FC236}">
                <a16:creationId xmlns:a16="http://schemas.microsoft.com/office/drawing/2014/main" id="{732A5C5D-A65C-4B1A-C0DA-627B35F43FF7}"/>
              </a:ext>
            </a:extLst>
          </p:cNvPr>
          <p:cNvGraphicFramePr>
            <a:graphicFrameLocks noGrp="1"/>
          </p:cNvGraphicFramePr>
          <p:nvPr>
            <p:ph sz="quarter" idx="23"/>
            <p:extLst>
              <p:ext uri="{D42A27DB-BD31-4B8C-83A1-F6EECF244321}">
                <p14:modId xmlns:p14="http://schemas.microsoft.com/office/powerpoint/2010/main" val="1319959570"/>
              </p:ext>
            </p:extLst>
          </p:nvPr>
        </p:nvGraphicFramePr>
        <p:xfrm>
          <a:off x="8124825" y="2945502"/>
          <a:ext cx="3594100" cy="306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ontent Placeholder 19">
            <a:extLst>
              <a:ext uri="{FF2B5EF4-FFF2-40B4-BE49-F238E27FC236}">
                <a16:creationId xmlns:a16="http://schemas.microsoft.com/office/drawing/2014/main" id="{1E2113BE-A1DB-A01A-31A2-AB2F3617B427}"/>
              </a:ext>
            </a:extLst>
          </p:cNvPr>
          <p:cNvGraphicFramePr>
            <a:graphicFrameLocks noGrp="1"/>
          </p:cNvGraphicFramePr>
          <p:nvPr>
            <p:ph sz="quarter" idx="24"/>
            <p:extLst>
              <p:ext uri="{D42A27DB-BD31-4B8C-83A1-F6EECF244321}">
                <p14:modId xmlns:p14="http://schemas.microsoft.com/office/powerpoint/2010/main" val="1559230188"/>
              </p:ext>
            </p:extLst>
          </p:nvPr>
        </p:nvGraphicFramePr>
        <p:xfrm>
          <a:off x="4305300" y="2945503"/>
          <a:ext cx="3594100" cy="306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ontent Placeholder 19">
            <a:extLst>
              <a:ext uri="{FF2B5EF4-FFF2-40B4-BE49-F238E27FC236}">
                <a16:creationId xmlns:a16="http://schemas.microsoft.com/office/drawing/2014/main" id="{9E8E39CC-CD5D-BEC4-AF69-44E90517962E}"/>
              </a:ext>
            </a:extLst>
          </p:cNvPr>
          <p:cNvGraphicFramePr>
            <a:graphicFrameLocks noGrp="1"/>
          </p:cNvGraphicFramePr>
          <p:nvPr>
            <p:ph sz="quarter" idx="12"/>
            <p:extLst>
              <p:ext uri="{D42A27DB-BD31-4B8C-83A1-F6EECF244321}">
                <p14:modId xmlns:p14="http://schemas.microsoft.com/office/powerpoint/2010/main" val="865021831"/>
              </p:ext>
            </p:extLst>
          </p:nvPr>
        </p:nvGraphicFramePr>
        <p:xfrm>
          <a:off x="460375" y="2955675"/>
          <a:ext cx="3606800" cy="3050228"/>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ruta 12">
            <a:extLst>
              <a:ext uri="{FF2B5EF4-FFF2-40B4-BE49-F238E27FC236}">
                <a16:creationId xmlns:a16="http://schemas.microsoft.com/office/drawing/2014/main" id="{33B4B084-1901-8056-9CBB-7F6873199BE8}"/>
              </a:ext>
            </a:extLst>
          </p:cNvPr>
          <p:cNvSpPr txBox="1"/>
          <p:nvPr/>
        </p:nvSpPr>
        <p:spPr>
          <a:xfrm>
            <a:off x="3787024" y="4093622"/>
            <a:ext cx="157403" cy="215444"/>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FFFFFF"/>
                </a:solidFill>
                <a:effectLst/>
                <a:uLnTx/>
                <a:uFillTx/>
                <a:latin typeface="Century Gothic" panose="02116942222400000000"/>
                <a:ea typeface="+mn-ea"/>
                <a:cs typeface="+mn-cs"/>
              </a:rPr>
              <a:t>+</a:t>
            </a:r>
          </a:p>
        </p:txBody>
      </p:sp>
      <p:sp>
        <p:nvSpPr>
          <p:cNvPr id="29" name="textruta 28">
            <a:extLst>
              <a:ext uri="{FF2B5EF4-FFF2-40B4-BE49-F238E27FC236}">
                <a16:creationId xmlns:a16="http://schemas.microsoft.com/office/drawing/2014/main" id="{91345F43-8F64-B444-E244-2EB118F124C6}"/>
              </a:ext>
            </a:extLst>
          </p:cNvPr>
          <p:cNvSpPr txBox="1"/>
          <p:nvPr/>
        </p:nvSpPr>
        <p:spPr>
          <a:xfrm>
            <a:off x="10203929" y="4119659"/>
            <a:ext cx="162098" cy="215444"/>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entury Gothic" panose="02116942222400000000"/>
                <a:ea typeface="+mn-ea"/>
                <a:cs typeface="+mn-cs"/>
              </a:rPr>
              <a:t>-</a:t>
            </a:r>
          </a:p>
        </p:txBody>
      </p:sp>
      <p:sp>
        <p:nvSpPr>
          <p:cNvPr id="31" name="textruta 30">
            <a:extLst>
              <a:ext uri="{FF2B5EF4-FFF2-40B4-BE49-F238E27FC236}">
                <a16:creationId xmlns:a16="http://schemas.microsoft.com/office/drawing/2014/main" id="{6B3393E7-A044-3E57-F529-60B662C3FBDE}"/>
              </a:ext>
            </a:extLst>
          </p:cNvPr>
          <p:cNvSpPr txBox="1"/>
          <p:nvPr/>
        </p:nvSpPr>
        <p:spPr>
          <a:xfrm>
            <a:off x="10161574" y="5156344"/>
            <a:ext cx="162098" cy="215444"/>
          </a:xfrm>
          <a:prstGeom prst="rect">
            <a:avLst/>
          </a:prstGeom>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srgbClr val="000000"/>
                </a:solidFill>
                <a:effectLst/>
                <a:uLnTx/>
                <a:uFillTx/>
                <a:latin typeface="Century Gothic" panose="02116942222400000000"/>
                <a:ea typeface="+mn-ea"/>
                <a:cs typeface="+mn-cs"/>
              </a:rPr>
              <a:t>-</a:t>
            </a:r>
          </a:p>
        </p:txBody>
      </p:sp>
    </p:spTree>
    <p:extLst>
      <p:ext uri="{BB962C8B-B14F-4D97-AF65-F5344CB8AC3E}">
        <p14:creationId xmlns:p14="http://schemas.microsoft.com/office/powerpoint/2010/main" val="24346745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35"/>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heme/theme1.xml><?xml version="1.0" encoding="utf-8"?>
<a:theme xmlns:a="http://schemas.openxmlformats.org/drawingml/2006/main" name="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41" id="{183EAA59-2141-4690-8910-A0C03E408863}" vid="{65EC1273-7A05-4818-B87A-D89B169EFCFA}"/>
    </a:ext>
  </a:extLst>
</a:theme>
</file>

<file path=ppt/theme/theme10.xml><?xml version="1.0" encoding="utf-8"?>
<a:theme xmlns:a="http://schemas.openxmlformats.org/drawingml/2006/main" name="2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3" id="{863F19BD-E0DF-4677-A6C2-E2A17E7F566C}" vid="{A6FFACD0-6136-423D-83F6-FA210BD0F34E}"/>
    </a:ext>
  </a:extLst>
</a:theme>
</file>

<file path=ppt/theme/theme11.xml><?xml version="1.0" encoding="utf-8"?>
<a:theme xmlns:a="http://schemas.openxmlformats.org/drawingml/2006/main" name="3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D3C8BD"/>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l">
          <a:defRPr sz="900" b="1" i="0" dirty="0" smtClean="0">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3" id="{863F19BD-E0DF-4677-A6C2-E2A17E7F566C}" vid="{A6FFACD0-6136-423D-83F6-FA210BD0F34E}"/>
    </a:ext>
  </a:extLst>
</a:theme>
</file>

<file path=ppt/theme/theme12.xml><?xml version="1.0" encoding="utf-8"?>
<a:theme xmlns:a="http://schemas.openxmlformats.org/drawingml/2006/main" name="4_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2" id="{14C38A5D-AE07-46FE-85EF-447D24DAD257}" vid="{EB61D3AD-A37A-4239-8C7D-1465763FEA71}"/>
    </a:ext>
  </a:extLst>
</a:theme>
</file>

<file path=ppt/theme/theme13.xml><?xml version="1.0" encoding="utf-8"?>
<a:theme xmlns:a="http://schemas.openxmlformats.org/drawingml/2006/main" name="6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F0547FC3-7B85-4843-A851-15538F0F082F}"/>
    </a:ext>
  </a:extLst>
</a:theme>
</file>

<file path=ppt/theme/theme14.xml><?xml version="1.0" encoding="utf-8"?>
<a:theme xmlns:a="http://schemas.openxmlformats.org/drawingml/2006/main" name="7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2" id="{14C38A5D-AE07-46FE-85EF-447D24DAD257}" vid="{BCF40753-2B45-4D86-BB76-3E531FC7BB1F}"/>
    </a:ext>
  </a:extLst>
</a:theme>
</file>

<file path=ppt/theme/theme15.xml><?xml version="1.0" encoding="utf-8"?>
<a:theme xmlns:a="http://schemas.openxmlformats.org/drawingml/2006/main" name="2_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PPT Template V3.1 (002).potx" id="{F90DA820-4C7B-4D61-A8DE-970408A02305}" vid="{DA14D089-ACE7-4097-9734-829A9BC7ECF3}"/>
    </a:ext>
  </a:extLst>
</a:theme>
</file>

<file path=ppt/theme/theme16.xml><?xml version="1.0" encoding="utf-8"?>
<a:theme xmlns:a="http://schemas.openxmlformats.org/drawingml/2006/main" name="8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D3C8BD"/>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l">
          <a:defRPr sz="900" b="1" i="0" dirty="0" smtClean="0">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3" id="{863F19BD-E0DF-4677-A6C2-E2A17E7F566C}" vid="{A6FFACD0-6136-423D-83F6-FA210BD0F34E}"/>
    </a:ext>
  </a:extLst>
</a:theme>
</file>

<file path=ppt/theme/theme17.xml><?xml version="1.0" encoding="utf-8"?>
<a:theme xmlns:a="http://schemas.openxmlformats.org/drawingml/2006/main" name="9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F0547FC3-7B85-4843-A851-15538F0F082F}"/>
    </a:ext>
  </a:extLst>
</a:theme>
</file>

<file path=ppt/theme/theme18.xml><?xml version="1.0" encoding="utf-8"?>
<a:theme xmlns:a="http://schemas.openxmlformats.org/drawingml/2006/main" name="10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41" id="{183EAA59-2141-4690-8910-A0C03E408863}" vid="{A75E232D-07A7-470A-864C-4068FE99AFEC}"/>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41" id="{183EAA59-2141-4690-8910-A0C03E408863}" vid="{A75E232D-07A7-470A-864C-4068FE99AFEC}"/>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ster element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41" id="{183EAA59-2141-4690-8910-A0C03E408863}" vid="{473A2A45-50AC-4D8A-9255-E4A8EB59CA1D}"/>
    </a:ext>
  </a:extLst>
</a:theme>
</file>

<file path=ppt/theme/theme4.xml><?xml version="1.0" encoding="utf-8"?>
<a:theme xmlns:a="http://schemas.openxmlformats.org/drawingml/2006/main" name="Verian Svenska">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3" id="{863F19BD-E0DF-4677-A6C2-E2A17E7F566C}" vid="{DB46D0A7-5DB1-4E84-B268-19E44F1D43C4}"/>
    </a:ext>
  </a:extLst>
</a:theme>
</file>

<file path=ppt/theme/theme5.xml><?xml version="1.0" encoding="utf-8"?>
<a:theme xmlns:a="http://schemas.openxmlformats.org/drawingml/2006/main" name="1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Verian PPT Template V3.1 (002).potx" id="{BA19C356-57B3-4871-91E6-E813B40ECB54}" vid="{E0E56829-926A-4DB5-B530-413F4A02D86E}"/>
    </a:ext>
  </a:extLst>
</a:theme>
</file>

<file path=ppt/theme/theme6.xml><?xml version="1.0" encoding="utf-8"?>
<a:theme xmlns:a="http://schemas.openxmlformats.org/drawingml/2006/main" name="4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bodyPr vert="horz" lIns="0" tIns="0" rIns="0" bIns="0" rtlCol="0">
        <a:spAutoFit/>
      </a:bodyPr>
      <a:lstStyle>
        <a:defPPr algn="l">
          <a:defRPr smtClean="0"/>
        </a:defPPr>
      </a:lstStyle>
    </a:txDef>
  </a:objectDefaults>
  <a:extraClrSchemeLst/>
  <a:extLst>
    <a:ext uri="{05A4C25C-085E-4340-85A3-A5531E510DB2}">
      <thm15:themeFamily xmlns:thm15="http://schemas.microsoft.com/office/thememl/2012/main" name="Presentation2" id="{FF160C6B-685C-4174-B1B0-75DED747E7E2}" vid="{48513F43-F314-4389-8DB1-B269E7CC720F}"/>
    </a:ext>
  </a:extLst>
</a:theme>
</file>

<file path=ppt/theme/theme7.xml><?xml version="1.0" encoding="utf-8"?>
<a:theme xmlns:a="http://schemas.openxmlformats.org/drawingml/2006/main" name="1_Cover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PPT Template V3.1 (002).potx" id="{BA19C356-57B3-4871-91E6-E813B40ECB54}" vid="{2534CD42-174E-4F4C-96FF-B9F1132258A3}"/>
    </a:ext>
  </a:extLst>
</a:theme>
</file>

<file path=ppt/theme/theme8.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94F64FA6-D845-4A53-8DC8-BAD38E3B909D}" vid="{0D7E2A5D-B599-4075-862E-1E389FDC9942}"/>
    </a:ext>
  </a:extLst>
</a:theme>
</file>

<file path=ppt/theme/theme9.xml><?xml version="1.0" encoding="utf-8"?>
<a:theme xmlns:a="http://schemas.openxmlformats.org/drawingml/2006/main" name="5_Content slides">
  <a:themeElements>
    <a:clrScheme name="Verian">
      <a:dk1>
        <a:srgbClr val="000000"/>
      </a:dk1>
      <a:lt1>
        <a:srgbClr val="FFFFFF"/>
      </a:lt1>
      <a:dk2>
        <a:srgbClr val="282626"/>
      </a:dk2>
      <a:lt2>
        <a:srgbClr val="F9EEE3"/>
      </a:lt2>
      <a:accent1>
        <a:srgbClr val="FF7D04"/>
      </a:accent1>
      <a:accent2>
        <a:srgbClr val="20BAAF"/>
      </a:accent2>
      <a:accent3>
        <a:srgbClr val="D3C8BD"/>
      </a:accent3>
      <a:accent4>
        <a:srgbClr val="BAB0AB"/>
      </a:accent4>
      <a:accent5>
        <a:srgbClr val="9C9090"/>
      </a:accent5>
      <a:accent6>
        <a:srgbClr val="736868"/>
      </a:accent6>
      <a:hlink>
        <a:srgbClr val="282626"/>
      </a:hlink>
      <a:folHlink>
        <a:srgbClr val="954F72"/>
      </a:folHlink>
    </a:clrScheme>
    <a:fontScheme name="Verian">
      <a:majorFont>
        <a:latin typeface="Georgia" panose="226354523400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116942222400000000"/>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defPPr algn="ctr">
          <a:defRPr sz="1800" b="0" i="0" dirty="0" smtClean="0">
            <a:solidFill>
              <a:schemeClr val="bg1"/>
            </a:solidFill>
            <a:latin typeface="+mn-lt"/>
            <a:ea typeface="Roboto" panose="02000000000000000000" pitchFamily="2" charset="0"/>
            <a:cs typeface="Segoe UI" panose="020B0502040204020203" pitchFamily="34" charset="0"/>
          </a:defRPr>
        </a:defPPr>
      </a:lstStyle>
    </a:spDef>
    <a:txDef>
      <a:spPr>
        <a:noFill/>
      </a:spPr>
      <a:bodyPr wrap="square" lIns="0" tIns="0" rIns="0" bIns="0" rtlCol="0">
        <a:normAutofit/>
      </a:bodyPr>
      <a:lstStyle>
        <a:defPPr marL="0" indent="-3657600" algn="l">
          <a:spcAft>
            <a:spcPts val="600"/>
          </a:spcAft>
          <a:defRPr sz="1800" b="0" i="0" dirty="0" smtClean="0">
            <a:solidFill>
              <a:schemeClr val="tx2"/>
            </a:solidFill>
            <a:latin typeface="+mn-lt"/>
            <a:ea typeface="Roboto" panose="02000000000000000000" pitchFamily="2" charset="0"/>
            <a:cs typeface="Segoe UI" panose="020B0502040204020203" pitchFamily="34" charset="0"/>
          </a:defRPr>
        </a:defPPr>
      </a:lstStyle>
    </a:txDef>
  </a:objectDefaults>
  <a:extraClrSchemeLst/>
  <a:extLst>
    <a:ext uri="{05A4C25C-085E-4340-85A3-A5531E510DB2}">
      <thm15:themeFamily xmlns:thm15="http://schemas.microsoft.com/office/thememl/2012/main" name="Verian Best Practice Deck for Graphs and Charts v1 Nov2023 (1).pptx" id="{31BE172B-8260-45D9-8407-D07365828AE9}" vid="{F0547FC3-7B85-4843-A851-15538F0F08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DAEAD3784604F87566858D360BEE6" ma:contentTypeVersion="16" ma:contentTypeDescription="Create a new document." ma:contentTypeScope="" ma:versionID="d3bda68344492716c8ec70e7fdaa907e">
  <xsd:schema xmlns:xsd="http://www.w3.org/2001/XMLSchema" xmlns:xs="http://www.w3.org/2001/XMLSchema" xmlns:p="http://schemas.microsoft.com/office/2006/metadata/properties" xmlns:ns2="a3043bd0-9ce6-4919-bf86-66f3ed4fc498" xmlns:ns3="82cb74b0-8933-4284-8b5a-9868f4cc0cc9" targetNamespace="http://schemas.microsoft.com/office/2006/metadata/properties" ma:root="true" ma:fieldsID="053efa7b4e4542750064c996198644c4" ns2:_="" ns3:_="">
    <xsd:import namespace="a3043bd0-9ce6-4919-bf86-66f3ed4fc498"/>
    <xsd:import namespace="82cb74b0-8933-4284-8b5a-9868f4cc0c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43bd0-9ce6-4919-bf86-66f3ed4fc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99ce38d-f98b-41d7-8763-00b2b7663b4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b74b0-8933-4284-8b5a-9868f4cc0cc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df78623-4b16-420e-ab28-a90a44429793}" ma:internalName="TaxCatchAll" ma:showField="CatchAllData" ma:web="82cb74b0-8933-4284-8b5a-9868f4cc0c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043bd0-9ce6-4919-bf86-66f3ed4fc498">
      <Terms xmlns="http://schemas.microsoft.com/office/infopath/2007/PartnerControls"/>
    </lcf76f155ced4ddcb4097134ff3c332f>
    <TaxCatchAll xmlns="82cb74b0-8933-4284-8b5a-9868f4cc0cc9" xsi:nil="true"/>
  </documentManagement>
</p:properties>
</file>

<file path=customXml/itemProps1.xml><?xml version="1.0" encoding="utf-8"?>
<ds:datastoreItem xmlns:ds="http://schemas.openxmlformats.org/officeDocument/2006/customXml" ds:itemID="{BCFDD631-D5A5-4FAE-8562-3EB08E485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43bd0-9ce6-4919-bf86-66f3ed4fc498"/>
    <ds:schemaRef ds:uri="82cb74b0-8933-4284-8b5a-9868f4cc0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3.xml><?xml version="1.0" encoding="utf-8"?>
<ds:datastoreItem xmlns:ds="http://schemas.openxmlformats.org/officeDocument/2006/customXml" ds:itemID="{EEF607C6-A57A-4B03-A83A-45F6327B7BA6}">
  <ds:schemaRefs>
    <ds:schemaRef ds:uri="http://schemas.openxmlformats.org/package/2006/metadata/core-properties"/>
    <ds:schemaRef ds:uri="http://schemas.microsoft.com/office/2006/metadata/properties"/>
    <ds:schemaRef ds:uri="http://schemas.microsoft.com/office/infopath/2007/PartnerControls"/>
    <ds:schemaRef ds:uri="http://purl.org/dc/elements/1.1/"/>
    <ds:schemaRef ds:uri="http://purl.org/dc/terms/"/>
    <ds:schemaRef ds:uri="82cb74b0-8933-4284-8b5a-9868f4cc0cc9"/>
    <ds:schemaRef ds:uri="http://schemas.microsoft.com/office/2006/documentManagement/types"/>
    <ds:schemaRef ds:uri="a3043bd0-9ce6-4919-bf86-66f3ed4fc49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FM Verian presentation v1</Template>
  <TotalTime>6080</TotalTime>
  <Words>3079</Words>
  <Application>Microsoft Office PowerPoint</Application>
  <PresentationFormat>Widescreen</PresentationFormat>
  <Paragraphs>396</Paragraphs>
  <Slides>29</Slides>
  <Notes>20</Notes>
  <HiddenSlides>0</HiddenSlides>
  <MMClips>0</MMClips>
  <ScaleCrop>false</ScaleCrop>
  <HeadingPairs>
    <vt:vector size="6" baseType="variant">
      <vt:variant>
        <vt:lpstr>Fonts Used</vt:lpstr>
      </vt:variant>
      <vt:variant>
        <vt:i4>8</vt:i4>
      </vt:variant>
      <vt:variant>
        <vt:lpstr>Theme</vt:lpstr>
      </vt:variant>
      <vt:variant>
        <vt:i4>18</vt:i4>
      </vt:variant>
      <vt:variant>
        <vt:lpstr>Slide Titles</vt:lpstr>
      </vt:variant>
      <vt:variant>
        <vt:i4>29</vt:i4>
      </vt:variant>
    </vt:vector>
  </HeadingPairs>
  <TitlesOfParts>
    <vt:vector size="55" baseType="lpstr">
      <vt:lpstr>DengXian</vt:lpstr>
      <vt:lpstr>Arial</vt:lpstr>
      <vt:lpstr>Calibri</vt:lpstr>
      <vt:lpstr>Century Gothic</vt:lpstr>
      <vt:lpstr>Georgia</vt:lpstr>
      <vt:lpstr>Roboto</vt:lpstr>
      <vt:lpstr>Symbol</vt:lpstr>
      <vt:lpstr>Times New Roman</vt:lpstr>
      <vt:lpstr>Cover slides</vt:lpstr>
      <vt:lpstr>Content slides</vt:lpstr>
      <vt:lpstr>Master elements</vt:lpstr>
      <vt:lpstr>Verian Svenska</vt:lpstr>
      <vt:lpstr>1_Content slides</vt:lpstr>
      <vt:lpstr>4_Content slides</vt:lpstr>
      <vt:lpstr>1_Cover slides</vt:lpstr>
      <vt:lpstr>Kantar template master</vt:lpstr>
      <vt:lpstr>5_Content slides</vt:lpstr>
      <vt:lpstr>2_Content slides</vt:lpstr>
      <vt:lpstr>3_Content slides</vt:lpstr>
      <vt:lpstr>4_Cover slides</vt:lpstr>
      <vt:lpstr>6_Content slides</vt:lpstr>
      <vt:lpstr>7_Content slides</vt:lpstr>
      <vt:lpstr>2_Cover slides</vt:lpstr>
      <vt:lpstr>8_Content slides</vt:lpstr>
      <vt:lpstr>9_Content slides</vt:lpstr>
      <vt:lpstr>10_Content slides</vt:lpstr>
      <vt:lpstr>PowerPoint Presentation</vt:lpstr>
      <vt:lpstr>PowerPoint Presentation</vt:lpstr>
      <vt:lpstr>Metod, målgrupp och antal intervjuer</vt:lpstr>
      <vt:lpstr>PowerPoint Presentation</vt:lpstr>
      <vt:lpstr>PowerPoint Presentation</vt:lpstr>
      <vt:lpstr>Låginkomstföräldrar är mer oroliga över den egna ekonomin</vt:lpstr>
      <vt:lpstr>Förändringar i oro för låginkomstföräldrar jämfört med 2023</vt:lpstr>
      <vt:lpstr>Drygt varannan ensamstående är orolig för familjens försörjning</vt:lpstr>
      <vt:lpstr>Stora skillnader mellan inkomstgrupperna </vt:lpstr>
      <vt:lpstr>Orolig över hur ens ekonomiska situation påverkar barnen</vt:lpstr>
      <vt:lpstr>4 av 10 ensamstående har lånat för att betala grundläggande utgifter </vt:lpstr>
      <vt:lpstr>Allt tuffare ekonomiskt läge för låginkomstföräldrar jämfört med ifjol</vt:lpstr>
      <vt:lpstr>Följden av ekonomiska svårigheter </vt:lpstr>
      <vt:lpstr>Följden av ekonomiska svårigheter </vt:lpstr>
      <vt:lpstr>Fyra av tio ensamstående skulle klara av ca 1 000 kr i utgiftsökningar </vt:lpstr>
      <vt:lpstr>Låginkomstföräldrar har mindre ekonomiskt spelrum jämfört med 2023</vt:lpstr>
      <vt:lpstr>PowerPoint Presentation</vt:lpstr>
      <vt:lpstr>Drygt varannan ensamstående förälder har haft svårigheter</vt:lpstr>
      <vt:lpstr>Mest förekommande är att ha haft svårt med utgifter till aktiviteter</vt:lpstr>
      <vt:lpstr>Ensamstående har sämre tillgång till fritidsaktiviteter med låga avgifter</vt:lpstr>
      <vt:lpstr>Tillgång till fritidsaktiviteter för barn där man bor</vt:lpstr>
      <vt:lpstr>Tillgång till fritidsaktiviteter för barn som är gratis/har låga avgifter </vt:lpstr>
      <vt:lpstr>PowerPoint Presentation</vt:lpstr>
      <vt:lpstr>Stort stöd för att kollektivtrafik ska vara gratis för barn</vt:lpstr>
      <vt:lpstr>PowerPoint Presentation</vt:lpstr>
      <vt:lpstr>Sammanfattning och slutsatser</vt:lpstr>
      <vt:lpstr>Sammanfattning och slutsatser</vt:lpstr>
      <vt:lpstr>Sammanfattning och slutsatser</vt:lpstr>
      <vt:lpstr>Kontaktpersoner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Hajdu, Katarina (KT)</dc:creator>
  <cp:keywords/>
  <dc:description/>
  <cp:lastModifiedBy>Martin Ahlqvist</cp:lastModifiedBy>
  <cp:revision>304</cp:revision>
  <dcterms:created xsi:type="dcterms:W3CDTF">2023-11-02T13:33:44Z</dcterms:created>
  <dcterms:modified xsi:type="dcterms:W3CDTF">2024-03-12T15:56:45Z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0x01010091CDAEAD3784604F87566858D360BEE6</vt:lpwstr>
  </property>
  <property fmtid="{D5CDD505-2E9C-101B-9397-08002B2CF9AE}" pid="3" name="MediaServiceImageTags">
    <vt:lpwstr/>
  </property>
  <property fmtid="{D5CDD505-2E9C-101B-9397-08002B2CF9AE}" pid="4" name="MSIP_Label_3741da7a-79c1-417c-b408-16c0bfe99fca_Enabled">
    <vt:lpwstr>true</vt:lpwstr>
  </property>
  <property fmtid="{D5CDD505-2E9C-101B-9397-08002B2CF9AE}" pid="5" name="MSIP_Label_3741da7a-79c1-417c-b408-16c0bfe99fca_SetDate">
    <vt:lpwstr>2023-09-14T15:11:27Z</vt:lpwstr>
  </property>
  <property fmtid="{D5CDD505-2E9C-101B-9397-08002B2CF9AE}" pid="6" name="MSIP_Label_3741da7a-79c1-417c-b408-16c0bfe99fca_Method">
    <vt:lpwstr>Standard</vt:lpwstr>
  </property>
  <property fmtid="{D5CDD505-2E9C-101B-9397-08002B2CF9AE}" pid="7" name="MSIP_Label_3741da7a-79c1-417c-b408-16c0bfe99fca_Name">
    <vt:lpwstr>Internal Only - Amber</vt:lpwstr>
  </property>
  <property fmtid="{D5CDD505-2E9C-101B-9397-08002B2CF9AE}" pid="8" name="MSIP_Label_3741da7a-79c1-417c-b408-16c0bfe99fca_SiteId">
    <vt:lpwstr>1e355c04-e0a4-42ed-8e2d-7351591f0ef1</vt:lpwstr>
  </property>
  <property fmtid="{D5CDD505-2E9C-101B-9397-08002B2CF9AE}" pid="9" name="MSIP_Label_3741da7a-79c1-417c-b408-16c0bfe99fca_ActionId">
    <vt:lpwstr>867cb716-2a5b-486d-bdd8-8cc5054f2796</vt:lpwstr>
  </property>
  <property fmtid="{D5CDD505-2E9C-101B-9397-08002B2CF9AE}" pid="10" name="MSIP_Label_3741da7a-79c1-417c-b408-16c0bfe99fca_ContentBits">
    <vt:lpwstr>0</vt:lpwstr>
  </property>
</Properties>
</file>