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drawings/drawing1.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60" r:id="rId4"/>
    <p:sldMasterId id="2147483919" r:id="rId5"/>
    <p:sldMasterId id="2147483966" r:id="rId6"/>
    <p:sldMasterId id="2147483991" r:id="rId7"/>
  </p:sldMasterIdLst>
  <p:notesMasterIdLst>
    <p:notesMasterId r:id="rId55"/>
  </p:notesMasterIdLst>
  <p:handoutMasterIdLst>
    <p:handoutMasterId r:id="rId56"/>
  </p:handoutMasterIdLst>
  <p:sldIdLst>
    <p:sldId id="519" r:id="rId8"/>
    <p:sldId id="542" r:id="rId9"/>
    <p:sldId id="2147471614" r:id="rId10"/>
    <p:sldId id="525" r:id="rId11"/>
    <p:sldId id="540" r:id="rId12"/>
    <p:sldId id="591" r:id="rId13"/>
    <p:sldId id="594" r:id="rId14"/>
    <p:sldId id="595" r:id="rId15"/>
    <p:sldId id="583" r:id="rId16"/>
    <p:sldId id="596" r:id="rId17"/>
    <p:sldId id="598" r:id="rId18"/>
    <p:sldId id="597" r:id="rId19"/>
    <p:sldId id="584" r:id="rId20"/>
    <p:sldId id="599" r:id="rId21"/>
    <p:sldId id="600" r:id="rId22"/>
    <p:sldId id="585" r:id="rId23"/>
    <p:sldId id="601" r:id="rId24"/>
    <p:sldId id="602" r:id="rId25"/>
    <p:sldId id="586" r:id="rId26"/>
    <p:sldId id="612" r:id="rId27"/>
    <p:sldId id="603" r:id="rId28"/>
    <p:sldId id="604" r:id="rId29"/>
    <p:sldId id="605" r:id="rId30"/>
    <p:sldId id="607" r:id="rId31"/>
    <p:sldId id="608" r:id="rId32"/>
    <p:sldId id="609" r:id="rId33"/>
    <p:sldId id="610" r:id="rId34"/>
    <p:sldId id="611" r:id="rId35"/>
    <p:sldId id="587" r:id="rId36"/>
    <p:sldId id="613" r:id="rId37"/>
    <p:sldId id="614" r:id="rId38"/>
    <p:sldId id="2147471616" r:id="rId39"/>
    <p:sldId id="615" r:id="rId40"/>
    <p:sldId id="588" r:id="rId41"/>
    <p:sldId id="616" r:id="rId42"/>
    <p:sldId id="617" r:id="rId43"/>
    <p:sldId id="618" r:id="rId44"/>
    <p:sldId id="619" r:id="rId45"/>
    <p:sldId id="620" r:id="rId46"/>
    <p:sldId id="621" r:id="rId47"/>
    <p:sldId id="622" r:id="rId48"/>
    <p:sldId id="623" r:id="rId49"/>
    <p:sldId id="590" r:id="rId50"/>
    <p:sldId id="627" r:id="rId51"/>
    <p:sldId id="626" r:id="rId52"/>
    <p:sldId id="624" r:id="rId53"/>
    <p:sldId id="2147471615"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6D4651-F1EF-21DA-6E2F-BBFB767E17A9}" name="Lou, Cyndi" initials="LC" userId="S::Cyndi.Lou@kantar.com::a340587f-e472-4971-862b-95192ab862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20BAAF"/>
    <a:srgbClr val="7030A0"/>
    <a:srgbClr val="FF7D04"/>
    <a:srgbClr val="3CBC00"/>
    <a:srgbClr val="1DBAB0"/>
    <a:srgbClr val="F9EEE3"/>
    <a:srgbClr val="FFB905"/>
    <a:srgbClr val="0060AD"/>
    <a:srgbClr val="E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just format 1 - Dekorfär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p:cViewPr varScale="1">
        <p:scale>
          <a:sx n="55" d="100"/>
          <a:sy n="55" d="100"/>
        </p:scale>
        <p:origin x="1096" y="264"/>
      </p:cViewPr>
      <p:guideLst/>
    </p:cSldViewPr>
  </p:slideViewPr>
  <p:notesTextViewPr>
    <p:cViewPr>
      <p:scale>
        <a:sx n="1" d="1"/>
        <a:sy n="1" d="1"/>
      </p:scale>
      <p:origin x="0" y="0"/>
    </p:cViewPr>
  </p:notesTextViewPr>
  <p:notesViewPr>
    <p:cSldViewPr snapToGrid="0">
      <p:cViewPr>
        <p:scale>
          <a:sx n="1" d="2"/>
          <a:sy n="1" d="2"/>
        </p:scale>
        <p:origin x="2708"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62064698488369E-2"/>
          <c:y val="0.11363916607577355"/>
          <c:w val="0.90894107839497729"/>
          <c:h val="0.86386193768854824"/>
        </c:manualLayout>
      </c:layout>
      <c:barChart>
        <c:barDir val="bar"/>
        <c:grouping val="stacked"/>
        <c:varyColors val="0"/>
        <c:ser>
          <c:idx val="0"/>
          <c:order val="0"/>
          <c:tx>
            <c:strRef>
              <c:f>Sheet1!$B$1</c:f>
              <c:strCache>
                <c:ptCount val="1"/>
                <c:pt idx="0">
                  <c:v>Bör tas bort helt</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Sheet1!$B$2:$B$11</c:f>
              <c:numCache>
                <c:formatCode>General</c:formatCode>
                <c:ptCount val="10"/>
                <c:pt idx="0">
                  <c:v>4</c:v>
                </c:pt>
                <c:pt idx="1">
                  <c:v>5</c:v>
                </c:pt>
                <c:pt idx="2">
                  <c:v>5</c:v>
                </c:pt>
                <c:pt idx="3">
                  <c:v>6</c:v>
                </c:pt>
                <c:pt idx="4">
                  <c:v>7</c:v>
                </c:pt>
                <c:pt idx="5">
                  <c:v>6</c:v>
                </c:pt>
                <c:pt idx="6">
                  <c:v>6</c:v>
                </c:pt>
                <c:pt idx="7">
                  <c:v>6</c:v>
                </c:pt>
                <c:pt idx="8">
                  <c:v>6</c:v>
                </c:pt>
                <c:pt idx="9">
                  <c:v>8</c:v>
                </c:pt>
              </c:numCache>
            </c:numRef>
          </c:val>
          <c:extLst>
            <c:ext xmlns:c16="http://schemas.microsoft.com/office/drawing/2014/chart" uri="{C3380CC4-5D6E-409C-BE32-E72D297353CC}">
              <c16:uniqueId val="{00000000-EFAA-40E7-A2AA-3B4930376370}"/>
            </c:ext>
          </c:extLst>
        </c:ser>
        <c:ser>
          <c:idx val="1"/>
          <c:order val="1"/>
          <c:tx>
            <c:strRef>
              <c:f>Sheet1!$C$1</c:f>
              <c:strCache>
                <c:ptCount val="1"/>
                <c:pt idx="0">
                  <c:v>Bör minska</c:v>
                </c:pt>
              </c:strCache>
            </c:strRef>
          </c:tx>
          <c:spPr>
            <a:solidFill>
              <a:srgbClr val="1DBAB0">
                <a:alpha val="50196"/>
              </a:srgb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Sheet1!$C$2:$C$11</c:f>
              <c:numCache>
                <c:formatCode>General</c:formatCode>
                <c:ptCount val="10"/>
                <c:pt idx="0">
                  <c:v>18</c:v>
                </c:pt>
                <c:pt idx="1">
                  <c:v>19</c:v>
                </c:pt>
                <c:pt idx="2">
                  <c:v>22</c:v>
                </c:pt>
                <c:pt idx="3">
                  <c:v>31</c:v>
                </c:pt>
                <c:pt idx="4">
                  <c:v>29</c:v>
                </c:pt>
                <c:pt idx="5">
                  <c:v>32</c:v>
                </c:pt>
                <c:pt idx="6">
                  <c:v>31</c:v>
                </c:pt>
                <c:pt idx="7">
                  <c:v>26</c:v>
                </c:pt>
                <c:pt idx="8">
                  <c:v>24</c:v>
                </c:pt>
                <c:pt idx="9">
                  <c:v>26</c:v>
                </c:pt>
              </c:numCache>
            </c:numRef>
          </c:val>
          <c:extLst>
            <c:ext xmlns:c16="http://schemas.microsoft.com/office/drawing/2014/chart" uri="{C3380CC4-5D6E-409C-BE32-E72D297353CC}">
              <c16:uniqueId val="{00000001-EFAA-40E7-A2AA-3B4930376370}"/>
            </c:ext>
          </c:extLst>
        </c:ser>
        <c:ser>
          <c:idx val="2"/>
          <c:order val="2"/>
          <c:tx>
            <c:strRef>
              <c:f>Sheet1!$D$1</c:f>
              <c:strCache>
                <c:ptCount val="1"/>
                <c:pt idx="0">
                  <c:v>Ungefär lagom</c:v>
                </c:pt>
              </c:strCache>
            </c:strRef>
          </c:tx>
          <c:spPr>
            <a:solidFill>
              <a:schemeClr val="accent1">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Sheet1!$D$2:$D$11</c:f>
              <c:numCache>
                <c:formatCode>General</c:formatCode>
                <c:ptCount val="10"/>
                <c:pt idx="0">
                  <c:v>57</c:v>
                </c:pt>
                <c:pt idx="1">
                  <c:v>58</c:v>
                </c:pt>
                <c:pt idx="2">
                  <c:v>55</c:v>
                </c:pt>
                <c:pt idx="3">
                  <c:v>46</c:v>
                </c:pt>
                <c:pt idx="4">
                  <c:v>47</c:v>
                </c:pt>
                <c:pt idx="5">
                  <c:v>47</c:v>
                </c:pt>
                <c:pt idx="6">
                  <c:v>48</c:v>
                </c:pt>
                <c:pt idx="7">
                  <c:v>41</c:v>
                </c:pt>
                <c:pt idx="8">
                  <c:v>39</c:v>
                </c:pt>
                <c:pt idx="9">
                  <c:v>36</c:v>
                </c:pt>
              </c:numCache>
            </c:numRef>
          </c:val>
          <c:extLst>
            <c:ext xmlns:c16="http://schemas.microsoft.com/office/drawing/2014/chart" uri="{C3380CC4-5D6E-409C-BE32-E72D297353CC}">
              <c16:uniqueId val="{00000002-EFAA-40E7-A2AA-3B4930376370}"/>
            </c:ext>
          </c:extLst>
        </c:ser>
        <c:ser>
          <c:idx val="3"/>
          <c:order val="3"/>
          <c:tx>
            <c:strRef>
              <c:f>Sheet1!$E$1</c:f>
              <c:strCache>
                <c:ptCount val="1"/>
                <c:pt idx="0">
                  <c:v>Bör öka</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Sheet1!$E$2:$E$11</c:f>
              <c:numCache>
                <c:formatCode>General</c:formatCode>
                <c:ptCount val="10"/>
                <c:pt idx="0">
                  <c:v>13</c:v>
                </c:pt>
                <c:pt idx="1">
                  <c:v>11</c:v>
                </c:pt>
                <c:pt idx="2">
                  <c:v>10</c:v>
                </c:pt>
                <c:pt idx="3">
                  <c:v>8</c:v>
                </c:pt>
                <c:pt idx="4">
                  <c:v>9</c:v>
                </c:pt>
                <c:pt idx="5">
                  <c:v>7</c:v>
                </c:pt>
                <c:pt idx="6">
                  <c:v>9</c:v>
                </c:pt>
                <c:pt idx="7">
                  <c:v>16</c:v>
                </c:pt>
                <c:pt idx="8">
                  <c:v>19</c:v>
                </c:pt>
                <c:pt idx="9">
                  <c:v>20</c:v>
                </c:pt>
              </c:numCache>
            </c:numRef>
          </c:val>
          <c:extLst>
            <c:ext xmlns:c16="http://schemas.microsoft.com/office/drawing/2014/chart" uri="{C3380CC4-5D6E-409C-BE32-E72D297353CC}">
              <c16:uniqueId val="{00000003-EFAA-40E7-A2AA-3B4930376370}"/>
            </c:ext>
          </c:extLst>
        </c:ser>
        <c:ser>
          <c:idx val="4"/>
          <c:order val="4"/>
          <c:tx>
            <c:strRef>
              <c:f>Sheet1!$F$1</c:f>
              <c:strCache>
                <c:ptCount val="1"/>
                <c:pt idx="0">
                  <c:v>Vet ej</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Sheet1!$F$2:$F$11</c:f>
              <c:numCache>
                <c:formatCode>General</c:formatCode>
                <c:ptCount val="10"/>
                <c:pt idx="0">
                  <c:v>9</c:v>
                </c:pt>
                <c:pt idx="1">
                  <c:v>8</c:v>
                </c:pt>
                <c:pt idx="2">
                  <c:v>8</c:v>
                </c:pt>
                <c:pt idx="3">
                  <c:v>8</c:v>
                </c:pt>
                <c:pt idx="4">
                  <c:v>8</c:v>
                </c:pt>
                <c:pt idx="5">
                  <c:v>8</c:v>
                </c:pt>
                <c:pt idx="6">
                  <c:v>6</c:v>
                </c:pt>
                <c:pt idx="7">
                  <c:v>11</c:v>
                </c:pt>
                <c:pt idx="8">
                  <c:v>12</c:v>
                </c:pt>
                <c:pt idx="9">
                  <c:v>9</c:v>
                </c:pt>
              </c:numCache>
            </c:numRef>
          </c:val>
          <c:extLst>
            <c:ext xmlns:c16="http://schemas.microsoft.com/office/drawing/2014/chart" uri="{C3380CC4-5D6E-409C-BE32-E72D297353CC}">
              <c16:uniqueId val="{00000004-EFAA-40E7-A2AA-3B4930376370}"/>
            </c:ext>
          </c:extLst>
        </c:ser>
        <c:dLbls>
          <c:showLegendKey val="0"/>
          <c:showVal val="0"/>
          <c:showCatName val="0"/>
          <c:showSerName val="0"/>
          <c:showPercent val="0"/>
          <c:showBubbleSize val="0"/>
        </c:dLbls>
        <c:gapWidth val="150"/>
        <c:overlap val="10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0"/>
          <c:y val="2.9247408418115309E-2"/>
          <c:w val="0.64182854314426574"/>
          <c:h val="5.021576601025697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68312428352672"/>
          <c:y val="5.6203847076372403E-2"/>
          <c:w val="0.57731687571647328"/>
          <c:h val="0.93765260121650473"/>
        </c:manualLayout>
      </c:layout>
      <c:barChart>
        <c:barDir val="bar"/>
        <c:grouping val="clustered"/>
        <c:varyColors val="0"/>
        <c:ser>
          <c:idx val="0"/>
          <c:order val="0"/>
          <c:tx>
            <c:strRef>
              <c:f>Sheet1!$G$1</c:f>
              <c:strCache>
                <c:ptCount val="1"/>
                <c:pt idx="0">
                  <c:v>2021</c:v>
                </c:pt>
              </c:strCache>
            </c:strRef>
          </c:tx>
          <c:spPr>
            <a:solidFill>
              <a:schemeClr val="accent4">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Nej, inget av detta</c:v>
                </c:pt>
                <c:pt idx="1">
                  <c:v>Genom eget frivilligt arbete</c:v>
                </c:pt>
                <c:pt idx="2">
                  <c:v>Genom påverkans/ opinionsbildningsarbete</c:v>
                </c:pt>
                <c:pt idx="3">
                  <c:v>Genom att vara fadder</c:v>
                </c:pt>
                <c:pt idx="4">
                  <c:v>På annat sätt</c:v>
                </c:pt>
                <c:pt idx="5">
                  <c:v>Genom att ändra livsstil, tänka på vad jag handlar, äter etc. </c:v>
                </c:pt>
                <c:pt idx="6">
                  <c:v>Skänkt kläder, möbler m.m</c:v>
                </c:pt>
                <c:pt idx="7">
                  <c:v>Skänkt pengar till frivilligorganisationer</c:v>
                </c:pt>
              </c:strCache>
            </c:strRef>
          </c:cat>
          <c:val>
            <c:numRef>
              <c:f>Sheet1!$G$2:$G$9</c:f>
              <c:numCache>
                <c:formatCode>General</c:formatCode>
                <c:ptCount val="8"/>
                <c:pt idx="0">
                  <c:v>23</c:v>
                </c:pt>
                <c:pt idx="1">
                  <c:v>3</c:v>
                </c:pt>
                <c:pt idx="2">
                  <c:v>3</c:v>
                </c:pt>
                <c:pt idx="3">
                  <c:v>9</c:v>
                </c:pt>
                <c:pt idx="4">
                  <c:v>5</c:v>
                </c:pt>
                <c:pt idx="5">
                  <c:v>26</c:v>
                </c:pt>
                <c:pt idx="6">
                  <c:v>46</c:v>
                </c:pt>
                <c:pt idx="7">
                  <c:v>46</c:v>
                </c:pt>
              </c:numCache>
            </c:numRef>
          </c:val>
          <c:extLst>
            <c:ext xmlns:c16="http://schemas.microsoft.com/office/drawing/2014/chart" uri="{C3380CC4-5D6E-409C-BE32-E72D297353CC}">
              <c16:uniqueId val="{00000000-EFAA-40E7-A2AA-3B4930376370}"/>
            </c:ext>
          </c:extLst>
        </c:ser>
        <c:ser>
          <c:idx val="1"/>
          <c:order val="1"/>
          <c:tx>
            <c:strRef>
              <c:f>Sheet1!$H$1</c:f>
              <c:strCache>
                <c:ptCount val="1"/>
                <c:pt idx="0">
                  <c:v>2022</c:v>
                </c:pt>
              </c:strCache>
            </c:strRef>
          </c:tx>
          <c:spPr>
            <a:solidFill>
              <a:schemeClr val="accent4">
                <a:lumMod val="40000"/>
                <a:lumOff val="6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Nej, inget av detta</c:v>
                </c:pt>
                <c:pt idx="1">
                  <c:v>Genom eget frivilligt arbete</c:v>
                </c:pt>
                <c:pt idx="2">
                  <c:v>Genom påverkans/ opinionsbildningsarbete</c:v>
                </c:pt>
                <c:pt idx="3">
                  <c:v>Genom att vara fadder</c:v>
                </c:pt>
                <c:pt idx="4">
                  <c:v>På annat sätt</c:v>
                </c:pt>
                <c:pt idx="5">
                  <c:v>Genom att ändra livsstil, tänka på vad jag handlar, äter etc. </c:v>
                </c:pt>
                <c:pt idx="6">
                  <c:v>Skänkt kläder, möbler m.m</c:v>
                </c:pt>
                <c:pt idx="7">
                  <c:v>Skänkt pengar till frivilligorganisationer</c:v>
                </c:pt>
              </c:strCache>
            </c:strRef>
          </c:cat>
          <c:val>
            <c:numRef>
              <c:f>Sheet1!$H$2:$H$9</c:f>
              <c:numCache>
                <c:formatCode>General</c:formatCode>
                <c:ptCount val="8"/>
                <c:pt idx="0">
                  <c:v>23</c:v>
                </c:pt>
                <c:pt idx="1">
                  <c:v>4</c:v>
                </c:pt>
                <c:pt idx="2">
                  <c:v>3</c:v>
                </c:pt>
                <c:pt idx="3">
                  <c:v>8</c:v>
                </c:pt>
                <c:pt idx="4">
                  <c:v>6</c:v>
                </c:pt>
                <c:pt idx="5">
                  <c:v>24</c:v>
                </c:pt>
                <c:pt idx="6">
                  <c:v>45</c:v>
                </c:pt>
                <c:pt idx="7">
                  <c:v>47</c:v>
                </c:pt>
              </c:numCache>
            </c:numRef>
          </c:val>
          <c:extLst>
            <c:ext xmlns:c16="http://schemas.microsoft.com/office/drawing/2014/chart" uri="{C3380CC4-5D6E-409C-BE32-E72D297353CC}">
              <c16:uniqueId val="{00000000-25F8-412A-AA6F-4E446C8E7E1A}"/>
            </c:ext>
          </c:extLst>
        </c:ser>
        <c:ser>
          <c:idx val="2"/>
          <c:order val="2"/>
          <c:tx>
            <c:strRef>
              <c:f>Sheet1!$I$1</c:f>
              <c:strCache>
                <c:ptCount val="1"/>
                <c:pt idx="0">
                  <c:v>2023</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Nej, inget av detta</c:v>
                </c:pt>
                <c:pt idx="1">
                  <c:v>Genom eget frivilligt arbete</c:v>
                </c:pt>
                <c:pt idx="2">
                  <c:v>Genom påverkans/ opinionsbildningsarbete</c:v>
                </c:pt>
                <c:pt idx="3">
                  <c:v>Genom att vara fadder</c:v>
                </c:pt>
                <c:pt idx="4">
                  <c:v>På annat sätt</c:v>
                </c:pt>
                <c:pt idx="5">
                  <c:v>Genom att ändra livsstil, tänka på vad jag handlar, äter etc. </c:v>
                </c:pt>
                <c:pt idx="6">
                  <c:v>Skänkt kläder, möbler m.m</c:v>
                </c:pt>
                <c:pt idx="7">
                  <c:v>Skänkt pengar till frivilligorganisationer</c:v>
                </c:pt>
              </c:strCache>
            </c:strRef>
          </c:cat>
          <c:val>
            <c:numRef>
              <c:f>Sheet1!$I$2:$I$9</c:f>
              <c:numCache>
                <c:formatCode>General</c:formatCode>
                <c:ptCount val="8"/>
                <c:pt idx="0">
                  <c:v>25</c:v>
                </c:pt>
                <c:pt idx="1">
                  <c:v>4</c:v>
                </c:pt>
                <c:pt idx="2">
                  <c:v>4</c:v>
                </c:pt>
                <c:pt idx="3">
                  <c:v>8</c:v>
                </c:pt>
                <c:pt idx="4">
                  <c:v>6</c:v>
                </c:pt>
                <c:pt idx="5">
                  <c:v>27</c:v>
                </c:pt>
                <c:pt idx="6">
                  <c:v>42</c:v>
                </c:pt>
                <c:pt idx="7">
                  <c:v>46</c:v>
                </c:pt>
              </c:numCache>
            </c:numRef>
          </c:val>
          <c:extLst>
            <c:ext xmlns:c16="http://schemas.microsoft.com/office/drawing/2014/chart" uri="{C3380CC4-5D6E-409C-BE32-E72D297353CC}">
              <c16:uniqueId val="{00000001-25F8-412A-AA6F-4E446C8E7E1A}"/>
            </c:ext>
          </c:extLst>
        </c:ser>
        <c:ser>
          <c:idx val="3"/>
          <c:order val="3"/>
          <c:tx>
            <c:strRef>
              <c:f>Sheet1!$J$1</c:f>
              <c:strCache>
                <c:ptCount val="1"/>
                <c:pt idx="0">
                  <c:v>2024</c:v>
                </c:pt>
              </c:strCache>
            </c:strRef>
          </c:tx>
          <c:spPr>
            <a:solidFill>
              <a:schemeClr val="accent4"/>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Nej, inget av detta</c:v>
                </c:pt>
                <c:pt idx="1">
                  <c:v>Genom eget frivilligt arbete</c:v>
                </c:pt>
                <c:pt idx="2">
                  <c:v>Genom påverkans/ opinionsbildningsarbete</c:v>
                </c:pt>
                <c:pt idx="3">
                  <c:v>Genom att vara fadder</c:v>
                </c:pt>
                <c:pt idx="4">
                  <c:v>På annat sätt</c:v>
                </c:pt>
                <c:pt idx="5">
                  <c:v>Genom att ändra livsstil, tänka på vad jag handlar, äter etc. </c:v>
                </c:pt>
                <c:pt idx="6">
                  <c:v>Skänkt kläder, möbler m.m</c:v>
                </c:pt>
                <c:pt idx="7">
                  <c:v>Skänkt pengar till frivilligorganisationer</c:v>
                </c:pt>
              </c:strCache>
            </c:strRef>
          </c:cat>
          <c:val>
            <c:numRef>
              <c:f>Sheet1!$J$2:$J$9</c:f>
              <c:numCache>
                <c:formatCode>General</c:formatCode>
                <c:ptCount val="8"/>
                <c:pt idx="0">
                  <c:v>25</c:v>
                </c:pt>
                <c:pt idx="1">
                  <c:v>4</c:v>
                </c:pt>
                <c:pt idx="2">
                  <c:v>5</c:v>
                </c:pt>
                <c:pt idx="3">
                  <c:v>6</c:v>
                </c:pt>
                <c:pt idx="4">
                  <c:v>7</c:v>
                </c:pt>
                <c:pt idx="5">
                  <c:v>25</c:v>
                </c:pt>
                <c:pt idx="6">
                  <c:v>42</c:v>
                </c:pt>
                <c:pt idx="7">
                  <c:v>44</c:v>
                </c:pt>
              </c:numCache>
            </c:numRef>
          </c:val>
          <c:extLst>
            <c:ext xmlns:c16="http://schemas.microsoft.com/office/drawing/2014/chart" uri="{C3380CC4-5D6E-409C-BE32-E72D297353CC}">
              <c16:uniqueId val="{00000007-CC65-4420-A2CC-B99B963A1C44}"/>
            </c:ext>
          </c:extLst>
        </c:ser>
        <c:ser>
          <c:idx val="4"/>
          <c:order val="4"/>
          <c:tx>
            <c:strRef>
              <c:f>Sheet1!$K$1</c:f>
              <c:strCache>
                <c:ptCount val="1"/>
                <c:pt idx="0">
                  <c:v>2025</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Nej, inget av detta</c:v>
                </c:pt>
                <c:pt idx="1">
                  <c:v>Genom eget frivilligt arbete</c:v>
                </c:pt>
                <c:pt idx="2">
                  <c:v>Genom påverkans/ opinionsbildningsarbete</c:v>
                </c:pt>
                <c:pt idx="3">
                  <c:v>Genom att vara fadder</c:v>
                </c:pt>
                <c:pt idx="4">
                  <c:v>På annat sätt</c:v>
                </c:pt>
                <c:pt idx="5">
                  <c:v>Genom att ändra livsstil, tänka på vad jag handlar, äter etc. </c:v>
                </c:pt>
                <c:pt idx="6">
                  <c:v>Skänkt kläder, möbler m.m</c:v>
                </c:pt>
                <c:pt idx="7">
                  <c:v>Skänkt pengar till frivilligorganisationer</c:v>
                </c:pt>
              </c:strCache>
            </c:strRef>
          </c:cat>
          <c:val>
            <c:numRef>
              <c:f>Sheet1!$K$2:$K$9</c:f>
              <c:numCache>
                <c:formatCode>General</c:formatCode>
                <c:ptCount val="8"/>
                <c:pt idx="0">
                  <c:v>27</c:v>
                </c:pt>
                <c:pt idx="1">
                  <c:v>4</c:v>
                </c:pt>
                <c:pt idx="2">
                  <c:v>5</c:v>
                </c:pt>
                <c:pt idx="3">
                  <c:v>6</c:v>
                </c:pt>
                <c:pt idx="4">
                  <c:v>5</c:v>
                </c:pt>
                <c:pt idx="5">
                  <c:v>24</c:v>
                </c:pt>
                <c:pt idx="6">
                  <c:v>43</c:v>
                </c:pt>
                <c:pt idx="7">
                  <c:v>45</c:v>
                </c:pt>
              </c:numCache>
            </c:numRef>
          </c:val>
          <c:extLst>
            <c:ext xmlns:c16="http://schemas.microsoft.com/office/drawing/2014/chart" uri="{C3380CC4-5D6E-409C-BE32-E72D297353CC}">
              <c16:uniqueId val="{00000008-CC65-4420-A2CC-B99B963A1C44}"/>
            </c:ext>
          </c:extLst>
        </c:ser>
        <c:dLbls>
          <c:showLegendKey val="0"/>
          <c:showVal val="0"/>
          <c:showCatName val="0"/>
          <c:showSerName val="0"/>
          <c:showPercent val="0"/>
          <c:showBubbleSize val="0"/>
        </c:dLbls>
        <c:gapWidth val="15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5.1752986985136875E-4"/>
          <c:y val="7.9501042075574044E-4"/>
          <c:w val="0.36039492841543314"/>
          <c:h val="5.828197933650128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68312428352672"/>
          <c:y val="2.5014167245328796E-2"/>
          <c:w val="0.57731687571647328"/>
          <c:h val="0.9749858327546711"/>
        </c:manualLayout>
      </c:layout>
      <c:barChart>
        <c:barDir val="bar"/>
        <c:grouping val="clustered"/>
        <c:varyColors val="0"/>
        <c:ser>
          <c:idx val="0"/>
          <c:order val="0"/>
          <c:tx>
            <c:strRef>
              <c:f>Sheet1!$B$1</c:f>
              <c:strCache>
                <c:ptCount val="1"/>
                <c:pt idx="0">
                  <c:v>2021</c:v>
                </c:pt>
              </c:strCache>
            </c:strRef>
          </c:tx>
          <c:spPr>
            <a:solidFill>
              <a:schemeClr val="accent4">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Bistånd</c:v>
                </c:pt>
                <c:pt idx="1">
                  <c:v>Fri handel</c:v>
                </c:pt>
                <c:pt idx="2">
                  <c:v>En hållbar utveckling</c:v>
                </c:pt>
                <c:pt idx="3">
                  <c:v>Jämställdhet</c:v>
                </c:pt>
                <c:pt idx="4">
                  <c:v>Hälso-och sjukvård</c:v>
                </c:pt>
                <c:pt idx="5">
                  <c:v>Demokrati</c:v>
                </c:pt>
                <c:pt idx="6">
                  <c:v>Fred</c:v>
                </c:pt>
                <c:pt idx="7">
                  <c:v>Utbildning</c:v>
                </c:pt>
              </c:strCache>
            </c:strRef>
          </c:cat>
          <c:val>
            <c:numRef>
              <c:f>Sheet1!$B$2:$B$9</c:f>
              <c:numCache>
                <c:formatCode>General</c:formatCode>
                <c:ptCount val="8"/>
                <c:pt idx="0">
                  <c:v>11</c:v>
                </c:pt>
                <c:pt idx="1">
                  <c:v>11</c:v>
                </c:pt>
                <c:pt idx="2">
                  <c:v>20</c:v>
                </c:pt>
                <c:pt idx="3">
                  <c:v>46</c:v>
                </c:pt>
                <c:pt idx="4">
                  <c:v>53</c:v>
                </c:pt>
                <c:pt idx="5">
                  <c:v>52</c:v>
                </c:pt>
                <c:pt idx="6">
                  <c:v>69</c:v>
                </c:pt>
                <c:pt idx="7">
                  <c:v>81</c:v>
                </c:pt>
              </c:numCache>
            </c:numRef>
          </c:val>
          <c:extLst>
            <c:ext xmlns:c16="http://schemas.microsoft.com/office/drawing/2014/chart" uri="{C3380CC4-5D6E-409C-BE32-E72D297353CC}">
              <c16:uniqueId val="{00000000-EFAA-40E7-A2AA-3B4930376370}"/>
            </c:ext>
          </c:extLst>
        </c:ser>
        <c:ser>
          <c:idx val="1"/>
          <c:order val="1"/>
          <c:tx>
            <c:strRef>
              <c:f>Sheet1!$C$1</c:f>
              <c:strCache>
                <c:ptCount val="1"/>
                <c:pt idx="0">
                  <c:v>2022</c:v>
                </c:pt>
              </c:strCache>
            </c:strRef>
          </c:tx>
          <c:spPr>
            <a:solidFill>
              <a:schemeClr val="accent4">
                <a:lumMod val="40000"/>
                <a:lumOff val="6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Bistånd</c:v>
                </c:pt>
                <c:pt idx="1">
                  <c:v>Fri handel</c:v>
                </c:pt>
                <c:pt idx="2">
                  <c:v>En hållbar utveckling</c:v>
                </c:pt>
                <c:pt idx="3">
                  <c:v>Jämställdhet</c:v>
                </c:pt>
                <c:pt idx="4">
                  <c:v>Hälso-och sjukvård</c:v>
                </c:pt>
                <c:pt idx="5">
                  <c:v>Demokrati</c:v>
                </c:pt>
                <c:pt idx="6">
                  <c:v>Fred</c:v>
                </c:pt>
                <c:pt idx="7">
                  <c:v>Utbildning</c:v>
                </c:pt>
              </c:strCache>
            </c:strRef>
          </c:cat>
          <c:val>
            <c:numRef>
              <c:f>Sheet1!$C$2:$C$9</c:f>
              <c:numCache>
                <c:formatCode>General</c:formatCode>
                <c:ptCount val="8"/>
                <c:pt idx="0">
                  <c:v>13</c:v>
                </c:pt>
                <c:pt idx="1">
                  <c:v>12</c:v>
                </c:pt>
                <c:pt idx="2">
                  <c:v>19</c:v>
                </c:pt>
                <c:pt idx="3">
                  <c:v>44</c:v>
                </c:pt>
                <c:pt idx="4">
                  <c:v>52</c:v>
                </c:pt>
                <c:pt idx="5">
                  <c:v>57</c:v>
                </c:pt>
                <c:pt idx="6">
                  <c:v>67</c:v>
                </c:pt>
                <c:pt idx="7">
                  <c:v>79</c:v>
                </c:pt>
              </c:numCache>
            </c:numRef>
          </c:val>
          <c:extLst>
            <c:ext xmlns:c16="http://schemas.microsoft.com/office/drawing/2014/chart" uri="{C3380CC4-5D6E-409C-BE32-E72D297353CC}">
              <c16:uniqueId val="{00000000-25F8-412A-AA6F-4E446C8E7E1A}"/>
            </c:ext>
          </c:extLst>
        </c:ser>
        <c:ser>
          <c:idx val="2"/>
          <c:order val="2"/>
          <c:tx>
            <c:strRef>
              <c:f>Sheet1!$D$1</c:f>
              <c:strCache>
                <c:ptCount val="1"/>
                <c:pt idx="0">
                  <c:v>2023</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Bistånd</c:v>
                </c:pt>
                <c:pt idx="1">
                  <c:v>Fri handel</c:v>
                </c:pt>
                <c:pt idx="2">
                  <c:v>En hållbar utveckling</c:v>
                </c:pt>
                <c:pt idx="3">
                  <c:v>Jämställdhet</c:v>
                </c:pt>
                <c:pt idx="4">
                  <c:v>Hälso-och sjukvård</c:v>
                </c:pt>
                <c:pt idx="5">
                  <c:v>Demokrati</c:v>
                </c:pt>
                <c:pt idx="6">
                  <c:v>Fred</c:v>
                </c:pt>
                <c:pt idx="7">
                  <c:v>Utbildning</c:v>
                </c:pt>
              </c:strCache>
            </c:strRef>
          </c:cat>
          <c:val>
            <c:numRef>
              <c:f>Sheet1!$D$2:$D$9</c:f>
              <c:numCache>
                <c:formatCode>General</c:formatCode>
                <c:ptCount val="8"/>
                <c:pt idx="0">
                  <c:v>10</c:v>
                </c:pt>
                <c:pt idx="1">
                  <c:v>9</c:v>
                </c:pt>
                <c:pt idx="2">
                  <c:v>26</c:v>
                </c:pt>
                <c:pt idx="3">
                  <c:v>40</c:v>
                </c:pt>
                <c:pt idx="4">
                  <c:v>45</c:v>
                </c:pt>
                <c:pt idx="5">
                  <c:v>58</c:v>
                </c:pt>
                <c:pt idx="6">
                  <c:v>70</c:v>
                </c:pt>
                <c:pt idx="7">
                  <c:v>75</c:v>
                </c:pt>
              </c:numCache>
            </c:numRef>
          </c:val>
          <c:extLst>
            <c:ext xmlns:c16="http://schemas.microsoft.com/office/drawing/2014/chart" uri="{C3380CC4-5D6E-409C-BE32-E72D297353CC}">
              <c16:uniqueId val="{00000001-25F8-412A-AA6F-4E446C8E7E1A}"/>
            </c:ext>
          </c:extLst>
        </c:ser>
        <c:ser>
          <c:idx val="3"/>
          <c:order val="3"/>
          <c:tx>
            <c:strRef>
              <c:f>Sheet1!$E$1</c:f>
              <c:strCache>
                <c:ptCount val="1"/>
                <c:pt idx="0">
                  <c:v>2024</c:v>
                </c:pt>
              </c:strCache>
            </c:strRef>
          </c:tx>
          <c:spPr>
            <a:solidFill>
              <a:schemeClr val="accent4"/>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Bistånd</c:v>
                </c:pt>
                <c:pt idx="1">
                  <c:v>Fri handel</c:v>
                </c:pt>
                <c:pt idx="2">
                  <c:v>En hållbar utveckling</c:v>
                </c:pt>
                <c:pt idx="3">
                  <c:v>Jämställdhet</c:v>
                </c:pt>
                <c:pt idx="4">
                  <c:v>Hälso-och sjukvård</c:v>
                </c:pt>
                <c:pt idx="5">
                  <c:v>Demokrati</c:v>
                </c:pt>
                <c:pt idx="6">
                  <c:v>Fred</c:v>
                </c:pt>
                <c:pt idx="7">
                  <c:v>Utbildning</c:v>
                </c:pt>
              </c:strCache>
            </c:strRef>
          </c:cat>
          <c:val>
            <c:numRef>
              <c:f>Sheet1!$E$2:$E$9</c:f>
              <c:numCache>
                <c:formatCode>General</c:formatCode>
                <c:ptCount val="8"/>
                <c:pt idx="0">
                  <c:v>13</c:v>
                </c:pt>
                <c:pt idx="1">
                  <c:v>11</c:v>
                </c:pt>
                <c:pt idx="2">
                  <c:v>21</c:v>
                </c:pt>
                <c:pt idx="3">
                  <c:v>44</c:v>
                </c:pt>
                <c:pt idx="4">
                  <c:v>49</c:v>
                </c:pt>
                <c:pt idx="5">
                  <c:v>58</c:v>
                </c:pt>
                <c:pt idx="6">
                  <c:v>72</c:v>
                </c:pt>
                <c:pt idx="7">
                  <c:v>75</c:v>
                </c:pt>
              </c:numCache>
            </c:numRef>
          </c:val>
          <c:extLst>
            <c:ext xmlns:c16="http://schemas.microsoft.com/office/drawing/2014/chart" uri="{C3380CC4-5D6E-409C-BE32-E72D297353CC}">
              <c16:uniqueId val="{00000007-CC65-4420-A2CC-B99B963A1C44}"/>
            </c:ext>
          </c:extLst>
        </c:ser>
        <c:ser>
          <c:idx val="4"/>
          <c:order val="4"/>
          <c:tx>
            <c:strRef>
              <c:f>Sheet1!$F$1</c:f>
              <c:strCache>
                <c:ptCount val="1"/>
                <c:pt idx="0">
                  <c:v>2025</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Bistånd</c:v>
                </c:pt>
                <c:pt idx="1">
                  <c:v>Fri handel</c:v>
                </c:pt>
                <c:pt idx="2">
                  <c:v>En hållbar utveckling</c:v>
                </c:pt>
                <c:pt idx="3">
                  <c:v>Jämställdhet</c:v>
                </c:pt>
                <c:pt idx="4">
                  <c:v>Hälso-och sjukvård</c:v>
                </c:pt>
                <c:pt idx="5">
                  <c:v>Demokrati</c:v>
                </c:pt>
                <c:pt idx="6">
                  <c:v>Fred</c:v>
                </c:pt>
                <c:pt idx="7">
                  <c:v>Utbildning</c:v>
                </c:pt>
              </c:strCache>
            </c:strRef>
          </c:cat>
          <c:val>
            <c:numRef>
              <c:f>Sheet1!$F$2:$F$9</c:f>
              <c:numCache>
                <c:formatCode>General</c:formatCode>
                <c:ptCount val="8"/>
                <c:pt idx="0">
                  <c:v>14</c:v>
                </c:pt>
                <c:pt idx="1">
                  <c:v>15</c:v>
                </c:pt>
                <c:pt idx="2">
                  <c:v>19</c:v>
                </c:pt>
                <c:pt idx="3">
                  <c:v>40</c:v>
                </c:pt>
                <c:pt idx="4">
                  <c:v>50</c:v>
                </c:pt>
                <c:pt idx="5">
                  <c:v>55</c:v>
                </c:pt>
                <c:pt idx="6">
                  <c:v>72</c:v>
                </c:pt>
                <c:pt idx="7">
                  <c:v>78</c:v>
                </c:pt>
              </c:numCache>
            </c:numRef>
          </c:val>
          <c:extLst>
            <c:ext xmlns:c16="http://schemas.microsoft.com/office/drawing/2014/chart" uri="{C3380CC4-5D6E-409C-BE32-E72D297353CC}">
              <c16:uniqueId val="{00000008-CC65-4420-A2CC-B99B963A1C44}"/>
            </c:ext>
          </c:extLst>
        </c:ser>
        <c:dLbls>
          <c:showLegendKey val="0"/>
          <c:showVal val="0"/>
          <c:showCatName val="0"/>
          <c:showSerName val="0"/>
          <c:showPercent val="0"/>
          <c:showBubbleSize val="0"/>
        </c:dLbls>
        <c:gapWidth val="15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5.1752986985136875E-4"/>
          <c:y val="7.9501042075574044E-4"/>
          <c:w val="0.36039492841543314"/>
          <c:h val="5.828197933650128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62064698488369E-2"/>
          <c:y val="0.11363916607577355"/>
          <c:w val="0.90894107839497729"/>
          <c:h val="0.86386193768854824"/>
        </c:manualLayout>
      </c:layout>
      <c:barChart>
        <c:barDir val="bar"/>
        <c:grouping val="stacked"/>
        <c:varyColors val="0"/>
        <c:ser>
          <c:idx val="0"/>
          <c:order val="0"/>
          <c:tx>
            <c:strRef>
              <c:f>Sheet1!$B$1</c:f>
              <c:strCache>
                <c:ptCount val="1"/>
                <c:pt idx="0">
                  <c:v>Stämmer inte alls</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Sheet1!$B$2:$B$11</c:f>
              <c:numCache>
                <c:formatCode>General</c:formatCode>
                <c:ptCount val="10"/>
                <c:pt idx="0">
                  <c:v>31</c:v>
                </c:pt>
                <c:pt idx="1">
                  <c:v>34</c:v>
                </c:pt>
                <c:pt idx="2">
                  <c:v>30</c:v>
                </c:pt>
                <c:pt idx="3">
                  <c:v>27</c:v>
                </c:pt>
                <c:pt idx="4">
                  <c:v>24</c:v>
                </c:pt>
                <c:pt idx="5">
                  <c:v>25</c:v>
                </c:pt>
                <c:pt idx="6">
                  <c:v>24</c:v>
                </c:pt>
                <c:pt idx="7">
                  <c:v>23</c:v>
                </c:pt>
                <c:pt idx="8">
                  <c:v>28</c:v>
                </c:pt>
                <c:pt idx="9">
                  <c:v>29</c:v>
                </c:pt>
              </c:numCache>
            </c:numRef>
          </c:val>
          <c:extLst>
            <c:ext xmlns:c16="http://schemas.microsoft.com/office/drawing/2014/chart" uri="{C3380CC4-5D6E-409C-BE32-E72D297353CC}">
              <c16:uniqueId val="{00000000-EFAA-40E7-A2AA-3B4930376370}"/>
            </c:ext>
          </c:extLst>
        </c:ser>
        <c:ser>
          <c:idx val="1"/>
          <c:order val="1"/>
          <c:tx>
            <c:strRef>
              <c:f>Sheet1!$C$1</c:f>
              <c:strCache>
                <c:ptCount val="1"/>
                <c:pt idx="0">
                  <c:v>Stämmer ganska dåligt</c:v>
                </c:pt>
              </c:strCache>
            </c:strRef>
          </c:tx>
          <c:spPr>
            <a:solidFill>
              <a:srgbClr val="1DBAB0">
                <a:alpha val="50196"/>
              </a:srgb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Sheet1!$C$2:$C$11</c:f>
              <c:numCache>
                <c:formatCode>General</c:formatCode>
                <c:ptCount val="10"/>
                <c:pt idx="0">
                  <c:v>34</c:v>
                </c:pt>
                <c:pt idx="1">
                  <c:v>31</c:v>
                </c:pt>
                <c:pt idx="2">
                  <c:v>33</c:v>
                </c:pt>
                <c:pt idx="3">
                  <c:v>27</c:v>
                </c:pt>
                <c:pt idx="4">
                  <c:v>30</c:v>
                </c:pt>
                <c:pt idx="5">
                  <c:v>31</c:v>
                </c:pt>
                <c:pt idx="6">
                  <c:v>31</c:v>
                </c:pt>
                <c:pt idx="7">
                  <c:v>32</c:v>
                </c:pt>
                <c:pt idx="8">
                  <c:v>30</c:v>
                </c:pt>
                <c:pt idx="9">
                  <c:v>29</c:v>
                </c:pt>
              </c:numCache>
            </c:numRef>
          </c:val>
          <c:extLst>
            <c:ext xmlns:c16="http://schemas.microsoft.com/office/drawing/2014/chart" uri="{C3380CC4-5D6E-409C-BE32-E72D297353CC}">
              <c16:uniqueId val="{00000001-EFAA-40E7-A2AA-3B4930376370}"/>
            </c:ext>
          </c:extLst>
        </c:ser>
        <c:ser>
          <c:idx val="2"/>
          <c:order val="2"/>
          <c:tx>
            <c:strRef>
              <c:f>Sheet1!$D$1</c:f>
              <c:strCache>
                <c:ptCount val="1"/>
                <c:pt idx="0">
                  <c:v>Stämmer ganska bra</c:v>
                </c:pt>
              </c:strCache>
            </c:strRef>
          </c:tx>
          <c:spPr>
            <a:solidFill>
              <a:schemeClr val="accent1">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Sheet1!$D$2:$D$11</c:f>
              <c:numCache>
                <c:formatCode>General</c:formatCode>
                <c:ptCount val="10"/>
                <c:pt idx="0">
                  <c:v>20</c:v>
                </c:pt>
                <c:pt idx="1">
                  <c:v>19</c:v>
                </c:pt>
                <c:pt idx="2">
                  <c:v>22</c:v>
                </c:pt>
                <c:pt idx="3">
                  <c:v>25</c:v>
                </c:pt>
                <c:pt idx="4">
                  <c:v>22</c:v>
                </c:pt>
                <c:pt idx="5">
                  <c:v>24</c:v>
                </c:pt>
                <c:pt idx="6">
                  <c:v>25</c:v>
                </c:pt>
                <c:pt idx="7">
                  <c:v>27</c:v>
                </c:pt>
                <c:pt idx="8">
                  <c:v>21</c:v>
                </c:pt>
                <c:pt idx="9">
                  <c:v>21</c:v>
                </c:pt>
              </c:numCache>
            </c:numRef>
          </c:val>
          <c:extLst>
            <c:ext xmlns:c16="http://schemas.microsoft.com/office/drawing/2014/chart" uri="{C3380CC4-5D6E-409C-BE32-E72D297353CC}">
              <c16:uniqueId val="{00000002-EFAA-40E7-A2AA-3B4930376370}"/>
            </c:ext>
          </c:extLst>
        </c:ser>
        <c:ser>
          <c:idx val="3"/>
          <c:order val="3"/>
          <c:tx>
            <c:strRef>
              <c:f>Sheet1!$E$1</c:f>
              <c:strCache>
                <c:ptCount val="1"/>
                <c:pt idx="0">
                  <c:v>Stämmer helt och hållet</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Sheet1!$E$2:$E$11</c:f>
              <c:numCache>
                <c:formatCode>General</c:formatCode>
                <c:ptCount val="10"/>
                <c:pt idx="0">
                  <c:v>12</c:v>
                </c:pt>
                <c:pt idx="1">
                  <c:v>12</c:v>
                </c:pt>
                <c:pt idx="2">
                  <c:v>12</c:v>
                </c:pt>
                <c:pt idx="3">
                  <c:v>18</c:v>
                </c:pt>
                <c:pt idx="4">
                  <c:v>20</c:v>
                </c:pt>
                <c:pt idx="5">
                  <c:v>16</c:v>
                </c:pt>
                <c:pt idx="6">
                  <c:v>16</c:v>
                </c:pt>
                <c:pt idx="7">
                  <c:v>15</c:v>
                </c:pt>
                <c:pt idx="8">
                  <c:v>16</c:v>
                </c:pt>
                <c:pt idx="9">
                  <c:v>16</c:v>
                </c:pt>
              </c:numCache>
            </c:numRef>
          </c:val>
          <c:extLst>
            <c:ext xmlns:c16="http://schemas.microsoft.com/office/drawing/2014/chart" uri="{C3380CC4-5D6E-409C-BE32-E72D297353CC}">
              <c16:uniqueId val="{00000003-EFAA-40E7-A2AA-3B4930376370}"/>
            </c:ext>
          </c:extLst>
        </c:ser>
        <c:ser>
          <c:idx val="4"/>
          <c:order val="4"/>
          <c:tx>
            <c:strRef>
              <c:f>Sheet1!$F$1</c:f>
              <c:strCache>
                <c:ptCount val="1"/>
                <c:pt idx="0">
                  <c:v>Vet ej</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Sheet1!$F$2:$F$11</c:f>
              <c:numCache>
                <c:formatCode>General</c:formatCode>
                <c:ptCount val="10"/>
                <c:pt idx="0">
                  <c:v>4</c:v>
                </c:pt>
                <c:pt idx="1">
                  <c:v>4</c:v>
                </c:pt>
                <c:pt idx="2">
                  <c:v>4</c:v>
                </c:pt>
                <c:pt idx="3">
                  <c:v>4</c:v>
                </c:pt>
                <c:pt idx="4">
                  <c:v>4</c:v>
                </c:pt>
                <c:pt idx="5">
                  <c:v>5</c:v>
                </c:pt>
                <c:pt idx="6">
                  <c:v>4</c:v>
                </c:pt>
                <c:pt idx="7">
                  <c:v>3</c:v>
                </c:pt>
                <c:pt idx="8">
                  <c:v>5</c:v>
                </c:pt>
                <c:pt idx="9">
                  <c:v>5</c:v>
                </c:pt>
              </c:numCache>
            </c:numRef>
          </c:val>
          <c:extLst>
            <c:ext xmlns:c16="http://schemas.microsoft.com/office/drawing/2014/chart" uri="{C3380CC4-5D6E-409C-BE32-E72D297353CC}">
              <c16:uniqueId val="{00000004-EFAA-40E7-A2AA-3B4930376370}"/>
            </c:ext>
          </c:extLst>
        </c:ser>
        <c:dLbls>
          <c:showLegendKey val="0"/>
          <c:showVal val="0"/>
          <c:showCatName val="0"/>
          <c:showSerName val="0"/>
          <c:showPercent val="0"/>
          <c:showBubbleSize val="0"/>
        </c:dLbls>
        <c:gapWidth val="150"/>
        <c:overlap val="10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0"/>
          <c:y val="3.2210372728292899E-2"/>
          <c:w val="0.98488618823391494"/>
          <c:h val="7.92140652256431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62064698488369E-2"/>
          <c:y val="0.11363916607577355"/>
          <c:w val="0.90894107839497729"/>
          <c:h val="0.86386193768854824"/>
        </c:manualLayout>
      </c:layout>
      <c:barChart>
        <c:barDir val="bar"/>
        <c:grouping val="stacked"/>
        <c:varyColors val="0"/>
        <c:ser>
          <c:idx val="0"/>
          <c:order val="0"/>
          <c:tx>
            <c:strRef>
              <c:f>Sheet1!$B$1</c:f>
              <c:strCache>
                <c:ptCount val="1"/>
                <c:pt idx="0">
                  <c:v>Stämmer inte alls</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Sheet1!$B$2:$B$11</c:f>
              <c:numCache>
                <c:formatCode>General</c:formatCode>
                <c:ptCount val="10"/>
                <c:pt idx="0">
                  <c:v>4</c:v>
                </c:pt>
                <c:pt idx="1">
                  <c:v>3</c:v>
                </c:pt>
                <c:pt idx="2">
                  <c:v>4</c:v>
                </c:pt>
                <c:pt idx="3">
                  <c:v>6</c:v>
                </c:pt>
                <c:pt idx="4">
                  <c:v>6</c:v>
                </c:pt>
                <c:pt idx="5">
                  <c:v>7</c:v>
                </c:pt>
                <c:pt idx="6">
                  <c:v>7</c:v>
                </c:pt>
                <c:pt idx="7">
                  <c:v>5</c:v>
                </c:pt>
                <c:pt idx="8">
                  <c:v>6</c:v>
                </c:pt>
                <c:pt idx="9">
                  <c:v>7</c:v>
                </c:pt>
              </c:numCache>
            </c:numRef>
          </c:val>
          <c:extLst>
            <c:ext xmlns:c16="http://schemas.microsoft.com/office/drawing/2014/chart" uri="{C3380CC4-5D6E-409C-BE32-E72D297353CC}">
              <c16:uniqueId val="{00000000-EFAA-40E7-A2AA-3B4930376370}"/>
            </c:ext>
          </c:extLst>
        </c:ser>
        <c:ser>
          <c:idx val="1"/>
          <c:order val="1"/>
          <c:tx>
            <c:strRef>
              <c:f>Sheet1!$C$1</c:f>
              <c:strCache>
                <c:ptCount val="1"/>
                <c:pt idx="0">
                  <c:v>Stämmer ganska dåligt</c:v>
                </c:pt>
              </c:strCache>
            </c:strRef>
          </c:tx>
          <c:spPr>
            <a:solidFill>
              <a:srgbClr val="1DBAB0">
                <a:alpha val="50196"/>
              </a:srgb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Sheet1!$C$2:$C$11</c:f>
              <c:numCache>
                <c:formatCode>General</c:formatCode>
                <c:ptCount val="10"/>
                <c:pt idx="0">
                  <c:v>16</c:v>
                </c:pt>
                <c:pt idx="1">
                  <c:v>13</c:v>
                </c:pt>
                <c:pt idx="2">
                  <c:v>15</c:v>
                </c:pt>
                <c:pt idx="3">
                  <c:v>18</c:v>
                </c:pt>
                <c:pt idx="4">
                  <c:v>17</c:v>
                </c:pt>
                <c:pt idx="5">
                  <c:v>18</c:v>
                </c:pt>
                <c:pt idx="6">
                  <c:v>16</c:v>
                </c:pt>
                <c:pt idx="7">
                  <c:v>16</c:v>
                </c:pt>
                <c:pt idx="8">
                  <c:v>17</c:v>
                </c:pt>
                <c:pt idx="9">
                  <c:v>16</c:v>
                </c:pt>
              </c:numCache>
            </c:numRef>
          </c:val>
          <c:extLst>
            <c:ext xmlns:c16="http://schemas.microsoft.com/office/drawing/2014/chart" uri="{C3380CC4-5D6E-409C-BE32-E72D297353CC}">
              <c16:uniqueId val="{00000001-EFAA-40E7-A2AA-3B4930376370}"/>
            </c:ext>
          </c:extLst>
        </c:ser>
        <c:ser>
          <c:idx val="2"/>
          <c:order val="2"/>
          <c:tx>
            <c:strRef>
              <c:f>Sheet1!$D$1</c:f>
              <c:strCache>
                <c:ptCount val="1"/>
                <c:pt idx="0">
                  <c:v>Stämmer ganska bra</c:v>
                </c:pt>
              </c:strCache>
            </c:strRef>
          </c:tx>
          <c:spPr>
            <a:solidFill>
              <a:schemeClr val="accent1">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Sheet1!$D$2:$D$11</c:f>
              <c:numCache>
                <c:formatCode>General</c:formatCode>
                <c:ptCount val="10"/>
                <c:pt idx="0">
                  <c:v>51</c:v>
                </c:pt>
                <c:pt idx="1">
                  <c:v>53</c:v>
                </c:pt>
                <c:pt idx="2">
                  <c:v>49</c:v>
                </c:pt>
                <c:pt idx="3">
                  <c:v>46</c:v>
                </c:pt>
                <c:pt idx="4">
                  <c:v>46</c:v>
                </c:pt>
                <c:pt idx="5">
                  <c:v>48</c:v>
                </c:pt>
                <c:pt idx="6">
                  <c:v>47</c:v>
                </c:pt>
                <c:pt idx="7">
                  <c:v>50</c:v>
                </c:pt>
                <c:pt idx="8">
                  <c:v>46</c:v>
                </c:pt>
                <c:pt idx="9">
                  <c:v>42</c:v>
                </c:pt>
              </c:numCache>
            </c:numRef>
          </c:val>
          <c:extLst>
            <c:ext xmlns:c16="http://schemas.microsoft.com/office/drawing/2014/chart" uri="{C3380CC4-5D6E-409C-BE32-E72D297353CC}">
              <c16:uniqueId val="{00000002-EFAA-40E7-A2AA-3B4930376370}"/>
            </c:ext>
          </c:extLst>
        </c:ser>
        <c:ser>
          <c:idx val="3"/>
          <c:order val="3"/>
          <c:tx>
            <c:strRef>
              <c:f>Sheet1!$E$1</c:f>
              <c:strCache>
                <c:ptCount val="1"/>
                <c:pt idx="0">
                  <c:v>Stämmer helt och hållet</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Sheet1!$E$2:$E$11</c:f>
              <c:numCache>
                <c:formatCode>General</c:formatCode>
                <c:ptCount val="10"/>
                <c:pt idx="0">
                  <c:v>15</c:v>
                </c:pt>
                <c:pt idx="1">
                  <c:v>18</c:v>
                </c:pt>
                <c:pt idx="2">
                  <c:v>20</c:v>
                </c:pt>
                <c:pt idx="3">
                  <c:v>14</c:v>
                </c:pt>
                <c:pt idx="4">
                  <c:v>15</c:v>
                </c:pt>
                <c:pt idx="5">
                  <c:v>14</c:v>
                </c:pt>
                <c:pt idx="6">
                  <c:v>16</c:v>
                </c:pt>
                <c:pt idx="7">
                  <c:v>18</c:v>
                </c:pt>
                <c:pt idx="8">
                  <c:v>14</c:v>
                </c:pt>
                <c:pt idx="9">
                  <c:v>18</c:v>
                </c:pt>
              </c:numCache>
            </c:numRef>
          </c:val>
          <c:extLst>
            <c:ext xmlns:c16="http://schemas.microsoft.com/office/drawing/2014/chart" uri="{C3380CC4-5D6E-409C-BE32-E72D297353CC}">
              <c16:uniqueId val="{00000003-EFAA-40E7-A2AA-3B4930376370}"/>
            </c:ext>
          </c:extLst>
        </c:ser>
        <c:ser>
          <c:idx val="4"/>
          <c:order val="4"/>
          <c:tx>
            <c:strRef>
              <c:f>Sheet1!$F$1</c:f>
              <c:strCache>
                <c:ptCount val="1"/>
                <c:pt idx="0">
                  <c:v>Vet ej</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Sheet1!$F$2:$F$11</c:f>
              <c:numCache>
                <c:formatCode>General</c:formatCode>
                <c:ptCount val="10"/>
                <c:pt idx="0">
                  <c:v>14</c:v>
                </c:pt>
                <c:pt idx="1">
                  <c:v>14</c:v>
                </c:pt>
                <c:pt idx="2">
                  <c:v>13</c:v>
                </c:pt>
                <c:pt idx="3">
                  <c:v>17</c:v>
                </c:pt>
                <c:pt idx="4">
                  <c:v>16</c:v>
                </c:pt>
                <c:pt idx="5">
                  <c:v>13</c:v>
                </c:pt>
                <c:pt idx="6">
                  <c:v>14</c:v>
                </c:pt>
                <c:pt idx="7">
                  <c:v>11</c:v>
                </c:pt>
                <c:pt idx="8">
                  <c:v>18</c:v>
                </c:pt>
                <c:pt idx="9">
                  <c:v>17</c:v>
                </c:pt>
              </c:numCache>
            </c:numRef>
          </c:val>
          <c:extLst>
            <c:ext xmlns:c16="http://schemas.microsoft.com/office/drawing/2014/chart" uri="{C3380CC4-5D6E-409C-BE32-E72D297353CC}">
              <c16:uniqueId val="{00000004-EFAA-40E7-A2AA-3B4930376370}"/>
            </c:ext>
          </c:extLst>
        </c:ser>
        <c:dLbls>
          <c:showLegendKey val="0"/>
          <c:showVal val="0"/>
          <c:showCatName val="0"/>
          <c:showSerName val="0"/>
          <c:showPercent val="0"/>
          <c:showBubbleSize val="0"/>
        </c:dLbls>
        <c:gapWidth val="150"/>
        <c:overlap val="10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0"/>
          <c:y val="3.2210372728292899E-2"/>
          <c:w val="0.98488618823391494"/>
          <c:h val="7.92140652256431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62064698488369E-2"/>
          <c:y val="0.11363916607577355"/>
          <c:w val="0.90894107839497729"/>
          <c:h val="0.86386193768854824"/>
        </c:manualLayout>
      </c:layout>
      <c:barChart>
        <c:barDir val="bar"/>
        <c:grouping val="stacked"/>
        <c:varyColors val="0"/>
        <c:ser>
          <c:idx val="0"/>
          <c:order val="0"/>
          <c:tx>
            <c:strRef>
              <c:f>Sheet1!$B$1</c:f>
              <c:strCache>
                <c:ptCount val="1"/>
                <c:pt idx="0">
                  <c:v>Stämmer inte alls</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Sheet1!$B$2:$B$11</c:f>
              <c:numCache>
                <c:formatCode>General</c:formatCode>
                <c:ptCount val="10"/>
                <c:pt idx="0">
                  <c:v>7</c:v>
                </c:pt>
                <c:pt idx="1">
                  <c:v>9</c:v>
                </c:pt>
                <c:pt idx="2">
                  <c:v>10</c:v>
                </c:pt>
                <c:pt idx="3">
                  <c:v>8</c:v>
                </c:pt>
                <c:pt idx="4">
                  <c:v>9</c:v>
                </c:pt>
                <c:pt idx="5">
                  <c:v>9</c:v>
                </c:pt>
                <c:pt idx="6">
                  <c:v>8</c:v>
                </c:pt>
                <c:pt idx="7">
                  <c:v>8</c:v>
                </c:pt>
                <c:pt idx="8">
                  <c:v>7</c:v>
                </c:pt>
                <c:pt idx="9">
                  <c:v>7</c:v>
                </c:pt>
              </c:numCache>
            </c:numRef>
          </c:val>
          <c:extLst>
            <c:ext xmlns:c16="http://schemas.microsoft.com/office/drawing/2014/chart" uri="{C3380CC4-5D6E-409C-BE32-E72D297353CC}">
              <c16:uniqueId val="{00000000-EFAA-40E7-A2AA-3B4930376370}"/>
            </c:ext>
          </c:extLst>
        </c:ser>
        <c:ser>
          <c:idx val="1"/>
          <c:order val="1"/>
          <c:tx>
            <c:strRef>
              <c:f>Sheet1!$C$1</c:f>
              <c:strCache>
                <c:ptCount val="1"/>
                <c:pt idx="0">
                  <c:v>Stämmer ganska dåligt</c:v>
                </c:pt>
              </c:strCache>
            </c:strRef>
          </c:tx>
          <c:spPr>
            <a:solidFill>
              <a:srgbClr val="1DBAB0">
                <a:alpha val="50196"/>
              </a:srgb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Sheet1!$C$2:$C$11</c:f>
              <c:numCache>
                <c:formatCode>General</c:formatCode>
                <c:ptCount val="10"/>
                <c:pt idx="0">
                  <c:v>26</c:v>
                </c:pt>
                <c:pt idx="1">
                  <c:v>27</c:v>
                </c:pt>
                <c:pt idx="2">
                  <c:v>25</c:v>
                </c:pt>
                <c:pt idx="3">
                  <c:v>22</c:v>
                </c:pt>
                <c:pt idx="4">
                  <c:v>24</c:v>
                </c:pt>
                <c:pt idx="5">
                  <c:v>28</c:v>
                </c:pt>
                <c:pt idx="6">
                  <c:v>26</c:v>
                </c:pt>
                <c:pt idx="7">
                  <c:v>23</c:v>
                </c:pt>
                <c:pt idx="8">
                  <c:v>22</c:v>
                </c:pt>
                <c:pt idx="9">
                  <c:v>24</c:v>
                </c:pt>
              </c:numCache>
            </c:numRef>
          </c:val>
          <c:extLst>
            <c:ext xmlns:c16="http://schemas.microsoft.com/office/drawing/2014/chart" uri="{C3380CC4-5D6E-409C-BE32-E72D297353CC}">
              <c16:uniqueId val="{00000001-EFAA-40E7-A2AA-3B4930376370}"/>
            </c:ext>
          </c:extLst>
        </c:ser>
        <c:ser>
          <c:idx val="2"/>
          <c:order val="2"/>
          <c:tx>
            <c:strRef>
              <c:f>Sheet1!$D$1</c:f>
              <c:strCache>
                <c:ptCount val="1"/>
                <c:pt idx="0">
                  <c:v>Stämmer ganska bra</c:v>
                </c:pt>
              </c:strCache>
            </c:strRef>
          </c:tx>
          <c:spPr>
            <a:solidFill>
              <a:schemeClr val="accent1">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Sheet1!$D$2:$D$11</c:f>
              <c:numCache>
                <c:formatCode>General</c:formatCode>
                <c:ptCount val="10"/>
                <c:pt idx="0">
                  <c:v>24</c:v>
                </c:pt>
                <c:pt idx="1">
                  <c:v>22</c:v>
                </c:pt>
                <c:pt idx="2">
                  <c:v>22</c:v>
                </c:pt>
                <c:pt idx="3">
                  <c:v>24</c:v>
                </c:pt>
                <c:pt idx="4">
                  <c:v>23</c:v>
                </c:pt>
                <c:pt idx="5">
                  <c:v>22</c:v>
                </c:pt>
                <c:pt idx="6">
                  <c:v>21</c:v>
                </c:pt>
                <c:pt idx="7">
                  <c:v>23</c:v>
                </c:pt>
                <c:pt idx="8">
                  <c:v>21</c:v>
                </c:pt>
                <c:pt idx="9">
                  <c:v>23</c:v>
                </c:pt>
              </c:numCache>
            </c:numRef>
          </c:val>
          <c:extLst>
            <c:ext xmlns:c16="http://schemas.microsoft.com/office/drawing/2014/chart" uri="{C3380CC4-5D6E-409C-BE32-E72D297353CC}">
              <c16:uniqueId val="{00000002-EFAA-40E7-A2AA-3B4930376370}"/>
            </c:ext>
          </c:extLst>
        </c:ser>
        <c:ser>
          <c:idx val="3"/>
          <c:order val="3"/>
          <c:tx>
            <c:strRef>
              <c:f>Sheet1!$E$1</c:f>
              <c:strCache>
                <c:ptCount val="1"/>
                <c:pt idx="0">
                  <c:v>Stämmer helt och hållet</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Sheet1!$E$2:$E$11</c:f>
              <c:numCache>
                <c:formatCode>General</c:formatCode>
                <c:ptCount val="10"/>
                <c:pt idx="0">
                  <c:v>8</c:v>
                </c:pt>
                <c:pt idx="1">
                  <c:v>7</c:v>
                </c:pt>
                <c:pt idx="2">
                  <c:v>7</c:v>
                </c:pt>
                <c:pt idx="3">
                  <c:v>8</c:v>
                </c:pt>
                <c:pt idx="4">
                  <c:v>8</c:v>
                </c:pt>
                <c:pt idx="5">
                  <c:v>7</c:v>
                </c:pt>
                <c:pt idx="6">
                  <c:v>8</c:v>
                </c:pt>
                <c:pt idx="7">
                  <c:v>8</c:v>
                </c:pt>
                <c:pt idx="8">
                  <c:v>7</c:v>
                </c:pt>
                <c:pt idx="9">
                  <c:v>7</c:v>
                </c:pt>
              </c:numCache>
            </c:numRef>
          </c:val>
          <c:extLst>
            <c:ext xmlns:c16="http://schemas.microsoft.com/office/drawing/2014/chart" uri="{C3380CC4-5D6E-409C-BE32-E72D297353CC}">
              <c16:uniqueId val="{00000003-EFAA-40E7-A2AA-3B4930376370}"/>
            </c:ext>
          </c:extLst>
        </c:ser>
        <c:ser>
          <c:idx val="4"/>
          <c:order val="4"/>
          <c:tx>
            <c:strRef>
              <c:f>Sheet1!$F$1</c:f>
              <c:strCache>
                <c:ptCount val="1"/>
                <c:pt idx="0">
                  <c:v>Vet ej</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Sheet1!$F$2:$F$11</c:f>
              <c:numCache>
                <c:formatCode>General</c:formatCode>
                <c:ptCount val="10"/>
                <c:pt idx="0">
                  <c:v>35</c:v>
                </c:pt>
                <c:pt idx="1">
                  <c:v>36</c:v>
                </c:pt>
                <c:pt idx="2">
                  <c:v>36</c:v>
                </c:pt>
                <c:pt idx="3">
                  <c:v>38</c:v>
                </c:pt>
                <c:pt idx="4">
                  <c:v>36</c:v>
                </c:pt>
                <c:pt idx="5">
                  <c:v>35</c:v>
                </c:pt>
                <c:pt idx="6">
                  <c:v>37</c:v>
                </c:pt>
                <c:pt idx="7">
                  <c:v>38</c:v>
                </c:pt>
                <c:pt idx="8">
                  <c:v>42</c:v>
                </c:pt>
                <c:pt idx="9">
                  <c:v>39</c:v>
                </c:pt>
              </c:numCache>
            </c:numRef>
          </c:val>
          <c:extLst>
            <c:ext xmlns:c16="http://schemas.microsoft.com/office/drawing/2014/chart" uri="{C3380CC4-5D6E-409C-BE32-E72D297353CC}">
              <c16:uniqueId val="{00000004-EFAA-40E7-A2AA-3B4930376370}"/>
            </c:ext>
          </c:extLst>
        </c:ser>
        <c:dLbls>
          <c:showLegendKey val="0"/>
          <c:showVal val="0"/>
          <c:showCatName val="0"/>
          <c:showSerName val="0"/>
          <c:showPercent val="0"/>
          <c:showBubbleSize val="0"/>
        </c:dLbls>
        <c:gapWidth val="150"/>
        <c:overlap val="10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0"/>
          <c:y val="3.2210372728292899E-2"/>
          <c:w val="0.98488618823391494"/>
          <c:h val="7.92140652256431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62064698488369E-2"/>
          <c:y val="0.11363916607577355"/>
          <c:w val="0.90894107839497729"/>
          <c:h val="0.86386193768854824"/>
        </c:manualLayout>
      </c:layout>
      <c:barChart>
        <c:barDir val="bar"/>
        <c:grouping val="stacked"/>
        <c:varyColors val="0"/>
        <c:ser>
          <c:idx val="0"/>
          <c:order val="0"/>
          <c:tx>
            <c:strRef>
              <c:f>Sheet1!$B$1</c:f>
              <c:strCache>
                <c:ptCount val="1"/>
                <c:pt idx="0">
                  <c:v>Stämmer inte alls</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Sheet1!$B$2:$B$11</c:f>
              <c:numCache>
                <c:formatCode>General</c:formatCode>
                <c:ptCount val="10"/>
                <c:pt idx="0">
                  <c:v>2</c:v>
                </c:pt>
                <c:pt idx="1">
                  <c:v>2</c:v>
                </c:pt>
                <c:pt idx="2">
                  <c:v>2</c:v>
                </c:pt>
                <c:pt idx="3">
                  <c:v>3</c:v>
                </c:pt>
                <c:pt idx="4">
                  <c:v>4</c:v>
                </c:pt>
                <c:pt idx="5">
                  <c:v>3</c:v>
                </c:pt>
                <c:pt idx="6">
                  <c:v>3</c:v>
                </c:pt>
                <c:pt idx="7">
                  <c:v>3</c:v>
                </c:pt>
                <c:pt idx="8">
                  <c:v>2</c:v>
                </c:pt>
                <c:pt idx="9">
                  <c:v>3</c:v>
                </c:pt>
              </c:numCache>
            </c:numRef>
          </c:val>
          <c:extLst>
            <c:ext xmlns:c16="http://schemas.microsoft.com/office/drawing/2014/chart" uri="{C3380CC4-5D6E-409C-BE32-E72D297353CC}">
              <c16:uniqueId val="{00000000-EFAA-40E7-A2AA-3B4930376370}"/>
            </c:ext>
          </c:extLst>
        </c:ser>
        <c:ser>
          <c:idx val="1"/>
          <c:order val="1"/>
          <c:tx>
            <c:strRef>
              <c:f>Sheet1!$C$1</c:f>
              <c:strCache>
                <c:ptCount val="1"/>
                <c:pt idx="0">
                  <c:v>Stämmer ganska dåligt</c:v>
                </c:pt>
              </c:strCache>
            </c:strRef>
          </c:tx>
          <c:spPr>
            <a:solidFill>
              <a:srgbClr val="1DBAB0">
                <a:alpha val="50196"/>
              </a:srgb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Sheet1!$C$2:$C$11</c:f>
              <c:numCache>
                <c:formatCode>General</c:formatCode>
                <c:ptCount val="10"/>
                <c:pt idx="0">
                  <c:v>3</c:v>
                </c:pt>
                <c:pt idx="1">
                  <c:v>4</c:v>
                </c:pt>
                <c:pt idx="2">
                  <c:v>4</c:v>
                </c:pt>
                <c:pt idx="3">
                  <c:v>5</c:v>
                </c:pt>
                <c:pt idx="4">
                  <c:v>5</c:v>
                </c:pt>
                <c:pt idx="5">
                  <c:v>5</c:v>
                </c:pt>
                <c:pt idx="6">
                  <c:v>5</c:v>
                </c:pt>
                <c:pt idx="7">
                  <c:v>5</c:v>
                </c:pt>
                <c:pt idx="8">
                  <c:v>5</c:v>
                </c:pt>
                <c:pt idx="9">
                  <c:v>6</c:v>
                </c:pt>
              </c:numCache>
            </c:numRef>
          </c:val>
          <c:extLst>
            <c:ext xmlns:c16="http://schemas.microsoft.com/office/drawing/2014/chart" uri="{C3380CC4-5D6E-409C-BE32-E72D297353CC}">
              <c16:uniqueId val="{00000001-EFAA-40E7-A2AA-3B4930376370}"/>
            </c:ext>
          </c:extLst>
        </c:ser>
        <c:ser>
          <c:idx val="2"/>
          <c:order val="2"/>
          <c:tx>
            <c:strRef>
              <c:f>Sheet1!$D$1</c:f>
              <c:strCache>
                <c:ptCount val="1"/>
                <c:pt idx="0">
                  <c:v>Stämmer ganska bra</c:v>
                </c:pt>
              </c:strCache>
            </c:strRef>
          </c:tx>
          <c:spPr>
            <a:solidFill>
              <a:schemeClr val="accent1">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Sheet1!$D$2:$D$11</c:f>
              <c:numCache>
                <c:formatCode>General</c:formatCode>
                <c:ptCount val="10"/>
                <c:pt idx="0">
                  <c:v>28</c:v>
                </c:pt>
                <c:pt idx="1">
                  <c:v>27</c:v>
                </c:pt>
                <c:pt idx="2">
                  <c:v>30</c:v>
                </c:pt>
                <c:pt idx="3">
                  <c:v>31</c:v>
                </c:pt>
                <c:pt idx="4">
                  <c:v>31</c:v>
                </c:pt>
                <c:pt idx="5">
                  <c:v>33</c:v>
                </c:pt>
                <c:pt idx="6">
                  <c:v>32</c:v>
                </c:pt>
                <c:pt idx="7">
                  <c:v>32</c:v>
                </c:pt>
                <c:pt idx="8">
                  <c:v>32</c:v>
                </c:pt>
                <c:pt idx="9">
                  <c:v>30</c:v>
                </c:pt>
              </c:numCache>
            </c:numRef>
          </c:val>
          <c:extLst>
            <c:ext xmlns:c16="http://schemas.microsoft.com/office/drawing/2014/chart" uri="{C3380CC4-5D6E-409C-BE32-E72D297353CC}">
              <c16:uniqueId val="{00000002-EFAA-40E7-A2AA-3B4930376370}"/>
            </c:ext>
          </c:extLst>
        </c:ser>
        <c:ser>
          <c:idx val="3"/>
          <c:order val="3"/>
          <c:tx>
            <c:strRef>
              <c:f>Sheet1!$E$1</c:f>
              <c:strCache>
                <c:ptCount val="1"/>
                <c:pt idx="0">
                  <c:v>Stämmer helt och hållet</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Sheet1!$E$2:$E$11</c:f>
              <c:numCache>
                <c:formatCode>General</c:formatCode>
                <c:ptCount val="10"/>
                <c:pt idx="0">
                  <c:v>63</c:v>
                </c:pt>
                <c:pt idx="1">
                  <c:v>63</c:v>
                </c:pt>
                <c:pt idx="2">
                  <c:v>60</c:v>
                </c:pt>
                <c:pt idx="3">
                  <c:v>57</c:v>
                </c:pt>
                <c:pt idx="4">
                  <c:v>57</c:v>
                </c:pt>
                <c:pt idx="5">
                  <c:v>55</c:v>
                </c:pt>
                <c:pt idx="6">
                  <c:v>56</c:v>
                </c:pt>
                <c:pt idx="7">
                  <c:v>56</c:v>
                </c:pt>
                <c:pt idx="8">
                  <c:v>55</c:v>
                </c:pt>
                <c:pt idx="9">
                  <c:v>55</c:v>
                </c:pt>
              </c:numCache>
            </c:numRef>
          </c:val>
          <c:extLst>
            <c:ext xmlns:c16="http://schemas.microsoft.com/office/drawing/2014/chart" uri="{C3380CC4-5D6E-409C-BE32-E72D297353CC}">
              <c16:uniqueId val="{00000003-EFAA-40E7-A2AA-3B4930376370}"/>
            </c:ext>
          </c:extLst>
        </c:ser>
        <c:ser>
          <c:idx val="4"/>
          <c:order val="4"/>
          <c:tx>
            <c:strRef>
              <c:f>Sheet1!$F$1</c:f>
              <c:strCache>
                <c:ptCount val="1"/>
                <c:pt idx="0">
                  <c:v>Vet ej</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Sheet1!$F$2:$F$11</c:f>
              <c:numCache>
                <c:formatCode>General</c:formatCode>
                <c:ptCount val="10"/>
                <c:pt idx="0">
                  <c:v>4</c:v>
                </c:pt>
                <c:pt idx="1">
                  <c:v>4</c:v>
                </c:pt>
                <c:pt idx="2">
                  <c:v>5</c:v>
                </c:pt>
                <c:pt idx="3">
                  <c:v>4</c:v>
                </c:pt>
                <c:pt idx="4">
                  <c:v>4</c:v>
                </c:pt>
                <c:pt idx="5">
                  <c:v>4</c:v>
                </c:pt>
                <c:pt idx="6">
                  <c:v>4</c:v>
                </c:pt>
                <c:pt idx="7">
                  <c:v>5</c:v>
                </c:pt>
                <c:pt idx="8">
                  <c:v>7</c:v>
                </c:pt>
                <c:pt idx="9">
                  <c:v>6</c:v>
                </c:pt>
              </c:numCache>
            </c:numRef>
          </c:val>
          <c:extLst>
            <c:ext xmlns:c16="http://schemas.microsoft.com/office/drawing/2014/chart" uri="{C3380CC4-5D6E-409C-BE32-E72D297353CC}">
              <c16:uniqueId val="{00000004-EFAA-40E7-A2AA-3B4930376370}"/>
            </c:ext>
          </c:extLst>
        </c:ser>
        <c:dLbls>
          <c:showLegendKey val="0"/>
          <c:showVal val="0"/>
          <c:showCatName val="0"/>
          <c:showSerName val="0"/>
          <c:showPercent val="0"/>
          <c:showBubbleSize val="0"/>
        </c:dLbls>
        <c:gapWidth val="150"/>
        <c:overlap val="10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0"/>
          <c:y val="3.2210372728292899E-2"/>
          <c:w val="0.98488618823391494"/>
          <c:h val="7.92140652256431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62064698488369E-2"/>
          <c:y val="0.11363916607577355"/>
          <c:w val="0.90894107839497729"/>
          <c:h val="0.86386193768854824"/>
        </c:manualLayout>
      </c:layout>
      <c:barChart>
        <c:barDir val="bar"/>
        <c:grouping val="stacked"/>
        <c:varyColors val="0"/>
        <c:ser>
          <c:idx val="0"/>
          <c:order val="0"/>
          <c:tx>
            <c:strRef>
              <c:f>Sheet1!$B$1</c:f>
              <c:strCache>
                <c:ptCount val="1"/>
                <c:pt idx="0">
                  <c:v>Stämmer inte alls</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Sheet1!$B$2:$B$11</c:f>
              <c:numCache>
                <c:formatCode>General</c:formatCode>
                <c:ptCount val="10"/>
                <c:pt idx="0">
                  <c:v>7</c:v>
                </c:pt>
                <c:pt idx="1">
                  <c:v>7</c:v>
                </c:pt>
                <c:pt idx="2">
                  <c:v>8</c:v>
                </c:pt>
                <c:pt idx="3">
                  <c:v>10</c:v>
                </c:pt>
                <c:pt idx="4">
                  <c:v>10</c:v>
                </c:pt>
                <c:pt idx="5">
                  <c:v>8</c:v>
                </c:pt>
                <c:pt idx="6">
                  <c:v>9</c:v>
                </c:pt>
                <c:pt idx="7">
                  <c:v>9</c:v>
                </c:pt>
                <c:pt idx="8">
                  <c:v>12</c:v>
                </c:pt>
                <c:pt idx="9">
                  <c:v>13</c:v>
                </c:pt>
              </c:numCache>
            </c:numRef>
          </c:val>
          <c:extLst>
            <c:ext xmlns:c16="http://schemas.microsoft.com/office/drawing/2014/chart" uri="{C3380CC4-5D6E-409C-BE32-E72D297353CC}">
              <c16:uniqueId val="{00000000-EFAA-40E7-A2AA-3B4930376370}"/>
            </c:ext>
          </c:extLst>
        </c:ser>
        <c:ser>
          <c:idx val="1"/>
          <c:order val="1"/>
          <c:tx>
            <c:strRef>
              <c:f>Sheet1!$C$1</c:f>
              <c:strCache>
                <c:ptCount val="1"/>
                <c:pt idx="0">
                  <c:v>Stämmer ganska dåligt</c:v>
                </c:pt>
              </c:strCache>
            </c:strRef>
          </c:tx>
          <c:spPr>
            <a:solidFill>
              <a:srgbClr val="1DBAB0">
                <a:alpha val="50196"/>
              </a:srgb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Sheet1!$C$2:$C$11</c:f>
              <c:numCache>
                <c:formatCode>General</c:formatCode>
                <c:ptCount val="10"/>
                <c:pt idx="0">
                  <c:v>41</c:v>
                </c:pt>
                <c:pt idx="1">
                  <c:v>38</c:v>
                </c:pt>
                <c:pt idx="2">
                  <c:v>36</c:v>
                </c:pt>
                <c:pt idx="3">
                  <c:v>38</c:v>
                </c:pt>
                <c:pt idx="4">
                  <c:v>36</c:v>
                </c:pt>
                <c:pt idx="5">
                  <c:v>41</c:v>
                </c:pt>
                <c:pt idx="6">
                  <c:v>39</c:v>
                </c:pt>
                <c:pt idx="7">
                  <c:v>38</c:v>
                </c:pt>
                <c:pt idx="8">
                  <c:v>42</c:v>
                </c:pt>
                <c:pt idx="9">
                  <c:v>40</c:v>
                </c:pt>
              </c:numCache>
            </c:numRef>
          </c:val>
          <c:extLst>
            <c:ext xmlns:c16="http://schemas.microsoft.com/office/drawing/2014/chart" uri="{C3380CC4-5D6E-409C-BE32-E72D297353CC}">
              <c16:uniqueId val="{00000001-EFAA-40E7-A2AA-3B4930376370}"/>
            </c:ext>
          </c:extLst>
        </c:ser>
        <c:ser>
          <c:idx val="2"/>
          <c:order val="2"/>
          <c:tx>
            <c:strRef>
              <c:f>Sheet1!$D$1</c:f>
              <c:strCache>
                <c:ptCount val="1"/>
                <c:pt idx="0">
                  <c:v>Stämmer ganska bra</c:v>
                </c:pt>
              </c:strCache>
            </c:strRef>
          </c:tx>
          <c:spPr>
            <a:solidFill>
              <a:schemeClr val="accent1">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Sheet1!$D$2:$D$11</c:f>
              <c:numCache>
                <c:formatCode>General</c:formatCode>
                <c:ptCount val="10"/>
                <c:pt idx="0">
                  <c:v>40</c:v>
                </c:pt>
                <c:pt idx="1">
                  <c:v>43</c:v>
                </c:pt>
                <c:pt idx="2">
                  <c:v>42</c:v>
                </c:pt>
                <c:pt idx="3">
                  <c:v>40</c:v>
                </c:pt>
                <c:pt idx="4">
                  <c:v>41</c:v>
                </c:pt>
                <c:pt idx="5">
                  <c:v>39</c:v>
                </c:pt>
                <c:pt idx="6">
                  <c:v>40</c:v>
                </c:pt>
                <c:pt idx="7">
                  <c:v>38</c:v>
                </c:pt>
                <c:pt idx="8">
                  <c:v>32</c:v>
                </c:pt>
                <c:pt idx="9">
                  <c:v>32</c:v>
                </c:pt>
              </c:numCache>
            </c:numRef>
          </c:val>
          <c:extLst>
            <c:ext xmlns:c16="http://schemas.microsoft.com/office/drawing/2014/chart" uri="{C3380CC4-5D6E-409C-BE32-E72D297353CC}">
              <c16:uniqueId val="{00000002-EFAA-40E7-A2AA-3B4930376370}"/>
            </c:ext>
          </c:extLst>
        </c:ser>
        <c:ser>
          <c:idx val="3"/>
          <c:order val="3"/>
          <c:tx>
            <c:strRef>
              <c:f>Sheet1!$E$1</c:f>
              <c:strCache>
                <c:ptCount val="1"/>
                <c:pt idx="0">
                  <c:v>Stämmer helt och hållet</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Sheet1!$E$2:$E$11</c:f>
              <c:numCache>
                <c:formatCode>General</c:formatCode>
                <c:ptCount val="10"/>
                <c:pt idx="0">
                  <c:v>3</c:v>
                </c:pt>
                <c:pt idx="1">
                  <c:v>4</c:v>
                </c:pt>
                <c:pt idx="2">
                  <c:v>4</c:v>
                </c:pt>
                <c:pt idx="3">
                  <c:v>3</c:v>
                </c:pt>
                <c:pt idx="4">
                  <c:v>4</c:v>
                </c:pt>
                <c:pt idx="5">
                  <c:v>4</c:v>
                </c:pt>
                <c:pt idx="6">
                  <c:v>4</c:v>
                </c:pt>
                <c:pt idx="7">
                  <c:v>3</c:v>
                </c:pt>
                <c:pt idx="8">
                  <c:v>3</c:v>
                </c:pt>
                <c:pt idx="9">
                  <c:v>4</c:v>
                </c:pt>
              </c:numCache>
            </c:numRef>
          </c:val>
          <c:extLst>
            <c:ext xmlns:c16="http://schemas.microsoft.com/office/drawing/2014/chart" uri="{C3380CC4-5D6E-409C-BE32-E72D297353CC}">
              <c16:uniqueId val="{00000003-EFAA-40E7-A2AA-3B4930376370}"/>
            </c:ext>
          </c:extLst>
        </c:ser>
        <c:ser>
          <c:idx val="4"/>
          <c:order val="4"/>
          <c:tx>
            <c:strRef>
              <c:f>Sheet1!$F$1</c:f>
              <c:strCache>
                <c:ptCount val="1"/>
                <c:pt idx="0">
                  <c:v>Vet ej</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Sheet1!$F$2:$F$11</c:f>
              <c:numCache>
                <c:formatCode>General</c:formatCode>
                <c:ptCount val="10"/>
                <c:pt idx="0">
                  <c:v>10</c:v>
                </c:pt>
                <c:pt idx="1">
                  <c:v>9</c:v>
                </c:pt>
                <c:pt idx="2">
                  <c:v>10</c:v>
                </c:pt>
                <c:pt idx="3">
                  <c:v>10</c:v>
                </c:pt>
                <c:pt idx="4">
                  <c:v>9</c:v>
                </c:pt>
                <c:pt idx="5">
                  <c:v>8</c:v>
                </c:pt>
                <c:pt idx="6">
                  <c:v>9</c:v>
                </c:pt>
                <c:pt idx="7">
                  <c:v>11</c:v>
                </c:pt>
                <c:pt idx="8">
                  <c:v>12</c:v>
                </c:pt>
                <c:pt idx="9">
                  <c:v>11</c:v>
                </c:pt>
              </c:numCache>
            </c:numRef>
          </c:val>
          <c:extLst>
            <c:ext xmlns:c16="http://schemas.microsoft.com/office/drawing/2014/chart" uri="{C3380CC4-5D6E-409C-BE32-E72D297353CC}">
              <c16:uniqueId val="{00000004-EFAA-40E7-A2AA-3B4930376370}"/>
            </c:ext>
          </c:extLst>
        </c:ser>
        <c:dLbls>
          <c:showLegendKey val="0"/>
          <c:showVal val="0"/>
          <c:showCatName val="0"/>
          <c:showSerName val="0"/>
          <c:showPercent val="0"/>
          <c:showBubbleSize val="0"/>
        </c:dLbls>
        <c:gapWidth val="150"/>
        <c:overlap val="10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0"/>
          <c:y val="3.2210372728292899E-2"/>
          <c:w val="0.98488618823391494"/>
          <c:h val="7.92140652256431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62064698488369E-2"/>
          <c:y val="0.11363916607577355"/>
          <c:w val="0.90894107839497729"/>
          <c:h val="0.86386193768854824"/>
        </c:manualLayout>
      </c:layout>
      <c:barChart>
        <c:barDir val="bar"/>
        <c:grouping val="stacked"/>
        <c:varyColors val="0"/>
        <c:ser>
          <c:idx val="0"/>
          <c:order val="0"/>
          <c:tx>
            <c:strRef>
              <c:f>Sheet1!$B$1</c:f>
              <c:strCache>
                <c:ptCount val="1"/>
                <c:pt idx="0">
                  <c:v>Stämmer inte alls</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Sheet1!$B$2:$B$11</c:f>
              <c:numCache>
                <c:formatCode>General</c:formatCode>
                <c:ptCount val="10"/>
                <c:pt idx="0">
                  <c:v>3</c:v>
                </c:pt>
                <c:pt idx="1">
                  <c:v>4</c:v>
                </c:pt>
                <c:pt idx="2">
                  <c:v>3</c:v>
                </c:pt>
                <c:pt idx="3">
                  <c:v>4</c:v>
                </c:pt>
                <c:pt idx="4">
                  <c:v>6</c:v>
                </c:pt>
                <c:pt idx="5">
                  <c:v>5</c:v>
                </c:pt>
                <c:pt idx="6">
                  <c:v>5</c:v>
                </c:pt>
                <c:pt idx="7">
                  <c:v>5</c:v>
                </c:pt>
                <c:pt idx="8">
                  <c:v>5</c:v>
                </c:pt>
                <c:pt idx="9">
                  <c:v>6</c:v>
                </c:pt>
              </c:numCache>
            </c:numRef>
          </c:val>
          <c:extLst>
            <c:ext xmlns:c16="http://schemas.microsoft.com/office/drawing/2014/chart" uri="{C3380CC4-5D6E-409C-BE32-E72D297353CC}">
              <c16:uniqueId val="{00000000-EFAA-40E7-A2AA-3B4930376370}"/>
            </c:ext>
          </c:extLst>
        </c:ser>
        <c:ser>
          <c:idx val="1"/>
          <c:order val="1"/>
          <c:tx>
            <c:strRef>
              <c:f>Sheet1!$C$1</c:f>
              <c:strCache>
                <c:ptCount val="1"/>
                <c:pt idx="0">
                  <c:v>Stämmer ganska dåligt</c:v>
                </c:pt>
              </c:strCache>
            </c:strRef>
          </c:tx>
          <c:spPr>
            <a:solidFill>
              <a:srgbClr val="1DBAB0">
                <a:alpha val="50196"/>
              </a:srgb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Sheet1!$C$2:$C$11</c:f>
              <c:numCache>
                <c:formatCode>General</c:formatCode>
                <c:ptCount val="10"/>
                <c:pt idx="0">
                  <c:v>16</c:v>
                </c:pt>
                <c:pt idx="1">
                  <c:v>16</c:v>
                </c:pt>
                <c:pt idx="2">
                  <c:v>15</c:v>
                </c:pt>
                <c:pt idx="3">
                  <c:v>20</c:v>
                </c:pt>
                <c:pt idx="4">
                  <c:v>17</c:v>
                </c:pt>
                <c:pt idx="5">
                  <c:v>19</c:v>
                </c:pt>
                <c:pt idx="6">
                  <c:v>18</c:v>
                </c:pt>
                <c:pt idx="7">
                  <c:v>16</c:v>
                </c:pt>
                <c:pt idx="8">
                  <c:v>18</c:v>
                </c:pt>
                <c:pt idx="9">
                  <c:v>16</c:v>
                </c:pt>
              </c:numCache>
            </c:numRef>
          </c:val>
          <c:extLst>
            <c:ext xmlns:c16="http://schemas.microsoft.com/office/drawing/2014/chart" uri="{C3380CC4-5D6E-409C-BE32-E72D297353CC}">
              <c16:uniqueId val="{00000001-EFAA-40E7-A2AA-3B4930376370}"/>
            </c:ext>
          </c:extLst>
        </c:ser>
        <c:ser>
          <c:idx val="2"/>
          <c:order val="2"/>
          <c:tx>
            <c:strRef>
              <c:f>Sheet1!$D$1</c:f>
              <c:strCache>
                <c:ptCount val="1"/>
                <c:pt idx="0">
                  <c:v>Stämmer ganska bra</c:v>
                </c:pt>
              </c:strCache>
            </c:strRef>
          </c:tx>
          <c:spPr>
            <a:solidFill>
              <a:schemeClr val="accent1">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Sheet1!$D$2:$D$11</c:f>
              <c:numCache>
                <c:formatCode>General</c:formatCode>
                <c:ptCount val="10"/>
                <c:pt idx="0">
                  <c:v>53</c:v>
                </c:pt>
                <c:pt idx="1">
                  <c:v>52</c:v>
                </c:pt>
                <c:pt idx="2">
                  <c:v>54</c:v>
                </c:pt>
                <c:pt idx="3">
                  <c:v>48</c:v>
                </c:pt>
                <c:pt idx="4">
                  <c:v>48</c:v>
                </c:pt>
                <c:pt idx="5">
                  <c:v>50</c:v>
                </c:pt>
                <c:pt idx="6">
                  <c:v>49</c:v>
                </c:pt>
                <c:pt idx="7">
                  <c:v>51</c:v>
                </c:pt>
                <c:pt idx="8">
                  <c:v>48</c:v>
                </c:pt>
                <c:pt idx="9">
                  <c:v>48</c:v>
                </c:pt>
              </c:numCache>
            </c:numRef>
          </c:val>
          <c:extLst>
            <c:ext xmlns:c16="http://schemas.microsoft.com/office/drawing/2014/chart" uri="{C3380CC4-5D6E-409C-BE32-E72D297353CC}">
              <c16:uniqueId val="{00000002-EFAA-40E7-A2AA-3B4930376370}"/>
            </c:ext>
          </c:extLst>
        </c:ser>
        <c:ser>
          <c:idx val="3"/>
          <c:order val="3"/>
          <c:tx>
            <c:strRef>
              <c:f>Sheet1!$E$1</c:f>
              <c:strCache>
                <c:ptCount val="1"/>
                <c:pt idx="0">
                  <c:v>Stämmer helt och hållet</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Sheet1!$E$2:$E$11</c:f>
              <c:numCache>
                <c:formatCode>General</c:formatCode>
                <c:ptCount val="10"/>
                <c:pt idx="0">
                  <c:v>15</c:v>
                </c:pt>
                <c:pt idx="1">
                  <c:v>15</c:v>
                </c:pt>
                <c:pt idx="2">
                  <c:v>15</c:v>
                </c:pt>
                <c:pt idx="3">
                  <c:v>12</c:v>
                </c:pt>
                <c:pt idx="4">
                  <c:v>15</c:v>
                </c:pt>
                <c:pt idx="5">
                  <c:v>13</c:v>
                </c:pt>
                <c:pt idx="6">
                  <c:v>15</c:v>
                </c:pt>
                <c:pt idx="7">
                  <c:v>12</c:v>
                </c:pt>
                <c:pt idx="8">
                  <c:v>13</c:v>
                </c:pt>
                <c:pt idx="9">
                  <c:v>15</c:v>
                </c:pt>
              </c:numCache>
            </c:numRef>
          </c:val>
          <c:extLst>
            <c:ext xmlns:c16="http://schemas.microsoft.com/office/drawing/2014/chart" uri="{C3380CC4-5D6E-409C-BE32-E72D297353CC}">
              <c16:uniqueId val="{00000003-EFAA-40E7-A2AA-3B4930376370}"/>
            </c:ext>
          </c:extLst>
        </c:ser>
        <c:ser>
          <c:idx val="4"/>
          <c:order val="4"/>
          <c:tx>
            <c:strRef>
              <c:f>Sheet1!$F$1</c:f>
              <c:strCache>
                <c:ptCount val="1"/>
                <c:pt idx="0">
                  <c:v>Vet ej</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Sheet1!$F$2:$F$11</c:f>
              <c:numCache>
                <c:formatCode>General</c:formatCode>
                <c:ptCount val="10"/>
                <c:pt idx="0">
                  <c:v>13</c:v>
                </c:pt>
                <c:pt idx="1">
                  <c:v>13</c:v>
                </c:pt>
                <c:pt idx="2">
                  <c:v>13</c:v>
                </c:pt>
                <c:pt idx="3">
                  <c:v>16</c:v>
                </c:pt>
                <c:pt idx="4">
                  <c:v>14</c:v>
                </c:pt>
                <c:pt idx="5">
                  <c:v>14</c:v>
                </c:pt>
                <c:pt idx="6">
                  <c:v>14</c:v>
                </c:pt>
                <c:pt idx="7">
                  <c:v>16</c:v>
                </c:pt>
                <c:pt idx="8">
                  <c:v>16</c:v>
                </c:pt>
                <c:pt idx="9">
                  <c:v>14</c:v>
                </c:pt>
              </c:numCache>
            </c:numRef>
          </c:val>
          <c:extLst>
            <c:ext xmlns:c16="http://schemas.microsoft.com/office/drawing/2014/chart" uri="{C3380CC4-5D6E-409C-BE32-E72D297353CC}">
              <c16:uniqueId val="{00000004-EFAA-40E7-A2AA-3B4930376370}"/>
            </c:ext>
          </c:extLst>
        </c:ser>
        <c:dLbls>
          <c:showLegendKey val="0"/>
          <c:showVal val="0"/>
          <c:showCatName val="0"/>
          <c:showSerName val="0"/>
          <c:showPercent val="0"/>
          <c:showBubbleSize val="0"/>
        </c:dLbls>
        <c:gapWidth val="150"/>
        <c:overlap val="10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0"/>
          <c:y val="3.2210372728292899E-2"/>
          <c:w val="0.98488618823391494"/>
          <c:h val="7.92140652256431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62064698488369E-2"/>
          <c:y val="0.11363916607577355"/>
          <c:w val="0.90894107839497729"/>
          <c:h val="0.86386193768854824"/>
        </c:manualLayout>
      </c:layout>
      <c:barChart>
        <c:barDir val="bar"/>
        <c:grouping val="stacked"/>
        <c:varyColors val="0"/>
        <c:ser>
          <c:idx val="0"/>
          <c:order val="0"/>
          <c:tx>
            <c:strRef>
              <c:f>Sheet1!$B$1</c:f>
              <c:strCache>
                <c:ptCount val="1"/>
                <c:pt idx="0">
                  <c:v>Stämmer inte alls</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Sheet1!$B$2:$B$11</c:f>
              <c:numCache>
                <c:formatCode>General</c:formatCode>
                <c:ptCount val="10"/>
                <c:pt idx="0">
                  <c:v>12</c:v>
                </c:pt>
                <c:pt idx="1">
                  <c:v>11</c:v>
                </c:pt>
                <c:pt idx="2">
                  <c:v>13</c:v>
                </c:pt>
                <c:pt idx="3">
                  <c:v>13</c:v>
                </c:pt>
                <c:pt idx="4">
                  <c:v>14</c:v>
                </c:pt>
                <c:pt idx="5">
                  <c:v>15</c:v>
                </c:pt>
                <c:pt idx="6">
                  <c:v>13</c:v>
                </c:pt>
                <c:pt idx="7">
                  <c:v>14</c:v>
                </c:pt>
                <c:pt idx="8">
                  <c:v>15</c:v>
                </c:pt>
                <c:pt idx="9">
                  <c:v>15</c:v>
                </c:pt>
              </c:numCache>
            </c:numRef>
          </c:val>
          <c:extLst>
            <c:ext xmlns:c16="http://schemas.microsoft.com/office/drawing/2014/chart" uri="{C3380CC4-5D6E-409C-BE32-E72D297353CC}">
              <c16:uniqueId val="{00000000-EFAA-40E7-A2AA-3B4930376370}"/>
            </c:ext>
          </c:extLst>
        </c:ser>
        <c:ser>
          <c:idx val="1"/>
          <c:order val="1"/>
          <c:tx>
            <c:strRef>
              <c:f>Sheet1!$C$1</c:f>
              <c:strCache>
                <c:ptCount val="1"/>
                <c:pt idx="0">
                  <c:v>Stämmer ganska dåligt</c:v>
                </c:pt>
              </c:strCache>
            </c:strRef>
          </c:tx>
          <c:spPr>
            <a:solidFill>
              <a:srgbClr val="1DBAB0">
                <a:alpha val="50196"/>
              </a:srgb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Sheet1!$C$2:$C$11</c:f>
              <c:numCache>
                <c:formatCode>General</c:formatCode>
                <c:ptCount val="10"/>
                <c:pt idx="0">
                  <c:v>20</c:v>
                </c:pt>
                <c:pt idx="1">
                  <c:v>20</c:v>
                </c:pt>
                <c:pt idx="2">
                  <c:v>21</c:v>
                </c:pt>
                <c:pt idx="3">
                  <c:v>21</c:v>
                </c:pt>
                <c:pt idx="4">
                  <c:v>22</c:v>
                </c:pt>
                <c:pt idx="5">
                  <c:v>23</c:v>
                </c:pt>
                <c:pt idx="6">
                  <c:v>21</c:v>
                </c:pt>
                <c:pt idx="7">
                  <c:v>21</c:v>
                </c:pt>
                <c:pt idx="8">
                  <c:v>23</c:v>
                </c:pt>
                <c:pt idx="9">
                  <c:v>21</c:v>
                </c:pt>
              </c:numCache>
            </c:numRef>
          </c:val>
          <c:extLst>
            <c:ext xmlns:c16="http://schemas.microsoft.com/office/drawing/2014/chart" uri="{C3380CC4-5D6E-409C-BE32-E72D297353CC}">
              <c16:uniqueId val="{00000001-EFAA-40E7-A2AA-3B4930376370}"/>
            </c:ext>
          </c:extLst>
        </c:ser>
        <c:ser>
          <c:idx val="2"/>
          <c:order val="2"/>
          <c:tx>
            <c:strRef>
              <c:f>Sheet1!$D$1</c:f>
              <c:strCache>
                <c:ptCount val="1"/>
                <c:pt idx="0">
                  <c:v>Stämmer ganska bra</c:v>
                </c:pt>
              </c:strCache>
            </c:strRef>
          </c:tx>
          <c:spPr>
            <a:solidFill>
              <a:schemeClr val="accent1">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Sheet1!$D$2:$D$11</c:f>
              <c:numCache>
                <c:formatCode>General</c:formatCode>
                <c:ptCount val="10"/>
                <c:pt idx="0">
                  <c:v>43</c:v>
                </c:pt>
                <c:pt idx="1">
                  <c:v>43</c:v>
                </c:pt>
                <c:pt idx="2">
                  <c:v>40</c:v>
                </c:pt>
                <c:pt idx="3">
                  <c:v>40</c:v>
                </c:pt>
                <c:pt idx="4">
                  <c:v>40</c:v>
                </c:pt>
                <c:pt idx="5">
                  <c:v>42</c:v>
                </c:pt>
                <c:pt idx="6">
                  <c:v>41</c:v>
                </c:pt>
                <c:pt idx="7">
                  <c:v>42</c:v>
                </c:pt>
                <c:pt idx="8">
                  <c:v>40</c:v>
                </c:pt>
                <c:pt idx="9">
                  <c:v>41</c:v>
                </c:pt>
              </c:numCache>
            </c:numRef>
          </c:val>
          <c:extLst>
            <c:ext xmlns:c16="http://schemas.microsoft.com/office/drawing/2014/chart" uri="{C3380CC4-5D6E-409C-BE32-E72D297353CC}">
              <c16:uniqueId val="{00000002-EFAA-40E7-A2AA-3B4930376370}"/>
            </c:ext>
          </c:extLst>
        </c:ser>
        <c:ser>
          <c:idx val="3"/>
          <c:order val="3"/>
          <c:tx>
            <c:strRef>
              <c:f>Sheet1!$E$1</c:f>
              <c:strCache>
                <c:ptCount val="1"/>
                <c:pt idx="0">
                  <c:v>Stämmer helt och hållet</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Sheet1!$E$2:$E$11</c:f>
              <c:numCache>
                <c:formatCode>General</c:formatCode>
                <c:ptCount val="10"/>
                <c:pt idx="0">
                  <c:v>13</c:v>
                </c:pt>
                <c:pt idx="1">
                  <c:v>12</c:v>
                </c:pt>
                <c:pt idx="2">
                  <c:v>14</c:v>
                </c:pt>
                <c:pt idx="3">
                  <c:v>13</c:v>
                </c:pt>
                <c:pt idx="4">
                  <c:v>11</c:v>
                </c:pt>
                <c:pt idx="5">
                  <c:v>9</c:v>
                </c:pt>
                <c:pt idx="6">
                  <c:v>12</c:v>
                </c:pt>
                <c:pt idx="7">
                  <c:v>10</c:v>
                </c:pt>
                <c:pt idx="8">
                  <c:v>9</c:v>
                </c:pt>
                <c:pt idx="9">
                  <c:v>10</c:v>
                </c:pt>
              </c:numCache>
            </c:numRef>
          </c:val>
          <c:extLst>
            <c:ext xmlns:c16="http://schemas.microsoft.com/office/drawing/2014/chart" uri="{C3380CC4-5D6E-409C-BE32-E72D297353CC}">
              <c16:uniqueId val="{00000003-EFAA-40E7-A2AA-3B4930376370}"/>
            </c:ext>
          </c:extLst>
        </c:ser>
        <c:ser>
          <c:idx val="4"/>
          <c:order val="4"/>
          <c:tx>
            <c:strRef>
              <c:f>Sheet1!$F$1</c:f>
              <c:strCache>
                <c:ptCount val="1"/>
                <c:pt idx="0">
                  <c:v>Vet ej</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Sheet1!$F$2:$F$11</c:f>
              <c:numCache>
                <c:formatCode>General</c:formatCode>
                <c:ptCount val="10"/>
                <c:pt idx="0">
                  <c:v>13</c:v>
                </c:pt>
                <c:pt idx="1">
                  <c:v>14</c:v>
                </c:pt>
                <c:pt idx="2">
                  <c:v>14</c:v>
                </c:pt>
                <c:pt idx="3">
                  <c:v>12</c:v>
                </c:pt>
                <c:pt idx="4">
                  <c:v>13</c:v>
                </c:pt>
                <c:pt idx="5">
                  <c:v>12</c:v>
                </c:pt>
                <c:pt idx="6">
                  <c:v>13</c:v>
                </c:pt>
                <c:pt idx="7">
                  <c:v>13</c:v>
                </c:pt>
                <c:pt idx="8">
                  <c:v>14</c:v>
                </c:pt>
                <c:pt idx="9">
                  <c:v>12</c:v>
                </c:pt>
              </c:numCache>
            </c:numRef>
          </c:val>
          <c:extLst>
            <c:ext xmlns:c16="http://schemas.microsoft.com/office/drawing/2014/chart" uri="{C3380CC4-5D6E-409C-BE32-E72D297353CC}">
              <c16:uniqueId val="{00000004-EFAA-40E7-A2AA-3B4930376370}"/>
            </c:ext>
          </c:extLst>
        </c:ser>
        <c:dLbls>
          <c:showLegendKey val="0"/>
          <c:showVal val="0"/>
          <c:showCatName val="0"/>
          <c:showSerName val="0"/>
          <c:showPercent val="0"/>
          <c:showBubbleSize val="0"/>
        </c:dLbls>
        <c:gapWidth val="150"/>
        <c:overlap val="10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0"/>
          <c:y val="3.2210372728292899E-2"/>
          <c:w val="0.98488618823391494"/>
          <c:h val="7.92140652256431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62064698488369E-2"/>
          <c:y val="0.11363916607577355"/>
          <c:w val="0.90894107839497729"/>
          <c:h val="0.86386193768854824"/>
        </c:manualLayout>
      </c:layout>
      <c:barChart>
        <c:barDir val="bar"/>
        <c:grouping val="stacked"/>
        <c:varyColors val="0"/>
        <c:ser>
          <c:idx val="0"/>
          <c:order val="0"/>
          <c:tx>
            <c:strRef>
              <c:f>Sheet1!$B$1</c:f>
              <c:strCache>
                <c:ptCount val="1"/>
                <c:pt idx="0">
                  <c:v>Stämmer inte alls</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Sheet1!$B$2:$B$11</c:f>
              <c:numCache>
                <c:formatCode>General</c:formatCode>
                <c:ptCount val="10"/>
                <c:pt idx="0">
                  <c:v>17</c:v>
                </c:pt>
                <c:pt idx="1">
                  <c:v>18</c:v>
                </c:pt>
                <c:pt idx="2">
                  <c:v>20</c:v>
                </c:pt>
                <c:pt idx="3">
                  <c:v>16</c:v>
                </c:pt>
                <c:pt idx="4">
                  <c:v>16</c:v>
                </c:pt>
                <c:pt idx="5">
                  <c:v>16</c:v>
                </c:pt>
                <c:pt idx="6">
                  <c:v>17</c:v>
                </c:pt>
                <c:pt idx="7">
                  <c:v>23</c:v>
                </c:pt>
                <c:pt idx="8">
                  <c:v>22</c:v>
                </c:pt>
                <c:pt idx="9">
                  <c:v>25</c:v>
                </c:pt>
              </c:numCache>
            </c:numRef>
          </c:val>
          <c:extLst>
            <c:ext xmlns:c16="http://schemas.microsoft.com/office/drawing/2014/chart" uri="{C3380CC4-5D6E-409C-BE32-E72D297353CC}">
              <c16:uniqueId val="{00000000-EFAA-40E7-A2AA-3B4930376370}"/>
            </c:ext>
          </c:extLst>
        </c:ser>
        <c:ser>
          <c:idx val="1"/>
          <c:order val="1"/>
          <c:tx>
            <c:strRef>
              <c:f>Sheet1!$C$1</c:f>
              <c:strCache>
                <c:ptCount val="1"/>
                <c:pt idx="0">
                  <c:v>Stämmer ganska dåligt</c:v>
                </c:pt>
              </c:strCache>
            </c:strRef>
          </c:tx>
          <c:spPr>
            <a:solidFill>
              <a:srgbClr val="1DBAB0">
                <a:alpha val="50196"/>
              </a:srgb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Sheet1!$C$2:$C$11</c:f>
              <c:numCache>
                <c:formatCode>General</c:formatCode>
                <c:ptCount val="10"/>
                <c:pt idx="0">
                  <c:v>39</c:v>
                </c:pt>
                <c:pt idx="1">
                  <c:v>39</c:v>
                </c:pt>
                <c:pt idx="2">
                  <c:v>39</c:v>
                </c:pt>
                <c:pt idx="3">
                  <c:v>37</c:v>
                </c:pt>
                <c:pt idx="4">
                  <c:v>36</c:v>
                </c:pt>
                <c:pt idx="5">
                  <c:v>37</c:v>
                </c:pt>
                <c:pt idx="6">
                  <c:v>35</c:v>
                </c:pt>
                <c:pt idx="7">
                  <c:v>32</c:v>
                </c:pt>
                <c:pt idx="8">
                  <c:v>34</c:v>
                </c:pt>
                <c:pt idx="9">
                  <c:v>32</c:v>
                </c:pt>
              </c:numCache>
            </c:numRef>
          </c:val>
          <c:extLst>
            <c:ext xmlns:c16="http://schemas.microsoft.com/office/drawing/2014/chart" uri="{C3380CC4-5D6E-409C-BE32-E72D297353CC}">
              <c16:uniqueId val="{00000001-EFAA-40E7-A2AA-3B4930376370}"/>
            </c:ext>
          </c:extLst>
        </c:ser>
        <c:ser>
          <c:idx val="2"/>
          <c:order val="2"/>
          <c:tx>
            <c:strRef>
              <c:f>Sheet1!$D$1</c:f>
              <c:strCache>
                <c:ptCount val="1"/>
                <c:pt idx="0">
                  <c:v>Stämmer ganska bra</c:v>
                </c:pt>
              </c:strCache>
            </c:strRef>
          </c:tx>
          <c:spPr>
            <a:solidFill>
              <a:schemeClr val="accent1">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Sheet1!$D$2:$D$11</c:f>
              <c:numCache>
                <c:formatCode>General</c:formatCode>
                <c:ptCount val="10"/>
                <c:pt idx="0">
                  <c:v>24</c:v>
                </c:pt>
                <c:pt idx="1">
                  <c:v>25</c:v>
                </c:pt>
                <c:pt idx="2">
                  <c:v>22</c:v>
                </c:pt>
                <c:pt idx="3">
                  <c:v>26</c:v>
                </c:pt>
                <c:pt idx="4">
                  <c:v>25</c:v>
                </c:pt>
                <c:pt idx="5">
                  <c:v>26</c:v>
                </c:pt>
                <c:pt idx="6">
                  <c:v>26</c:v>
                </c:pt>
                <c:pt idx="7">
                  <c:v>18</c:v>
                </c:pt>
                <c:pt idx="8">
                  <c:v>22</c:v>
                </c:pt>
                <c:pt idx="9">
                  <c:v>21</c:v>
                </c:pt>
              </c:numCache>
            </c:numRef>
          </c:val>
          <c:extLst>
            <c:ext xmlns:c16="http://schemas.microsoft.com/office/drawing/2014/chart" uri="{C3380CC4-5D6E-409C-BE32-E72D297353CC}">
              <c16:uniqueId val="{00000002-EFAA-40E7-A2AA-3B4930376370}"/>
            </c:ext>
          </c:extLst>
        </c:ser>
        <c:ser>
          <c:idx val="3"/>
          <c:order val="3"/>
          <c:tx>
            <c:strRef>
              <c:f>Sheet1!$E$1</c:f>
              <c:strCache>
                <c:ptCount val="1"/>
                <c:pt idx="0">
                  <c:v>Stämmer helt och hållet</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Sheet1!$E$2:$E$11</c:f>
              <c:numCache>
                <c:formatCode>General</c:formatCode>
                <c:ptCount val="10"/>
                <c:pt idx="0">
                  <c:v>7</c:v>
                </c:pt>
                <c:pt idx="1">
                  <c:v>6</c:v>
                </c:pt>
                <c:pt idx="2">
                  <c:v>6</c:v>
                </c:pt>
                <c:pt idx="3">
                  <c:v>7</c:v>
                </c:pt>
                <c:pt idx="4">
                  <c:v>9</c:v>
                </c:pt>
                <c:pt idx="5">
                  <c:v>8</c:v>
                </c:pt>
                <c:pt idx="6">
                  <c:v>8</c:v>
                </c:pt>
                <c:pt idx="7">
                  <c:v>8</c:v>
                </c:pt>
                <c:pt idx="8">
                  <c:v>7</c:v>
                </c:pt>
                <c:pt idx="9">
                  <c:v>8</c:v>
                </c:pt>
              </c:numCache>
            </c:numRef>
          </c:val>
          <c:extLst>
            <c:ext xmlns:c16="http://schemas.microsoft.com/office/drawing/2014/chart" uri="{C3380CC4-5D6E-409C-BE32-E72D297353CC}">
              <c16:uniqueId val="{00000003-EFAA-40E7-A2AA-3B4930376370}"/>
            </c:ext>
          </c:extLst>
        </c:ser>
        <c:ser>
          <c:idx val="4"/>
          <c:order val="4"/>
          <c:tx>
            <c:strRef>
              <c:f>Sheet1!$F$1</c:f>
              <c:strCache>
                <c:ptCount val="1"/>
                <c:pt idx="0">
                  <c:v>Vet ej</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Sheet1!$F$2:$F$11</c:f>
              <c:numCache>
                <c:formatCode>General</c:formatCode>
                <c:ptCount val="10"/>
                <c:pt idx="0">
                  <c:v>13</c:v>
                </c:pt>
                <c:pt idx="1">
                  <c:v>13</c:v>
                </c:pt>
                <c:pt idx="2">
                  <c:v>13</c:v>
                </c:pt>
                <c:pt idx="3">
                  <c:v>15</c:v>
                </c:pt>
                <c:pt idx="4">
                  <c:v>14</c:v>
                </c:pt>
                <c:pt idx="5">
                  <c:v>13</c:v>
                </c:pt>
                <c:pt idx="6">
                  <c:v>14</c:v>
                </c:pt>
                <c:pt idx="7">
                  <c:v>19</c:v>
                </c:pt>
                <c:pt idx="8">
                  <c:v>16</c:v>
                </c:pt>
                <c:pt idx="9">
                  <c:v>14</c:v>
                </c:pt>
              </c:numCache>
            </c:numRef>
          </c:val>
          <c:extLst>
            <c:ext xmlns:c16="http://schemas.microsoft.com/office/drawing/2014/chart" uri="{C3380CC4-5D6E-409C-BE32-E72D297353CC}">
              <c16:uniqueId val="{00000004-EFAA-40E7-A2AA-3B4930376370}"/>
            </c:ext>
          </c:extLst>
        </c:ser>
        <c:dLbls>
          <c:showLegendKey val="0"/>
          <c:showVal val="0"/>
          <c:showCatName val="0"/>
          <c:showSerName val="0"/>
          <c:showPercent val="0"/>
          <c:showBubbleSize val="0"/>
        </c:dLbls>
        <c:gapWidth val="150"/>
        <c:overlap val="10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0"/>
          <c:y val="3.2210372728292899E-2"/>
          <c:w val="0.98488618823391494"/>
          <c:h val="7.92140652256431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Blad1!$B$1</c:f>
              <c:strCache>
                <c:ptCount val="1"/>
                <c:pt idx="0">
                  <c:v>Lagom+bör öka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AB-41AC-A2F7-59B95E0C74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Blad1!$A$2:$A$46</c:f>
              <c:strCache>
                <c:ptCount val="45"/>
                <c:pt idx="0">
                  <c:v>Nov 1982</c:v>
                </c:pt>
                <c:pt idx="1">
                  <c:v>Nov 1983</c:v>
                </c:pt>
                <c:pt idx="2">
                  <c:v>Nov 1984</c:v>
                </c:pt>
                <c:pt idx="3">
                  <c:v>Nov 1985</c:v>
                </c:pt>
                <c:pt idx="4">
                  <c:v>Nov 1986</c:v>
                </c:pt>
                <c:pt idx="5">
                  <c:v>Feb 1988</c:v>
                </c:pt>
                <c:pt idx="6">
                  <c:v>Nov 1988</c:v>
                </c:pt>
                <c:pt idx="7">
                  <c:v>Mars 1990</c:v>
                </c:pt>
                <c:pt idx="8">
                  <c:v>Dec 1990</c:v>
                </c:pt>
                <c:pt idx="9">
                  <c:v>Dec 1991</c:v>
                </c:pt>
                <c:pt idx="10">
                  <c:v>Nov 1992</c:v>
                </c:pt>
                <c:pt idx="11">
                  <c:v>Nov 1993</c:v>
                </c:pt>
                <c:pt idx="12">
                  <c:v>Nov 1994</c:v>
                </c:pt>
                <c:pt idx="13">
                  <c:v>Nov 1995</c:v>
                </c:pt>
                <c:pt idx="14">
                  <c:v>Nov 1996</c:v>
                </c:pt>
                <c:pt idx="15">
                  <c:v>Nov 1997</c:v>
                </c:pt>
                <c:pt idx="16">
                  <c:v>Nov 1998</c:v>
                </c:pt>
                <c:pt idx="17">
                  <c:v>Feb 2000</c:v>
                </c:pt>
                <c:pt idx="18">
                  <c:v>Nov 2000</c:v>
                </c:pt>
                <c:pt idx="19">
                  <c:v>Nov 2001</c:v>
                </c:pt>
                <c:pt idx="20">
                  <c:v>Nov 2002</c:v>
                </c:pt>
                <c:pt idx="21">
                  <c:v>Nov 2003</c:v>
                </c:pt>
                <c:pt idx="22">
                  <c:v>Nov 2004</c:v>
                </c:pt>
                <c:pt idx="23">
                  <c:v>April 2005</c:v>
                </c:pt>
                <c:pt idx="24">
                  <c:v>Nov 2005</c:v>
                </c:pt>
                <c:pt idx="25">
                  <c:v>Nov 2006</c:v>
                </c:pt>
                <c:pt idx="26">
                  <c:v>Nov 2007</c:v>
                </c:pt>
                <c:pt idx="27">
                  <c:v>Nov 2008</c:v>
                </c:pt>
                <c:pt idx="28">
                  <c:v>Nov 2009</c:v>
                </c:pt>
                <c:pt idx="29">
                  <c:v>Nov 2010</c:v>
                </c:pt>
                <c:pt idx="30">
                  <c:v>Nov 2011</c:v>
                </c:pt>
                <c:pt idx="31">
                  <c:v>Nov 2012</c:v>
                </c:pt>
                <c:pt idx="32">
                  <c:v>Nov 2013</c:v>
                </c:pt>
                <c:pt idx="33">
                  <c:v>Nov 2014</c:v>
                </c:pt>
                <c:pt idx="34">
                  <c:v>Nov 2015</c:v>
                </c:pt>
                <c:pt idx="35">
                  <c:v>Nov 2016</c:v>
                </c:pt>
                <c:pt idx="36">
                  <c:v>Nov 2017</c:v>
                </c:pt>
                <c:pt idx="37">
                  <c:v>Okt 2018</c:v>
                </c:pt>
                <c:pt idx="38">
                  <c:v>Okt 2019</c:v>
                </c:pt>
                <c:pt idx="39">
                  <c:v>Okt 2020</c:v>
                </c:pt>
                <c:pt idx="40">
                  <c:v>Nov 2021</c:v>
                </c:pt>
                <c:pt idx="41">
                  <c:v>Okt 2022</c:v>
                </c:pt>
                <c:pt idx="42">
                  <c:v>Okt 2023</c:v>
                </c:pt>
                <c:pt idx="43">
                  <c:v>Okt 2024</c:v>
                </c:pt>
                <c:pt idx="44">
                  <c:v>Okt 2025</c:v>
                </c:pt>
              </c:strCache>
            </c:strRef>
          </c:cat>
          <c:val>
            <c:numRef>
              <c:f>Blad1!$B$2:$B$46</c:f>
              <c:numCache>
                <c:formatCode>General</c:formatCode>
                <c:ptCount val="45"/>
                <c:pt idx="0">
                  <c:v>71.099999999999994</c:v>
                </c:pt>
                <c:pt idx="1">
                  <c:v>75</c:v>
                </c:pt>
                <c:pt idx="2">
                  <c:v>74</c:v>
                </c:pt>
                <c:pt idx="3">
                  <c:v>76.900000000000006</c:v>
                </c:pt>
                <c:pt idx="4">
                  <c:v>84.9</c:v>
                </c:pt>
                <c:pt idx="5">
                  <c:v>77.099999999999994</c:v>
                </c:pt>
                <c:pt idx="6">
                  <c:v>84.2</c:v>
                </c:pt>
                <c:pt idx="7">
                  <c:v>65</c:v>
                </c:pt>
                <c:pt idx="8">
                  <c:v>64.599999999999994</c:v>
                </c:pt>
                <c:pt idx="9">
                  <c:v>65.099999999999994</c:v>
                </c:pt>
                <c:pt idx="10">
                  <c:v>53.8</c:v>
                </c:pt>
                <c:pt idx="11">
                  <c:v>63</c:v>
                </c:pt>
                <c:pt idx="12">
                  <c:v>62</c:v>
                </c:pt>
                <c:pt idx="13">
                  <c:v>59</c:v>
                </c:pt>
                <c:pt idx="14">
                  <c:v>51.5</c:v>
                </c:pt>
                <c:pt idx="15">
                  <c:v>57.5</c:v>
                </c:pt>
                <c:pt idx="16">
                  <c:v>63.2</c:v>
                </c:pt>
                <c:pt idx="17">
                  <c:v>65.2</c:v>
                </c:pt>
                <c:pt idx="18">
                  <c:v>65.599999999999994</c:v>
                </c:pt>
                <c:pt idx="19">
                  <c:v>67.5</c:v>
                </c:pt>
                <c:pt idx="20">
                  <c:v>71.3</c:v>
                </c:pt>
                <c:pt idx="21">
                  <c:v>65.3</c:v>
                </c:pt>
                <c:pt idx="22">
                  <c:v>59.8</c:v>
                </c:pt>
                <c:pt idx="23">
                  <c:v>73.5</c:v>
                </c:pt>
                <c:pt idx="24">
                  <c:v>71.7</c:v>
                </c:pt>
                <c:pt idx="25">
                  <c:v>70.8</c:v>
                </c:pt>
                <c:pt idx="26">
                  <c:v>73.5</c:v>
                </c:pt>
                <c:pt idx="27">
                  <c:v>74.8</c:v>
                </c:pt>
                <c:pt idx="28">
                  <c:v>72.8</c:v>
                </c:pt>
                <c:pt idx="29">
                  <c:v>74.2</c:v>
                </c:pt>
                <c:pt idx="30">
                  <c:v>71.599999999999994</c:v>
                </c:pt>
                <c:pt idx="31">
                  <c:v>73</c:v>
                </c:pt>
                <c:pt idx="32">
                  <c:v>73</c:v>
                </c:pt>
                <c:pt idx="33">
                  <c:v>80.400000000000006</c:v>
                </c:pt>
                <c:pt idx="34">
                  <c:v>78.2</c:v>
                </c:pt>
                <c:pt idx="35">
                  <c:v>74.3</c:v>
                </c:pt>
                <c:pt idx="36">
                  <c:v>75.7</c:v>
                </c:pt>
                <c:pt idx="37">
                  <c:v>70.7</c:v>
                </c:pt>
                <c:pt idx="38">
                  <c:v>59.3</c:v>
                </c:pt>
                <c:pt idx="39">
                  <c:v>60.9</c:v>
                </c:pt>
                <c:pt idx="40">
                  <c:v>59.1</c:v>
                </c:pt>
                <c:pt idx="41">
                  <c:v>60</c:v>
                </c:pt>
                <c:pt idx="42">
                  <c:v>63.822000000000003</c:v>
                </c:pt>
                <c:pt idx="43">
                  <c:v>65.762709999999998</c:v>
                </c:pt>
                <c:pt idx="44">
                  <c:v>62</c:v>
                </c:pt>
              </c:numCache>
            </c:numRef>
          </c:val>
          <c:smooth val="0"/>
          <c:extLst>
            <c:ext xmlns:c16="http://schemas.microsoft.com/office/drawing/2014/chart" uri="{C3380CC4-5D6E-409C-BE32-E72D297353CC}">
              <c16:uniqueId val="{00000000-83AB-41AC-A2F7-59B95E0C744B}"/>
            </c:ext>
          </c:extLst>
        </c:ser>
        <c:ser>
          <c:idx val="1"/>
          <c:order val="1"/>
          <c:tx>
            <c:strRef>
              <c:f>Blad1!$C$1</c:f>
              <c:strCache>
                <c:ptCount val="1"/>
                <c:pt idx="0">
                  <c:v>Bör minska + tas bort helt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4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AB-41AC-A2F7-59B95E0C74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Blad1!$A$2:$A$46</c:f>
              <c:strCache>
                <c:ptCount val="45"/>
                <c:pt idx="0">
                  <c:v>Nov 1982</c:v>
                </c:pt>
                <c:pt idx="1">
                  <c:v>Nov 1983</c:v>
                </c:pt>
                <c:pt idx="2">
                  <c:v>Nov 1984</c:v>
                </c:pt>
                <c:pt idx="3">
                  <c:v>Nov 1985</c:v>
                </c:pt>
                <c:pt idx="4">
                  <c:v>Nov 1986</c:v>
                </c:pt>
                <c:pt idx="5">
                  <c:v>Feb 1988</c:v>
                </c:pt>
                <c:pt idx="6">
                  <c:v>Nov 1988</c:v>
                </c:pt>
                <c:pt idx="7">
                  <c:v>Mars 1990</c:v>
                </c:pt>
                <c:pt idx="8">
                  <c:v>Dec 1990</c:v>
                </c:pt>
                <c:pt idx="9">
                  <c:v>Dec 1991</c:v>
                </c:pt>
                <c:pt idx="10">
                  <c:v>Nov 1992</c:v>
                </c:pt>
                <c:pt idx="11">
                  <c:v>Nov 1993</c:v>
                </c:pt>
                <c:pt idx="12">
                  <c:v>Nov 1994</c:v>
                </c:pt>
                <c:pt idx="13">
                  <c:v>Nov 1995</c:v>
                </c:pt>
                <c:pt idx="14">
                  <c:v>Nov 1996</c:v>
                </c:pt>
                <c:pt idx="15">
                  <c:v>Nov 1997</c:v>
                </c:pt>
                <c:pt idx="16">
                  <c:v>Nov 1998</c:v>
                </c:pt>
                <c:pt idx="17">
                  <c:v>Feb 2000</c:v>
                </c:pt>
                <c:pt idx="18">
                  <c:v>Nov 2000</c:v>
                </c:pt>
                <c:pt idx="19">
                  <c:v>Nov 2001</c:v>
                </c:pt>
                <c:pt idx="20">
                  <c:v>Nov 2002</c:v>
                </c:pt>
                <c:pt idx="21">
                  <c:v>Nov 2003</c:v>
                </c:pt>
                <c:pt idx="22">
                  <c:v>Nov 2004</c:v>
                </c:pt>
                <c:pt idx="23">
                  <c:v>April 2005</c:v>
                </c:pt>
                <c:pt idx="24">
                  <c:v>Nov 2005</c:v>
                </c:pt>
                <c:pt idx="25">
                  <c:v>Nov 2006</c:v>
                </c:pt>
                <c:pt idx="26">
                  <c:v>Nov 2007</c:v>
                </c:pt>
                <c:pt idx="27">
                  <c:v>Nov 2008</c:v>
                </c:pt>
                <c:pt idx="28">
                  <c:v>Nov 2009</c:v>
                </c:pt>
                <c:pt idx="29">
                  <c:v>Nov 2010</c:v>
                </c:pt>
                <c:pt idx="30">
                  <c:v>Nov 2011</c:v>
                </c:pt>
                <c:pt idx="31">
                  <c:v>Nov 2012</c:v>
                </c:pt>
                <c:pt idx="32">
                  <c:v>Nov 2013</c:v>
                </c:pt>
                <c:pt idx="33">
                  <c:v>Nov 2014</c:v>
                </c:pt>
                <c:pt idx="34">
                  <c:v>Nov 2015</c:v>
                </c:pt>
                <c:pt idx="35">
                  <c:v>Nov 2016</c:v>
                </c:pt>
                <c:pt idx="36">
                  <c:v>Nov 2017</c:v>
                </c:pt>
                <c:pt idx="37">
                  <c:v>Okt 2018</c:v>
                </c:pt>
                <c:pt idx="38">
                  <c:v>Okt 2019</c:v>
                </c:pt>
                <c:pt idx="39">
                  <c:v>Okt 2020</c:v>
                </c:pt>
                <c:pt idx="40">
                  <c:v>Nov 2021</c:v>
                </c:pt>
                <c:pt idx="41">
                  <c:v>Okt 2022</c:v>
                </c:pt>
                <c:pt idx="42">
                  <c:v>Okt 2023</c:v>
                </c:pt>
                <c:pt idx="43">
                  <c:v>Okt 2024</c:v>
                </c:pt>
                <c:pt idx="44">
                  <c:v>Okt 2025</c:v>
                </c:pt>
              </c:strCache>
            </c:strRef>
          </c:cat>
          <c:val>
            <c:numRef>
              <c:f>Blad1!$C$2:$C$46</c:f>
              <c:numCache>
                <c:formatCode>General</c:formatCode>
                <c:ptCount val="45"/>
                <c:pt idx="0">
                  <c:v>28.9</c:v>
                </c:pt>
                <c:pt idx="1">
                  <c:v>25</c:v>
                </c:pt>
                <c:pt idx="2">
                  <c:v>27</c:v>
                </c:pt>
                <c:pt idx="3">
                  <c:v>23.1</c:v>
                </c:pt>
                <c:pt idx="4">
                  <c:v>15.1</c:v>
                </c:pt>
                <c:pt idx="5">
                  <c:v>22.9</c:v>
                </c:pt>
                <c:pt idx="6">
                  <c:v>15.8</c:v>
                </c:pt>
                <c:pt idx="7">
                  <c:v>35</c:v>
                </c:pt>
                <c:pt idx="8">
                  <c:v>35.4</c:v>
                </c:pt>
                <c:pt idx="9">
                  <c:v>34.9</c:v>
                </c:pt>
                <c:pt idx="10">
                  <c:v>46.2</c:v>
                </c:pt>
                <c:pt idx="11">
                  <c:v>37</c:v>
                </c:pt>
                <c:pt idx="12">
                  <c:v>39</c:v>
                </c:pt>
                <c:pt idx="13">
                  <c:v>41</c:v>
                </c:pt>
                <c:pt idx="14">
                  <c:v>48.5</c:v>
                </c:pt>
                <c:pt idx="15">
                  <c:v>42.5</c:v>
                </c:pt>
                <c:pt idx="16">
                  <c:v>36.799999999999997</c:v>
                </c:pt>
                <c:pt idx="17">
                  <c:v>34.9</c:v>
                </c:pt>
                <c:pt idx="18">
                  <c:v>34.299999999999997</c:v>
                </c:pt>
                <c:pt idx="19">
                  <c:v>32.5</c:v>
                </c:pt>
                <c:pt idx="20">
                  <c:v>28.7</c:v>
                </c:pt>
                <c:pt idx="21">
                  <c:v>34.700000000000003</c:v>
                </c:pt>
                <c:pt idx="22">
                  <c:v>40.200000000000003</c:v>
                </c:pt>
                <c:pt idx="23">
                  <c:v>26.5</c:v>
                </c:pt>
                <c:pt idx="24">
                  <c:v>28.3</c:v>
                </c:pt>
                <c:pt idx="25">
                  <c:v>29.2</c:v>
                </c:pt>
                <c:pt idx="26">
                  <c:v>26.5</c:v>
                </c:pt>
                <c:pt idx="27">
                  <c:v>25.2</c:v>
                </c:pt>
                <c:pt idx="28">
                  <c:v>27.2</c:v>
                </c:pt>
                <c:pt idx="29">
                  <c:v>25.8</c:v>
                </c:pt>
                <c:pt idx="30">
                  <c:v>28.4</c:v>
                </c:pt>
                <c:pt idx="31">
                  <c:v>27</c:v>
                </c:pt>
                <c:pt idx="32">
                  <c:v>27</c:v>
                </c:pt>
                <c:pt idx="33">
                  <c:v>19.600000000000001</c:v>
                </c:pt>
                <c:pt idx="34">
                  <c:v>21.8</c:v>
                </c:pt>
                <c:pt idx="35">
                  <c:v>25.7</c:v>
                </c:pt>
                <c:pt idx="36">
                  <c:v>24.3</c:v>
                </c:pt>
                <c:pt idx="37">
                  <c:v>29.3</c:v>
                </c:pt>
                <c:pt idx="38">
                  <c:v>40.700000000000003</c:v>
                </c:pt>
                <c:pt idx="39">
                  <c:v>39.1</c:v>
                </c:pt>
                <c:pt idx="40">
                  <c:v>40.9</c:v>
                </c:pt>
                <c:pt idx="41">
                  <c:v>39.97</c:v>
                </c:pt>
                <c:pt idx="42">
                  <c:v>36.177999999999997</c:v>
                </c:pt>
                <c:pt idx="43">
                  <c:v>34.237290000000002</c:v>
                </c:pt>
                <c:pt idx="44">
                  <c:v>37</c:v>
                </c:pt>
              </c:numCache>
            </c:numRef>
          </c:val>
          <c:smooth val="0"/>
          <c:extLst>
            <c:ext xmlns:c16="http://schemas.microsoft.com/office/drawing/2014/chart" uri="{C3380CC4-5D6E-409C-BE32-E72D297353CC}">
              <c16:uniqueId val="{00000001-83AB-41AC-A2F7-59B95E0C744B}"/>
            </c:ext>
          </c:extLst>
        </c:ser>
        <c:dLbls>
          <c:showLegendKey val="0"/>
          <c:showVal val="0"/>
          <c:showCatName val="0"/>
          <c:showSerName val="0"/>
          <c:showPercent val="0"/>
          <c:showBubbleSize val="0"/>
        </c:dLbls>
        <c:marker val="1"/>
        <c:smooth val="0"/>
        <c:axId val="1358588864"/>
        <c:axId val="1358586464"/>
      </c:lineChart>
      <c:catAx>
        <c:axId val="135858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358586464"/>
        <c:crosses val="autoZero"/>
        <c:auto val="1"/>
        <c:lblAlgn val="ctr"/>
        <c:lblOffset val="100"/>
        <c:noMultiLvlLbl val="0"/>
      </c:catAx>
      <c:valAx>
        <c:axId val="1358586464"/>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358588864"/>
        <c:crosses val="autoZero"/>
        <c:crossBetween val="between"/>
      </c:valAx>
      <c:spPr>
        <a:noFill/>
        <a:ln>
          <a:noFill/>
        </a:ln>
        <a:effectLst/>
      </c:spPr>
    </c:plotArea>
    <c:legend>
      <c:legendPos val="b"/>
      <c:layout>
        <c:manualLayout>
          <c:xMode val="edge"/>
          <c:yMode val="edge"/>
          <c:x val="7.7108645442988288E-2"/>
          <c:y val="2.7884960537894999E-3"/>
          <c:w val="0.37697452566577866"/>
          <c:h val="5.986351107291374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Hört talas om</c:v>
                </c:pt>
              </c:strCache>
            </c:strRef>
          </c:tx>
          <c:spPr>
            <a:ln>
              <a:solidFill>
                <a:schemeClr val="bg2"/>
              </a:solidFill>
            </a:ln>
          </c:spPr>
          <c:dPt>
            <c:idx val="0"/>
            <c:bubble3D val="0"/>
            <c:spPr>
              <a:solidFill>
                <a:schemeClr val="accent1"/>
              </a:solidFill>
              <a:ln w="19050">
                <a:solidFill>
                  <a:schemeClr val="bg2"/>
                </a:solidFill>
              </a:ln>
              <a:effectLst/>
            </c:spPr>
            <c:extLst>
              <c:ext xmlns:c16="http://schemas.microsoft.com/office/drawing/2014/chart" uri="{C3380CC4-5D6E-409C-BE32-E72D297353CC}">
                <c16:uniqueId val="{00000001-B938-4AEA-8327-F9B85DE8CA5E}"/>
              </c:ext>
            </c:extLst>
          </c:dPt>
          <c:dPt>
            <c:idx val="1"/>
            <c:bubble3D val="0"/>
            <c:spPr>
              <a:solidFill>
                <a:schemeClr val="accent2"/>
              </a:solidFill>
              <a:ln w="19050">
                <a:solidFill>
                  <a:schemeClr val="bg2"/>
                </a:solidFill>
              </a:ln>
              <a:effectLst/>
            </c:spPr>
            <c:extLst>
              <c:ext xmlns:c16="http://schemas.microsoft.com/office/drawing/2014/chart" uri="{C3380CC4-5D6E-409C-BE32-E72D297353CC}">
                <c16:uniqueId val="{00000003-B938-4AEA-8327-F9B85DE8CA5E}"/>
              </c:ext>
            </c:extLst>
          </c:dPt>
          <c:dPt>
            <c:idx val="2"/>
            <c:bubble3D val="0"/>
            <c:spPr>
              <a:solidFill>
                <a:schemeClr val="accent3"/>
              </a:solidFill>
              <a:ln w="19050">
                <a:solidFill>
                  <a:schemeClr val="bg2"/>
                </a:solidFill>
              </a:ln>
              <a:effectLst/>
            </c:spPr>
            <c:extLst>
              <c:ext xmlns:c16="http://schemas.microsoft.com/office/drawing/2014/chart" uri="{C3380CC4-5D6E-409C-BE32-E72D297353CC}">
                <c16:uniqueId val="{00000005-B938-4AEA-8327-F9B85DE8CA5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Ja</c:v>
                </c:pt>
                <c:pt idx="1">
                  <c:v>Nej</c:v>
                </c:pt>
                <c:pt idx="2">
                  <c:v>Vet ej</c:v>
                </c:pt>
              </c:strCache>
            </c:strRef>
          </c:cat>
          <c:val>
            <c:numRef>
              <c:f>Blad1!$B$2:$B$4</c:f>
              <c:numCache>
                <c:formatCode>General</c:formatCode>
                <c:ptCount val="3"/>
                <c:pt idx="0">
                  <c:v>61</c:v>
                </c:pt>
                <c:pt idx="1">
                  <c:v>28</c:v>
                </c:pt>
                <c:pt idx="2">
                  <c:v>10</c:v>
                </c:pt>
              </c:numCache>
            </c:numRef>
          </c:val>
          <c:extLst>
            <c:ext xmlns:c16="http://schemas.microsoft.com/office/drawing/2014/chart" uri="{C3380CC4-5D6E-409C-BE32-E72D297353CC}">
              <c16:uniqueId val="{00000000-FDD1-4CC7-870C-8F6F07C5C9D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2.021344321183068E-3"/>
          <c:y val="8.1562714703956561E-3"/>
          <c:w val="0.42960356095063501"/>
          <c:h val="6.413437012935015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289441883236"/>
          <c:y val="9.3351556757409151E-2"/>
          <c:w val="0.80278470321406437"/>
          <c:h val="0.7120795561564448"/>
        </c:manualLayout>
      </c:layout>
      <c:barChart>
        <c:barDir val="bar"/>
        <c:grouping val="clustered"/>
        <c:varyColors val="0"/>
        <c:ser>
          <c:idx val="0"/>
          <c:order val="0"/>
          <c:tx>
            <c:strRef>
              <c:f>Blad1!$B$1</c:f>
              <c:strCache>
                <c:ptCount val="1"/>
                <c:pt idx="0">
                  <c:v>2016</c:v>
                </c:pt>
              </c:strCache>
            </c:strRef>
          </c:tx>
          <c:spPr>
            <a:solidFill>
              <a:schemeClr val="accent4"/>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Andel ja</c:v>
                </c:pt>
              </c:strCache>
            </c:strRef>
          </c:cat>
          <c:val>
            <c:numRef>
              <c:f>Blad1!$B$2</c:f>
              <c:numCache>
                <c:formatCode>General</c:formatCode>
                <c:ptCount val="1"/>
                <c:pt idx="0">
                  <c:v>37</c:v>
                </c:pt>
              </c:numCache>
            </c:numRef>
          </c:val>
          <c:extLst>
            <c:ext xmlns:c16="http://schemas.microsoft.com/office/drawing/2014/chart" uri="{C3380CC4-5D6E-409C-BE32-E72D297353CC}">
              <c16:uniqueId val="{00000000-8135-4C8C-85F8-D1164FF198B2}"/>
            </c:ext>
          </c:extLst>
        </c:ser>
        <c:ser>
          <c:idx val="1"/>
          <c:order val="1"/>
          <c:tx>
            <c:strRef>
              <c:f>Blad1!$C$1</c:f>
              <c:strCache>
                <c:ptCount val="1"/>
                <c:pt idx="0">
                  <c:v>2017</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Andel ja</c:v>
                </c:pt>
              </c:strCache>
            </c:strRef>
          </c:cat>
          <c:val>
            <c:numRef>
              <c:f>Blad1!$C$2</c:f>
              <c:numCache>
                <c:formatCode>General</c:formatCode>
                <c:ptCount val="1"/>
                <c:pt idx="0">
                  <c:v>37</c:v>
                </c:pt>
              </c:numCache>
            </c:numRef>
          </c:val>
          <c:extLst>
            <c:ext xmlns:c16="http://schemas.microsoft.com/office/drawing/2014/chart" uri="{C3380CC4-5D6E-409C-BE32-E72D297353CC}">
              <c16:uniqueId val="{00000001-8135-4C8C-85F8-D1164FF198B2}"/>
            </c:ext>
          </c:extLst>
        </c:ser>
        <c:ser>
          <c:idx val="2"/>
          <c:order val="2"/>
          <c:tx>
            <c:strRef>
              <c:f>Blad1!$D$1</c:f>
              <c:strCache>
                <c:ptCount val="1"/>
                <c:pt idx="0">
                  <c:v>2018</c:v>
                </c:pt>
              </c:strCache>
            </c:strRef>
          </c:tx>
          <c:spPr>
            <a:solidFill>
              <a:schemeClr val="accent3">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Andel ja</c:v>
                </c:pt>
              </c:strCache>
            </c:strRef>
          </c:cat>
          <c:val>
            <c:numRef>
              <c:f>Blad1!$D$2</c:f>
              <c:numCache>
                <c:formatCode>General</c:formatCode>
                <c:ptCount val="1"/>
                <c:pt idx="0">
                  <c:v>37</c:v>
                </c:pt>
              </c:numCache>
            </c:numRef>
          </c:val>
          <c:extLst>
            <c:ext xmlns:c16="http://schemas.microsoft.com/office/drawing/2014/chart" uri="{C3380CC4-5D6E-409C-BE32-E72D297353CC}">
              <c16:uniqueId val="{00000002-8135-4C8C-85F8-D1164FF198B2}"/>
            </c:ext>
          </c:extLst>
        </c:ser>
        <c:ser>
          <c:idx val="3"/>
          <c:order val="3"/>
          <c:tx>
            <c:strRef>
              <c:f>Blad1!$E$1</c:f>
              <c:strCache>
                <c:ptCount val="1"/>
                <c:pt idx="0">
                  <c:v>2019</c:v>
                </c:pt>
              </c:strCache>
            </c:strRef>
          </c:tx>
          <c:spPr>
            <a:solidFill>
              <a:schemeClr val="accent4">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Andel ja</c:v>
                </c:pt>
              </c:strCache>
            </c:strRef>
          </c:cat>
          <c:val>
            <c:numRef>
              <c:f>Blad1!$E$2</c:f>
              <c:numCache>
                <c:formatCode>General</c:formatCode>
                <c:ptCount val="1"/>
                <c:pt idx="0">
                  <c:v>44</c:v>
                </c:pt>
              </c:numCache>
            </c:numRef>
          </c:val>
          <c:extLst>
            <c:ext xmlns:c16="http://schemas.microsoft.com/office/drawing/2014/chart" uri="{C3380CC4-5D6E-409C-BE32-E72D297353CC}">
              <c16:uniqueId val="{00000003-8135-4C8C-85F8-D1164FF198B2}"/>
            </c:ext>
          </c:extLst>
        </c:ser>
        <c:ser>
          <c:idx val="4"/>
          <c:order val="4"/>
          <c:tx>
            <c:strRef>
              <c:f>Blad1!$F$1</c:f>
              <c:strCache>
                <c:ptCount val="1"/>
                <c:pt idx="0">
                  <c:v>2020</c:v>
                </c:pt>
              </c:strCache>
            </c:strRef>
          </c:tx>
          <c:spPr>
            <a:solidFill>
              <a:schemeClr val="accent5">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Andel ja</c:v>
                </c:pt>
              </c:strCache>
            </c:strRef>
          </c:cat>
          <c:val>
            <c:numRef>
              <c:f>Blad1!$F$2</c:f>
              <c:numCache>
                <c:formatCode>General</c:formatCode>
                <c:ptCount val="1"/>
                <c:pt idx="0">
                  <c:v>47</c:v>
                </c:pt>
              </c:numCache>
            </c:numRef>
          </c:val>
          <c:extLst>
            <c:ext xmlns:c16="http://schemas.microsoft.com/office/drawing/2014/chart" uri="{C3380CC4-5D6E-409C-BE32-E72D297353CC}">
              <c16:uniqueId val="{00000004-8135-4C8C-85F8-D1164FF198B2}"/>
            </c:ext>
          </c:extLst>
        </c:ser>
        <c:ser>
          <c:idx val="5"/>
          <c:order val="5"/>
          <c:tx>
            <c:strRef>
              <c:f>Blad1!$G$1</c:f>
              <c:strCache>
                <c:ptCount val="1"/>
                <c:pt idx="0">
                  <c:v>2021</c:v>
                </c:pt>
              </c:strCache>
            </c:strRef>
          </c:tx>
          <c:spPr>
            <a:solidFill>
              <a:schemeClr val="accent6">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Andel ja</c:v>
                </c:pt>
              </c:strCache>
            </c:strRef>
          </c:cat>
          <c:val>
            <c:numRef>
              <c:f>Blad1!$G$2</c:f>
              <c:numCache>
                <c:formatCode>General</c:formatCode>
                <c:ptCount val="1"/>
                <c:pt idx="0">
                  <c:v>51</c:v>
                </c:pt>
              </c:numCache>
            </c:numRef>
          </c:val>
          <c:extLst>
            <c:ext xmlns:c16="http://schemas.microsoft.com/office/drawing/2014/chart" uri="{C3380CC4-5D6E-409C-BE32-E72D297353CC}">
              <c16:uniqueId val="{00000005-8135-4C8C-85F8-D1164FF198B2}"/>
            </c:ext>
          </c:extLst>
        </c:ser>
        <c:ser>
          <c:idx val="6"/>
          <c:order val="6"/>
          <c:tx>
            <c:strRef>
              <c:f>Blad1!$H$1</c:f>
              <c:strCache>
                <c:ptCount val="1"/>
                <c:pt idx="0">
                  <c:v>2022</c:v>
                </c:pt>
              </c:strCache>
            </c:strRef>
          </c:tx>
          <c:spPr>
            <a:solidFill>
              <a:schemeClr val="accent3">
                <a:lumMod val="75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Andel ja</c:v>
                </c:pt>
              </c:strCache>
            </c:strRef>
          </c:cat>
          <c:val>
            <c:numRef>
              <c:f>Blad1!$H$2</c:f>
              <c:numCache>
                <c:formatCode>General</c:formatCode>
                <c:ptCount val="1"/>
                <c:pt idx="0">
                  <c:v>49</c:v>
                </c:pt>
              </c:numCache>
            </c:numRef>
          </c:val>
          <c:extLst>
            <c:ext xmlns:c16="http://schemas.microsoft.com/office/drawing/2014/chart" uri="{C3380CC4-5D6E-409C-BE32-E72D297353CC}">
              <c16:uniqueId val="{00000006-8135-4C8C-85F8-D1164FF198B2}"/>
            </c:ext>
          </c:extLst>
        </c:ser>
        <c:ser>
          <c:idx val="7"/>
          <c:order val="7"/>
          <c:tx>
            <c:strRef>
              <c:f>Blad1!$I$1</c:f>
              <c:strCache>
                <c:ptCount val="1"/>
                <c:pt idx="0">
                  <c:v>2023</c:v>
                </c:pt>
              </c:strCache>
            </c:strRef>
          </c:tx>
          <c:spPr>
            <a:solidFill>
              <a:schemeClr val="accent1">
                <a:lumMod val="40000"/>
                <a:lumOff val="6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Andel ja</c:v>
                </c:pt>
              </c:strCache>
            </c:strRef>
          </c:cat>
          <c:val>
            <c:numRef>
              <c:f>Blad1!$I$2</c:f>
              <c:numCache>
                <c:formatCode>General</c:formatCode>
                <c:ptCount val="1"/>
                <c:pt idx="0">
                  <c:v>58</c:v>
                </c:pt>
              </c:numCache>
            </c:numRef>
          </c:val>
          <c:extLst>
            <c:ext xmlns:c16="http://schemas.microsoft.com/office/drawing/2014/chart" uri="{C3380CC4-5D6E-409C-BE32-E72D297353CC}">
              <c16:uniqueId val="{00000007-8135-4C8C-85F8-D1164FF198B2}"/>
            </c:ext>
          </c:extLst>
        </c:ser>
        <c:ser>
          <c:idx val="8"/>
          <c:order val="8"/>
          <c:tx>
            <c:strRef>
              <c:f>Blad1!$J$1</c:f>
              <c:strCache>
                <c:ptCount val="1"/>
                <c:pt idx="0">
                  <c:v>2024</c:v>
                </c:pt>
              </c:strCache>
            </c:strRef>
          </c:tx>
          <c:spPr>
            <a:solidFill>
              <a:schemeClr val="accent1">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Andel ja</c:v>
                </c:pt>
              </c:strCache>
            </c:strRef>
          </c:cat>
          <c:val>
            <c:numRef>
              <c:f>Blad1!$J$2</c:f>
              <c:numCache>
                <c:formatCode>General</c:formatCode>
                <c:ptCount val="1"/>
                <c:pt idx="0">
                  <c:v>57</c:v>
                </c:pt>
              </c:numCache>
            </c:numRef>
          </c:val>
          <c:extLst>
            <c:ext xmlns:c16="http://schemas.microsoft.com/office/drawing/2014/chart" uri="{C3380CC4-5D6E-409C-BE32-E72D297353CC}">
              <c16:uniqueId val="{00000008-8135-4C8C-85F8-D1164FF198B2}"/>
            </c:ext>
          </c:extLst>
        </c:ser>
        <c:ser>
          <c:idx val="9"/>
          <c:order val="9"/>
          <c:tx>
            <c:strRef>
              <c:f>Blad1!$K$1</c:f>
              <c:strCache>
                <c:ptCount val="1"/>
                <c:pt idx="0">
                  <c:v>2025</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Andel ja</c:v>
                </c:pt>
              </c:strCache>
            </c:strRef>
          </c:cat>
          <c:val>
            <c:numRef>
              <c:f>Blad1!$K$2</c:f>
              <c:numCache>
                <c:formatCode>General</c:formatCode>
                <c:ptCount val="1"/>
                <c:pt idx="0">
                  <c:v>61</c:v>
                </c:pt>
              </c:numCache>
            </c:numRef>
          </c:val>
          <c:extLst>
            <c:ext xmlns:c16="http://schemas.microsoft.com/office/drawing/2014/chart" uri="{C3380CC4-5D6E-409C-BE32-E72D297353CC}">
              <c16:uniqueId val="{00000009-8135-4C8C-85F8-D1164FF198B2}"/>
            </c:ext>
          </c:extLst>
        </c:ser>
        <c:dLbls>
          <c:showLegendKey val="0"/>
          <c:showVal val="0"/>
          <c:showCatName val="0"/>
          <c:showSerName val="0"/>
          <c:showPercent val="0"/>
          <c:showBubbleSize val="0"/>
        </c:dLbls>
        <c:gapWidth val="182"/>
        <c:axId val="968912832"/>
        <c:axId val="968920992"/>
      </c:barChart>
      <c:catAx>
        <c:axId val="968912832"/>
        <c:scaling>
          <c:orientation val="minMax"/>
        </c:scaling>
        <c:delete val="1"/>
        <c:axPos val="l"/>
        <c:numFmt formatCode="General" sourceLinked="1"/>
        <c:majorTickMark val="none"/>
        <c:minorTickMark val="none"/>
        <c:tickLblPos val="nextTo"/>
        <c:crossAx val="968920992"/>
        <c:crosses val="autoZero"/>
        <c:auto val="1"/>
        <c:lblAlgn val="ctr"/>
        <c:lblOffset val="100"/>
        <c:noMultiLvlLbl val="0"/>
      </c:catAx>
      <c:valAx>
        <c:axId val="968920992"/>
        <c:scaling>
          <c:orientation val="minMax"/>
          <c:max val="100"/>
        </c:scaling>
        <c:delete val="1"/>
        <c:axPos val="b"/>
        <c:numFmt formatCode="General" sourceLinked="1"/>
        <c:majorTickMark val="none"/>
        <c:minorTickMark val="none"/>
        <c:tickLblPos val="nextTo"/>
        <c:crossAx val="968912832"/>
        <c:crosses val="autoZero"/>
        <c:crossBetween val="between"/>
      </c:valAx>
      <c:spPr>
        <a:noFill/>
        <a:ln>
          <a:noFill/>
        </a:ln>
        <a:effectLst/>
      </c:spPr>
    </c:plotArea>
    <c:legend>
      <c:legendPos val="b"/>
      <c:layout>
        <c:manualLayout>
          <c:xMode val="edge"/>
          <c:yMode val="edge"/>
          <c:x val="2.1366934199427503E-2"/>
          <c:y val="0.14136450553060431"/>
          <c:w val="0.13085941922476685"/>
          <c:h val="0.62722836733812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02306764022598"/>
          <c:y val="4.4478341083296229E-2"/>
          <c:w val="0.46880049956439823"/>
          <c:h val="0.93733818025024751"/>
        </c:manualLayout>
      </c:layout>
      <c:barChart>
        <c:barDir val="bar"/>
        <c:grouping val="clustered"/>
        <c:varyColors val="0"/>
        <c:ser>
          <c:idx val="0"/>
          <c:order val="0"/>
          <c:tx>
            <c:strRef>
              <c:f>Blad1!$A$2</c:f>
              <c:strCache>
                <c:ptCount val="1"/>
                <c:pt idx="0">
                  <c:v>2024</c:v>
                </c:pt>
              </c:strCache>
            </c:strRef>
          </c:tx>
          <c:spPr>
            <a:solidFill>
              <a:schemeClr val="accent1"/>
            </a:solidFill>
            <a:ln w="3175">
              <a:solidFill>
                <a:schemeClr val="bg2"/>
              </a:solidFill>
            </a:ln>
            <a:effectLst>
              <a:outerShdw sx="1000" sy="1000" algn="tl" rotWithShape="0">
                <a:prstClr val="black"/>
              </a:outerShdw>
            </a:effectLst>
          </c:spPr>
          <c:invertIfNegative val="0"/>
          <c:dPt>
            <c:idx val="0"/>
            <c:invertIfNegative val="0"/>
            <c:bubble3D val="0"/>
            <c:spPr>
              <a:solidFill>
                <a:schemeClr val="accent4"/>
              </a:solidFill>
              <a:ln w="3175">
                <a:solidFill>
                  <a:schemeClr val="bg2"/>
                </a:solidFill>
              </a:ln>
              <a:effectLst>
                <a:outerShdw sx="1000" sy="1000" algn="tl" rotWithShape="0">
                  <a:prstClr val="black"/>
                </a:outerShdw>
              </a:effectLst>
            </c:spPr>
            <c:extLst>
              <c:ext xmlns:c16="http://schemas.microsoft.com/office/drawing/2014/chart" uri="{C3380CC4-5D6E-409C-BE32-E72D297353CC}">
                <c16:uniqueId val="{00000000-E17F-42FC-BFDF-CF64B9BD51C9}"/>
              </c:ext>
            </c:extLst>
          </c:dPt>
          <c:dPt>
            <c:idx val="1"/>
            <c:invertIfNegative val="0"/>
            <c:bubble3D val="0"/>
            <c:spPr>
              <a:solidFill>
                <a:schemeClr val="accent4"/>
              </a:solidFill>
              <a:ln w="3175">
                <a:solidFill>
                  <a:schemeClr val="bg2"/>
                </a:solidFill>
              </a:ln>
              <a:effectLst>
                <a:outerShdw sx="1000" sy="1000" algn="tl" rotWithShape="0">
                  <a:prstClr val="black"/>
                </a:outerShdw>
              </a:effectLst>
            </c:spPr>
            <c:extLst>
              <c:ext xmlns:c16="http://schemas.microsoft.com/office/drawing/2014/chart" uri="{C3380CC4-5D6E-409C-BE32-E72D297353CC}">
                <c16:uniqueId val="{00000002-E17F-42FC-BFDF-CF64B9BD51C9}"/>
              </c:ext>
            </c:extLst>
          </c:dPt>
          <c:dPt>
            <c:idx val="2"/>
            <c:invertIfNegative val="0"/>
            <c:bubble3D val="0"/>
            <c:extLst>
              <c:ext xmlns:c16="http://schemas.microsoft.com/office/drawing/2014/chart" uri="{C3380CC4-5D6E-409C-BE32-E72D297353CC}">
                <c16:uniqueId val="{00000004-724F-47F6-9CB7-5C7EFB1CF3E0}"/>
              </c:ext>
            </c:extLst>
          </c:dPt>
          <c:dPt>
            <c:idx val="3"/>
            <c:invertIfNegative val="0"/>
            <c:bubble3D val="0"/>
            <c:extLst>
              <c:ext xmlns:c16="http://schemas.microsoft.com/office/drawing/2014/chart" uri="{C3380CC4-5D6E-409C-BE32-E72D297353CC}">
                <c16:uniqueId val="{00000004-E17F-42FC-BFDF-CF64B9BD51C9}"/>
              </c:ext>
            </c:extLst>
          </c:dPt>
          <c:dPt>
            <c:idx val="5"/>
            <c:invertIfNegative val="0"/>
            <c:bubble3D val="0"/>
            <c:extLst>
              <c:ext xmlns:c16="http://schemas.microsoft.com/office/drawing/2014/chart" uri="{C3380CC4-5D6E-409C-BE32-E72D297353CC}">
                <c16:uniqueId val="{00000006-724F-47F6-9CB7-5C7EFB1CF3E0}"/>
              </c:ext>
            </c:extLst>
          </c:dPt>
          <c:dLbls>
            <c:numFmt formatCode="#,##0" sourceLinked="0"/>
            <c:spPr>
              <a:noFill/>
              <a:ln>
                <a:noFill/>
              </a:ln>
              <a:effectLst/>
            </c:spPr>
            <c:txPr>
              <a:bodyPr/>
              <a:lstStyle/>
              <a:p>
                <a:pPr>
                  <a:defRPr sz="1400" baseline="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Blad1!$B$1:$T$1</c:f>
              <c:strCache>
                <c:ptCount val="19"/>
                <c:pt idx="0">
                  <c:v>Inget</c:v>
                </c:pt>
                <c:pt idx="1">
                  <c:v>Vet ej</c:v>
                </c:pt>
                <c:pt idx="2">
                  <c:v>Genomförande och globalt partnerskap</c:v>
                </c:pt>
                <c:pt idx="3">
                  <c:v>Hållbar industri, innovationer och infrastruktur</c:v>
                </c:pt>
                <c:pt idx="4">
                  <c:v>Hållbara städer och samhällen</c:v>
                </c:pt>
                <c:pt idx="5">
                  <c:v>Anständiga arbetsvillkor och ekonomisk tillväxt</c:v>
                </c:pt>
                <c:pt idx="6">
                  <c:v>Fredliga och inkluderande samhällen</c:v>
                </c:pt>
                <c:pt idx="7">
                  <c:v>Hållbar energi för alla</c:v>
                </c:pt>
                <c:pt idx="8">
                  <c:v>Minskad ojämlikhet</c:v>
                </c:pt>
                <c:pt idx="9">
                  <c:v>Hållbar konsumtion och produktion</c:v>
                </c:pt>
                <c:pt idx="10">
                  <c:v>God hälsa och välbefinnande</c:v>
                </c:pt>
                <c:pt idx="11">
                  <c:v>Hav och marina resurser</c:v>
                </c:pt>
                <c:pt idx="12">
                  <c:v>Ekosystem och biologisk mångfald </c:v>
                </c:pt>
                <c:pt idx="13">
                  <c:v>Jämställdhet</c:v>
                </c:pt>
                <c:pt idx="14">
                  <c:v>Ingen fattigdom</c:v>
                </c:pt>
                <c:pt idx="15">
                  <c:v>Ingen hunger</c:v>
                </c:pt>
                <c:pt idx="16">
                  <c:v>God utbildning för alla</c:v>
                </c:pt>
                <c:pt idx="17">
                  <c:v>Bekämpa klimatförändringarna </c:v>
                </c:pt>
                <c:pt idx="18">
                  <c:v>Rent vatten och sanitet för alla</c:v>
                </c:pt>
              </c:strCache>
            </c:strRef>
          </c:cat>
          <c:val>
            <c:numRef>
              <c:f>Blad1!$B$2:$T$2</c:f>
              <c:numCache>
                <c:formatCode>General</c:formatCode>
                <c:ptCount val="19"/>
                <c:pt idx="0">
                  <c:v>1</c:v>
                </c:pt>
                <c:pt idx="1">
                  <c:v>7</c:v>
                </c:pt>
                <c:pt idx="2" formatCode="#\ ##0">
                  <c:v>32</c:v>
                </c:pt>
                <c:pt idx="3" formatCode="#\ ##0">
                  <c:v>41</c:v>
                </c:pt>
                <c:pt idx="4" formatCode="#\ ##0">
                  <c:v>45</c:v>
                </c:pt>
                <c:pt idx="5" formatCode="#\ ##0">
                  <c:v>46</c:v>
                </c:pt>
                <c:pt idx="6" formatCode="0.00">
                  <c:v>46</c:v>
                </c:pt>
                <c:pt idx="7" formatCode="#\ ##0">
                  <c:v>48</c:v>
                </c:pt>
                <c:pt idx="8" formatCode="#\ ##0">
                  <c:v>50</c:v>
                </c:pt>
                <c:pt idx="9" formatCode="#\ ##0">
                  <c:v>54</c:v>
                </c:pt>
                <c:pt idx="10" formatCode="#\ ##0">
                  <c:v>54</c:v>
                </c:pt>
                <c:pt idx="11" formatCode="#\ ##0">
                  <c:v>55</c:v>
                </c:pt>
                <c:pt idx="12" formatCode="#\ ##0">
                  <c:v>57</c:v>
                </c:pt>
                <c:pt idx="13" formatCode="#\ ##0">
                  <c:v>60</c:v>
                </c:pt>
                <c:pt idx="14" formatCode="#\ ##0">
                  <c:v>60</c:v>
                </c:pt>
                <c:pt idx="15" formatCode="#\ ##0">
                  <c:v>63.5</c:v>
                </c:pt>
                <c:pt idx="16" formatCode="#\ ##0">
                  <c:v>65</c:v>
                </c:pt>
                <c:pt idx="17" formatCode="#\ ##0">
                  <c:v>72</c:v>
                </c:pt>
                <c:pt idx="18" formatCode="#\ ##0">
                  <c:v>77</c:v>
                </c:pt>
              </c:numCache>
            </c:numRef>
          </c:val>
          <c:extLst>
            <c:ext xmlns:c16="http://schemas.microsoft.com/office/drawing/2014/chart" uri="{C3380CC4-5D6E-409C-BE32-E72D297353CC}">
              <c16:uniqueId val="{00000005-E17F-42FC-BFDF-CF64B9BD51C9}"/>
            </c:ext>
          </c:extLst>
        </c:ser>
        <c:dLbls>
          <c:showLegendKey val="0"/>
          <c:showVal val="1"/>
          <c:showCatName val="0"/>
          <c:showSerName val="0"/>
          <c:showPercent val="0"/>
          <c:showBubbleSize val="0"/>
        </c:dLbls>
        <c:gapWidth val="75"/>
        <c:axId val="60363904"/>
        <c:axId val="60365440"/>
      </c:barChart>
      <c:catAx>
        <c:axId val="60363904"/>
        <c:scaling>
          <c:orientation val="minMax"/>
        </c:scaling>
        <c:delete val="0"/>
        <c:axPos val="l"/>
        <c:numFmt formatCode="General" sourceLinked="1"/>
        <c:majorTickMark val="none"/>
        <c:minorTickMark val="none"/>
        <c:tickLblPos val="nextTo"/>
        <c:spPr>
          <a:ln>
            <a:solidFill>
              <a:schemeClr val="bg2"/>
            </a:solidFill>
          </a:ln>
        </c:spPr>
        <c:txPr>
          <a:bodyPr/>
          <a:lstStyle/>
          <a:p>
            <a:pPr>
              <a:defRPr sz="1200" baseline="0"/>
            </a:pPr>
            <a:endParaRPr lang="sv-SE"/>
          </a:p>
        </c:txPr>
        <c:crossAx val="60365440"/>
        <c:crosses val="autoZero"/>
        <c:auto val="1"/>
        <c:lblAlgn val="ctr"/>
        <c:lblOffset val="100"/>
        <c:noMultiLvlLbl val="0"/>
      </c:catAx>
      <c:valAx>
        <c:axId val="60365440"/>
        <c:scaling>
          <c:orientation val="minMax"/>
          <c:max val="100"/>
        </c:scaling>
        <c:delete val="1"/>
        <c:axPos val="b"/>
        <c:numFmt formatCode="#,##0" sourceLinked="0"/>
        <c:majorTickMark val="none"/>
        <c:minorTickMark val="none"/>
        <c:tickLblPos val="nextTo"/>
        <c:crossAx val="60363904"/>
        <c:crosses val="autoZero"/>
        <c:crossBetween val="between"/>
      </c:valAx>
      <c:spPr>
        <a:noFill/>
        <a:ln w="25400">
          <a:noFill/>
        </a:ln>
        <a:effectLst/>
      </c:spPr>
    </c:plotArea>
    <c:plotVisOnly val="1"/>
    <c:dispBlanksAs val="gap"/>
    <c:showDLblsOverMax val="0"/>
  </c:chart>
  <c:spPr>
    <a:noFill/>
    <a:ln>
      <a:noFill/>
    </a:ln>
    <a:effectLst/>
  </c:spPr>
  <c:txPr>
    <a:bodyPr/>
    <a:lstStyle/>
    <a:p>
      <a:pPr>
        <a:defRPr sz="800"/>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673471084938098E-2"/>
          <c:y val="4.0100415682818052E-2"/>
          <c:w val="0.91896724515546158"/>
          <c:h val="0.39601955523578397"/>
        </c:manualLayout>
      </c:layout>
      <c:lineChart>
        <c:grouping val="standard"/>
        <c:varyColors val="0"/>
        <c:ser>
          <c:idx val="0"/>
          <c:order val="0"/>
          <c:tx>
            <c:strRef>
              <c:f>Blad1!$B$1</c:f>
              <c:strCache>
                <c:ptCount val="1"/>
                <c:pt idx="0">
                  <c:v>2025</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Blad1!$A$2:$A$18</c:f>
              <c:strCache>
                <c:ptCount val="17"/>
                <c:pt idx="0">
                  <c:v>1. Ingen fattigdom</c:v>
                </c:pt>
                <c:pt idx="1">
                  <c:v>2. Ingen hunger</c:v>
                </c:pt>
                <c:pt idx="2">
                  <c:v>3. God hälsa</c:v>
                </c:pt>
                <c:pt idx="3">
                  <c:v>4. God utbildning</c:v>
                </c:pt>
                <c:pt idx="4">
                  <c:v>5. Jämställdhet</c:v>
                </c:pt>
                <c:pt idx="5">
                  <c:v>6. Rent vatten</c:v>
                </c:pt>
                <c:pt idx="6">
                  <c:v>7. Hållbar energi</c:v>
                </c:pt>
                <c:pt idx="7">
                  <c:v>8. Bra arbetsvillkor</c:v>
                </c:pt>
                <c:pt idx="8">
                  <c:v>9. Hållbar industri</c:v>
                </c:pt>
                <c:pt idx="9">
                  <c:v>10. Minskad ojämlikhet</c:v>
                </c:pt>
                <c:pt idx="10">
                  <c:v>11. Hållbara städer</c:v>
                </c:pt>
                <c:pt idx="11">
                  <c:v>12. Hållbar konsumtion</c:v>
                </c:pt>
                <c:pt idx="12">
                  <c:v>13. Bekämpa klimatförändringar</c:v>
                </c:pt>
                <c:pt idx="13">
                  <c:v>14. Hav</c:v>
                </c:pt>
                <c:pt idx="14">
                  <c:v>15. Ekosystem</c:v>
                </c:pt>
                <c:pt idx="15">
                  <c:v>16. Fredliga samhällen</c:v>
                </c:pt>
                <c:pt idx="16">
                  <c:v>17. Genomförande och globalt partnerskap</c:v>
                </c:pt>
              </c:strCache>
            </c:strRef>
          </c:cat>
          <c:val>
            <c:numRef>
              <c:f>Blad1!$B$2:$B$18</c:f>
              <c:numCache>
                <c:formatCode>General</c:formatCode>
                <c:ptCount val="17"/>
                <c:pt idx="0">
                  <c:v>60</c:v>
                </c:pt>
                <c:pt idx="1">
                  <c:v>64</c:v>
                </c:pt>
                <c:pt idx="2">
                  <c:v>54</c:v>
                </c:pt>
                <c:pt idx="3">
                  <c:v>65</c:v>
                </c:pt>
                <c:pt idx="4">
                  <c:v>60</c:v>
                </c:pt>
                <c:pt idx="5">
                  <c:v>77</c:v>
                </c:pt>
                <c:pt idx="6">
                  <c:v>48</c:v>
                </c:pt>
                <c:pt idx="7">
                  <c:v>46</c:v>
                </c:pt>
                <c:pt idx="8">
                  <c:v>41</c:v>
                </c:pt>
                <c:pt idx="9">
                  <c:v>50</c:v>
                </c:pt>
                <c:pt idx="10">
                  <c:v>45</c:v>
                </c:pt>
                <c:pt idx="11">
                  <c:v>54</c:v>
                </c:pt>
                <c:pt idx="12">
                  <c:v>72</c:v>
                </c:pt>
                <c:pt idx="13">
                  <c:v>55</c:v>
                </c:pt>
                <c:pt idx="14">
                  <c:v>57</c:v>
                </c:pt>
                <c:pt idx="15">
                  <c:v>46</c:v>
                </c:pt>
                <c:pt idx="16">
                  <c:v>32</c:v>
                </c:pt>
              </c:numCache>
            </c:numRef>
          </c:val>
          <c:smooth val="0"/>
          <c:extLst>
            <c:ext xmlns:c16="http://schemas.microsoft.com/office/drawing/2014/chart" uri="{C3380CC4-5D6E-409C-BE32-E72D297353CC}">
              <c16:uniqueId val="{00000000-79BE-4263-BAD6-A5E3CEE91FA1}"/>
            </c:ext>
          </c:extLst>
        </c:ser>
        <c:ser>
          <c:idx val="1"/>
          <c:order val="1"/>
          <c:tx>
            <c:strRef>
              <c:f>Blad1!$C$1</c:f>
              <c:strCache>
                <c:ptCount val="1"/>
                <c:pt idx="0">
                  <c:v>2024</c:v>
                </c:pt>
              </c:strCache>
            </c:strRef>
          </c:tx>
          <c:spPr>
            <a:ln w="28575" cap="rnd">
              <a:solidFill>
                <a:schemeClr val="accent2"/>
              </a:solidFill>
              <a:round/>
            </a:ln>
            <a:effectLst/>
          </c:spPr>
          <c:marker>
            <c:symbol val="none"/>
          </c:marker>
          <c:cat>
            <c:strRef>
              <c:f>Blad1!$A$2:$A$18</c:f>
              <c:strCache>
                <c:ptCount val="17"/>
                <c:pt idx="0">
                  <c:v>1. Ingen fattigdom</c:v>
                </c:pt>
                <c:pt idx="1">
                  <c:v>2. Ingen hunger</c:v>
                </c:pt>
                <c:pt idx="2">
                  <c:v>3. God hälsa</c:v>
                </c:pt>
                <c:pt idx="3">
                  <c:v>4. God utbildning</c:v>
                </c:pt>
                <c:pt idx="4">
                  <c:v>5. Jämställdhet</c:v>
                </c:pt>
                <c:pt idx="5">
                  <c:v>6. Rent vatten</c:v>
                </c:pt>
                <c:pt idx="6">
                  <c:v>7. Hållbar energi</c:v>
                </c:pt>
                <c:pt idx="7">
                  <c:v>8. Bra arbetsvillkor</c:v>
                </c:pt>
                <c:pt idx="8">
                  <c:v>9. Hållbar industri</c:v>
                </c:pt>
                <c:pt idx="9">
                  <c:v>10. Minskad ojämlikhet</c:v>
                </c:pt>
                <c:pt idx="10">
                  <c:v>11. Hållbara städer</c:v>
                </c:pt>
                <c:pt idx="11">
                  <c:v>12. Hållbar konsumtion</c:v>
                </c:pt>
                <c:pt idx="12">
                  <c:v>13. Bekämpa klimatförändringar</c:v>
                </c:pt>
                <c:pt idx="13">
                  <c:v>14. Hav</c:v>
                </c:pt>
                <c:pt idx="14">
                  <c:v>15. Ekosystem</c:v>
                </c:pt>
                <c:pt idx="15">
                  <c:v>16. Fredliga samhällen</c:v>
                </c:pt>
                <c:pt idx="16">
                  <c:v>17. Genomförande och globalt partnerskap</c:v>
                </c:pt>
              </c:strCache>
            </c:strRef>
          </c:cat>
          <c:val>
            <c:numRef>
              <c:f>Blad1!$C$2:$C$18</c:f>
              <c:numCache>
                <c:formatCode>General</c:formatCode>
                <c:ptCount val="17"/>
                <c:pt idx="0">
                  <c:v>61</c:v>
                </c:pt>
                <c:pt idx="1">
                  <c:v>64</c:v>
                </c:pt>
                <c:pt idx="2">
                  <c:v>55</c:v>
                </c:pt>
                <c:pt idx="3">
                  <c:v>62</c:v>
                </c:pt>
                <c:pt idx="4">
                  <c:v>61</c:v>
                </c:pt>
                <c:pt idx="5">
                  <c:v>75</c:v>
                </c:pt>
                <c:pt idx="6">
                  <c:v>47</c:v>
                </c:pt>
                <c:pt idx="7">
                  <c:v>45</c:v>
                </c:pt>
                <c:pt idx="8">
                  <c:v>42</c:v>
                </c:pt>
                <c:pt idx="9">
                  <c:v>54</c:v>
                </c:pt>
                <c:pt idx="10">
                  <c:v>46</c:v>
                </c:pt>
                <c:pt idx="11">
                  <c:v>52</c:v>
                </c:pt>
                <c:pt idx="12">
                  <c:v>71</c:v>
                </c:pt>
                <c:pt idx="13">
                  <c:v>52</c:v>
                </c:pt>
                <c:pt idx="14">
                  <c:v>56</c:v>
                </c:pt>
                <c:pt idx="15">
                  <c:v>42</c:v>
                </c:pt>
                <c:pt idx="16">
                  <c:v>32</c:v>
                </c:pt>
              </c:numCache>
            </c:numRef>
          </c:val>
          <c:smooth val="0"/>
          <c:extLst>
            <c:ext xmlns:c16="http://schemas.microsoft.com/office/drawing/2014/chart" uri="{C3380CC4-5D6E-409C-BE32-E72D297353CC}">
              <c16:uniqueId val="{00000001-79BE-4263-BAD6-A5E3CEE91FA1}"/>
            </c:ext>
          </c:extLst>
        </c:ser>
        <c:ser>
          <c:idx val="2"/>
          <c:order val="2"/>
          <c:tx>
            <c:strRef>
              <c:f>Blad1!$D$1</c:f>
              <c:strCache>
                <c:ptCount val="1"/>
                <c:pt idx="0">
                  <c:v>2023</c:v>
                </c:pt>
              </c:strCache>
            </c:strRef>
          </c:tx>
          <c:spPr>
            <a:ln w="28575" cap="rnd">
              <a:solidFill>
                <a:schemeClr val="accent3"/>
              </a:solidFill>
              <a:round/>
            </a:ln>
            <a:effectLst/>
          </c:spPr>
          <c:marker>
            <c:symbol val="none"/>
          </c:marker>
          <c:cat>
            <c:strRef>
              <c:f>Blad1!$A$2:$A$18</c:f>
              <c:strCache>
                <c:ptCount val="17"/>
                <c:pt idx="0">
                  <c:v>1. Ingen fattigdom</c:v>
                </c:pt>
                <c:pt idx="1">
                  <c:v>2. Ingen hunger</c:v>
                </c:pt>
                <c:pt idx="2">
                  <c:v>3. God hälsa</c:v>
                </c:pt>
                <c:pt idx="3">
                  <c:v>4. God utbildning</c:v>
                </c:pt>
                <c:pt idx="4">
                  <c:v>5. Jämställdhet</c:v>
                </c:pt>
                <c:pt idx="5">
                  <c:v>6. Rent vatten</c:v>
                </c:pt>
                <c:pt idx="6">
                  <c:v>7. Hållbar energi</c:v>
                </c:pt>
                <c:pt idx="7">
                  <c:v>8. Bra arbetsvillkor</c:v>
                </c:pt>
                <c:pt idx="8">
                  <c:v>9. Hållbar industri</c:v>
                </c:pt>
                <c:pt idx="9">
                  <c:v>10. Minskad ojämlikhet</c:v>
                </c:pt>
                <c:pt idx="10">
                  <c:v>11. Hållbara städer</c:v>
                </c:pt>
                <c:pt idx="11">
                  <c:v>12. Hållbar konsumtion</c:v>
                </c:pt>
                <c:pt idx="12">
                  <c:v>13. Bekämpa klimatförändringar</c:v>
                </c:pt>
                <c:pt idx="13">
                  <c:v>14. Hav</c:v>
                </c:pt>
                <c:pt idx="14">
                  <c:v>15. Ekosystem</c:v>
                </c:pt>
                <c:pt idx="15">
                  <c:v>16. Fredliga samhällen</c:v>
                </c:pt>
                <c:pt idx="16">
                  <c:v>17. Genomförande och globalt partnerskap</c:v>
                </c:pt>
              </c:strCache>
            </c:strRef>
          </c:cat>
          <c:val>
            <c:numRef>
              <c:f>Blad1!$D$2:$D$18</c:f>
              <c:numCache>
                <c:formatCode>General</c:formatCode>
                <c:ptCount val="17"/>
                <c:pt idx="0">
                  <c:v>54</c:v>
                </c:pt>
                <c:pt idx="1">
                  <c:v>54</c:v>
                </c:pt>
                <c:pt idx="2">
                  <c:v>45</c:v>
                </c:pt>
                <c:pt idx="3">
                  <c:v>56</c:v>
                </c:pt>
                <c:pt idx="4">
                  <c:v>52</c:v>
                </c:pt>
                <c:pt idx="5">
                  <c:v>72</c:v>
                </c:pt>
                <c:pt idx="6">
                  <c:v>39</c:v>
                </c:pt>
                <c:pt idx="7">
                  <c:v>35</c:v>
                </c:pt>
                <c:pt idx="8">
                  <c:v>31</c:v>
                </c:pt>
                <c:pt idx="9">
                  <c:v>42</c:v>
                </c:pt>
                <c:pt idx="10">
                  <c:v>35</c:v>
                </c:pt>
                <c:pt idx="11">
                  <c:v>39</c:v>
                </c:pt>
                <c:pt idx="12">
                  <c:v>65</c:v>
                </c:pt>
                <c:pt idx="13">
                  <c:v>42</c:v>
                </c:pt>
                <c:pt idx="14">
                  <c:v>47</c:v>
                </c:pt>
                <c:pt idx="15">
                  <c:v>33</c:v>
                </c:pt>
                <c:pt idx="16">
                  <c:v>23</c:v>
                </c:pt>
              </c:numCache>
            </c:numRef>
          </c:val>
          <c:smooth val="0"/>
          <c:extLst>
            <c:ext xmlns:c16="http://schemas.microsoft.com/office/drawing/2014/chart" uri="{C3380CC4-5D6E-409C-BE32-E72D297353CC}">
              <c16:uniqueId val="{00000002-79BE-4263-BAD6-A5E3CEE91FA1}"/>
            </c:ext>
          </c:extLst>
        </c:ser>
        <c:ser>
          <c:idx val="3"/>
          <c:order val="3"/>
          <c:tx>
            <c:strRef>
              <c:f>Blad1!$E$1</c:f>
              <c:strCache>
                <c:ptCount val="1"/>
                <c:pt idx="0">
                  <c:v>2022</c:v>
                </c:pt>
              </c:strCache>
            </c:strRef>
          </c:tx>
          <c:spPr>
            <a:ln w="28575" cap="rnd">
              <a:solidFill>
                <a:schemeClr val="accent4"/>
              </a:solidFill>
              <a:round/>
            </a:ln>
            <a:effectLst/>
          </c:spPr>
          <c:marker>
            <c:symbol val="none"/>
          </c:marker>
          <c:cat>
            <c:strRef>
              <c:f>Blad1!$A$2:$A$18</c:f>
              <c:strCache>
                <c:ptCount val="17"/>
                <c:pt idx="0">
                  <c:v>1. Ingen fattigdom</c:v>
                </c:pt>
                <c:pt idx="1">
                  <c:v>2. Ingen hunger</c:v>
                </c:pt>
                <c:pt idx="2">
                  <c:v>3. God hälsa</c:v>
                </c:pt>
                <c:pt idx="3">
                  <c:v>4. God utbildning</c:v>
                </c:pt>
                <c:pt idx="4">
                  <c:v>5. Jämställdhet</c:v>
                </c:pt>
                <c:pt idx="5">
                  <c:v>6. Rent vatten</c:v>
                </c:pt>
                <c:pt idx="6">
                  <c:v>7. Hållbar energi</c:v>
                </c:pt>
                <c:pt idx="7">
                  <c:v>8. Bra arbetsvillkor</c:v>
                </c:pt>
                <c:pt idx="8">
                  <c:v>9. Hållbar industri</c:v>
                </c:pt>
                <c:pt idx="9">
                  <c:v>10. Minskad ojämlikhet</c:v>
                </c:pt>
                <c:pt idx="10">
                  <c:v>11. Hållbara städer</c:v>
                </c:pt>
                <c:pt idx="11">
                  <c:v>12. Hållbar konsumtion</c:v>
                </c:pt>
                <c:pt idx="12">
                  <c:v>13. Bekämpa klimatförändringar</c:v>
                </c:pt>
                <c:pt idx="13">
                  <c:v>14. Hav</c:v>
                </c:pt>
                <c:pt idx="14">
                  <c:v>15. Ekosystem</c:v>
                </c:pt>
                <c:pt idx="15">
                  <c:v>16. Fredliga samhällen</c:v>
                </c:pt>
                <c:pt idx="16">
                  <c:v>17. Genomförande och globalt partnerskap</c:v>
                </c:pt>
              </c:strCache>
            </c:strRef>
          </c:cat>
          <c:val>
            <c:numRef>
              <c:f>Blad1!$E$2:$E$18</c:f>
              <c:numCache>
                <c:formatCode>General</c:formatCode>
                <c:ptCount val="17"/>
                <c:pt idx="0">
                  <c:v>56</c:v>
                </c:pt>
                <c:pt idx="1">
                  <c:v>57</c:v>
                </c:pt>
                <c:pt idx="2">
                  <c:v>49</c:v>
                </c:pt>
                <c:pt idx="3">
                  <c:v>60</c:v>
                </c:pt>
                <c:pt idx="4">
                  <c:v>57</c:v>
                </c:pt>
                <c:pt idx="5">
                  <c:v>74</c:v>
                </c:pt>
                <c:pt idx="6">
                  <c:v>40</c:v>
                </c:pt>
                <c:pt idx="7">
                  <c:v>39</c:v>
                </c:pt>
                <c:pt idx="8">
                  <c:v>35</c:v>
                </c:pt>
                <c:pt idx="9">
                  <c:v>47</c:v>
                </c:pt>
                <c:pt idx="10">
                  <c:v>36</c:v>
                </c:pt>
                <c:pt idx="11">
                  <c:v>43</c:v>
                </c:pt>
                <c:pt idx="12">
                  <c:v>69</c:v>
                </c:pt>
                <c:pt idx="13">
                  <c:v>47</c:v>
                </c:pt>
                <c:pt idx="14">
                  <c:v>48</c:v>
                </c:pt>
                <c:pt idx="15">
                  <c:v>35</c:v>
                </c:pt>
                <c:pt idx="16">
                  <c:v>24</c:v>
                </c:pt>
              </c:numCache>
            </c:numRef>
          </c:val>
          <c:smooth val="0"/>
          <c:extLst>
            <c:ext xmlns:c16="http://schemas.microsoft.com/office/drawing/2014/chart" uri="{C3380CC4-5D6E-409C-BE32-E72D297353CC}">
              <c16:uniqueId val="{00000003-79BE-4263-BAD6-A5E3CEE91FA1}"/>
            </c:ext>
          </c:extLst>
        </c:ser>
        <c:ser>
          <c:idx val="4"/>
          <c:order val="4"/>
          <c:tx>
            <c:strRef>
              <c:f>Blad1!$F$1</c:f>
              <c:strCache>
                <c:ptCount val="1"/>
                <c:pt idx="0">
                  <c:v>2021</c:v>
                </c:pt>
              </c:strCache>
            </c:strRef>
          </c:tx>
          <c:spPr>
            <a:ln w="28575" cap="rnd">
              <a:solidFill>
                <a:schemeClr val="accent5"/>
              </a:solidFill>
              <a:round/>
            </a:ln>
            <a:effectLst/>
          </c:spPr>
          <c:marker>
            <c:symbol val="none"/>
          </c:marker>
          <c:cat>
            <c:strRef>
              <c:f>Blad1!$A$2:$A$18</c:f>
              <c:strCache>
                <c:ptCount val="17"/>
                <c:pt idx="0">
                  <c:v>1. Ingen fattigdom</c:v>
                </c:pt>
                <c:pt idx="1">
                  <c:v>2. Ingen hunger</c:v>
                </c:pt>
                <c:pt idx="2">
                  <c:v>3. God hälsa</c:v>
                </c:pt>
                <c:pt idx="3">
                  <c:v>4. God utbildning</c:v>
                </c:pt>
                <c:pt idx="4">
                  <c:v>5. Jämställdhet</c:v>
                </c:pt>
                <c:pt idx="5">
                  <c:v>6. Rent vatten</c:v>
                </c:pt>
                <c:pt idx="6">
                  <c:v>7. Hållbar energi</c:v>
                </c:pt>
                <c:pt idx="7">
                  <c:v>8. Bra arbetsvillkor</c:v>
                </c:pt>
                <c:pt idx="8">
                  <c:v>9. Hållbar industri</c:v>
                </c:pt>
                <c:pt idx="9">
                  <c:v>10. Minskad ojämlikhet</c:v>
                </c:pt>
                <c:pt idx="10">
                  <c:v>11. Hållbara städer</c:v>
                </c:pt>
                <c:pt idx="11">
                  <c:v>12. Hållbar konsumtion</c:v>
                </c:pt>
                <c:pt idx="12">
                  <c:v>13. Bekämpa klimatförändringar</c:v>
                </c:pt>
                <c:pt idx="13">
                  <c:v>14. Hav</c:v>
                </c:pt>
                <c:pt idx="14">
                  <c:v>15. Ekosystem</c:v>
                </c:pt>
                <c:pt idx="15">
                  <c:v>16. Fredliga samhällen</c:v>
                </c:pt>
                <c:pt idx="16">
                  <c:v>17. Genomförande och globalt partnerskap</c:v>
                </c:pt>
              </c:strCache>
            </c:strRef>
          </c:cat>
          <c:val>
            <c:numRef>
              <c:f>Blad1!$F$2:$F$18</c:f>
              <c:numCache>
                <c:formatCode>General</c:formatCode>
                <c:ptCount val="17"/>
                <c:pt idx="0">
                  <c:v>59</c:v>
                </c:pt>
                <c:pt idx="1">
                  <c:v>57</c:v>
                </c:pt>
                <c:pt idx="2">
                  <c:v>47</c:v>
                </c:pt>
                <c:pt idx="3">
                  <c:v>62</c:v>
                </c:pt>
                <c:pt idx="4">
                  <c:v>56</c:v>
                </c:pt>
                <c:pt idx="5">
                  <c:v>76</c:v>
                </c:pt>
                <c:pt idx="6">
                  <c:v>39</c:v>
                </c:pt>
                <c:pt idx="7">
                  <c:v>39</c:v>
                </c:pt>
                <c:pt idx="8">
                  <c:v>32</c:v>
                </c:pt>
                <c:pt idx="9">
                  <c:v>48</c:v>
                </c:pt>
                <c:pt idx="10">
                  <c:v>37</c:v>
                </c:pt>
                <c:pt idx="11">
                  <c:v>43</c:v>
                </c:pt>
                <c:pt idx="12">
                  <c:v>69</c:v>
                </c:pt>
                <c:pt idx="13">
                  <c:v>47</c:v>
                </c:pt>
                <c:pt idx="14">
                  <c:v>50</c:v>
                </c:pt>
                <c:pt idx="15">
                  <c:v>37</c:v>
                </c:pt>
                <c:pt idx="16">
                  <c:v>23</c:v>
                </c:pt>
              </c:numCache>
            </c:numRef>
          </c:val>
          <c:smooth val="0"/>
          <c:extLst>
            <c:ext xmlns:c16="http://schemas.microsoft.com/office/drawing/2014/chart" uri="{C3380CC4-5D6E-409C-BE32-E72D297353CC}">
              <c16:uniqueId val="{00000004-79BE-4263-BAD6-A5E3CEE91FA1}"/>
            </c:ext>
          </c:extLst>
        </c:ser>
        <c:dLbls>
          <c:showLegendKey val="0"/>
          <c:showVal val="0"/>
          <c:showCatName val="0"/>
          <c:showSerName val="0"/>
          <c:showPercent val="0"/>
          <c:showBubbleSize val="0"/>
        </c:dLbls>
        <c:smooth val="0"/>
        <c:axId val="1400907792"/>
        <c:axId val="1400908272"/>
      </c:lineChart>
      <c:catAx>
        <c:axId val="140090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400908272"/>
        <c:crosses val="autoZero"/>
        <c:auto val="1"/>
        <c:lblAlgn val="ctr"/>
        <c:lblOffset val="100"/>
        <c:noMultiLvlLbl val="0"/>
      </c:catAx>
      <c:valAx>
        <c:axId val="1400908272"/>
        <c:scaling>
          <c:orientation val="minMax"/>
          <c:max val="80"/>
          <c:min val="10"/>
        </c:scaling>
        <c:delete val="1"/>
        <c:axPos val="l"/>
        <c:numFmt formatCode="General" sourceLinked="1"/>
        <c:majorTickMark val="none"/>
        <c:minorTickMark val="none"/>
        <c:tickLblPos val="nextTo"/>
        <c:crossAx val="1400907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62064698488369E-2"/>
          <c:y val="0.11363916607577355"/>
          <c:w val="0.90894107839497729"/>
          <c:h val="0.86386193768854824"/>
        </c:manualLayout>
      </c:layout>
      <c:barChart>
        <c:barDir val="bar"/>
        <c:grouping val="stacked"/>
        <c:varyColors val="0"/>
        <c:ser>
          <c:idx val="0"/>
          <c:order val="0"/>
          <c:tx>
            <c:strRef>
              <c:f>Sheet1!$B$1</c:f>
              <c:strCache>
                <c:ptCount val="1"/>
                <c:pt idx="0">
                  <c:v>Nej, absolut inte</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Sheet1!$A$3:$A$11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Sheet1!$B$3:$B$11</c:f>
              <c:numCache>
                <c:formatCode>General</c:formatCode>
                <c:ptCount val="9"/>
                <c:pt idx="0">
                  <c:v>10</c:v>
                </c:pt>
                <c:pt idx="1">
                  <c:v>11</c:v>
                </c:pt>
                <c:pt idx="2">
                  <c:v>15</c:v>
                </c:pt>
                <c:pt idx="3">
                  <c:v>15</c:v>
                </c:pt>
                <c:pt idx="4">
                  <c:v>16</c:v>
                </c:pt>
                <c:pt idx="5">
                  <c:v>20</c:v>
                </c:pt>
                <c:pt idx="6">
                  <c:v>20</c:v>
                </c:pt>
                <c:pt idx="7">
                  <c:v>22</c:v>
                </c:pt>
                <c:pt idx="8">
                  <c:v>25</c:v>
                </c:pt>
              </c:numCache>
            </c:numRef>
          </c:val>
          <c:extLst>
            <c:ext xmlns:c16="http://schemas.microsoft.com/office/drawing/2014/chart" uri="{C3380CC4-5D6E-409C-BE32-E72D297353CC}">
              <c16:uniqueId val="{00000000-EFAA-40E7-A2AA-3B4930376370}"/>
            </c:ext>
          </c:extLst>
        </c:ser>
        <c:ser>
          <c:idx val="1"/>
          <c:order val="1"/>
          <c:tx>
            <c:strRef>
              <c:f>Sheet1!$C$1</c:f>
              <c:strCache>
                <c:ptCount val="1"/>
                <c:pt idx="0">
                  <c:v>Nej, troligen inte</c:v>
                </c:pt>
              </c:strCache>
            </c:strRef>
          </c:tx>
          <c:spPr>
            <a:solidFill>
              <a:srgbClr val="1DBAB0">
                <a:alpha val="50196"/>
              </a:srgb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Sheet1!$A$3:$A$11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Sheet1!$C$3:$C$11</c:f>
              <c:numCache>
                <c:formatCode>General</c:formatCode>
                <c:ptCount val="9"/>
                <c:pt idx="0">
                  <c:v>61</c:v>
                </c:pt>
                <c:pt idx="1">
                  <c:v>57</c:v>
                </c:pt>
                <c:pt idx="2">
                  <c:v>62</c:v>
                </c:pt>
                <c:pt idx="3">
                  <c:v>63</c:v>
                </c:pt>
                <c:pt idx="4">
                  <c:v>65</c:v>
                </c:pt>
                <c:pt idx="5">
                  <c:v>64</c:v>
                </c:pt>
                <c:pt idx="6">
                  <c:v>64</c:v>
                </c:pt>
                <c:pt idx="7">
                  <c:v>64</c:v>
                </c:pt>
                <c:pt idx="8">
                  <c:v>60</c:v>
                </c:pt>
              </c:numCache>
            </c:numRef>
          </c:val>
          <c:extLst>
            <c:ext xmlns:c16="http://schemas.microsoft.com/office/drawing/2014/chart" uri="{C3380CC4-5D6E-409C-BE32-E72D297353CC}">
              <c16:uniqueId val="{00000001-EFAA-40E7-A2AA-3B4930376370}"/>
            </c:ext>
          </c:extLst>
        </c:ser>
        <c:ser>
          <c:idx val="2"/>
          <c:order val="2"/>
          <c:tx>
            <c:strRef>
              <c:f>Sheet1!$D$1</c:f>
              <c:strCache>
                <c:ptCount val="1"/>
                <c:pt idx="0">
                  <c:v>Ja, troligen</c:v>
                </c:pt>
              </c:strCache>
            </c:strRef>
          </c:tx>
          <c:spPr>
            <a:solidFill>
              <a:schemeClr val="accent1">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Sheet1!$A$3:$A$11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Sheet1!$D$3:$D$11</c:f>
              <c:numCache>
                <c:formatCode>General</c:formatCode>
                <c:ptCount val="9"/>
                <c:pt idx="0">
                  <c:v>16</c:v>
                </c:pt>
                <c:pt idx="1">
                  <c:v>18</c:v>
                </c:pt>
                <c:pt idx="2">
                  <c:v>12</c:v>
                </c:pt>
                <c:pt idx="3">
                  <c:v>11</c:v>
                </c:pt>
                <c:pt idx="4">
                  <c:v>9</c:v>
                </c:pt>
                <c:pt idx="5">
                  <c:v>7</c:v>
                </c:pt>
                <c:pt idx="6">
                  <c:v>7</c:v>
                </c:pt>
                <c:pt idx="7">
                  <c:v>6</c:v>
                </c:pt>
                <c:pt idx="8">
                  <c:v>7</c:v>
                </c:pt>
              </c:numCache>
            </c:numRef>
          </c:val>
          <c:extLst>
            <c:ext xmlns:c16="http://schemas.microsoft.com/office/drawing/2014/chart" uri="{C3380CC4-5D6E-409C-BE32-E72D297353CC}">
              <c16:uniqueId val="{00000002-EFAA-40E7-A2AA-3B4930376370}"/>
            </c:ext>
          </c:extLst>
        </c:ser>
        <c:ser>
          <c:idx val="3"/>
          <c:order val="3"/>
          <c:tx>
            <c:strRef>
              <c:f>Sheet1!$E$1</c:f>
              <c:strCache>
                <c:ptCount val="1"/>
                <c:pt idx="0">
                  <c:v>Ja, absolut</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Sheet1!$A$3:$A$11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Sheet1!$E$3:$E$11</c:f>
              <c:numCache>
                <c:formatCode>General</c:formatCode>
                <c:ptCount val="9"/>
                <c:pt idx="0">
                  <c:v>2</c:v>
                </c:pt>
                <c:pt idx="1">
                  <c:v>2</c:v>
                </c:pt>
                <c:pt idx="2">
                  <c:v>2</c:v>
                </c:pt>
                <c:pt idx="3">
                  <c:v>1</c:v>
                </c:pt>
                <c:pt idx="4">
                  <c:v>1</c:v>
                </c:pt>
                <c:pt idx="5">
                  <c:v>1</c:v>
                </c:pt>
                <c:pt idx="6">
                  <c:v>1</c:v>
                </c:pt>
                <c:pt idx="7">
                  <c:v>1</c:v>
                </c:pt>
                <c:pt idx="8">
                  <c:v>1</c:v>
                </c:pt>
              </c:numCache>
            </c:numRef>
          </c:val>
          <c:extLst>
            <c:ext xmlns:c16="http://schemas.microsoft.com/office/drawing/2014/chart" uri="{C3380CC4-5D6E-409C-BE32-E72D297353CC}">
              <c16:uniqueId val="{00000003-EFAA-40E7-A2AA-3B4930376370}"/>
            </c:ext>
          </c:extLst>
        </c:ser>
        <c:ser>
          <c:idx val="4"/>
          <c:order val="4"/>
          <c:tx>
            <c:strRef>
              <c:f>Sheet1!$F$1</c:f>
              <c:strCache>
                <c:ptCount val="1"/>
                <c:pt idx="0">
                  <c:v>Vet ej</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Sheet1!$A$3:$A$11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Sheet1!$F$3:$F$11</c:f>
              <c:numCache>
                <c:formatCode>General</c:formatCode>
                <c:ptCount val="9"/>
                <c:pt idx="0">
                  <c:v>11</c:v>
                </c:pt>
                <c:pt idx="1">
                  <c:v>12</c:v>
                </c:pt>
                <c:pt idx="2">
                  <c:v>10</c:v>
                </c:pt>
                <c:pt idx="3">
                  <c:v>10</c:v>
                </c:pt>
                <c:pt idx="4">
                  <c:v>9</c:v>
                </c:pt>
                <c:pt idx="5">
                  <c:v>8</c:v>
                </c:pt>
                <c:pt idx="6">
                  <c:v>8</c:v>
                </c:pt>
                <c:pt idx="7">
                  <c:v>7</c:v>
                </c:pt>
                <c:pt idx="8">
                  <c:v>7</c:v>
                </c:pt>
              </c:numCache>
            </c:numRef>
          </c:val>
          <c:extLst>
            <c:ext xmlns:c16="http://schemas.microsoft.com/office/drawing/2014/chart" uri="{C3380CC4-5D6E-409C-BE32-E72D297353CC}">
              <c16:uniqueId val="{00000004-EFAA-40E7-A2AA-3B4930376370}"/>
            </c:ext>
          </c:extLst>
        </c:ser>
        <c:dLbls>
          <c:showLegendKey val="0"/>
          <c:showVal val="0"/>
          <c:showCatName val="0"/>
          <c:showSerName val="0"/>
          <c:showPercent val="0"/>
          <c:showBubbleSize val="0"/>
        </c:dLbls>
        <c:gapWidth val="150"/>
        <c:overlap val="10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0"/>
          <c:y val="3.2210372728292899E-2"/>
          <c:w val="0.7218588929485551"/>
          <c:h val="7.92140652256431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62064698488369E-2"/>
          <c:y val="0.11363916607577355"/>
          <c:w val="0.90894107839497729"/>
          <c:h val="0.86386193768854824"/>
        </c:manualLayout>
      </c:layout>
      <c:barChart>
        <c:barDir val="bar"/>
        <c:grouping val="stacked"/>
        <c:varyColors val="0"/>
        <c:ser>
          <c:idx val="0"/>
          <c:order val="0"/>
          <c:tx>
            <c:strRef>
              <c:f>Sheet1!$B$1</c:f>
              <c:strCache>
                <c:ptCount val="1"/>
                <c:pt idx="0">
                  <c:v>Stämmer inte alls</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Sheet1!$B$2:$B$11</c:f>
              <c:numCache>
                <c:formatCode>General</c:formatCode>
                <c:ptCount val="10"/>
                <c:pt idx="0">
                  <c:v>4</c:v>
                </c:pt>
                <c:pt idx="1">
                  <c:v>3</c:v>
                </c:pt>
                <c:pt idx="2">
                  <c:v>2</c:v>
                </c:pt>
                <c:pt idx="3">
                  <c:v>2</c:v>
                </c:pt>
                <c:pt idx="4">
                  <c:v>2</c:v>
                </c:pt>
                <c:pt idx="5">
                  <c:v>4</c:v>
                </c:pt>
                <c:pt idx="6">
                  <c:v>3</c:v>
                </c:pt>
                <c:pt idx="7">
                  <c:v>3</c:v>
                </c:pt>
                <c:pt idx="8">
                  <c:v>3</c:v>
                </c:pt>
                <c:pt idx="9">
                  <c:v>4</c:v>
                </c:pt>
              </c:numCache>
            </c:numRef>
          </c:val>
          <c:extLst>
            <c:ext xmlns:c16="http://schemas.microsoft.com/office/drawing/2014/chart" uri="{C3380CC4-5D6E-409C-BE32-E72D297353CC}">
              <c16:uniqueId val="{00000000-EFAA-40E7-A2AA-3B4930376370}"/>
            </c:ext>
          </c:extLst>
        </c:ser>
        <c:ser>
          <c:idx val="1"/>
          <c:order val="1"/>
          <c:tx>
            <c:strRef>
              <c:f>Sheet1!$C$1</c:f>
              <c:strCache>
                <c:ptCount val="1"/>
                <c:pt idx="0">
                  <c:v>Stämmer ganska dåligt</c:v>
                </c:pt>
              </c:strCache>
            </c:strRef>
          </c:tx>
          <c:spPr>
            <a:solidFill>
              <a:srgbClr val="1DBAB0">
                <a:alpha val="50196"/>
              </a:srgb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Sheet1!$C$2:$C$11</c:f>
              <c:numCache>
                <c:formatCode>General</c:formatCode>
                <c:ptCount val="10"/>
                <c:pt idx="0">
                  <c:v>23</c:v>
                </c:pt>
                <c:pt idx="1">
                  <c:v>19</c:v>
                </c:pt>
                <c:pt idx="2">
                  <c:v>16</c:v>
                </c:pt>
                <c:pt idx="3">
                  <c:v>18</c:v>
                </c:pt>
                <c:pt idx="4">
                  <c:v>18</c:v>
                </c:pt>
                <c:pt idx="5">
                  <c:v>20</c:v>
                </c:pt>
                <c:pt idx="6">
                  <c:v>18</c:v>
                </c:pt>
                <c:pt idx="7">
                  <c:v>19</c:v>
                </c:pt>
                <c:pt idx="8">
                  <c:v>21</c:v>
                </c:pt>
                <c:pt idx="9">
                  <c:v>19</c:v>
                </c:pt>
              </c:numCache>
            </c:numRef>
          </c:val>
          <c:extLst>
            <c:ext xmlns:c16="http://schemas.microsoft.com/office/drawing/2014/chart" uri="{C3380CC4-5D6E-409C-BE32-E72D297353CC}">
              <c16:uniqueId val="{00000001-EFAA-40E7-A2AA-3B4930376370}"/>
            </c:ext>
          </c:extLst>
        </c:ser>
        <c:ser>
          <c:idx val="2"/>
          <c:order val="2"/>
          <c:tx>
            <c:strRef>
              <c:f>Sheet1!$D$1</c:f>
              <c:strCache>
                <c:ptCount val="1"/>
                <c:pt idx="0">
                  <c:v>Stämmer ganska bra</c:v>
                </c:pt>
              </c:strCache>
            </c:strRef>
          </c:tx>
          <c:spPr>
            <a:solidFill>
              <a:schemeClr val="accent1">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Sheet1!$D$2:$D$11</c:f>
              <c:numCache>
                <c:formatCode>General</c:formatCode>
                <c:ptCount val="10"/>
                <c:pt idx="0">
                  <c:v>37</c:v>
                </c:pt>
                <c:pt idx="1">
                  <c:v>40</c:v>
                </c:pt>
                <c:pt idx="2">
                  <c:v>42</c:v>
                </c:pt>
                <c:pt idx="3">
                  <c:v>41</c:v>
                </c:pt>
                <c:pt idx="4">
                  <c:v>40</c:v>
                </c:pt>
                <c:pt idx="5">
                  <c:v>40</c:v>
                </c:pt>
                <c:pt idx="6">
                  <c:v>39</c:v>
                </c:pt>
                <c:pt idx="7">
                  <c:v>36</c:v>
                </c:pt>
                <c:pt idx="8">
                  <c:v>34</c:v>
                </c:pt>
                <c:pt idx="9">
                  <c:v>35</c:v>
                </c:pt>
              </c:numCache>
            </c:numRef>
          </c:val>
          <c:extLst>
            <c:ext xmlns:c16="http://schemas.microsoft.com/office/drawing/2014/chart" uri="{C3380CC4-5D6E-409C-BE32-E72D297353CC}">
              <c16:uniqueId val="{00000002-EFAA-40E7-A2AA-3B4930376370}"/>
            </c:ext>
          </c:extLst>
        </c:ser>
        <c:ser>
          <c:idx val="3"/>
          <c:order val="3"/>
          <c:tx>
            <c:strRef>
              <c:f>Sheet1!$E$1</c:f>
              <c:strCache>
                <c:ptCount val="1"/>
                <c:pt idx="0">
                  <c:v>Stämmer helt och hållet</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Sheet1!$E$2:$E$11</c:f>
              <c:numCache>
                <c:formatCode>General</c:formatCode>
                <c:ptCount val="10"/>
                <c:pt idx="0">
                  <c:v>10</c:v>
                </c:pt>
                <c:pt idx="1">
                  <c:v>12</c:v>
                </c:pt>
                <c:pt idx="2">
                  <c:v>17</c:v>
                </c:pt>
                <c:pt idx="3">
                  <c:v>15</c:v>
                </c:pt>
                <c:pt idx="4">
                  <c:v>15</c:v>
                </c:pt>
                <c:pt idx="5">
                  <c:v>13</c:v>
                </c:pt>
                <c:pt idx="6">
                  <c:v>12</c:v>
                </c:pt>
                <c:pt idx="7">
                  <c:v>10</c:v>
                </c:pt>
                <c:pt idx="8">
                  <c:v>12</c:v>
                </c:pt>
                <c:pt idx="9">
                  <c:v>12</c:v>
                </c:pt>
              </c:numCache>
            </c:numRef>
          </c:val>
          <c:extLst>
            <c:ext xmlns:c16="http://schemas.microsoft.com/office/drawing/2014/chart" uri="{C3380CC4-5D6E-409C-BE32-E72D297353CC}">
              <c16:uniqueId val="{00000003-EFAA-40E7-A2AA-3B4930376370}"/>
            </c:ext>
          </c:extLst>
        </c:ser>
        <c:ser>
          <c:idx val="4"/>
          <c:order val="4"/>
          <c:tx>
            <c:strRef>
              <c:f>Sheet1!$F$1</c:f>
              <c:strCache>
                <c:ptCount val="1"/>
                <c:pt idx="0">
                  <c:v>Vet ej</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Sheet1!$F$2:$F$11</c:f>
              <c:numCache>
                <c:formatCode>General</c:formatCode>
                <c:ptCount val="10"/>
                <c:pt idx="0">
                  <c:v>26</c:v>
                </c:pt>
                <c:pt idx="1">
                  <c:v>25</c:v>
                </c:pt>
                <c:pt idx="2">
                  <c:v>24</c:v>
                </c:pt>
                <c:pt idx="3">
                  <c:v>25</c:v>
                </c:pt>
                <c:pt idx="4">
                  <c:v>25</c:v>
                </c:pt>
                <c:pt idx="5">
                  <c:v>25</c:v>
                </c:pt>
                <c:pt idx="6">
                  <c:v>28</c:v>
                </c:pt>
                <c:pt idx="7">
                  <c:v>32</c:v>
                </c:pt>
                <c:pt idx="8">
                  <c:v>30</c:v>
                </c:pt>
                <c:pt idx="9">
                  <c:v>29</c:v>
                </c:pt>
              </c:numCache>
            </c:numRef>
          </c:val>
          <c:extLst>
            <c:ext xmlns:c16="http://schemas.microsoft.com/office/drawing/2014/chart" uri="{C3380CC4-5D6E-409C-BE32-E72D297353CC}">
              <c16:uniqueId val="{00000004-EFAA-40E7-A2AA-3B4930376370}"/>
            </c:ext>
          </c:extLst>
        </c:ser>
        <c:dLbls>
          <c:showLegendKey val="0"/>
          <c:showVal val="0"/>
          <c:showCatName val="0"/>
          <c:showSerName val="0"/>
          <c:showPercent val="0"/>
          <c:showBubbleSize val="0"/>
        </c:dLbls>
        <c:gapWidth val="150"/>
        <c:overlap val="10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0"/>
          <c:y val="3.2210372728292899E-2"/>
          <c:w val="0.98488618823391494"/>
          <c:h val="7.92140652256431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62064698488369E-2"/>
          <c:y val="0.11363916607577355"/>
          <c:w val="0.90894107839497729"/>
          <c:h val="0.86386193768854824"/>
        </c:manualLayout>
      </c:layout>
      <c:barChart>
        <c:barDir val="bar"/>
        <c:grouping val="stacked"/>
        <c:varyColors val="0"/>
        <c:ser>
          <c:idx val="0"/>
          <c:order val="0"/>
          <c:tx>
            <c:strRef>
              <c:f>Sheet1!$B$1</c:f>
              <c:strCache>
                <c:ptCount val="1"/>
                <c:pt idx="0">
                  <c:v>Stämmer inte alls</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Sheet1!$B$2:$B$11</c:f>
              <c:numCache>
                <c:formatCode>General</c:formatCode>
                <c:ptCount val="10"/>
                <c:pt idx="0">
                  <c:v>5</c:v>
                </c:pt>
                <c:pt idx="1">
                  <c:v>4</c:v>
                </c:pt>
                <c:pt idx="2">
                  <c:v>7</c:v>
                </c:pt>
                <c:pt idx="3">
                  <c:v>6</c:v>
                </c:pt>
                <c:pt idx="4">
                  <c:v>5</c:v>
                </c:pt>
                <c:pt idx="5">
                  <c:v>5</c:v>
                </c:pt>
                <c:pt idx="6">
                  <c:v>6</c:v>
                </c:pt>
                <c:pt idx="7">
                  <c:v>5</c:v>
                </c:pt>
                <c:pt idx="8">
                  <c:v>7</c:v>
                </c:pt>
                <c:pt idx="9">
                  <c:v>8</c:v>
                </c:pt>
              </c:numCache>
            </c:numRef>
          </c:val>
          <c:extLst>
            <c:ext xmlns:c16="http://schemas.microsoft.com/office/drawing/2014/chart" uri="{C3380CC4-5D6E-409C-BE32-E72D297353CC}">
              <c16:uniqueId val="{00000000-EFAA-40E7-A2AA-3B4930376370}"/>
            </c:ext>
          </c:extLst>
        </c:ser>
        <c:ser>
          <c:idx val="1"/>
          <c:order val="1"/>
          <c:tx>
            <c:strRef>
              <c:f>Sheet1!$C$1</c:f>
              <c:strCache>
                <c:ptCount val="1"/>
                <c:pt idx="0">
                  <c:v>Stämmer ganska dåligt</c:v>
                </c:pt>
              </c:strCache>
            </c:strRef>
          </c:tx>
          <c:spPr>
            <a:solidFill>
              <a:srgbClr val="1DBAB0">
                <a:alpha val="50196"/>
              </a:srgb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Sheet1!$C$2:$C$11</c:f>
              <c:numCache>
                <c:formatCode>General</c:formatCode>
                <c:ptCount val="10"/>
                <c:pt idx="0">
                  <c:v>10</c:v>
                </c:pt>
                <c:pt idx="1">
                  <c:v>11</c:v>
                </c:pt>
                <c:pt idx="2">
                  <c:v>13</c:v>
                </c:pt>
                <c:pt idx="3">
                  <c:v>11</c:v>
                </c:pt>
                <c:pt idx="4">
                  <c:v>12</c:v>
                </c:pt>
                <c:pt idx="5">
                  <c:v>12</c:v>
                </c:pt>
                <c:pt idx="6">
                  <c:v>14</c:v>
                </c:pt>
                <c:pt idx="7">
                  <c:v>14</c:v>
                </c:pt>
                <c:pt idx="8">
                  <c:v>19</c:v>
                </c:pt>
                <c:pt idx="9">
                  <c:v>21</c:v>
                </c:pt>
              </c:numCache>
            </c:numRef>
          </c:val>
          <c:extLst>
            <c:ext xmlns:c16="http://schemas.microsoft.com/office/drawing/2014/chart" uri="{C3380CC4-5D6E-409C-BE32-E72D297353CC}">
              <c16:uniqueId val="{00000001-EFAA-40E7-A2AA-3B4930376370}"/>
            </c:ext>
          </c:extLst>
        </c:ser>
        <c:ser>
          <c:idx val="2"/>
          <c:order val="2"/>
          <c:tx>
            <c:strRef>
              <c:f>Sheet1!$D$1</c:f>
              <c:strCache>
                <c:ptCount val="1"/>
                <c:pt idx="0">
                  <c:v>Stämmer ganska bra</c:v>
                </c:pt>
              </c:strCache>
            </c:strRef>
          </c:tx>
          <c:spPr>
            <a:solidFill>
              <a:schemeClr val="accent1">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Sheet1!$D$2:$D$11</c:f>
              <c:numCache>
                <c:formatCode>General</c:formatCode>
                <c:ptCount val="10"/>
                <c:pt idx="0">
                  <c:v>31</c:v>
                </c:pt>
                <c:pt idx="1">
                  <c:v>32</c:v>
                </c:pt>
                <c:pt idx="2">
                  <c:v>29</c:v>
                </c:pt>
                <c:pt idx="3">
                  <c:v>32</c:v>
                </c:pt>
                <c:pt idx="4">
                  <c:v>32</c:v>
                </c:pt>
                <c:pt idx="5">
                  <c:v>36</c:v>
                </c:pt>
                <c:pt idx="6">
                  <c:v>32</c:v>
                </c:pt>
                <c:pt idx="7">
                  <c:v>28</c:v>
                </c:pt>
                <c:pt idx="8">
                  <c:v>29</c:v>
                </c:pt>
                <c:pt idx="9">
                  <c:v>26</c:v>
                </c:pt>
              </c:numCache>
            </c:numRef>
          </c:val>
          <c:extLst>
            <c:ext xmlns:c16="http://schemas.microsoft.com/office/drawing/2014/chart" uri="{C3380CC4-5D6E-409C-BE32-E72D297353CC}">
              <c16:uniqueId val="{00000002-EFAA-40E7-A2AA-3B4930376370}"/>
            </c:ext>
          </c:extLst>
        </c:ser>
        <c:ser>
          <c:idx val="3"/>
          <c:order val="3"/>
          <c:tx>
            <c:strRef>
              <c:f>Sheet1!$E$1</c:f>
              <c:strCache>
                <c:ptCount val="1"/>
                <c:pt idx="0">
                  <c:v>Stämmer helt och hållet</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Sheet1!$E$2:$E$11</c:f>
              <c:numCache>
                <c:formatCode>General</c:formatCode>
                <c:ptCount val="10"/>
                <c:pt idx="0">
                  <c:v>27</c:v>
                </c:pt>
                <c:pt idx="1">
                  <c:v>26</c:v>
                </c:pt>
                <c:pt idx="2">
                  <c:v>27</c:v>
                </c:pt>
                <c:pt idx="3">
                  <c:v>25</c:v>
                </c:pt>
                <c:pt idx="4">
                  <c:v>24</c:v>
                </c:pt>
                <c:pt idx="5">
                  <c:v>19</c:v>
                </c:pt>
                <c:pt idx="6">
                  <c:v>19</c:v>
                </c:pt>
                <c:pt idx="7">
                  <c:v>18</c:v>
                </c:pt>
                <c:pt idx="8">
                  <c:v>12</c:v>
                </c:pt>
                <c:pt idx="9">
                  <c:v>10</c:v>
                </c:pt>
              </c:numCache>
            </c:numRef>
          </c:val>
          <c:extLst>
            <c:ext xmlns:c16="http://schemas.microsoft.com/office/drawing/2014/chart" uri="{C3380CC4-5D6E-409C-BE32-E72D297353CC}">
              <c16:uniqueId val="{00000003-EFAA-40E7-A2AA-3B4930376370}"/>
            </c:ext>
          </c:extLst>
        </c:ser>
        <c:ser>
          <c:idx val="4"/>
          <c:order val="4"/>
          <c:tx>
            <c:strRef>
              <c:f>Sheet1!$F$1</c:f>
              <c:strCache>
                <c:ptCount val="1"/>
                <c:pt idx="0">
                  <c:v>Vet ej</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Sheet1!$F$2:$F$11</c:f>
              <c:numCache>
                <c:formatCode>General</c:formatCode>
                <c:ptCount val="10"/>
                <c:pt idx="0">
                  <c:v>26</c:v>
                </c:pt>
                <c:pt idx="1">
                  <c:v>26</c:v>
                </c:pt>
                <c:pt idx="2">
                  <c:v>25</c:v>
                </c:pt>
                <c:pt idx="3">
                  <c:v>25</c:v>
                </c:pt>
                <c:pt idx="4">
                  <c:v>28</c:v>
                </c:pt>
                <c:pt idx="5">
                  <c:v>27</c:v>
                </c:pt>
                <c:pt idx="6">
                  <c:v>30</c:v>
                </c:pt>
                <c:pt idx="7">
                  <c:v>35</c:v>
                </c:pt>
                <c:pt idx="8">
                  <c:v>34</c:v>
                </c:pt>
                <c:pt idx="9">
                  <c:v>35</c:v>
                </c:pt>
              </c:numCache>
            </c:numRef>
          </c:val>
          <c:extLst>
            <c:ext xmlns:c16="http://schemas.microsoft.com/office/drawing/2014/chart" uri="{C3380CC4-5D6E-409C-BE32-E72D297353CC}">
              <c16:uniqueId val="{00000004-EFAA-40E7-A2AA-3B4930376370}"/>
            </c:ext>
          </c:extLst>
        </c:ser>
        <c:dLbls>
          <c:showLegendKey val="0"/>
          <c:showVal val="0"/>
          <c:showCatName val="0"/>
          <c:showSerName val="0"/>
          <c:showPercent val="0"/>
          <c:showBubbleSize val="0"/>
        </c:dLbls>
        <c:gapWidth val="150"/>
        <c:overlap val="10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0"/>
          <c:y val="3.2210372728292899E-2"/>
          <c:w val="0.98488618823391494"/>
          <c:h val="7.92140652256431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62064698488369E-2"/>
          <c:y val="0.11363916607577355"/>
          <c:w val="0.90894107839497729"/>
          <c:h val="0.86386193768854824"/>
        </c:manualLayout>
      </c:layout>
      <c:barChart>
        <c:barDir val="bar"/>
        <c:grouping val="stacked"/>
        <c:varyColors val="0"/>
        <c:ser>
          <c:idx val="0"/>
          <c:order val="0"/>
          <c:tx>
            <c:strRef>
              <c:f>Sheet1!$B$1</c:f>
              <c:strCache>
                <c:ptCount val="1"/>
                <c:pt idx="0">
                  <c:v>Stämmer inte alls</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Sheet1!$B$2:$B$11</c:f>
              <c:numCache>
                <c:formatCode>General</c:formatCode>
                <c:ptCount val="10"/>
                <c:pt idx="0">
                  <c:v>4</c:v>
                </c:pt>
                <c:pt idx="1">
                  <c:v>4</c:v>
                </c:pt>
                <c:pt idx="2">
                  <c:v>2</c:v>
                </c:pt>
                <c:pt idx="3">
                  <c:v>2</c:v>
                </c:pt>
                <c:pt idx="4">
                  <c:v>4</c:v>
                </c:pt>
                <c:pt idx="5">
                  <c:v>4</c:v>
                </c:pt>
                <c:pt idx="6">
                  <c:v>4</c:v>
                </c:pt>
                <c:pt idx="7">
                  <c:v>4</c:v>
                </c:pt>
                <c:pt idx="8">
                  <c:v>3</c:v>
                </c:pt>
                <c:pt idx="9">
                  <c:v>4</c:v>
                </c:pt>
              </c:numCache>
            </c:numRef>
          </c:val>
          <c:extLst>
            <c:ext xmlns:c16="http://schemas.microsoft.com/office/drawing/2014/chart" uri="{C3380CC4-5D6E-409C-BE32-E72D297353CC}">
              <c16:uniqueId val="{00000000-EFAA-40E7-A2AA-3B4930376370}"/>
            </c:ext>
          </c:extLst>
        </c:ser>
        <c:ser>
          <c:idx val="1"/>
          <c:order val="1"/>
          <c:tx>
            <c:strRef>
              <c:f>Sheet1!$C$1</c:f>
              <c:strCache>
                <c:ptCount val="1"/>
                <c:pt idx="0">
                  <c:v>Stämmer ganska dåligt</c:v>
                </c:pt>
              </c:strCache>
            </c:strRef>
          </c:tx>
          <c:spPr>
            <a:solidFill>
              <a:srgbClr val="1DBAB0">
                <a:alpha val="50196"/>
              </a:srgb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Sheet1!$C$2:$C$11</c:f>
              <c:numCache>
                <c:formatCode>General</c:formatCode>
                <c:ptCount val="10"/>
                <c:pt idx="0">
                  <c:v>16</c:v>
                </c:pt>
                <c:pt idx="1">
                  <c:v>16</c:v>
                </c:pt>
                <c:pt idx="2">
                  <c:v>13</c:v>
                </c:pt>
                <c:pt idx="3">
                  <c:v>15</c:v>
                </c:pt>
                <c:pt idx="4">
                  <c:v>14</c:v>
                </c:pt>
                <c:pt idx="5">
                  <c:v>17</c:v>
                </c:pt>
                <c:pt idx="6">
                  <c:v>15</c:v>
                </c:pt>
                <c:pt idx="7">
                  <c:v>16</c:v>
                </c:pt>
                <c:pt idx="8">
                  <c:v>16</c:v>
                </c:pt>
                <c:pt idx="9">
                  <c:v>15</c:v>
                </c:pt>
              </c:numCache>
            </c:numRef>
          </c:val>
          <c:extLst>
            <c:ext xmlns:c16="http://schemas.microsoft.com/office/drawing/2014/chart" uri="{C3380CC4-5D6E-409C-BE32-E72D297353CC}">
              <c16:uniqueId val="{00000001-EFAA-40E7-A2AA-3B4930376370}"/>
            </c:ext>
          </c:extLst>
        </c:ser>
        <c:ser>
          <c:idx val="2"/>
          <c:order val="2"/>
          <c:tx>
            <c:strRef>
              <c:f>Sheet1!$D$1</c:f>
              <c:strCache>
                <c:ptCount val="1"/>
                <c:pt idx="0">
                  <c:v>Stämmer ganska bra</c:v>
                </c:pt>
              </c:strCache>
            </c:strRef>
          </c:tx>
          <c:spPr>
            <a:solidFill>
              <a:schemeClr val="accent1">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Sheet1!$D$2:$D$11</c:f>
              <c:numCache>
                <c:formatCode>General</c:formatCode>
                <c:ptCount val="10"/>
                <c:pt idx="0">
                  <c:v>41</c:v>
                </c:pt>
                <c:pt idx="1">
                  <c:v>41</c:v>
                </c:pt>
                <c:pt idx="2">
                  <c:v>40</c:v>
                </c:pt>
                <c:pt idx="3">
                  <c:v>41</c:v>
                </c:pt>
                <c:pt idx="4">
                  <c:v>40</c:v>
                </c:pt>
                <c:pt idx="5">
                  <c:v>37</c:v>
                </c:pt>
                <c:pt idx="6">
                  <c:v>39</c:v>
                </c:pt>
                <c:pt idx="7">
                  <c:v>39</c:v>
                </c:pt>
                <c:pt idx="8">
                  <c:v>39</c:v>
                </c:pt>
                <c:pt idx="9">
                  <c:v>37</c:v>
                </c:pt>
              </c:numCache>
            </c:numRef>
          </c:val>
          <c:extLst>
            <c:ext xmlns:c16="http://schemas.microsoft.com/office/drawing/2014/chart" uri="{C3380CC4-5D6E-409C-BE32-E72D297353CC}">
              <c16:uniqueId val="{00000002-EFAA-40E7-A2AA-3B4930376370}"/>
            </c:ext>
          </c:extLst>
        </c:ser>
        <c:ser>
          <c:idx val="3"/>
          <c:order val="3"/>
          <c:tx>
            <c:strRef>
              <c:f>Sheet1!$E$1</c:f>
              <c:strCache>
                <c:ptCount val="1"/>
                <c:pt idx="0">
                  <c:v>Stämmer helt och hållet</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Sheet1!$E$2:$E$11</c:f>
              <c:numCache>
                <c:formatCode>General</c:formatCode>
                <c:ptCount val="10"/>
                <c:pt idx="0">
                  <c:v>13</c:v>
                </c:pt>
                <c:pt idx="1">
                  <c:v>15</c:v>
                </c:pt>
                <c:pt idx="2">
                  <c:v>19</c:v>
                </c:pt>
                <c:pt idx="3">
                  <c:v>17</c:v>
                </c:pt>
                <c:pt idx="4">
                  <c:v>16</c:v>
                </c:pt>
                <c:pt idx="5">
                  <c:v>15</c:v>
                </c:pt>
                <c:pt idx="6">
                  <c:v>14</c:v>
                </c:pt>
                <c:pt idx="7">
                  <c:v>10</c:v>
                </c:pt>
                <c:pt idx="8">
                  <c:v>14</c:v>
                </c:pt>
                <c:pt idx="9">
                  <c:v>14</c:v>
                </c:pt>
              </c:numCache>
            </c:numRef>
          </c:val>
          <c:extLst>
            <c:ext xmlns:c16="http://schemas.microsoft.com/office/drawing/2014/chart" uri="{C3380CC4-5D6E-409C-BE32-E72D297353CC}">
              <c16:uniqueId val="{00000003-EFAA-40E7-A2AA-3B4930376370}"/>
            </c:ext>
          </c:extLst>
        </c:ser>
        <c:ser>
          <c:idx val="4"/>
          <c:order val="4"/>
          <c:tx>
            <c:strRef>
              <c:f>Sheet1!$F$1</c:f>
              <c:strCache>
                <c:ptCount val="1"/>
                <c:pt idx="0">
                  <c:v>Vet ej</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Sheet1!$F$2:$F$11</c:f>
              <c:numCache>
                <c:formatCode>General</c:formatCode>
                <c:ptCount val="10"/>
                <c:pt idx="0">
                  <c:v>26</c:v>
                </c:pt>
                <c:pt idx="1">
                  <c:v>25</c:v>
                </c:pt>
                <c:pt idx="2">
                  <c:v>26</c:v>
                </c:pt>
                <c:pt idx="3">
                  <c:v>25</c:v>
                </c:pt>
                <c:pt idx="4">
                  <c:v>26</c:v>
                </c:pt>
                <c:pt idx="5">
                  <c:v>27</c:v>
                </c:pt>
                <c:pt idx="6">
                  <c:v>28</c:v>
                </c:pt>
                <c:pt idx="7">
                  <c:v>32</c:v>
                </c:pt>
                <c:pt idx="8">
                  <c:v>29</c:v>
                </c:pt>
                <c:pt idx="9">
                  <c:v>31</c:v>
                </c:pt>
              </c:numCache>
            </c:numRef>
          </c:val>
          <c:extLst>
            <c:ext xmlns:c16="http://schemas.microsoft.com/office/drawing/2014/chart" uri="{C3380CC4-5D6E-409C-BE32-E72D297353CC}">
              <c16:uniqueId val="{00000004-EFAA-40E7-A2AA-3B4930376370}"/>
            </c:ext>
          </c:extLst>
        </c:ser>
        <c:dLbls>
          <c:showLegendKey val="0"/>
          <c:showVal val="0"/>
          <c:showCatName val="0"/>
          <c:showSerName val="0"/>
          <c:showPercent val="0"/>
          <c:showBubbleSize val="0"/>
        </c:dLbls>
        <c:gapWidth val="150"/>
        <c:overlap val="10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0"/>
          <c:y val="3.2210372728292899E-2"/>
          <c:w val="0.98488618823391494"/>
          <c:h val="7.92140652256431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99523260584982"/>
          <c:y val="0.11363916607577355"/>
          <c:w val="0.83780791048761583"/>
          <c:h val="0.86386193768854824"/>
        </c:manualLayout>
      </c:layout>
      <c:barChart>
        <c:barDir val="bar"/>
        <c:grouping val="stacked"/>
        <c:varyColors val="0"/>
        <c:ser>
          <c:idx val="0"/>
          <c:order val="0"/>
          <c:tx>
            <c:strRef>
              <c:f>Sheet1!$B$1</c:f>
              <c:strCache>
                <c:ptCount val="1"/>
                <c:pt idx="0">
                  <c:v>Ungefär 45 år</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2016</c:v>
                </c:pt>
                <c:pt idx="1">
                  <c:v>2017</c:v>
                </c:pt>
                <c:pt idx="2">
                  <c:v>2018</c:v>
                </c:pt>
                <c:pt idx="3">
                  <c:v>2019</c:v>
                </c:pt>
                <c:pt idx="4">
                  <c:v>2020</c:v>
                </c:pt>
                <c:pt idx="5">
                  <c:v>2021</c:v>
                </c:pt>
                <c:pt idx="6">
                  <c:v>2022</c:v>
                </c:pt>
                <c:pt idx="7">
                  <c:v>2023</c:v>
                </c:pt>
                <c:pt idx="8">
                  <c:v>2024</c:v>
                </c:pt>
                <c:pt idx="9">
                  <c:v>2025</c:v>
                </c:pt>
                <c:pt idx="10">
                  <c:v>2025*Bolivia</c:v>
                </c:pt>
              </c:strCache>
            </c:strRef>
          </c:cat>
          <c:val>
            <c:numRef>
              <c:f>Sheet1!$B$2:$B$12</c:f>
              <c:numCache>
                <c:formatCode>General</c:formatCode>
                <c:ptCount val="11"/>
                <c:pt idx="0">
                  <c:v>7</c:v>
                </c:pt>
                <c:pt idx="1">
                  <c:v>6</c:v>
                </c:pt>
                <c:pt idx="2">
                  <c:v>5</c:v>
                </c:pt>
                <c:pt idx="3">
                  <c:v>5</c:v>
                </c:pt>
                <c:pt idx="4">
                  <c:v>5</c:v>
                </c:pt>
                <c:pt idx="5">
                  <c:v>4</c:v>
                </c:pt>
                <c:pt idx="6">
                  <c:v>3</c:v>
                </c:pt>
                <c:pt idx="7">
                  <c:v>3</c:v>
                </c:pt>
                <c:pt idx="8">
                  <c:v>4</c:v>
                </c:pt>
                <c:pt idx="9">
                  <c:v>3</c:v>
                </c:pt>
                <c:pt idx="10">
                  <c:v>10</c:v>
                </c:pt>
              </c:numCache>
            </c:numRef>
          </c:val>
          <c:extLst>
            <c:ext xmlns:c16="http://schemas.microsoft.com/office/drawing/2014/chart" uri="{C3380CC4-5D6E-409C-BE32-E72D297353CC}">
              <c16:uniqueId val="{00000000-EFAA-40E7-A2AA-3B4930376370}"/>
            </c:ext>
          </c:extLst>
        </c:ser>
        <c:ser>
          <c:idx val="1"/>
          <c:order val="1"/>
          <c:tx>
            <c:strRef>
              <c:f>Sheet1!$C$1</c:f>
              <c:strCache>
                <c:ptCount val="1"/>
                <c:pt idx="0">
                  <c:v>Ungefär 55 år</c:v>
                </c:pt>
              </c:strCache>
            </c:strRef>
          </c:tx>
          <c:spPr>
            <a:solidFill>
              <a:srgbClr val="1DBAB0">
                <a:alpha val="50196"/>
              </a:srgb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2016</c:v>
                </c:pt>
                <c:pt idx="1">
                  <c:v>2017</c:v>
                </c:pt>
                <c:pt idx="2">
                  <c:v>2018</c:v>
                </c:pt>
                <c:pt idx="3">
                  <c:v>2019</c:v>
                </c:pt>
                <c:pt idx="4">
                  <c:v>2020</c:v>
                </c:pt>
                <c:pt idx="5">
                  <c:v>2021</c:v>
                </c:pt>
                <c:pt idx="6">
                  <c:v>2022</c:v>
                </c:pt>
                <c:pt idx="7">
                  <c:v>2023</c:v>
                </c:pt>
                <c:pt idx="8">
                  <c:v>2024</c:v>
                </c:pt>
                <c:pt idx="9">
                  <c:v>2025</c:v>
                </c:pt>
                <c:pt idx="10">
                  <c:v>2025*Bolivia</c:v>
                </c:pt>
              </c:strCache>
            </c:strRef>
          </c:cat>
          <c:val>
            <c:numRef>
              <c:f>Sheet1!$C$2:$C$12</c:f>
              <c:numCache>
                <c:formatCode>General</c:formatCode>
                <c:ptCount val="11"/>
                <c:pt idx="0">
                  <c:v>41</c:v>
                </c:pt>
                <c:pt idx="1">
                  <c:v>38</c:v>
                </c:pt>
                <c:pt idx="2">
                  <c:v>35</c:v>
                </c:pt>
                <c:pt idx="3">
                  <c:v>34</c:v>
                </c:pt>
                <c:pt idx="4">
                  <c:v>30</c:v>
                </c:pt>
                <c:pt idx="5">
                  <c:v>30</c:v>
                </c:pt>
                <c:pt idx="6">
                  <c:v>31</c:v>
                </c:pt>
                <c:pt idx="7">
                  <c:v>28</c:v>
                </c:pt>
                <c:pt idx="8">
                  <c:v>27</c:v>
                </c:pt>
                <c:pt idx="9">
                  <c:v>24</c:v>
                </c:pt>
                <c:pt idx="10">
                  <c:v>37</c:v>
                </c:pt>
              </c:numCache>
            </c:numRef>
          </c:val>
          <c:extLst>
            <c:ext xmlns:c16="http://schemas.microsoft.com/office/drawing/2014/chart" uri="{C3380CC4-5D6E-409C-BE32-E72D297353CC}">
              <c16:uniqueId val="{00000001-EFAA-40E7-A2AA-3B4930376370}"/>
            </c:ext>
          </c:extLst>
        </c:ser>
        <c:ser>
          <c:idx val="2"/>
          <c:order val="2"/>
          <c:tx>
            <c:strRef>
              <c:f>Sheet1!$D$1</c:f>
              <c:strCache>
                <c:ptCount val="1"/>
                <c:pt idx="0">
                  <c:v>Ungefär 65 år</c:v>
                </c:pt>
              </c:strCache>
            </c:strRef>
          </c:tx>
          <c:spPr>
            <a:solidFill>
              <a:schemeClr val="accent1">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2016</c:v>
                </c:pt>
                <c:pt idx="1">
                  <c:v>2017</c:v>
                </c:pt>
                <c:pt idx="2">
                  <c:v>2018</c:v>
                </c:pt>
                <c:pt idx="3">
                  <c:v>2019</c:v>
                </c:pt>
                <c:pt idx="4">
                  <c:v>2020</c:v>
                </c:pt>
                <c:pt idx="5">
                  <c:v>2021</c:v>
                </c:pt>
                <c:pt idx="6">
                  <c:v>2022</c:v>
                </c:pt>
                <c:pt idx="7">
                  <c:v>2023</c:v>
                </c:pt>
                <c:pt idx="8">
                  <c:v>2024</c:v>
                </c:pt>
                <c:pt idx="9">
                  <c:v>2025</c:v>
                </c:pt>
                <c:pt idx="10">
                  <c:v>2025*Bolivia</c:v>
                </c:pt>
              </c:strCache>
            </c:strRef>
          </c:cat>
          <c:val>
            <c:numRef>
              <c:f>Sheet1!$D$2:$D$12</c:f>
              <c:numCache>
                <c:formatCode>General</c:formatCode>
                <c:ptCount val="11"/>
                <c:pt idx="0">
                  <c:v>40</c:v>
                </c:pt>
                <c:pt idx="1">
                  <c:v>41</c:v>
                </c:pt>
                <c:pt idx="2">
                  <c:v>42</c:v>
                </c:pt>
                <c:pt idx="3">
                  <c:v>43</c:v>
                </c:pt>
                <c:pt idx="4">
                  <c:v>46</c:v>
                </c:pt>
                <c:pt idx="5">
                  <c:v>47</c:v>
                </c:pt>
                <c:pt idx="6">
                  <c:v>46</c:v>
                </c:pt>
                <c:pt idx="7">
                  <c:v>44</c:v>
                </c:pt>
                <c:pt idx="8">
                  <c:v>42</c:v>
                </c:pt>
                <c:pt idx="9">
                  <c:v>44</c:v>
                </c:pt>
                <c:pt idx="10">
                  <c:v>38</c:v>
                </c:pt>
              </c:numCache>
            </c:numRef>
          </c:val>
          <c:extLst>
            <c:ext xmlns:c16="http://schemas.microsoft.com/office/drawing/2014/chart" uri="{C3380CC4-5D6E-409C-BE32-E72D297353CC}">
              <c16:uniqueId val="{00000002-EFAA-40E7-A2AA-3B4930376370}"/>
            </c:ext>
          </c:extLst>
        </c:ser>
        <c:ser>
          <c:idx val="3"/>
          <c:order val="3"/>
          <c:tx>
            <c:strRef>
              <c:f>Sheet1!$E$1</c:f>
              <c:strCache>
                <c:ptCount val="1"/>
                <c:pt idx="0">
                  <c:v>Ungefär 75 år</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2016</c:v>
                </c:pt>
                <c:pt idx="1">
                  <c:v>2017</c:v>
                </c:pt>
                <c:pt idx="2">
                  <c:v>2018</c:v>
                </c:pt>
                <c:pt idx="3">
                  <c:v>2019</c:v>
                </c:pt>
                <c:pt idx="4">
                  <c:v>2020</c:v>
                </c:pt>
                <c:pt idx="5">
                  <c:v>2021</c:v>
                </c:pt>
                <c:pt idx="6">
                  <c:v>2022</c:v>
                </c:pt>
                <c:pt idx="7">
                  <c:v>2023</c:v>
                </c:pt>
                <c:pt idx="8">
                  <c:v>2024</c:v>
                </c:pt>
                <c:pt idx="9">
                  <c:v>2025</c:v>
                </c:pt>
                <c:pt idx="10">
                  <c:v>2025*Bolivia</c:v>
                </c:pt>
              </c:strCache>
            </c:strRef>
          </c:cat>
          <c:val>
            <c:numRef>
              <c:f>Sheet1!$E$2:$E$12</c:f>
              <c:numCache>
                <c:formatCode>General</c:formatCode>
                <c:ptCount val="11"/>
                <c:pt idx="0">
                  <c:v>10</c:v>
                </c:pt>
                <c:pt idx="1">
                  <c:v>12</c:v>
                </c:pt>
                <c:pt idx="2">
                  <c:v>15</c:v>
                </c:pt>
                <c:pt idx="3">
                  <c:v>15</c:v>
                </c:pt>
                <c:pt idx="4">
                  <c:v>15</c:v>
                </c:pt>
                <c:pt idx="5">
                  <c:v>16</c:v>
                </c:pt>
                <c:pt idx="6">
                  <c:v>16</c:v>
                </c:pt>
                <c:pt idx="7">
                  <c:v>16</c:v>
                </c:pt>
                <c:pt idx="8">
                  <c:v>18</c:v>
                </c:pt>
                <c:pt idx="9">
                  <c:v>21</c:v>
                </c:pt>
                <c:pt idx="10">
                  <c:v>9</c:v>
                </c:pt>
              </c:numCache>
            </c:numRef>
          </c:val>
          <c:extLst>
            <c:ext xmlns:c16="http://schemas.microsoft.com/office/drawing/2014/chart" uri="{C3380CC4-5D6E-409C-BE32-E72D297353CC}">
              <c16:uniqueId val="{00000003-EFAA-40E7-A2AA-3B4930376370}"/>
            </c:ext>
          </c:extLst>
        </c:ser>
        <c:ser>
          <c:idx val="4"/>
          <c:order val="4"/>
          <c:tx>
            <c:strRef>
              <c:f>Sheet1!$F$1</c:f>
              <c:strCache>
                <c:ptCount val="1"/>
                <c:pt idx="0">
                  <c:v>Vet ej</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2016</c:v>
                </c:pt>
                <c:pt idx="1">
                  <c:v>2017</c:v>
                </c:pt>
                <c:pt idx="2">
                  <c:v>2018</c:v>
                </c:pt>
                <c:pt idx="3">
                  <c:v>2019</c:v>
                </c:pt>
                <c:pt idx="4">
                  <c:v>2020</c:v>
                </c:pt>
                <c:pt idx="5">
                  <c:v>2021</c:v>
                </c:pt>
                <c:pt idx="6">
                  <c:v>2022</c:v>
                </c:pt>
                <c:pt idx="7">
                  <c:v>2023</c:v>
                </c:pt>
                <c:pt idx="8">
                  <c:v>2024</c:v>
                </c:pt>
                <c:pt idx="9">
                  <c:v>2025</c:v>
                </c:pt>
                <c:pt idx="10">
                  <c:v>2025*Bolivia</c:v>
                </c:pt>
              </c:strCache>
            </c:strRef>
          </c:cat>
          <c:val>
            <c:numRef>
              <c:f>Sheet1!$F$2:$F$12</c:f>
              <c:numCache>
                <c:formatCode>General</c:formatCode>
                <c:ptCount val="11"/>
                <c:pt idx="0">
                  <c:v>3</c:v>
                </c:pt>
                <c:pt idx="1">
                  <c:v>3</c:v>
                </c:pt>
                <c:pt idx="2">
                  <c:v>2</c:v>
                </c:pt>
                <c:pt idx="3">
                  <c:v>3</c:v>
                </c:pt>
                <c:pt idx="4">
                  <c:v>3</c:v>
                </c:pt>
                <c:pt idx="5">
                  <c:v>3</c:v>
                </c:pt>
                <c:pt idx="6">
                  <c:v>4</c:v>
                </c:pt>
                <c:pt idx="7">
                  <c:v>9</c:v>
                </c:pt>
                <c:pt idx="8">
                  <c:v>9</c:v>
                </c:pt>
                <c:pt idx="9">
                  <c:v>8</c:v>
                </c:pt>
                <c:pt idx="10">
                  <c:v>7</c:v>
                </c:pt>
              </c:numCache>
            </c:numRef>
          </c:val>
          <c:extLst>
            <c:ext xmlns:c16="http://schemas.microsoft.com/office/drawing/2014/chart" uri="{C3380CC4-5D6E-409C-BE32-E72D297353CC}">
              <c16:uniqueId val="{00000004-EFAA-40E7-A2AA-3B4930376370}"/>
            </c:ext>
          </c:extLst>
        </c:ser>
        <c:dLbls>
          <c:showLegendKey val="0"/>
          <c:showVal val="0"/>
          <c:showCatName val="0"/>
          <c:showSerName val="0"/>
          <c:showPercent val="0"/>
          <c:showBubbleSize val="0"/>
        </c:dLbls>
        <c:gapWidth val="150"/>
        <c:overlap val="10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0"/>
          <c:y val="3.2210372728292899E-2"/>
          <c:w val="0.98488618823391494"/>
          <c:h val="7.92140652256431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62064698488369E-2"/>
          <c:y val="0.11363916607577355"/>
          <c:w val="0.90894107839497729"/>
          <c:h val="0.86386193768854824"/>
        </c:manualLayout>
      </c:layout>
      <c:barChart>
        <c:barDir val="bar"/>
        <c:grouping val="stacked"/>
        <c:varyColors val="0"/>
        <c:ser>
          <c:idx val="0"/>
          <c:order val="0"/>
          <c:tx>
            <c:strRef>
              <c:f>Sheet1!$B$1</c:f>
              <c:strCache>
                <c:ptCount val="1"/>
                <c:pt idx="0">
                  <c:v>Ungefär 2 av 10</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Sheet1!$B$2:$B$11</c:f>
              <c:numCache>
                <c:formatCode>General</c:formatCode>
                <c:ptCount val="10"/>
                <c:pt idx="0">
                  <c:v>19</c:v>
                </c:pt>
                <c:pt idx="1">
                  <c:v>18</c:v>
                </c:pt>
                <c:pt idx="2">
                  <c:v>17</c:v>
                </c:pt>
                <c:pt idx="3">
                  <c:v>17</c:v>
                </c:pt>
                <c:pt idx="4">
                  <c:v>15</c:v>
                </c:pt>
                <c:pt idx="5">
                  <c:v>14</c:v>
                </c:pt>
                <c:pt idx="6">
                  <c:v>15</c:v>
                </c:pt>
                <c:pt idx="7">
                  <c:v>13</c:v>
                </c:pt>
                <c:pt idx="8">
                  <c:v>16</c:v>
                </c:pt>
                <c:pt idx="9">
                  <c:v>14</c:v>
                </c:pt>
              </c:numCache>
            </c:numRef>
          </c:val>
          <c:extLst>
            <c:ext xmlns:c16="http://schemas.microsoft.com/office/drawing/2014/chart" uri="{C3380CC4-5D6E-409C-BE32-E72D297353CC}">
              <c16:uniqueId val="{00000000-EFAA-40E7-A2AA-3B4930376370}"/>
            </c:ext>
          </c:extLst>
        </c:ser>
        <c:ser>
          <c:idx val="1"/>
          <c:order val="1"/>
          <c:tx>
            <c:strRef>
              <c:f>Sheet1!$C$1</c:f>
              <c:strCache>
                <c:ptCount val="1"/>
                <c:pt idx="0">
                  <c:v>Ungefär 4 av 10</c:v>
                </c:pt>
              </c:strCache>
            </c:strRef>
          </c:tx>
          <c:spPr>
            <a:solidFill>
              <a:srgbClr val="1DBAB0">
                <a:alpha val="50196"/>
              </a:srgb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Sheet1!$C$2:$C$11</c:f>
              <c:numCache>
                <c:formatCode>General</c:formatCode>
                <c:ptCount val="10"/>
                <c:pt idx="0">
                  <c:v>40</c:v>
                </c:pt>
                <c:pt idx="1">
                  <c:v>37</c:v>
                </c:pt>
                <c:pt idx="2">
                  <c:v>33</c:v>
                </c:pt>
                <c:pt idx="3">
                  <c:v>34</c:v>
                </c:pt>
                <c:pt idx="4">
                  <c:v>37</c:v>
                </c:pt>
                <c:pt idx="5">
                  <c:v>38</c:v>
                </c:pt>
                <c:pt idx="6">
                  <c:v>39</c:v>
                </c:pt>
                <c:pt idx="7">
                  <c:v>32</c:v>
                </c:pt>
                <c:pt idx="8">
                  <c:v>30</c:v>
                </c:pt>
                <c:pt idx="9">
                  <c:v>34</c:v>
                </c:pt>
              </c:numCache>
            </c:numRef>
          </c:val>
          <c:extLst>
            <c:ext xmlns:c16="http://schemas.microsoft.com/office/drawing/2014/chart" uri="{C3380CC4-5D6E-409C-BE32-E72D297353CC}">
              <c16:uniqueId val="{00000001-EFAA-40E7-A2AA-3B4930376370}"/>
            </c:ext>
          </c:extLst>
        </c:ser>
        <c:ser>
          <c:idx val="2"/>
          <c:order val="2"/>
          <c:tx>
            <c:strRef>
              <c:f>Sheet1!$D$1</c:f>
              <c:strCache>
                <c:ptCount val="1"/>
                <c:pt idx="0">
                  <c:v>Ungefär 6 av 10</c:v>
                </c:pt>
              </c:strCache>
            </c:strRef>
          </c:tx>
          <c:spPr>
            <a:solidFill>
              <a:schemeClr val="accent1">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Sheet1!$D$2:$D$11</c:f>
              <c:numCache>
                <c:formatCode>General</c:formatCode>
                <c:ptCount val="10"/>
                <c:pt idx="0">
                  <c:v>27</c:v>
                </c:pt>
                <c:pt idx="1">
                  <c:v>27</c:v>
                </c:pt>
                <c:pt idx="2">
                  <c:v>27</c:v>
                </c:pt>
                <c:pt idx="3">
                  <c:v>29</c:v>
                </c:pt>
                <c:pt idx="4">
                  <c:v>28</c:v>
                </c:pt>
                <c:pt idx="5">
                  <c:v>27</c:v>
                </c:pt>
                <c:pt idx="6">
                  <c:v>27</c:v>
                </c:pt>
                <c:pt idx="7">
                  <c:v>30</c:v>
                </c:pt>
                <c:pt idx="8">
                  <c:v>26</c:v>
                </c:pt>
                <c:pt idx="9">
                  <c:v>28</c:v>
                </c:pt>
              </c:numCache>
            </c:numRef>
          </c:val>
          <c:extLst>
            <c:ext xmlns:c16="http://schemas.microsoft.com/office/drawing/2014/chart" uri="{C3380CC4-5D6E-409C-BE32-E72D297353CC}">
              <c16:uniqueId val="{00000002-EFAA-40E7-A2AA-3B4930376370}"/>
            </c:ext>
          </c:extLst>
        </c:ser>
        <c:ser>
          <c:idx val="3"/>
          <c:order val="3"/>
          <c:tx>
            <c:strRef>
              <c:f>Sheet1!$E$1</c:f>
              <c:strCache>
                <c:ptCount val="1"/>
                <c:pt idx="0">
                  <c:v>Ungefär 8 av 10</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Sheet1!$E$2:$E$11</c:f>
              <c:numCache>
                <c:formatCode>General</c:formatCode>
                <c:ptCount val="10"/>
                <c:pt idx="0">
                  <c:v>13</c:v>
                </c:pt>
                <c:pt idx="1">
                  <c:v>16</c:v>
                </c:pt>
                <c:pt idx="2">
                  <c:v>20</c:v>
                </c:pt>
                <c:pt idx="3">
                  <c:v>18</c:v>
                </c:pt>
                <c:pt idx="4">
                  <c:v>18</c:v>
                </c:pt>
                <c:pt idx="5">
                  <c:v>19</c:v>
                </c:pt>
                <c:pt idx="6">
                  <c:v>16</c:v>
                </c:pt>
                <c:pt idx="7">
                  <c:v>17</c:v>
                </c:pt>
                <c:pt idx="8">
                  <c:v>19</c:v>
                </c:pt>
                <c:pt idx="9">
                  <c:v>17</c:v>
                </c:pt>
              </c:numCache>
            </c:numRef>
          </c:val>
          <c:extLst>
            <c:ext xmlns:c16="http://schemas.microsoft.com/office/drawing/2014/chart" uri="{C3380CC4-5D6E-409C-BE32-E72D297353CC}">
              <c16:uniqueId val="{00000003-EFAA-40E7-A2AA-3B4930376370}"/>
            </c:ext>
          </c:extLst>
        </c:ser>
        <c:ser>
          <c:idx val="4"/>
          <c:order val="4"/>
          <c:tx>
            <c:strRef>
              <c:f>Sheet1!$F$1</c:f>
              <c:strCache>
                <c:ptCount val="1"/>
                <c:pt idx="0">
                  <c:v>Vet ej</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Sheet1!$F$2:$F$11</c:f>
              <c:numCache>
                <c:formatCode>General</c:formatCode>
                <c:ptCount val="10"/>
                <c:pt idx="0">
                  <c:v>2</c:v>
                </c:pt>
                <c:pt idx="1">
                  <c:v>3</c:v>
                </c:pt>
                <c:pt idx="2">
                  <c:v>3</c:v>
                </c:pt>
                <c:pt idx="3">
                  <c:v>3</c:v>
                </c:pt>
                <c:pt idx="4">
                  <c:v>3</c:v>
                </c:pt>
                <c:pt idx="5">
                  <c:v>3</c:v>
                </c:pt>
                <c:pt idx="6">
                  <c:v>4</c:v>
                </c:pt>
                <c:pt idx="7">
                  <c:v>8</c:v>
                </c:pt>
                <c:pt idx="8">
                  <c:v>9</c:v>
                </c:pt>
                <c:pt idx="9">
                  <c:v>7</c:v>
                </c:pt>
              </c:numCache>
            </c:numRef>
          </c:val>
          <c:extLst>
            <c:ext xmlns:c16="http://schemas.microsoft.com/office/drawing/2014/chart" uri="{C3380CC4-5D6E-409C-BE32-E72D297353CC}">
              <c16:uniqueId val="{00000004-EFAA-40E7-A2AA-3B4930376370}"/>
            </c:ext>
          </c:extLst>
        </c:ser>
        <c:dLbls>
          <c:showLegendKey val="0"/>
          <c:showVal val="0"/>
          <c:showCatName val="0"/>
          <c:showSerName val="0"/>
          <c:showPercent val="0"/>
          <c:showBubbleSize val="0"/>
        </c:dLbls>
        <c:gapWidth val="150"/>
        <c:overlap val="10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0"/>
          <c:y val="3.2210372728292899E-2"/>
          <c:w val="0.98488618823391494"/>
          <c:h val="7.92140652256431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62064698488369E-2"/>
          <c:y val="0.11363916607577355"/>
          <c:w val="0.90894107839497729"/>
          <c:h val="0.86386193768854824"/>
        </c:manualLayout>
      </c:layout>
      <c:barChart>
        <c:barDir val="bar"/>
        <c:grouping val="stacked"/>
        <c:varyColors val="0"/>
        <c:ser>
          <c:idx val="0"/>
          <c:order val="0"/>
          <c:tx>
            <c:strRef>
              <c:f>Sheet1!$B$1</c:f>
              <c:strCache>
                <c:ptCount val="1"/>
                <c:pt idx="0">
                  <c:v>Stämmer inte alls</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Sheet1!$B$2:$B$11</c:f>
              <c:numCache>
                <c:formatCode>General</c:formatCode>
                <c:ptCount val="10"/>
                <c:pt idx="0">
                  <c:v>3</c:v>
                </c:pt>
                <c:pt idx="1">
                  <c:v>4</c:v>
                </c:pt>
                <c:pt idx="2">
                  <c:v>4</c:v>
                </c:pt>
                <c:pt idx="3">
                  <c:v>6</c:v>
                </c:pt>
                <c:pt idx="4">
                  <c:v>7</c:v>
                </c:pt>
                <c:pt idx="5">
                  <c:v>6</c:v>
                </c:pt>
                <c:pt idx="6">
                  <c:v>5</c:v>
                </c:pt>
                <c:pt idx="7">
                  <c:v>6</c:v>
                </c:pt>
                <c:pt idx="8">
                  <c:v>5</c:v>
                </c:pt>
                <c:pt idx="9">
                  <c:v>8</c:v>
                </c:pt>
              </c:numCache>
            </c:numRef>
          </c:val>
          <c:extLst>
            <c:ext xmlns:c16="http://schemas.microsoft.com/office/drawing/2014/chart" uri="{C3380CC4-5D6E-409C-BE32-E72D297353CC}">
              <c16:uniqueId val="{00000000-EFAA-40E7-A2AA-3B4930376370}"/>
            </c:ext>
          </c:extLst>
        </c:ser>
        <c:ser>
          <c:idx val="1"/>
          <c:order val="1"/>
          <c:tx>
            <c:strRef>
              <c:f>Sheet1!$C$1</c:f>
              <c:strCache>
                <c:ptCount val="1"/>
                <c:pt idx="0">
                  <c:v>Stämmer ganska dåligt</c:v>
                </c:pt>
              </c:strCache>
            </c:strRef>
          </c:tx>
          <c:spPr>
            <a:solidFill>
              <a:srgbClr val="1DBAB0">
                <a:alpha val="50196"/>
              </a:srgb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Sheet1!$C$2:$C$11</c:f>
              <c:numCache>
                <c:formatCode>General</c:formatCode>
                <c:ptCount val="10"/>
                <c:pt idx="0">
                  <c:v>9</c:v>
                </c:pt>
                <c:pt idx="1">
                  <c:v>8</c:v>
                </c:pt>
                <c:pt idx="2">
                  <c:v>9</c:v>
                </c:pt>
                <c:pt idx="3">
                  <c:v>12</c:v>
                </c:pt>
                <c:pt idx="4">
                  <c:v>11</c:v>
                </c:pt>
                <c:pt idx="5">
                  <c:v>12</c:v>
                </c:pt>
                <c:pt idx="6">
                  <c:v>13</c:v>
                </c:pt>
                <c:pt idx="7">
                  <c:v>12</c:v>
                </c:pt>
                <c:pt idx="8">
                  <c:v>13</c:v>
                </c:pt>
                <c:pt idx="9">
                  <c:v>12</c:v>
                </c:pt>
              </c:numCache>
            </c:numRef>
          </c:val>
          <c:extLst>
            <c:ext xmlns:c16="http://schemas.microsoft.com/office/drawing/2014/chart" uri="{C3380CC4-5D6E-409C-BE32-E72D297353CC}">
              <c16:uniqueId val="{00000001-EFAA-40E7-A2AA-3B4930376370}"/>
            </c:ext>
          </c:extLst>
        </c:ser>
        <c:ser>
          <c:idx val="2"/>
          <c:order val="2"/>
          <c:tx>
            <c:strRef>
              <c:f>Sheet1!$D$1</c:f>
              <c:strCache>
                <c:ptCount val="1"/>
                <c:pt idx="0">
                  <c:v>Stämmer ganska bra</c:v>
                </c:pt>
              </c:strCache>
            </c:strRef>
          </c:tx>
          <c:spPr>
            <a:solidFill>
              <a:schemeClr val="accent1">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Sheet1!$D$2:$D$11</c:f>
              <c:numCache>
                <c:formatCode>General</c:formatCode>
                <c:ptCount val="10"/>
                <c:pt idx="0">
                  <c:v>42</c:v>
                </c:pt>
                <c:pt idx="1">
                  <c:v>42</c:v>
                </c:pt>
                <c:pt idx="2">
                  <c:v>43</c:v>
                </c:pt>
                <c:pt idx="3">
                  <c:v>42</c:v>
                </c:pt>
                <c:pt idx="4">
                  <c:v>41</c:v>
                </c:pt>
                <c:pt idx="5">
                  <c:v>44</c:v>
                </c:pt>
                <c:pt idx="6">
                  <c:v>41</c:v>
                </c:pt>
                <c:pt idx="7">
                  <c:v>42</c:v>
                </c:pt>
                <c:pt idx="8">
                  <c:v>41</c:v>
                </c:pt>
                <c:pt idx="9">
                  <c:v>36</c:v>
                </c:pt>
              </c:numCache>
            </c:numRef>
          </c:val>
          <c:extLst>
            <c:ext xmlns:c16="http://schemas.microsoft.com/office/drawing/2014/chart" uri="{C3380CC4-5D6E-409C-BE32-E72D297353CC}">
              <c16:uniqueId val="{00000002-EFAA-40E7-A2AA-3B4930376370}"/>
            </c:ext>
          </c:extLst>
        </c:ser>
        <c:ser>
          <c:idx val="3"/>
          <c:order val="3"/>
          <c:tx>
            <c:strRef>
              <c:f>Sheet1!$E$1</c:f>
              <c:strCache>
                <c:ptCount val="1"/>
                <c:pt idx="0">
                  <c:v>Stämmer helt och hållet</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Sheet1!$E$2:$E$11</c:f>
              <c:numCache>
                <c:formatCode>General</c:formatCode>
                <c:ptCount val="10"/>
                <c:pt idx="0">
                  <c:v>40</c:v>
                </c:pt>
                <c:pt idx="1">
                  <c:v>41</c:v>
                </c:pt>
                <c:pt idx="2">
                  <c:v>39</c:v>
                </c:pt>
                <c:pt idx="3">
                  <c:v>33</c:v>
                </c:pt>
                <c:pt idx="4">
                  <c:v>34</c:v>
                </c:pt>
                <c:pt idx="5">
                  <c:v>33</c:v>
                </c:pt>
                <c:pt idx="6">
                  <c:v>35</c:v>
                </c:pt>
                <c:pt idx="7">
                  <c:v>32</c:v>
                </c:pt>
                <c:pt idx="8">
                  <c:v>34</c:v>
                </c:pt>
                <c:pt idx="9">
                  <c:v>37</c:v>
                </c:pt>
              </c:numCache>
            </c:numRef>
          </c:val>
          <c:extLst>
            <c:ext xmlns:c16="http://schemas.microsoft.com/office/drawing/2014/chart" uri="{C3380CC4-5D6E-409C-BE32-E72D297353CC}">
              <c16:uniqueId val="{00000003-EFAA-40E7-A2AA-3B4930376370}"/>
            </c:ext>
          </c:extLst>
        </c:ser>
        <c:ser>
          <c:idx val="4"/>
          <c:order val="4"/>
          <c:tx>
            <c:strRef>
              <c:f>Sheet1!$F$1</c:f>
              <c:strCache>
                <c:ptCount val="1"/>
                <c:pt idx="0">
                  <c:v>Vet ej</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Sheet1!$F$2:$F$11</c:f>
              <c:numCache>
                <c:formatCode>General</c:formatCode>
                <c:ptCount val="10"/>
                <c:pt idx="0">
                  <c:v>5.4</c:v>
                </c:pt>
                <c:pt idx="1">
                  <c:v>5.3</c:v>
                </c:pt>
                <c:pt idx="2">
                  <c:v>5.3</c:v>
                </c:pt>
                <c:pt idx="3">
                  <c:v>6.6</c:v>
                </c:pt>
                <c:pt idx="4">
                  <c:v>6.5</c:v>
                </c:pt>
                <c:pt idx="5">
                  <c:v>5.8</c:v>
                </c:pt>
                <c:pt idx="6">
                  <c:v>6</c:v>
                </c:pt>
                <c:pt idx="7">
                  <c:v>8</c:v>
                </c:pt>
                <c:pt idx="8">
                  <c:v>6</c:v>
                </c:pt>
                <c:pt idx="9">
                  <c:v>7</c:v>
                </c:pt>
              </c:numCache>
            </c:numRef>
          </c:val>
          <c:extLst>
            <c:ext xmlns:c16="http://schemas.microsoft.com/office/drawing/2014/chart" uri="{C3380CC4-5D6E-409C-BE32-E72D297353CC}">
              <c16:uniqueId val="{00000004-EFAA-40E7-A2AA-3B4930376370}"/>
            </c:ext>
          </c:extLst>
        </c:ser>
        <c:dLbls>
          <c:showLegendKey val="0"/>
          <c:showVal val="0"/>
          <c:showCatName val="0"/>
          <c:showSerName val="0"/>
          <c:showPercent val="0"/>
          <c:showBubbleSize val="0"/>
        </c:dLbls>
        <c:gapWidth val="150"/>
        <c:overlap val="10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0"/>
          <c:y val="5.2951069919013299E-2"/>
          <c:w val="1"/>
          <c:h val="5.021576601025697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62064698488369E-2"/>
          <c:y val="0.11363916607577355"/>
          <c:w val="0.90894107839497729"/>
          <c:h val="0.86386193768854824"/>
        </c:manualLayout>
      </c:layout>
      <c:barChart>
        <c:barDir val="bar"/>
        <c:grouping val="stacked"/>
        <c:varyColors val="0"/>
        <c:ser>
          <c:idx val="0"/>
          <c:order val="0"/>
          <c:tx>
            <c:strRef>
              <c:f>Sheet1!$B$1</c:f>
              <c:strCache>
                <c:ptCount val="1"/>
                <c:pt idx="0">
                  <c:v>Ungefär 2 barn per kvinna</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Sheet1!$B$2:$B$11</c:f>
              <c:numCache>
                <c:formatCode>General</c:formatCode>
                <c:ptCount val="10"/>
                <c:pt idx="0">
                  <c:v>10</c:v>
                </c:pt>
                <c:pt idx="1">
                  <c:v>7</c:v>
                </c:pt>
                <c:pt idx="2">
                  <c:v>8</c:v>
                </c:pt>
                <c:pt idx="3">
                  <c:v>7</c:v>
                </c:pt>
                <c:pt idx="4">
                  <c:v>6</c:v>
                </c:pt>
                <c:pt idx="5">
                  <c:v>7</c:v>
                </c:pt>
                <c:pt idx="6">
                  <c:v>5</c:v>
                </c:pt>
                <c:pt idx="7">
                  <c:v>5</c:v>
                </c:pt>
                <c:pt idx="8">
                  <c:v>6</c:v>
                </c:pt>
                <c:pt idx="9">
                  <c:v>5</c:v>
                </c:pt>
              </c:numCache>
            </c:numRef>
          </c:val>
          <c:extLst>
            <c:ext xmlns:c16="http://schemas.microsoft.com/office/drawing/2014/chart" uri="{C3380CC4-5D6E-409C-BE32-E72D297353CC}">
              <c16:uniqueId val="{00000000-EFAA-40E7-A2AA-3B4930376370}"/>
            </c:ext>
          </c:extLst>
        </c:ser>
        <c:ser>
          <c:idx val="1"/>
          <c:order val="1"/>
          <c:tx>
            <c:strRef>
              <c:f>Sheet1!$C$1</c:f>
              <c:strCache>
                <c:ptCount val="1"/>
                <c:pt idx="0">
                  <c:v>Ungefär 3 barn per kvinna</c:v>
                </c:pt>
              </c:strCache>
            </c:strRef>
          </c:tx>
          <c:spPr>
            <a:solidFill>
              <a:srgbClr val="1DBAB0">
                <a:alpha val="50196"/>
              </a:srgb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Sheet1!$C$2:$C$11</c:f>
              <c:numCache>
                <c:formatCode>General</c:formatCode>
                <c:ptCount val="10"/>
                <c:pt idx="0">
                  <c:v>31</c:v>
                </c:pt>
                <c:pt idx="1">
                  <c:v>23</c:v>
                </c:pt>
                <c:pt idx="2">
                  <c:v>27</c:v>
                </c:pt>
                <c:pt idx="3">
                  <c:v>23</c:v>
                </c:pt>
                <c:pt idx="4">
                  <c:v>24</c:v>
                </c:pt>
                <c:pt idx="5">
                  <c:v>25</c:v>
                </c:pt>
                <c:pt idx="6">
                  <c:v>23</c:v>
                </c:pt>
                <c:pt idx="7">
                  <c:v>23</c:v>
                </c:pt>
                <c:pt idx="8">
                  <c:v>25</c:v>
                </c:pt>
                <c:pt idx="9">
                  <c:v>26</c:v>
                </c:pt>
              </c:numCache>
            </c:numRef>
          </c:val>
          <c:extLst>
            <c:ext xmlns:c16="http://schemas.microsoft.com/office/drawing/2014/chart" uri="{C3380CC4-5D6E-409C-BE32-E72D297353CC}">
              <c16:uniqueId val="{00000001-EFAA-40E7-A2AA-3B4930376370}"/>
            </c:ext>
          </c:extLst>
        </c:ser>
        <c:ser>
          <c:idx val="2"/>
          <c:order val="2"/>
          <c:tx>
            <c:strRef>
              <c:f>Sheet1!$D$1</c:f>
              <c:strCache>
                <c:ptCount val="1"/>
                <c:pt idx="0">
                  <c:v>Ungefär 4 barn per kvinna</c:v>
                </c:pt>
              </c:strCache>
            </c:strRef>
          </c:tx>
          <c:spPr>
            <a:solidFill>
              <a:schemeClr val="accent1">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Sheet1!$D$2:$D$11</c:f>
              <c:numCache>
                <c:formatCode>General</c:formatCode>
                <c:ptCount val="10"/>
                <c:pt idx="0">
                  <c:v>40</c:v>
                </c:pt>
                <c:pt idx="1">
                  <c:v>43</c:v>
                </c:pt>
                <c:pt idx="2">
                  <c:v>40</c:v>
                </c:pt>
                <c:pt idx="3">
                  <c:v>42</c:v>
                </c:pt>
                <c:pt idx="4">
                  <c:v>42</c:v>
                </c:pt>
                <c:pt idx="5">
                  <c:v>44</c:v>
                </c:pt>
                <c:pt idx="6">
                  <c:v>44</c:v>
                </c:pt>
                <c:pt idx="7">
                  <c:v>41</c:v>
                </c:pt>
                <c:pt idx="8">
                  <c:v>39</c:v>
                </c:pt>
                <c:pt idx="9">
                  <c:v>41</c:v>
                </c:pt>
              </c:numCache>
            </c:numRef>
          </c:val>
          <c:extLst>
            <c:ext xmlns:c16="http://schemas.microsoft.com/office/drawing/2014/chart" uri="{C3380CC4-5D6E-409C-BE32-E72D297353CC}">
              <c16:uniqueId val="{00000002-EFAA-40E7-A2AA-3B4930376370}"/>
            </c:ext>
          </c:extLst>
        </c:ser>
        <c:ser>
          <c:idx val="3"/>
          <c:order val="3"/>
          <c:tx>
            <c:strRef>
              <c:f>Sheet1!$E$1</c:f>
              <c:strCache>
                <c:ptCount val="1"/>
                <c:pt idx="0">
                  <c:v>Ungefär 5 barn per kvinna</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Sheet1!$E$2:$E$11</c:f>
              <c:numCache>
                <c:formatCode>General</c:formatCode>
                <c:ptCount val="10"/>
                <c:pt idx="0">
                  <c:v>18</c:v>
                </c:pt>
                <c:pt idx="1">
                  <c:v>25</c:v>
                </c:pt>
                <c:pt idx="2">
                  <c:v>23</c:v>
                </c:pt>
                <c:pt idx="3">
                  <c:v>25</c:v>
                </c:pt>
                <c:pt idx="4">
                  <c:v>26</c:v>
                </c:pt>
                <c:pt idx="5">
                  <c:v>22</c:v>
                </c:pt>
                <c:pt idx="6">
                  <c:v>25</c:v>
                </c:pt>
                <c:pt idx="7">
                  <c:v>22</c:v>
                </c:pt>
                <c:pt idx="8">
                  <c:v>22</c:v>
                </c:pt>
                <c:pt idx="9">
                  <c:v>22</c:v>
                </c:pt>
              </c:numCache>
            </c:numRef>
          </c:val>
          <c:extLst>
            <c:ext xmlns:c16="http://schemas.microsoft.com/office/drawing/2014/chart" uri="{C3380CC4-5D6E-409C-BE32-E72D297353CC}">
              <c16:uniqueId val="{00000003-EFAA-40E7-A2AA-3B4930376370}"/>
            </c:ext>
          </c:extLst>
        </c:ser>
        <c:ser>
          <c:idx val="4"/>
          <c:order val="4"/>
          <c:tx>
            <c:strRef>
              <c:f>Sheet1!$F$1</c:f>
              <c:strCache>
                <c:ptCount val="1"/>
                <c:pt idx="0">
                  <c:v>Vet ej</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Sheet1!$F$2:$F$11</c:f>
              <c:numCache>
                <c:formatCode>General</c:formatCode>
                <c:ptCount val="10"/>
                <c:pt idx="0">
                  <c:v>2</c:v>
                </c:pt>
                <c:pt idx="1">
                  <c:v>3</c:v>
                </c:pt>
                <c:pt idx="2">
                  <c:v>3</c:v>
                </c:pt>
                <c:pt idx="3">
                  <c:v>3</c:v>
                </c:pt>
                <c:pt idx="4">
                  <c:v>3</c:v>
                </c:pt>
                <c:pt idx="5">
                  <c:v>3</c:v>
                </c:pt>
                <c:pt idx="6">
                  <c:v>3</c:v>
                </c:pt>
                <c:pt idx="7">
                  <c:v>9</c:v>
                </c:pt>
                <c:pt idx="8">
                  <c:v>9</c:v>
                </c:pt>
                <c:pt idx="9">
                  <c:v>7</c:v>
                </c:pt>
              </c:numCache>
            </c:numRef>
          </c:val>
          <c:extLst>
            <c:ext xmlns:c16="http://schemas.microsoft.com/office/drawing/2014/chart" uri="{C3380CC4-5D6E-409C-BE32-E72D297353CC}">
              <c16:uniqueId val="{00000004-EFAA-40E7-A2AA-3B4930376370}"/>
            </c:ext>
          </c:extLst>
        </c:ser>
        <c:dLbls>
          <c:showLegendKey val="0"/>
          <c:showVal val="0"/>
          <c:showCatName val="0"/>
          <c:showSerName val="0"/>
          <c:showPercent val="0"/>
          <c:showBubbleSize val="0"/>
        </c:dLbls>
        <c:gapWidth val="150"/>
        <c:overlap val="10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0"/>
          <c:y val="3.2210372728292899E-2"/>
          <c:w val="0.88397634538858816"/>
          <c:h val="7.92140652256431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62064698488369E-2"/>
          <c:y val="0.11363916607577355"/>
          <c:w val="0.90894107839497729"/>
          <c:h val="0.86386193768854824"/>
        </c:manualLayout>
      </c:layout>
      <c:barChart>
        <c:barDir val="bar"/>
        <c:grouping val="stacked"/>
        <c:varyColors val="0"/>
        <c:ser>
          <c:idx val="0"/>
          <c:order val="0"/>
          <c:tx>
            <c:strRef>
              <c:f>Sheet1!$B$1</c:f>
              <c:strCache>
                <c:ptCount val="1"/>
                <c:pt idx="0">
                  <c:v>Ungefär 35 procent</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*2017</c:v>
                </c:pt>
                <c:pt idx="1">
                  <c:v>2018</c:v>
                </c:pt>
                <c:pt idx="2">
                  <c:v>2019</c:v>
                </c:pt>
                <c:pt idx="3">
                  <c:v>2020</c:v>
                </c:pt>
                <c:pt idx="4">
                  <c:v>2021</c:v>
                </c:pt>
                <c:pt idx="5">
                  <c:v>2022</c:v>
                </c:pt>
                <c:pt idx="6">
                  <c:v>2023</c:v>
                </c:pt>
                <c:pt idx="7">
                  <c:v>2024</c:v>
                </c:pt>
                <c:pt idx="8">
                  <c:v>2025</c:v>
                </c:pt>
              </c:strCache>
            </c:strRef>
          </c:cat>
          <c:val>
            <c:numRef>
              <c:f>Sheet1!$B$2:$B$10</c:f>
              <c:numCache>
                <c:formatCode>General</c:formatCode>
                <c:ptCount val="9"/>
                <c:pt idx="0">
                  <c:v>7</c:v>
                </c:pt>
                <c:pt idx="1">
                  <c:v>10</c:v>
                </c:pt>
                <c:pt idx="2">
                  <c:v>9</c:v>
                </c:pt>
                <c:pt idx="3">
                  <c:v>9</c:v>
                </c:pt>
                <c:pt idx="4">
                  <c:v>8</c:v>
                </c:pt>
                <c:pt idx="5">
                  <c:v>9</c:v>
                </c:pt>
                <c:pt idx="6">
                  <c:v>9</c:v>
                </c:pt>
                <c:pt idx="7">
                  <c:v>8</c:v>
                </c:pt>
                <c:pt idx="8">
                  <c:v>8</c:v>
                </c:pt>
              </c:numCache>
            </c:numRef>
          </c:val>
          <c:extLst>
            <c:ext xmlns:c16="http://schemas.microsoft.com/office/drawing/2014/chart" uri="{C3380CC4-5D6E-409C-BE32-E72D297353CC}">
              <c16:uniqueId val="{00000000-EFAA-40E7-A2AA-3B4930376370}"/>
            </c:ext>
          </c:extLst>
        </c:ser>
        <c:ser>
          <c:idx val="1"/>
          <c:order val="1"/>
          <c:tx>
            <c:strRef>
              <c:f>Sheet1!$C$1</c:f>
              <c:strCache>
                <c:ptCount val="1"/>
                <c:pt idx="0">
                  <c:v>Ungefär 25 procent</c:v>
                </c:pt>
              </c:strCache>
            </c:strRef>
          </c:tx>
          <c:spPr>
            <a:solidFill>
              <a:srgbClr val="1DBAB0">
                <a:alpha val="50196"/>
              </a:srgb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*2017</c:v>
                </c:pt>
                <c:pt idx="1">
                  <c:v>2018</c:v>
                </c:pt>
                <c:pt idx="2">
                  <c:v>2019</c:v>
                </c:pt>
                <c:pt idx="3">
                  <c:v>2020</c:v>
                </c:pt>
                <c:pt idx="4">
                  <c:v>2021</c:v>
                </c:pt>
                <c:pt idx="5">
                  <c:v>2022</c:v>
                </c:pt>
                <c:pt idx="6">
                  <c:v>2023</c:v>
                </c:pt>
                <c:pt idx="7">
                  <c:v>2024</c:v>
                </c:pt>
                <c:pt idx="8">
                  <c:v>2025</c:v>
                </c:pt>
              </c:strCache>
            </c:strRef>
          </c:cat>
          <c:val>
            <c:numRef>
              <c:f>Sheet1!$C$2:$C$10</c:f>
              <c:numCache>
                <c:formatCode>General</c:formatCode>
                <c:ptCount val="9"/>
                <c:pt idx="0">
                  <c:v>34</c:v>
                </c:pt>
                <c:pt idx="1">
                  <c:v>28</c:v>
                </c:pt>
                <c:pt idx="2">
                  <c:v>30</c:v>
                </c:pt>
                <c:pt idx="3">
                  <c:v>28</c:v>
                </c:pt>
                <c:pt idx="4">
                  <c:v>29</c:v>
                </c:pt>
                <c:pt idx="5">
                  <c:v>28</c:v>
                </c:pt>
                <c:pt idx="6">
                  <c:v>27</c:v>
                </c:pt>
                <c:pt idx="7">
                  <c:v>27</c:v>
                </c:pt>
                <c:pt idx="8">
                  <c:v>28</c:v>
                </c:pt>
              </c:numCache>
            </c:numRef>
          </c:val>
          <c:extLst>
            <c:ext xmlns:c16="http://schemas.microsoft.com/office/drawing/2014/chart" uri="{C3380CC4-5D6E-409C-BE32-E72D297353CC}">
              <c16:uniqueId val="{00000001-EFAA-40E7-A2AA-3B4930376370}"/>
            </c:ext>
          </c:extLst>
        </c:ser>
        <c:ser>
          <c:idx val="2"/>
          <c:order val="2"/>
          <c:tx>
            <c:strRef>
              <c:f>Sheet1!$D$1</c:f>
              <c:strCache>
                <c:ptCount val="1"/>
                <c:pt idx="0">
                  <c:v>Ungefär 15 procent</c:v>
                </c:pt>
              </c:strCache>
            </c:strRef>
          </c:tx>
          <c:spPr>
            <a:solidFill>
              <a:schemeClr val="accent1">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*2017</c:v>
                </c:pt>
                <c:pt idx="1">
                  <c:v>2018</c:v>
                </c:pt>
                <c:pt idx="2">
                  <c:v>2019</c:v>
                </c:pt>
                <c:pt idx="3">
                  <c:v>2020</c:v>
                </c:pt>
                <c:pt idx="4">
                  <c:v>2021</c:v>
                </c:pt>
                <c:pt idx="5">
                  <c:v>2022</c:v>
                </c:pt>
                <c:pt idx="6">
                  <c:v>2023</c:v>
                </c:pt>
                <c:pt idx="7">
                  <c:v>2024</c:v>
                </c:pt>
                <c:pt idx="8">
                  <c:v>2025</c:v>
                </c:pt>
              </c:strCache>
            </c:strRef>
          </c:cat>
          <c:val>
            <c:numRef>
              <c:f>Sheet1!$D$2:$D$10</c:f>
              <c:numCache>
                <c:formatCode>General</c:formatCode>
                <c:ptCount val="9"/>
                <c:pt idx="0">
                  <c:v>32</c:v>
                </c:pt>
                <c:pt idx="1">
                  <c:v>38</c:v>
                </c:pt>
                <c:pt idx="2">
                  <c:v>40</c:v>
                </c:pt>
                <c:pt idx="3">
                  <c:v>38</c:v>
                </c:pt>
                <c:pt idx="4">
                  <c:v>39</c:v>
                </c:pt>
                <c:pt idx="5">
                  <c:v>39</c:v>
                </c:pt>
                <c:pt idx="6">
                  <c:v>36</c:v>
                </c:pt>
                <c:pt idx="7">
                  <c:v>34</c:v>
                </c:pt>
                <c:pt idx="8">
                  <c:v>35</c:v>
                </c:pt>
              </c:numCache>
            </c:numRef>
          </c:val>
          <c:extLst>
            <c:ext xmlns:c16="http://schemas.microsoft.com/office/drawing/2014/chart" uri="{C3380CC4-5D6E-409C-BE32-E72D297353CC}">
              <c16:uniqueId val="{00000002-EFAA-40E7-A2AA-3B4930376370}"/>
            </c:ext>
          </c:extLst>
        </c:ser>
        <c:ser>
          <c:idx val="3"/>
          <c:order val="3"/>
          <c:tx>
            <c:strRef>
              <c:f>Sheet1!$E$1</c:f>
              <c:strCache>
                <c:ptCount val="1"/>
                <c:pt idx="0">
                  <c:v>Ungefär 5 procent</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*2017</c:v>
                </c:pt>
                <c:pt idx="1">
                  <c:v>2018</c:v>
                </c:pt>
                <c:pt idx="2">
                  <c:v>2019</c:v>
                </c:pt>
                <c:pt idx="3">
                  <c:v>2020</c:v>
                </c:pt>
                <c:pt idx="4">
                  <c:v>2021</c:v>
                </c:pt>
                <c:pt idx="5">
                  <c:v>2022</c:v>
                </c:pt>
                <c:pt idx="6">
                  <c:v>2023</c:v>
                </c:pt>
                <c:pt idx="7">
                  <c:v>2024</c:v>
                </c:pt>
                <c:pt idx="8">
                  <c:v>2025</c:v>
                </c:pt>
              </c:strCache>
            </c:strRef>
          </c:cat>
          <c:val>
            <c:numRef>
              <c:f>Sheet1!$E$2:$E$10</c:f>
              <c:numCache>
                <c:formatCode>General</c:formatCode>
                <c:ptCount val="9"/>
                <c:pt idx="0">
                  <c:v>24</c:v>
                </c:pt>
                <c:pt idx="1">
                  <c:v>20</c:v>
                </c:pt>
                <c:pt idx="2">
                  <c:v>18</c:v>
                </c:pt>
                <c:pt idx="3">
                  <c:v>21</c:v>
                </c:pt>
                <c:pt idx="4">
                  <c:v>20</c:v>
                </c:pt>
                <c:pt idx="5">
                  <c:v>19</c:v>
                </c:pt>
                <c:pt idx="6">
                  <c:v>18</c:v>
                </c:pt>
                <c:pt idx="7">
                  <c:v>19</c:v>
                </c:pt>
                <c:pt idx="8">
                  <c:v>21</c:v>
                </c:pt>
              </c:numCache>
            </c:numRef>
          </c:val>
          <c:extLst>
            <c:ext xmlns:c16="http://schemas.microsoft.com/office/drawing/2014/chart" uri="{C3380CC4-5D6E-409C-BE32-E72D297353CC}">
              <c16:uniqueId val="{00000003-EFAA-40E7-A2AA-3B4930376370}"/>
            </c:ext>
          </c:extLst>
        </c:ser>
        <c:ser>
          <c:idx val="4"/>
          <c:order val="4"/>
          <c:tx>
            <c:strRef>
              <c:f>Sheet1!$F$1</c:f>
              <c:strCache>
                <c:ptCount val="1"/>
                <c:pt idx="0">
                  <c:v>Vet ej</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*2017</c:v>
                </c:pt>
                <c:pt idx="1">
                  <c:v>2018</c:v>
                </c:pt>
                <c:pt idx="2">
                  <c:v>2019</c:v>
                </c:pt>
                <c:pt idx="3">
                  <c:v>2020</c:v>
                </c:pt>
                <c:pt idx="4">
                  <c:v>2021</c:v>
                </c:pt>
                <c:pt idx="5">
                  <c:v>2022</c:v>
                </c:pt>
                <c:pt idx="6">
                  <c:v>2023</c:v>
                </c:pt>
                <c:pt idx="7">
                  <c:v>2024</c:v>
                </c:pt>
                <c:pt idx="8">
                  <c:v>2025</c:v>
                </c:pt>
              </c:strCache>
            </c:strRef>
          </c:cat>
          <c:val>
            <c:numRef>
              <c:f>Sheet1!$F$2:$F$10</c:f>
              <c:numCache>
                <c:formatCode>General</c:formatCode>
                <c:ptCount val="9"/>
                <c:pt idx="0">
                  <c:v>4</c:v>
                </c:pt>
                <c:pt idx="1">
                  <c:v>4</c:v>
                </c:pt>
                <c:pt idx="2">
                  <c:v>4</c:v>
                </c:pt>
                <c:pt idx="3">
                  <c:v>4</c:v>
                </c:pt>
                <c:pt idx="4">
                  <c:v>5</c:v>
                </c:pt>
                <c:pt idx="5">
                  <c:v>5</c:v>
                </c:pt>
                <c:pt idx="6">
                  <c:v>11</c:v>
                </c:pt>
                <c:pt idx="7">
                  <c:v>11</c:v>
                </c:pt>
                <c:pt idx="8">
                  <c:v>9</c:v>
                </c:pt>
              </c:numCache>
            </c:numRef>
          </c:val>
          <c:extLst>
            <c:ext xmlns:c16="http://schemas.microsoft.com/office/drawing/2014/chart" uri="{C3380CC4-5D6E-409C-BE32-E72D297353CC}">
              <c16:uniqueId val="{00000004-EFAA-40E7-A2AA-3B4930376370}"/>
            </c:ext>
          </c:extLst>
        </c:ser>
        <c:dLbls>
          <c:showLegendKey val="0"/>
          <c:showVal val="0"/>
          <c:showCatName val="0"/>
          <c:showSerName val="0"/>
          <c:showPercent val="0"/>
          <c:showBubbleSize val="0"/>
        </c:dLbls>
        <c:gapWidth val="150"/>
        <c:overlap val="10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0"/>
          <c:y val="3.2210372728292899E-2"/>
          <c:w val="0.88397634538858816"/>
          <c:h val="7.92140652256431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62064698488369E-2"/>
          <c:y val="0.28549068080113682"/>
          <c:w val="0.90894107839497729"/>
          <c:h val="0.48164051682364506"/>
        </c:manualLayout>
      </c:layout>
      <c:barChart>
        <c:barDir val="bar"/>
        <c:grouping val="stacked"/>
        <c:varyColors val="0"/>
        <c:ser>
          <c:idx val="0"/>
          <c:order val="0"/>
          <c:tx>
            <c:strRef>
              <c:f>Sheet1!$B$1</c:f>
              <c:strCache>
                <c:ptCount val="1"/>
                <c:pt idx="0">
                  <c:v>10 procent</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2025</c:v>
                </c:pt>
              </c:numCache>
            </c:numRef>
          </c:cat>
          <c:val>
            <c:numRef>
              <c:f>Sheet1!$B$2</c:f>
              <c:numCache>
                <c:formatCode>General</c:formatCode>
                <c:ptCount val="1"/>
                <c:pt idx="0">
                  <c:v>25</c:v>
                </c:pt>
              </c:numCache>
            </c:numRef>
          </c:val>
          <c:extLst>
            <c:ext xmlns:c16="http://schemas.microsoft.com/office/drawing/2014/chart" uri="{C3380CC4-5D6E-409C-BE32-E72D297353CC}">
              <c16:uniqueId val="{00000000-EFAA-40E7-A2AA-3B4930376370}"/>
            </c:ext>
          </c:extLst>
        </c:ser>
        <c:ser>
          <c:idx val="1"/>
          <c:order val="1"/>
          <c:tx>
            <c:strRef>
              <c:f>Sheet1!$C$1</c:f>
              <c:strCache>
                <c:ptCount val="1"/>
                <c:pt idx="0">
                  <c:v>25 procent</c:v>
                </c:pt>
              </c:strCache>
            </c:strRef>
          </c:tx>
          <c:spPr>
            <a:solidFill>
              <a:srgbClr val="1DBAB0">
                <a:alpha val="50196"/>
              </a:srgb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2025</c:v>
                </c:pt>
              </c:numCache>
            </c:numRef>
          </c:cat>
          <c:val>
            <c:numRef>
              <c:f>Sheet1!$C$2</c:f>
              <c:numCache>
                <c:formatCode>General</c:formatCode>
                <c:ptCount val="1"/>
                <c:pt idx="0">
                  <c:v>25</c:v>
                </c:pt>
              </c:numCache>
            </c:numRef>
          </c:val>
          <c:extLst>
            <c:ext xmlns:c16="http://schemas.microsoft.com/office/drawing/2014/chart" uri="{C3380CC4-5D6E-409C-BE32-E72D297353CC}">
              <c16:uniqueId val="{00000001-EFAA-40E7-A2AA-3B4930376370}"/>
            </c:ext>
          </c:extLst>
        </c:ser>
        <c:ser>
          <c:idx val="2"/>
          <c:order val="2"/>
          <c:tx>
            <c:strRef>
              <c:f>Sheet1!$D$1</c:f>
              <c:strCache>
                <c:ptCount val="1"/>
                <c:pt idx="0">
                  <c:v>50 procent</c:v>
                </c:pt>
              </c:strCache>
            </c:strRef>
          </c:tx>
          <c:spPr>
            <a:solidFill>
              <a:schemeClr val="accent1">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2025</c:v>
                </c:pt>
              </c:numCache>
            </c:numRef>
          </c:cat>
          <c:val>
            <c:numRef>
              <c:f>Sheet1!$D$2</c:f>
              <c:numCache>
                <c:formatCode>General</c:formatCode>
                <c:ptCount val="1"/>
                <c:pt idx="0">
                  <c:v>26</c:v>
                </c:pt>
              </c:numCache>
            </c:numRef>
          </c:val>
          <c:extLst>
            <c:ext xmlns:c16="http://schemas.microsoft.com/office/drawing/2014/chart" uri="{C3380CC4-5D6E-409C-BE32-E72D297353CC}">
              <c16:uniqueId val="{00000002-EFAA-40E7-A2AA-3B4930376370}"/>
            </c:ext>
          </c:extLst>
        </c:ser>
        <c:ser>
          <c:idx val="3"/>
          <c:order val="3"/>
          <c:tx>
            <c:strRef>
              <c:f>Sheet1!$E$1</c:f>
              <c:strCache>
                <c:ptCount val="1"/>
                <c:pt idx="0">
                  <c:v>75 procent</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2025</c:v>
                </c:pt>
              </c:numCache>
            </c:numRef>
          </c:cat>
          <c:val>
            <c:numRef>
              <c:f>Sheet1!$E$2</c:f>
              <c:numCache>
                <c:formatCode>General</c:formatCode>
                <c:ptCount val="1"/>
                <c:pt idx="0">
                  <c:v>17</c:v>
                </c:pt>
              </c:numCache>
            </c:numRef>
          </c:val>
          <c:extLst>
            <c:ext xmlns:c16="http://schemas.microsoft.com/office/drawing/2014/chart" uri="{C3380CC4-5D6E-409C-BE32-E72D297353CC}">
              <c16:uniqueId val="{00000003-EFAA-40E7-A2AA-3B4930376370}"/>
            </c:ext>
          </c:extLst>
        </c:ser>
        <c:ser>
          <c:idx val="4"/>
          <c:order val="4"/>
          <c:tx>
            <c:strRef>
              <c:f>Sheet1!$F$1</c:f>
              <c:strCache>
                <c:ptCount val="1"/>
                <c:pt idx="0">
                  <c:v>Vet ej</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2025</c:v>
                </c:pt>
              </c:numCache>
            </c:numRef>
          </c:cat>
          <c:val>
            <c:numRef>
              <c:f>Sheet1!$F$2</c:f>
              <c:numCache>
                <c:formatCode>General</c:formatCode>
                <c:ptCount val="1"/>
                <c:pt idx="0">
                  <c:v>7</c:v>
                </c:pt>
              </c:numCache>
            </c:numRef>
          </c:val>
          <c:extLst>
            <c:ext xmlns:c16="http://schemas.microsoft.com/office/drawing/2014/chart" uri="{C3380CC4-5D6E-409C-BE32-E72D297353CC}">
              <c16:uniqueId val="{00000004-EFAA-40E7-A2AA-3B4930376370}"/>
            </c:ext>
          </c:extLst>
        </c:ser>
        <c:dLbls>
          <c:showLegendKey val="0"/>
          <c:showVal val="0"/>
          <c:showCatName val="0"/>
          <c:showSerName val="0"/>
          <c:showPercent val="0"/>
          <c:showBubbleSize val="0"/>
        </c:dLbls>
        <c:gapWidth val="150"/>
        <c:overlap val="10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0"/>
          <c:y val="3.2210372728292899E-2"/>
          <c:w val="0.64985429967617503"/>
          <c:h val="7.92140652256431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476054067281808E-2"/>
          <c:y val="9.8762353467723232E-2"/>
          <c:w val="0.85520371853171284"/>
          <c:h val="0.73677181121783308"/>
        </c:manualLayout>
      </c:layout>
      <c:lineChart>
        <c:grouping val="standard"/>
        <c:varyColors val="0"/>
        <c:ser>
          <c:idx val="0"/>
          <c:order val="0"/>
          <c:tx>
            <c:strRef>
              <c:f>Blad1!$A$2</c:f>
              <c:strCache>
                <c:ptCount val="1"/>
                <c:pt idx="0">
                  <c:v>Världsbild</c:v>
                </c:pt>
              </c:strCache>
            </c:strRef>
          </c:tx>
          <c:spPr>
            <a:ln w="38100"/>
          </c:spPr>
          <c:marker>
            <c:symbol val="none"/>
          </c:marker>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2B-4E46-90EF-8636DE153555}"/>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Blad1!$B$1:$P$1</c:f>
              <c:strCach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strCache>
            </c:strRef>
          </c:cat>
          <c:val>
            <c:numRef>
              <c:f>Blad1!$B$2:$P$2</c:f>
              <c:numCache>
                <c:formatCode>0.0</c:formatCode>
                <c:ptCount val="15"/>
                <c:pt idx="0" formatCode="General">
                  <c:v>100</c:v>
                </c:pt>
                <c:pt idx="1">
                  <c:v>110.07870017771009</c:v>
                </c:pt>
                <c:pt idx="2">
                  <c:v>126.6818989591267</c:v>
                </c:pt>
                <c:pt idx="3">
                  <c:v>139.14699162223917</c:v>
                </c:pt>
                <c:pt idx="4">
                  <c:v>155.19999999999999</c:v>
                </c:pt>
                <c:pt idx="5">
                  <c:v>164.8</c:v>
                </c:pt>
                <c:pt idx="6">
                  <c:v>165.8</c:v>
                </c:pt>
                <c:pt idx="7">
                  <c:v>178.6</c:v>
                </c:pt>
                <c:pt idx="8">
                  <c:v>173.3</c:v>
                </c:pt>
                <c:pt idx="9">
                  <c:v>174.5</c:v>
                </c:pt>
                <c:pt idx="10">
                  <c:v>176.4</c:v>
                </c:pt>
                <c:pt idx="11">
                  <c:v>172.4</c:v>
                </c:pt>
                <c:pt idx="12">
                  <c:v>173.2</c:v>
                </c:pt>
                <c:pt idx="13">
                  <c:v>179.8</c:v>
                </c:pt>
                <c:pt idx="14">
                  <c:v>183.5</c:v>
                </c:pt>
              </c:numCache>
            </c:numRef>
          </c:val>
          <c:smooth val="0"/>
          <c:extLst>
            <c:ext xmlns:c16="http://schemas.microsoft.com/office/drawing/2014/chart" uri="{C3380CC4-5D6E-409C-BE32-E72D297353CC}">
              <c16:uniqueId val="{00000000-592B-4E46-90EF-8636DE153555}"/>
            </c:ext>
          </c:extLst>
        </c:ser>
        <c:ser>
          <c:idx val="1"/>
          <c:order val="1"/>
          <c:tx>
            <c:strRef>
              <c:f>Blad1!$A$3</c:f>
              <c:strCache>
                <c:ptCount val="1"/>
                <c:pt idx="0">
                  <c:v>Kännedom</c:v>
                </c:pt>
              </c:strCache>
            </c:strRef>
          </c:tx>
          <c:spPr>
            <a:ln w="38100"/>
          </c:spPr>
          <c:marker>
            <c:symbol val="none"/>
          </c:marker>
          <c:dLbls>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92B-4E46-90EF-8636DE15355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Blad1!$B$1:$P$1</c:f>
              <c:strCach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strCache>
            </c:strRef>
          </c:cat>
          <c:val>
            <c:numRef>
              <c:f>Blad1!$B$3:$P$3</c:f>
              <c:numCache>
                <c:formatCode>0.0</c:formatCode>
                <c:ptCount val="15"/>
                <c:pt idx="0" formatCode="General">
                  <c:v>100</c:v>
                </c:pt>
                <c:pt idx="1">
                  <c:v>96.023688663282556</c:v>
                </c:pt>
                <c:pt idx="2">
                  <c:v>95.296108291032141</c:v>
                </c:pt>
                <c:pt idx="3">
                  <c:v>94.128595600676817</c:v>
                </c:pt>
                <c:pt idx="4">
                  <c:v>100.5</c:v>
                </c:pt>
                <c:pt idx="5">
                  <c:v>105.5</c:v>
                </c:pt>
                <c:pt idx="6">
                  <c:v>110</c:v>
                </c:pt>
                <c:pt idx="7">
                  <c:v>107.7</c:v>
                </c:pt>
                <c:pt idx="8">
                  <c:v>102.6</c:v>
                </c:pt>
                <c:pt idx="9">
                  <c:v>106.7</c:v>
                </c:pt>
                <c:pt idx="10">
                  <c:v>106.6</c:v>
                </c:pt>
                <c:pt idx="11">
                  <c:v>105.4</c:v>
                </c:pt>
                <c:pt idx="12">
                  <c:v>104.8</c:v>
                </c:pt>
                <c:pt idx="13">
                  <c:v>95.2</c:v>
                </c:pt>
                <c:pt idx="14">
                  <c:v>94.8</c:v>
                </c:pt>
              </c:numCache>
            </c:numRef>
          </c:val>
          <c:smooth val="0"/>
          <c:extLst>
            <c:ext xmlns:c16="http://schemas.microsoft.com/office/drawing/2014/chart" uri="{C3380CC4-5D6E-409C-BE32-E72D297353CC}">
              <c16:uniqueId val="{00000001-592B-4E46-90EF-8636DE153555}"/>
            </c:ext>
          </c:extLst>
        </c:ser>
        <c:ser>
          <c:idx val="2"/>
          <c:order val="2"/>
          <c:tx>
            <c:strRef>
              <c:f>Blad1!$A$4</c:f>
              <c:strCache>
                <c:ptCount val="1"/>
                <c:pt idx="0">
                  <c:v>Biståndsvilja</c:v>
                </c:pt>
              </c:strCache>
            </c:strRef>
          </c:tx>
          <c:spPr>
            <a:ln w="38100">
              <a:solidFill>
                <a:srgbClr val="7030A0"/>
              </a:solidFill>
            </a:ln>
          </c:spPr>
          <c:marker>
            <c:symbol val="none"/>
          </c:marker>
          <c:dLbls>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92B-4E46-90EF-8636DE15355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Blad1!$B$1:$P$1</c:f>
              <c:strCach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strCache>
            </c:strRef>
          </c:cat>
          <c:val>
            <c:numRef>
              <c:f>Blad1!$B$4:$P$4</c:f>
              <c:numCache>
                <c:formatCode>0.0</c:formatCode>
                <c:ptCount val="15"/>
                <c:pt idx="0" formatCode="General">
                  <c:v>100</c:v>
                </c:pt>
                <c:pt idx="1">
                  <c:v>103.72194854953476</c:v>
                </c:pt>
                <c:pt idx="2">
                  <c:v>102.46305418719213</c:v>
                </c:pt>
                <c:pt idx="3">
                  <c:v>120.85385878489328</c:v>
                </c:pt>
                <c:pt idx="4">
                  <c:v>110</c:v>
                </c:pt>
                <c:pt idx="5">
                  <c:v>114.1</c:v>
                </c:pt>
                <c:pt idx="6">
                  <c:v>120.2</c:v>
                </c:pt>
                <c:pt idx="7">
                  <c:v>106.6</c:v>
                </c:pt>
                <c:pt idx="8">
                  <c:v>68.099999999999994</c:v>
                </c:pt>
                <c:pt idx="9">
                  <c:v>68</c:v>
                </c:pt>
                <c:pt idx="10">
                  <c:v>69.7</c:v>
                </c:pt>
                <c:pt idx="11">
                  <c:v>71.5</c:v>
                </c:pt>
                <c:pt idx="12">
                  <c:v>76.099999999999994</c:v>
                </c:pt>
                <c:pt idx="13">
                  <c:v>85.7</c:v>
                </c:pt>
                <c:pt idx="14">
                  <c:v>82.6</c:v>
                </c:pt>
              </c:numCache>
            </c:numRef>
          </c:val>
          <c:smooth val="0"/>
          <c:extLst>
            <c:ext xmlns:c16="http://schemas.microsoft.com/office/drawing/2014/chart" uri="{C3380CC4-5D6E-409C-BE32-E72D297353CC}">
              <c16:uniqueId val="{00000002-592B-4E46-90EF-8636DE153555}"/>
            </c:ext>
          </c:extLst>
        </c:ser>
        <c:ser>
          <c:idx val="3"/>
          <c:order val="3"/>
          <c:tx>
            <c:strRef>
              <c:f>Blad1!$A$5</c:f>
              <c:strCache>
                <c:ptCount val="1"/>
                <c:pt idx="0">
                  <c:v>Förtroende</c:v>
                </c:pt>
              </c:strCache>
            </c:strRef>
          </c:tx>
          <c:spPr>
            <a:ln w="38100">
              <a:solidFill>
                <a:srgbClr val="0070C0"/>
              </a:solidFill>
            </a:ln>
          </c:spPr>
          <c:marker>
            <c:symbol val="none"/>
          </c:marker>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2B-4E46-90EF-8636DE153555}"/>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Blad1!$B$1:$P$1</c:f>
              <c:strCach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strCache>
            </c:strRef>
          </c:cat>
          <c:val>
            <c:numRef>
              <c:f>Blad1!$B$5:$P$5</c:f>
              <c:numCache>
                <c:formatCode>0.0</c:formatCode>
                <c:ptCount val="15"/>
                <c:pt idx="0" formatCode="General">
                  <c:v>100</c:v>
                </c:pt>
                <c:pt idx="1">
                  <c:v>98.650568181818173</c:v>
                </c:pt>
                <c:pt idx="2">
                  <c:v>127.20170454545452</c:v>
                </c:pt>
                <c:pt idx="3">
                  <c:v>160.15624999999997</c:v>
                </c:pt>
                <c:pt idx="4">
                  <c:v>157.5</c:v>
                </c:pt>
                <c:pt idx="5">
                  <c:v>118</c:v>
                </c:pt>
                <c:pt idx="6">
                  <c:v>156.69999999999999</c:v>
                </c:pt>
                <c:pt idx="7">
                  <c:v>153.19999999999999</c:v>
                </c:pt>
                <c:pt idx="8">
                  <c:v>97.2</c:v>
                </c:pt>
                <c:pt idx="9">
                  <c:v>98.5</c:v>
                </c:pt>
                <c:pt idx="10">
                  <c:v>103.1</c:v>
                </c:pt>
                <c:pt idx="11">
                  <c:v>118.9</c:v>
                </c:pt>
                <c:pt idx="12">
                  <c:v>149.1</c:v>
                </c:pt>
                <c:pt idx="13">
                  <c:v>128.19999999999999</c:v>
                </c:pt>
                <c:pt idx="14">
                  <c:v>151</c:v>
                </c:pt>
              </c:numCache>
            </c:numRef>
          </c:val>
          <c:smooth val="0"/>
          <c:extLst>
            <c:ext xmlns:c16="http://schemas.microsoft.com/office/drawing/2014/chart" uri="{C3380CC4-5D6E-409C-BE32-E72D297353CC}">
              <c16:uniqueId val="{00000003-592B-4E46-90EF-8636DE153555}"/>
            </c:ext>
          </c:extLst>
        </c:ser>
        <c:dLbls>
          <c:showLegendKey val="0"/>
          <c:showVal val="0"/>
          <c:showCatName val="0"/>
          <c:showSerName val="0"/>
          <c:showPercent val="0"/>
          <c:showBubbleSize val="0"/>
        </c:dLbls>
        <c:smooth val="0"/>
        <c:axId val="551386688"/>
        <c:axId val="390587288"/>
      </c:lineChart>
      <c:catAx>
        <c:axId val="551386688"/>
        <c:scaling>
          <c:orientation val="minMax"/>
        </c:scaling>
        <c:delete val="0"/>
        <c:axPos val="b"/>
        <c:numFmt formatCode="General" sourceLinked="0"/>
        <c:majorTickMark val="out"/>
        <c:minorTickMark val="none"/>
        <c:tickLblPos val="nextTo"/>
        <c:crossAx val="390587288"/>
        <c:crosses val="autoZero"/>
        <c:auto val="1"/>
        <c:lblAlgn val="ctr"/>
        <c:lblOffset val="100"/>
        <c:noMultiLvlLbl val="0"/>
      </c:catAx>
      <c:valAx>
        <c:axId val="390587288"/>
        <c:scaling>
          <c:orientation val="minMax"/>
          <c:max val="190"/>
          <c:min val="65"/>
        </c:scaling>
        <c:delete val="0"/>
        <c:axPos val="l"/>
        <c:numFmt formatCode="General" sourceLinked="1"/>
        <c:majorTickMark val="out"/>
        <c:minorTickMark val="none"/>
        <c:tickLblPos val="nextTo"/>
        <c:crossAx val="551386688"/>
        <c:crosses val="autoZero"/>
        <c:crossBetween val="midCat"/>
      </c:valAx>
    </c:plotArea>
    <c:legend>
      <c:legendPos val="r"/>
      <c:layout>
        <c:manualLayout>
          <c:xMode val="edge"/>
          <c:yMode val="edge"/>
          <c:x val="0"/>
          <c:y val="1.7645163401760373E-2"/>
          <c:w val="0.72081784527042525"/>
          <c:h val="8.799704170592712E-2"/>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Blad1!$B$1</c:f>
              <c:strCache>
                <c:ptCount val="1"/>
                <c:pt idx="0">
                  <c:v>Siffra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EU</c:v>
                </c:pt>
                <c:pt idx="1">
                  <c:v>Sida</c:v>
                </c:pt>
                <c:pt idx="2">
                  <c:v>FN</c:v>
                </c:pt>
                <c:pt idx="3">
                  <c:v>Svenska frivilligorganisationer</c:v>
                </c:pt>
                <c:pt idx="4">
                  <c:v>Totalt</c:v>
                </c:pt>
              </c:strCache>
            </c:strRef>
          </c:cat>
          <c:val>
            <c:numRef>
              <c:f>Blad1!$B$2:$B$6</c:f>
              <c:numCache>
                <c:formatCode>General</c:formatCode>
                <c:ptCount val="5"/>
                <c:pt idx="0">
                  <c:v>3.2</c:v>
                </c:pt>
                <c:pt idx="1">
                  <c:v>3.2</c:v>
                </c:pt>
                <c:pt idx="2">
                  <c:v>3.4</c:v>
                </c:pt>
                <c:pt idx="3">
                  <c:v>3.5</c:v>
                </c:pt>
                <c:pt idx="4">
                  <c:v>3.3</c:v>
                </c:pt>
              </c:numCache>
            </c:numRef>
          </c:val>
          <c:extLst>
            <c:ext xmlns:c16="http://schemas.microsoft.com/office/drawing/2014/chart" uri="{C3380CC4-5D6E-409C-BE32-E72D297353CC}">
              <c16:uniqueId val="{00000000-50A9-40E5-B362-54FA10CD947F}"/>
            </c:ext>
          </c:extLst>
        </c:ser>
        <c:dLbls>
          <c:showLegendKey val="0"/>
          <c:showVal val="0"/>
          <c:showCatName val="0"/>
          <c:showSerName val="0"/>
          <c:showPercent val="0"/>
          <c:showBubbleSize val="0"/>
        </c:dLbls>
        <c:gapWidth val="182"/>
        <c:axId val="1611740640"/>
        <c:axId val="1611741120"/>
      </c:barChart>
      <c:catAx>
        <c:axId val="1611740640"/>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611741120"/>
        <c:crosses val="autoZero"/>
        <c:auto val="1"/>
        <c:lblAlgn val="ctr"/>
        <c:lblOffset val="100"/>
        <c:noMultiLvlLbl val="0"/>
      </c:catAx>
      <c:valAx>
        <c:axId val="1611741120"/>
        <c:scaling>
          <c:orientation val="minMax"/>
        </c:scaling>
        <c:delete val="1"/>
        <c:axPos val="b"/>
        <c:numFmt formatCode="General" sourceLinked="1"/>
        <c:majorTickMark val="none"/>
        <c:minorTickMark val="none"/>
        <c:tickLblPos val="nextTo"/>
        <c:crossAx val="1611740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Blad1!$B$1</c:f>
              <c:strCache>
                <c:ptCount val="1"/>
                <c:pt idx="0">
                  <c:v>Svenska frivilligorganisationer</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dLbls>
            <c:dLbl>
              <c:idx val="3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00-43D9-AE4B-1AC9066A48A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Blad1!$A$2:$A$32</c:f>
              <c:strCache>
                <c:ptCount val="31"/>
                <c:pt idx="0">
                  <c:v>1996</c:v>
                </c:pt>
                <c:pt idx="1">
                  <c:v>1997</c:v>
                </c:pt>
                <c:pt idx="2">
                  <c:v>1998</c:v>
                </c:pt>
                <c:pt idx="3">
                  <c:v>April 2000</c:v>
                </c:pt>
                <c:pt idx="4">
                  <c:v>Dec 2000</c:v>
                </c:pt>
                <c:pt idx="5">
                  <c:v>2001</c:v>
                </c:pt>
                <c:pt idx="6">
                  <c:v>2002</c:v>
                </c:pt>
                <c:pt idx="7">
                  <c:v>2003</c:v>
                </c:pt>
                <c:pt idx="8">
                  <c:v>2004</c:v>
                </c:pt>
                <c:pt idx="9">
                  <c:v>Maj 2005</c:v>
                </c:pt>
                <c:pt idx="10">
                  <c:v>Nov 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strCache>
            </c:strRef>
          </c:cat>
          <c:val>
            <c:numRef>
              <c:f>Blad1!$B$2:$B$32</c:f>
              <c:numCache>
                <c:formatCode>General</c:formatCode>
                <c:ptCount val="31"/>
                <c:pt idx="0">
                  <c:v>3.2948719999999998</c:v>
                </c:pt>
                <c:pt idx="1">
                  <c:v>3.320513</c:v>
                </c:pt>
                <c:pt idx="2">
                  <c:v>3.16</c:v>
                </c:pt>
                <c:pt idx="3">
                  <c:v>3.46</c:v>
                </c:pt>
                <c:pt idx="4">
                  <c:v>3.3</c:v>
                </c:pt>
                <c:pt idx="5">
                  <c:v>3.18</c:v>
                </c:pt>
                <c:pt idx="6">
                  <c:v>3.12</c:v>
                </c:pt>
                <c:pt idx="7">
                  <c:v>3.14</c:v>
                </c:pt>
                <c:pt idx="8">
                  <c:v>3.05</c:v>
                </c:pt>
                <c:pt idx="9">
                  <c:v>3.18</c:v>
                </c:pt>
                <c:pt idx="10">
                  <c:v>3.32</c:v>
                </c:pt>
                <c:pt idx="11">
                  <c:v>3.27</c:v>
                </c:pt>
                <c:pt idx="12">
                  <c:v>3.07</c:v>
                </c:pt>
                <c:pt idx="13">
                  <c:v>3.02</c:v>
                </c:pt>
                <c:pt idx="14">
                  <c:v>2.93</c:v>
                </c:pt>
                <c:pt idx="15">
                  <c:v>3.04</c:v>
                </c:pt>
                <c:pt idx="16">
                  <c:v>3.29</c:v>
                </c:pt>
                <c:pt idx="17">
                  <c:v>3.36</c:v>
                </c:pt>
                <c:pt idx="18">
                  <c:v>3.39</c:v>
                </c:pt>
                <c:pt idx="19">
                  <c:v>3.44</c:v>
                </c:pt>
                <c:pt idx="20">
                  <c:v>3.5</c:v>
                </c:pt>
                <c:pt idx="21">
                  <c:v>3.56</c:v>
                </c:pt>
                <c:pt idx="22">
                  <c:v>3.59</c:v>
                </c:pt>
                <c:pt idx="23">
                  <c:v>3.55</c:v>
                </c:pt>
                <c:pt idx="24">
                  <c:v>3.27</c:v>
                </c:pt>
                <c:pt idx="25">
                  <c:v>3.39</c:v>
                </c:pt>
                <c:pt idx="26">
                  <c:v>3.46</c:v>
                </c:pt>
                <c:pt idx="27">
                  <c:v>3.4569999999999999</c:v>
                </c:pt>
                <c:pt idx="28">
                  <c:v>3.5301152309999999</c:v>
                </c:pt>
                <c:pt idx="29">
                  <c:v>3.44</c:v>
                </c:pt>
                <c:pt idx="30">
                  <c:v>3.5</c:v>
                </c:pt>
              </c:numCache>
            </c:numRef>
          </c:val>
          <c:smooth val="0"/>
          <c:extLst>
            <c:ext xmlns:c16="http://schemas.microsoft.com/office/drawing/2014/chart" uri="{C3380CC4-5D6E-409C-BE32-E72D297353CC}">
              <c16:uniqueId val="{00000000-83AB-41AC-A2F7-59B95E0C744B}"/>
            </c:ext>
          </c:extLst>
        </c:ser>
        <c:ser>
          <c:idx val="1"/>
          <c:order val="1"/>
          <c:tx>
            <c:strRef>
              <c:f>Blad1!$C$1</c:f>
              <c:strCache>
                <c:ptCount val="1"/>
                <c:pt idx="0">
                  <c:v>FN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3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00-43D9-AE4B-1AC9066A48A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Blad1!$A$2:$A$32</c:f>
              <c:strCache>
                <c:ptCount val="31"/>
                <c:pt idx="0">
                  <c:v>1996</c:v>
                </c:pt>
                <c:pt idx="1">
                  <c:v>1997</c:v>
                </c:pt>
                <c:pt idx="2">
                  <c:v>1998</c:v>
                </c:pt>
                <c:pt idx="3">
                  <c:v>April 2000</c:v>
                </c:pt>
                <c:pt idx="4">
                  <c:v>Dec 2000</c:v>
                </c:pt>
                <c:pt idx="5">
                  <c:v>2001</c:v>
                </c:pt>
                <c:pt idx="6">
                  <c:v>2002</c:v>
                </c:pt>
                <c:pt idx="7">
                  <c:v>2003</c:v>
                </c:pt>
                <c:pt idx="8">
                  <c:v>2004</c:v>
                </c:pt>
                <c:pt idx="9">
                  <c:v>Maj 2005</c:v>
                </c:pt>
                <c:pt idx="10">
                  <c:v>Nov 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strCache>
            </c:strRef>
          </c:cat>
          <c:val>
            <c:numRef>
              <c:f>Blad1!$C$2:$C$32</c:f>
              <c:numCache>
                <c:formatCode>General</c:formatCode>
                <c:ptCount val="31"/>
                <c:pt idx="0">
                  <c:v>2.7567569999999999</c:v>
                </c:pt>
                <c:pt idx="1">
                  <c:v>2.8888889999999998</c:v>
                </c:pt>
                <c:pt idx="2">
                  <c:v>3.0266670000000002</c:v>
                </c:pt>
                <c:pt idx="3">
                  <c:v>3.07</c:v>
                </c:pt>
                <c:pt idx="4">
                  <c:v>3.07</c:v>
                </c:pt>
                <c:pt idx="5">
                  <c:v>3.24</c:v>
                </c:pt>
                <c:pt idx="6">
                  <c:v>3.11</c:v>
                </c:pt>
                <c:pt idx="7">
                  <c:v>3.19</c:v>
                </c:pt>
                <c:pt idx="8">
                  <c:v>3.11</c:v>
                </c:pt>
                <c:pt idx="9">
                  <c:v>3.05</c:v>
                </c:pt>
                <c:pt idx="10">
                  <c:v>3.04</c:v>
                </c:pt>
                <c:pt idx="11">
                  <c:v>3.2</c:v>
                </c:pt>
                <c:pt idx="12">
                  <c:v>3.01</c:v>
                </c:pt>
                <c:pt idx="13">
                  <c:v>3.08</c:v>
                </c:pt>
                <c:pt idx="14">
                  <c:v>3.03</c:v>
                </c:pt>
                <c:pt idx="15">
                  <c:v>3.08</c:v>
                </c:pt>
                <c:pt idx="16">
                  <c:v>3.29</c:v>
                </c:pt>
                <c:pt idx="17">
                  <c:v>3.27</c:v>
                </c:pt>
                <c:pt idx="18">
                  <c:v>3.39</c:v>
                </c:pt>
                <c:pt idx="19">
                  <c:v>3.55</c:v>
                </c:pt>
                <c:pt idx="20">
                  <c:v>3.49</c:v>
                </c:pt>
                <c:pt idx="21">
                  <c:v>3.42</c:v>
                </c:pt>
                <c:pt idx="22">
                  <c:v>3.43</c:v>
                </c:pt>
                <c:pt idx="23">
                  <c:v>3.48</c:v>
                </c:pt>
                <c:pt idx="24">
                  <c:v>3.16</c:v>
                </c:pt>
                <c:pt idx="25">
                  <c:v>3.34</c:v>
                </c:pt>
                <c:pt idx="26">
                  <c:v>3.27</c:v>
                </c:pt>
                <c:pt idx="27">
                  <c:v>3.38</c:v>
                </c:pt>
                <c:pt idx="28">
                  <c:v>3.3910640170000002</c:v>
                </c:pt>
                <c:pt idx="29">
                  <c:v>3.39</c:v>
                </c:pt>
                <c:pt idx="30">
                  <c:v>3.4</c:v>
                </c:pt>
              </c:numCache>
            </c:numRef>
          </c:val>
          <c:smooth val="0"/>
          <c:extLst>
            <c:ext xmlns:c16="http://schemas.microsoft.com/office/drawing/2014/chart" uri="{C3380CC4-5D6E-409C-BE32-E72D297353CC}">
              <c16:uniqueId val="{00000001-83AB-41AC-A2F7-59B95E0C744B}"/>
            </c:ext>
          </c:extLst>
        </c:ser>
        <c:ser>
          <c:idx val="2"/>
          <c:order val="2"/>
          <c:tx>
            <c:strRef>
              <c:f>Blad1!$D$1</c:f>
              <c:strCache>
                <c:ptCount val="1"/>
                <c:pt idx="0">
                  <c:v>Sida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Blad1!$A$2:$A$32</c:f>
              <c:strCache>
                <c:ptCount val="31"/>
                <c:pt idx="0">
                  <c:v>1996</c:v>
                </c:pt>
                <c:pt idx="1">
                  <c:v>1997</c:v>
                </c:pt>
                <c:pt idx="2">
                  <c:v>1998</c:v>
                </c:pt>
                <c:pt idx="3">
                  <c:v>April 2000</c:v>
                </c:pt>
                <c:pt idx="4">
                  <c:v>Dec 2000</c:v>
                </c:pt>
                <c:pt idx="5">
                  <c:v>2001</c:v>
                </c:pt>
                <c:pt idx="6">
                  <c:v>2002</c:v>
                </c:pt>
                <c:pt idx="7">
                  <c:v>2003</c:v>
                </c:pt>
                <c:pt idx="8">
                  <c:v>2004</c:v>
                </c:pt>
                <c:pt idx="9">
                  <c:v>Maj 2005</c:v>
                </c:pt>
                <c:pt idx="10">
                  <c:v>Nov 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strCache>
            </c:strRef>
          </c:cat>
          <c:val>
            <c:numRef>
              <c:f>Blad1!$D$2:$D$32</c:f>
              <c:numCache>
                <c:formatCode>General</c:formatCode>
                <c:ptCount val="31"/>
                <c:pt idx="0">
                  <c:v>2.5138889999999998</c:v>
                </c:pt>
                <c:pt idx="1">
                  <c:v>2.6986300000000001</c:v>
                </c:pt>
                <c:pt idx="2">
                  <c:v>2.9324319999999999</c:v>
                </c:pt>
                <c:pt idx="3">
                  <c:v>2.74</c:v>
                </c:pt>
                <c:pt idx="4">
                  <c:v>2.95</c:v>
                </c:pt>
                <c:pt idx="5">
                  <c:v>3.01</c:v>
                </c:pt>
                <c:pt idx="6">
                  <c:v>3.06</c:v>
                </c:pt>
                <c:pt idx="7">
                  <c:v>3.12</c:v>
                </c:pt>
                <c:pt idx="8">
                  <c:v>2.95</c:v>
                </c:pt>
                <c:pt idx="9">
                  <c:v>2.95</c:v>
                </c:pt>
                <c:pt idx="10">
                  <c:v>2.98</c:v>
                </c:pt>
                <c:pt idx="11">
                  <c:v>3.04</c:v>
                </c:pt>
                <c:pt idx="12">
                  <c:v>2.69</c:v>
                </c:pt>
                <c:pt idx="13">
                  <c:v>2.85</c:v>
                </c:pt>
                <c:pt idx="14">
                  <c:v>2.87</c:v>
                </c:pt>
                <c:pt idx="15">
                  <c:v>2.92</c:v>
                </c:pt>
                <c:pt idx="16">
                  <c:v>3.08</c:v>
                </c:pt>
                <c:pt idx="17">
                  <c:v>3.01</c:v>
                </c:pt>
                <c:pt idx="18">
                  <c:v>3.16</c:v>
                </c:pt>
                <c:pt idx="19">
                  <c:v>3.27</c:v>
                </c:pt>
                <c:pt idx="20">
                  <c:v>3.35</c:v>
                </c:pt>
                <c:pt idx="21">
                  <c:v>3.13</c:v>
                </c:pt>
                <c:pt idx="22">
                  <c:v>3.34</c:v>
                </c:pt>
                <c:pt idx="23">
                  <c:v>3.24</c:v>
                </c:pt>
                <c:pt idx="24">
                  <c:v>2.95</c:v>
                </c:pt>
                <c:pt idx="25">
                  <c:v>3.11</c:v>
                </c:pt>
                <c:pt idx="26">
                  <c:v>3.1</c:v>
                </c:pt>
                <c:pt idx="27">
                  <c:v>3.1070000000000002</c:v>
                </c:pt>
                <c:pt idx="28">
                  <c:v>3.2236616580000002</c:v>
                </c:pt>
                <c:pt idx="29">
                  <c:v>3.15</c:v>
                </c:pt>
                <c:pt idx="30">
                  <c:v>3.2</c:v>
                </c:pt>
              </c:numCache>
            </c:numRef>
          </c:val>
          <c:smooth val="0"/>
          <c:extLst>
            <c:ext xmlns:c16="http://schemas.microsoft.com/office/drawing/2014/chart" uri="{C3380CC4-5D6E-409C-BE32-E72D297353CC}">
              <c16:uniqueId val="{00000000-7C62-43A3-9DFD-2FC6F270760D}"/>
            </c:ext>
          </c:extLst>
        </c:ser>
        <c:ser>
          <c:idx val="3"/>
          <c:order val="3"/>
          <c:tx>
            <c:strRef>
              <c:f>Blad1!$E$1</c:f>
              <c:strCache>
                <c:ptCount val="1"/>
                <c:pt idx="0">
                  <c:v>EU</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3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00-43D9-AE4B-1AC9066A48A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Blad1!$A$2:$A$32</c:f>
              <c:strCache>
                <c:ptCount val="31"/>
                <c:pt idx="0">
                  <c:v>1996</c:v>
                </c:pt>
                <c:pt idx="1">
                  <c:v>1997</c:v>
                </c:pt>
                <c:pt idx="2">
                  <c:v>1998</c:v>
                </c:pt>
                <c:pt idx="3">
                  <c:v>April 2000</c:v>
                </c:pt>
                <c:pt idx="4">
                  <c:v>Dec 2000</c:v>
                </c:pt>
                <c:pt idx="5">
                  <c:v>2001</c:v>
                </c:pt>
                <c:pt idx="6">
                  <c:v>2002</c:v>
                </c:pt>
                <c:pt idx="7">
                  <c:v>2003</c:v>
                </c:pt>
                <c:pt idx="8">
                  <c:v>2004</c:v>
                </c:pt>
                <c:pt idx="9">
                  <c:v>Maj 2005</c:v>
                </c:pt>
                <c:pt idx="10">
                  <c:v>Nov 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strCache>
            </c:strRef>
          </c:cat>
          <c:val>
            <c:numRef>
              <c:f>Blad1!$E$2:$E$32</c:f>
              <c:numCache>
                <c:formatCode>General</c:formatCode>
                <c:ptCount val="31"/>
                <c:pt idx="0">
                  <c:v>2.1076920000000001</c:v>
                </c:pt>
                <c:pt idx="1">
                  <c:v>2.184615</c:v>
                </c:pt>
                <c:pt idx="2">
                  <c:v>2.191176</c:v>
                </c:pt>
                <c:pt idx="3">
                  <c:v>2.16</c:v>
                </c:pt>
                <c:pt idx="4">
                  <c:v>2.33</c:v>
                </c:pt>
                <c:pt idx="5">
                  <c:v>2.4300000000000002</c:v>
                </c:pt>
                <c:pt idx="6">
                  <c:v>2.48</c:v>
                </c:pt>
                <c:pt idx="7">
                  <c:v>2.48</c:v>
                </c:pt>
                <c:pt idx="8">
                  <c:v>2.5299999999999998</c:v>
                </c:pt>
                <c:pt idx="9">
                  <c:v>2.4500000000000002</c:v>
                </c:pt>
                <c:pt idx="10">
                  <c:v>2.48</c:v>
                </c:pt>
                <c:pt idx="11">
                  <c:v>2.62</c:v>
                </c:pt>
                <c:pt idx="12">
                  <c:v>2.62</c:v>
                </c:pt>
                <c:pt idx="13">
                  <c:v>2.68</c:v>
                </c:pt>
                <c:pt idx="14">
                  <c:v>2.67</c:v>
                </c:pt>
                <c:pt idx="15">
                  <c:v>2.71</c:v>
                </c:pt>
                <c:pt idx="16">
                  <c:v>2.94</c:v>
                </c:pt>
                <c:pt idx="17">
                  <c:v>2.85</c:v>
                </c:pt>
                <c:pt idx="18">
                  <c:v>2.97</c:v>
                </c:pt>
                <c:pt idx="19">
                  <c:v>3.1</c:v>
                </c:pt>
                <c:pt idx="20">
                  <c:v>3.04</c:v>
                </c:pt>
                <c:pt idx="21">
                  <c:v>2.78</c:v>
                </c:pt>
                <c:pt idx="22">
                  <c:v>2.95</c:v>
                </c:pt>
                <c:pt idx="23">
                  <c:v>2.99</c:v>
                </c:pt>
                <c:pt idx="24">
                  <c:v>2.86</c:v>
                </c:pt>
                <c:pt idx="25">
                  <c:v>2.93</c:v>
                </c:pt>
                <c:pt idx="26">
                  <c:v>2.89</c:v>
                </c:pt>
                <c:pt idx="27">
                  <c:v>3.109</c:v>
                </c:pt>
                <c:pt idx="28">
                  <c:v>3.1221489689999999</c:v>
                </c:pt>
                <c:pt idx="29">
                  <c:v>3.14</c:v>
                </c:pt>
                <c:pt idx="30">
                  <c:v>3.2</c:v>
                </c:pt>
              </c:numCache>
            </c:numRef>
          </c:val>
          <c:smooth val="0"/>
          <c:extLst>
            <c:ext xmlns:c16="http://schemas.microsoft.com/office/drawing/2014/chart" uri="{C3380CC4-5D6E-409C-BE32-E72D297353CC}">
              <c16:uniqueId val="{00000001-7C62-43A3-9DFD-2FC6F270760D}"/>
            </c:ext>
          </c:extLst>
        </c:ser>
        <c:ser>
          <c:idx val="4"/>
          <c:order val="4"/>
          <c:tx>
            <c:strRef>
              <c:f>Blad1!$F$1</c:f>
              <c:strCache>
                <c:ptCount val="1"/>
                <c:pt idx="0">
                  <c:v>Totalt</c:v>
                </c:pt>
              </c:strCache>
            </c:strRef>
          </c:tx>
          <c:spPr>
            <a:ln w="28575" cap="rnd">
              <a:solidFill>
                <a:srgbClr val="3CBC00"/>
              </a:solidFill>
              <a:round/>
            </a:ln>
            <a:effectLst/>
          </c:spPr>
          <c:marker>
            <c:symbol val="circle"/>
            <c:size val="5"/>
            <c:spPr>
              <a:solidFill>
                <a:srgbClr val="00B050"/>
              </a:solidFill>
              <a:ln w="9525">
                <a:solidFill>
                  <a:srgbClr val="3CBC00"/>
                </a:solidFill>
              </a:ln>
              <a:effectLst/>
            </c:spPr>
          </c:marker>
          <c:dLbls>
            <c:dLbl>
              <c:idx val="3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00-43D9-AE4B-1AC9066A48A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Blad1!$A$2:$A$32</c:f>
              <c:strCache>
                <c:ptCount val="31"/>
                <c:pt idx="0">
                  <c:v>1996</c:v>
                </c:pt>
                <c:pt idx="1">
                  <c:v>1997</c:v>
                </c:pt>
                <c:pt idx="2">
                  <c:v>1998</c:v>
                </c:pt>
                <c:pt idx="3">
                  <c:v>April 2000</c:v>
                </c:pt>
                <c:pt idx="4">
                  <c:v>Dec 2000</c:v>
                </c:pt>
                <c:pt idx="5">
                  <c:v>2001</c:v>
                </c:pt>
                <c:pt idx="6">
                  <c:v>2002</c:v>
                </c:pt>
                <c:pt idx="7">
                  <c:v>2003</c:v>
                </c:pt>
                <c:pt idx="8">
                  <c:v>2004</c:v>
                </c:pt>
                <c:pt idx="9">
                  <c:v>Maj 2005</c:v>
                </c:pt>
                <c:pt idx="10">
                  <c:v>Nov 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strCache>
            </c:strRef>
          </c:cat>
          <c:val>
            <c:numRef>
              <c:f>Blad1!$F$2:$F$32</c:f>
              <c:numCache>
                <c:formatCode>General</c:formatCode>
                <c:ptCount val="31"/>
                <c:pt idx="0">
                  <c:v>2.67</c:v>
                </c:pt>
                <c:pt idx="1">
                  <c:v>2.77</c:v>
                </c:pt>
                <c:pt idx="2">
                  <c:v>2.83</c:v>
                </c:pt>
                <c:pt idx="3">
                  <c:v>2.86</c:v>
                </c:pt>
                <c:pt idx="4">
                  <c:v>2.9129999999999998</c:v>
                </c:pt>
                <c:pt idx="5">
                  <c:v>2.94</c:v>
                </c:pt>
                <c:pt idx="6">
                  <c:v>2.94</c:v>
                </c:pt>
                <c:pt idx="7">
                  <c:v>2.96</c:v>
                </c:pt>
                <c:pt idx="8">
                  <c:v>2.91</c:v>
                </c:pt>
                <c:pt idx="9">
                  <c:v>2.91</c:v>
                </c:pt>
                <c:pt idx="10">
                  <c:v>2.95</c:v>
                </c:pt>
                <c:pt idx="11">
                  <c:v>3.03</c:v>
                </c:pt>
                <c:pt idx="12">
                  <c:v>2.8475000000000001</c:v>
                </c:pt>
                <c:pt idx="13">
                  <c:v>2.9075000000000002</c:v>
                </c:pt>
                <c:pt idx="14">
                  <c:v>2.875</c:v>
                </c:pt>
                <c:pt idx="15">
                  <c:v>2.9375</c:v>
                </c:pt>
                <c:pt idx="16">
                  <c:v>3.15</c:v>
                </c:pt>
                <c:pt idx="17">
                  <c:v>3.1225000000000001</c:v>
                </c:pt>
                <c:pt idx="18">
                  <c:v>3.2275</c:v>
                </c:pt>
                <c:pt idx="19">
                  <c:v>3.34</c:v>
                </c:pt>
                <c:pt idx="20">
                  <c:v>3.3450000000000002</c:v>
                </c:pt>
                <c:pt idx="21">
                  <c:v>3.2225000000000001</c:v>
                </c:pt>
                <c:pt idx="22">
                  <c:v>3.3275000000000001</c:v>
                </c:pt>
                <c:pt idx="23">
                  <c:v>3.3149999999999999</c:v>
                </c:pt>
                <c:pt idx="24">
                  <c:v>3.06</c:v>
                </c:pt>
                <c:pt idx="25">
                  <c:v>3.1924999999999999</c:v>
                </c:pt>
                <c:pt idx="26">
                  <c:v>3.18</c:v>
                </c:pt>
                <c:pt idx="27">
                  <c:v>3.26</c:v>
                </c:pt>
                <c:pt idx="28">
                  <c:v>3.3167474690000001</c:v>
                </c:pt>
                <c:pt idx="29">
                  <c:v>3.28</c:v>
                </c:pt>
                <c:pt idx="30">
                  <c:v>3.3</c:v>
                </c:pt>
              </c:numCache>
            </c:numRef>
          </c:val>
          <c:smooth val="0"/>
          <c:extLst>
            <c:ext xmlns:c16="http://schemas.microsoft.com/office/drawing/2014/chart" uri="{C3380CC4-5D6E-409C-BE32-E72D297353CC}">
              <c16:uniqueId val="{00000002-7C62-43A3-9DFD-2FC6F270760D}"/>
            </c:ext>
          </c:extLst>
        </c:ser>
        <c:dLbls>
          <c:showLegendKey val="0"/>
          <c:showVal val="0"/>
          <c:showCatName val="0"/>
          <c:showSerName val="0"/>
          <c:showPercent val="0"/>
          <c:showBubbleSize val="0"/>
        </c:dLbls>
        <c:marker val="1"/>
        <c:smooth val="0"/>
        <c:axId val="1358588864"/>
        <c:axId val="1358586464"/>
      </c:lineChart>
      <c:catAx>
        <c:axId val="135858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358586464"/>
        <c:crosses val="autoZero"/>
        <c:auto val="1"/>
        <c:lblAlgn val="ctr"/>
        <c:lblOffset val="100"/>
        <c:noMultiLvlLbl val="0"/>
      </c:catAx>
      <c:valAx>
        <c:axId val="1358586464"/>
        <c:scaling>
          <c:orientation val="minMax"/>
          <c:max val="3.8"/>
          <c:min val="2"/>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358588864"/>
        <c:crosses val="autoZero"/>
        <c:crossBetween val="between"/>
      </c:valAx>
      <c:spPr>
        <a:noFill/>
        <a:ln>
          <a:noFill/>
        </a:ln>
        <a:effectLst/>
      </c:spPr>
    </c:plotArea>
    <c:legend>
      <c:legendPos val="b"/>
      <c:layout>
        <c:manualLayout>
          <c:xMode val="edge"/>
          <c:yMode val="edge"/>
          <c:x val="7.7108645442988288E-2"/>
          <c:y val="2.7884960537894999E-3"/>
          <c:w val="0.55684614941423682"/>
          <c:h val="5.986351107291374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62064698488369E-2"/>
          <c:y val="0.11363916607577355"/>
          <c:w val="0.90894107839497729"/>
          <c:h val="0.86386193768854824"/>
        </c:manualLayout>
      </c:layout>
      <c:barChart>
        <c:barDir val="bar"/>
        <c:grouping val="stacked"/>
        <c:varyColors val="0"/>
        <c:ser>
          <c:idx val="0"/>
          <c:order val="0"/>
          <c:tx>
            <c:strRef>
              <c:f>Sheet1!$B$1</c:f>
              <c:strCache>
                <c:ptCount val="1"/>
                <c:pt idx="0">
                  <c:v>Inte alls effektivt</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Sheet1!$B$2:$B$11</c:f>
              <c:numCache>
                <c:formatCode>General</c:formatCode>
                <c:ptCount val="10"/>
                <c:pt idx="0">
                  <c:v>8</c:v>
                </c:pt>
                <c:pt idx="1">
                  <c:v>6</c:v>
                </c:pt>
                <c:pt idx="2">
                  <c:v>8</c:v>
                </c:pt>
                <c:pt idx="3">
                  <c:v>9</c:v>
                </c:pt>
                <c:pt idx="4">
                  <c:v>10</c:v>
                </c:pt>
                <c:pt idx="5">
                  <c:v>9</c:v>
                </c:pt>
                <c:pt idx="6">
                  <c:v>10</c:v>
                </c:pt>
                <c:pt idx="7">
                  <c:v>8</c:v>
                </c:pt>
                <c:pt idx="8">
                  <c:v>9</c:v>
                </c:pt>
                <c:pt idx="9">
                  <c:v>9</c:v>
                </c:pt>
              </c:numCache>
            </c:numRef>
          </c:val>
          <c:extLst>
            <c:ext xmlns:c16="http://schemas.microsoft.com/office/drawing/2014/chart" uri="{C3380CC4-5D6E-409C-BE32-E72D297353CC}">
              <c16:uniqueId val="{00000000-EFAA-40E7-A2AA-3B4930376370}"/>
            </c:ext>
          </c:extLst>
        </c:ser>
        <c:ser>
          <c:idx val="1"/>
          <c:order val="1"/>
          <c:tx>
            <c:strRef>
              <c:f>Sheet1!$C$1</c:f>
              <c:strCache>
                <c:ptCount val="1"/>
                <c:pt idx="0">
                  <c:v>Inte särskilt effektivt</c:v>
                </c:pt>
              </c:strCache>
            </c:strRef>
          </c:tx>
          <c:spPr>
            <a:solidFill>
              <a:srgbClr val="1DBAB0">
                <a:alpha val="50196"/>
              </a:srgb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Sheet1!$C$2:$C$11</c:f>
              <c:numCache>
                <c:formatCode>General</c:formatCode>
                <c:ptCount val="10"/>
                <c:pt idx="0">
                  <c:v>20</c:v>
                </c:pt>
                <c:pt idx="1">
                  <c:v>15</c:v>
                </c:pt>
                <c:pt idx="2">
                  <c:v>16</c:v>
                </c:pt>
                <c:pt idx="3">
                  <c:v>20</c:v>
                </c:pt>
                <c:pt idx="4">
                  <c:v>17</c:v>
                </c:pt>
                <c:pt idx="5">
                  <c:v>18</c:v>
                </c:pt>
                <c:pt idx="6">
                  <c:v>17</c:v>
                </c:pt>
                <c:pt idx="7">
                  <c:v>15</c:v>
                </c:pt>
                <c:pt idx="8">
                  <c:v>14</c:v>
                </c:pt>
                <c:pt idx="9">
                  <c:v>14</c:v>
                </c:pt>
              </c:numCache>
            </c:numRef>
          </c:val>
          <c:extLst>
            <c:ext xmlns:c16="http://schemas.microsoft.com/office/drawing/2014/chart" uri="{C3380CC4-5D6E-409C-BE32-E72D297353CC}">
              <c16:uniqueId val="{00000001-EFAA-40E7-A2AA-3B4930376370}"/>
            </c:ext>
          </c:extLst>
        </c:ser>
        <c:ser>
          <c:idx val="2"/>
          <c:order val="2"/>
          <c:tx>
            <c:strRef>
              <c:f>Sheet1!$D$1</c:f>
              <c:strCache>
                <c:ptCount val="1"/>
                <c:pt idx="0">
                  <c:v>Varken eller</c:v>
                </c:pt>
              </c:strCache>
            </c:strRef>
          </c:tx>
          <c:spPr>
            <a:solidFill>
              <a:schemeClr val="accent4">
                <a:lumMod val="40000"/>
                <a:lumOff val="6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Sheet1!$D$2:$D$11</c:f>
              <c:numCache>
                <c:formatCode>General</c:formatCode>
                <c:ptCount val="10"/>
                <c:pt idx="0">
                  <c:v>14</c:v>
                </c:pt>
                <c:pt idx="1">
                  <c:v>15</c:v>
                </c:pt>
                <c:pt idx="2">
                  <c:v>13</c:v>
                </c:pt>
                <c:pt idx="3">
                  <c:v>15</c:v>
                </c:pt>
                <c:pt idx="4">
                  <c:v>11</c:v>
                </c:pt>
                <c:pt idx="5">
                  <c:v>16</c:v>
                </c:pt>
                <c:pt idx="6">
                  <c:v>13</c:v>
                </c:pt>
                <c:pt idx="7">
                  <c:v>15</c:v>
                </c:pt>
                <c:pt idx="8">
                  <c:v>12</c:v>
                </c:pt>
                <c:pt idx="9">
                  <c:v>12</c:v>
                </c:pt>
              </c:numCache>
            </c:numRef>
          </c:val>
          <c:extLst>
            <c:ext xmlns:c16="http://schemas.microsoft.com/office/drawing/2014/chart" uri="{C3380CC4-5D6E-409C-BE32-E72D297353CC}">
              <c16:uniqueId val="{00000002-EFAA-40E7-A2AA-3B4930376370}"/>
            </c:ext>
          </c:extLst>
        </c:ser>
        <c:ser>
          <c:idx val="3"/>
          <c:order val="3"/>
          <c:tx>
            <c:strRef>
              <c:f>Sheet1!$E$1</c:f>
              <c:strCache>
                <c:ptCount val="1"/>
                <c:pt idx="0">
                  <c:v>Ganska effektivt</c:v>
                </c:pt>
              </c:strCache>
            </c:strRef>
          </c:tx>
          <c:spPr>
            <a:solidFill>
              <a:schemeClr val="accent1">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Sheet1!$E$2:$E$11</c:f>
              <c:numCache>
                <c:formatCode>General</c:formatCode>
                <c:ptCount val="10"/>
                <c:pt idx="0">
                  <c:v>31</c:v>
                </c:pt>
                <c:pt idx="1">
                  <c:v>33</c:v>
                </c:pt>
                <c:pt idx="2">
                  <c:v>32</c:v>
                </c:pt>
                <c:pt idx="3">
                  <c:v>28</c:v>
                </c:pt>
                <c:pt idx="4">
                  <c:v>30</c:v>
                </c:pt>
                <c:pt idx="5">
                  <c:v>29</c:v>
                </c:pt>
                <c:pt idx="6">
                  <c:v>28</c:v>
                </c:pt>
                <c:pt idx="7">
                  <c:v>33</c:v>
                </c:pt>
                <c:pt idx="8">
                  <c:v>31</c:v>
                </c:pt>
                <c:pt idx="9">
                  <c:v>31</c:v>
                </c:pt>
              </c:numCache>
            </c:numRef>
          </c:val>
          <c:extLst>
            <c:ext xmlns:c16="http://schemas.microsoft.com/office/drawing/2014/chart" uri="{C3380CC4-5D6E-409C-BE32-E72D297353CC}">
              <c16:uniqueId val="{00000003-EFAA-40E7-A2AA-3B4930376370}"/>
            </c:ext>
          </c:extLst>
        </c:ser>
        <c:ser>
          <c:idx val="4"/>
          <c:order val="4"/>
          <c:tx>
            <c:strRef>
              <c:f>Sheet1!$F$1</c:f>
              <c:strCache>
                <c:ptCount val="1"/>
                <c:pt idx="0">
                  <c:v>Mycket effektivt</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Sheet1!$F$2:$F$11</c:f>
              <c:numCache>
                <c:formatCode>General</c:formatCode>
                <c:ptCount val="10"/>
                <c:pt idx="0">
                  <c:v>7</c:v>
                </c:pt>
                <c:pt idx="1">
                  <c:v>10</c:v>
                </c:pt>
                <c:pt idx="2">
                  <c:v>9</c:v>
                </c:pt>
                <c:pt idx="3">
                  <c:v>7</c:v>
                </c:pt>
                <c:pt idx="4">
                  <c:v>8</c:v>
                </c:pt>
                <c:pt idx="5">
                  <c:v>7</c:v>
                </c:pt>
                <c:pt idx="6">
                  <c:v>8</c:v>
                </c:pt>
                <c:pt idx="7">
                  <c:v>8</c:v>
                </c:pt>
                <c:pt idx="8">
                  <c:v>7</c:v>
                </c:pt>
                <c:pt idx="9">
                  <c:v>9</c:v>
                </c:pt>
              </c:numCache>
            </c:numRef>
          </c:val>
          <c:extLst>
            <c:ext xmlns:c16="http://schemas.microsoft.com/office/drawing/2014/chart" uri="{C3380CC4-5D6E-409C-BE32-E72D297353CC}">
              <c16:uniqueId val="{00000004-EFAA-40E7-A2AA-3B4930376370}"/>
            </c:ext>
          </c:extLst>
        </c:ser>
        <c:ser>
          <c:idx val="5"/>
          <c:order val="5"/>
          <c:tx>
            <c:strRef>
              <c:f>Sheet1!$G$1</c:f>
              <c:strCache>
                <c:ptCount val="1"/>
                <c:pt idx="0">
                  <c:v>Vet ej</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Sheet1!$G$2:$G$11</c:f>
              <c:numCache>
                <c:formatCode>General</c:formatCode>
                <c:ptCount val="10"/>
                <c:pt idx="0">
                  <c:v>19</c:v>
                </c:pt>
                <c:pt idx="1">
                  <c:v>22</c:v>
                </c:pt>
                <c:pt idx="2">
                  <c:v>23</c:v>
                </c:pt>
                <c:pt idx="3">
                  <c:v>21</c:v>
                </c:pt>
                <c:pt idx="4">
                  <c:v>24</c:v>
                </c:pt>
                <c:pt idx="5">
                  <c:v>20</c:v>
                </c:pt>
                <c:pt idx="6">
                  <c:v>24</c:v>
                </c:pt>
                <c:pt idx="7">
                  <c:v>21</c:v>
                </c:pt>
                <c:pt idx="8">
                  <c:v>27</c:v>
                </c:pt>
                <c:pt idx="9">
                  <c:v>24</c:v>
                </c:pt>
              </c:numCache>
            </c:numRef>
          </c:val>
          <c:extLst>
            <c:ext xmlns:c16="http://schemas.microsoft.com/office/drawing/2014/chart" uri="{C3380CC4-5D6E-409C-BE32-E72D297353CC}">
              <c16:uniqueId val="{00000000-A332-4429-ACB4-79046ABF9ADA}"/>
            </c:ext>
          </c:extLst>
        </c:ser>
        <c:dLbls>
          <c:showLegendKey val="0"/>
          <c:showVal val="0"/>
          <c:showCatName val="0"/>
          <c:showSerName val="0"/>
          <c:showPercent val="0"/>
          <c:showBubbleSize val="0"/>
        </c:dLbls>
        <c:gapWidth val="150"/>
        <c:overlap val="10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0"/>
          <c:y val="5.2951069919013299E-2"/>
          <c:w val="0.98488618823391494"/>
          <c:h val="7.92140652256431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445842532710704"/>
          <c:y val="8.5907320152874458E-2"/>
          <c:w val="0.67734471776635863"/>
          <c:h val="0.88104730881289528"/>
        </c:manualLayout>
      </c:layout>
      <c:barChart>
        <c:barDir val="bar"/>
        <c:grouping val="clustered"/>
        <c:varyColors val="0"/>
        <c:ser>
          <c:idx val="0"/>
          <c:order val="0"/>
          <c:tx>
            <c:strRef>
              <c:f>Sheet1!$G$1</c:f>
              <c:strCache>
                <c:ptCount val="1"/>
                <c:pt idx="0">
                  <c:v>2021</c:v>
                </c:pt>
              </c:strCache>
            </c:strRef>
          </c:tx>
          <c:spPr>
            <a:solidFill>
              <a:schemeClr val="accent6">
                <a:lumMod val="40000"/>
                <a:lumOff val="6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Insatser för hållbar utveckling</c:v>
                </c:pt>
                <c:pt idx="1">
                  <c:v>Insatser för ekonomisk utveckling</c:v>
                </c:pt>
                <c:pt idx="2">
                  <c:v>Insatser för demokrati, jämställdhet och mänskliga rättigheter</c:v>
                </c:pt>
                <c:pt idx="3">
                  <c:v>Insatser för kunskap och hälsa</c:v>
                </c:pt>
                <c:pt idx="4">
                  <c:v>Insatser vid katastrofer och konflikter</c:v>
                </c:pt>
              </c:strCache>
            </c:strRef>
          </c:cat>
          <c:val>
            <c:numRef>
              <c:f>Sheet1!$G$2:$G$6</c:f>
              <c:numCache>
                <c:formatCode>General</c:formatCode>
                <c:ptCount val="5"/>
                <c:pt idx="0">
                  <c:v>76</c:v>
                </c:pt>
                <c:pt idx="1">
                  <c:v>86</c:v>
                </c:pt>
                <c:pt idx="2">
                  <c:v>88</c:v>
                </c:pt>
                <c:pt idx="3">
                  <c:v>93</c:v>
                </c:pt>
                <c:pt idx="4">
                  <c:v>94</c:v>
                </c:pt>
              </c:numCache>
            </c:numRef>
          </c:val>
          <c:extLst>
            <c:ext xmlns:c16="http://schemas.microsoft.com/office/drawing/2014/chart" uri="{C3380CC4-5D6E-409C-BE32-E72D297353CC}">
              <c16:uniqueId val="{00000000-EFAA-40E7-A2AA-3B4930376370}"/>
            </c:ext>
          </c:extLst>
        </c:ser>
        <c:ser>
          <c:idx val="1"/>
          <c:order val="1"/>
          <c:tx>
            <c:strRef>
              <c:f>Sheet1!$H$1</c:f>
              <c:strCache>
                <c:ptCount val="1"/>
                <c:pt idx="0">
                  <c:v>2022</c:v>
                </c:pt>
              </c:strCache>
            </c:strRef>
          </c:tx>
          <c:spPr>
            <a:solidFill>
              <a:schemeClr val="accent4">
                <a:lumMod val="40000"/>
                <a:lumOff val="6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Insatser för hållbar utveckling</c:v>
                </c:pt>
                <c:pt idx="1">
                  <c:v>Insatser för ekonomisk utveckling</c:v>
                </c:pt>
                <c:pt idx="2">
                  <c:v>Insatser för demokrati, jämställdhet och mänskliga rättigheter</c:v>
                </c:pt>
                <c:pt idx="3">
                  <c:v>Insatser för kunskap och hälsa</c:v>
                </c:pt>
                <c:pt idx="4">
                  <c:v>Insatser vid katastrofer och konflikter</c:v>
                </c:pt>
              </c:strCache>
            </c:strRef>
          </c:cat>
          <c:val>
            <c:numRef>
              <c:f>Sheet1!$H$2:$H$6</c:f>
              <c:numCache>
                <c:formatCode>General</c:formatCode>
                <c:ptCount val="5"/>
                <c:pt idx="0">
                  <c:v>80</c:v>
                </c:pt>
                <c:pt idx="1">
                  <c:v>85</c:v>
                </c:pt>
                <c:pt idx="2">
                  <c:v>85</c:v>
                </c:pt>
                <c:pt idx="3">
                  <c:v>93</c:v>
                </c:pt>
                <c:pt idx="4">
                  <c:v>94</c:v>
                </c:pt>
              </c:numCache>
            </c:numRef>
          </c:val>
          <c:extLst>
            <c:ext xmlns:c16="http://schemas.microsoft.com/office/drawing/2014/chart" uri="{C3380CC4-5D6E-409C-BE32-E72D297353CC}">
              <c16:uniqueId val="{00000000-25F8-412A-AA6F-4E446C8E7E1A}"/>
            </c:ext>
          </c:extLst>
        </c:ser>
        <c:ser>
          <c:idx val="2"/>
          <c:order val="2"/>
          <c:tx>
            <c:strRef>
              <c:f>Sheet1!$I$1</c:f>
              <c:strCache>
                <c:ptCount val="1"/>
                <c:pt idx="0">
                  <c:v>2023</c:v>
                </c:pt>
              </c:strCache>
            </c:strRef>
          </c:tx>
          <c:spPr>
            <a:solidFill>
              <a:schemeClr val="accent4">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Insatser för hållbar utveckling</c:v>
                </c:pt>
                <c:pt idx="1">
                  <c:v>Insatser för ekonomisk utveckling</c:v>
                </c:pt>
                <c:pt idx="2">
                  <c:v>Insatser för demokrati, jämställdhet och mänskliga rättigheter</c:v>
                </c:pt>
                <c:pt idx="3">
                  <c:v>Insatser för kunskap och hälsa</c:v>
                </c:pt>
                <c:pt idx="4">
                  <c:v>Insatser vid katastrofer och konflikter</c:v>
                </c:pt>
              </c:strCache>
            </c:strRef>
          </c:cat>
          <c:val>
            <c:numRef>
              <c:f>Sheet1!$I$2:$I$6</c:f>
              <c:numCache>
                <c:formatCode>General</c:formatCode>
                <c:ptCount val="5"/>
                <c:pt idx="0">
                  <c:v>79</c:v>
                </c:pt>
                <c:pt idx="1">
                  <c:v>82</c:v>
                </c:pt>
                <c:pt idx="2">
                  <c:v>87</c:v>
                </c:pt>
                <c:pt idx="3">
                  <c:v>92</c:v>
                </c:pt>
                <c:pt idx="4">
                  <c:v>93</c:v>
                </c:pt>
              </c:numCache>
            </c:numRef>
          </c:val>
          <c:extLst>
            <c:ext xmlns:c16="http://schemas.microsoft.com/office/drawing/2014/chart" uri="{C3380CC4-5D6E-409C-BE32-E72D297353CC}">
              <c16:uniqueId val="{00000001-25F8-412A-AA6F-4E446C8E7E1A}"/>
            </c:ext>
          </c:extLst>
        </c:ser>
        <c:ser>
          <c:idx val="3"/>
          <c:order val="3"/>
          <c:tx>
            <c:strRef>
              <c:f>Sheet1!$J$1</c:f>
              <c:strCache>
                <c:ptCount val="1"/>
                <c:pt idx="0">
                  <c:v>2024</c:v>
                </c:pt>
              </c:strCache>
            </c:strRef>
          </c:tx>
          <c:spPr>
            <a:solidFill>
              <a:schemeClr val="accent3">
                <a:lumMod val="75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Insatser för hållbar utveckling</c:v>
                </c:pt>
                <c:pt idx="1">
                  <c:v>Insatser för ekonomisk utveckling</c:v>
                </c:pt>
                <c:pt idx="2">
                  <c:v>Insatser för demokrati, jämställdhet och mänskliga rättigheter</c:v>
                </c:pt>
                <c:pt idx="3">
                  <c:v>Insatser för kunskap och hälsa</c:v>
                </c:pt>
                <c:pt idx="4">
                  <c:v>Insatser vid katastrofer och konflikter</c:v>
                </c:pt>
              </c:strCache>
            </c:strRef>
          </c:cat>
          <c:val>
            <c:numRef>
              <c:f>Sheet1!$J$2:$J$6</c:f>
              <c:numCache>
                <c:formatCode>General</c:formatCode>
                <c:ptCount val="5"/>
                <c:pt idx="0">
                  <c:v>80</c:v>
                </c:pt>
                <c:pt idx="1">
                  <c:v>85</c:v>
                </c:pt>
                <c:pt idx="2">
                  <c:v>86</c:v>
                </c:pt>
                <c:pt idx="3">
                  <c:v>92</c:v>
                </c:pt>
                <c:pt idx="4">
                  <c:v>92</c:v>
                </c:pt>
              </c:numCache>
            </c:numRef>
          </c:val>
          <c:extLst>
            <c:ext xmlns:c16="http://schemas.microsoft.com/office/drawing/2014/chart" uri="{C3380CC4-5D6E-409C-BE32-E72D297353CC}">
              <c16:uniqueId val="{00000002-25F8-412A-AA6F-4E446C8E7E1A}"/>
            </c:ext>
          </c:extLst>
        </c:ser>
        <c:ser>
          <c:idx val="4"/>
          <c:order val="4"/>
          <c:tx>
            <c:strRef>
              <c:f>Sheet1!$K$1</c:f>
              <c:strCache>
                <c:ptCount val="1"/>
                <c:pt idx="0">
                  <c:v>2025</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Insatser för hållbar utveckling</c:v>
                </c:pt>
                <c:pt idx="1">
                  <c:v>Insatser för ekonomisk utveckling</c:v>
                </c:pt>
                <c:pt idx="2">
                  <c:v>Insatser för demokrati, jämställdhet och mänskliga rättigheter</c:v>
                </c:pt>
                <c:pt idx="3">
                  <c:v>Insatser för kunskap och hälsa</c:v>
                </c:pt>
                <c:pt idx="4">
                  <c:v>Insatser vid katastrofer och konflikter</c:v>
                </c:pt>
              </c:strCache>
            </c:strRef>
          </c:cat>
          <c:val>
            <c:numRef>
              <c:f>Sheet1!$K$2:$K$6</c:f>
              <c:numCache>
                <c:formatCode>General</c:formatCode>
                <c:ptCount val="5"/>
                <c:pt idx="0">
                  <c:v>76</c:v>
                </c:pt>
                <c:pt idx="1">
                  <c:v>86</c:v>
                </c:pt>
                <c:pt idx="2">
                  <c:v>86</c:v>
                </c:pt>
                <c:pt idx="3">
                  <c:v>93</c:v>
                </c:pt>
                <c:pt idx="4">
                  <c:v>93</c:v>
                </c:pt>
              </c:numCache>
            </c:numRef>
          </c:val>
          <c:extLst>
            <c:ext xmlns:c16="http://schemas.microsoft.com/office/drawing/2014/chart" uri="{C3380CC4-5D6E-409C-BE32-E72D297353CC}">
              <c16:uniqueId val="{00000003-25F8-412A-AA6F-4E446C8E7E1A}"/>
            </c:ext>
          </c:extLst>
        </c:ser>
        <c:dLbls>
          <c:showLegendKey val="0"/>
          <c:showVal val="0"/>
          <c:showCatName val="0"/>
          <c:showSerName val="0"/>
          <c:showPercent val="0"/>
          <c:showBubbleSize val="0"/>
        </c:dLbls>
        <c:gapWidth val="15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1.6542597187758478E-3"/>
          <c:y val="6.9383777134987366E-3"/>
          <c:w val="0.35937971773379446"/>
          <c:h val="5.785362946377420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01673798219391"/>
          <c:y val="6.1874323037070668E-2"/>
          <c:w val="0.75178640511127182"/>
          <c:h val="0.89005968273132186"/>
        </c:manualLayout>
      </c:layout>
      <c:barChart>
        <c:barDir val="bar"/>
        <c:grouping val="clustered"/>
        <c:varyColors val="0"/>
        <c:ser>
          <c:idx val="0"/>
          <c:order val="0"/>
          <c:tx>
            <c:strRef>
              <c:f>Sheet1!$B$1</c:f>
              <c:strCache>
                <c:ptCount val="1"/>
                <c:pt idx="0">
                  <c:v>2021</c:v>
                </c:pt>
              </c:strCache>
            </c:strRef>
          </c:tx>
          <c:spPr>
            <a:solidFill>
              <a:schemeClr val="accent6">
                <a:lumMod val="40000"/>
                <a:lumOff val="6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Vet ej</c:v>
                </c:pt>
                <c:pt idx="1">
                  <c:v>Annat</c:v>
                </c:pt>
                <c:pt idx="2">
                  <c:v>Läkare utan gränser</c:v>
                </c:pt>
                <c:pt idx="3">
                  <c:v>Rädda Barnen</c:v>
                </c:pt>
                <c:pt idx="4">
                  <c:v>Unicef</c:v>
                </c:pt>
                <c:pt idx="5">
                  <c:v>Röda korset</c:v>
                </c:pt>
                <c:pt idx="6">
                  <c:v>Sida</c:v>
                </c:pt>
              </c:strCache>
            </c:strRef>
          </c:cat>
          <c:val>
            <c:numRef>
              <c:f>Sheet1!$B$2:$B$8</c:f>
              <c:numCache>
                <c:formatCode>General</c:formatCode>
                <c:ptCount val="7"/>
                <c:pt idx="0">
                  <c:v>20</c:v>
                </c:pt>
                <c:pt idx="1">
                  <c:v>15</c:v>
                </c:pt>
                <c:pt idx="2">
                  <c:v>3</c:v>
                </c:pt>
                <c:pt idx="3">
                  <c:v>7</c:v>
                </c:pt>
                <c:pt idx="4">
                  <c:v>13</c:v>
                </c:pt>
                <c:pt idx="5">
                  <c:v>17</c:v>
                </c:pt>
                <c:pt idx="6">
                  <c:v>28</c:v>
                </c:pt>
              </c:numCache>
            </c:numRef>
          </c:val>
          <c:extLst>
            <c:ext xmlns:c16="http://schemas.microsoft.com/office/drawing/2014/chart" uri="{C3380CC4-5D6E-409C-BE32-E72D297353CC}">
              <c16:uniqueId val="{00000000-EFAA-40E7-A2AA-3B4930376370}"/>
            </c:ext>
          </c:extLst>
        </c:ser>
        <c:ser>
          <c:idx val="1"/>
          <c:order val="1"/>
          <c:tx>
            <c:strRef>
              <c:f>Sheet1!$C$1</c:f>
              <c:strCache>
                <c:ptCount val="1"/>
                <c:pt idx="0">
                  <c:v>2022</c:v>
                </c:pt>
              </c:strCache>
            </c:strRef>
          </c:tx>
          <c:spPr>
            <a:solidFill>
              <a:schemeClr val="accent4">
                <a:lumMod val="40000"/>
                <a:lumOff val="6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Vet ej</c:v>
                </c:pt>
                <c:pt idx="1">
                  <c:v>Annat</c:v>
                </c:pt>
                <c:pt idx="2">
                  <c:v>Läkare utan gränser</c:v>
                </c:pt>
                <c:pt idx="3">
                  <c:v>Rädda Barnen</c:v>
                </c:pt>
                <c:pt idx="4">
                  <c:v>Unicef</c:v>
                </c:pt>
                <c:pt idx="5">
                  <c:v>Röda korset</c:v>
                </c:pt>
                <c:pt idx="6">
                  <c:v>Sida</c:v>
                </c:pt>
              </c:strCache>
            </c:strRef>
          </c:cat>
          <c:val>
            <c:numRef>
              <c:f>Sheet1!$C$2:$C$8</c:f>
              <c:numCache>
                <c:formatCode>General</c:formatCode>
                <c:ptCount val="7"/>
                <c:pt idx="0">
                  <c:v>23</c:v>
                </c:pt>
                <c:pt idx="1">
                  <c:v>11</c:v>
                </c:pt>
                <c:pt idx="2">
                  <c:v>3</c:v>
                </c:pt>
                <c:pt idx="3">
                  <c:v>7</c:v>
                </c:pt>
                <c:pt idx="4">
                  <c:v>11</c:v>
                </c:pt>
                <c:pt idx="5">
                  <c:v>20</c:v>
                </c:pt>
                <c:pt idx="6">
                  <c:v>24</c:v>
                </c:pt>
              </c:numCache>
            </c:numRef>
          </c:val>
          <c:extLst>
            <c:ext xmlns:c16="http://schemas.microsoft.com/office/drawing/2014/chart" uri="{C3380CC4-5D6E-409C-BE32-E72D297353CC}">
              <c16:uniqueId val="{00000000-25F8-412A-AA6F-4E446C8E7E1A}"/>
            </c:ext>
          </c:extLst>
        </c:ser>
        <c:ser>
          <c:idx val="2"/>
          <c:order val="2"/>
          <c:tx>
            <c:strRef>
              <c:f>Sheet1!$D$1</c:f>
              <c:strCache>
                <c:ptCount val="1"/>
                <c:pt idx="0">
                  <c:v>2023</c:v>
                </c:pt>
              </c:strCache>
            </c:strRef>
          </c:tx>
          <c:spPr>
            <a:solidFill>
              <a:schemeClr val="accent4">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Vet ej</c:v>
                </c:pt>
                <c:pt idx="1">
                  <c:v>Annat</c:v>
                </c:pt>
                <c:pt idx="2">
                  <c:v>Läkare utan gränser</c:v>
                </c:pt>
                <c:pt idx="3">
                  <c:v>Rädda Barnen</c:v>
                </c:pt>
                <c:pt idx="4">
                  <c:v>Unicef</c:v>
                </c:pt>
                <c:pt idx="5">
                  <c:v>Röda korset</c:v>
                </c:pt>
                <c:pt idx="6">
                  <c:v>Sida</c:v>
                </c:pt>
              </c:strCache>
            </c:strRef>
          </c:cat>
          <c:val>
            <c:numRef>
              <c:f>Sheet1!$D$2:$D$8</c:f>
              <c:numCache>
                <c:formatCode>General</c:formatCode>
                <c:ptCount val="7"/>
                <c:pt idx="0">
                  <c:v>28</c:v>
                </c:pt>
                <c:pt idx="1">
                  <c:v>11</c:v>
                </c:pt>
                <c:pt idx="2">
                  <c:v>3</c:v>
                </c:pt>
                <c:pt idx="3">
                  <c:v>4</c:v>
                </c:pt>
                <c:pt idx="4">
                  <c:v>7</c:v>
                </c:pt>
                <c:pt idx="5">
                  <c:v>15</c:v>
                </c:pt>
                <c:pt idx="6">
                  <c:v>29</c:v>
                </c:pt>
              </c:numCache>
            </c:numRef>
          </c:val>
          <c:extLst>
            <c:ext xmlns:c16="http://schemas.microsoft.com/office/drawing/2014/chart" uri="{C3380CC4-5D6E-409C-BE32-E72D297353CC}">
              <c16:uniqueId val="{00000001-25F8-412A-AA6F-4E446C8E7E1A}"/>
            </c:ext>
          </c:extLst>
        </c:ser>
        <c:ser>
          <c:idx val="3"/>
          <c:order val="3"/>
          <c:tx>
            <c:strRef>
              <c:f>Sheet1!$E$1</c:f>
              <c:strCache>
                <c:ptCount val="1"/>
                <c:pt idx="0">
                  <c:v>2024</c:v>
                </c:pt>
              </c:strCache>
            </c:strRef>
          </c:tx>
          <c:spPr>
            <a:solidFill>
              <a:schemeClr val="accent3">
                <a:lumMod val="75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Vet ej</c:v>
                </c:pt>
                <c:pt idx="1">
                  <c:v>Annat</c:v>
                </c:pt>
                <c:pt idx="2">
                  <c:v>Läkare utan gränser</c:v>
                </c:pt>
                <c:pt idx="3">
                  <c:v>Rädda Barnen</c:v>
                </c:pt>
                <c:pt idx="4">
                  <c:v>Unicef</c:v>
                </c:pt>
                <c:pt idx="5">
                  <c:v>Röda korset</c:v>
                </c:pt>
                <c:pt idx="6">
                  <c:v>Sida</c:v>
                </c:pt>
              </c:strCache>
            </c:strRef>
          </c:cat>
          <c:val>
            <c:numRef>
              <c:f>Sheet1!$E$2:$E$8</c:f>
              <c:numCache>
                <c:formatCode>General</c:formatCode>
                <c:ptCount val="7"/>
                <c:pt idx="0">
                  <c:v>30</c:v>
                </c:pt>
                <c:pt idx="1">
                  <c:v>14</c:v>
                </c:pt>
                <c:pt idx="2">
                  <c:v>3</c:v>
                </c:pt>
                <c:pt idx="3">
                  <c:v>4</c:v>
                </c:pt>
                <c:pt idx="4">
                  <c:v>8</c:v>
                </c:pt>
                <c:pt idx="5">
                  <c:v>12</c:v>
                </c:pt>
                <c:pt idx="6">
                  <c:v>29</c:v>
                </c:pt>
              </c:numCache>
            </c:numRef>
          </c:val>
          <c:extLst>
            <c:ext xmlns:c16="http://schemas.microsoft.com/office/drawing/2014/chart" uri="{C3380CC4-5D6E-409C-BE32-E72D297353CC}">
              <c16:uniqueId val="{00000002-25F8-412A-AA6F-4E446C8E7E1A}"/>
            </c:ext>
          </c:extLst>
        </c:ser>
        <c:ser>
          <c:idx val="4"/>
          <c:order val="4"/>
          <c:tx>
            <c:strRef>
              <c:f>Sheet1!$F$1</c:f>
              <c:strCache>
                <c:ptCount val="1"/>
                <c:pt idx="0">
                  <c:v>2025</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Vet ej</c:v>
                </c:pt>
                <c:pt idx="1">
                  <c:v>Annat</c:v>
                </c:pt>
                <c:pt idx="2">
                  <c:v>Läkare utan gränser</c:v>
                </c:pt>
                <c:pt idx="3">
                  <c:v>Rädda Barnen</c:v>
                </c:pt>
                <c:pt idx="4">
                  <c:v>Unicef</c:v>
                </c:pt>
                <c:pt idx="5">
                  <c:v>Röda korset</c:v>
                </c:pt>
                <c:pt idx="6">
                  <c:v>Sida</c:v>
                </c:pt>
              </c:strCache>
            </c:strRef>
          </c:cat>
          <c:val>
            <c:numRef>
              <c:f>Sheet1!$F$2:$F$8</c:f>
              <c:numCache>
                <c:formatCode>General</c:formatCode>
                <c:ptCount val="7"/>
                <c:pt idx="0">
                  <c:v>31</c:v>
                </c:pt>
                <c:pt idx="1">
                  <c:v>16</c:v>
                </c:pt>
                <c:pt idx="2">
                  <c:v>4</c:v>
                </c:pt>
                <c:pt idx="3">
                  <c:v>4</c:v>
                </c:pt>
                <c:pt idx="4">
                  <c:v>10</c:v>
                </c:pt>
                <c:pt idx="5">
                  <c:v>13</c:v>
                </c:pt>
                <c:pt idx="6">
                  <c:v>32</c:v>
                </c:pt>
              </c:numCache>
            </c:numRef>
          </c:val>
          <c:extLst>
            <c:ext xmlns:c16="http://schemas.microsoft.com/office/drawing/2014/chart" uri="{C3380CC4-5D6E-409C-BE32-E72D297353CC}">
              <c16:uniqueId val="{00000003-25F8-412A-AA6F-4E446C8E7E1A}"/>
            </c:ext>
          </c:extLst>
        </c:ser>
        <c:dLbls>
          <c:showLegendKey val="0"/>
          <c:showVal val="0"/>
          <c:showCatName val="0"/>
          <c:showSerName val="0"/>
          <c:showPercent val="0"/>
          <c:showBubbleSize val="0"/>
        </c:dLbls>
        <c:gapWidth val="15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80"/>
        </c:scaling>
        <c:delete val="1"/>
        <c:axPos val="b"/>
        <c:numFmt formatCode="General" sourceLinked="1"/>
        <c:majorTickMark val="out"/>
        <c:minorTickMark val="none"/>
        <c:tickLblPos val="nextTo"/>
        <c:crossAx val="782345919"/>
        <c:crosses val="autoZero"/>
        <c:crossBetween val="between"/>
      </c:valAx>
      <c:spPr>
        <a:noFill/>
        <a:ln>
          <a:noFill/>
        </a:ln>
        <a:effectLst/>
      </c:spPr>
    </c:plotArea>
    <c:legend>
      <c:legendPos val="b"/>
      <c:layout>
        <c:manualLayout>
          <c:xMode val="edge"/>
          <c:yMode val="edge"/>
          <c:x val="0"/>
          <c:y val="9.300959120013833E-4"/>
          <c:w val="0.35937971773379446"/>
          <c:h val="5.785362946377420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62064698488369E-2"/>
          <c:y val="0.11363916607577355"/>
          <c:w val="0.90894107839497729"/>
          <c:h val="0.86386193768854824"/>
        </c:manualLayout>
      </c:layout>
      <c:barChart>
        <c:barDir val="bar"/>
        <c:grouping val="stacked"/>
        <c:varyColors val="0"/>
        <c:ser>
          <c:idx val="0"/>
          <c:order val="0"/>
          <c:tx>
            <c:strRef>
              <c:f>Sheet1!$B$1</c:f>
              <c:strCache>
                <c:ptCount val="1"/>
                <c:pt idx="0">
                  <c:v>Minskat mycket</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Sheet1!$B$2:$B$11</c:f>
              <c:numCache>
                <c:formatCode>General</c:formatCode>
                <c:ptCount val="10"/>
                <c:pt idx="0">
                  <c:v>5</c:v>
                </c:pt>
                <c:pt idx="1">
                  <c:v>5</c:v>
                </c:pt>
                <c:pt idx="2">
                  <c:v>5</c:v>
                </c:pt>
                <c:pt idx="3">
                  <c:v>6</c:v>
                </c:pt>
                <c:pt idx="4">
                  <c:v>7</c:v>
                </c:pt>
                <c:pt idx="5">
                  <c:v>5</c:v>
                </c:pt>
                <c:pt idx="6">
                  <c:v>5</c:v>
                </c:pt>
                <c:pt idx="7">
                  <c:v>6</c:v>
                </c:pt>
                <c:pt idx="8">
                  <c:v>6</c:v>
                </c:pt>
                <c:pt idx="9">
                  <c:v>7</c:v>
                </c:pt>
              </c:numCache>
            </c:numRef>
          </c:val>
          <c:extLst>
            <c:ext xmlns:c16="http://schemas.microsoft.com/office/drawing/2014/chart" uri="{C3380CC4-5D6E-409C-BE32-E72D297353CC}">
              <c16:uniqueId val="{00000000-EFAA-40E7-A2AA-3B4930376370}"/>
            </c:ext>
          </c:extLst>
        </c:ser>
        <c:ser>
          <c:idx val="1"/>
          <c:order val="1"/>
          <c:tx>
            <c:strRef>
              <c:f>Sheet1!$C$1</c:f>
              <c:strCache>
                <c:ptCount val="1"/>
                <c:pt idx="0">
                  <c:v>Mycket något</c:v>
                </c:pt>
              </c:strCache>
            </c:strRef>
          </c:tx>
          <c:spPr>
            <a:solidFill>
              <a:srgbClr val="1DBAB0">
                <a:alpha val="50196"/>
              </a:srgb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Sheet1!$C$2:$C$11</c:f>
              <c:numCache>
                <c:formatCode>General</c:formatCode>
                <c:ptCount val="10"/>
                <c:pt idx="0">
                  <c:v>6</c:v>
                </c:pt>
                <c:pt idx="1">
                  <c:v>7</c:v>
                </c:pt>
                <c:pt idx="2">
                  <c:v>7</c:v>
                </c:pt>
                <c:pt idx="3">
                  <c:v>9</c:v>
                </c:pt>
                <c:pt idx="4">
                  <c:v>8</c:v>
                </c:pt>
                <c:pt idx="5">
                  <c:v>11</c:v>
                </c:pt>
                <c:pt idx="6">
                  <c:v>10</c:v>
                </c:pt>
                <c:pt idx="7">
                  <c:v>9</c:v>
                </c:pt>
                <c:pt idx="8">
                  <c:v>10</c:v>
                </c:pt>
                <c:pt idx="9">
                  <c:v>9</c:v>
                </c:pt>
              </c:numCache>
            </c:numRef>
          </c:val>
          <c:extLst>
            <c:ext xmlns:c16="http://schemas.microsoft.com/office/drawing/2014/chart" uri="{C3380CC4-5D6E-409C-BE32-E72D297353CC}">
              <c16:uniqueId val="{00000001-EFAA-40E7-A2AA-3B4930376370}"/>
            </c:ext>
          </c:extLst>
        </c:ser>
        <c:ser>
          <c:idx val="2"/>
          <c:order val="2"/>
          <c:tx>
            <c:strRef>
              <c:f>Sheet1!$D$1</c:f>
              <c:strCache>
                <c:ptCount val="1"/>
                <c:pt idx="0">
                  <c:v>Det är ungefär som tidigare</c:v>
                </c:pt>
              </c:strCache>
            </c:strRef>
          </c:tx>
          <c:spPr>
            <a:solidFill>
              <a:schemeClr val="accent4">
                <a:lumMod val="40000"/>
                <a:lumOff val="6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Sheet1!$D$2:$D$11</c:f>
              <c:numCache>
                <c:formatCode>General</c:formatCode>
                <c:ptCount val="10"/>
                <c:pt idx="0">
                  <c:v>61</c:v>
                </c:pt>
                <c:pt idx="1">
                  <c:v>60</c:v>
                </c:pt>
                <c:pt idx="2">
                  <c:v>65</c:v>
                </c:pt>
                <c:pt idx="3">
                  <c:v>66</c:v>
                </c:pt>
                <c:pt idx="4">
                  <c:v>69</c:v>
                </c:pt>
                <c:pt idx="5">
                  <c:v>66</c:v>
                </c:pt>
                <c:pt idx="6">
                  <c:v>68</c:v>
                </c:pt>
                <c:pt idx="7">
                  <c:v>69</c:v>
                </c:pt>
                <c:pt idx="8">
                  <c:v>67</c:v>
                </c:pt>
                <c:pt idx="9">
                  <c:v>64</c:v>
                </c:pt>
              </c:numCache>
            </c:numRef>
          </c:val>
          <c:extLst>
            <c:ext xmlns:c16="http://schemas.microsoft.com/office/drawing/2014/chart" uri="{C3380CC4-5D6E-409C-BE32-E72D297353CC}">
              <c16:uniqueId val="{00000002-EFAA-40E7-A2AA-3B4930376370}"/>
            </c:ext>
          </c:extLst>
        </c:ser>
        <c:ser>
          <c:idx val="3"/>
          <c:order val="3"/>
          <c:tx>
            <c:strRef>
              <c:f>Sheet1!$E$1</c:f>
              <c:strCache>
                <c:ptCount val="1"/>
                <c:pt idx="0">
                  <c:v>Ökat något</c:v>
                </c:pt>
              </c:strCache>
            </c:strRef>
          </c:tx>
          <c:spPr>
            <a:solidFill>
              <a:schemeClr val="accent1">
                <a:lumMod val="60000"/>
                <a:lumOff val="40000"/>
              </a:schemeClr>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Sheet1!$E$2:$E$11</c:f>
              <c:numCache>
                <c:formatCode>General</c:formatCode>
                <c:ptCount val="10"/>
                <c:pt idx="0">
                  <c:v>22</c:v>
                </c:pt>
                <c:pt idx="1">
                  <c:v>23</c:v>
                </c:pt>
                <c:pt idx="2">
                  <c:v>18</c:v>
                </c:pt>
                <c:pt idx="3">
                  <c:v>16</c:v>
                </c:pt>
                <c:pt idx="4">
                  <c:v>14</c:v>
                </c:pt>
                <c:pt idx="5">
                  <c:v>16</c:v>
                </c:pt>
                <c:pt idx="6">
                  <c:v>14</c:v>
                </c:pt>
                <c:pt idx="7">
                  <c:v>13</c:v>
                </c:pt>
                <c:pt idx="8">
                  <c:v>15</c:v>
                </c:pt>
                <c:pt idx="9">
                  <c:v>15</c:v>
                </c:pt>
              </c:numCache>
            </c:numRef>
          </c:val>
          <c:extLst>
            <c:ext xmlns:c16="http://schemas.microsoft.com/office/drawing/2014/chart" uri="{C3380CC4-5D6E-409C-BE32-E72D297353CC}">
              <c16:uniqueId val="{00000003-EFAA-40E7-A2AA-3B4930376370}"/>
            </c:ext>
          </c:extLst>
        </c:ser>
        <c:ser>
          <c:idx val="4"/>
          <c:order val="4"/>
          <c:tx>
            <c:strRef>
              <c:f>Sheet1!$F$1</c:f>
              <c:strCache>
                <c:ptCount val="1"/>
                <c:pt idx="0">
                  <c:v>Ökat mycket</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Sheet1!$F$2:$F$11</c:f>
              <c:numCache>
                <c:formatCode>General</c:formatCode>
                <c:ptCount val="10"/>
                <c:pt idx="0">
                  <c:v>5</c:v>
                </c:pt>
                <c:pt idx="1">
                  <c:v>6</c:v>
                </c:pt>
                <c:pt idx="2">
                  <c:v>4</c:v>
                </c:pt>
                <c:pt idx="3">
                  <c:v>3</c:v>
                </c:pt>
                <c:pt idx="4">
                  <c:v>2</c:v>
                </c:pt>
                <c:pt idx="5">
                  <c:v>2</c:v>
                </c:pt>
                <c:pt idx="6">
                  <c:v>2</c:v>
                </c:pt>
                <c:pt idx="7">
                  <c:v>2</c:v>
                </c:pt>
                <c:pt idx="8">
                  <c:v>3</c:v>
                </c:pt>
                <c:pt idx="9">
                  <c:v>4</c:v>
                </c:pt>
              </c:numCache>
            </c:numRef>
          </c:val>
          <c:extLst>
            <c:ext xmlns:c16="http://schemas.microsoft.com/office/drawing/2014/chart" uri="{C3380CC4-5D6E-409C-BE32-E72D297353CC}">
              <c16:uniqueId val="{00000004-EFAA-40E7-A2AA-3B4930376370}"/>
            </c:ext>
          </c:extLst>
        </c:ser>
        <c:dLbls>
          <c:showLegendKey val="0"/>
          <c:showVal val="0"/>
          <c:showCatName val="0"/>
          <c:showSerName val="0"/>
          <c:showPercent val="0"/>
          <c:showBubbleSize val="0"/>
        </c:dLbls>
        <c:gapWidth val="150"/>
        <c:overlap val="100"/>
        <c:axId val="782345919"/>
        <c:axId val="1013235567"/>
      </c:barChart>
      <c:catAx>
        <c:axId val="782345919"/>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1013235567"/>
        <c:crosses val="autoZero"/>
        <c:auto val="1"/>
        <c:lblAlgn val="ctr"/>
        <c:lblOffset val="100"/>
        <c:noMultiLvlLbl val="0"/>
      </c:catAx>
      <c:valAx>
        <c:axId val="1013235567"/>
        <c:scaling>
          <c:orientation val="minMax"/>
          <c:max val="100"/>
        </c:scaling>
        <c:delete val="1"/>
        <c:axPos val="b"/>
        <c:numFmt formatCode="General" sourceLinked="1"/>
        <c:majorTickMark val="none"/>
        <c:minorTickMark val="none"/>
        <c:tickLblPos val="nextTo"/>
        <c:crossAx val="782345919"/>
        <c:crosses val="autoZero"/>
        <c:crossBetween val="between"/>
      </c:valAx>
      <c:spPr>
        <a:noFill/>
        <a:ln>
          <a:noFill/>
        </a:ln>
        <a:effectLst/>
      </c:spPr>
    </c:plotArea>
    <c:legend>
      <c:legendPos val="b"/>
      <c:layout>
        <c:manualLayout>
          <c:xMode val="edge"/>
          <c:yMode val="edge"/>
          <c:x val="4.9627791563275434E-3"/>
          <c:y val="4.4062199694418838E-2"/>
          <c:w val="0.98488618823391494"/>
          <c:h val="7.92140652256431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0.90392</cdr:x>
      <cdr:y>0.1994</cdr:y>
    </cdr:from>
    <cdr:to>
      <cdr:x>0.9168</cdr:x>
      <cdr:y>0.21876</cdr:y>
    </cdr:to>
    <cdr:sp macro="" textlink="">
      <cdr:nvSpPr>
        <cdr:cNvPr id="2" name="Ellips 1">
          <a:extLst xmlns:a="http://schemas.openxmlformats.org/drawingml/2006/main">
            <a:ext uri="{FF2B5EF4-FFF2-40B4-BE49-F238E27FC236}">
              <a16:creationId xmlns:a16="http://schemas.microsoft.com/office/drawing/2014/main" id="{B66FE232-8D1A-47A2-72BC-6E1D6FE98ADC}"/>
            </a:ext>
          </a:extLst>
        </cdr:cNvPr>
        <cdr:cNvSpPr/>
      </cdr:nvSpPr>
      <cdr:spPr bwMode="auto">
        <a:xfrm xmlns:a="http://schemas.openxmlformats.org/drawingml/2006/main">
          <a:off x="6939557" y="981924"/>
          <a:ext cx="98854" cy="95323"/>
        </a:xfrm>
        <a:prstGeom xmlns:a="http://schemas.openxmlformats.org/drawingml/2006/main" prst="ellipse">
          <a:avLst/>
        </a:prstGeom>
        <a:solidFill xmlns:a="http://schemas.openxmlformats.org/drawingml/2006/main">
          <a:schemeClr val="accent1"/>
        </a:solidFill>
        <a:ln xmlns:a="http://schemas.openxmlformats.org/drawingml/2006/main">
          <a:noFill/>
        </a:ln>
        <a:effectLst xmlns:a="http://schemas.openxmlformats.org/drawingml/2006/main"/>
      </cdr:spPr>
      <cdr:txBody>
        <a:bodyPr xmlns:a="http://schemas.openxmlformats.org/drawingml/2006/main" rot="0" spcFirstLastPara="0" vertOverflow="overflow" horzOverflow="overflow" vert="horz" wrap="square" lIns="137160" tIns="0" rIns="137160" bIns="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sv-SE" kern="12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Century Gothic" panose="020B0502020202020204" pitchFamily="34" charset="0"/>
            </a:endParaRPr>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latin typeface="Century Gothic" panose="020B0502020202020204" pitchFamily="34" charset="0"/>
              </a:rPr>
              <a:t>11/20/2025</a:t>
            </a:fld>
            <a:endParaRPr lang="en-US">
              <a:latin typeface="Century Gothic" panose="020B0502020202020204" pitchFamily="34" charset="0"/>
            </a:endParaRPr>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latin typeface="Century Gothic" panose="020B0502020202020204" pitchFamily="34" charset="0"/>
              </a:rPr>
              <a:t>‹#›</a:t>
            </a:fld>
            <a:endParaRPr lang="en-US">
              <a:latin typeface="Century Gothic" panose="020B0502020202020204" pitchFamily="34" charset="0"/>
            </a:endParaRPr>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A2FD89D3-6540-412A-8DF7-24F6B362E6BB}" type="datetimeFigureOut">
              <a:rPr lang="en-US" smtClean="0"/>
              <a:pPr/>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53BCCA8E-E054-4945-93F6-8F3E2A7D5A26}" type="slidenum">
              <a:rPr lang="en-US" smtClean="0"/>
              <a:pPr/>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4.xml"/><Relationship Id="rId4" Type="http://schemas.openxmlformats.org/officeDocument/2006/relationships/image" Target="../media/image2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4.xml"/><Relationship Id="rId4" Type="http://schemas.openxmlformats.org/officeDocument/2006/relationships/image" Target="../media/image26.jpe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Light Pentagon">
    <p:bg>
      <p:bgPr>
        <a:solidFill>
          <a:schemeClr val="bg2"/>
        </a:solidFill>
        <a:effectLst/>
      </p:bgPr>
    </p:bg>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6AAE032A-9B19-2F39-486D-1E2F4549DEA5}"/>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7815" r="25261" b="12300"/>
          <a:stretch/>
        </p:blipFill>
        <p:spPr>
          <a:xfrm>
            <a:off x="7002743" y="0"/>
            <a:ext cx="5189258" cy="5623559"/>
          </a:xfrm>
          <a:prstGeom prst="rect">
            <a:avLst/>
          </a:prstGeom>
        </p:spPr>
      </p:pic>
      <p:sp>
        <p:nvSpPr>
          <p:cNvPr id="24" name="Rectangle 23">
            <a:extLst>
              <a:ext uri="{FF2B5EF4-FFF2-40B4-BE49-F238E27FC236}">
                <a16:creationId xmlns:a16="http://schemas.microsoft.com/office/drawing/2014/main" id="{88BB022F-C6E1-7889-93DF-6AD618D5B16B}"/>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pic>
        <p:nvPicPr>
          <p:cNvPr id="18" name="Picture 17">
            <a:extLst>
              <a:ext uri="{FF2B5EF4-FFF2-40B4-BE49-F238E27FC236}">
                <a16:creationId xmlns:a16="http://schemas.microsoft.com/office/drawing/2014/main" id="{47912897-6C57-D9AF-6AAA-ED8164926F3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62959" y="6038172"/>
            <a:ext cx="1736714" cy="372153"/>
          </a:xfrm>
          <a:prstGeom prst="rect">
            <a:avLst/>
          </a:prstGeom>
        </p:spPr>
      </p:pic>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Tree>
    <p:extLst>
      <p:ext uri="{BB962C8B-B14F-4D97-AF65-F5344CB8AC3E}">
        <p14:creationId xmlns:p14="http://schemas.microsoft.com/office/powerpoint/2010/main" val="948022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Image Pentagon">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AC3D05-A4BD-EDAF-9EBA-8528856EC74A}"/>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12" name="Picture 17">
            <a:extLst>
              <a:ext uri="{FF2B5EF4-FFF2-40B4-BE49-F238E27FC236}">
                <a16:creationId xmlns:a16="http://schemas.microsoft.com/office/drawing/2014/main" id="{E13F9079-6FDD-68FF-34D6-732B3D6A7EA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2" name="Picture Placeholder 4">
            <a:extLst>
              <a:ext uri="{FF2B5EF4-FFF2-40B4-BE49-F238E27FC236}">
                <a16:creationId xmlns:a16="http://schemas.microsoft.com/office/drawing/2014/main" id="{E538F0B9-5549-9478-696B-246A3F82C5C9}"/>
              </a:ext>
            </a:extLst>
          </p:cNvPr>
          <p:cNvSpPr>
            <a:spLocks noGrp="1"/>
          </p:cNvSpPr>
          <p:nvPr>
            <p:ph type="pic" sz="quarter" idx="24" hasCustomPrompt="1"/>
          </p:nvPr>
        </p:nvSpPr>
        <p:spPr>
          <a:xfrm>
            <a:off x="6096000" y="0"/>
            <a:ext cx="6096000" cy="68580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normAutofit/>
          </a:bodyPr>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AE92F84C-EBE2-FFD4-6201-DF0ADC6C5C7B}"/>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4" name="Text Placeholder 15">
            <a:extLst>
              <a:ext uri="{FF2B5EF4-FFF2-40B4-BE49-F238E27FC236}">
                <a16:creationId xmlns:a16="http://schemas.microsoft.com/office/drawing/2014/main" id="{E3FEA26C-59C9-FEEA-4924-D21782575EB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9" name="Text Placeholder 7">
            <a:extLst>
              <a:ext uri="{FF2B5EF4-FFF2-40B4-BE49-F238E27FC236}">
                <a16:creationId xmlns:a16="http://schemas.microsoft.com/office/drawing/2014/main" id="{AE3BC0F7-FFB5-151B-5FC2-F4C52F8B5E63}"/>
              </a:ext>
            </a:extLst>
          </p:cNvPr>
          <p:cNvSpPr>
            <a:spLocks noGrp="1"/>
          </p:cNvSpPr>
          <p:nvPr>
            <p:ph type="body" sz="quarter" idx="27" hasCustomPrompt="1"/>
          </p:nvPr>
        </p:nvSpPr>
        <p:spPr>
          <a:xfrm>
            <a:off x="6962274" y="1219200"/>
            <a:ext cx="5229726" cy="5638800"/>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r="-32440" b="-21622"/>
            </a:stretch>
          </a:blipFill>
        </p:spPr>
        <p:txBody>
          <a:bodyPr/>
          <a:lstStyle/>
          <a:p>
            <a:pPr lvl="0"/>
            <a:r>
              <a:rPr lang="en-US"/>
              <a:t> </a:t>
            </a:r>
          </a:p>
        </p:txBody>
      </p:sp>
      <p:sp>
        <p:nvSpPr>
          <p:cNvPr id="11" name="Text Placeholder 15">
            <a:extLst>
              <a:ext uri="{FF2B5EF4-FFF2-40B4-BE49-F238E27FC236}">
                <a16:creationId xmlns:a16="http://schemas.microsoft.com/office/drawing/2014/main" id="{6CB7DB6C-0BCC-D8C2-F512-B2D2782114FF}"/>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AB5CBDD5-E1B9-4A89-907F-DA77CD91D9D4}"/>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Tree>
    <p:extLst>
      <p:ext uri="{BB962C8B-B14F-4D97-AF65-F5344CB8AC3E}">
        <p14:creationId xmlns:p14="http://schemas.microsoft.com/office/powerpoint/2010/main" val="2721285253"/>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content 2col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a:t>Barndom utan baksmälla</a:t>
            </a:r>
            <a:endParaRPr lang="en-US" dirty="0"/>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endParaRPr lang="en-US" dirty="0"/>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6483563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Divider Full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A0F5A47-3937-FFB5-15D9-982C2FC23FBD}"/>
              </a:ext>
            </a:extLst>
          </p:cNvPr>
          <p:cNvSpPr>
            <a:spLocks noGrp="1"/>
          </p:cNvSpPr>
          <p:nvPr>
            <p:ph type="body" sz="quarter" idx="24" hasCustomPrompt="1"/>
          </p:nvPr>
        </p:nvSpPr>
        <p:spPr>
          <a:xfrm>
            <a:off x="0" y="0"/>
            <a:ext cx="10448925" cy="6391272"/>
          </a:xfrm>
          <a:blipFill>
            <a:blip r:embed="rId3" cstate="email">
              <a:extLst>
                <a:ext uri="{28A0092B-C50C-407E-A947-70E740481C1C}">
                  <a14:useLocalDpi xmlns:a14="http://schemas.microsoft.com/office/drawing/2010/main"/>
                </a:ext>
              </a:extLst>
            </a:blip>
            <a:stretch>
              <a:fillRect/>
            </a:stretch>
          </a:blipFill>
        </p:spPr>
        <p:txBody>
          <a:bodyPr/>
          <a:lstStyle/>
          <a:p>
            <a:pPr lvl="0"/>
            <a:r>
              <a:rPr lang="en-US"/>
              <a:t> </a:t>
            </a:r>
          </a:p>
        </p:txBody>
      </p:sp>
      <p:sp>
        <p:nvSpPr>
          <p:cNvPr id="5" name="Footer Placeholder 4">
            <a:extLst>
              <a:ext uri="{FF2B5EF4-FFF2-40B4-BE49-F238E27FC236}">
                <a16:creationId xmlns:a16="http://schemas.microsoft.com/office/drawing/2014/main" id="{ADA67FFD-6FEA-DBEC-AF14-58CD13D741D1}"/>
              </a:ext>
            </a:extLst>
          </p:cNvPr>
          <p:cNvSpPr>
            <a:spLocks noGrp="1"/>
          </p:cNvSpPr>
          <p:nvPr>
            <p:ph type="ftr" sz="quarter" idx="20"/>
          </p:nvPr>
        </p:nvSpPr>
        <p:spPr/>
        <p:txBody>
          <a:bodyPr/>
          <a:lstStyle>
            <a:lvl1pPr>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a:t>Barndom utan baksmälla</a:t>
            </a:r>
          </a:p>
        </p:txBody>
      </p:sp>
      <p:sp>
        <p:nvSpPr>
          <p:cNvPr id="6" name="Slide Number Placeholder 5">
            <a:extLst>
              <a:ext uri="{FF2B5EF4-FFF2-40B4-BE49-F238E27FC236}">
                <a16:creationId xmlns:a16="http://schemas.microsoft.com/office/drawing/2014/main" id="{86368AB8-3F07-C19C-394F-BD16EF3DC3CA}"/>
              </a:ext>
            </a:extLst>
          </p:cNvPr>
          <p:cNvSpPr>
            <a:spLocks noGrp="1"/>
          </p:cNvSpPr>
          <p:nvPr>
            <p:ph type="sldNum" sz="quarter" idx="21"/>
          </p:nvPr>
        </p:nvSpPr>
        <p:spPr/>
        <p:txBody>
          <a:bodyPr/>
          <a:lstStyle>
            <a:lvl1pPr>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fld id="{63DCA5C9-2E11-4C67-86EB-AE1DE127DC64}" type="slidenum">
              <a:rPr lang="en-US" smtClean="0"/>
              <a:pPr/>
              <a:t>‹#›</a:t>
            </a:fld>
            <a:endParaRPr lang="en-US"/>
          </a:p>
        </p:txBody>
      </p:sp>
      <p:sp>
        <p:nvSpPr>
          <p:cNvPr id="16" name="Text Placeholder 15">
            <a:extLst>
              <a:ext uri="{FF2B5EF4-FFF2-40B4-BE49-F238E27FC236}">
                <a16:creationId xmlns:a16="http://schemas.microsoft.com/office/drawing/2014/main" id="{AD7C8D8F-6C09-7199-7296-DD91ECB9BE62}"/>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a:t>Subheads and support type 18pt Century Gothic </a:t>
            </a:r>
            <a:br>
              <a:rPr lang="en-US"/>
            </a:br>
            <a:r>
              <a:rPr lang="en-US"/>
              <a:t>Regular up to two lines long. </a:t>
            </a:r>
          </a:p>
        </p:txBody>
      </p:sp>
      <p:sp>
        <p:nvSpPr>
          <p:cNvPr id="17" name="Text Placeholder 15">
            <a:extLst>
              <a:ext uri="{FF2B5EF4-FFF2-40B4-BE49-F238E27FC236}">
                <a16:creationId xmlns:a16="http://schemas.microsoft.com/office/drawing/2014/main" id="{9148A40F-6BBA-3614-23AD-7A5333D1AF8A}"/>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a:t>#</a:t>
            </a:r>
          </a:p>
        </p:txBody>
      </p:sp>
      <p:cxnSp>
        <p:nvCxnSpPr>
          <p:cNvPr id="13" name="Straight Connector 12">
            <a:extLst>
              <a:ext uri="{FF2B5EF4-FFF2-40B4-BE49-F238E27FC236}">
                <a16:creationId xmlns:a16="http://schemas.microsoft.com/office/drawing/2014/main" id="{5BF61887-1FB3-14DF-CEC7-642EBA7B256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75B507F7-C1FD-62FE-B416-4DB7D15DCF8D}"/>
              </a:ext>
            </a:extLst>
          </p:cNvPr>
          <p:cNvSpPr>
            <a:spLocks noGrp="1"/>
          </p:cNvSpPr>
          <p:nvPr>
            <p:ph type="dt" sz="half" idx="25"/>
          </p:nvPr>
        </p:nvSpPr>
        <p:spPr/>
        <p:txBody>
          <a:bodyPr/>
          <a:lstStyle>
            <a:lvl1pPr>
              <a:defRPr>
                <a:solidFill>
                  <a:schemeClr val="bg1"/>
                </a:solidFill>
              </a:defRPr>
            </a:lvl1pPr>
          </a:lstStyle>
          <a:p>
            <a:endParaRPr lang="en-US" dirty="0"/>
          </a:p>
        </p:txBody>
      </p:sp>
      <p:sp>
        <p:nvSpPr>
          <p:cNvPr id="4" name="Text Placeholder 15">
            <a:extLst>
              <a:ext uri="{FF2B5EF4-FFF2-40B4-BE49-F238E27FC236}">
                <a16:creationId xmlns:a16="http://schemas.microsoft.com/office/drawing/2014/main" id="{B6F45E05-A87F-9106-B231-690831DED337}"/>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7" name="Text Placeholder 15">
            <a:extLst>
              <a:ext uri="{FF2B5EF4-FFF2-40B4-BE49-F238E27FC236}">
                <a16:creationId xmlns:a16="http://schemas.microsoft.com/office/drawing/2014/main" id="{BD3E770D-F7E1-3631-9C7C-CB1E77E1D03C}"/>
              </a:ext>
            </a:extLst>
          </p:cNvPr>
          <p:cNvSpPr>
            <a:spLocks noGrp="1"/>
          </p:cNvSpPr>
          <p:nvPr>
            <p:ph type="body" sz="quarter" idx="29" hasCustomPrompt="1"/>
          </p:nvPr>
        </p:nvSpPr>
        <p:spPr>
          <a:xfrm>
            <a:off x="10479406" y="0"/>
            <a:ext cx="1712594" cy="1726215"/>
          </a:xfrm>
        </p:spPr>
        <p:txBody>
          <a:bodyPr lIns="108000" tIns="108000" rIns="108000" bIns="108000" anchor="t" anchorCtr="0">
            <a:spAutoFit/>
          </a:bodyPr>
          <a:lstStyle>
            <a:lvl1pPr>
              <a:spcAft>
                <a:spcPts val="0"/>
              </a:spcAft>
              <a:buFontTx/>
              <a:buNone/>
              <a:defRPr sz="14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a:t>To change the picture right click below and select “Format Background” and update the picture source</a:t>
            </a:r>
          </a:p>
        </p:txBody>
      </p:sp>
      <p:cxnSp>
        <p:nvCxnSpPr>
          <p:cNvPr id="11" name="Straight Connector 10">
            <a:extLst>
              <a:ext uri="{FF2B5EF4-FFF2-40B4-BE49-F238E27FC236}">
                <a16:creationId xmlns:a16="http://schemas.microsoft.com/office/drawing/2014/main" id="{7F96C9C6-3D88-3BAE-50C0-4239358B956D}"/>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53B91591-7A70-7ACE-3601-54CC14EC0C0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1948209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Image Squar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977C1D-2EBE-40EC-D010-303C473A585E}"/>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F8FCA9FC-D5DF-6B78-7026-03485C3C4F3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5" name="Picture Placeholder 4">
            <a:extLst>
              <a:ext uri="{FF2B5EF4-FFF2-40B4-BE49-F238E27FC236}">
                <a16:creationId xmlns:a16="http://schemas.microsoft.com/office/drawing/2014/main" id="{B5CD31EF-BC91-4867-3F9C-7EA76B1D033E}"/>
              </a:ext>
            </a:extLst>
          </p:cNvPr>
          <p:cNvSpPr>
            <a:spLocks noGrp="1"/>
          </p:cNvSpPr>
          <p:nvPr>
            <p:ph type="pic" sz="quarter" idx="24" hasCustomPrompt="1"/>
          </p:nvPr>
        </p:nvSpPr>
        <p:spPr>
          <a:xfrm>
            <a:off x="6096000" y="0"/>
            <a:ext cx="6096000" cy="68580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lines long of text</a:t>
            </a:r>
          </a:p>
        </p:txBody>
      </p:sp>
      <p:sp>
        <p:nvSpPr>
          <p:cNvPr id="6" name="Text Placeholder 15">
            <a:extLst>
              <a:ext uri="{FF2B5EF4-FFF2-40B4-BE49-F238E27FC236}">
                <a16:creationId xmlns:a16="http://schemas.microsoft.com/office/drawing/2014/main" id="{900A405F-8261-6B4F-6063-471F1303ACA9}"/>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7" name="Text Placeholder 15">
            <a:extLst>
              <a:ext uri="{FF2B5EF4-FFF2-40B4-BE49-F238E27FC236}">
                <a16:creationId xmlns:a16="http://schemas.microsoft.com/office/drawing/2014/main" id="{9321212E-891B-4ECB-74D5-9FA5EBD464E2}"/>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1" name="Text Placeholder 8">
            <a:extLst>
              <a:ext uri="{FF2B5EF4-FFF2-40B4-BE49-F238E27FC236}">
                <a16:creationId xmlns:a16="http://schemas.microsoft.com/office/drawing/2014/main" id="{C8209986-D2B3-2C94-46F4-DCD6D5BACCFA}"/>
              </a:ext>
            </a:extLst>
          </p:cNvPr>
          <p:cNvSpPr>
            <a:spLocks noGrp="1"/>
          </p:cNvSpPr>
          <p:nvPr>
            <p:ph type="body" sz="quarter" idx="27" hasCustomPrompt="1"/>
          </p:nvPr>
        </p:nvSpPr>
        <p:spPr>
          <a:xfrm>
            <a:off x="7273925" y="737217"/>
            <a:ext cx="4918075" cy="6120783"/>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r="-33451" b="-7228"/>
            </a:stretch>
          </a:blipFill>
        </p:spPr>
        <p:txBody>
          <a:bodyPr/>
          <a:lstStyle/>
          <a:p>
            <a:pPr lvl="0"/>
            <a:r>
              <a:rPr lang="en-US"/>
              <a:t> </a:t>
            </a:r>
          </a:p>
        </p:txBody>
      </p:sp>
      <p:sp>
        <p:nvSpPr>
          <p:cNvPr id="12" name="Text Placeholder 15">
            <a:extLst>
              <a:ext uri="{FF2B5EF4-FFF2-40B4-BE49-F238E27FC236}">
                <a16:creationId xmlns:a16="http://schemas.microsoft.com/office/drawing/2014/main" id="{2C10F1B2-18CC-F419-F32C-3EC4F7FCC5C0}"/>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2" name="Text Placeholder 15">
            <a:extLst>
              <a:ext uri="{FF2B5EF4-FFF2-40B4-BE49-F238E27FC236}">
                <a16:creationId xmlns:a16="http://schemas.microsoft.com/office/drawing/2014/main" id="{0B9BED24-0118-362F-BCA7-3DD6D7B6D70D}"/>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Tree>
    <p:extLst>
      <p:ext uri="{BB962C8B-B14F-4D97-AF65-F5344CB8AC3E}">
        <p14:creationId xmlns:p14="http://schemas.microsoft.com/office/powerpoint/2010/main" val="331599653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Image Triangl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AFE0DF-9D13-536E-E538-A9E16F6065C7}"/>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5" name="Picture 17">
            <a:extLst>
              <a:ext uri="{FF2B5EF4-FFF2-40B4-BE49-F238E27FC236}">
                <a16:creationId xmlns:a16="http://schemas.microsoft.com/office/drawing/2014/main" id="{DE014E7C-2AC1-F1E1-EB1B-D5A9E8C6975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2" name="Picture Placeholder 4">
            <a:extLst>
              <a:ext uri="{FF2B5EF4-FFF2-40B4-BE49-F238E27FC236}">
                <a16:creationId xmlns:a16="http://schemas.microsoft.com/office/drawing/2014/main" id="{BA552A38-DE4F-F1CA-56A1-59769DFD72F5}"/>
              </a:ext>
            </a:extLst>
          </p:cNvPr>
          <p:cNvSpPr>
            <a:spLocks noGrp="1"/>
          </p:cNvSpPr>
          <p:nvPr>
            <p:ph type="pic" sz="quarter" idx="24" hasCustomPrompt="1"/>
          </p:nvPr>
        </p:nvSpPr>
        <p:spPr>
          <a:xfrm>
            <a:off x="6096000" y="0"/>
            <a:ext cx="6096000" cy="68580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lines long of text</a:t>
            </a:r>
          </a:p>
        </p:txBody>
      </p:sp>
      <p:sp>
        <p:nvSpPr>
          <p:cNvPr id="6" name="Text Placeholder 15">
            <a:extLst>
              <a:ext uri="{FF2B5EF4-FFF2-40B4-BE49-F238E27FC236}">
                <a16:creationId xmlns:a16="http://schemas.microsoft.com/office/drawing/2014/main" id="{DFF8E546-8657-BEF7-6283-53D6B1B3AE55}"/>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7" name="Text Placeholder 15">
            <a:extLst>
              <a:ext uri="{FF2B5EF4-FFF2-40B4-BE49-F238E27FC236}">
                <a16:creationId xmlns:a16="http://schemas.microsoft.com/office/drawing/2014/main" id="{5E33AC5A-D112-D607-F71B-9B24CBDB22F2}"/>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1" name="Text Placeholder 8">
            <a:extLst>
              <a:ext uri="{FF2B5EF4-FFF2-40B4-BE49-F238E27FC236}">
                <a16:creationId xmlns:a16="http://schemas.microsoft.com/office/drawing/2014/main" id="{4A6A20BA-4200-58EE-96D4-58668E30C2E9}"/>
              </a:ext>
            </a:extLst>
          </p:cNvPr>
          <p:cNvSpPr>
            <a:spLocks noGrp="1"/>
          </p:cNvSpPr>
          <p:nvPr>
            <p:ph type="body" sz="quarter" idx="27" hasCustomPrompt="1"/>
          </p:nvPr>
        </p:nvSpPr>
        <p:spPr>
          <a:xfrm>
            <a:off x="7301551" y="1581752"/>
            <a:ext cx="4890449" cy="5276248"/>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t="-1" r="-44734" b="-15933"/>
            </a:stretch>
          </a:blipFill>
        </p:spPr>
        <p:txBody>
          <a:bodyPr/>
          <a:lstStyle/>
          <a:p>
            <a:pPr lvl="0"/>
            <a:r>
              <a:rPr lang="en-US"/>
              <a:t> </a:t>
            </a:r>
          </a:p>
        </p:txBody>
      </p:sp>
      <p:sp>
        <p:nvSpPr>
          <p:cNvPr id="12" name="Text Placeholder 15">
            <a:extLst>
              <a:ext uri="{FF2B5EF4-FFF2-40B4-BE49-F238E27FC236}">
                <a16:creationId xmlns:a16="http://schemas.microsoft.com/office/drawing/2014/main" id="{D64F3BF3-5C2C-D2B2-A311-53585033D1B8}"/>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4" name="Text Placeholder 15">
            <a:extLst>
              <a:ext uri="{FF2B5EF4-FFF2-40B4-BE49-F238E27FC236}">
                <a16:creationId xmlns:a16="http://schemas.microsoft.com/office/drawing/2014/main" id="{A9E911E2-5124-112A-D756-3F6033D15E9B}"/>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Tree>
    <p:extLst>
      <p:ext uri="{BB962C8B-B14F-4D97-AF65-F5344CB8AC3E}">
        <p14:creationId xmlns:p14="http://schemas.microsoft.com/office/powerpoint/2010/main" val="410057987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Ligh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A51FA0-C5C1-091E-C60C-B7381FBF0E44}"/>
              </a:ext>
            </a:extLst>
          </p:cNvPr>
          <p:cNvSpPr/>
          <p:nvPr userDrawn="1"/>
        </p:nvSpPr>
        <p:spPr bwMode="auto">
          <a:xfrm>
            <a:off x="460372" y="1004387"/>
            <a:ext cx="11268078" cy="5405938"/>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2" name="Slide Number Placeholder 10">
            <a:extLst>
              <a:ext uri="{FF2B5EF4-FFF2-40B4-BE49-F238E27FC236}">
                <a16:creationId xmlns:a16="http://schemas.microsoft.com/office/drawing/2014/main" id="{8FC6C0A0-DD0F-1CD7-3F8E-C4A64D2A39A5}"/>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770DE1E8-7966-F0D2-85AE-EAEB2CBAEEF9}"/>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6330687-BC73-C7C2-C7F8-D14B1419CE01}"/>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9">
            <a:extLst>
              <a:ext uri="{FF2B5EF4-FFF2-40B4-BE49-F238E27FC236}">
                <a16:creationId xmlns:a16="http://schemas.microsoft.com/office/drawing/2014/main" id="{4B20ED22-CD58-F244-26EE-F21C09E9025C}"/>
              </a:ext>
            </a:extLst>
          </p:cNvPr>
          <p:cNvSpPr>
            <a:spLocks noGrp="1"/>
          </p:cNvSpPr>
          <p:nvPr>
            <p:ph type="title" hasCustomPrompt="1"/>
          </p:nvPr>
        </p:nvSpPr>
        <p:spPr>
          <a:xfrm>
            <a:off x="484411" y="29298"/>
            <a:ext cx="4865463" cy="1001216"/>
          </a:xfrm>
        </p:spPr>
        <p:txBody>
          <a:bodyPr tIns="0" rIns="0" bIns="0" anchor="ctr" anchorCtr="0"/>
          <a:lstStyle>
            <a:lvl1pPr>
              <a:lnSpc>
                <a:spcPct val="100000"/>
              </a:lnSpc>
              <a:defRPr sz="3200" b="0" i="0">
                <a:solidFill>
                  <a:schemeClr val="tx2"/>
                </a:solidFill>
                <a:latin typeface="Georgia" panose="02040502050405020303" pitchFamily="18" charset="0"/>
                <a:ea typeface="Roboto" panose="02000000000000000000" pitchFamily="2" charset="0"/>
                <a:cs typeface="Segoe UI" panose="020B0502040204020203" pitchFamily="34" charset="0"/>
              </a:defRPr>
            </a:lvl1pPr>
          </a:lstStyle>
          <a:p>
            <a:r>
              <a:rPr lang="en-US"/>
              <a:t>Agenda title here</a:t>
            </a:r>
          </a:p>
        </p:txBody>
      </p:sp>
      <p:sp>
        <p:nvSpPr>
          <p:cNvPr id="9" name="Text Placeholder 15">
            <a:extLst>
              <a:ext uri="{FF2B5EF4-FFF2-40B4-BE49-F238E27FC236}">
                <a16:creationId xmlns:a16="http://schemas.microsoft.com/office/drawing/2014/main" id="{A7EB9365-955E-1534-8F83-CB11E3BF8082}"/>
              </a:ext>
            </a:extLst>
          </p:cNvPr>
          <p:cNvSpPr>
            <a:spLocks noGrp="1"/>
          </p:cNvSpPr>
          <p:nvPr>
            <p:ph type="body" sz="quarter" idx="19" hasCustomPrompt="1"/>
          </p:nvPr>
        </p:nvSpPr>
        <p:spPr>
          <a:xfrm>
            <a:off x="1512888" y="1658938"/>
            <a:ext cx="9164637" cy="4751387"/>
          </a:xfrm>
        </p:spPr>
        <p:txBody>
          <a:bodyPr tIns="91440" rIns="0" bIns="457200" numCol="2" spcCol="457200" anchor="t" anchorCtr="0"/>
          <a:lstStyle>
            <a:lvl1pPr marL="685800" indent="-685800">
              <a:spcAft>
                <a:spcPts val="3500"/>
              </a:spcAft>
              <a:buSzPct val="175000"/>
              <a:buFont typeface="+mj-lt"/>
              <a:buAutoNum type="arabicPeriod"/>
              <a:defRPr sz="24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marL="694944" indent="-685800">
              <a:spcAft>
                <a:spcPts val="3500"/>
              </a:spcAft>
              <a:buClr>
                <a:schemeClr val="tx2"/>
              </a:buClr>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2pPr>
            <a:lvl3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3pPr>
            <a:lvl4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Agenda item</a:t>
            </a:r>
          </a:p>
          <a:p>
            <a:pPr lvl="0"/>
            <a:r>
              <a:rPr lang="en-US"/>
              <a:t>Agenda item</a:t>
            </a:r>
          </a:p>
        </p:txBody>
      </p:sp>
      <p:sp>
        <p:nvSpPr>
          <p:cNvPr id="15" name="Footer Placeholder 14">
            <a:extLst>
              <a:ext uri="{FF2B5EF4-FFF2-40B4-BE49-F238E27FC236}">
                <a16:creationId xmlns:a16="http://schemas.microsoft.com/office/drawing/2014/main" id="{3AE8AE5A-DF05-4FB5-0A86-3085EBB43AF6}"/>
              </a:ext>
            </a:extLst>
          </p:cNvPr>
          <p:cNvSpPr>
            <a:spLocks noGrp="1"/>
          </p:cNvSpPr>
          <p:nvPr>
            <p:ph type="ftr" sz="quarter" idx="25"/>
          </p:nvPr>
        </p:nvSpPr>
        <p:spPr/>
        <p:txBody>
          <a:bodyPr/>
          <a:lstStyle/>
          <a:p>
            <a:r>
              <a:rPr lang="sv-SE" dirty="0"/>
              <a:t>Sida - Utveckling och bistånd 2025</a:t>
            </a:r>
            <a:endParaRPr lang="en-US" dirty="0"/>
          </a:p>
        </p:txBody>
      </p:sp>
      <p:sp>
        <p:nvSpPr>
          <p:cNvPr id="2" name="Date Placeholder 1">
            <a:extLst>
              <a:ext uri="{FF2B5EF4-FFF2-40B4-BE49-F238E27FC236}">
                <a16:creationId xmlns:a16="http://schemas.microsoft.com/office/drawing/2014/main" id="{2D19BBB7-D1D9-9EAB-B28B-AB93A55BA370}"/>
              </a:ext>
            </a:extLst>
          </p:cNvPr>
          <p:cNvSpPr>
            <a:spLocks noGrp="1"/>
          </p:cNvSpPr>
          <p:nvPr>
            <p:ph type="dt" sz="half" idx="26"/>
          </p:nvPr>
        </p:nvSpPr>
        <p:spPr/>
        <p:txBody>
          <a:bodyPr/>
          <a:lstStyle/>
          <a:p>
            <a:r>
              <a:rPr lang="en-US"/>
              <a:t>Confidential</a:t>
            </a:r>
          </a:p>
        </p:txBody>
      </p:sp>
      <p:sp>
        <p:nvSpPr>
          <p:cNvPr id="6" name="Rectangle 5">
            <a:extLst>
              <a:ext uri="{FF2B5EF4-FFF2-40B4-BE49-F238E27FC236}">
                <a16:creationId xmlns:a16="http://schemas.microsoft.com/office/drawing/2014/main" id="{6F47A114-C8BC-00FF-96EA-4238493EAD2A}"/>
              </a:ext>
            </a:extLst>
          </p:cNvPr>
          <p:cNvSpPr/>
          <p:nvPr userDrawn="1"/>
        </p:nvSpPr>
        <p:spPr bwMode="auto">
          <a:xfrm>
            <a:off x="460372" y="1004387"/>
            <a:ext cx="11268078" cy="108000"/>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5" name="TextBox 4">
            <a:extLst>
              <a:ext uri="{FF2B5EF4-FFF2-40B4-BE49-F238E27FC236}">
                <a16:creationId xmlns:a16="http://schemas.microsoft.com/office/drawing/2014/main" id="{52828C5F-3391-490A-E793-491D7334B16D}"/>
              </a:ext>
            </a:extLst>
          </p:cNvPr>
          <p:cNvSpPr txBox="1"/>
          <p:nvPr userDrawn="1"/>
        </p:nvSpPr>
        <p:spPr>
          <a:xfrm>
            <a:off x="487017" y="6698974"/>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GB" sz="1800" b="0" i="0">
              <a:solidFill>
                <a:schemeClr val="tx2"/>
              </a:solidFill>
              <a:latin typeface="+mn-lt"/>
              <a:ea typeface="Roboto" panose="02000000000000000000" pitchFamily="2" charset="0"/>
              <a:cs typeface="Segoe UI" panose="020B0502040204020203" pitchFamily="34" charset="0"/>
            </a:endParaRPr>
          </a:p>
        </p:txBody>
      </p:sp>
      <p:sp>
        <p:nvSpPr>
          <p:cNvPr id="7" name="Footer Placeholder 4">
            <a:extLst>
              <a:ext uri="{FF2B5EF4-FFF2-40B4-BE49-F238E27FC236}">
                <a16:creationId xmlns:a16="http://schemas.microsoft.com/office/drawing/2014/main" id="{7AF3589C-925F-0B02-D554-9DA664ED1531}"/>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1557942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Dark">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E4FD50-380C-52C3-D2CF-67CE0D5A63AE}"/>
              </a:ext>
            </a:extLst>
          </p:cNvPr>
          <p:cNvSpPr/>
          <p:nvPr userDrawn="1"/>
        </p:nvSpPr>
        <p:spPr bwMode="auto">
          <a:xfrm>
            <a:off x="460372" y="1004387"/>
            <a:ext cx="11268078" cy="5405938"/>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5" name="Rectangle 4">
            <a:extLst>
              <a:ext uri="{FF2B5EF4-FFF2-40B4-BE49-F238E27FC236}">
                <a16:creationId xmlns:a16="http://schemas.microsoft.com/office/drawing/2014/main" id="{FC451FF9-C127-48E1-95C7-DCC95087054B}"/>
              </a:ext>
            </a:extLst>
          </p:cNvPr>
          <p:cNvSpPr/>
          <p:nvPr userDrawn="1"/>
        </p:nvSpPr>
        <p:spPr bwMode="auto">
          <a:xfrm>
            <a:off x="460372" y="1004387"/>
            <a:ext cx="11268078" cy="108000"/>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9" name="Title 9">
            <a:extLst>
              <a:ext uri="{FF2B5EF4-FFF2-40B4-BE49-F238E27FC236}">
                <a16:creationId xmlns:a16="http://schemas.microsoft.com/office/drawing/2014/main" id="{22546469-F2E8-4361-6F19-232C216F2800}"/>
              </a:ext>
            </a:extLst>
          </p:cNvPr>
          <p:cNvSpPr>
            <a:spLocks noGrp="1"/>
          </p:cNvSpPr>
          <p:nvPr>
            <p:ph type="title" hasCustomPrompt="1"/>
          </p:nvPr>
        </p:nvSpPr>
        <p:spPr>
          <a:xfrm>
            <a:off x="484411" y="29298"/>
            <a:ext cx="4865463" cy="1001216"/>
          </a:xfrm>
        </p:spPr>
        <p:txBody>
          <a:bodyPr tIns="0" rIns="0" bIns="0" anchor="ctr" anchorCtr="0"/>
          <a:lstStyle>
            <a:lvl1pPr>
              <a:lnSpc>
                <a:spcPct val="100000"/>
              </a:lnSpc>
              <a:defRPr sz="3200" b="0" i="0">
                <a:solidFill>
                  <a:schemeClr val="bg2"/>
                </a:solidFill>
                <a:latin typeface="Georgia" panose="02040502050405020303" pitchFamily="18" charset="0"/>
                <a:ea typeface="Roboto" panose="02000000000000000000" pitchFamily="2" charset="0"/>
                <a:cs typeface="Segoe UI" panose="020B0502040204020203" pitchFamily="34" charset="0"/>
              </a:defRPr>
            </a:lvl1pPr>
          </a:lstStyle>
          <a:p>
            <a:r>
              <a:rPr lang="en-US"/>
              <a:t>Agenda title here</a:t>
            </a:r>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1658938"/>
            <a:ext cx="9164637" cy="4751387"/>
          </a:xfrm>
        </p:spPr>
        <p:txBody>
          <a:bodyPr tIns="91440" rIns="0" bIns="457200" numCol="2" spcCol="457200" anchor="t" anchorCtr="0"/>
          <a:lstStyle>
            <a:lvl1pPr marL="685800" indent="-685800">
              <a:spcAft>
                <a:spcPts val="3500"/>
              </a:spcAft>
              <a:buSzPct val="175000"/>
              <a:buFont typeface="+mj-lt"/>
              <a:buAutoNum type="arabicPeriod"/>
              <a:defRPr sz="24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marL="694944" indent="-685800">
              <a:spcAft>
                <a:spcPts val="3500"/>
              </a:spcAft>
              <a:buClr>
                <a:schemeClr val="tx2"/>
              </a:buClr>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2pPr>
            <a:lvl3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3pPr>
            <a:lvl4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Agenda item</a:t>
            </a:r>
          </a:p>
          <a:p>
            <a:pPr lvl="0"/>
            <a:r>
              <a:rPr lang="en-US"/>
              <a:t>Agenda item</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Footer Placeholder 4">
            <a:extLst>
              <a:ext uri="{FF2B5EF4-FFF2-40B4-BE49-F238E27FC236}">
                <a16:creationId xmlns:a16="http://schemas.microsoft.com/office/drawing/2014/main" id="{6D495493-8475-F968-CAD3-8570CF9DA037}"/>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sv-SE" dirty="0"/>
              <a:t>Sida - Utveckling och bistånd 2025</a:t>
            </a:r>
            <a:endParaRPr lang="en-US" dirty="0"/>
          </a:p>
        </p:txBody>
      </p:sp>
      <p:cxnSp>
        <p:nvCxnSpPr>
          <p:cNvPr id="18" name="Straight Connector 17">
            <a:extLst>
              <a:ext uri="{FF2B5EF4-FFF2-40B4-BE49-F238E27FC236}">
                <a16:creationId xmlns:a16="http://schemas.microsoft.com/office/drawing/2014/main" id="{208DF179-FD14-E295-E5F4-5A5E5BC8FD25}"/>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18BE1347-3815-8EF7-04EE-00CF90A710CB}"/>
              </a:ext>
            </a:extLst>
          </p:cNvPr>
          <p:cNvSpPr>
            <a:spLocks noGrp="1"/>
          </p:cNvSpPr>
          <p:nvPr>
            <p:ph type="dt" sz="half" idx="2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6" name="Footer Placeholder 4">
            <a:extLst>
              <a:ext uri="{FF2B5EF4-FFF2-40B4-BE49-F238E27FC236}">
                <a16:creationId xmlns:a16="http://schemas.microsoft.com/office/drawing/2014/main" id="{1C550844-D9B8-3293-E2D0-A1916E9B58F9}"/>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3088071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Full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ECB4B1-7A27-A6EE-9652-79CF762349B6}"/>
              </a:ext>
            </a:extLst>
          </p:cNvPr>
          <p:cNvSpPr/>
          <p:nvPr userDrawn="1"/>
        </p:nvSpPr>
        <p:spPr bwMode="auto">
          <a:xfrm>
            <a:off x="0" y="6391272"/>
            <a:ext cx="12192000" cy="466728"/>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2" name="Text Placeholder 11">
            <a:extLst>
              <a:ext uri="{FF2B5EF4-FFF2-40B4-BE49-F238E27FC236}">
                <a16:creationId xmlns:a16="http://schemas.microsoft.com/office/drawing/2014/main" id="{9A0F5A47-3937-FFB5-15D9-982C2FC23FBD}"/>
              </a:ext>
            </a:extLst>
          </p:cNvPr>
          <p:cNvSpPr>
            <a:spLocks noGrp="1"/>
          </p:cNvSpPr>
          <p:nvPr>
            <p:ph type="body" sz="quarter" idx="24" hasCustomPrompt="1"/>
          </p:nvPr>
        </p:nvSpPr>
        <p:spPr>
          <a:xfrm>
            <a:off x="0" y="0"/>
            <a:ext cx="10448925" cy="6391272"/>
          </a:xfrm>
          <a:blipFill>
            <a:blip r:embed="rId3" cstate="email">
              <a:extLst>
                <a:ext uri="{28A0092B-C50C-407E-A947-70E740481C1C}">
                  <a14:useLocalDpi xmlns:a14="http://schemas.microsoft.com/office/drawing/2010/main"/>
                </a:ext>
              </a:extLst>
            </a:blip>
            <a:stretch>
              <a:fillRect/>
            </a:stretch>
          </a:blipFill>
        </p:spPr>
        <p:txBody>
          <a:bodyPr/>
          <a:lstStyle/>
          <a:p>
            <a:pPr lvl="0"/>
            <a:r>
              <a:rPr lang="en-US" dirty="0"/>
              <a:t> </a:t>
            </a:r>
          </a:p>
        </p:txBody>
      </p:sp>
      <p:sp>
        <p:nvSpPr>
          <p:cNvPr id="5" name="Footer Placeholder 4">
            <a:extLst>
              <a:ext uri="{FF2B5EF4-FFF2-40B4-BE49-F238E27FC236}">
                <a16:creationId xmlns:a16="http://schemas.microsoft.com/office/drawing/2014/main" id="{ADA67FFD-6FEA-DBEC-AF14-58CD13D741D1}"/>
              </a:ext>
            </a:extLst>
          </p:cNvPr>
          <p:cNvSpPr>
            <a:spLocks noGrp="1"/>
          </p:cNvSpPr>
          <p:nvPr>
            <p:ph type="ftr" sz="quarter" idx="20"/>
          </p:nvPr>
        </p:nvSpPr>
        <p:spPr/>
        <p:txBody>
          <a:bodyPr/>
          <a:lstStyle>
            <a:lvl1pPr>
              <a:defRPr>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sv-SE" dirty="0"/>
              <a:t>Sida - Utveckling och bistånd 2025</a:t>
            </a:r>
            <a:endParaRPr lang="en-US" dirty="0"/>
          </a:p>
        </p:txBody>
      </p:sp>
      <p:sp>
        <p:nvSpPr>
          <p:cNvPr id="6" name="Slide Number Placeholder 5">
            <a:extLst>
              <a:ext uri="{FF2B5EF4-FFF2-40B4-BE49-F238E27FC236}">
                <a16:creationId xmlns:a16="http://schemas.microsoft.com/office/drawing/2014/main" id="{86368AB8-3F07-C19C-394F-BD16EF3DC3CA}"/>
              </a:ext>
            </a:extLst>
          </p:cNvPr>
          <p:cNvSpPr>
            <a:spLocks noGrp="1"/>
          </p:cNvSpPr>
          <p:nvPr>
            <p:ph type="sldNum" sz="quarter" idx="21"/>
          </p:nvPr>
        </p:nvSpPr>
        <p:spPr/>
        <p:txBody>
          <a:bodyPr/>
          <a:lstStyle>
            <a:lvl1pPr>
              <a:defRPr>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fld id="{63DCA5C9-2E11-4C67-86EB-AE1DE127DC64}" type="slidenum">
              <a:rPr lang="en-US" smtClean="0"/>
              <a:pPr/>
              <a:t>‹#›</a:t>
            </a:fld>
            <a:endParaRPr lang="en-US"/>
          </a:p>
        </p:txBody>
      </p:sp>
      <p:sp>
        <p:nvSpPr>
          <p:cNvPr id="16" name="Text Placeholder 15">
            <a:extLst>
              <a:ext uri="{FF2B5EF4-FFF2-40B4-BE49-F238E27FC236}">
                <a16:creationId xmlns:a16="http://schemas.microsoft.com/office/drawing/2014/main" id="{AD7C8D8F-6C09-7199-7296-DD91ECB9BE62}"/>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a:t>Subheads and support type 18pt Century Gothic </a:t>
            </a:r>
            <a:br>
              <a:rPr lang="en-US"/>
            </a:br>
            <a:r>
              <a:rPr lang="en-US"/>
              <a:t>Regular up to two lines long. </a:t>
            </a:r>
          </a:p>
        </p:txBody>
      </p:sp>
      <p:sp>
        <p:nvSpPr>
          <p:cNvPr id="17" name="Text Placeholder 15">
            <a:extLst>
              <a:ext uri="{FF2B5EF4-FFF2-40B4-BE49-F238E27FC236}">
                <a16:creationId xmlns:a16="http://schemas.microsoft.com/office/drawing/2014/main" id="{9148A40F-6BBA-3614-23AD-7A5333D1AF8A}"/>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0" i="0" cap="none" baseline="0">
                <a:solidFill>
                  <a:schemeClr val="bg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Optional Eyebrow</a:t>
            </a:r>
          </a:p>
        </p:txBody>
      </p:sp>
      <p:cxnSp>
        <p:nvCxnSpPr>
          <p:cNvPr id="13" name="Straight Connector 12">
            <a:extLst>
              <a:ext uri="{FF2B5EF4-FFF2-40B4-BE49-F238E27FC236}">
                <a16:creationId xmlns:a16="http://schemas.microsoft.com/office/drawing/2014/main" id="{5BF61887-1FB3-14DF-CEC7-642EBA7B256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75B507F7-C1FD-62FE-B416-4DB7D15DCF8D}"/>
              </a:ext>
            </a:extLst>
          </p:cNvPr>
          <p:cNvSpPr>
            <a:spLocks noGrp="1"/>
          </p:cNvSpPr>
          <p:nvPr>
            <p:ph type="dt" sz="half" idx="25"/>
          </p:nvPr>
        </p:nvSpPr>
        <p:spPr/>
        <p:txBody>
          <a:bodyPr/>
          <a:lstStyle>
            <a:lvl1pPr>
              <a:defRPr>
                <a:solidFill>
                  <a:schemeClr val="tx1"/>
                </a:solidFill>
              </a:defRPr>
            </a:lvl1pPr>
          </a:lstStyle>
          <a:p>
            <a:r>
              <a:rPr lang="en-US"/>
              <a:t>Confidential</a:t>
            </a:r>
          </a:p>
        </p:txBody>
      </p:sp>
      <p:sp>
        <p:nvSpPr>
          <p:cNvPr id="4" name="Text Placeholder 15">
            <a:extLst>
              <a:ext uri="{FF2B5EF4-FFF2-40B4-BE49-F238E27FC236}">
                <a16:creationId xmlns:a16="http://schemas.microsoft.com/office/drawing/2014/main" id="{B6F45E05-A87F-9106-B231-690831DED337}"/>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7" name="Text Placeholder 15">
            <a:extLst>
              <a:ext uri="{FF2B5EF4-FFF2-40B4-BE49-F238E27FC236}">
                <a16:creationId xmlns:a16="http://schemas.microsoft.com/office/drawing/2014/main" id="{BD3E770D-F7E1-3631-9C7C-CB1E77E1D03C}"/>
              </a:ext>
            </a:extLst>
          </p:cNvPr>
          <p:cNvSpPr>
            <a:spLocks noGrp="1"/>
          </p:cNvSpPr>
          <p:nvPr>
            <p:ph type="body" sz="quarter" idx="29" hasCustomPrompt="1"/>
          </p:nvPr>
        </p:nvSpPr>
        <p:spPr>
          <a:xfrm>
            <a:off x="10479406" y="0"/>
            <a:ext cx="1712594" cy="1726215"/>
          </a:xfrm>
        </p:spPr>
        <p:txBody>
          <a:bodyPr lIns="108000" tIns="108000" rIns="108000" bIns="108000" anchor="t" anchorCtr="0">
            <a:spAutoFit/>
          </a:bodyPr>
          <a:lstStyle>
            <a:lvl1pPr>
              <a:spcAft>
                <a:spcPts val="0"/>
              </a:spcAft>
              <a:buFontTx/>
              <a:buNone/>
              <a:defRPr sz="14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a:t>To change the picture right click below and select “Format Background” and update the picture source</a:t>
            </a:r>
          </a:p>
        </p:txBody>
      </p:sp>
      <p:cxnSp>
        <p:nvCxnSpPr>
          <p:cNvPr id="11" name="Straight Connector 10">
            <a:extLst>
              <a:ext uri="{FF2B5EF4-FFF2-40B4-BE49-F238E27FC236}">
                <a16:creationId xmlns:a16="http://schemas.microsoft.com/office/drawing/2014/main" id="{7F96C9C6-3D88-3BAE-50C0-4239358B956D}"/>
              </a:ext>
            </a:extLst>
          </p:cNvPr>
          <p:cNvCxnSpPr>
            <a:cxnSpLocks/>
          </p:cNvCxnSpPr>
          <p:nvPr userDrawn="1"/>
        </p:nvCxnSpPr>
        <p:spPr>
          <a:xfrm flipV="1">
            <a:off x="914400" y="6575425"/>
            <a:ext cx="0" cy="1269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53B91591-7A70-7ACE-3601-54CC14EC0C0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3024853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Medium Image">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A542D4-12C2-6B6D-66E7-90B3892D3A0E}"/>
              </a:ext>
            </a:extLst>
          </p:cNvPr>
          <p:cNvSpPr/>
          <p:nvPr userDrawn="1"/>
        </p:nvSpPr>
        <p:spPr bwMode="auto">
          <a:xfrm>
            <a:off x="9170126" y="0"/>
            <a:ext cx="3021874" cy="6858000"/>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3" name="Text Placeholder 15">
            <a:extLst>
              <a:ext uri="{FF2B5EF4-FFF2-40B4-BE49-F238E27FC236}">
                <a16:creationId xmlns:a16="http://schemas.microsoft.com/office/drawing/2014/main" id="{3ECAAF97-2F93-DF4F-1EA3-10D4D0ADFAAB}"/>
              </a:ext>
            </a:extLst>
          </p:cNvPr>
          <p:cNvSpPr>
            <a:spLocks noGrp="1"/>
          </p:cNvSpPr>
          <p:nvPr>
            <p:ph type="body" sz="quarter" idx="19" hasCustomPrompt="1"/>
          </p:nvPr>
        </p:nvSpPr>
        <p:spPr>
          <a:xfrm>
            <a:off x="465137" y="4315738"/>
            <a:ext cx="5106989"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r>
              <a:rPr lang="en-US"/>
              <a:t>Subheads and support type Century Gothic Regular up to two lines long.</a:t>
            </a:r>
          </a:p>
        </p:txBody>
      </p:sp>
      <p:sp>
        <p:nvSpPr>
          <p:cNvPr id="2" name="Text Placeholder 15">
            <a:extLst>
              <a:ext uri="{FF2B5EF4-FFF2-40B4-BE49-F238E27FC236}">
                <a16:creationId xmlns:a16="http://schemas.microsoft.com/office/drawing/2014/main" id="{D2D178CD-FC2F-C50D-05B4-2363FA1C30B0}"/>
              </a:ext>
            </a:extLst>
          </p:cNvPr>
          <p:cNvSpPr>
            <a:spLocks noGrp="1"/>
          </p:cNvSpPr>
          <p:nvPr>
            <p:ph type="body" sz="quarter" idx="22" hasCustomPrompt="1"/>
          </p:nvPr>
        </p:nvSpPr>
        <p:spPr>
          <a:xfrm>
            <a:off x="465138" y="1658938"/>
            <a:ext cx="2325687" cy="516747"/>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7" name="Picture Placeholder 4">
            <a:extLst>
              <a:ext uri="{FF2B5EF4-FFF2-40B4-BE49-F238E27FC236}">
                <a16:creationId xmlns:a16="http://schemas.microsoft.com/office/drawing/2014/main" id="{C26CC7A4-B4DA-8417-B913-C90B7E9CF270}"/>
              </a:ext>
            </a:extLst>
          </p:cNvPr>
          <p:cNvSpPr>
            <a:spLocks noGrp="1"/>
          </p:cNvSpPr>
          <p:nvPr>
            <p:ph type="pic" sz="quarter" idx="24"/>
          </p:nvPr>
        </p:nvSpPr>
        <p:spPr>
          <a:xfrm>
            <a:off x="6096000" y="557212"/>
            <a:ext cx="6096000" cy="5853113"/>
          </a:xfrm>
          <a:blipFill>
            <a:blip r:embed="rId2" cstate="screen">
              <a:extLst>
                <a:ext uri="{28A0092B-C50C-407E-A947-70E740481C1C}">
                  <a14:useLocalDpi xmlns:a14="http://schemas.microsoft.com/office/drawing/2010/main"/>
                </a:ext>
              </a:extLst>
            </a:blip>
            <a:stretch>
              <a:fillRect/>
            </a:stretch>
          </a:blipFill>
        </p:spPr>
        <p:txBody>
          <a:bodyPr tIns="2194560"/>
          <a:lstStyle>
            <a:lvl1pPr algn="ctr">
              <a:defRPr/>
            </a:lvl1pPr>
          </a:lstStyle>
          <a:p>
            <a:r>
              <a:rPr lang="en-US"/>
              <a:t>Click icon to add picture</a:t>
            </a:r>
          </a:p>
        </p:txBody>
      </p:sp>
      <p:cxnSp>
        <p:nvCxnSpPr>
          <p:cNvPr id="15" name="Straight Connector 14">
            <a:extLst>
              <a:ext uri="{FF2B5EF4-FFF2-40B4-BE49-F238E27FC236}">
                <a16:creationId xmlns:a16="http://schemas.microsoft.com/office/drawing/2014/main" id="{FE216376-F6C6-EF81-DE8E-778A7FA38496}"/>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8A7429-7DC2-C267-0BDB-3A420BF6B388}"/>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1E4F48E6-0363-DA99-7E6A-4B94B9782928}"/>
              </a:ext>
            </a:extLst>
          </p:cNvPr>
          <p:cNvSpPr>
            <a:spLocks noGrp="1"/>
          </p:cNvSpPr>
          <p:nvPr>
            <p:ph type="body" sz="quarter" idx="28" hasCustomPrompt="1"/>
          </p:nvPr>
        </p:nvSpPr>
        <p:spPr>
          <a:xfrm>
            <a:off x="460372" y="2175684"/>
            <a:ext cx="5116515" cy="2140053"/>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a:t>
            </a:r>
            <a:br>
              <a:rPr lang="en-US"/>
            </a:br>
            <a:r>
              <a:rPr lang="en-US"/>
              <a:t>up to three lines long 44pt Georgia</a:t>
            </a:r>
          </a:p>
        </p:txBody>
      </p:sp>
      <p:sp>
        <p:nvSpPr>
          <p:cNvPr id="9" name="Date Placeholder 8">
            <a:extLst>
              <a:ext uri="{FF2B5EF4-FFF2-40B4-BE49-F238E27FC236}">
                <a16:creationId xmlns:a16="http://schemas.microsoft.com/office/drawing/2014/main" id="{E356AA68-C602-3BE6-81BA-4B6D8F70CE7B}"/>
              </a:ext>
            </a:extLst>
          </p:cNvPr>
          <p:cNvSpPr>
            <a:spLocks noGrp="1"/>
          </p:cNvSpPr>
          <p:nvPr>
            <p:ph type="dt" sz="half" idx="29"/>
          </p:nvPr>
        </p:nvSpPr>
        <p:spPr/>
        <p:txBody>
          <a:bodyPr/>
          <a:lstStyle/>
          <a:p>
            <a:r>
              <a:rPr lang="en-US"/>
              <a:t>Confidential</a:t>
            </a:r>
          </a:p>
        </p:txBody>
      </p:sp>
      <p:sp>
        <p:nvSpPr>
          <p:cNvPr id="12" name="Footer Placeholder 11">
            <a:extLst>
              <a:ext uri="{FF2B5EF4-FFF2-40B4-BE49-F238E27FC236}">
                <a16:creationId xmlns:a16="http://schemas.microsoft.com/office/drawing/2014/main" id="{77C4962D-E070-2469-52EB-6E85C5376D8F}"/>
              </a:ext>
            </a:extLst>
          </p:cNvPr>
          <p:cNvSpPr>
            <a:spLocks noGrp="1"/>
          </p:cNvSpPr>
          <p:nvPr>
            <p:ph type="ftr" sz="quarter" idx="30"/>
          </p:nvPr>
        </p:nvSpPr>
        <p:spPr/>
        <p:txBody>
          <a:bodyPr/>
          <a:lstStyle/>
          <a:p>
            <a:r>
              <a:rPr lang="sv-SE" dirty="0"/>
              <a:t>Sida - Utveckling och bistånd 2025</a:t>
            </a:r>
            <a:endParaRPr lang="en-US" dirty="0"/>
          </a:p>
        </p:txBody>
      </p:sp>
      <p:sp>
        <p:nvSpPr>
          <p:cNvPr id="16" name="Slide Number Placeholder 15">
            <a:extLst>
              <a:ext uri="{FF2B5EF4-FFF2-40B4-BE49-F238E27FC236}">
                <a16:creationId xmlns:a16="http://schemas.microsoft.com/office/drawing/2014/main" id="{45B7FCBB-C85B-3C20-A7AC-9F3AE99871C2}"/>
              </a:ext>
            </a:extLst>
          </p:cNvPr>
          <p:cNvSpPr>
            <a:spLocks noGrp="1"/>
          </p:cNvSpPr>
          <p:nvPr>
            <p:ph type="sldNum" sz="quarter" idx="31"/>
          </p:nvPr>
        </p:nvSpPr>
        <p:spPr/>
        <p:txBody>
          <a:bodyPr/>
          <a:lstStyle/>
          <a:p>
            <a:fld id="{63DCA5C9-2E11-4C67-86EB-AE1DE127DC64}" type="slidenum">
              <a:rPr lang="en-US" smtClean="0"/>
              <a:pPr/>
              <a:t>‹#›</a:t>
            </a:fld>
            <a:endParaRPr lang="en-US"/>
          </a:p>
        </p:txBody>
      </p:sp>
      <p:sp>
        <p:nvSpPr>
          <p:cNvPr id="5" name="Footer Placeholder 4">
            <a:extLst>
              <a:ext uri="{FF2B5EF4-FFF2-40B4-BE49-F238E27FC236}">
                <a16:creationId xmlns:a16="http://schemas.microsoft.com/office/drawing/2014/main" id="{DCA4FD73-CEE1-8083-370C-94AC74172CC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3457676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Dark Imag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39474C-9E7A-9592-B6E6-283DDB27219C}"/>
              </a:ext>
            </a:extLst>
          </p:cNvPr>
          <p:cNvSpPr/>
          <p:nvPr userDrawn="1"/>
        </p:nvSpPr>
        <p:spPr bwMode="auto">
          <a:xfrm>
            <a:off x="9170126" y="0"/>
            <a:ext cx="3021874" cy="6858000"/>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3" name="Text Placeholder 15">
            <a:extLst>
              <a:ext uri="{FF2B5EF4-FFF2-40B4-BE49-F238E27FC236}">
                <a16:creationId xmlns:a16="http://schemas.microsoft.com/office/drawing/2014/main" id="{3ECAAF97-2F93-DF4F-1EA3-10D4D0ADFAAB}"/>
              </a:ext>
            </a:extLst>
          </p:cNvPr>
          <p:cNvSpPr>
            <a:spLocks noGrp="1"/>
          </p:cNvSpPr>
          <p:nvPr>
            <p:ph type="body" sz="quarter" idx="19" hasCustomPrompt="1"/>
          </p:nvPr>
        </p:nvSpPr>
        <p:spPr>
          <a:xfrm>
            <a:off x="465137" y="4315738"/>
            <a:ext cx="5106989"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a:t>Subheads and support type Century Gothic Regular up to two lines long. </a:t>
            </a:r>
          </a:p>
        </p:txBody>
      </p:sp>
      <p:sp>
        <p:nvSpPr>
          <p:cNvPr id="6" name="Slide Number Placeholder 5">
            <a:extLst>
              <a:ext uri="{FF2B5EF4-FFF2-40B4-BE49-F238E27FC236}">
                <a16:creationId xmlns:a16="http://schemas.microsoft.com/office/drawing/2014/main" id="{86368AB8-3F07-C19C-394F-BD16EF3DC3CA}"/>
              </a:ext>
            </a:extLst>
          </p:cNvPr>
          <p:cNvSpPr>
            <a:spLocks noGrp="1"/>
          </p:cNvSpPr>
          <p:nvPr>
            <p:ph type="sldNum" sz="quarter" idx="21"/>
          </p:nvPr>
        </p:nvSpPr>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2" name="Text Placeholder 15">
            <a:extLst>
              <a:ext uri="{FF2B5EF4-FFF2-40B4-BE49-F238E27FC236}">
                <a16:creationId xmlns:a16="http://schemas.microsoft.com/office/drawing/2014/main" id="{D2D178CD-FC2F-C50D-05B4-2363FA1C30B0}"/>
              </a:ext>
            </a:extLst>
          </p:cNvPr>
          <p:cNvSpPr>
            <a:spLocks noGrp="1"/>
          </p:cNvSpPr>
          <p:nvPr>
            <p:ph type="body" sz="quarter" idx="22" hasCustomPrompt="1"/>
          </p:nvPr>
        </p:nvSpPr>
        <p:spPr>
          <a:xfrm>
            <a:off x="465138" y="1672756"/>
            <a:ext cx="2325687" cy="502929"/>
          </a:xfrm>
        </p:spPr>
        <p:txBody>
          <a:bodyPr tIns="0" rIns="0" bIns="73152" anchor="b" anchorCtr="0"/>
          <a:lstStyle>
            <a:lvl1pPr>
              <a:spcAft>
                <a:spcPts val="0"/>
              </a:spcAft>
              <a:buFontTx/>
              <a:buNone/>
              <a:defRPr sz="1000" b="0" i="0" cap="none" baseline="0">
                <a:solidFill>
                  <a:schemeClr val="bg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7" name="Picture Placeholder 4">
            <a:extLst>
              <a:ext uri="{FF2B5EF4-FFF2-40B4-BE49-F238E27FC236}">
                <a16:creationId xmlns:a16="http://schemas.microsoft.com/office/drawing/2014/main" id="{C26CC7A4-B4DA-8417-B913-C90B7E9CF270}"/>
              </a:ext>
            </a:extLst>
          </p:cNvPr>
          <p:cNvSpPr>
            <a:spLocks noGrp="1"/>
          </p:cNvSpPr>
          <p:nvPr>
            <p:ph type="pic" sz="quarter" idx="24"/>
          </p:nvPr>
        </p:nvSpPr>
        <p:spPr>
          <a:xfrm>
            <a:off x="6096000" y="557212"/>
            <a:ext cx="6096000" cy="5853113"/>
          </a:xfrm>
          <a:blipFill>
            <a:blip r:embed="rId2" cstate="screen">
              <a:extLst>
                <a:ext uri="{28A0092B-C50C-407E-A947-70E740481C1C}">
                  <a14:useLocalDpi xmlns:a14="http://schemas.microsoft.com/office/drawing/2010/main"/>
                </a:ext>
              </a:extLst>
            </a:blip>
            <a:stretch>
              <a:fillRect/>
            </a:stretch>
          </a:blipFill>
        </p:spPr>
        <p:txBody>
          <a:bodyPr tIns="2194560"/>
          <a:lstStyle>
            <a:lvl1pPr algn="ctr">
              <a:defRPr/>
            </a:lvl1pPr>
          </a:lstStyle>
          <a:p>
            <a:r>
              <a:rPr lang="en-US"/>
              <a:t>Click icon to add picture</a:t>
            </a:r>
          </a:p>
        </p:txBody>
      </p:sp>
      <p:cxnSp>
        <p:nvCxnSpPr>
          <p:cNvPr id="9" name="Straight Connector 8">
            <a:extLst>
              <a:ext uri="{FF2B5EF4-FFF2-40B4-BE49-F238E27FC236}">
                <a16:creationId xmlns:a16="http://schemas.microsoft.com/office/drawing/2014/main" id="{ECBCB0C5-85C2-0633-786D-479874E4DA7D}"/>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5B9C47EB-9D33-808F-F64E-0A5E687DB6D3}"/>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sv-SE" dirty="0"/>
              <a:t>Sida - Utveckling och bistånd 2025</a:t>
            </a:r>
            <a:endParaRPr lang="en-US" dirty="0"/>
          </a:p>
        </p:txBody>
      </p:sp>
      <p:cxnSp>
        <p:nvCxnSpPr>
          <p:cNvPr id="15" name="Straight Connector 14">
            <a:extLst>
              <a:ext uri="{FF2B5EF4-FFF2-40B4-BE49-F238E27FC236}">
                <a16:creationId xmlns:a16="http://schemas.microsoft.com/office/drawing/2014/main" id="{BFCF057F-D649-CD97-D7D3-DA1684DDC5DA}"/>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1">
            <a:extLst>
              <a:ext uri="{FF2B5EF4-FFF2-40B4-BE49-F238E27FC236}">
                <a16:creationId xmlns:a16="http://schemas.microsoft.com/office/drawing/2014/main" id="{0CC52BA3-76F7-07AF-81B9-76D37CA4DD18}"/>
              </a:ext>
            </a:extLst>
          </p:cNvPr>
          <p:cNvSpPr>
            <a:spLocks noGrp="1"/>
          </p:cNvSpPr>
          <p:nvPr>
            <p:ph type="dt" sz="half" idx="25"/>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5" name="Text Placeholder 15">
            <a:extLst>
              <a:ext uri="{FF2B5EF4-FFF2-40B4-BE49-F238E27FC236}">
                <a16:creationId xmlns:a16="http://schemas.microsoft.com/office/drawing/2014/main" id="{63086B8F-4568-1A8E-7954-1D88A95CBA19}"/>
              </a:ext>
            </a:extLst>
          </p:cNvPr>
          <p:cNvSpPr>
            <a:spLocks noGrp="1"/>
          </p:cNvSpPr>
          <p:nvPr>
            <p:ph type="body" sz="quarter" idx="28" hasCustomPrompt="1"/>
          </p:nvPr>
        </p:nvSpPr>
        <p:spPr>
          <a:xfrm>
            <a:off x="460372" y="2175684"/>
            <a:ext cx="5116515" cy="2140053"/>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a:t>
            </a:r>
            <a:br>
              <a:rPr lang="en-US"/>
            </a:br>
            <a:r>
              <a:rPr lang="en-US"/>
              <a:t>up to three lines long 44pt Georgia</a:t>
            </a:r>
          </a:p>
        </p:txBody>
      </p:sp>
      <p:sp>
        <p:nvSpPr>
          <p:cNvPr id="10" name="Footer Placeholder 4">
            <a:extLst>
              <a:ext uri="{FF2B5EF4-FFF2-40B4-BE49-F238E27FC236}">
                <a16:creationId xmlns:a16="http://schemas.microsoft.com/office/drawing/2014/main" id="{291186BC-8F30-108C-5AB0-C9A0AD0F6BA9}"/>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610023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Gray">
    <p:bg>
      <p:bgPr>
        <a:solidFill>
          <a:schemeClr val="accent6"/>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E3F34CB8-187F-5B4D-0D08-E112D59ADBF9}"/>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2" name="Slide Number Placeholder 5">
            <a:extLst>
              <a:ext uri="{FF2B5EF4-FFF2-40B4-BE49-F238E27FC236}">
                <a16:creationId xmlns:a16="http://schemas.microsoft.com/office/drawing/2014/main" id="{7A7410ED-964B-7350-68C9-DA9D890EC688}"/>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13" name="Text Placeholder 15">
            <a:extLst>
              <a:ext uri="{FF2B5EF4-FFF2-40B4-BE49-F238E27FC236}">
                <a16:creationId xmlns:a16="http://schemas.microsoft.com/office/drawing/2014/main" id="{7EE87B3D-A096-377B-5459-90E3F525B810}"/>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0" i="0" cap="none" baseline="0">
                <a:solidFill>
                  <a:schemeClr val="bg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dirty="0"/>
              <a:t>Optional Eyebrow</a:t>
            </a:r>
          </a:p>
        </p:txBody>
      </p:sp>
      <p:cxnSp>
        <p:nvCxnSpPr>
          <p:cNvPr id="15" name="Straight Connector 14">
            <a:extLst>
              <a:ext uri="{FF2B5EF4-FFF2-40B4-BE49-F238E27FC236}">
                <a16:creationId xmlns:a16="http://schemas.microsoft.com/office/drawing/2014/main" id="{A9A0FD58-4240-A111-BC74-881452E645BF}"/>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FBBD61F8-9CA6-E46C-C625-9BC17FACEBE1}"/>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sv-SE" dirty="0"/>
              <a:t>Sida - Utveckling och bistånd 2025</a:t>
            </a:r>
            <a:endParaRPr lang="en-US" dirty="0"/>
          </a:p>
        </p:txBody>
      </p:sp>
      <p:cxnSp>
        <p:nvCxnSpPr>
          <p:cNvPr id="8" name="Straight Connector 7">
            <a:extLst>
              <a:ext uri="{FF2B5EF4-FFF2-40B4-BE49-F238E27FC236}">
                <a16:creationId xmlns:a16="http://schemas.microsoft.com/office/drawing/2014/main" id="{53F2EBE8-D3CF-53FB-EB61-43A9A7518A85}"/>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48BE060F-E797-E370-348F-EDB2000D6814}"/>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4" name="Text Placeholder 15">
            <a:extLst>
              <a:ext uri="{FF2B5EF4-FFF2-40B4-BE49-F238E27FC236}">
                <a16:creationId xmlns:a16="http://schemas.microsoft.com/office/drawing/2014/main" id="{06464B5B-FCC2-3AEE-EA5E-ADD822B2F42A}"/>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3" name="Footer Placeholder 4">
            <a:extLst>
              <a:ext uri="{FF2B5EF4-FFF2-40B4-BE49-F238E27FC236}">
                <a16:creationId xmlns:a16="http://schemas.microsoft.com/office/drawing/2014/main" id="{9F1D0492-54E4-6B9A-16E4-45ABF275E75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2736545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Light Gray">
    <p:bg>
      <p:bgPr>
        <a:solidFill>
          <a:schemeClr val="accent4"/>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A0A7EC1A-51CD-2C8A-DD20-8C435B5DA358}"/>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9" name="Text Placeholder 15">
            <a:extLst>
              <a:ext uri="{FF2B5EF4-FFF2-40B4-BE49-F238E27FC236}">
                <a16:creationId xmlns:a16="http://schemas.microsoft.com/office/drawing/2014/main" id="{ED758CD5-6271-5D1E-8E2C-ADDE092845F1}"/>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0" name="Footer Placeholder 9">
            <a:extLst>
              <a:ext uri="{FF2B5EF4-FFF2-40B4-BE49-F238E27FC236}">
                <a16:creationId xmlns:a16="http://schemas.microsoft.com/office/drawing/2014/main" id="{E4C73BBA-836F-7EB6-0BB8-B4A863AF9027}"/>
              </a:ext>
            </a:extLst>
          </p:cNvPr>
          <p:cNvSpPr>
            <a:spLocks noGrp="1"/>
          </p:cNvSpPr>
          <p:nvPr>
            <p:ph type="ftr" sz="quarter" idx="23"/>
          </p:nvPr>
        </p:nvSpPr>
        <p:spPr/>
        <p:txBody>
          <a:bodyPr/>
          <a:lstStyle/>
          <a:p>
            <a:r>
              <a:rPr lang="sv-SE" dirty="0"/>
              <a:t>Sida - Utveckling och bistånd 2025</a:t>
            </a:r>
            <a:endParaRPr lang="en-US" dirty="0"/>
          </a:p>
        </p:txBody>
      </p:sp>
      <p:sp>
        <p:nvSpPr>
          <p:cNvPr id="11" name="Slide Number Placeholder 10">
            <a:extLst>
              <a:ext uri="{FF2B5EF4-FFF2-40B4-BE49-F238E27FC236}">
                <a16:creationId xmlns:a16="http://schemas.microsoft.com/office/drawing/2014/main" id="{E842F71B-CF2B-EFDA-B535-5728466D13F9}"/>
              </a:ext>
            </a:extLst>
          </p:cNvPr>
          <p:cNvSpPr>
            <a:spLocks noGrp="1"/>
          </p:cNvSpPr>
          <p:nvPr>
            <p:ph type="sldNum" sz="quarter" idx="24"/>
          </p:nvPr>
        </p:nvSpPr>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3692D0C7-06A1-72F6-BA86-784EBFB6CDE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9DFD6B-B760-5B24-44F2-8AF3BB04831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273C593-CD64-BD89-1D8C-6B798AA24404}"/>
              </a:ext>
            </a:extLst>
          </p:cNvPr>
          <p:cNvSpPr>
            <a:spLocks noGrp="1"/>
          </p:cNvSpPr>
          <p:nvPr>
            <p:ph type="dt" sz="half" idx="25"/>
          </p:nvPr>
        </p:nvSpPr>
        <p:spPr/>
        <p:txBody>
          <a:bodyPr/>
          <a:lstStyle/>
          <a:p>
            <a:r>
              <a:rPr lang="en-US"/>
              <a:t>Confidential</a:t>
            </a:r>
          </a:p>
        </p:txBody>
      </p:sp>
      <p:sp>
        <p:nvSpPr>
          <p:cNvPr id="6" name="Text Placeholder 15">
            <a:extLst>
              <a:ext uri="{FF2B5EF4-FFF2-40B4-BE49-F238E27FC236}">
                <a16:creationId xmlns:a16="http://schemas.microsoft.com/office/drawing/2014/main" id="{C475FD7C-CF68-C3E8-1801-1258BC991914}"/>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2" name="Footer Placeholder 4">
            <a:extLst>
              <a:ext uri="{FF2B5EF4-FFF2-40B4-BE49-F238E27FC236}">
                <a16:creationId xmlns:a16="http://schemas.microsoft.com/office/drawing/2014/main" id="{DC0B7967-B60E-E692-4496-972DBD87DAF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225007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Light Square">
    <p:bg>
      <p:bgPr>
        <a:solidFill>
          <a:schemeClr val="bg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7" name="Rectangle 6">
            <a:extLst>
              <a:ext uri="{FF2B5EF4-FFF2-40B4-BE49-F238E27FC236}">
                <a16:creationId xmlns:a16="http://schemas.microsoft.com/office/drawing/2014/main" id="{2867F14D-A2FC-3959-1173-D5BA14299626}"/>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8" name="Picture 17">
            <a:extLst>
              <a:ext uri="{FF2B5EF4-FFF2-40B4-BE49-F238E27FC236}">
                <a16:creationId xmlns:a16="http://schemas.microsoft.com/office/drawing/2014/main" id="{CB5E6D79-0A0B-7BAE-8020-EC4199C8548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20" name="Graphic 19">
            <a:extLst>
              <a:ext uri="{FF2B5EF4-FFF2-40B4-BE49-F238E27FC236}">
                <a16:creationId xmlns:a16="http://schemas.microsoft.com/office/drawing/2014/main" id="{BC4096BE-D314-501A-F6A9-7F6ECB07AEF2}"/>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4565165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Teal">
    <p:bg>
      <p:bgPr>
        <a:solidFill>
          <a:schemeClr val="accent2"/>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6417DB05-AA33-2398-EC02-AD0EC57C64DE}"/>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9" name="Text Placeholder 15">
            <a:extLst>
              <a:ext uri="{FF2B5EF4-FFF2-40B4-BE49-F238E27FC236}">
                <a16:creationId xmlns:a16="http://schemas.microsoft.com/office/drawing/2014/main" id="{CD88AA3B-8854-CE94-9DA7-55239EA3DDCD}"/>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1" name="Slide Number Placeholder 10">
            <a:extLst>
              <a:ext uri="{FF2B5EF4-FFF2-40B4-BE49-F238E27FC236}">
                <a16:creationId xmlns:a16="http://schemas.microsoft.com/office/drawing/2014/main" id="{35608B92-E74C-D724-5C51-814A59C81EEE}"/>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3" name="Straight Connector 12">
            <a:extLst>
              <a:ext uri="{FF2B5EF4-FFF2-40B4-BE49-F238E27FC236}">
                <a16:creationId xmlns:a16="http://schemas.microsoft.com/office/drawing/2014/main" id="{E5210628-9348-FC96-643F-565440BF6697}"/>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B296B959-FD90-3F78-C4EF-C7C231FDA9A3}"/>
              </a:ext>
            </a:extLst>
          </p:cNvPr>
          <p:cNvSpPr>
            <a:spLocks noGrp="1"/>
          </p:cNvSpPr>
          <p:nvPr>
            <p:ph type="ftr" sz="quarter" idx="25"/>
          </p:nvPr>
        </p:nvSpPr>
        <p:spPr/>
        <p:txBody>
          <a:bodyPr/>
          <a:lstStyle/>
          <a:p>
            <a:r>
              <a:rPr lang="sv-SE" dirty="0"/>
              <a:t>Sida - Utveckling och bistånd 2025</a:t>
            </a:r>
            <a:endParaRPr lang="en-US" dirty="0"/>
          </a:p>
        </p:txBody>
      </p:sp>
      <p:cxnSp>
        <p:nvCxnSpPr>
          <p:cNvPr id="8" name="Straight Connector 7">
            <a:extLst>
              <a:ext uri="{FF2B5EF4-FFF2-40B4-BE49-F238E27FC236}">
                <a16:creationId xmlns:a16="http://schemas.microsoft.com/office/drawing/2014/main" id="{DABE011A-6E3C-35C2-86F5-8A37C519668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F9A069FD-81F1-C9A9-B59C-98266650D9E3}"/>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E42AF58E-F624-9208-B287-AFBA2A3EB958}"/>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2" name="Footer Placeholder 4">
            <a:extLst>
              <a:ext uri="{FF2B5EF4-FFF2-40B4-BE49-F238E27FC236}">
                <a16:creationId xmlns:a16="http://schemas.microsoft.com/office/drawing/2014/main" id="{4D72FA90-D60D-146A-DDE5-09DC865A2665}"/>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3386434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Orange">
    <p:bg>
      <p:bgPr>
        <a:solidFill>
          <a:schemeClr val="accent1"/>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BD062B2D-3092-3128-03E4-C6031533D9B6}"/>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9" name="Text Placeholder 15">
            <a:extLst>
              <a:ext uri="{FF2B5EF4-FFF2-40B4-BE49-F238E27FC236}">
                <a16:creationId xmlns:a16="http://schemas.microsoft.com/office/drawing/2014/main" id="{ED65F72E-AA3C-1AFD-C1F4-FAAE67D81BFB}"/>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1" name="Slide Number Placeholder 10">
            <a:extLst>
              <a:ext uri="{FF2B5EF4-FFF2-40B4-BE49-F238E27FC236}">
                <a16:creationId xmlns:a16="http://schemas.microsoft.com/office/drawing/2014/main" id="{1BFB7143-E236-C57B-B792-BB702D4492E1}"/>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3" name="Straight Connector 12">
            <a:extLst>
              <a:ext uri="{FF2B5EF4-FFF2-40B4-BE49-F238E27FC236}">
                <a16:creationId xmlns:a16="http://schemas.microsoft.com/office/drawing/2014/main" id="{7ACEAAF4-6FD8-96BC-1316-FFE9B33F3D3E}"/>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4AFED4F7-A6D5-9FF6-C2BB-2F020C994DA4}"/>
              </a:ext>
            </a:extLst>
          </p:cNvPr>
          <p:cNvSpPr>
            <a:spLocks noGrp="1"/>
          </p:cNvSpPr>
          <p:nvPr>
            <p:ph type="ftr" sz="quarter" idx="25"/>
          </p:nvPr>
        </p:nvSpPr>
        <p:spPr/>
        <p:txBody>
          <a:bodyPr/>
          <a:lstStyle/>
          <a:p>
            <a:r>
              <a:rPr lang="sv-SE" dirty="0"/>
              <a:t>Sida - Utveckling och bistånd 2025</a:t>
            </a:r>
            <a:endParaRPr lang="en-US" dirty="0"/>
          </a:p>
        </p:txBody>
      </p:sp>
      <p:cxnSp>
        <p:nvCxnSpPr>
          <p:cNvPr id="8" name="Straight Connector 7">
            <a:extLst>
              <a:ext uri="{FF2B5EF4-FFF2-40B4-BE49-F238E27FC236}">
                <a16:creationId xmlns:a16="http://schemas.microsoft.com/office/drawing/2014/main" id="{513EDD45-0B27-CA49-3E22-05993A20A1B6}"/>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1170D976-3AD7-93FC-AC1C-85C297D6FB24}"/>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37014508-D942-4DEC-F7B9-33EC9E745B6E}"/>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2" name="Footer Placeholder 4">
            <a:extLst>
              <a:ext uri="{FF2B5EF4-FFF2-40B4-BE49-F238E27FC236}">
                <a16:creationId xmlns:a16="http://schemas.microsoft.com/office/drawing/2014/main" id="{0AC1CBD9-3B43-9412-A4EE-4368FB4DC836}"/>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1541042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ection">
    <p:bg>
      <p:bgPr>
        <a:solidFill>
          <a:schemeClr val="bg2"/>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C260398B-53E4-F38A-E18F-7D76FF4B389B}"/>
              </a:ext>
            </a:extLst>
          </p:cNvPr>
          <p:cNvSpPr/>
          <p:nvPr userDrawn="1"/>
        </p:nvSpPr>
        <p:spPr>
          <a:xfrm>
            <a:off x="428" y="3984980"/>
            <a:ext cx="12191144" cy="2872582"/>
          </a:xfrm>
          <a:custGeom>
            <a:avLst/>
            <a:gdLst/>
            <a:ahLst/>
            <a:cxnLst/>
            <a:rect l="l" t="t" r="r" b="b"/>
            <a:pathLst>
              <a:path w="20104100" h="4737100">
                <a:moveTo>
                  <a:pt x="0" y="4737028"/>
                </a:moveTo>
                <a:lnTo>
                  <a:pt x="20104099" y="4737028"/>
                </a:lnTo>
                <a:lnTo>
                  <a:pt x="20104099" y="0"/>
                </a:lnTo>
                <a:lnTo>
                  <a:pt x="0" y="0"/>
                </a:lnTo>
                <a:lnTo>
                  <a:pt x="0" y="4737028"/>
                </a:lnTo>
                <a:close/>
              </a:path>
            </a:pathLst>
          </a:custGeom>
          <a:solidFill>
            <a:srgbClr val="D3C8BD"/>
          </a:solidFill>
        </p:spPr>
        <p:txBody>
          <a:bodyPr wrap="square" lIns="0" tIns="0" rIns="0" bIns="0" rtlCol="0"/>
          <a:lstStyle/>
          <a:p>
            <a:pPr defTabSz="554492"/>
            <a:endParaRPr sz="1092" kern="0">
              <a:solidFill>
                <a:sysClr val="windowText" lastClr="000000"/>
              </a:solidFill>
            </a:endParaRPr>
          </a:p>
        </p:txBody>
      </p:sp>
      <p:sp>
        <p:nvSpPr>
          <p:cNvPr id="4" name="Text Placeholder 15">
            <a:extLst>
              <a:ext uri="{FF2B5EF4-FFF2-40B4-BE49-F238E27FC236}">
                <a16:creationId xmlns:a16="http://schemas.microsoft.com/office/drawing/2014/main" id="{A0A7EC1A-51CD-2C8A-DD20-8C435B5DA358}"/>
              </a:ext>
            </a:extLst>
          </p:cNvPr>
          <p:cNvSpPr>
            <a:spLocks noGrp="1"/>
          </p:cNvSpPr>
          <p:nvPr>
            <p:ph type="body" sz="quarter" idx="19" hasCustomPrompt="1"/>
          </p:nvPr>
        </p:nvSpPr>
        <p:spPr>
          <a:xfrm>
            <a:off x="465137" y="4129999"/>
            <a:ext cx="8701087" cy="869506"/>
          </a:xfrm>
        </p:spPr>
        <p:txBody>
          <a:bodyPr tIns="91440" rIns="0" bIns="0" anchor="t" anchorCtr="0"/>
          <a:lstStyle>
            <a:lvl1pPr marL="285750" indent="-285750">
              <a:spcAft>
                <a:spcPts val="0"/>
              </a:spcAft>
              <a:buFont typeface="Arial" panose="020B0604020202020204" pitchFamily="34" charset="0"/>
              <a:buChar char="•"/>
              <a:defRPr sz="16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285750" marR="0" lvl="0" indent="-285750" algn="l" defTabSz="914400" rtl="0" eaLnBrk="1" fontAlgn="auto" latinLnBrk="0" hangingPunct="1">
              <a:lnSpc>
                <a:spcPct val="100000"/>
              </a:lnSpc>
              <a:spcBef>
                <a:spcPts val="0"/>
              </a:spcBef>
              <a:spcAft>
                <a:spcPts val="0"/>
              </a:spcAft>
              <a:buClrTx/>
              <a:buSzTx/>
              <a:tabLst/>
              <a:defRPr/>
            </a:pPr>
            <a:r>
              <a:rPr lang="en-US"/>
              <a:t>Subheads and support type</a:t>
            </a:r>
          </a:p>
          <a:p>
            <a:pPr marL="285750" marR="0" lvl="0" indent="-285750" algn="l" defTabSz="914400" rtl="0" eaLnBrk="1" fontAlgn="auto" latinLnBrk="0" hangingPunct="1">
              <a:lnSpc>
                <a:spcPct val="100000"/>
              </a:lnSpc>
              <a:spcBef>
                <a:spcPts val="0"/>
              </a:spcBef>
              <a:spcAft>
                <a:spcPts val="0"/>
              </a:spcAft>
              <a:buClrTx/>
              <a:buSzTx/>
              <a:tabLst/>
              <a:defRPr/>
            </a:pPr>
            <a:endParaRPr lang="en-US"/>
          </a:p>
        </p:txBody>
      </p:sp>
      <p:sp>
        <p:nvSpPr>
          <p:cNvPr id="9" name="Text Placeholder 15">
            <a:extLst>
              <a:ext uri="{FF2B5EF4-FFF2-40B4-BE49-F238E27FC236}">
                <a16:creationId xmlns:a16="http://schemas.microsoft.com/office/drawing/2014/main" id="{ED758CD5-6271-5D1E-8E2C-ADDE092845F1}"/>
              </a:ext>
            </a:extLst>
          </p:cNvPr>
          <p:cNvSpPr>
            <a:spLocks noGrp="1"/>
          </p:cNvSpPr>
          <p:nvPr>
            <p:ph type="body" sz="quarter" idx="22" hasCustomPrompt="1"/>
          </p:nvPr>
        </p:nvSpPr>
        <p:spPr>
          <a:xfrm>
            <a:off x="465138" y="1508000"/>
            <a:ext cx="2325687" cy="995054"/>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0" name="Footer Placeholder 9">
            <a:extLst>
              <a:ext uri="{FF2B5EF4-FFF2-40B4-BE49-F238E27FC236}">
                <a16:creationId xmlns:a16="http://schemas.microsoft.com/office/drawing/2014/main" id="{E4C73BBA-836F-7EB6-0BB8-B4A863AF9027}"/>
              </a:ext>
            </a:extLst>
          </p:cNvPr>
          <p:cNvSpPr>
            <a:spLocks noGrp="1"/>
          </p:cNvSpPr>
          <p:nvPr>
            <p:ph type="ftr" sz="quarter" idx="23"/>
          </p:nvPr>
        </p:nvSpPr>
        <p:spPr/>
        <p:txBody>
          <a:bodyPr/>
          <a:lstStyle/>
          <a:p>
            <a:r>
              <a:rPr lang="sv-SE" dirty="0"/>
              <a:t>Sida - Utveckling och bistånd 2025</a:t>
            </a:r>
            <a:endParaRPr lang="en-US" dirty="0"/>
          </a:p>
        </p:txBody>
      </p:sp>
      <p:sp>
        <p:nvSpPr>
          <p:cNvPr id="11" name="Slide Number Placeholder 10">
            <a:extLst>
              <a:ext uri="{FF2B5EF4-FFF2-40B4-BE49-F238E27FC236}">
                <a16:creationId xmlns:a16="http://schemas.microsoft.com/office/drawing/2014/main" id="{E842F71B-CF2B-EFDA-B535-5728466D13F9}"/>
              </a:ext>
            </a:extLst>
          </p:cNvPr>
          <p:cNvSpPr>
            <a:spLocks noGrp="1"/>
          </p:cNvSpPr>
          <p:nvPr>
            <p:ph type="sldNum" sz="quarter" idx="24"/>
          </p:nvPr>
        </p:nvSpPr>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3692D0C7-06A1-72F6-BA86-784EBFB6CDE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9DFD6B-B760-5B24-44F2-8AF3BB04831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273C593-CD64-BD89-1D8C-6B798AA24404}"/>
              </a:ext>
            </a:extLst>
          </p:cNvPr>
          <p:cNvSpPr>
            <a:spLocks noGrp="1"/>
          </p:cNvSpPr>
          <p:nvPr>
            <p:ph type="dt" sz="half" idx="25"/>
          </p:nvPr>
        </p:nvSpPr>
        <p:spPr/>
        <p:txBody>
          <a:bodyPr/>
          <a:lstStyle/>
          <a:p>
            <a:r>
              <a:rPr lang="en-US"/>
              <a:t>Confidential</a:t>
            </a:r>
          </a:p>
        </p:txBody>
      </p:sp>
      <p:sp>
        <p:nvSpPr>
          <p:cNvPr id="6" name="Text Placeholder 15">
            <a:extLst>
              <a:ext uri="{FF2B5EF4-FFF2-40B4-BE49-F238E27FC236}">
                <a16:creationId xmlns:a16="http://schemas.microsoft.com/office/drawing/2014/main" id="{C475FD7C-CF68-C3E8-1801-1258BC991914}"/>
              </a:ext>
            </a:extLst>
          </p:cNvPr>
          <p:cNvSpPr>
            <a:spLocks noGrp="1"/>
          </p:cNvSpPr>
          <p:nvPr>
            <p:ph type="body" sz="quarter" idx="28" hasCustomPrompt="1"/>
          </p:nvPr>
        </p:nvSpPr>
        <p:spPr>
          <a:xfrm>
            <a:off x="460372" y="2498852"/>
            <a:ext cx="8705852" cy="1476008"/>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2" name="Footer Placeholder 4">
            <a:extLst>
              <a:ext uri="{FF2B5EF4-FFF2-40B4-BE49-F238E27FC236}">
                <a16:creationId xmlns:a16="http://schemas.microsoft.com/office/drawing/2014/main" id="{CE206D06-2F81-5752-E8FB-4FFC615CD3EE}"/>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3070397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Frame Medium Gray">
    <p:bg>
      <p:bgPr>
        <a:solidFill>
          <a:schemeClr val="accent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532E42-1FDB-C97C-8862-F52130CA3AEA}"/>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1" name="Text Placeholder 15">
            <a:extLst>
              <a:ext uri="{FF2B5EF4-FFF2-40B4-BE49-F238E27FC236}">
                <a16:creationId xmlns:a16="http://schemas.microsoft.com/office/drawing/2014/main" id="{1C67C010-C22B-A35F-A8B3-D7431D850E67}"/>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E1A4D50D-6412-207A-08B9-75A02F91C4BD}"/>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sv-SE" dirty="0"/>
              <a:t>Sida - Utveckling och bistånd 2025</a:t>
            </a:r>
            <a:endParaRPr lang="en-US" dirty="0"/>
          </a:p>
        </p:txBody>
      </p:sp>
      <p:cxnSp>
        <p:nvCxnSpPr>
          <p:cNvPr id="15" name="Straight Connector 14">
            <a:extLst>
              <a:ext uri="{FF2B5EF4-FFF2-40B4-BE49-F238E27FC236}">
                <a16:creationId xmlns:a16="http://schemas.microsoft.com/office/drawing/2014/main" id="{BED5CFE9-9770-D945-A00B-431D157BC914}"/>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3B912DF-AC91-89F0-5F02-2CF0400D0742}"/>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5" name="Text Placeholder 15">
            <a:extLst>
              <a:ext uri="{FF2B5EF4-FFF2-40B4-BE49-F238E27FC236}">
                <a16:creationId xmlns:a16="http://schemas.microsoft.com/office/drawing/2014/main" id="{CBCEDAA4-796E-5A46-A2A0-EC28736C6134}"/>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3" name="Rectangle 2">
            <a:extLst>
              <a:ext uri="{FF2B5EF4-FFF2-40B4-BE49-F238E27FC236}">
                <a16:creationId xmlns:a16="http://schemas.microsoft.com/office/drawing/2014/main" id="{10F1BDDB-75BC-E240-7836-F0AEE07DB1BB}"/>
              </a:ext>
            </a:extLst>
          </p:cNvPr>
          <p:cNvSpPr/>
          <p:nvPr userDrawn="1"/>
        </p:nvSpPr>
        <p:spPr bwMode="auto">
          <a:xfrm>
            <a:off x="460372" y="461554"/>
            <a:ext cx="11268078" cy="139337"/>
          </a:xfrm>
          <a:prstGeom prst="rect">
            <a:avLst/>
          </a:prstGeom>
          <a:solidFill>
            <a:schemeClr val="accent3"/>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7" name="Footer Placeholder 4">
            <a:extLst>
              <a:ext uri="{FF2B5EF4-FFF2-40B4-BE49-F238E27FC236}">
                <a16:creationId xmlns:a16="http://schemas.microsoft.com/office/drawing/2014/main" id="{E38343CA-129C-C44A-430C-3830B047EDEB}"/>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1049130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Frame Light Gra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E4EF48-90FB-F040-ED5C-27A36801BF81}"/>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2DF10597-DF50-93F0-E79D-6DE3A21C83F7}"/>
              </a:ext>
            </a:extLst>
          </p:cNvPr>
          <p:cNvSpPr/>
          <p:nvPr userDrawn="1"/>
        </p:nvSpPr>
        <p:spPr bwMode="auto">
          <a:xfrm>
            <a:off x="460372" y="461554"/>
            <a:ext cx="11268078" cy="139337"/>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F67DA72D-E42C-6AB1-A31E-CFA449887288}"/>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0" name="Text Placeholder 15">
            <a:extLst>
              <a:ext uri="{FF2B5EF4-FFF2-40B4-BE49-F238E27FC236}">
                <a16:creationId xmlns:a16="http://schemas.microsoft.com/office/drawing/2014/main" id="{26D03901-7178-AA28-0A3E-0AC4CAE875A0}"/>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2" name="Slide Number Placeholder 10">
            <a:extLst>
              <a:ext uri="{FF2B5EF4-FFF2-40B4-BE49-F238E27FC236}">
                <a16:creationId xmlns:a16="http://schemas.microsoft.com/office/drawing/2014/main" id="{F6460D99-CAE5-88F5-9E24-E3BD73EA3503}"/>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56A6C2F4-7716-D69C-3314-35AB820E3FCA}"/>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71D9397F-1C45-4A67-FCD4-245877028A97}"/>
              </a:ext>
            </a:extLst>
          </p:cNvPr>
          <p:cNvSpPr>
            <a:spLocks noGrp="1"/>
          </p:cNvSpPr>
          <p:nvPr>
            <p:ph type="ftr" sz="quarter" idx="25"/>
          </p:nvPr>
        </p:nvSpPr>
        <p:spPr/>
        <p:txBody>
          <a:bodyPr/>
          <a:lstStyle/>
          <a:p>
            <a:r>
              <a:rPr lang="sv-SE" dirty="0"/>
              <a:t>Sida - Utveckling och bistånd 2025</a:t>
            </a:r>
            <a:endParaRPr lang="en-US" dirty="0"/>
          </a:p>
        </p:txBody>
      </p:sp>
      <p:cxnSp>
        <p:nvCxnSpPr>
          <p:cNvPr id="8" name="Straight Connector 7">
            <a:extLst>
              <a:ext uri="{FF2B5EF4-FFF2-40B4-BE49-F238E27FC236}">
                <a16:creationId xmlns:a16="http://schemas.microsoft.com/office/drawing/2014/main" id="{AAAB7CFF-25B6-7A44-1EEF-D89DB80560A1}"/>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4B9DFCA-1DD9-8826-E7C2-94B2E7BE9A9B}"/>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98F69561-DEB6-F093-FCDD-80EF7948821B}"/>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5" name="Footer Placeholder 4">
            <a:extLst>
              <a:ext uri="{FF2B5EF4-FFF2-40B4-BE49-F238E27FC236}">
                <a16:creationId xmlns:a16="http://schemas.microsoft.com/office/drawing/2014/main" id="{9067484C-75F4-EDA0-6043-E0871E2DB3E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142921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Frame Teal">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E4F07B-58EF-2EB8-228F-388DA2DDB2B0}"/>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D15B6696-02CD-7CA0-A287-66F114755978}"/>
              </a:ext>
            </a:extLst>
          </p:cNvPr>
          <p:cNvSpPr/>
          <p:nvPr userDrawn="1"/>
        </p:nvSpPr>
        <p:spPr bwMode="auto">
          <a:xfrm>
            <a:off x="460372" y="461554"/>
            <a:ext cx="11268078" cy="139337"/>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6FB70C76-CBCC-279E-C743-8C37C44639D9}"/>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0" name="Text Placeholder 15">
            <a:extLst>
              <a:ext uri="{FF2B5EF4-FFF2-40B4-BE49-F238E27FC236}">
                <a16:creationId xmlns:a16="http://schemas.microsoft.com/office/drawing/2014/main" id="{9A8DE64A-496D-E008-5BFF-836116323662}"/>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2" name="Slide Number Placeholder 10">
            <a:extLst>
              <a:ext uri="{FF2B5EF4-FFF2-40B4-BE49-F238E27FC236}">
                <a16:creationId xmlns:a16="http://schemas.microsoft.com/office/drawing/2014/main" id="{CE8A29CB-BD23-C15A-7989-C00F9F1CDA72}"/>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F2AF66C1-EB86-4972-5234-AC69B9AF75F5}"/>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9463B41-9748-8888-1406-6FC26B083A08}"/>
              </a:ext>
            </a:extLst>
          </p:cNvPr>
          <p:cNvSpPr>
            <a:spLocks noGrp="1"/>
          </p:cNvSpPr>
          <p:nvPr>
            <p:ph type="ftr" sz="quarter" idx="25"/>
          </p:nvPr>
        </p:nvSpPr>
        <p:spPr/>
        <p:txBody>
          <a:bodyPr/>
          <a:lstStyle/>
          <a:p>
            <a:r>
              <a:rPr lang="sv-SE" dirty="0"/>
              <a:t>Sida - Utveckling och bistånd 2025</a:t>
            </a:r>
            <a:endParaRPr lang="en-US" dirty="0"/>
          </a:p>
        </p:txBody>
      </p:sp>
      <p:cxnSp>
        <p:nvCxnSpPr>
          <p:cNvPr id="8" name="Straight Connector 7">
            <a:extLst>
              <a:ext uri="{FF2B5EF4-FFF2-40B4-BE49-F238E27FC236}">
                <a16:creationId xmlns:a16="http://schemas.microsoft.com/office/drawing/2014/main" id="{73A96C96-5732-99E1-D97F-BDBE28BEE49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CE048D7-3BB9-4612-0AE2-A83366993DF7}"/>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744B116D-B49C-E900-CF6F-F9221C17D2BB}"/>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6" name="Footer Placeholder 4">
            <a:extLst>
              <a:ext uri="{FF2B5EF4-FFF2-40B4-BE49-F238E27FC236}">
                <a16:creationId xmlns:a16="http://schemas.microsoft.com/office/drawing/2014/main" id="{0F599F9D-0EDE-50D2-F171-DC2724C369C8}"/>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1270612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Frame Orange">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CC8C4C-1367-D399-40AD-C13D894A7BCA}"/>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A1E3C772-6A09-A9EC-3D68-5475ECD268CD}"/>
              </a:ext>
            </a:extLst>
          </p:cNvPr>
          <p:cNvSpPr/>
          <p:nvPr userDrawn="1"/>
        </p:nvSpPr>
        <p:spPr bwMode="auto">
          <a:xfrm>
            <a:off x="460372" y="461554"/>
            <a:ext cx="11268078" cy="139337"/>
          </a:xfrm>
          <a:prstGeom prst="rect">
            <a:avLst/>
          </a:prstGeom>
          <a:solidFill>
            <a:schemeClr val="tx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4D55D2D3-4BCD-D761-81C6-8AA39BA60C2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0" name="Text Placeholder 15">
            <a:extLst>
              <a:ext uri="{FF2B5EF4-FFF2-40B4-BE49-F238E27FC236}">
                <a16:creationId xmlns:a16="http://schemas.microsoft.com/office/drawing/2014/main" id="{E5AAFDAA-C3BB-513F-E305-CEFA439ACAFB}"/>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2" name="Slide Number Placeholder 10">
            <a:extLst>
              <a:ext uri="{FF2B5EF4-FFF2-40B4-BE49-F238E27FC236}">
                <a16:creationId xmlns:a16="http://schemas.microsoft.com/office/drawing/2014/main" id="{8FC6C0A0-DD0F-1CD7-3F8E-C4A64D2A39A5}"/>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770DE1E8-7966-F0D2-85AE-EAEB2CBAEEF9}"/>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B5408473-993F-B7A3-A7DF-E38E079D6D8C}"/>
              </a:ext>
            </a:extLst>
          </p:cNvPr>
          <p:cNvSpPr>
            <a:spLocks noGrp="1"/>
          </p:cNvSpPr>
          <p:nvPr>
            <p:ph type="ftr" sz="quarter" idx="25"/>
          </p:nvPr>
        </p:nvSpPr>
        <p:spPr/>
        <p:txBody>
          <a:bodyPr/>
          <a:lstStyle/>
          <a:p>
            <a:r>
              <a:rPr lang="sv-SE" dirty="0"/>
              <a:t>Sida - Utveckling och bistånd 2025</a:t>
            </a:r>
            <a:endParaRPr lang="en-US" dirty="0"/>
          </a:p>
        </p:txBody>
      </p:sp>
      <p:cxnSp>
        <p:nvCxnSpPr>
          <p:cNvPr id="8" name="Straight Connector 7">
            <a:extLst>
              <a:ext uri="{FF2B5EF4-FFF2-40B4-BE49-F238E27FC236}">
                <a16:creationId xmlns:a16="http://schemas.microsoft.com/office/drawing/2014/main" id="{5662E469-C599-5696-56F4-2B0B1962E118}"/>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C6852808-0E62-7475-11D3-AA7B497F40B0}"/>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44486A17-42A0-F2D9-92BF-A9E7DC85794C}"/>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6" name="Footer Placeholder 4">
            <a:extLst>
              <a:ext uri="{FF2B5EF4-FFF2-40B4-BE49-F238E27FC236}">
                <a16:creationId xmlns:a16="http://schemas.microsoft.com/office/drawing/2014/main" id="{7D947A69-A7B7-A220-06F0-24D6328A058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1294426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Frame Light">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5EC88-4D12-B3D1-114A-AE64BD0CB27C}"/>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9C24D6B1-9207-47CB-F1E7-79F38397F70B}"/>
              </a:ext>
            </a:extLst>
          </p:cNvPr>
          <p:cNvSpPr/>
          <p:nvPr userDrawn="1"/>
        </p:nvSpPr>
        <p:spPr bwMode="auto">
          <a:xfrm>
            <a:off x="460372" y="461554"/>
            <a:ext cx="11268078" cy="139337"/>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AE82820D-7AD7-8A10-C69B-215F439F14BF}"/>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0" name="Text Placeholder 15">
            <a:extLst>
              <a:ext uri="{FF2B5EF4-FFF2-40B4-BE49-F238E27FC236}">
                <a16:creationId xmlns:a16="http://schemas.microsoft.com/office/drawing/2014/main" id="{40711B6C-E816-6031-8ED6-9249E12E5801}"/>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2" name="Slide Number Placeholder 10">
            <a:extLst>
              <a:ext uri="{FF2B5EF4-FFF2-40B4-BE49-F238E27FC236}">
                <a16:creationId xmlns:a16="http://schemas.microsoft.com/office/drawing/2014/main" id="{2882E376-C3B2-15DB-E502-E5599C03A586}"/>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76DE7AC1-8EAF-B96D-918E-74EDD6EAE1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6F4271B-0183-A029-E23B-3C6D532E9E9B}"/>
              </a:ext>
            </a:extLst>
          </p:cNvPr>
          <p:cNvSpPr>
            <a:spLocks noGrp="1"/>
          </p:cNvSpPr>
          <p:nvPr>
            <p:ph type="ftr" sz="quarter" idx="25"/>
          </p:nvPr>
        </p:nvSpPr>
        <p:spPr/>
        <p:txBody>
          <a:bodyPr/>
          <a:lstStyle/>
          <a:p>
            <a:r>
              <a:rPr lang="sv-SE" dirty="0"/>
              <a:t>Sida - Utveckling och bistånd 2025</a:t>
            </a:r>
            <a:endParaRPr lang="en-US" dirty="0"/>
          </a:p>
        </p:txBody>
      </p:sp>
      <p:cxnSp>
        <p:nvCxnSpPr>
          <p:cNvPr id="8" name="Straight Connector 7">
            <a:extLst>
              <a:ext uri="{FF2B5EF4-FFF2-40B4-BE49-F238E27FC236}">
                <a16:creationId xmlns:a16="http://schemas.microsoft.com/office/drawing/2014/main" id="{5AA6D598-42ED-42FA-E99A-FABFD49671AD}"/>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1F684ABB-19B3-5360-A974-4DA410B3BF67}"/>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1700D518-F167-9BB3-6C12-0C328A1FAFAE}"/>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5" name="Footer Placeholder 4">
            <a:extLst>
              <a:ext uri="{FF2B5EF4-FFF2-40B4-BE49-F238E27FC236}">
                <a16:creationId xmlns:a16="http://schemas.microsoft.com/office/drawing/2014/main" id="{BD831555-3158-31BF-F79B-099316864CE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2606460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Frame Medium Gray Teal">
    <p:bg>
      <p:bgPr>
        <a:solidFill>
          <a:schemeClr val="accent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E9AF1C-AEE7-78A3-1D5F-C664DFCDC99A}"/>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8" name="Rectangle 7">
            <a:extLst>
              <a:ext uri="{FF2B5EF4-FFF2-40B4-BE49-F238E27FC236}">
                <a16:creationId xmlns:a16="http://schemas.microsoft.com/office/drawing/2014/main" id="{1D0C01A9-712F-C9B5-1E61-49EBFA1C0718}"/>
              </a:ext>
            </a:extLst>
          </p:cNvPr>
          <p:cNvSpPr/>
          <p:nvPr userDrawn="1"/>
        </p:nvSpPr>
        <p:spPr bwMode="auto">
          <a:xfrm>
            <a:off x="460372" y="461554"/>
            <a:ext cx="11268078" cy="139337"/>
          </a:xfrm>
          <a:prstGeom prst="rect">
            <a:avLst/>
          </a:prstGeom>
          <a:solidFill>
            <a:schemeClr val="accent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1" name="Text Placeholder 15">
            <a:extLst>
              <a:ext uri="{FF2B5EF4-FFF2-40B4-BE49-F238E27FC236}">
                <a16:creationId xmlns:a16="http://schemas.microsoft.com/office/drawing/2014/main" id="{1C67C010-C22B-A35F-A8B3-D7431D850E67}"/>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E247FC52-EE1B-44A6-8ED3-B7B8BF4A3867}"/>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sv-SE" dirty="0"/>
              <a:t>Sida - Utveckling och bistånd 2025</a:t>
            </a:r>
            <a:endParaRPr lang="en-US" dirty="0"/>
          </a:p>
        </p:txBody>
      </p:sp>
      <p:cxnSp>
        <p:nvCxnSpPr>
          <p:cNvPr id="14" name="Straight Connector 13">
            <a:extLst>
              <a:ext uri="{FF2B5EF4-FFF2-40B4-BE49-F238E27FC236}">
                <a16:creationId xmlns:a16="http://schemas.microsoft.com/office/drawing/2014/main" id="{F8656588-7728-F1F0-22D2-3BB8765F67AC}"/>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FB8052DC-A5E1-8F62-126E-48C9F8464A36}"/>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3" name="Text Placeholder 15">
            <a:extLst>
              <a:ext uri="{FF2B5EF4-FFF2-40B4-BE49-F238E27FC236}">
                <a16:creationId xmlns:a16="http://schemas.microsoft.com/office/drawing/2014/main" id="{6681EBC3-07EB-197E-2501-EB6AE19E8CA4}"/>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7" name="Footer Placeholder 4">
            <a:extLst>
              <a:ext uri="{FF2B5EF4-FFF2-40B4-BE49-F238E27FC236}">
                <a16:creationId xmlns:a16="http://schemas.microsoft.com/office/drawing/2014/main" id="{08C2C555-B3F5-A185-06AC-F7FC06ACC68F}"/>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102542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i="0">
                <a:solidFill>
                  <a:schemeClr val="bg2"/>
                </a:solidFill>
              </a:defRPr>
            </a:lvl1pPr>
          </a:lstStyle>
          <a:p>
            <a:r>
              <a:rPr lang="en-US"/>
              <a:t>Click icon to add media</a:t>
            </a:r>
          </a:p>
        </p:txBody>
      </p:sp>
    </p:spTree>
    <p:extLst>
      <p:ext uri="{BB962C8B-B14F-4D97-AF65-F5344CB8AC3E}">
        <p14:creationId xmlns:p14="http://schemas.microsoft.com/office/powerpoint/2010/main" val="132759413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Light Triangle">
    <p:bg>
      <p:bgPr>
        <a:solidFill>
          <a:schemeClr val="bg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3" name="Rectangle 2">
            <a:extLst>
              <a:ext uri="{FF2B5EF4-FFF2-40B4-BE49-F238E27FC236}">
                <a16:creationId xmlns:a16="http://schemas.microsoft.com/office/drawing/2014/main" id="{D067E0A6-92E7-0D5A-7313-A9A26CF192B0}"/>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6" name="Picture 17">
            <a:extLst>
              <a:ext uri="{FF2B5EF4-FFF2-40B4-BE49-F238E27FC236}">
                <a16:creationId xmlns:a16="http://schemas.microsoft.com/office/drawing/2014/main" id="{C53C3780-9183-B13B-44E1-DE44C648172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9" name="Graphic 8">
            <a:extLst>
              <a:ext uri="{FF2B5EF4-FFF2-40B4-BE49-F238E27FC236}">
                <a16:creationId xmlns:a16="http://schemas.microsoft.com/office/drawing/2014/main" id="{C688AD9B-CF05-1F0B-77B3-F9AF063B1A8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280914713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AB7ADB-75F1-7C37-4B0D-0744FAB0FE04}"/>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Title 9">
            <a:extLst>
              <a:ext uri="{FF2B5EF4-FFF2-40B4-BE49-F238E27FC236}">
                <a16:creationId xmlns:a16="http://schemas.microsoft.com/office/drawing/2014/main" id="{2CC68089-492F-4C6F-CA02-C5B0ED88850C}"/>
              </a:ext>
            </a:extLst>
          </p:cNvPr>
          <p:cNvSpPr>
            <a:spLocks noGrp="1"/>
          </p:cNvSpPr>
          <p:nvPr>
            <p:ph type="title" hasCustomPrompt="1"/>
          </p:nvPr>
        </p:nvSpPr>
        <p:spPr>
          <a:xfrm>
            <a:off x="465138" y="419101"/>
            <a:ext cx="6376987" cy="1383196"/>
          </a:xfrm>
        </p:spPr>
        <p:txBody>
          <a:bodyPr tIns="0" rIns="0" bIns="0" anchor="b" anchorCtr="0"/>
          <a:lstStyle>
            <a:lvl1pPr>
              <a:lnSpc>
                <a:spcPct val="100000"/>
              </a:lnSpc>
              <a:defRPr sz="4800" b="0" i="0">
                <a:solidFill>
                  <a:schemeClr val="bg2"/>
                </a:solidFill>
                <a:latin typeface="Georgia" panose="02040502050405020303" pitchFamily="18" charset="0"/>
                <a:cs typeface="Segoe UI" panose="020B0502040204020203" pitchFamily="34" charset="0"/>
              </a:defRPr>
            </a:lvl1pPr>
          </a:lstStyle>
          <a:p>
            <a:r>
              <a:rPr lang="en-US"/>
              <a:t>Thank you message</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4484083"/>
            <a:ext cx="2980427" cy="1139477"/>
          </a:xfrm>
        </p:spPr>
        <p:txBody>
          <a:bodyPr tIns="91440" rIns="640080" bIns="0" anchor="t" anchorCtr="0"/>
          <a:lstStyle>
            <a:lvl1pPr>
              <a:spcAft>
                <a:spcPts val="0"/>
              </a:spcAft>
              <a:buFontTx/>
              <a:buNone/>
              <a:defRPr sz="1400" b="0"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Contact Info line 1</a:t>
            </a:r>
            <a:br>
              <a:rPr lang="en-US"/>
            </a:br>
            <a:r>
              <a:rPr lang="en-US"/>
              <a:t>Contact Info line 2</a:t>
            </a:r>
            <a:br>
              <a:rPr lang="en-US"/>
            </a:br>
            <a:r>
              <a:rPr lang="en-US"/>
              <a:t>email address</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3896139"/>
            <a:ext cx="2980427" cy="587942"/>
          </a:xfrm>
        </p:spPr>
        <p:txBody>
          <a:bodyPr tIns="0" rIns="0" bIns="0" anchor="b" anchorCtr="0"/>
          <a:lstStyle>
            <a:lvl1pPr>
              <a:spcAft>
                <a:spcPts val="0"/>
              </a:spcAft>
              <a:buFontTx/>
              <a:buNone/>
              <a:defRPr sz="1800" b="1"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pic>
        <p:nvPicPr>
          <p:cNvPr id="4" name="Picture 3">
            <a:extLst>
              <a:ext uri="{FF2B5EF4-FFF2-40B4-BE49-F238E27FC236}">
                <a16:creationId xmlns:a16="http://schemas.microsoft.com/office/drawing/2014/main" id="{F5D3BA03-C7E8-9405-7228-0C015EBB900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0215" y="5951180"/>
            <a:ext cx="3654425" cy="476664"/>
          </a:xfrm>
          <a:prstGeom prst="rect">
            <a:avLst/>
          </a:prstGeom>
        </p:spPr>
      </p:pic>
      <p:sp>
        <p:nvSpPr>
          <p:cNvPr id="8" name="Text Placeholder 15">
            <a:extLst>
              <a:ext uri="{FF2B5EF4-FFF2-40B4-BE49-F238E27FC236}">
                <a16:creationId xmlns:a16="http://schemas.microsoft.com/office/drawing/2014/main" id="{D324DD18-6FFC-C14E-7993-F91AD3C088E2}"/>
              </a:ext>
            </a:extLst>
          </p:cNvPr>
          <p:cNvSpPr>
            <a:spLocks noGrp="1"/>
          </p:cNvSpPr>
          <p:nvPr>
            <p:ph type="body" sz="quarter" idx="27" hasCustomPrompt="1"/>
          </p:nvPr>
        </p:nvSpPr>
        <p:spPr>
          <a:xfrm>
            <a:off x="3865703" y="4484083"/>
            <a:ext cx="2980426" cy="1139477"/>
          </a:xfrm>
        </p:spPr>
        <p:txBody>
          <a:bodyPr tIns="91440" rIns="640080" bIns="0" anchor="t" anchorCtr="0"/>
          <a:lstStyle>
            <a:lvl1pPr>
              <a:spcAft>
                <a:spcPts val="0"/>
              </a:spcAft>
              <a:buFontTx/>
              <a:buNone/>
              <a:defRPr sz="1400" b="0"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Contact Info line 1</a:t>
            </a:r>
            <a:br>
              <a:rPr lang="en-US"/>
            </a:br>
            <a:r>
              <a:rPr lang="en-US"/>
              <a:t>Contact Info line 2</a:t>
            </a:r>
            <a:br>
              <a:rPr lang="en-US"/>
            </a:br>
            <a:r>
              <a:rPr lang="en-US"/>
              <a:t>email address</a:t>
            </a:r>
          </a:p>
        </p:txBody>
      </p:sp>
      <p:sp>
        <p:nvSpPr>
          <p:cNvPr id="11" name="Text Placeholder 15">
            <a:extLst>
              <a:ext uri="{FF2B5EF4-FFF2-40B4-BE49-F238E27FC236}">
                <a16:creationId xmlns:a16="http://schemas.microsoft.com/office/drawing/2014/main" id="{87A0A801-BE09-EF20-C975-2B122824E04B}"/>
              </a:ext>
            </a:extLst>
          </p:cNvPr>
          <p:cNvSpPr>
            <a:spLocks noGrp="1"/>
          </p:cNvSpPr>
          <p:nvPr>
            <p:ph type="body" sz="quarter" idx="28" hasCustomPrompt="1"/>
          </p:nvPr>
        </p:nvSpPr>
        <p:spPr>
          <a:xfrm>
            <a:off x="3865703" y="3896139"/>
            <a:ext cx="2980426" cy="587942"/>
          </a:xfrm>
        </p:spPr>
        <p:txBody>
          <a:bodyPr tIns="0" rIns="0" bIns="0" anchor="b" anchorCtr="0"/>
          <a:lstStyle>
            <a:lvl1pPr>
              <a:spcAft>
                <a:spcPts val="0"/>
              </a:spcAft>
              <a:buFontTx/>
              <a:buNone/>
              <a:defRPr sz="1800" b="1"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20" name="Picture Placeholder 19">
            <a:extLst>
              <a:ext uri="{FF2B5EF4-FFF2-40B4-BE49-F238E27FC236}">
                <a16:creationId xmlns:a16="http://schemas.microsoft.com/office/drawing/2014/main" id="{93F0A21C-5B6C-B783-6717-9DCF66CADF29}"/>
              </a:ext>
            </a:extLst>
          </p:cNvPr>
          <p:cNvSpPr>
            <a:spLocks noGrp="1"/>
          </p:cNvSpPr>
          <p:nvPr>
            <p:ph type="pic" sz="quarter" idx="29" hasCustomPrompt="1"/>
          </p:nvPr>
        </p:nvSpPr>
        <p:spPr>
          <a:xfrm>
            <a:off x="460375" y="2315607"/>
            <a:ext cx="1553955" cy="1553955"/>
          </a:xfrm>
          <a:custGeom>
            <a:avLst/>
            <a:gdLst>
              <a:gd name="connsiteX0" fmla="*/ 848140 w 1696280"/>
              <a:gd name="connsiteY0" fmla="*/ 0 h 1696280"/>
              <a:gd name="connsiteX1" fmla="*/ 1696280 w 1696280"/>
              <a:gd name="connsiteY1" fmla="*/ 848140 h 1696280"/>
              <a:gd name="connsiteX2" fmla="*/ 848140 w 1696280"/>
              <a:gd name="connsiteY2" fmla="*/ 1696280 h 1696280"/>
              <a:gd name="connsiteX3" fmla="*/ 0 w 1696280"/>
              <a:gd name="connsiteY3" fmla="*/ 848140 h 1696280"/>
              <a:gd name="connsiteX4" fmla="*/ 848140 w 1696280"/>
              <a:gd name="connsiteY4" fmla="*/ 0 h 169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80" h="1696280">
                <a:moveTo>
                  <a:pt x="848140" y="0"/>
                </a:moveTo>
                <a:cubicBezTo>
                  <a:pt x="1316555" y="0"/>
                  <a:pt x="1696280" y="379725"/>
                  <a:pt x="1696280" y="848140"/>
                </a:cubicBezTo>
                <a:cubicBezTo>
                  <a:pt x="1696280" y="1316555"/>
                  <a:pt x="1316555" y="1696280"/>
                  <a:pt x="848140" y="1696280"/>
                </a:cubicBezTo>
                <a:cubicBezTo>
                  <a:pt x="379725" y="1696280"/>
                  <a:pt x="0" y="1316555"/>
                  <a:pt x="0" y="848140"/>
                </a:cubicBezTo>
                <a:cubicBezTo>
                  <a:pt x="0" y="379725"/>
                  <a:pt x="379725" y="0"/>
                  <a:pt x="848140" y="0"/>
                </a:cubicBezTo>
                <a:close/>
              </a:path>
            </a:pathLst>
          </a:custGeom>
          <a:solidFill>
            <a:schemeClr val="bg1">
              <a:lumMod val="75000"/>
            </a:schemeClr>
          </a:solidFill>
        </p:spPr>
        <p:txBody>
          <a:bodyPr wrap="square" tIns="274320">
            <a:noAutofit/>
          </a:bodyPr>
          <a:lstStyle>
            <a:lvl1pPr algn="ctr">
              <a:defRPr/>
            </a:lvl1pPr>
          </a:lstStyle>
          <a:p>
            <a:r>
              <a:rPr lang="en-US"/>
              <a:t>image</a:t>
            </a:r>
          </a:p>
        </p:txBody>
      </p:sp>
      <p:sp>
        <p:nvSpPr>
          <p:cNvPr id="21" name="Picture Placeholder 20">
            <a:extLst>
              <a:ext uri="{FF2B5EF4-FFF2-40B4-BE49-F238E27FC236}">
                <a16:creationId xmlns:a16="http://schemas.microsoft.com/office/drawing/2014/main" id="{65C97B90-46A9-15FB-AD06-952F03C7B4B4}"/>
              </a:ext>
            </a:extLst>
          </p:cNvPr>
          <p:cNvSpPr>
            <a:spLocks noGrp="1"/>
          </p:cNvSpPr>
          <p:nvPr>
            <p:ph type="pic" sz="quarter" idx="30" hasCustomPrompt="1"/>
          </p:nvPr>
        </p:nvSpPr>
        <p:spPr>
          <a:xfrm>
            <a:off x="3823125" y="2315607"/>
            <a:ext cx="1553955" cy="1553955"/>
          </a:xfrm>
          <a:custGeom>
            <a:avLst/>
            <a:gdLst>
              <a:gd name="connsiteX0" fmla="*/ 848140 w 1696280"/>
              <a:gd name="connsiteY0" fmla="*/ 0 h 1696280"/>
              <a:gd name="connsiteX1" fmla="*/ 1696280 w 1696280"/>
              <a:gd name="connsiteY1" fmla="*/ 848140 h 1696280"/>
              <a:gd name="connsiteX2" fmla="*/ 848140 w 1696280"/>
              <a:gd name="connsiteY2" fmla="*/ 1696280 h 1696280"/>
              <a:gd name="connsiteX3" fmla="*/ 0 w 1696280"/>
              <a:gd name="connsiteY3" fmla="*/ 848140 h 1696280"/>
              <a:gd name="connsiteX4" fmla="*/ 848140 w 1696280"/>
              <a:gd name="connsiteY4" fmla="*/ 0 h 169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80" h="1696280">
                <a:moveTo>
                  <a:pt x="848140" y="0"/>
                </a:moveTo>
                <a:cubicBezTo>
                  <a:pt x="1316555" y="0"/>
                  <a:pt x="1696280" y="379725"/>
                  <a:pt x="1696280" y="848140"/>
                </a:cubicBezTo>
                <a:cubicBezTo>
                  <a:pt x="1696280" y="1316555"/>
                  <a:pt x="1316555" y="1696280"/>
                  <a:pt x="848140" y="1696280"/>
                </a:cubicBezTo>
                <a:cubicBezTo>
                  <a:pt x="379725" y="1696280"/>
                  <a:pt x="0" y="1316555"/>
                  <a:pt x="0" y="848140"/>
                </a:cubicBezTo>
                <a:cubicBezTo>
                  <a:pt x="0" y="379725"/>
                  <a:pt x="379725" y="0"/>
                  <a:pt x="848140" y="0"/>
                </a:cubicBezTo>
                <a:close/>
              </a:path>
            </a:pathLst>
          </a:custGeom>
          <a:solidFill>
            <a:schemeClr val="bg1">
              <a:lumMod val="75000"/>
            </a:schemeClr>
          </a:solidFill>
        </p:spPr>
        <p:txBody>
          <a:bodyPr wrap="square" tIns="274320">
            <a:noAutofit/>
          </a:bodyPr>
          <a:lstStyle>
            <a:lvl1pPr algn="ctr">
              <a:defRPr/>
            </a:lvl1pPr>
          </a:lstStyle>
          <a:p>
            <a:r>
              <a:rPr lang="en-US"/>
              <a:t>image</a:t>
            </a:r>
          </a:p>
        </p:txBody>
      </p:sp>
      <p:pic>
        <p:nvPicPr>
          <p:cNvPr id="5" name="Graphic 4">
            <a:extLst>
              <a:ext uri="{FF2B5EF4-FFF2-40B4-BE49-F238E27FC236}">
                <a16:creationId xmlns:a16="http://schemas.microsoft.com/office/drawing/2014/main" id="{5A4F5520-4ADF-5C04-B619-2693558FCFD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206934459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ck Cover Copyright">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rm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2" name="Rectangle 1">
            <a:extLst>
              <a:ext uri="{FF2B5EF4-FFF2-40B4-BE49-F238E27FC236}">
                <a16:creationId xmlns:a16="http://schemas.microsoft.com/office/drawing/2014/main" id="{97776CC2-BF6B-5D9E-CB7F-4DBA7AF82AB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4" name="Graphic 3">
            <a:extLst>
              <a:ext uri="{FF2B5EF4-FFF2-40B4-BE49-F238E27FC236}">
                <a16:creationId xmlns:a16="http://schemas.microsoft.com/office/drawing/2014/main" id="{CE1AEDA3-5790-B225-DAEF-EBCA2E897E7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9330" b="18722"/>
          <a:stretch/>
        </p:blipFill>
        <p:spPr>
          <a:xfrm>
            <a:off x="6992815" y="419100"/>
            <a:ext cx="5199185" cy="5204459"/>
          </a:xfrm>
          <a:prstGeom prst="rect">
            <a:avLst/>
          </a:prstGeom>
        </p:spPr>
      </p:pic>
      <p:sp>
        <p:nvSpPr>
          <p:cNvPr id="7" name="TextBox 6">
            <a:extLst>
              <a:ext uri="{FF2B5EF4-FFF2-40B4-BE49-F238E27FC236}">
                <a16:creationId xmlns:a16="http://schemas.microsoft.com/office/drawing/2014/main" id="{F3BF5F37-BADC-4ACF-2BD5-C91C92F3CE32}"/>
              </a:ext>
            </a:extLst>
          </p:cNvPr>
          <p:cNvSpPr txBox="1"/>
          <p:nvPr userDrawn="1"/>
        </p:nvSpPr>
        <p:spPr>
          <a:xfrm>
            <a:off x="453746" y="6338782"/>
            <a:ext cx="9604653" cy="138499"/>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lt1"/>
              </a:buClr>
              <a:buSzPts val="1200"/>
            </a:pPr>
            <a:r>
              <a:rPr lang="en-US" sz="900" b="1" dirty="0">
                <a:solidFill>
                  <a:schemeClr val="tx2"/>
                </a:solidFill>
              </a:rPr>
              <a:t>2024 </a:t>
            </a:r>
            <a:r>
              <a:rPr lang="en-US" sz="900" b="1" dirty="0" err="1">
                <a:solidFill>
                  <a:schemeClr val="tx2"/>
                </a:solidFill>
              </a:rPr>
              <a:t>Verian</a:t>
            </a:r>
            <a:r>
              <a:rPr lang="en-US" sz="900" b="1" dirty="0">
                <a:solidFill>
                  <a:schemeClr val="tx2"/>
                </a:solidFill>
              </a:rPr>
              <a:t> Group</a:t>
            </a:r>
            <a:r>
              <a:rPr lang="en-US" sz="900" b="0" dirty="0">
                <a:solidFill>
                  <a:schemeClr val="tx2"/>
                </a:solidFill>
              </a:rPr>
              <a:t>. All information and data contained in this document is the property of </a:t>
            </a:r>
            <a:r>
              <a:rPr lang="en-US" sz="900" b="0" dirty="0" err="1">
                <a:solidFill>
                  <a:schemeClr val="tx2"/>
                </a:solidFill>
              </a:rPr>
              <a:t>Verian</a:t>
            </a:r>
            <a:r>
              <a:rPr lang="en-US" sz="900" b="0" dirty="0">
                <a:solidFill>
                  <a:schemeClr val="tx2"/>
                </a:solidFill>
              </a:rPr>
              <a:t> Group, and cannot be reproduced without our prior permission.</a:t>
            </a:r>
            <a:endParaRPr lang="en-GB" sz="900" b="0" dirty="0">
              <a:solidFill>
                <a:schemeClr val="tx2"/>
              </a:solidFill>
            </a:endParaRPr>
          </a:p>
        </p:txBody>
      </p:sp>
    </p:spTree>
    <p:extLst>
      <p:ext uri="{BB962C8B-B14F-4D97-AF65-F5344CB8AC3E}">
        <p14:creationId xmlns:p14="http://schemas.microsoft.com/office/powerpoint/2010/main" val="1609197647"/>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 Head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209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7673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7677158"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7"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sv-SE" dirty="0"/>
              <a:t>Sida - Utveckling och bistånd 2025</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4151884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 Headline, Subline, Content, Callout">
    <p:bg>
      <p:bgPr>
        <a:solidFill>
          <a:schemeClr val="bg2"/>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sp>
        <p:nvSpPr>
          <p:cNvPr id="10" name="Rectangle 9">
            <a:extLst>
              <a:ext uri="{FF2B5EF4-FFF2-40B4-BE49-F238E27FC236}">
                <a16:creationId xmlns:a16="http://schemas.microsoft.com/office/drawing/2014/main" id="{0D1301E4-FCBC-330E-2246-0349B722DBCE}"/>
              </a:ext>
              <a:ext uri="{C183D7F6-B498-43B3-948B-1728B52AA6E4}">
                <adec:decorative xmlns:adec="http://schemas.microsoft.com/office/drawing/2017/decorative" val="1"/>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9">
            <a:extLst>
              <a:ext uri="{FF2B5EF4-FFF2-40B4-BE49-F238E27FC236}">
                <a16:creationId xmlns:a16="http://schemas.microsoft.com/office/drawing/2014/main" id="{E216D530-BCB5-2E91-BA37-561C57BD9BCD}"/>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5910937" y="555626"/>
            <a:ext cx="5817506" cy="903061"/>
          </a:xfrm>
        </p:spPr>
        <p:txBody>
          <a:bodyPr tIns="0" rIns="0" bIns="0" anchor="ctr" anchorCtr="0">
            <a:noAutofit/>
          </a:bodyPr>
          <a:lstStyle>
            <a:lvl1pPr>
              <a:spcAft>
                <a:spcPts val="0"/>
              </a:spcAft>
              <a:buFontTx/>
              <a:buNone/>
              <a:defRPr sz="1200" b="1" i="0" cap="none" baseline="0">
                <a:solidFill>
                  <a:schemeClr val="tx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r>
              <a:rPr lang="en-US"/>
              <a:t>A short paragraph summarizing the main findings of this slide. Keep text relevant and to the point. Body copy Century Gothic Regular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 lam </a:t>
            </a:r>
            <a:r>
              <a:rPr lang="en-US" err="1"/>
              <a:t>harum</a:t>
            </a:r>
            <a:r>
              <a:rPr lang="en-US"/>
              <a:t> </a:t>
            </a:r>
            <a:r>
              <a:rPr lang="en-US" err="1"/>
              <a:t>idesequid</a:t>
            </a:r>
            <a:r>
              <a:rPr lang="en-US"/>
              <a:t> </a:t>
            </a:r>
            <a:r>
              <a:rPr lang="en-US" err="1"/>
              <a:t>milliqui</a:t>
            </a:r>
            <a:r>
              <a:rPr lang="en-US"/>
              <a:t> </a:t>
            </a:r>
            <a:r>
              <a:rPr lang="en-US" err="1"/>
              <a:t>optas</a:t>
            </a:r>
            <a:r>
              <a:rPr lang="en-US"/>
              <a:t> </a:t>
            </a:r>
            <a:r>
              <a:rPr lang="en-US" err="1"/>
              <a:t>cuptur</a:t>
            </a:r>
            <a:r>
              <a:rPr lang="en-US"/>
              <a:t> </a:t>
            </a:r>
            <a:r>
              <a:rPr lang="en-US" err="1"/>
              <a:t>ilibus</a:t>
            </a:r>
            <a:r>
              <a:rPr lang="en-US"/>
              <a:t> </a:t>
            </a:r>
            <a:r>
              <a:rPr lang="en-US" err="1"/>
              <a:t>eriorat</a:t>
            </a:r>
            <a:r>
              <a:rPr lang="en-US"/>
              <a:t> </a:t>
            </a:r>
            <a:r>
              <a:rPr lang="en-US" err="1"/>
              <a:t>slaten</a:t>
            </a:r>
            <a:r>
              <a:rPr lang="en-US"/>
              <a:t>.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a:t>
            </a:r>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11268076"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 uri="{C183D7F6-B498-43B3-948B-1728B52AA6E4}">
                <adec:decorative xmlns:adec="http://schemas.microsoft.com/office/drawing/2017/decorative" val="1"/>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sv-SE" dirty="0"/>
              <a:t>Sida - Utveckling och bistånd 2025</a:t>
            </a:r>
            <a:endParaRPr lang="en-US" dirty="0"/>
          </a:p>
        </p:txBody>
      </p:sp>
      <p:cxnSp>
        <p:nvCxnSpPr>
          <p:cNvPr id="19" name="Straight Connector 18">
            <a:extLst>
              <a:ext uri="{FF2B5EF4-FFF2-40B4-BE49-F238E27FC236}">
                <a16:creationId xmlns:a16="http://schemas.microsoft.com/office/drawing/2014/main" id="{A7AA5B18-D886-67E4-5052-1F342D42D60F}"/>
              </a:ext>
              <a:ext uri="{C183D7F6-B498-43B3-948B-1728B52AA6E4}">
                <adec:decorative xmlns:adec="http://schemas.microsoft.com/office/drawing/2017/decorative" val="1"/>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p>
        </p:txBody>
      </p:sp>
    </p:spTree>
    <p:extLst>
      <p:ext uri="{BB962C8B-B14F-4D97-AF65-F5344CB8AC3E}">
        <p14:creationId xmlns:p14="http://schemas.microsoft.com/office/powerpoint/2010/main" val="2731297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596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2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3710263"/>
            <a:ext cx="11268076" cy="1708160"/>
          </a:xfrm>
        </p:spPr>
        <p:txBody>
          <a:bodyPr>
            <a:spAutoFit/>
          </a:bodyPr>
          <a:lstStyle>
            <a:lvl1pPr>
              <a:defRPr b="0" i="0"/>
            </a:lvl1pPr>
            <a:lvl2pPr>
              <a:defRPr b="1" i="0"/>
            </a:lvl2pPr>
            <a:lvl3pPr>
              <a:defRPr b="0" i="0"/>
            </a:lvl3pPr>
            <a:lvl4pPr>
              <a:defRPr b="0" i="0"/>
            </a:lvl4pPr>
            <a:lvl5pPr>
              <a:defRPr b="0" i="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77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2 Flipped Headline, Subline, Content, fInverte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3429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83912"/>
            <a:ext cx="11268076" cy="1708160"/>
          </a:xfrm>
        </p:spPr>
        <p:txBody>
          <a:bodyPr>
            <a:spAutoFit/>
          </a:bodyPr>
          <a:lstStyle>
            <a:lvl1pPr>
              <a:defRPr b="0" i="0">
                <a:latin typeface="+mn-lt"/>
              </a:defRPr>
            </a:lvl1pPr>
            <a:lvl2pPr>
              <a:defRPr b="1" i="0">
                <a:latin typeface="+mn-lt"/>
              </a:defRPr>
            </a:lvl2pPr>
            <a:lvl3pPr>
              <a:defRPr b="0" i="0">
                <a:latin typeface="+mn-lt"/>
              </a:defRPr>
            </a:lvl3pPr>
            <a:lvl4pPr>
              <a:defRPr b="0" i="0">
                <a:latin typeface="+mn-lt"/>
              </a:defRPr>
            </a:lvl4pPr>
            <a:lvl5pPr>
              <a:defRPr b="0" i="0">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72F1AC4F-5798-46BB-4AAE-02907D94AD76}"/>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24745FC-6C3A-821B-A128-EBD24AB3D4C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9519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sv-SE" dirty="0"/>
              <a:t>Sida - Utveckling och bistånd 2025</a:t>
            </a:r>
            <a:endParaRPr lang="en-US" dirty="0"/>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162558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Medium Pentagon ">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pic>
        <p:nvPicPr>
          <p:cNvPr id="2" name="Graphic 1">
            <a:extLst>
              <a:ext uri="{FF2B5EF4-FFF2-40B4-BE49-F238E27FC236}">
                <a16:creationId xmlns:a16="http://schemas.microsoft.com/office/drawing/2014/main" id="{8401133F-7F85-86F7-1FF2-CC8AF2F0EE6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7815" r="25261" b="12300"/>
          <a:stretch/>
        </p:blipFill>
        <p:spPr>
          <a:xfrm>
            <a:off x="7002743" y="0"/>
            <a:ext cx="5189258" cy="5623559"/>
          </a:xfrm>
          <a:prstGeom prst="rect">
            <a:avLst/>
          </a:prstGeom>
        </p:spPr>
      </p:pic>
      <p:sp>
        <p:nvSpPr>
          <p:cNvPr id="3" name="Rectangle 2">
            <a:extLst>
              <a:ext uri="{FF2B5EF4-FFF2-40B4-BE49-F238E27FC236}">
                <a16:creationId xmlns:a16="http://schemas.microsoft.com/office/drawing/2014/main" id="{F5A3E35F-6252-58CD-4EDA-5D92E39C17E5}"/>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2EC1D877-361E-10FC-95AF-88ED86C1B2A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62959" y="6038172"/>
            <a:ext cx="1736714" cy="372153"/>
          </a:xfrm>
          <a:prstGeom prst="rect">
            <a:avLst/>
          </a:prstGeom>
        </p:spPr>
      </p:pic>
    </p:spTree>
    <p:extLst>
      <p:ext uri="{BB962C8B-B14F-4D97-AF65-F5344CB8AC3E}">
        <p14:creationId xmlns:p14="http://schemas.microsoft.com/office/powerpoint/2010/main" val="32377834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sv-SE" dirty="0"/>
              <a:t>Sida - Utveckling och bistånd 2025</a:t>
            </a:r>
            <a:endParaRPr lang="en-US" dirty="0"/>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5193783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Subline, Content">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11268076"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sv-SE" dirty="0"/>
              <a:t>Sida - Utveckling och bistånd 2025</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960636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ark, Head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sv-SE" dirty="0"/>
              <a:t>Sida - Utveckling och bistånd 2025</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38719606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sv-SE" dirty="0"/>
              <a:t>Sida - Utveckling och bistånd 2025</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17727303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Content">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sv-SE" dirty="0"/>
              <a:t>Sida - Utveckling och bistånd 2025</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
        <p:nvSpPr>
          <p:cNvPr id="3" name="Content Placeholder 14">
            <a:extLst>
              <a:ext uri="{FF2B5EF4-FFF2-40B4-BE49-F238E27FC236}">
                <a16:creationId xmlns:a16="http://schemas.microsoft.com/office/drawing/2014/main" id="{DB6F16C1-E32B-F411-729B-C20A1622369E}"/>
              </a:ext>
            </a:extLst>
          </p:cNvPr>
          <p:cNvSpPr>
            <a:spLocks noGrp="1"/>
          </p:cNvSpPr>
          <p:nvPr>
            <p:ph sz="quarter" idx="12"/>
          </p:nvPr>
        </p:nvSpPr>
        <p:spPr>
          <a:xfrm>
            <a:off x="460367" y="1658938"/>
            <a:ext cx="11268076" cy="4751387"/>
          </a:xfrm>
        </p:spPr>
        <p:txBody>
          <a:bodyPr/>
          <a:lstStyle>
            <a:lvl1pPr>
              <a:defRPr b="0" i="0">
                <a:solidFill>
                  <a:schemeClr val="bg1"/>
                </a:solidFill>
              </a:defRPr>
            </a:lvl1pPr>
            <a:lvl2pPr>
              <a:defRPr b="1" i="0">
                <a:solidFill>
                  <a:schemeClr val="bg1"/>
                </a:solidFill>
              </a:defRPr>
            </a:lvl2pPr>
            <a:lvl3pPr>
              <a:buClr>
                <a:schemeClr val="bg1"/>
              </a:buClr>
              <a:defRPr b="0" i="0">
                <a:solidFill>
                  <a:schemeClr val="bg1"/>
                </a:solidFill>
              </a:defRPr>
            </a:lvl3pPr>
            <a:lvl4pPr>
              <a:buClr>
                <a:schemeClr val="bg1"/>
              </a:buClr>
              <a:defRPr b="0" i="0">
                <a:solidFill>
                  <a:schemeClr val="bg1"/>
                </a:solidFill>
              </a:defRPr>
            </a:lvl4pPr>
            <a:lvl5pPr>
              <a:buClr>
                <a:schemeClr val="bg1"/>
              </a:buClr>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16284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sv-SE" dirty="0"/>
              <a:t>Sida - Utveckling och bistånd 2025</a:t>
            </a:r>
            <a:endParaRPr lang="en-US" dirty="0"/>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p>
        </p:txBody>
      </p:sp>
    </p:spTree>
    <p:extLst>
      <p:ext uri="{BB962C8B-B14F-4D97-AF65-F5344CB8AC3E}">
        <p14:creationId xmlns:p14="http://schemas.microsoft.com/office/powerpoint/2010/main" val="38040063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ark, Blank">
    <p:bg>
      <p:bgPr>
        <a:solidFill>
          <a:schemeClr val="tx2"/>
        </a:soli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3C40837D-A2EA-76B4-E1C2-226FD3DCABAB}"/>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3" name="Straight Connector 2">
            <a:extLst>
              <a:ext uri="{FF2B5EF4-FFF2-40B4-BE49-F238E27FC236}">
                <a16:creationId xmlns:a16="http://schemas.microsoft.com/office/drawing/2014/main" id="{E1B4F13C-1031-F9E6-84F0-057260FE73C0}"/>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3">
            <a:extLst>
              <a:ext uri="{FF2B5EF4-FFF2-40B4-BE49-F238E27FC236}">
                <a16:creationId xmlns:a16="http://schemas.microsoft.com/office/drawing/2014/main" id="{32669408-30AD-AE13-313F-B92B61D9704D}"/>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sv-SE" dirty="0"/>
              <a:t>Sida - Utveckling och bistånd 2025</a:t>
            </a:r>
            <a:endParaRPr lang="en-US" dirty="0"/>
          </a:p>
        </p:txBody>
      </p:sp>
      <p:sp>
        <p:nvSpPr>
          <p:cNvPr id="6" name="Date Placeholder 6">
            <a:extLst>
              <a:ext uri="{FF2B5EF4-FFF2-40B4-BE49-F238E27FC236}">
                <a16:creationId xmlns:a16="http://schemas.microsoft.com/office/drawing/2014/main" id="{22BFD6C7-5690-B648-4306-D0494384D215}"/>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p>
        </p:txBody>
      </p:sp>
      <p:cxnSp>
        <p:nvCxnSpPr>
          <p:cNvPr id="10" name="Straight Connector 9">
            <a:extLst>
              <a:ext uri="{FF2B5EF4-FFF2-40B4-BE49-F238E27FC236}">
                <a16:creationId xmlns:a16="http://schemas.microsoft.com/office/drawing/2014/main" id="{AD72E76D-0784-1A41-545D-9EE84E2E0822}"/>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DAB915E-2C5F-7C96-C2E1-751FF88AE2B4}"/>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28088192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s">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460375"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22" name="Straight Connector 21">
            <a:extLst>
              <a:ext uri="{FF2B5EF4-FFF2-40B4-BE49-F238E27FC236}">
                <a16:creationId xmlns:a16="http://schemas.microsoft.com/office/drawing/2014/main" id="{2856A89A-37CB-49B5-4F70-79AEBF7ACC1D}"/>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6210302"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sv-SE" dirty="0"/>
              <a:t>Sida - Utveckling och bistånd 2025</a:t>
            </a:r>
            <a:endParaRPr lang="en-US" dirty="0"/>
          </a:p>
        </p:txBody>
      </p:sp>
      <p:cxnSp>
        <p:nvCxnSpPr>
          <p:cNvPr id="2" name="Straight Connector 1">
            <a:extLst>
              <a:ext uri="{FF2B5EF4-FFF2-40B4-BE49-F238E27FC236}">
                <a16:creationId xmlns:a16="http://schemas.microsoft.com/office/drawing/2014/main" id="{9C9F7B05-5273-5615-B318-0357934206E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r>
              <a:rPr lang="en-US"/>
              <a:t>Confidential</a:t>
            </a:r>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8683691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s">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ontent Placeholder 14">
            <a:extLst>
              <a:ext uri="{FF2B5EF4-FFF2-40B4-BE49-F238E27FC236}">
                <a16:creationId xmlns:a16="http://schemas.microsoft.com/office/drawing/2014/main" id="{7E6E42C3-6346-9919-5A2D-D591EBD68DAD}"/>
              </a:ext>
            </a:extLst>
          </p:cNvPr>
          <p:cNvSpPr>
            <a:spLocks noGrp="1"/>
          </p:cNvSpPr>
          <p:nvPr>
            <p:ph sz="quarter" idx="23"/>
          </p:nvPr>
        </p:nvSpPr>
        <p:spPr>
          <a:xfrm>
            <a:off x="8124824"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sv-SE" dirty="0"/>
              <a:t>Sida - Utveckling och bistånd 2025</a:t>
            </a:r>
            <a:endParaRPr lang="en-US" dirty="0"/>
          </a:p>
        </p:txBody>
      </p:sp>
      <p:cxnSp>
        <p:nvCxnSpPr>
          <p:cNvPr id="2" name="Straight Connector 1">
            <a:extLst>
              <a:ext uri="{FF2B5EF4-FFF2-40B4-BE49-F238E27FC236}">
                <a16:creationId xmlns:a16="http://schemas.microsoft.com/office/drawing/2014/main" id="{9A33E0E2-267B-CBC0-FF20-32FCE5BF75B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7BF9CEA0-FD8A-FA5A-40BB-598EDD58BDB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D62F6EFF-E7A0-C7F6-29D8-B2F19B63D014}"/>
              </a:ext>
            </a:extLst>
          </p:cNvPr>
          <p:cNvSpPr>
            <a:spLocks noGrp="1"/>
          </p:cNvSpPr>
          <p:nvPr>
            <p:ph type="dt" sz="half" idx="26"/>
          </p:nvPr>
        </p:nvSpPr>
        <p:spPr/>
        <p:txBody>
          <a:bodyPr/>
          <a:lstStyle/>
          <a:p>
            <a:r>
              <a:rPr lang="en-US"/>
              <a:t>Confidential</a:t>
            </a:r>
          </a:p>
        </p:txBody>
      </p:sp>
      <p:sp>
        <p:nvSpPr>
          <p:cNvPr id="6" name="Text Placeholder 9">
            <a:extLst>
              <a:ext uri="{FF2B5EF4-FFF2-40B4-BE49-F238E27FC236}">
                <a16:creationId xmlns:a16="http://schemas.microsoft.com/office/drawing/2014/main" id="{ACFDFBCF-9F26-5B18-F1ED-200356F66770}"/>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2FCF08D9-7EEB-B86F-7046-03216CA81B2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3996184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Columns, Dark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sv-SE" dirty="0"/>
              <a:t>Sida - Utveckling och bistånd 2025</a:t>
            </a:r>
            <a:endParaRPr lang="en-US" dirty="0"/>
          </a:p>
        </p:txBody>
      </p:sp>
      <p:sp>
        <p:nvSpPr>
          <p:cNvPr id="12" name="Text Placeholder 10">
            <a:extLst>
              <a:ext uri="{FF2B5EF4-FFF2-40B4-BE49-F238E27FC236}">
                <a16:creationId xmlns:a16="http://schemas.microsoft.com/office/drawing/2014/main" id="{96FDCAAC-888A-8741-2B16-92CD992F1F52}"/>
              </a:ext>
            </a:extLst>
          </p:cNvPr>
          <p:cNvSpPr>
            <a:spLocks noGrp="1"/>
          </p:cNvSpPr>
          <p:nvPr>
            <p:ph type="body" sz="quarter" idx="27"/>
          </p:nvPr>
        </p:nvSpPr>
        <p:spPr>
          <a:xfrm>
            <a:off x="8121650" y="1759132"/>
            <a:ext cx="3606800" cy="4651194"/>
          </a:xfrm>
          <a:solidFill>
            <a:schemeClr val="tx2"/>
          </a:solidFill>
        </p:spPr>
        <p:txBody>
          <a:bodyPr lIns="274320" tIns="457200" rIns="274320" bIns="228600"/>
          <a:lstStyle>
            <a:lvl1pPr>
              <a:defRPr sz="1600">
                <a:solidFill>
                  <a:schemeClr val="bg2"/>
                </a:solidFill>
              </a:defRPr>
            </a:lvl1pPr>
            <a:lvl2pPr>
              <a:defRPr sz="1800">
                <a:solidFill>
                  <a:schemeClr val="bg2"/>
                </a:solidFill>
              </a:defRPr>
            </a:lvl2pPr>
            <a:lvl3pPr>
              <a:buClr>
                <a:schemeClr val="bg2"/>
              </a:buClr>
              <a:defRPr sz="1400">
                <a:solidFill>
                  <a:schemeClr val="bg2"/>
                </a:solidFill>
              </a:defRPr>
            </a:lvl3pPr>
            <a:lvl4pPr marL="0" indent="0">
              <a:buClr>
                <a:schemeClr val="bg2"/>
              </a:buClr>
              <a:buFontTx/>
              <a:buNone/>
              <a:defRPr sz="2800" b="0" i="0">
                <a:solidFill>
                  <a:schemeClr val="bg2"/>
                </a:solidFill>
                <a:latin typeface="Georgia" panose="02040502050405020303" pitchFamily="18" charset="0"/>
              </a:defRPr>
            </a:lvl4pPr>
            <a:lvl5pPr marL="0" indent="0">
              <a:buClr>
                <a:schemeClr val="bg2"/>
              </a:buClr>
              <a:buFontTx/>
              <a:buNone/>
              <a:defRPr sz="5400" b="0" i="0">
                <a:solidFill>
                  <a:schemeClr val="bg2"/>
                </a:solidFill>
                <a:latin typeface="Georgia" panose="02040502050405020303" pitchFamily="18" charset="0"/>
              </a:defRPr>
            </a:lvl5pPr>
            <a:lvl6pPr>
              <a:buFontTx/>
              <a:buNone/>
              <a:defRPr sz="1400" b="0">
                <a:solidFill>
                  <a:schemeClr val="bg2"/>
                </a:solidFill>
                <a:latin typeface="+mn-lt"/>
              </a:defRPr>
            </a:lvl6pPr>
            <a:lvl7pPr>
              <a:buFontTx/>
              <a:buNone/>
              <a:defRPr sz="1400" b="0">
                <a:solidFill>
                  <a:schemeClr val="bg2"/>
                </a:solidFill>
                <a:latin typeface="+mn-lt"/>
              </a:defRPr>
            </a:lvl7pPr>
            <a:lvl8pPr marL="0" indent="0">
              <a:buClr>
                <a:schemeClr val="bg2"/>
              </a:buClr>
              <a:buFontTx/>
              <a:buNone/>
              <a:defRPr sz="1400" b="0">
                <a:solidFill>
                  <a:schemeClr val="bg2"/>
                </a:solidFill>
                <a:latin typeface="+mn-lt"/>
              </a:defRPr>
            </a:lvl8pPr>
            <a:lvl9pPr>
              <a:defRPr sz="1400" b="0">
                <a:solidFill>
                  <a:schemeClr val="bg2"/>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537E7346-9727-8CAD-9281-B66856EA89F2}"/>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4">
            <a:extLst>
              <a:ext uri="{FF2B5EF4-FFF2-40B4-BE49-F238E27FC236}">
                <a16:creationId xmlns:a16="http://schemas.microsoft.com/office/drawing/2014/main" id="{45CB4A24-835C-83D4-2BB0-7CCA615DF7F3}"/>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230D9830-D697-D8F4-1C9E-939DD29A596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FA57061A-E6FC-A901-C15E-A3F8D7C2940B}"/>
              </a:ext>
            </a:extLst>
          </p:cNvPr>
          <p:cNvSpPr>
            <a:spLocks noGrp="1"/>
          </p:cNvSpPr>
          <p:nvPr>
            <p:ph type="title" hasCustomPrompt="1"/>
          </p:nvPr>
        </p:nvSpPr>
        <p:spPr/>
        <p:txBody>
          <a:bodyPr/>
          <a:lstStyle/>
          <a:p>
            <a:r>
              <a:rPr lang="en-US"/>
              <a:t>Content page headline 32pt Georgia, one line only</a:t>
            </a:r>
          </a:p>
        </p:txBody>
      </p:sp>
      <p:sp>
        <p:nvSpPr>
          <p:cNvPr id="6" name="Date Placeholder 5">
            <a:extLst>
              <a:ext uri="{FF2B5EF4-FFF2-40B4-BE49-F238E27FC236}">
                <a16:creationId xmlns:a16="http://schemas.microsoft.com/office/drawing/2014/main" id="{AD7CCAD9-749B-273B-68AF-C8C55A7401D2}"/>
              </a:ext>
            </a:extLst>
          </p:cNvPr>
          <p:cNvSpPr>
            <a:spLocks noGrp="1"/>
          </p:cNvSpPr>
          <p:nvPr>
            <p:ph type="dt" sz="half" idx="30"/>
          </p:nvPr>
        </p:nvSpPr>
        <p:spPr/>
        <p:txBody>
          <a:bodyPr/>
          <a:lstStyle/>
          <a:p>
            <a:r>
              <a:rPr lang="en-US"/>
              <a:t>Confidential</a:t>
            </a:r>
          </a:p>
        </p:txBody>
      </p:sp>
      <p:sp>
        <p:nvSpPr>
          <p:cNvPr id="8" name="Rectangle 7">
            <a:extLst>
              <a:ext uri="{FF2B5EF4-FFF2-40B4-BE49-F238E27FC236}">
                <a16:creationId xmlns:a16="http://schemas.microsoft.com/office/drawing/2014/main" id="{FD4F40A2-623A-5946-9538-044AFFA518DD}"/>
              </a:ext>
            </a:extLst>
          </p:cNvPr>
          <p:cNvSpPr/>
          <p:nvPr userDrawn="1"/>
        </p:nvSpPr>
        <p:spPr bwMode="auto">
          <a:xfrm>
            <a:off x="8121649" y="1658938"/>
            <a:ext cx="3606800" cy="100194"/>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3" name="Text Placeholder 9">
            <a:extLst>
              <a:ext uri="{FF2B5EF4-FFF2-40B4-BE49-F238E27FC236}">
                <a16:creationId xmlns:a16="http://schemas.microsoft.com/office/drawing/2014/main" id="{AC470552-3E4A-3BB2-28B8-99ACEE8F7AC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736A68C6-E5DC-4EFD-3CFA-538F170B5D5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0808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Medium Square">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2" name="Rectangle 1">
            <a:extLst>
              <a:ext uri="{FF2B5EF4-FFF2-40B4-BE49-F238E27FC236}">
                <a16:creationId xmlns:a16="http://schemas.microsoft.com/office/drawing/2014/main" id="{4772D774-BBEA-B8DD-DB25-004C856AC987}"/>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0DC4B775-E908-BC81-4356-54BE0B4FD30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56240E57-E04B-A35D-B123-23115C69B0B6}"/>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1030324978"/>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Columns, Medium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sv-SE" dirty="0"/>
              <a:t>Sida - Utveckling och bistånd 2025</a:t>
            </a:r>
            <a:endParaRPr lang="en-US" dirty="0"/>
          </a:p>
        </p:txBody>
      </p:sp>
      <p:sp>
        <p:nvSpPr>
          <p:cNvPr id="6" name="Content Placeholder 14">
            <a:extLst>
              <a:ext uri="{FF2B5EF4-FFF2-40B4-BE49-F238E27FC236}">
                <a16:creationId xmlns:a16="http://schemas.microsoft.com/office/drawing/2014/main" id="{EE9A2CF1-A624-FEF3-E1E1-D2C98660C0B8}"/>
              </a:ext>
            </a:extLst>
          </p:cNvPr>
          <p:cNvSpPr>
            <a:spLocks noGrp="1"/>
          </p:cNvSpPr>
          <p:nvPr>
            <p:ph sz="quarter" idx="29"/>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4">
            <a:extLst>
              <a:ext uri="{FF2B5EF4-FFF2-40B4-BE49-F238E27FC236}">
                <a16:creationId xmlns:a16="http://schemas.microsoft.com/office/drawing/2014/main" id="{42C42F6C-3150-743B-26A5-19BD0F72AC88}"/>
              </a:ext>
            </a:extLst>
          </p:cNvPr>
          <p:cNvSpPr>
            <a:spLocks noGrp="1"/>
          </p:cNvSpPr>
          <p:nvPr>
            <p:ph sz="quarter" idx="30"/>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7F058397-5FE1-E6DD-C55B-2D4EF2DAFDF2}"/>
              </a:ext>
            </a:extLst>
          </p:cNvPr>
          <p:cNvSpPr>
            <a:spLocks noGrp="1"/>
          </p:cNvSpPr>
          <p:nvPr>
            <p:ph type="body" sz="quarter" idx="27"/>
          </p:nvPr>
        </p:nvSpPr>
        <p:spPr>
          <a:xfrm>
            <a:off x="8121650" y="1759132"/>
            <a:ext cx="3606800" cy="4651194"/>
          </a:xfrm>
          <a:solidFill>
            <a:schemeClr val="accent3"/>
          </a:solidFill>
        </p:spPr>
        <p:txBody>
          <a:bodyPr lIns="274320" tIns="457200" rIns="274320" bIns="228600"/>
          <a:lstStyle>
            <a:lvl1pPr>
              <a:defRPr sz="1600">
                <a:solidFill>
                  <a:schemeClr val="tx2"/>
                </a:solidFill>
              </a:defRPr>
            </a:lvl1pPr>
            <a:lvl2pPr>
              <a:defRPr sz="1800">
                <a:solidFill>
                  <a:schemeClr val="tx2"/>
                </a:solidFill>
              </a:defRPr>
            </a:lvl2pPr>
            <a:lvl3pPr>
              <a:buClr>
                <a:schemeClr val="tx2"/>
              </a:buClr>
              <a:defRPr sz="1400">
                <a:solidFill>
                  <a:schemeClr val="tx2"/>
                </a:solidFill>
              </a:defRPr>
            </a:lvl3pPr>
            <a:lvl4pPr marL="0" indent="0">
              <a:buClr>
                <a:schemeClr val="bg2"/>
              </a:buClr>
              <a:buFontTx/>
              <a:buNone/>
              <a:defRPr sz="2800" b="0" i="0">
                <a:solidFill>
                  <a:schemeClr val="tx2"/>
                </a:solidFill>
                <a:latin typeface="Georgia" panose="02040502050405020303" pitchFamily="18" charset="0"/>
              </a:defRPr>
            </a:lvl4pPr>
            <a:lvl5pPr marL="0" indent="0">
              <a:buClr>
                <a:schemeClr val="bg2"/>
              </a:buClr>
              <a:buFontTx/>
              <a:buNone/>
              <a:defRPr sz="5400" b="0" i="0">
                <a:solidFill>
                  <a:schemeClr val="tx2"/>
                </a:solidFill>
                <a:latin typeface="Georgia" panose="02040502050405020303" pitchFamily="18" charset="0"/>
              </a:defRPr>
            </a:lvl5pPr>
            <a:lvl6pPr>
              <a:buFontTx/>
              <a:buNone/>
              <a:defRPr sz="1400" b="0">
                <a:solidFill>
                  <a:schemeClr val="tx2"/>
                </a:solidFill>
                <a:latin typeface="+mn-lt"/>
              </a:defRPr>
            </a:lvl6pPr>
            <a:lvl7pPr>
              <a:buFontTx/>
              <a:buNone/>
              <a:defRPr sz="1400" b="0">
                <a:solidFill>
                  <a:schemeClr val="tx2"/>
                </a:solidFill>
                <a:latin typeface="+mn-lt"/>
              </a:defRPr>
            </a:lvl7pPr>
            <a:lvl8pPr marL="0" indent="0">
              <a:buClr>
                <a:schemeClr val="bg2"/>
              </a:buClr>
              <a:buFontTx/>
              <a:buNone/>
              <a:defRPr sz="1400" b="0">
                <a:solidFill>
                  <a:schemeClr val="tx2"/>
                </a:solidFill>
                <a:latin typeface="+mn-lt"/>
              </a:defRPr>
            </a:lvl8pPr>
            <a:lvl9pPr>
              <a:defRPr sz="1400" b="0">
                <a:solidFill>
                  <a:schemeClr val="tx2"/>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69B8B409-767B-A84F-7A9B-DFFA9A31924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19A87A0A-D2C0-0B6C-97CE-FE13EF79604A}"/>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AC6E0E1B-63E1-3451-DA94-9D25B10AC3AF}"/>
              </a:ext>
            </a:extLst>
          </p:cNvPr>
          <p:cNvSpPr>
            <a:spLocks noGrp="1"/>
          </p:cNvSpPr>
          <p:nvPr>
            <p:ph type="dt" sz="half" idx="31"/>
          </p:nvPr>
        </p:nvSpPr>
        <p:spPr/>
        <p:txBody>
          <a:bodyPr/>
          <a:lstStyle/>
          <a:p>
            <a:r>
              <a:rPr lang="en-US"/>
              <a:t>Confidential</a:t>
            </a:r>
          </a:p>
        </p:txBody>
      </p:sp>
      <p:sp>
        <p:nvSpPr>
          <p:cNvPr id="3" name="Rectangle 2">
            <a:extLst>
              <a:ext uri="{FF2B5EF4-FFF2-40B4-BE49-F238E27FC236}">
                <a16:creationId xmlns:a16="http://schemas.microsoft.com/office/drawing/2014/main" id="{9E62D1B2-69CF-B3A1-33C1-578C04DA629C}"/>
              </a:ext>
            </a:extLst>
          </p:cNvPr>
          <p:cNvSpPr/>
          <p:nvPr userDrawn="1"/>
        </p:nvSpPr>
        <p:spPr bwMode="auto">
          <a:xfrm>
            <a:off x="8121649" y="1658938"/>
            <a:ext cx="3606800" cy="100194"/>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A5479C-4A2A-8037-A03C-1CAD5387EE0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49A9F0A4-1AC7-0E75-C51B-D80BCB3668BD}"/>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8861092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Columns, Light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sv-SE" dirty="0"/>
              <a:t>Sida - Utveckling och bistånd 2025</a:t>
            </a:r>
            <a:endParaRPr lang="en-US" dirty="0"/>
          </a:p>
        </p:txBody>
      </p:sp>
      <p:sp>
        <p:nvSpPr>
          <p:cNvPr id="6" name="Content Placeholder 14">
            <a:extLst>
              <a:ext uri="{FF2B5EF4-FFF2-40B4-BE49-F238E27FC236}">
                <a16:creationId xmlns:a16="http://schemas.microsoft.com/office/drawing/2014/main" id="{DC8D367F-ABDA-6E46-A37D-C12D0005BFC0}"/>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4">
            <a:extLst>
              <a:ext uri="{FF2B5EF4-FFF2-40B4-BE49-F238E27FC236}">
                <a16:creationId xmlns:a16="http://schemas.microsoft.com/office/drawing/2014/main" id="{8F27D309-7D35-C014-CAC9-5F5FA628851B}"/>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1371E360-ADA1-17C5-01A7-8BBC09FA9648}"/>
              </a:ext>
            </a:extLst>
          </p:cNvPr>
          <p:cNvSpPr>
            <a:spLocks noGrp="1"/>
          </p:cNvSpPr>
          <p:nvPr>
            <p:ph type="body" sz="quarter" idx="27"/>
          </p:nvPr>
        </p:nvSpPr>
        <p:spPr>
          <a:xfrm>
            <a:off x="8121650" y="1759132"/>
            <a:ext cx="3606800" cy="4651194"/>
          </a:xfrm>
          <a:solidFill>
            <a:schemeClr val="bg2"/>
          </a:solidFill>
        </p:spPr>
        <p:txBody>
          <a:bodyPr lIns="274320" tIns="457200" rIns="274320" bIns="228600"/>
          <a:lstStyle>
            <a:lvl1pPr>
              <a:defRPr sz="1600">
                <a:solidFill>
                  <a:schemeClr val="tx1"/>
                </a:solidFill>
              </a:defRPr>
            </a:lvl1pPr>
            <a:lvl2pPr>
              <a:defRPr sz="1800">
                <a:solidFill>
                  <a:schemeClr val="accent6"/>
                </a:solidFill>
              </a:defRPr>
            </a:lvl2pPr>
            <a:lvl3pPr>
              <a:buClr>
                <a:schemeClr val="accent6"/>
              </a:buClr>
              <a:defRPr sz="1400">
                <a:solidFill>
                  <a:schemeClr val="tx1"/>
                </a:solidFill>
              </a:defRPr>
            </a:lvl3pPr>
            <a:lvl4pPr marL="0" indent="0">
              <a:buClr>
                <a:schemeClr val="bg2"/>
              </a:buClr>
              <a:buFontTx/>
              <a:buNone/>
              <a:defRPr sz="2800" b="0" i="0">
                <a:solidFill>
                  <a:schemeClr val="accent6"/>
                </a:solidFill>
                <a:latin typeface="Georgia" panose="02040502050405020303" pitchFamily="18" charset="0"/>
              </a:defRPr>
            </a:lvl4pPr>
            <a:lvl5pPr marL="0" indent="0">
              <a:buClr>
                <a:schemeClr val="bg2"/>
              </a:buClr>
              <a:buFontTx/>
              <a:buNone/>
              <a:defRPr sz="5400" b="0" i="0">
                <a:solidFill>
                  <a:schemeClr val="accent6"/>
                </a:solidFill>
                <a:latin typeface="Georgia" panose="02040502050405020303" pitchFamily="18" charset="0"/>
              </a:defRPr>
            </a:lvl5pPr>
            <a:lvl6pPr>
              <a:buFontTx/>
              <a:buNone/>
              <a:defRPr sz="1400" b="0">
                <a:solidFill>
                  <a:schemeClr val="tx1"/>
                </a:solidFill>
                <a:latin typeface="+mn-lt"/>
              </a:defRPr>
            </a:lvl6pPr>
            <a:lvl7pPr>
              <a:buFontTx/>
              <a:buNone/>
              <a:defRPr sz="1400" b="0">
                <a:solidFill>
                  <a:schemeClr val="tx1"/>
                </a:solidFill>
                <a:latin typeface="+mn-lt"/>
              </a:defRPr>
            </a:lvl7pPr>
            <a:lvl8pPr marL="0" indent="0">
              <a:buClr>
                <a:schemeClr val="bg2"/>
              </a:buClr>
              <a:buFontTx/>
              <a:buNone/>
              <a:defRPr sz="1400" b="0">
                <a:solidFill>
                  <a:schemeClr val="tx1"/>
                </a:solidFill>
                <a:latin typeface="+mn-lt"/>
              </a:defRPr>
            </a:lvl8pPr>
            <a:lvl9pPr>
              <a:defRPr sz="1400" b="0">
                <a:solidFill>
                  <a:schemeClr val="tx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FE79E38B-C471-6E87-FFEA-0FA69CFDEFF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153127B-B643-038E-B1D2-04AE3AD46317}"/>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31C38E36-7B31-8302-04A0-4AAB0DE94B17}"/>
              </a:ext>
            </a:extLst>
          </p:cNvPr>
          <p:cNvSpPr>
            <a:spLocks noGrp="1"/>
          </p:cNvSpPr>
          <p:nvPr>
            <p:ph type="dt" sz="half" idx="30"/>
          </p:nvPr>
        </p:nvSpPr>
        <p:spPr/>
        <p:txBody>
          <a:bodyPr/>
          <a:lstStyle/>
          <a:p>
            <a:r>
              <a:rPr lang="en-US"/>
              <a:t>Confidential</a:t>
            </a:r>
          </a:p>
        </p:txBody>
      </p:sp>
      <p:sp>
        <p:nvSpPr>
          <p:cNvPr id="3" name="Rectangle 2">
            <a:extLst>
              <a:ext uri="{FF2B5EF4-FFF2-40B4-BE49-F238E27FC236}">
                <a16:creationId xmlns:a16="http://schemas.microsoft.com/office/drawing/2014/main" id="{EC726F66-7E59-28CD-9256-81E613F2B59A}"/>
              </a:ext>
            </a:extLst>
          </p:cNvPr>
          <p:cNvSpPr/>
          <p:nvPr userDrawn="1"/>
        </p:nvSpPr>
        <p:spPr bwMode="auto">
          <a:xfrm>
            <a:off x="8121649" y="1658938"/>
            <a:ext cx="3606800" cy="100194"/>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1611B4-7533-76BE-D401-11F2E0E7B2D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ED215BA1-5809-6284-1598-62FD8AAA9011}"/>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3954904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Columns">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02726" y="1653482"/>
            <a:ext cx="2625721"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755E3A3D-6EED-3CD2-0277-42EA68748EC4}"/>
              </a:ext>
            </a:extLst>
          </p:cNvPr>
          <p:cNvSpPr>
            <a:spLocks noGrp="1"/>
          </p:cNvSpPr>
          <p:nvPr>
            <p:ph type="ftr" sz="quarter" idx="31"/>
          </p:nvPr>
        </p:nvSpPr>
        <p:spPr/>
        <p:txBody>
          <a:bodyPr/>
          <a:lstStyle/>
          <a:p>
            <a:r>
              <a:rPr lang="sv-SE" dirty="0"/>
              <a:t>Sida - Utveckling och bistånd 2025</a:t>
            </a:r>
            <a:endParaRPr lang="en-US" dirty="0"/>
          </a:p>
        </p:txBody>
      </p:sp>
      <p:cxnSp>
        <p:nvCxnSpPr>
          <p:cNvPr id="2" name="Straight Connector 1">
            <a:extLst>
              <a:ext uri="{FF2B5EF4-FFF2-40B4-BE49-F238E27FC236}">
                <a16:creationId xmlns:a16="http://schemas.microsoft.com/office/drawing/2014/main" id="{F4B6F1D4-6C09-AE79-2BD5-4F7A65E34B10}"/>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5AA9A0DB-5A5E-4EF3-AB35-C9495BDF5298}"/>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819728E1-C36C-710E-DEA1-AB0370AC01B5}"/>
              </a:ext>
            </a:extLst>
          </p:cNvPr>
          <p:cNvSpPr>
            <a:spLocks noGrp="1"/>
          </p:cNvSpPr>
          <p:nvPr>
            <p:ph type="dt" sz="half" idx="32"/>
          </p:nvPr>
        </p:nvSpPr>
        <p:spPr/>
        <p:txBody>
          <a:bodyPr/>
          <a:lstStyle/>
          <a:p>
            <a:r>
              <a:rPr lang="en-US"/>
              <a:t>Confidential</a:t>
            </a:r>
          </a:p>
        </p:txBody>
      </p:sp>
      <p:sp>
        <p:nvSpPr>
          <p:cNvPr id="10" name="Text Placeholder 9">
            <a:extLst>
              <a:ext uri="{FF2B5EF4-FFF2-40B4-BE49-F238E27FC236}">
                <a16:creationId xmlns:a16="http://schemas.microsoft.com/office/drawing/2014/main" id="{08365DED-D246-07BF-5620-4F74563D0B94}"/>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CD20A0B8-F6AA-25CB-F8FD-FAE0B6815773}"/>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6471026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Columns, CV">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4470491"/>
            <a:ext cx="2555876" cy="1968408"/>
          </a:xfrm>
        </p:spPr>
        <p:txBody>
          <a:bodyPr/>
          <a:lstStyle>
            <a:lvl1pPr>
              <a:defRPr sz="1400"/>
            </a:lvl1pPr>
            <a:lvl2pPr>
              <a:defRPr sz="1400"/>
            </a:lvl2pPr>
          </a:lstStyle>
          <a:p>
            <a:pPr lvl="0"/>
            <a:r>
              <a:rPr lang="en-US"/>
              <a:t>Click to edit Master text styles</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74901"/>
            <a:ext cx="2640542"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74901"/>
            <a:ext cx="2638426"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66224" y="1674901"/>
            <a:ext cx="2574927"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AA0DD44C-36F8-6C9C-B8C5-1D30203AA2CA}"/>
              </a:ext>
            </a:extLst>
          </p:cNvPr>
          <p:cNvSpPr>
            <a:spLocks noGrp="1"/>
          </p:cNvSpPr>
          <p:nvPr>
            <p:ph type="pic" sz="quarter" idx="31" hasCustomPrompt="1"/>
          </p:nvPr>
        </p:nvSpPr>
        <p:spPr>
          <a:xfrm>
            <a:off x="460374" y="1674902"/>
            <a:ext cx="2555876" cy="2555876"/>
          </a:xfrm>
          <a:custGeom>
            <a:avLst/>
            <a:gdLst>
              <a:gd name="connsiteX0" fmla="*/ 1319213 w 2638426"/>
              <a:gd name="connsiteY0" fmla="*/ 0 h 2638426"/>
              <a:gd name="connsiteX1" fmla="*/ 2638426 w 2638426"/>
              <a:gd name="connsiteY1" fmla="*/ 1319213 h 2638426"/>
              <a:gd name="connsiteX2" fmla="*/ 1319213 w 2638426"/>
              <a:gd name="connsiteY2" fmla="*/ 2638426 h 2638426"/>
              <a:gd name="connsiteX3" fmla="*/ 0 w 2638426"/>
              <a:gd name="connsiteY3" fmla="*/ 1319213 h 2638426"/>
              <a:gd name="connsiteX4" fmla="*/ 1319213 w 2638426"/>
              <a:gd name="connsiteY4" fmla="*/ 0 h 263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6" h="2638426">
                <a:moveTo>
                  <a:pt x="1319213" y="0"/>
                </a:moveTo>
                <a:cubicBezTo>
                  <a:pt x="2047794" y="0"/>
                  <a:pt x="2638426" y="590632"/>
                  <a:pt x="2638426" y="1319213"/>
                </a:cubicBezTo>
                <a:cubicBezTo>
                  <a:pt x="2638426" y="2047794"/>
                  <a:pt x="2047794" y="2638426"/>
                  <a:pt x="1319213" y="2638426"/>
                </a:cubicBezTo>
                <a:cubicBezTo>
                  <a:pt x="590632" y="2638426"/>
                  <a:pt x="0" y="2047794"/>
                  <a:pt x="0" y="1319213"/>
                </a:cubicBezTo>
                <a:cubicBezTo>
                  <a:pt x="0" y="590632"/>
                  <a:pt x="590632" y="0"/>
                  <a:pt x="1319213" y="0"/>
                </a:cubicBezTo>
                <a:close/>
              </a:path>
            </a:pathLst>
          </a:custGeom>
          <a:solidFill>
            <a:schemeClr val="bg1">
              <a:lumMod val="75000"/>
            </a:schemeClr>
          </a:solidFill>
        </p:spPr>
        <p:txBody>
          <a:bodyPr wrap="square" tIns="731520">
            <a:noAutofit/>
          </a:bodyPr>
          <a:lstStyle>
            <a:lvl1pPr algn="ctr">
              <a:defRPr/>
            </a:lvl1pPr>
          </a:lstStyle>
          <a:p>
            <a:r>
              <a:rPr lang="en-US"/>
              <a:t>image</a:t>
            </a:r>
          </a:p>
        </p:txBody>
      </p:sp>
      <p:cxnSp>
        <p:nvCxnSpPr>
          <p:cNvPr id="2" name="Straight Connector 1">
            <a:extLst>
              <a:ext uri="{FF2B5EF4-FFF2-40B4-BE49-F238E27FC236}">
                <a16:creationId xmlns:a16="http://schemas.microsoft.com/office/drawing/2014/main" id="{ECF070E6-F974-17A0-DA2D-4E5C0C0DF05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78E367A-2EC9-0257-3D80-776E173566CD}"/>
              </a:ext>
            </a:extLst>
          </p:cNvPr>
          <p:cNvSpPr>
            <a:spLocks noGrp="1"/>
          </p:cNvSpPr>
          <p:nvPr>
            <p:ph type="title" hasCustomPrompt="1"/>
          </p:nvPr>
        </p:nvSpPr>
        <p:spPr/>
        <p:txBody>
          <a:bodyPr/>
          <a:lstStyle/>
          <a:p>
            <a:r>
              <a:rPr lang="en-US"/>
              <a:t>Content page headline 32pt Georgia, one line only</a:t>
            </a:r>
          </a:p>
        </p:txBody>
      </p:sp>
      <p:sp>
        <p:nvSpPr>
          <p:cNvPr id="15" name="Footer Placeholder 14">
            <a:extLst>
              <a:ext uri="{FF2B5EF4-FFF2-40B4-BE49-F238E27FC236}">
                <a16:creationId xmlns:a16="http://schemas.microsoft.com/office/drawing/2014/main" id="{880D46D7-4DBA-A8FC-EA72-74A7CF58E8BC}"/>
              </a:ext>
            </a:extLst>
          </p:cNvPr>
          <p:cNvSpPr>
            <a:spLocks noGrp="1"/>
          </p:cNvSpPr>
          <p:nvPr>
            <p:ph type="ftr" sz="quarter" idx="32"/>
          </p:nvPr>
        </p:nvSpPr>
        <p:spPr/>
        <p:txBody>
          <a:bodyPr/>
          <a:lstStyle/>
          <a:p>
            <a:r>
              <a:rPr lang="sv-SE" dirty="0"/>
              <a:t>Sida - Utveckling och bistånd 2025</a:t>
            </a:r>
            <a:endParaRPr lang="en-US" dirty="0"/>
          </a:p>
        </p:txBody>
      </p:sp>
      <p:sp>
        <p:nvSpPr>
          <p:cNvPr id="7" name="Date Placeholder 6">
            <a:extLst>
              <a:ext uri="{FF2B5EF4-FFF2-40B4-BE49-F238E27FC236}">
                <a16:creationId xmlns:a16="http://schemas.microsoft.com/office/drawing/2014/main" id="{F8F36444-3A16-4B14-1C92-A0604FE434BA}"/>
              </a:ext>
            </a:extLst>
          </p:cNvPr>
          <p:cNvSpPr>
            <a:spLocks noGrp="1"/>
          </p:cNvSpPr>
          <p:nvPr>
            <p:ph type="dt" sz="half" idx="33"/>
          </p:nvPr>
        </p:nvSpPr>
        <p:spPr/>
        <p:txBody>
          <a:bodyPr/>
          <a:lstStyle/>
          <a:p>
            <a:r>
              <a:rPr lang="en-US"/>
              <a:t>Confidential</a:t>
            </a:r>
          </a:p>
        </p:txBody>
      </p:sp>
      <p:sp>
        <p:nvSpPr>
          <p:cNvPr id="10" name="Text Placeholder 9">
            <a:extLst>
              <a:ext uri="{FF2B5EF4-FFF2-40B4-BE49-F238E27FC236}">
                <a16:creationId xmlns:a16="http://schemas.microsoft.com/office/drawing/2014/main" id="{6419ECEB-54C8-4AC2-A78E-171600F198D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2973092A-E3AA-CD1B-FD9A-683BDD278C4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100668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Columns, Al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1" y="1658938"/>
            <a:ext cx="614997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793038B3-F334-1D28-60A2-F0F0648ECDAC}"/>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F8F415-3C54-88F6-A578-1CA9E51FE398}"/>
              </a:ext>
            </a:extLst>
          </p:cNvPr>
          <p:cNvSpPr>
            <a:spLocks noGrp="1"/>
          </p:cNvSpPr>
          <p:nvPr>
            <p:ph type="body" sz="quarter" idx="28"/>
          </p:nvPr>
        </p:nvSpPr>
        <p:spPr>
          <a:xfrm>
            <a:off x="460374"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4A8ED95-D6D9-FAFC-DE3A-F258B0A027A0}"/>
              </a:ext>
            </a:extLst>
          </p:cNvPr>
          <p:cNvSpPr>
            <a:spLocks noGrp="1"/>
          </p:cNvSpPr>
          <p:nvPr>
            <p:ph type="ftr" sz="quarter" idx="29"/>
          </p:nvPr>
        </p:nvSpPr>
        <p:spPr/>
        <p:txBody>
          <a:bodyPr/>
          <a:lstStyle/>
          <a:p>
            <a:r>
              <a:rPr lang="sv-SE" dirty="0"/>
              <a:t>Sida - Utveckling och bistånd 2025</a:t>
            </a:r>
            <a:endParaRPr lang="en-US" dirty="0"/>
          </a:p>
        </p:txBody>
      </p:sp>
      <p:cxnSp>
        <p:nvCxnSpPr>
          <p:cNvPr id="5" name="Straight Connector 4">
            <a:extLst>
              <a:ext uri="{FF2B5EF4-FFF2-40B4-BE49-F238E27FC236}">
                <a16:creationId xmlns:a16="http://schemas.microsoft.com/office/drawing/2014/main" id="{5FF276FB-E878-7F27-1189-9FEB07B09F0E}"/>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BCB4F00E-7F8D-0032-B618-374F48BD6F7E}"/>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92BE4E63-D057-8EC3-5D1B-A4730FE1720B}"/>
              </a:ext>
            </a:extLst>
          </p:cNvPr>
          <p:cNvSpPr>
            <a:spLocks noGrp="1"/>
          </p:cNvSpPr>
          <p:nvPr>
            <p:ph type="dt" sz="half" idx="30"/>
          </p:nvPr>
        </p:nvSpPr>
        <p:spPr/>
        <p:txBody>
          <a:bodyPr/>
          <a:lstStyle/>
          <a:p>
            <a:r>
              <a:rPr lang="en-US"/>
              <a:t>Confidential</a:t>
            </a:r>
          </a:p>
        </p:txBody>
      </p:sp>
      <p:sp>
        <p:nvSpPr>
          <p:cNvPr id="10" name="Text Placeholder 9">
            <a:extLst>
              <a:ext uri="{FF2B5EF4-FFF2-40B4-BE49-F238E27FC236}">
                <a16:creationId xmlns:a16="http://schemas.microsoft.com/office/drawing/2014/main" id="{0960E180-5EA5-656A-01E8-565DE3670D7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C0663B31-AD6D-053C-929F-DAE04166118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42369828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3 Righ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742315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A3F0A2A-DFFF-0033-DE99-007054C6F26C}"/>
              </a:ext>
            </a:extLst>
          </p:cNvPr>
          <p:cNvSpPr>
            <a:spLocks noGrp="1"/>
          </p:cNvSpPr>
          <p:nvPr>
            <p:ph type="ftr" sz="quarter" idx="25"/>
          </p:nvPr>
        </p:nvSpPr>
        <p:spPr/>
        <p:txBody>
          <a:bodyPr/>
          <a:lstStyle/>
          <a:p>
            <a:r>
              <a:rPr lang="sv-SE" dirty="0"/>
              <a:t>Sida - Utveckling och bistånd 2025</a:t>
            </a:r>
            <a:endParaRPr lang="en-US" dirty="0"/>
          </a:p>
        </p:txBody>
      </p:sp>
      <p:cxnSp>
        <p:nvCxnSpPr>
          <p:cNvPr id="2" name="Straight Connector 1">
            <a:extLst>
              <a:ext uri="{FF2B5EF4-FFF2-40B4-BE49-F238E27FC236}">
                <a16:creationId xmlns:a16="http://schemas.microsoft.com/office/drawing/2014/main" id="{ABA7C5E3-1248-197F-BE99-0A6C6A074B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93BD7911-5C92-592A-A596-522A13A32AA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C64B643B-A292-870A-93CB-F46E391FD3AA}"/>
              </a:ext>
            </a:extLst>
          </p:cNvPr>
          <p:cNvSpPr>
            <a:spLocks noGrp="1"/>
          </p:cNvSpPr>
          <p:nvPr>
            <p:ph type="dt" sz="half" idx="26"/>
          </p:nvPr>
        </p:nvSpPr>
        <p:spPr/>
        <p:txBody>
          <a:bodyPr/>
          <a:lstStyle/>
          <a:p>
            <a:r>
              <a:rPr lang="en-US"/>
              <a:t>Confidential</a:t>
            </a:r>
          </a:p>
        </p:txBody>
      </p:sp>
      <p:sp>
        <p:nvSpPr>
          <p:cNvPr id="6" name="Text Placeholder 9">
            <a:extLst>
              <a:ext uri="{FF2B5EF4-FFF2-40B4-BE49-F238E27FC236}">
                <a16:creationId xmlns:a16="http://schemas.microsoft.com/office/drawing/2014/main" id="{64690ACF-0A98-532A-28D8-C10948A11DB7}"/>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B829BAB5-2101-E944-14AD-4F8F0478ADDC}"/>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6635741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3 Lef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74390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8124825" y="1658938"/>
            <a:ext cx="36036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10882FC5-F413-E97F-C024-976702AD4C4C}"/>
              </a:ext>
            </a:extLst>
          </p:cNvPr>
          <p:cNvSpPr>
            <a:spLocks noGrp="1"/>
          </p:cNvSpPr>
          <p:nvPr>
            <p:ph type="ftr" sz="quarter" idx="25"/>
          </p:nvPr>
        </p:nvSpPr>
        <p:spPr/>
        <p:txBody>
          <a:bodyPr/>
          <a:lstStyle/>
          <a:p>
            <a:r>
              <a:rPr lang="sv-SE" dirty="0"/>
              <a:t>Sida - Utveckling och bistånd 2025</a:t>
            </a:r>
            <a:endParaRPr lang="en-US" dirty="0"/>
          </a:p>
        </p:txBody>
      </p:sp>
      <p:cxnSp>
        <p:nvCxnSpPr>
          <p:cNvPr id="2" name="Straight Connector 1">
            <a:extLst>
              <a:ext uri="{FF2B5EF4-FFF2-40B4-BE49-F238E27FC236}">
                <a16:creationId xmlns:a16="http://schemas.microsoft.com/office/drawing/2014/main" id="{D3223C33-CC0C-375B-1550-324D8509F703}"/>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353D4A6-DAAA-BDF8-DAB2-AF4F1FF4DAC3}"/>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BDA69648-2C7D-665C-0706-268A4AF9E12E}"/>
              </a:ext>
            </a:extLst>
          </p:cNvPr>
          <p:cNvSpPr>
            <a:spLocks noGrp="1"/>
          </p:cNvSpPr>
          <p:nvPr>
            <p:ph type="dt" sz="half" idx="26"/>
          </p:nvPr>
        </p:nvSpPr>
        <p:spPr/>
        <p:txBody>
          <a:bodyPr/>
          <a:lstStyle/>
          <a:p>
            <a:r>
              <a:rPr lang="en-US"/>
              <a:t>Confidential</a:t>
            </a:r>
          </a:p>
        </p:txBody>
      </p:sp>
      <p:sp>
        <p:nvSpPr>
          <p:cNvPr id="6" name="Text Placeholder 9">
            <a:extLst>
              <a:ext uri="{FF2B5EF4-FFF2-40B4-BE49-F238E27FC236}">
                <a16:creationId xmlns:a16="http://schemas.microsoft.com/office/drawing/2014/main" id="{FEBACFC1-431A-54B8-09FA-A1265BF93049}"/>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731B4E4D-711D-67EC-1901-A64F9CBAEE8A}"/>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4299026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lumns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2" y="1658938"/>
            <a:ext cx="6175378"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68421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sv-SE" dirty="0"/>
              <a:t>Sida - Utveckling och bistånd 2025</a:t>
            </a:r>
            <a:endParaRPr lang="en-US" dirty="0"/>
          </a:p>
        </p:txBody>
      </p:sp>
      <p:cxnSp>
        <p:nvCxnSpPr>
          <p:cNvPr id="3" name="Straight Connector 2">
            <a:extLst>
              <a:ext uri="{FF2B5EF4-FFF2-40B4-BE49-F238E27FC236}">
                <a16:creationId xmlns:a16="http://schemas.microsoft.com/office/drawing/2014/main" id="{8D2FF9C5-9604-5F83-AF9F-421578AFA00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0EA18464-CE92-0EAD-794D-51E6D716500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0BC7C422-BF7C-9D1D-A129-FE94057BCCE6}"/>
              </a:ext>
            </a:extLst>
          </p:cNvPr>
          <p:cNvSpPr>
            <a:spLocks noGrp="1"/>
          </p:cNvSpPr>
          <p:nvPr>
            <p:ph type="dt" sz="half" idx="29"/>
          </p:nvPr>
        </p:nvSpPr>
        <p:spPr/>
        <p:txBody>
          <a:bodyPr/>
          <a:lstStyle/>
          <a:p>
            <a:r>
              <a:rPr lang="en-US"/>
              <a:t>Confidential</a:t>
            </a:r>
          </a:p>
        </p:txBody>
      </p:sp>
      <p:sp>
        <p:nvSpPr>
          <p:cNvPr id="10" name="Text Placeholder 9">
            <a:extLst>
              <a:ext uri="{FF2B5EF4-FFF2-40B4-BE49-F238E27FC236}">
                <a16:creationId xmlns:a16="http://schemas.microsoft.com/office/drawing/2014/main" id="{A77CB0B5-23F9-E058-C42C-1FC94041833F}"/>
              </a:ext>
            </a:extLst>
          </p:cNvPr>
          <p:cNvSpPr>
            <a:spLocks noGrp="1"/>
          </p:cNvSpPr>
          <p:nvPr>
            <p:ph type="body" sz="quarter" idx="30"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3B7AB012-C285-6484-FCD7-B1AEF09A2EF6}"/>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9769420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Columns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sv-SE" dirty="0"/>
              <a:t>Sida - Utveckling och bistånd 2025</a:t>
            </a:r>
            <a:endParaRPr lang="en-US" dirty="0"/>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en-US"/>
              <a:t>Confidential</a:t>
            </a:r>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1936550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4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3" y="1658939"/>
            <a:ext cx="8705852"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9"/>
            <a:ext cx="23241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3FE3C69-60E9-6E41-43B1-6C38F5C4DDBF}"/>
              </a:ext>
            </a:extLst>
          </p:cNvPr>
          <p:cNvSpPr>
            <a:spLocks noGrp="1"/>
          </p:cNvSpPr>
          <p:nvPr>
            <p:ph type="ftr" sz="quarter" idx="28"/>
          </p:nvPr>
        </p:nvSpPr>
        <p:spPr/>
        <p:txBody>
          <a:bodyPr/>
          <a:lstStyle/>
          <a:p>
            <a:r>
              <a:rPr lang="sv-SE" dirty="0"/>
              <a:t>Sida - Utveckling och bistånd 2025</a:t>
            </a:r>
            <a:endParaRPr lang="en-US" dirty="0"/>
          </a:p>
        </p:txBody>
      </p:sp>
      <p:cxnSp>
        <p:nvCxnSpPr>
          <p:cNvPr id="3" name="Straight Connector 2">
            <a:extLst>
              <a:ext uri="{FF2B5EF4-FFF2-40B4-BE49-F238E27FC236}">
                <a16:creationId xmlns:a16="http://schemas.microsoft.com/office/drawing/2014/main" id="{CBB95D47-0D9B-3941-4D6B-23E4C53CD8B4}"/>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7C16AB9B-119A-2247-76F1-1FFD88CF58FF}"/>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7BFB06E7-11E9-8AAA-7E95-627438686861}"/>
              </a:ext>
            </a:extLst>
          </p:cNvPr>
          <p:cNvSpPr>
            <a:spLocks noGrp="1"/>
          </p:cNvSpPr>
          <p:nvPr>
            <p:ph type="dt" sz="half" idx="29"/>
          </p:nvPr>
        </p:nvSpPr>
        <p:spPr/>
        <p:txBody>
          <a:bodyPr/>
          <a:lstStyle/>
          <a:p>
            <a:r>
              <a:rPr lang="en-US"/>
              <a:t>Confidential</a:t>
            </a:r>
          </a:p>
        </p:txBody>
      </p:sp>
      <p:sp>
        <p:nvSpPr>
          <p:cNvPr id="9" name="Text Placeholder 9">
            <a:extLst>
              <a:ext uri="{FF2B5EF4-FFF2-40B4-BE49-F238E27FC236}">
                <a16:creationId xmlns:a16="http://schemas.microsoft.com/office/drawing/2014/main" id="{B7247C4B-3E8A-E598-A4AA-B58A7D185770}"/>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0" name="Text Placeholder 15">
            <a:extLst>
              <a:ext uri="{FF2B5EF4-FFF2-40B4-BE49-F238E27FC236}">
                <a16:creationId xmlns:a16="http://schemas.microsoft.com/office/drawing/2014/main" id="{BA66D3C6-590A-8A4C-FC3C-E42958F7CE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05659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Medium Triangle">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3" name="Rectangle 2">
            <a:extLst>
              <a:ext uri="{FF2B5EF4-FFF2-40B4-BE49-F238E27FC236}">
                <a16:creationId xmlns:a16="http://schemas.microsoft.com/office/drawing/2014/main" id="{AD0FA31F-B28F-D063-3CC9-313D4349D721}"/>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D6317662-E79F-3D09-00B0-99BC46A5BF6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7" name="Graphic 6">
            <a:extLst>
              <a:ext uri="{FF2B5EF4-FFF2-40B4-BE49-F238E27FC236}">
                <a16:creationId xmlns:a16="http://schemas.microsoft.com/office/drawing/2014/main" id="{0588B9C2-2FF7-2748-AD34-92B769853E3E}"/>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118203500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4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9" y="1658941"/>
            <a:ext cx="8712192" cy="47513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8941"/>
            <a:ext cx="2330451" cy="4751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A9F2B60-4A90-CBB9-E5BD-F8B8F9474284}"/>
              </a:ext>
            </a:extLst>
          </p:cNvPr>
          <p:cNvSpPr>
            <a:spLocks noGrp="1"/>
          </p:cNvSpPr>
          <p:nvPr>
            <p:ph type="ftr" sz="quarter" idx="28"/>
          </p:nvPr>
        </p:nvSpPr>
        <p:spPr/>
        <p:txBody>
          <a:bodyPr/>
          <a:lstStyle/>
          <a:p>
            <a:r>
              <a:rPr lang="sv-SE" dirty="0"/>
              <a:t>Sida - Utveckling och bistånd 2025</a:t>
            </a:r>
            <a:endParaRPr lang="en-US" dirty="0"/>
          </a:p>
        </p:txBody>
      </p:sp>
      <p:cxnSp>
        <p:nvCxnSpPr>
          <p:cNvPr id="3" name="Straight Connector 2">
            <a:extLst>
              <a:ext uri="{FF2B5EF4-FFF2-40B4-BE49-F238E27FC236}">
                <a16:creationId xmlns:a16="http://schemas.microsoft.com/office/drawing/2014/main" id="{6816C104-DDA9-9AC1-7776-97BC2AA7E8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3F66185B-A4BD-6986-9DC2-4155AA216B66}"/>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0A8EF043-D56F-CDB0-1DDA-708FE1F25E43}"/>
              </a:ext>
            </a:extLst>
          </p:cNvPr>
          <p:cNvSpPr>
            <a:spLocks noGrp="1"/>
          </p:cNvSpPr>
          <p:nvPr>
            <p:ph type="dt" sz="half" idx="29"/>
          </p:nvPr>
        </p:nvSpPr>
        <p:spPr/>
        <p:txBody>
          <a:bodyPr/>
          <a:lstStyle/>
          <a:p>
            <a:r>
              <a:rPr lang="en-US"/>
              <a:t>Confidential</a:t>
            </a:r>
          </a:p>
        </p:txBody>
      </p:sp>
      <p:sp>
        <p:nvSpPr>
          <p:cNvPr id="9" name="Text Placeholder 9">
            <a:extLst>
              <a:ext uri="{FF2B5EF4-FFF2-40B4-BE49-F238E27FC236}">
                <a16:creationId xmlns:a16="http://schemas.microsoft.com/office/drawing/2014/main" id="{B9BD0C2C-A671-241B-1DFE-0F77B9B18B4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0" name="Text Placeholder 15">
            <a:extLst>
              <a:ext uri="{FF2B5EF4-FFF2-40B4-BE49-F238E27FC236}">
                <a16:creationId xmlns:a16="http://schemas.microsoft.com/office/drawing/2014/main" id="{130029AB-B4CC-A927-5EE1-44074827404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396893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lour palette">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sv-SE" dirty="0"/>
              <a:t>Sida - Utveckling och bistånd 2025</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p>
        </p:txBody>
      </p:sp>
      <p:sp>
        <p:nvSpPr>
          <p:cNvPr id="8" name="Text Placeholder 9">
            <a:extLst>
              <a:ext uri="{FF2B5EF4-FFF2-40B4-BE49-F238E27FC236}">
                <a16:creationId xmlns:a16="http://schemas.microsoft.com/office/drawing/2014/main" id="{C296C716-9147-E6EE-6952-291029ABC8CF}"/>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4" name="Rectangle 3">
            <a:extLst>
              <a:ext uri="{FF2B5EF4-FFF2-40B4-BE49-F238E27FC236}">
                <a16:creationId xmlns:a16="http://schemas.microsoft.com/office/drawing/2014/main" id="{363F4EA1-4D44-C4B0-44A0-139BAC159282}"/>
              </a:ext>
            </a:extLst>
          </p:cNvPr>
          <p:cNvSpPr/>
          <p:nvPr userDrawn="1"/>
        </p:nvSpPr>
        <p:spPr bwMode="auto">
          <a:xfrm>
            <a:off x="374495" y="1568605"/>
            <a:ext cx="11786839" cy="1100254"/>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Segoe UI" panose="020B0502040204020203" pitchFamily="34" charset="0"/>
            </a:endParaRPr>
          </a:p>
        </p:txBody>
      </p:sp>
      <p:sp>
        <p:nvSpPr>
          <p:cNvPr id="15" name="Rectangle 14">
            <a:extLst>
              <a:ext uri="{FF2B5EF4-FFF2-40B4-BE49-F238E27FC236}">
                <a16:creationId xmlns:a16="http://schemas.microsoft.com/office/drawing/2014/main" id="{F6AE2442-2098-9805-4797-2756D5ACC80B}"/>
              </a:ext>
            </a:extLst>
          </p:cNvPr>
          <p:cNvSpPr/>
          <p:nvPr userDrawn="1"/>
        </p:nvSpPr>
        <p:spPr bwMode="auto">
          <a:xfrm rot="16200000">
            <a:off x="758441" y="4102207"/>
            <a:ext cx="780301" cy="1376446"/>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6" name="Rectangle 25">
            <a:extLst>
              <a:ext uri="{FF2B5EF4-FFF2-40B4-BE49-F238E27FC236}">
                <a16:creationId xmlns:a16="http://schemas.microsoft.com/office/drawing/2014/main" id="{C5C9E8FE-D3E1-D40B-8739-B34A5D5F197F}"/>
              </a:ext>
            </a:extLst>
          </p:cNvPr>
          <p:cNvSpPr/>
          <p:nvPr userDrawn="1"/>
        </p:nvSpPr>
        <p:spPr bwMode="auto">
          <a:xfrm rot="16200000">
            <a:off x="2297118" y="4102207"/>
            <a:ext cx="780301" cy="1376446"/>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7" name="Rectangle 26">
            <a:extLst>
              <a:ext uri="{FF2B5EF4-FFF2-40B4-BE49-F238E27FC236}">
                <a16:creationId xmlns:a16="http://schemas.microsoft.com/office/drawing/2014/main" id="{AB3E912C-2C0D-6598-16A2-18B9F11E5E82}"/>
              </a:ext>
            </a:extLst>
          </p:cNvPr>
          <p:cNvSpPr/>
          <p:nvPr userDrawn="1"/>
        </p:nvSpPr>
        <p:spPr bwMode="auto">
          <a:xfrm rot="16200000">
            <a:off x="3827241" y="1588537"/>
            <a:ext cx="780301" cy="1376446"/>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8" name="Rectangle 27">
            <a:extLst>
              <a:ext uri="{FF2B5EF4-FFF2-40B4-BE49-F238E27FC236}">
                <a16:creationId xmlns:a16="http://schemas.microsoft.com/office/drawing/2014/main" id="{11F8B34C-B2BE-3C10-3690-AA9DE5F1950C}"/>
              </a:ext>
            </a:extLst>
          </p:cNvPr>
          <p:cNvSpPr/>
          <p:nvPr userDrawn="1"/>
        </p:nvSpPr>
        <p:spPr bwMode="auto">
          <a:xfrm rot="16200000">
            <a:off x="5361272" y="1583890"/>
            <a:ext cx="780301" cy="1376446"/>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9" name="Rectangle 28">
            <a:extLst>
              <a:ext uri="{FF2B5EF4-FFF2-40B4-BE49-F238E27FC236}">
                <a16:creationId xmlns:a16="http://schemas.microsoft.com/office/drawing/2014/main" id="{4E6E9524-047E-6ABC-52D3-0B2D672D68A6}"/>
              </a:ext>
            </a:extLst>
          </p:cNvPr>
          <p:cNvSpPr/>
          <p:nvPr userDrawn="1"/>
        </p:nvSpPr>
        <p:spPr bwMode="auto">
          <a:xfrm rot="16200000">
            <a:off x="6895303" y="1588537"/>
            <a:ext cx="780301" cy="1376446"/>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0" name="Rectangle 29">
            <a:extLst>
              <a:ext uri="{FF2B5EF4-FFF2-40B4-BE49-F238E27FC236}">
                <a16:creationId xmlns:a16="http://schemas.microsoft.com/office/drawing/2014/main" id="{A2EB83A4-5B0E-8EE6-C0AC-77FDC6CA0A80}"/>
              </a:ext>
            </a:extLst>
          </p:cNvPr>
          <p:cNvSpPr/>
          <p:nvPr userDrawn="1"/>
        </p:nvSpPr>
        <p:spPr bwMode="auto">
          <a:xfrm rot="16200000">
            <a:off x="8429334" y="1583891"/>
            <a:ext cx="780301" cy="1376446"/>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1" name="Rectangle 30">
            <a:extLst>
              <a:ext uri="{FF2B5EF4-FFF2-40B4-BE49-F238E27FC236}">
                <a16:creationId xmlns:a16="http://schemas.microsoft.com/office/drawing/2014/main" id="{56A1109B-EC56-0783-76F7-5E27DEA736EC}"/>
              </a:ext>
            </a:extLst>
          </p:cNvPr>
          <p:cNvSpPr/>
          <p:nvPr userDrawn="1"/>
        </p:nvSpPr>
        <p:spPr bwMode="auto">
          <a:xfrm rot="16200000">
            <a:off x="9963365" y="1588537"/>
            <a:ext cx="780301" cy="1376446"/>
          </a:xfrm>
          <a:prstGeom prst="rect">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2" name="Rectangle 31">
            <a:extLst>
              <a:ext uri="{FF2B5EF4-FFF2-40B4-BE49-F238E27FC236}">
                <a16:creationId xmlns:a16="http://schemas.microsoft.com/office/drawing/2014/main" id="{089FE752-9A07-7B39-7EDC-0BBF2072A320}"/>
              </a:ext>
            </a:extLst>
          </p:cNvPr>
          <p:cNvSpPr/>
          <p:nvPr userDrawn="1"/>
        </p:nvSpPr>
        <p:spPr bwMode="auto">
          <a:xfrm rot="16200000">
            <a:off x="2286240" y="1581567"/>
            <a:ext cx="780301" cy="1381093"/>
          </a:xfrm>
          <a:prstGeom prst="rect">
            <a:avLst/>
          </a:prstGeom>
          <a:solidFill>
            <a:srgbClr val="F9EEE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3" name="Title 19">
            <a:extLst>
              <a:ext uri="{FF2B5EF4-FFF2-40B4-BE49-F238E27FC236}">
                <a16:creationId xmlns:a16="http://schemas.microsoft.com/office/drawing/2014/main" id="{9361C822-27FB-C45A-1F3B-265456F1418D}"/>
              </a:ext>
            </a:extLst>
          </p:cNvPr>
          <p:cNvSpPr txBox="1">
            <a:spLocks/>
          </p:cNvSpPr>
          <p:nvPr userDrawn="1"/>
        </p:nvSpPr>
        <p:spPr>
          <a:xfrm>
            <a:off x="455727" y="1259097"/>
            <a:ext cx="7532419" cy="561441"/>
          </a:xfrm>
          <a:prstGeom prst="rect">
            <a:avLst/>
          </a:prstGeom>
        </p:spPr>
        <p:txBody>
          <a:bodyPr vert="horz" lIns="0" tIns="91440" rIns="0" bIns="0" rtlCol="0" anchor="t" anchorCtr="0">
            <a:normAutofit/>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r>
              <a:rPr lang="en-US" sz="1200" b="1">
                <a:latin typeface="Century Gothic"/>
                <a:ea typeface="Roboto"/>
                <a:cs typeface="Segoe UI"/>
              </a:rPr>
              <a:t>Primary palette: </a:t>
            </a:r>
            <a:r>
              <a:rPr lang="en-US" sz="1200">
                <a:latin typeface="Century Gothic"/>
                <a:ea typeface="Roboto"/>
                <a:cs typeface="Segoe UI"/>
              </a:rPr>
              <a:t>We use this family of neutrals liberally in our communications for backgrounds, creating visual interest with tone-on-tone </a:t>
            </a:r>
            <a:r>
              <a:rPr lang="en-US" sz="1200" err="1">
                <a:latin typeface="Century Gothic"/>
                <a:ea typeface="Roboto"/>
                <a:cs typeface="Segoe UI"/>
              </a:rPr>
              <a:t>colour</a:t>
            </a:r>
            <a:r>
              <a:rPr lang="en-US" sz="1200">
                <a:latin typeface="Century Gothic"/>
                <a:ea typeface="Roboto"/>
                <a:cs typeface="Segoe UI"/>
              </a:rPr>
              <a:t> blocking, and </a:t>
            </a:r>
            <a:r>
              <a:rPr lang="en-US" sz="1200" err="1">
                <a:latin typeface="Century Gothic"/>
                <a:ea typeface="Roboto"/>
                <a:cs typeface="Segoe UI"/>
              </a:rPr>
              <a:t>organising</a:t>
            </a:r>
            <a:r>
              <a:rPr lang="en-US" sz="1200">
                <a:latin typeface="Century Gothic"/>
                <a:ea typeface="Roboto"/>
                <a:cs typeface="Segoe UI"/>
              </a:rPr>
              <a:t> content.</a:t>
            </a:r>
            <a:endParaRPr lang="en-GB" sz="1200">
              <a:latin typeface="Century Gothic"/>
              <a:ea typeface="Roboto"/>
              <a:cs typeface="Segoe UI"/>
            </a:endParaRPr>
          </a:p>
          <a:p>
            <a:endParaRPr lang="en-US" sz="1200">
              <a:latin typeface="Century Gothic"/>
              <a:ea typeface="Roboto"/>
              <a:cs typeface="Segoe UI"/>
            </a:endParaRPr>
          </a:p>
        </p:txBody>
      </p:sp>
      <p:sp>
        <p:nvSpPr>
          <p:cNvPr id="34" name="TextBox 33">
            <a:extLst>
              <a:ext uri="{FF2B5EF4-FFF2-40B4-BE49-F238E27FC236}">
                <a16:creationId xmlns:a16="http://schemas.microsoft.com/office/drawing/2014/main" id="{6D6882A9-FBAC-C5C8-4F9C-B188DCBCFB48}"/>
              </a:ext>
            </a:extLst>
          </p:cNvPr>
          <p:cNvSpPr txBox="1"/>
          <p:nvPr userDrawn="1"/>
        </p:nvSpPr>
        <p:spPr>
          <a:xfrm>
            <a:off x="1997927" y="2759927"/>
            <a:ext cx="1496120"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Pale Grey</a:t>
            </a:r>
            <a:endParaRPr lang="en-US" sz="1000">
              <a:solidFill>
                <a:schemeClr val="tx2"/>
              </a:solidFill>
            </a:endParaRPr>
          </a:p>
          <a:p>
            <a:r>
              <a:rPr lang="en-US" sz="1000">
                <a:solidFill>
                  <a:schemeClr val="tx2"/>
                </a:solidFill>
                <a:ea typeface="+mn-lt"/>
                <a:cs typeface="+mn-lt"/>
              </a:rPr>
              <a:t>PMS 9285 C</a:t>
            </a:r>
            <a:endParaRPr lang="en-US" sz="1000">
              <a:solidFill>
                <a:schemeClr val="tx2"/>
              </a:solidFill>
            </a:endParaRPr>
          </a:p>
          <a:p>
            <a:r>
              <a:rPr lang="en-US" sz="1000">
                <a:solidFill>
                  <a:schemeClr val="tx2"/>
                </a:solidFill>
                <a:ea typeface="+mn-lt"/>
                <a:cs typeface="+mn-lt"/>
              </a:rPr>
              <a:t>CMYK c0 m4 y10 k0</a:t>
            </a:r>
            <a:endParaRPr lang="en-US" sz="1000">
              <a:solidFill>
                <a:schemeClr val="tx2"/>
              </a:solidFill>
            </a:endParaRPr>
          </a:p>
          <a:p>
            <a:r>
              <a:rPr lang="en-US" sz="1000">
                <a:solidFill>
                  <a:schemeClr val="tx2"/>
                </a:solidFill>
                <a:ea typeface="+mn-lt"/>
                <a:cs typeface="+mn-lt"/>
              </a:rPr>
              <a:t>RGB r249 g238 b227</a:t>
            </a:r>
            <a:endParaRPr lang="en-US" sz="1000">
              <a:solidFill>
                <a:schemeClr val="tx2"/>
              </a:solidFill>
            </a:endParaRPr>
          </a:p>
          <a:p>
            <a:r>
              <a:rPr lang="en-US" sz="1000">
                <a:solidFill>
                  <a:schemeClr val="tx2"/>
                </a:solidFill>
                <a:ea typeface="+mn-lt"/>
                <a:cs typeface="+mn-lt"/>
              </a:rPr>
              <a:t>HEX #f9eee3</a:t>
            </a:r>
            <a:endParaRPr lang="en-US" sz="1000">
              <a:solidFill>
                <a:schemeClr val="tx2"/>
              </a:solidFill>
            </a:endParaRPr>
          </a:p>
          <a:p>
            <a:pPr marL="0" indent="-3657600" algn="l">
              <a:spcAft>
                <a:spcPts val="600"/>
              </a:spcAft>
            </a:pPr>
            <a:endParaRPr lang="en-US" sz="1000" b="0" i="0">
              <a:solidFill>
                <a:schemeClr val="tx2"/>
              </a:solidFill>
              <a:latin typeface="+mn-lt"/>
              <a:ea typeface="Roboto" panose="02000000000000000000" pitchFamily="2" charset="0"/>
              <a:cs typeface="Segoe UI" panose="020B0502040204020203" pitchFamily="34" charset="0"/>
            </a:endParaRPr>
          </a:p>
        </p:txBody>
      </p:sp>
      <p:sp>
        <p:nvSpPr>
          <p:cNvPr id="35" name="TextBox 34">
            <a:extLst>
              <a:ext uri="{FF2B5EF4-FFF2-40B4-BE49-F238E27FC236}">
                <a16:creationId xmlns:a16="http://schemas.microsoft.com/office/drawing/2014/main" id="{2B411897-3DD7-20F9-DAC7-46239948698B}"/>
              </a:ext>
            </a:extLst>
          </p:cNvPr>
          <p:cNvSpPr txBox="1"/>
          <p:nvPr userDrawn="1"/>
        </p:nvSpPr>
        <p:spPr>
          <a:xfrm>
            <a:off x="3568390" y="2755280"/>
            <a:ext cx="1384608" cy="92797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Grey</a:t>
            </a:r>
            <a:endParaRPr lang="en-US">
              <a:solidFill>
                <a:schemeClr val="tx2"/>
              </a:solidFill>
              <a:ea typeface="+mn-lt"/>
              <a:cs typeface="+mn-lt"/>
            </a:endParaRPr>
          </a:p>
          <a:p>
            <a:r>
              <a:rPr lang="en-US" sz="1000">
                <a:solidFill>
                  <a:schemeClr val="tx2"/>
                </a:solidFill>
                <a:ea typeface="+mn-lt"/>
                <a:cs typeface="+mn-lt"/>
              </a:rPr>
              <a:t>PMS 7528 C</a:t>
            </a:r>
            <a:endParaRPr lang="en-US">
              <a:solidFill>
                <a:schemeClr val="tx2"/>
              </a:solidFill>
              <a:ea typeface="+mn-lt"/>
              <a:cs typeface="+mn-lt"/>
            </a:endParaRPr>
          </a:p>
          <a:p>
            <a:r>
              <a:rPr lang="en-US" sz="1000">
                <a:solidFill>
                  <a:schemeClr val="tx2"/>
                </a:solidFill>
                <a:ea typeface="+mn-lt"/>
                <a:cs typeface="+mn-lt"/>
              </a:rPr>
              <a:t>CMYK c19 m20 y23 k0</a:t>
            </a:r>
            <a:endParaRPr lang="en-US">
              <a:solidFill>
                <a:schemeClr val="tx2"/>
              </a:solidFill>
              <a:ea typeface="+mn-lt"/>
              <a:cs typeface="+mn-lt"/>
            </a:endParaRPr>
          </a:p>
          <a:p>
            <a:r>
              <a:rPr lang="en-US" sz="1000">
                <a:solidFill>
                  <a:schemeClr val="tx2"/>
                </a:solidFill>
                <a:ea typeface="+mn-lt"/>
                <a:cs typeface="+mn-lt"/>
              </a:rPr>
              <a:t>RGB r211 g200 b189</a:t>
            </a:r>
            <a:endParaRPr lang="en-US">
              <a:solidFill>
                <a:schemeClr val="tx2"/>
              </a:solidFill>
            </a:endParaRPr>
          </a:p>
          <a:p>
            <a:r>
              <a:rPr lang="en-US" sz="1000">
                <a:solidFill>
                  <a:schemeClr val="tx2"/>
                </a:solidFill>
                <a:ea typeface="+mn-lt"/>
                <a:cs typeface="+mn-lt"/>
              </a:rPr>
              <a:t>HEX #d3c8bd</a:t>
            </a:r>
            <a:endParaRPr lang="en-US">
              <a:solidFill>
                <a:schemeClr val="tx2"/>
              </a:solidFill>
            </a:endParaRPr>
          </a:p>
          <a:p>
            <a:pPr marL="0" algn="l"/>
            <a:endParaRPr lang="en-US" sz="1000" b="1" i="0">
              <a:solidFill>
                <a:schemeClr val="tx2"/>
              </a:solidFill>
              <a:latin typeface="+mn-lt"/>
              <a:ea typeface="Roboto" panose="02000000000000000000" pitchFamily="2" charset="0"/>
              <a:cs typeface="Segoe UI" panose="020B0502040204020203" pitchFamily="34" charset="0"/>
            </a:endParaRPr>
          </a:p>
        </p:txBody>
      </p:sp>
      <p:sp>
        <p:nvSpPr>
          <p:cNvPr id="36" name="TextBox 35">
            <a:extLst>
              <a:ext uri="{FF2B5EF4-FFF2-40B4-BE49-F238E27FC236}">
                <a16:creationId xmlns:a16="http://schemas.microsoft.com/office/drawing/2014/main" id="{AF8224B8-EF3C-0402-BF2F-82F1A8ABA80F}"/>
              </a:ext>
            </a:extLst>
          </p:cNvPr>
          <p:cNvSpPr txBox="1"/>
          <p:nvPr userDrawn="1"/>
        </p:nvSpPr>
        <p:spPr>
          <a:xfrm>
            <a:off x="5064511" y="2759926"/>
            <a:ext cx="1384608" cy="92797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Medium Grey</a:t>
            </a:r>
            <a:endParaRPr lang="en-US">
              <a:solidFill>
                <a:schemeClr val="tx2"/>
              </a:solidFill>
              <a:ea typeface="+mn-lt"/>
              <a:cs typeface="+mn-lt"/>
            </a:endParaRPr>
          </a:p>
          <a:p>
            <a:r>
              <a:rPr lang="en-US" sz="1000">
                <a:solidFill>
                  <a:schemeClr val="tx2"/>
                </a:solidFill>
                <a:ea typeface="+mn-lt"/>
                <a:cs typeface="+mn-lt"/>
              </a:rPr>
              <a:t>PMS 2474 C</a:t>
            </a:r>
            <a:endParaRPr lang="en-US">
              <a:solidFill>
                <a:schemeClr val="tx2"/>
              </a:solidFill>
              <a:ea typeface="+mn-lt"/>
              <a:cs typeface="+mn-lt"/>
            </a:endParaRPr>
          </a:p>
          <a:p>
            <a:r>
              <a:rPr lang="en-US" sz="1000">
                <a:solidFill>
                  <a:schemeClr val="tx2"/>
                </a:solidFill>
                <a:ea typeface="+mn-lt"/>
                <a:cs typeface="+mn-lt"/>
              </a:rPr>
              <a:t>CMYK c26 m29 y30 k4</a:t>
            </a:r>
            <a:endParaRPr lang="en-US">
              <a:solidFill>
                <a:schemeClr val="tx2"/>
              </a:solidFill>
            </a:endParaRPr>
          </a:p>
          <a:p>
            <a:r>
              <a:rPr lang="en-US" sz="1000">
                <a:solidFill>
                  <a:schemeClr val="tx2"/>
                </a:solidFill>
                <a:ea typeface="+mn-lt"/>
                <a:cs typeface="+mn-lt"/>
              </a:rPr>
              <a:t>RGB r186 g176 b171</a:t>
            </a:r>
            <a:endParaRPr lang="en-US">
              <a:solidFill>
                <a:schemeClr val="tx2"/>
              </a:solidFill>
            </a:endParaRPr>
          </a:p>
          <a:p>
            <a:r>
              <a:rPr lang="en-US" sz="1000">
                <a:solidFill>
                  <a:schemeClr val="tx2"/>
                </a:solidFill>
                <a:ea typeface="+mn-lt"/>
                <a:cs typeface="+mn-lt"/>
              </a:rPr>
              <a:t>HEX #bab0ab</a:t>
            </a:r>
            <a:endParaRPr lang="en-US">
              <a:solidFill>
                <a:schemeClr val="tx2"/>
              </a:solidFill>
            </a:endParaRPr>
          </a:p>
          <a:p>
            <a:pPr marL="0" algn="l"/>
            <a:endParaRPr lang="en-US" sz="1000" b="1" i="0">
              <a:solidFill>
                <a:schemeClr val="tx2"/>
              </a:solidFill>
              <a:latin typeface="+mn-lt"/>
              <a:ea typeface="Roboto" panose="02000000000000000000" pitchFamily="2" charset="0"/>
              <a:cs typeface="Segoe UI" panose="020B0502040204020203" pitchFamily="34" charset="0"/>
            </a:endParaRPr>
          </a:p>
        </p:txBody>
      </p:sp>
      <p:sp>
        <p:nvSpPr>
          <p:cNvPr id="37" name="TextBox 36">
            <a:extLst>
              <a:ext uri="{FF2B5EF4-FFF2-40B4-BE49-F238E27FC236}">
                <a16:creationId xmlns:a16="http://schemas.microsoft.com/office/drawing/2014/main" id="{79AE5C24-1B8E-2C55-C465-75A284DFBB8A}"/>
              </a:ext>
            </a:extLst>
          </p:cNvPr>
          <p:cNvSpPr txBox="1"/>
          <p:nvPr userDrawn="1"/>
        </p:nvSpPr>
        <p:spPr>
          <a:xfrm>
            <a:off x="6597803" y="2755279"/>
            <a:ext cx="1384608" cy="92797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Dark Grey</a:t>
            </a:r>
            <a:endParaRPr lang="en-US">
              <a:solidFill>
                <a:schemeClr val="tx2"/>
              </a:solidFill>
              <a:ea typeface="+mn-lt"/>
              <a:cs typeface="+mn-lt"/>
            </a:endParaRPr>
          </a:p>
          <a:p>
            <a:r>
              <a:rPr lang="en-US" sz="1000">
                <a:solidFill>
                  <a:schemeClr val="tx2"/>
                </a:solidFill>
                <a:ea typeface="+mn-lt"/>
                <a:cs typeface="+mn-lt"/>
              </a:rPr>
              <a:t>PMS 4114 C</a:t>
            </a:r>
            <a:endParaRPr lang="en-US">
              <a:solidFill>
                <a:schemeClr val="tx2"/>
              </a:solidFill>
              <a:ea typeface="+mn-lt"/>
              <a:cs typeface="+mn-lt"/>
            </a:endParaRPr>
          </a:p>
          <a:p>
            <a:r>
              <a:rPr lang="en-US" sz="1000">
                <a:solidFill>
                  <a:schemeClr val="tx2"/>
                </a:solidFill>
                <a:ea typeface="+mn-lt"/>
                <a:cs typeface="+mn-lt"/>
              </a:rPr>
              <a:t>CMYK c34 m38 y23 k7</a:t>
            </a:r>
            <a:endParaRPr lang="en-US">
              <a:solidFill>
                <a:schemeClr val="tx2"/>
              </a:solidFill>
            </a:endParaRPr>
          </a:p>
          <a:p>
            <a:r>
              <a:rPr lang="en-US" sz="1000">
                <a:solidFill>
                  <a:schemeClr val="tx2"/>
                </a:solidFill>
                <a:ea typeface="+mn-lt"/>
                <a:cs typeface="+mn-lt"/>
              </a:rPr>
              <a:t>RGB r156 g144 b144</a:t>
            </a:r>
            <a:endParaRPr lang="en-US">
              <a:solidFill>
                <a:schemeClr val="tx2"/>
              </a:solidFill>
            </a:endParaRPr>
          </a:p>
          <a:p>
            <a:r>
              <a:rPr lang="en-US" sz="1000">
                <a:solidFill>
                  <a:schemeClr val="tx2"/>
                </a:solidFill>
                <a:ea typeface="+mn-lt"/>
                <a:cs typeface="+mn-lt"/>
              </a:rPr>
              <a:t>HEX #9c9090</a:t>
            </a:r>
            <a:endParaRPr lang="en-US">
              <a:solidFill>
                <a:schemeClr val="tx2"/>
              </a:solidFill>
            </a:endParaRPr>
          </a:p>
          <a:p>
            <a:pPr marL="0" algn="l"/>
            <a:endParaRPr lang="en-US" sz="1000" b="1" i="0">
              <a:solidFill>
                <a:schemeClr val="tx2"/>
              </a:solidFill>
              <a:latin typeface="+mn-lt"/>
              <a:ea typeface="Roboto" panose="02000000000000000000" pitchFamily="2" charset="0"/>
              <a:cs typeface="Segoe UI" panose="020B0502040204020203" pitchFamily="34" charset="0"/>
            </a:endParaRPr>
          </a:p>
        </p:txBody>
      </p:sp>
      <p:sp>
        <p:nvSpPr>
          <p:cNvPr id="38" name="TextBox 37">
            <a:extLst>
              <a:ext uri="{FF2B5EF4-FFF2-40B4-BE49-F238E27FC236}">
                <a16:creationId xmlns:a16="http://schemas.microsoft.com/office/drawing/2014/main" id="{F8D6E025-2D2B-A617-A26C-BA046F799D64}"/>
              </a:ext>
            </a:extLst>
          </p:cNvPr>
          <p:cNvSpPr txBox="1"/>
          <p:nvPr userDrawn="1"/>
        </p:nvSpPr>
        <p:spPr>
          <a:xfrm>
            <a:off x="8135742" y="2759925"/>
            <a:ext cx="1445010"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Deep Grey</a:t>
            </a:r>
            <a:endParaRPr lang="en-US">
              <a:solidFill>
                <a:schemeClr val="tx2"/>
              </a:solidFill>
              <a:ea typeface="+mn-lt"/>
              <a:cs typeface="+mn-lt"/>
            </a:endParaRPr>
          </a:p>
          <a:p>
            <a:r>
              <a:rPr lang="en-US" sz="1000">
                <a:solidFill>
                  <a:schemeClr val="tx2"/>
                </a:solidFill>
                <a:ea typeface="+mn-lt"/>
                <a:cs typeface="+mn-lt"/>
              </a:rPr>
              <a:t>PMS 2334 C </a:t>
            </a:r>
            <a:endParaRPr lang="en-US">
              <a:solidFill>
                <a:schemeClr val="tx2"/>
              </a:solidFill>
            </a:endParaRPr>
          </a:p>
          <a:p>
            <a:r>
              <a:rPr lang="en-US" sz="1000">
                <a:solidFill>
                  <a:schemeClr val="tx2"/>
                </a:solidFill>
                <a:ea typeface="+mn-lt"/>
                <a:cs typeface="+mn-lt"/>
              </a:rPr>
              <a:t>CMYK c40 m48 y45 k27</a:t>
            </a:r>
            <a:endParaRPr lang="en-US">
              <a:solidFill>
                <a:schemeClr val="tx2"/>
              </a:solidFill>
            </a:endParaRPr>
          </a:p>
          <a:p>
            <a:r>
              <a:rPr lang="en-US" sz="1000">
                <a:solidFill>
                  <a:schemeClr val="tx2"/>
                </a:solidFill>
                <a:ea typeface="+mn-lt"/>
                <a:cs typeface="+mn-lt"/>
              </a:rPr>
              <a:t>RGB r115 g104 b104</a:t>
            </a:r>
            <a:endParaRPr lang="en-US">
              <a:solidFill>
                <a:schemeClr val="tx2"/>
              </a:solidFill>
            </a:endParaRPr>
          </a:p>
          <a:p>
            <a:r>
              <a:rPr lang="en-US" sz="1000">
                <a:solidFill>
                  <a:schemeClr val="tx2"/>
                </a:solidFill>
                <a:ea typeface="+mn-lt"/>
                <a:cs typeface="+mn-lt"/>
              </a:rPr>
              <a:t>HEX #736868</a:t>
            </a:r>
            <a:endParaRPr lang="en-US">
              <a:solidFill>
                <a:schemeClr val="tx2"/>
              </a:solidFill>
            </a:endParaRPr>
          </a:p>
          <a:p>
            <a:pPr marL="0" algn="l"/>
            <a:endParaRPr lang="en-US" sz="1000" b="1" i="0">
              <a:solidFill>
                <a:schemeClr val="tx2"/>
              </a:solidFill>
              <a:latin typeface="+mn-lt"/>
              <a:ea typeface="Roboto" panose="02000000000000000000" pitchFamily="2" charset="0"/>
              <a:cs typeface="Segoe UI" panose="020B0502040204020203" pitchFamily="34" charset="0"/>
            </a:endParaRPr>
          </a:p>
        </p:txBody>
      </p:sp>
      <p:sp>
        <p:nvSpPr>
          <p:cNvPr id="39" name="TextBox 38">
            <a:extLst>
              <a:ext uri="{FF2B5EF4-FFF2-40B4-BE49-F238E27FC236}">
                <a16:creationId xmlns:a16="http://schemas.microsoft.com/office/drawing/2014/main" id="{7C89050E-90C6-0DDD-FA6E-FE377FA6D1FA}"/>
              </a:ext>
            </a:extLst>
          </p:cNvPr>
          <p:cNvSpPr txBox="1"/>
          <p:nvPr userDrawn="1"/>
        </p:nvSpPr>
        <p:spPr>
          <a:xfrm>
            <a:off x="9673680" y="2759924"/>
            <a:ext cx="1440363"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Verian Black</a:t>
            </a:r>
            <a:endParaRPr lang="en-US">
              <a:solidFill>
                <a:schemeClr val="tx2"/>
              </a:solidFill>
            </a:endParaRPr>
          </a:p>
          <a:p>
            <a:r>
              <a:rPr lang="en-US" sz="1000">
                <a:solidFill>
                  <a:schemeClr val="tx2"/>
                </a:solidFill>
                <a:ea typeface="+mn-lt"/>
                <a:cs typeface="+mn-lt"/>
              </a:rPr>
              <a:t>PMS Black C</a:t>
            </a:r>
            <a:endParaRPr lang="en-US">
              <a:solidFill>
                <a:schemeClr val="tx2"/>
              </a:solidFill>
              <a:ea typeface="+mn-lt"/>
              <a:cs typeface="+mn-lt"/>
            </a:endParaRPr>
          </a:p>
          <a:p>
            <a:r>
              <a:rPr lang="en-US" sz="1000">
                <a:solidFill>
                  <a:schemeClr val="tx2"/>
                </a:solidFill>
                <a:ea typeface="+mn-lt"/>
                <a:cs typeface="+mn-lt"/>
              </a:rPr>
              <a:t>CMYK c81 m67 y55 k83</a:t>
            </a:r>
            <a:endParaRPr lang="en-US">
              <a:solidFill>
                <a:schemeClr val="tx2"/>
              </a:solidFill>
            </a:endParaRPr>
          </a:p>
          <a:p>
            <a:r>
              <a:rPr lang="en-US" sz="1000">
                <a:solidFill>
                  <a:schemeClr val="tx2"/>
                </a:solidFill>
                <a:ea typeface="+mn-lt"/>
                <a:cs typeface="+mn-lt"/>
              </a:rPr>
              <a:t>RGB r40 g38 b38</a:t>
            </a:r>
            <a:endParaRPr lang="en-US">
              <a:solidFill>
                <a:schemeClr val="tx2"/>
              </a:solidFill>
            </a:endParaRPr>
          </a:p>
          <a:p>
            <a:r>
              <a:rPr lang="en-US" sz="1000">
                <a:solidFill>
                  <a:schemeClr val="tx2"/>
                </a:solidFill>
                <a:ea typeface="+mn-lt"/>
                <a:cs typeface="+mn-lt"/>
              </a:rPr>
              <a:t>HEX #282626</a:t>
            </a:r>
            <a:endParaRPr lang="en-US">
              <a:solidFill>
                <a:schemeClr val="tx2"/>
              </a:solidFill>
            </a:endParaRPr>
          </a:p>
          <a:p>
            <a:pPr marL="0" algn="l"/>
            <a:endParaRPr lang="en-US" sz="1000" b="1" i="0">
              <a:solidFill>
                <a:schemeClr val="tx2"/>
              </a:solidFill>
              <a:latin typeface="+mn-lt"/>
              <a:ea typeface="Roboto" panose="02000000000000000000" pitchFamily="2" charset="0"/>
              <a:cs typeface="Segoe UI" panose="020B0502040204020203" pitchFamily="34" charset="0"/>
            </a:endParaRPr>
          </a:p>
        </p:txBody>
      </p:sp>
      <p:sp>
        <p:nvSpPr>
          <p:cNvPr id="40" name="Rectangle 39">
            <a:extLst>
              <a:ext uri="{FF2B5EF4-FFF2-40B4-BE49-F238E27FC236}">
                <a16:creationId xmlns:a16="http://schemas.microsoft.com/office/drawing/2014/main" id="{28E81AD0-AF8F-74E8-06CF-CF54DAB2AD12}"/>
              </a:ext>
            </a:extLst>
          </p:cNvPr>
          <p:cNvSpPr/>
          <p:nvPr userDrawn="1"/>
        </p:nvSpPr>
        <p:spPr bwMode="auto">
          <a:xfrm rot="16200000">
            <a:off x="745023" y="1574597"/>
            <a:ext cx="780301" cy="1376446"/>
          </a:xfrm>
          <a:prstGeom prst="rect">
            <a:avLst/>
          </a:prstGeom>
          <a:solidFill>
            <a:schemeClr val="bg1"/>
          </a:solidFill>
          <a:ln w="6350">
            <a:solidFill>
              <a:schemeClr val="tx1"/>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41" name="TextBox 40">
            <a:extLst>
              <a:ext uri="{FF2B5EF4-FFF2-40B4-BE49-F238E27FC236}">
                <a16:creationId xmlns:a16="http://schemas.microsoft.com/office/drawing/2014/main" id="{FC7CBDF0-C17B-A3F9-59B4-A31E7891DD57}"/>
              </a:ext>
            </a:extLst>
          </p:cNvPr>
          <p:cNvSpPr txBox="1"/>
          <p:nvPr userDrawn="1"/>
        </p:nvSpPr>
        <p:spPr>
          <a:xfrm>
            <a:off x="436753" y="2759923"/>
            <a:ext cx="1384608" cy="76944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White</a:t>
            </a:r>
            <a:endParaRPr lang="en-US">
              <a:solidFill>
                <a:schemeClr val="tx2"/>
              </a:solidFill>
            </a:endParaRPr>
          </a:p>
          <a:p>
            <a:r>
              <a:rPr lang="en-US" sz="1000">
                <a:solidFill>
                  <a:schemeClr val="tx2"/>
                </a:solidFill>
                <a:ea typeface="+mn-lt"/>
                <a:cs typeface="+mn-lt"/>
              </a:rPr>
              <a:t>CMYK c0 m0 y0 k0</a:t>
            </a:r>
            <a:endParaRPr lang="en-US">
              <a:solidFill>
                <a:schemeClr val="tx2"/>
              </a:solidFill>
              <a:ea typeface="+mn-lt"/>
              <a:cs typeface="+mn-lt"/>
            </a:endParaRPr>
          </a:p>
          <a:p>
            <a:r>
              <a:rPr lang="en-US" sz="1000">
                <a:solidFill>
                  <a:schemeClr val="tx2"/>
                </a:solidFill>
                <a:ea typeface="+mn-lt"/>
                <a:cs typeface="+mn-lt"/>
              </a:rPr>
              <a:t>RGB r255 g255 b255</a:t>
            </a:r>
            <a:endParaRPr lang="en-US">
              <a:solidFill>
                <a:schemeClr val="tx2"/>
              </a:solidFill>
            </a:endParaRPr>
          </a:p>
          <a:p>
            <a:r>
              <a:rPr lang="en-US" sz="1000">
                <a:solidFill>
                  <a:schemeClr val="tx2"/>
                </a:solidFill>
                <a:ea typeface="+mn-lt"/>
                <a:cs typeface="+mn-lt"/>
              </a:rPr>
              <a:t>HEX #ffffff</a:t>
            </a:r>
            <a:endParaRPr lang="en-US">
              <a:solidFill>
                <a:schemeClr val="tx2"/>
              </a:solidFill>
            </a:endParaRPr>
          </a:p>
          <a:p>
            <a:pPr marL="0" algn="l"/>
            <a:endParaRPr lang="en-US" sz="1000" b="1" i="0">
              <a:solidFill>
                <a:schemeClr val="tx2"/>
              </a:solidFill>
              <a:latin typeface="+mn-lt"/>
              <a:ea typeface="Roboto" panose="02000000000000000000" pitchFamily="2" charset="0"/>
              <a:cs typeface="Segoe UI" panose="020B0502040204020203" pitchFamily="34" charset="0"/>
            </a:endParaRPr>
          </a:p>
        </p:txBody>
      </p:sp>
      <p:sp>
        <p:nvSpPr>
          <p:cNvPr id="42" name="TextBox 41">
            <a:extLst>
              <a:ext uri="{FF2B5EF4-FFF2-40B4-BE49-F238E27FC236}">
                <a16:creationId xmlns:a16="http://schemas.microsoft.com/office/drawing/2014/main" id="{62A22571-B5AE-63B8-B475-C7A6DD865400}"/>
              </a:ext>
            </a:extLst>
          </p:cNvPr>
          <p:cNvSpPr txBox="1"/>
          <p:nvPr userDrawn="1"/>
        </p:nvSpPr>
        <p:spPr>
          <a:xfrm>
            <a:off x="436752" y="5301471"/>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Orange</a:t>
            </a:r>
            <a:endParaRPr lang="en-US">
              <a:solidFill>
                <a:schemeClr val="tx2"/>
              </a:solidFill>
            </a:endParaRPr>
          </a:p>
          <a:p>
            <a:r>
              <a:rPr lang="en-US" sz="1000">
                <a:solidFill>
                  <a:schemeClr val="tx2"/>
                </a:solidFill>
                <a:ea typeface="+mn-lt"/>
                <a:cs typeface="+mn-lt"/>
              </a:rPr>
              <a:t>PMS 158 C</a:t>
            </a:r>
            <a:endParaRPr lang="en-US">
              <a:solidFill>
                <a:schemeClr val="tx2"/>
              </a:solidFill>
              <a:ea typeface="+mn-lt"/>
              <a:cs typeface="+mn-lt"/>
            </a:endParaRPr>
          </a:p>
          <a:p>
            <a:r>
              <a:rPr lang="en-US" sz="1000">
                <a:solidFill>
                  <a:schemeClr val="tx2"/>
                </a:solidFill>
                <a:ea typeface="+mn-lt"/>
                <a:cs typeface="+mn-lt"/>
              </a:rPr>
              <a:t>CMYK c0 m58 y100 k0</a:t>
            </a:r>
            <a:endParaRPr lang="en-US">
              <a:solidFill>
                <a:schemeClr val="tx2"/>
              </a:solidFill>
              <a:ea typeface="+mn-lt"/>
              <a:cs typeface="+mn-lt"/>
            </a:endParaRPr>
          </a:p>
          <a:p>
            <a:r>
              <a:rPr lang="en-US" sz="1000">
                <a:solidFill>
                  <a:schemeClr val="tx2"/>
                </a:solidFill>
                <a:ea typeface="+mn-lt"/>
                <a:cs typeface="+mn-lt"/>
              </a:rPr>
              <a:t>RGB r255 g125 b4</a:t>
            </a:r>
            <a:endParaRPr lang="en-US">
              <a:solidFill>
                <a:schemeClr val="tx2"/>
              </a:solidFill>
              <a:ea typeface="+mn-lt"/>
              <a:cs typeface="+mn-lt"/>
            </a:endParaRPr>
          </a:p>
          <a:p>
            <a:r>
              <a:rPr lang="en-US" sz="1000">
                <a:solidFill>
                  <a:schemeClr val="tx2"/>
                </a:solidFill>
                <a:ea typeface="+mn-lt"/>
                <a:cs typeface="+mn-lt"/>
              </a:rPr>
              <a:t>HEX #ff7d04</a:t>
            </a:r>
            <a:endParaRPr lang="en-US">
              <a:solidFill>
                <a:schemeClr val="tx2"/>
              </a:solidFill>
              <a:ea typeface="+mn-lt"/>
              <a:cs typeface="+mn-lt"/>
            </a:endParaRPr>
          </a:p>
          <a:p>
            <a:pPr marL="0" algn="l"/>
            <a:endParaRPr lang="en-US" sz="1000" i="0">
              <a:solidFill>
                <a:schemeClr val="tx2"/>
              </a:solidFill>
              <a:latin typeface="+mn-lt"/>
              <a:ea typeface="Roboto" panose="02000000000000000000" pitchFamily="2" charset="0"/>
              <a:cs typeface="Segoe UI" panose="020B0502040204020203" pitchFamily="34" charset="0"/>
            </a:endParaRPr>
          </a:p>
        </p:txBody>
      </p:sp>
      <p:sp>
        <p:nvSpPr>
          <p:cNvPr id="43" name="TextBox 42">
            <a:extLst>
              <a:ext uri="{FF2B5EF4-FFF2-40B4-BE49-F238E27FC236}">
                <a16:creationId xmlns:a16="http://schemas.microsoft.com/office/drawing/2014/main" id="{AFE69C94-FC6A-83E1-A825-826FE526CC73}"/>
              </a:ext>
            </a:extLst>
          </p:cNvPr>
          <p:cNvSpPr txBox="1"/>
          <p:nvPr userDrawn="1"/>
        </p:nvSpPr>
        <p:spPr>
          <a:xfrm>
            <a:off x="1997922" y="5301470"/>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Teal</a:t>
            </a:r>
            <a:endParaRPr lang="en-US">
              <a:solidFill>
                <a:schemeClr val="tx2"/>
              </a:solidFill>
            </a:endParaRPr>
          </a:p>
          <a:p>
            <a:r>
              <a:rPr lang="en-US" sz="1000">
                <a:solidFill>
                  <a:schemeClr val="tx2"/>
                </a:solidFill>
                <a:ea typeface="+mn-lt"/>
                <a:cs typeface="+mn-lt"/>
              </a:rPr>
              <a:t>PMS 3252 C</a:t>
            </a:r>
            <a:endParaRPr lang="en-US">
              <a:solidFill>
                <a:schemeClr val="tx2"/>
              </a:solidFill>
            </a:endParaRPr>
          </a:p>
          <a:p>
            <a:r>
              <a:rPr lang="en-US" sz="1000">
                <a:solidFill>
                  <a:schemeClr val="tx2"/>
                </a:solidFill>
                <a:ea typeface="+mn-lt"/>
                <a:cs typeface="+mn-lt"/>
              </a:rPr>
              <a:t>CMYK c60 m0 y26 k0</a:t>
            </a:r>
            <a:endParaRPr lang="en-US">
              <a:solidFill>
                <a:schemeClr val="tx2"/>
              </a:solidFill>
              <a:ea typeface="+mn-lt"/>
              <a:cs typeface="+mn-lt"/>
            </a:endParaRPr>
          </a:p>
          <a:p>
            <a:r>
              <a:rPr lang="en-US" sz="1000">
                <a:solidFill>
                  <a:schemeClr val="tx2"/>
                </a:solidFill>
                <a:ea typeface="+mn-lt"/>
                <a:cs typeface="+mn-lt"/>
              </a:rPr>
              <a:t>RGB r32 g186 b175</a:t>
            </a:r>
            <a:endParaRPr lang="en-US">
              <a:solidFill>
                <a:schemeClr val="tx2"/>
              </a:solidFill>
            </a:endParaRPr>
          </a:p>
          <a:p>
            <a:r>
              <a:rPr lang="en-US" sz="1000">
                <a:solidFill>
                  <a:schemeClr val="tx2"/>
                </a:solidFill>
                <a:ea typeface="+mn-lt"/>
                <a:cs typeface="+mn-lt"/>
              </a:rPr>
              <a:t>HEX #20baaf</a:t>
            </a:r>
            <a:endParaRPr lang="en-US">
              <a:solidFill>
                <a:schemeClr val="tx2"/>
              </a:solidFill>
            </a:endParaRPr>
          </a:p>
          <a:p>
            <a:pPr marL="0" algn="l"/>
            <a:endParaRPr lang="en-US" sz="1000" b="1" i="0">
              <a:solidFill>
                <a:schemeClr val="tx2"/>
              </a:solidFill>
              <a:latin typeface="+mn-lt"/>
              <a:ea typeface="Roboto" panose="02000000000000000000" pitchFamily="2" charset="0"/>
              <a:cs typeface="Segoe UI" panose="020B0502040204020203" pitchFamily="34" charset="0"/>
            </a:endParaRPr>
          </a:p>
        </p:txBody>
      </p:sp>
      <p:sp>
        <p:nvSpPr>
          <p:cNvPr id="44" name="Title 19">
            <a:extLst>
              <a:ext uri="{FF2B5EF4-FFF2-40B4-BE49-F238E27FC236}">
                <a16:creationId xmlns:a16="http://schemas.microsoft.com/office/drawing/2014/main" id="{B9120BD1-A375-20A6-6607-170623E30D42}"/>
              </a:ext>
            </a:extLst>
          </p:cNvPr>
          <p:cNvSpPr txBox="1">
            <a:spLocks/>
          </p:cNvSpPr>
          <p:nvPr userDrawn="1"/>
        </p:nvSpPr>
        <p:spPr>
          <a:xfrm>
            <a:off x="455726" y="3837817"/>
            <a:ext cx="2853554" cy="635782"/>
          </a:xfrm>
          <a:prstGeom prst="rect">
            <a:avLst/>
          </a:prstGeom>
        </p:spPr>
        <p:txBody>
          <a:bodyPr vert="horz" lIns="0" tIns="91440" rIns="0" bIns="0" rtlCol="0" anchor="t" anchorCtr="0">
            <a:normAutofit/>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r>
              <a:rPr lang="en-US" sz="1200" b="1">
                <a:latin typeface="Century Gothic"/>
                <a:ea typeface="Roboto"/>
                <a:cs typeface="Segoe UI"/>
              </a:rPr>
              <a:t>Accent palette: </a:t>
            </a:r>
            <a:r>
              <a:rPr lang="en-US" sz="1200">
                <a:latin typeface="Century Gothic"/>
                <a:ea typeface="Roboto"/>
                <a:cs typeface="Segoe UI"/>
              </a:rPr>
              <a:t>We use these </a:t>
            </a:r>
            <a:r>
              <a:rPr lang="en-US" sz="1200" err="1">
                <a:latin typeface="Century Gothic"/>
                <a:ea typeface="Roboto"/>
                <a:cs typeface="Segoe UI"/>
              </a:rPr>
              <a:t>colours</a:t>
            </a:r>
            <a:r>
              <a:rPr lang="en-US" sz="1200">
                <a:latin typeface="Century Gothic"/>
                <a:ea typeface="Roboto"/>
                <a:cs typeface="Segoe UI"/>
              </a:rPr>
              <a:t> to highlight important content. </a:t>
            </a:r>
            <a:endParaRPr lang="en-GB" sz="1200">
              <a:latin typeface="Century Gothic"/>
              <a:ea typeface="Roboto"/>
              <a:cs typeface="Segoe UI"/>
            </a:endParaRPr>
          </a:p>
          <a:p>
            <a:endParaRPr lang="en-US" sz="1200" b="1">
              <a:latin typeface="Century Gothic"/>
              <a:ea typeface="Roboto"/>
              <a:cs typeface="Segoe UI"/>
            </a:endParaRPr>
          </a:p>
          <a:p>
            <a:endParaRPr lang="en-US" sz="1200">
              <a:latin typeface="Century Gothic"/>
              <a:ea typeface="Roboto"/>
              <a:cs typeface="Segoe UI"/>
            </a:endParaRPr>
          </a:p>
        </p:txBody>
      </p:sp>
      <p:sp>
        <p:nvSpPr>
          <p:cNvPr id="9" name="Title 19">
            <a:extLst>
              <a:ext uri="{FF2B5EF4-FFF2-40B4-BE49-F238E27FC236}">
                <a16:creationId xmlns:a16="http://schemas.microsoft.com/office/drawing/2014/main" id="{D920F9C3-41A7-3CD6-9647-6584E106F240}"/>
              </a:ext>
            </a:extLst>
          </p:cNvPr>
          <p:cNvSpPr txBox="1">
            <a:spLocks/>
          </p:cNvSpPr>
          <p:nvPr userDrawn="1"/>
        </p:nvSpPr>
        <p:spPr>
          <a:xfrm>
            <a:off x="5063199" y="4400004"/>
            <a:ext cx="5624128" cy="1778782"/>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pPr>
              <a:spcAft>
                <a:spcPts val="1200"/>
              </a:spcAft>
            </a:pPr>
            <a:r>
              <a:rPr lang="en-US" sz="1800" b="1">
                <a:latin typeface="Century Gothic"/>
                <a:ea typeface="Roboto"/>
                <a:cs typeface="Segoe UI"/>
              </a:rPr>
              <a:t>Our </a:t>
            </a:r>
            <a:r>
              <a:rPr lang="en-US" sz="1800" b="1" err="1">
                <a:latin typeface="Century Gothic"/>
                <a:ea typeface="Roboto"/>
                <a:cs typeface="Segoe UI"/>
              </a:rPr>
              <a:t>colour</a:t>
            </a:r>
            <a:r>
              <a:rPr lang="en-US" sz="1800" b="1">
                <a:latin typeface="Century Gothic"/>
                <a:ea typeface="Roboto"/>
                <a:cs typeface="Segoe UI"/>
              </a:rPr>
              <a:t> palette is one of the most </a:t>
            </a:r>
            <a:r>
              <a:rPr lang="en-US" sz="1800" b="1" err="1">
                <a:latin typeface="Century Gothic"/>
                <a:ea typeface="Roboto"/>
                <a:cs typeface="Segoe UI"/>
              </a:rPr>
              <a:t>recognisable</a:t>
            </a:r>
            <a:r>
              <a:rPr lang="en-US" sz="1800" b="1">
                <a:latin typeface="Century Gothic"/>
                <a:ea typeface="Roboto"/>
                <a:cs typeface="Segoe UI"/>
              </a:rPr>
              <a:t> elements of our visual identity. </a:t>
            </a:r>
            <a:endParaRPr lang="en-US" sz="1800" b="1">
              <a:latin typeface="Century Gothic"/>
              <a:ea typeface="Roboto"/>
            </a:endParaRPr>
          </a:p>
          <a:p>
            <a:r>
              <a:rPr lang="en-US" sz="1600">
                <a:latin typeface="Century Gothic"/>
                <a:ea typeface="Roboto"/>
                <a:cs typeface="Segoe UI"/>
              </a:rPr>
              <a:t>These are the </a:t>
            </a:r>
            <a:r>
              <a:rPr lang="en-US" sz="1600" err="1">
                <a:latin typeface="Century Gothic"/>
                <a:ea typeface="Roboto"/>
                <a:cs typeface="Segoe UI"/>
              </a:rPr>
              <a:t>colours</a:t>
            </a:r>
            <a:r>
              <a:rPr lang="en-US" sz="1600">
                <a:latin typeface="Century Gothic"/>
                <a:ea typeface="Roboto"/>
                <a:cs typeface="Segoe UI"/>
              </a:rPr>
              <a:t> to use in nearly all cases - </a:t>
            </a:r>
            <a:endParaRPr lang="en-US" sz="1600">
              <a:latin typeface="Century Gothic"/>
              <a:ea typeface="Roboto"/>
            </a:endParaRPr>
          </a:p>
          <a:p>
            <a:r>
              <a:rPr lang="en-US" sz="1600">
                <a:latin typeface="Century Gothic"/>
                <a:ea typeface="Roboto"/>
                <a:cs typeface="Segoe UI"/>
              </a:rPr>
              <a:t>Follow the </a:t>
            </a:r>
            <a:r>
              <a:rPr lang="en-US" sz="1600" err="1">
                <a:latin typeface="Century Gothic"/>
                <a:ea typeface="Roboto"/>
                <a:cs typeface="Segoe UI"/>
              </a:rPr>
              <a:t>colour</a:t>
            </a:r>
            <a:r>
              <a:rPr lang="en-US" sz="1600">
                <a:latin typeface="Century Gothic"/>
                <a:ea typeface="Roboto"/>
                <a:cs typeface="Segoe UI"/>
              </a:rPr>
              <a:t> formulas outlined on this page to create consistency across all our communications.</a:t>
            </a:r>
            <a:endParaRPr lang="en-US" sz="1600">
              <a:latin typeface="Century Gothic"/>
            </a:endParaRPr>
          </a:p>
          <a:p>
            <a:endParaRPr lang="en-US" sz="1600">
              <a:latin typeface="Century Gothic"/>
              <a:ea typeface="Roboto"/>
              <a:cs typeface="Segoe UI"/>
            </a:endParaRPr>
          </a:p>
          <a:p>
            <a:endParaRPr lang="en-US" sz="1800">
              <a:latin typeface="Century Gothic"/>
              <a:ea typeface="Roboto"/>
              <a:cs typeface="Segoe UI"/>
            </a:endParaRPr>
          </a:p>
        </p:txBody>
      </p:sp>
    </p:spTree>
    <p:extLst>
      <p:ext uri="{BB962C8B-B14F-4D97-AF65-F5344CB8AC3E}">
        <p14:creationId xmlns:p14="http://schemas.microsoft.com/office/powerpoint/2010/main" val="40023022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olour palette">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sv-SE" dirty="0"/>
              <a:t>Sida - Utveckling och bistånd 2025</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p>
        </p:txBody>
      </p:sp>
      <p:sp>
        <p:nvSpPr>
          <p:cNvPr id="8" name="Text Placeholder 9">
            <a:extLst>
              <a:ext uri="{FF2B5EF4-FFF2-40B4-BE49-F238E27FC236}">
                <a16:creationId xmlns:a16="http://schemas.microsoft.com/office/drawing/2014/main" id="{C296C716-9147-E6EE-6952-291029ABC8CF}"/>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6" name="Rectangle 5">
            <a:extLst>
              <a:ext uri="{FF2B5EF4-FFF2-40B4-BE49-F238E27FC236}">
                <a16:creationId xmlns:a16="http://schemas.microsoft.com/office/drawing/2014/main" id="{C2E09941-9A5E-F3F0-46B0-A24F936907B5}"/>
              </a:ext>
            </a:extLst>
          </p:cNvPr>
          <p:cNvSpPr/>
          <p:nvPr userDrawn="1"/>
        </p:nvSpPr>
        <p:spPr bwMode="auto">
          <a:xfrm rot="16200000">
            <a:off x="2787825" y="2520128"/>
            <a:ext cx="789594" cy="1381093"/>
          </a:xfrm>
          <a:prstGeom prst="rect">
            <a:avLst/>
          </a:prstGeom>
          <a:solidFill>
            <a:srgbClr val="6F018B"/>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C72BF771-0400-8400-1A64-B0BAC54EA71D}"/>
              </a:ext>
            </a:extLst>
          </p:cNvPr>
          <p:cNvSpPr/>
          <p:nvPr userDrawn="1"/>
        </p:nvSpPr>
        <p:spPr bwMode="auto">
          <a:xfrm rot="16200000">
            <a:off x="6610180" y="2517802"/>
            <a:ext cx="780301" cy="1376446"/>
          </a:xfrm>
          <a:prstGeom prst="rect">
            <a:avLst/>
          </a:prstGeom>
          <a:solidFill>
            <a:srgbClr val="E8000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43B1C0BF-B8AC-D572-7092-10E520E283AB}"/>
              </a:ext>
            </a:extLst>
          </p:cNvPr>
          <p:cNvSpPr/>
          <p:nvPr userDrawn="1"/>
        </p:nvSpPr>
        <p:spPr bwMode="auto">
          <a:xfrm rot="16200000">
            <a:off x="8432656" y="2517802"/>
            <a:ext cx="780301" cy="1376446"/>
          </a:xfrm>
          <a:prstGeom prst="rect">
            <a:avLst/>
          </a:prstGeom>
          <a:solidFill>
            <a:srgbClr val="FFB90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FF665AD-BFE6-2414-07D9-52FCED86346E}"/>
              </a:ext>
            </a:extLst>
          </p:cNvPr>
          <p:cNvSpPr/>
          <p:nvPr userDrawn="1"/>
        </p:nvSpPr>
        <p:spPr bwMode="auto">
          <a:xfrm rot="16200000">
            <a:off x="10255132" y="2517802"/>
            <a:ext cx="780301" cy="1376446"/>
          </a:xfrm>
          <a:prstGeom prst="rect">
            <a:avLst/>
          </a:prstGeom>
          <a:solidFill>
            <a:srgbClr val="3CBC0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2" name="Content Placeholder 5">
            <a:extLst>
              <a:ext uri="{FF2B5EF4-FFF2-40B4-BE49-F238E27FC236}">
                <a16:creationId xmlns:a16="http://schemas.microsoft.com/office/drawing/2014/main" id="{3F89928A-7F87-2D2D-D1D9-ADBB3442C72C}"/>
              </a:ext>
            </a:extLst>
          </p:cNvPr>
          <p:cNvSpPr>
            <a:spLocks noGrp="1"/>
          </p:cNvSpPr>
          <p:nvPr>
            <p:ph sz="quarter" idx="12"/>
          </p:nvPr>
        </p:nvSpPr>
        <p:spPr>
          <a:xfrm>
            <a:off x="460375" y="1272105"/>
            <a:ext cx="5214663" cy="1444245"/>
          </a:xfrm>
        </p:spPr>
        <p:txBody>
          <a:bodyPr/>
          <a:lstStyle/>
          <a:p>
            <a:pPr lvl="1"/>
            <a:r>
              <a:rPr lang="en-GB"/>
              <a:t>We use these additional colours only for charts and graphs. </a:t>
            </a:r>
          </a:p>
          <a:p>
            <a:r>
              <a:rPr lang="en-GB"/>
              <a:t>Always start with our primary and accent palettes and then use these if there is a need for further differentiation*</a:t>
            </a:r>
          </a:p>
          <a:p>
            <a:endParaRPr lang="en-GB"/>
          </a:p>
          <a:p>
            <a:endParaRPr lang="en-GB"/>
          </a:p>
        </p:txBody>
      </p:sp>
      <p:sp>
        <p:nvSpPr>
          <p:cNvPr id="14" name="Title 19">
            <a:extLst>
              <a:ext uri="{FF2B5EF4-FFF2-40B4-BE49-F238E27FC236}">
                <a16:creationId xmlns:a16="http://schemas.microsoft.com/office/drawing/2014/main" id="{0CE72B79-3920-E2C7-A717-969BC14AA838}"/>
              </a:ext>
            </a:extLst>
          </p:cNvPr>
          <p:cNvSpPr txBox="1">
            <a:spLocks/>
          </p:cNvSpPr>
          <p:nvPr userDrawn="1"/>
        </p:nvSpPr>
        <p:spPr>
          <a:xfrm>
            <a:off x="455727" y="1259097"/>
            <a:ext cx="4554116" cy="1444245"/>
          </a:xfrm>
          <a:prstGeom prst="rect">
            <a:avLst/>
          </a:prstGeom>
        </p:spPr>
        <p:txBody>
          <a:bodyPr vert="horz" lIns="0" tIns="91440" rIns="0" bIns="0" rtlCol="0" anchor="t" anchorCtr="0">
            <a:normAutofit/>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endParaRPr lang="en-US" sz="1800">
              <a:latin typeface="Century Gothic"/>
              <a:ea typeface="Roboto"/>
              <a:cs typeface="Segoe UI"/>
            </a:endParaRPr>
          </a:p>
        </p:txBody>
      </p:sp>
      <p:sp>
        <p:nvSpPr>
          <p:cNvPr id="15" name="TextBox 14">
            <a:extLst>
              <a:ext uri="{FF2B5EF4-FFF2-40B4-BE49-F238E27FC236}">
                <a16:creationId xmlns:a16="http://schemas.microsoft.com/office/drawing/2014/main" id="{D0C79713-43F1-7315-078D-4113D13F5BE8}"/>
              </a:ext>
            </a:extLst>
          </p:cNvPr>
          <p:cNvSpPr txBox="1"/>
          <p:nvPr userDrawn="1"/>
        </p:nvSpPr>
        <p:spPr>
          <a:xfrm>
            <a:off x="473925" y="3679901"/>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Blue</a:t>
            </a:r>
            <a:endParaRPr lang="en-US">
              <a:solidFill>
                <a:schemeClr val="tx2"/>
              </a:solidFill>
            </a:endParaRPr>
          </a:p>
          <a:p>
            <a:r>
              <a:rPr lang="en-US" sz="1000">
                <a:solidFill>
                  <a:schemeClr val="tx2"/>
                </a:solidFill>
                <a:ea typeface="+mn-lt"/>
                <a:cs typeface="+mn-lt"/>
              </a:rPr>
              <a:t>PMS 2151 C</a:t>
            </a:r>
            <a:endParaRPr lang="en-US">
              <a:solidFill>
                <a:schemeClr val="tx2"/>
              </a:solidFill>
              <a:ea typeface="+mn-lt"/>
              <a:cs typeface="+mn-lt"/>
            </a:endParaRPr>
          </a:p>
          <a:p>
            <a:r>
              <a:rPr lang="en-US" sz="1000">
                <a:solidFill>
                  <a:schemeClr val="tx2"/>
                </a:solidFill>
                <a:ea typeface="+mn-lt"/>
                <a:cs typeface="+mn-lt"/>
              </a:rPr>
              <a:t>CMYK c100 m52 y0 k0</a:t>
            </a:r>
            <a:endParaRPr lang="en-US">
              <a:solidFill>
                <a:schemeClr val="tx2"/>
              </a:solidFill>
              <a:ea typeface="+mn-lt"/>
              <a:cs typeface="+mn-lt"/>
            </a:endParaRPr>
          </a:p>
          <a:p>
            <a:r>
              <a:rPr lang="en-US" sz="1000">
                <a:solidFill>
                  <a:schemeClr val="tx2"/>
                </a:solidFill>
                <a:ea typeface="+mn-lt"/>
                <a:cs typeface="+mn-lt"/>
              </a:rPr>
              <a:t>RGB r0 g96 b173</a:t>
            </a:r>
            <a:endParaRPr lang="en-US">
              <a:solidFill>
                <a:schemeClr val="tx2"/>
              </a:solidFill>
            </a:endParaRPr>
          </a:p>
          <a:p>
            <a:r>
              <a:rPr lang="en-US" sz="1000">
                <a:solidFill>
                  <a:schemeClr val="tx2"/>
                </a:solidFill>
                <a:ea typeface="+mn-lt"/>
                <a:cs typeface="+mn-lt"/>
              </a:rPr>
              <a:t>HEX #0060ad</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6" name="TextBox 15">
            <a:extLst>
              <a:ext uri="{FF2B5EF4-FFF2-40B4-BE49-F238E27FC236}">
                <a16:creationId xmlns:a16="http://schemas.microsoft.com/office/drawing/2014/main" id="{53DB3AD2-B3DD-CC32-A9DE-317476A67EB9}"/>
              </a:ext>
            </a:extLst>
          </p:cNvPr>
          <p:cNvSpPr txBox="1"/>
          <p:nvPr userDrawn="1"/>
        </p:nvSpPr>
        <p:spPr>
          <a:xfrm>
            <a:off x="2490437" y="3679900"/>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Purple</a:t>
            </a:r>
            <a:endParaRPr lang="en-US">
              <a:solidFill>
                <a:schemeClr val="tx2"/>
              </a:solidFill>
            </a:endParaRPr>
          </a:p>
          <a:p>
            <a:r>
              <a:rPr lang="en-US" sz="1000">
                <a:solidFill>
                  <a:schemeClr val="tx2"/>
                </a:solidFill>
                <a:ea typeface="+mn-lt"/>
                <a:cs typeface="+mn-lt"/>
              </a:rPr>
              <a:t>PMS 268 C</a:t>
            </a:r>
            <a:endParaRPr lang="en-US">
              <a:solidFill>
                <a:schemeClr val="tx2"/>
              </a:solidFill>
              <a:ea typeface="+mn-lt"/>
              <a:cs typeface="+mn-lt"/>
            </a:endParaRPr>
          </a:p>
          <a:p>
            <a:r>
              <a:rPr lang="en-US" sz="1000">
                <a:solidFill>
                  <a:schemeClr val="tx2"/>
                </a:solidFill>
                <a:ea typeface="+mn-lt"/>
                <a:cs typeface="+mn-lt"/>
              </a:rPr>
              <a:t>CMYK c81 m99 y0 k0</a:t>
            </a:r>
            <a:endParaRPr lang="en-US">
              <a:solidFill>
                <a:schemeClr val="tx2"/>
              </a:solidFill>
              <a:ea typeface="+mn-lt"/>
              <a:cs typeface="+mn-lt"/>
            </a:endParaRPr>
          </a:p>
          <a:p>
            <a:r>
              <a:rPr lang="en-US" sz="1000">
                <a:solidFill>
                  <a:schemeClr val="tx2"/>
                </a:solidFill>
                <a:ea typeface="+mn-lt"/>
                <a:cs typeface="+mn-lt"/>
              </a:rPr>
              <a:t>RGB r111 g1 b139</a:t>
            </a:r>
            <a:endParaRPr lang="en-US"/>
          </a:p>
          <a:p>
            <a:r>
              <a:rPr lang="en-US" sz="1000">
                <a:solidFill>
                  <a:schemeClr val="tx2"/>
                </a:solidFill>
                <a:ea typeface="+mn-lt"/>
                <a:cs typeface="+mn-lt"/>
              </a:rPr>
              <a:t>HEX #6f018b</a:t>
            </a:r>
            <a:endParaRPr lang="en-US"/>
          </a:p>
          <a:p>
            <a:endParaRPr lang="en-US" sz="1000" b="1">
              <a:solidFill>
                <a:schemeClr val="tx2"/>
              </a:solidFill>
              <a:ea typeface="Roboto" panose="02000000000000000000" pitchFamily="2" charset="0"/>
              <a:cs typeface="Segoe UI" panose="020B0502040204020203" pitchFamily="34" charset="0"/>
            </a:endParaRPr>
          </a:p>
        </p:txBody>
      </p:sp>
      <p:sp>
        <p:nvSpPr>
          <p:cNvPr id="17" name="Rectangle 16">
            <a:extLst>
              <a:ext uri="{FF2B5EF4-FFF2-40B4-BE49-F238E27FC236}">
                <a16:creationId xmlns:a16="http://schemas.microsoft.com/office/drawing/2014/main" id="{4C8751E2-8451-296C-D97C-7FD12F269BE9}"/>
              </a:ext>
            </a:extLst>
          </p:cNvPr>
          <p:cNvSpPr/>
          <p:nvPr userDrawn="1"/>
        </p:nvSpPr>
        <p:spPr bwMode="auto">
          <a:xfrm rot="16200000">
            <a:off x="8529338" y="3907059"/>
            <a:ext cx="566570" cy="1376446"/>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CEFAF9EE-53F8-2BE2-4286-4754F31F5F95}"/>
              </a:ext>
            </a:extLst>
          </p:cNvPr>
          <p:cNvSpPr/>
          <p:nvPr userDrawn="1"/>
        </p:nvSpPr>
        <p:spPr bwMode="auto">
          <a:xfrm rot="16200000">
            <a:off x="740265" y="2524773"/>
            <a:ext cx="789594" cy="1371800"/>
          </a:xfrm>
          <a:prstGeom prst="rect">
            <a:avLst/>
          </a:prstGeom>
          <a:solidFill>
            <a:srgbClr val="0060AD"/>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1" name="Title 19">
            <a:extLst>
              <a:ext uri="{FF2B5EF4-FFF2-40B4-BE49-F238E27FC236}">
                <a16:creationId xmlns:a16="http://schemas.microsoft.com/office/drawing/2014/main" id="{E62C5521-0328-0790-06B5-B8F08C99FB33}"/>
              </a:ext>
            </a:extLst>
          </p:cNvPr>
          <p:cNvSpPr txBox="1">
            <a:spLocks/>
          </p:cNvSpPr>
          <p:nvPr userDrawn="1"/>
        </p:nvSpPr>
        <p:spPr>
          <a:xfrm>
            <a:off x="6268299" y="1259096"/>
            <a:ext cx="4870067" cy="2169074"/>
          </a:xfrm>
          <a:prstGeom prst="rect">
            <a:avLst/>
          </a:prstGeom>
        </p:spPr>
        <p:txBody>
          <a:bodyPr vert="horz" lIns="0" tIns="91440" rIns="0" bIns="0" rtlCol="0" anchor="t" anchorCtr="0">
            <a:normAutofit/>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endParaRPr lang="en-GB" sz="1100">
              <a:latin typeface="Century Gothic"/>
              <a:ea typeface="Roboto"/>
            </a:endParaRPr>
          </a:p>
        </p:txBody>
      </p:sp>
      <p:sp>
        <p:nvSpPr>
          <p:cNvPr id="22" name="TextBox 21">
            <a:extLst>
              <a:ext uri="{FF2B5EF4-FFF2-40B4-BE49-F238E27FC236}">
                <a16:creationId xmlns:a16="http://schemas.microsoft.com/office/drawing/2014/main" id="{1E19B697-D4C6-56EC-C4D5-F08D235EB4C2}"/>
              </a:ext>
            </a:extLst>
          </p:cNvPr>
          <p:cNvSpPr txBox="1"/>
          <p:nvPr userDrawn="1"/>
        </p:nvSpPr>
        <p:spPr>
          <a:xfrm>
            <a:off x="6314376" y="3712424"/>
            <a:ext cx="1249866"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Red</a:t>
            </a:r>
            <a:endParaRPr lang="en-US">
              <a:solidFill>
                <a:schemeClr val="tx2"/>
              </a:solidFill>
            </a:endParaRPr>
          </a:p>
          <a:p>
            <a:r>
              <a:rPr lang="en-US" sz="1000">
                <a:solidFill>
                  <a:schemeClr val="tx2"/>
                </a:solidFill>
                <a:ea typeface="+mn-lt"/>
                <a:cs typeface="+mn-lt"/>
              </a:rPr>
              <a:t>RGB r232 g0 b0</a:t>
            </a:r>
            <a:endParaRPr lang="en-US">
              <a:solidFill>
                <a:schemeClr val="tx2"/>
              </a:solidFill>
            </a:endParaRPr>
          </a:p>
          <a:p>
            <a:r>
              <a:rPr lang="en-US" sz="1000">
                <a:solidFill>
                  <a:schemeClr val="tx2"/>
                </a:solidFill>
                <a:ea typeface="+mn-lt"/>
                <a:cs typeface="+mn-lt"/>
              </a:rPr>
              <a:t>HEX #e80000</a:t>
            </a:r>
            <a:endParaRPr lang="en-US"/>
          </a:p>
          <a:p>
            <a:endParaRPr lang="en-US" sz="1000" b="1">
              <a:solidFill>
                <a:schemeClr val="tx2"/>
              </a:solidFill>
              <a:ea typeface="Roboto" panose="02000000000000000000" pitchFamily="2" charset="0"/>
              <a:cs typeface="Segoe UI" panose="020B0502040204020203" pitchFamily="34" charset="0"/>
            </a:endParaRPr>
          </a:p>
        </p:txBody>
      </p:sp>
      <p:sp>
        <p:nvSpPr>
          <p:cNvPr id="23" name="TextBox 22">
            <a:extLst>
              <a:ext uri="{FF2B5EF4-FFF2-40B4-BE49-F238E27FC236}">
                <a16:creationId xmlns:a16="http://schemas.microsoft.com/office/drawing/2014/main" id="{9318F3BD-F36A-D11B-29EC-C0DC9F74F410}"/>
              </a:ext>
            </a:extLst>
          </p:cNvPr>
          <p:cNvSpPr txBox="1"/>
          <p:nvPr userDrawn="1"/>
        </p:nvSpPr>
        <p:spPr>
          <a:xfrm>
            <a:off x="8145034" y="3712423"/>
            <a:ext cx="1403194" cy="6109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Amber</a:t>
            </a:r>
            <a:endParaRPr lang="en-US">
              <a:solidFill>
                <a:schemeClr val="tx2"/>
              </a:solidFill>
            </a:endParaRPr>
          </a:p>
          <a:p>
            <a:r>
              <a:rPr lang="en-US" sz="1000">
                <a:solidFill>
                  <a:schemeClr val="tx2"/>
                </a:solidFill>
                <a:ea typeface="+mn-lt"/>
                <a:cs typeface="+mn-lt"/>
              </a:rPr>
              <a:t>RGB r255 g185 b5</a:t>
            </a:r>
            <a:endParaRPr lang="en-US">
              <a:solidFill>
                <a:schemeClr val="tx2"/>
              </a:solidFill>
            </a:endParaRPr>
          </a:p>
          <a:p>
            <a:r>
              <a:rPr lang="en-US" sz="1000">
                <a:solidFill>
                  <a:schemeClr val="tx2"/>
                </a:solidFill>
                <a:ea typeface="+mn-lt"/>
                <a:cs typeface="+mn-lt"/>
              </a:rPr>
              <a:t>HEX #ffb905</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24" name="TextBox 23">
            <a:extLst>
              <a:ext uri="{FF2B5EF4-FFF2-40B4-BE49-F238E27FC236}">
                <a16:creationId xmlns:a16="http://schemas.microsoft.com/office/drawing/2014/main" id="{32749206-F973-551E-6F27-6015CFA2E48F}"/>
              </a:ext>
            </a:extLst>
          </p:cNvPr>
          <p:cNvSpPr txBox="1"/>
          <p:nvPr userDrawn="1"/>
        </p:nvSpPr>
        <p:spPr>
          <a:xfrm>
            <a:off x="9957107" y="3712422"/>
            <a:ext cx="1403194" cy="6109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Green</a:t>
            </a:r>
            <a:endParaRPr lang="en-US">
              <a:solidFill>
                <a:schemeClr val="tx2"/>
              </a:solidFill>
            </a:endParaRPr>
          </a:p>
          <a:p>
            <a:r>
              <a:rPr lang="en-US" sz="1000">
                <a:solidFill>
                  <a:schemeClr val="tx2"/>
                </a:solidFill>
                <a:ea typeface="+mn-lt"/>
                <a:cs typeface="+mn-lt"/>
              </a:rPr>
              <a:t>RGB r60 g188 b0</a:t>
            </a:r>
            <a:endParaRPr lang="en-US">
              <a:solidFill>
                <a:schemeClr val="tx2"/>
              </a:solidFill>
            </a:endParaRPr>
          </a:p>
          <a:p>
            <a:r>
              <a:rPr lang="en-US" sz="1000">
                <a:solidFill>
                  <a:schemeClr val="tx2"/>
                </a:solidFill>
                <a:ea typeface="+mn-lt"/>
                <a:cs typeface="+mn-lt"/>
              </a:rPr>
              <a:t>HEX #3cbc00</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25" name="TextBox 24">
            <a:extLst>
              <a:ext uri="{FF2B5EF4-FFF2-40B4-BE49-F238E27FC236}">
                <a16:creationId xmlns:a16="http://schemas.microsoft.com/office/drawing/2014/main" id="{FC5357B4-400A-6BA6-AAD9-44665BE97E1E}"/>
              </a:ext>
            </a:extLst>
          </p:cNvPr>
          <p:cNvSpPr txBox="1"/>
          <p:nvPr userDrawn="1"/>
        </p:nvSpPr>
        <p:spPr>
          <a:xfrm>
            <a:off x="8135741" y="4957642"/>
            <a:ext cx="1593693"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rPr>
              <a:t>Light Grey (neutral Grey)</a:t>
            </a:r>
          </a:p>
          <a:p>
            <a:r>
              <a:rPr lang="en-US" sz="1000">
                <a:solidFill>
                  <a:schemeClr val="tx2"/>
                </a:solidFill>
                <a:ea typeface="+mn-lt"/>
                <a:cs typeface="+mn-lt"/>
              </a:rPr>
              <a:t>RGB r211 g200 b189</a:t>
            </a:r>
          </a:p>
          <a:p>
            <a:r>
              <a:rPr lang="en-US" sz="1000">
                <a:solidFill>
                  <a:schemeClr val="tx2"/>
                </a:solidFill>
                <a:ea typeface="+mn-lt"/>
                <a:cs typeface="+mn-lt"/>
              </a:rPr>
              <a:t>HEX #d3c8bd</a:t>
            </a:r>
            <a:endParaRPr lang="en-US"/>
          </a:p>
          <a:p>
            <a:endParaRPr lang="en-US" sz="1000" b="1">
              <a:solidFill>
                <a:schemeClr val="tx2"/>
              </a:solidFill>
              <a:ea typeface="Roboto" panose="02000000000000000000" pitchFamily="2" charset="0"/>
              <a:cs typeface="Segoe UI" panose="020B0502040204020203" pitchFamily="34" charset="0"/>
            </a:endParaRPr>
          </a:p>
        </p:txBody>
      </p:sp>
      <p:sp>
        <p:nvSpPr>
          <p:cNvPr id="26" name="TextBox 25">
            <a:extLst>
              <a:ext uri="{FF2B5EF4-FFF2-40B4-BE49-F238E27FC236}">
                <a16:creationId xmlns:a16="http://schemas.microsoft.com/office/drawing/2014/main" id="{18B7278C-D5E1-93BD-4F2D-2683AB3D1CC0}"/>
              </a:ext>
            </a:extLst>
          </p:cNvPr>
          <p:cNvSpPr txBox="1"/>
          <p:nvPr userDrawn="1"/>
        </p:nvSpPr>
        <p:spPr>
          <a:xfrm>
            <a:off x="511097" y="6226096"/>
            <a:ext cx="3560956" cy="1538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3657600">
              <a:spcAft>
                <a:spcPts val="600"/>
              </a:spcAft>
            </a:pPr>
            <a:r>
              <a:rPr lang="en-US" sz="1000">
                <a:solidFill>
                  <a:schemeClr val="tx2"/>
                </a:solidFill>
                <a:ea typeface="+mn-lt"/>
                <a:cs typeface="+mn-lt"/>
              </a:rPr>
              <a:t>*See full brand guidelines for more detail.</a:t>
            </a:r>
            <a:endParaRPr lang="en-US" sz="1000">
              <a:solidFill>
                <a:schemeClr val="tx2"/>
              </a:solidFill>
            </a:endParaRPr>
          </a:p>
        </p:txBody>
      </p:sp>
      <p:sp>
        <p:nvSpPr>
          <p:cNvPr id="27" name="Rectangle 26">
            <a:extLst>
              <a:ext uri="{FF2B5EF4-FFF2-40B4-BE49-F238E27FC236}">
                <a16:creationId xmlns:a16="http://schemas.microsoft.com/office/drawing/2014/main" id="{4D44A919-B459-A4D6-DE85-00626AD3BD60}"/>
              </a:ext>
            </a:extLst>
          </p:cNvPr>
          <p:cNvSpPr/>
          <p:nvPr userDrawn="1"/>
        </p:nvSpPr>
        <p:spPr bwMode="auto">
          <a:xfrm rot="16200000">
            <a:off x="2616977" y="5458938"/>
            <a:ext cx="585156" cy="660911"/>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8" name="Rectangle 27">
            <a:extLst>
              <a:ext uri="{FF2B5EF4-FFF2-40B4-BE49-F238E27FC236}">
                <a16:creationId xmlns:a16="http://schemas.microsoft.com/office/drawing/2014/main" id="{AA7F60AA-E969-2540-49B0-AC7B9C497B2D}"/>
              </a:ext>
            </a:extLst>
          </p:cNvPr>
          <p:cNvSpPr/>
          <p:nvPr userDrawn="1"/>
        </p:nvSpPr>
        <p:spPr bwMode="auto">
          <a:xfrm rot="16200000">
            <a:off x="3328605" y="5468230"/>
            <a:ext cx="585156" cy="660911"/>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9" name="Rectangle 28">
            <a:extLst>
              <a:ext uri="{FF2B5EF4-FFF2-40B4-BE49-F238E27FC236}">
                <a16:creationId xmlns:a16="http://schemas.microsoft.com/office/drawing/2014/main" id="{26B6434A-DF90-CC14-A841-2F6279572D5C}"/>
              </a:ext>
            </a:extLst>
          </p:cNvPr>
          <p:cNvSpPr/>
          <p:nvPr userDrawn="1"/>
        </p:nvSpPr>
        <p:spPr bwMode="auto">
          <a:xfrm rot="16200000">
            <a:off x="1894362" y="4775927"/>
            <a:ext cx="585156" cy="660911"/>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0" name="Rectangle 29">
            <a:extLst>
              <a:ext uri="{FF2B5EF4-FFF2-40B4-BE49-F238E27FC236}">
                <a16:creationId xmlns:a16="http://schemas.microsoft.com/office/drawing/2014/main" id="{E4F57B2B-C1E8-FE46-922A-ED76EA113FCF}"/>
              </a:ext>
            </a:extLst>
          </p:cNvPr>
          <p:cNvSpPr/>
          <p:nvPr userDrawn="1"/>
        </p:nvSpPr>
        <p:spPr bwMode="auto">
          <a:xfrm rot="16200000">
            <a:off x="2615284" y="4771279"/>
            <a:ext cx="585156" cy="660911"/>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1" name="Rectangle 30">
            <a:extLst>
              <a:ext uri="{FF2B5EF4-FFF2-40B4-BE49-F238E27FC236}">
                <a16:creationId xmlns:a16="http://schemas.microsoft.com/office/drawing/2014/main" id="{9F6AD559-7E2F-9464-9CCA-44C2ED3F3DE5}"/>
              </a:ext>
            </a:extLst>
          </p:cNvPr>
          <p:cNvSpPr/>
          <p:nvPr userDrawn="1"/>
        </p:nvSpPr>
        <p:spPr bwMode="auto">
          <a:xfrm rot="16200000">
            <a:off x="3326912" y="4771280"/>
            <a:ext cx="585156" cy="660911"/>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2" name="Rectangle 31">
            <a:extLst>
              <a:ext uri="{FF2B5EF4-FFF2-40B4-BE49-F238E27FC236}">
                <a16:creationId xmlns:a16="http://schemas.microsoft.com/office/drawing/2014/main" id="{FBA8A0E8-4E17-E919-E453-F4E8ABF52AE2}"/>
              </a:ext>
            </a:extLst>
          </p:cNvPr>
          <p:cNvSpPr/>
          <p:nvPr userDrawn="1"/>
        </p:nvSpPr>
        <p:spPr bwMode="auto">
          <a:xfrm rot="16200000">
            <a:off x="488736" y="5449647"/>
            <a:ext cx="585156" cy="660911"/>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3" name="Rectangle 32">
            <a:extLst>
              <a:ext uri="{FF2B5EF4-FFF2-40B4-BE49-F238E27FC236}">
                <a16:creationId xmlns:a16="http://schemas.microsoft.com/office/drawing/2014/main" id="{12157580-8FEF-BFF5-1D48-0DBE684EA3C8}"/>
              </a:ext>
            </a:extLst>
          </p:cNvPr>
          <p:cNvSpPr/>
          <p:nvPr userDrawn="1"/>
        </p:nvSpPr>
        <p:spPr bwMode="auto">
          <a:xfrm rot="16200000">
            <a:off x="1200364" y="5454293"/>
            <a:ext cx="585156" cy="660911"/>
          </a:xfrm>
          <a:prstGeom prst="rect">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4" name="Rectangle 33">
            <a:extLst>
              <a:ext uri="{FF2B5EF4-FFF2-40B4-BE49-F238E27FC236}">
                <a16:creationId xmlns:a16="http://schemas.microsoft.com/office/drawing/2014/main" id="{1B8154BE-4E33-4E6C-1F1A-5B09C71E604B}"/>
              </a:ext>
            </a:extLst>
          </p:cNvPr>
          <p:cNvSpPr/>
          <p:nvPr userDrawn="1"/>
        </p:nvSpPr>
        <p:spPr bwMode="auto">
          <a:xfrm rot="16200000">
            <a:off x="1201319" y="4771278"/>
            <a:ext cx="585156" cy="660912"/>
          </a:xfrm>
          <a:prstGeom prst="rect">
            <a:avLst/>
          </a:prstGeom>
          <a:solidFill>
            <a:srgbClr val="F9EEE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5" name="Rectangle 34">
            <a:extLst>
              <a:ext uri="{FF2B5EF4-FFF2-40B4-BE49-F238E27FC236}">
                <a16:creationId xmlns:a16="http://schemas.microsoft.com/office/drawing/2014/main" id="{EC3CFE41-EF34-9BFB-F215-915BF2C20586}"/>
              </a:ext>
            </a:extLst>
          </p:cNvPr>
          <p:cNvSpPr/>
          <p:nvPr userDrawn="1"/>
        </p:nvSpPr>
        <p:spPr bwMode="auto">
          <a:xfrm rot="16200000">
            <a:off x="489473" y="4771279"/>
            <a:ext cx="585156" cy="660911"/>
          </a:xfrm>
          <a:prstGeom prst="rect">
            <a:avLst/>
          </a:prstGeom>
          <a:solidFill>
            <a:schemeClr val="bg1"/>
          </a:solidFill>
          <a:ln w="6350">
            <a:solidFill>
              <a:schemeClr val="tx1"/>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6" name="Rectangle 35">
            <a:extLst>
              <a:ext uri="{FF2B5EF4-FFF2-40B4-BE49-F238E27FC236}">
                <a16:creationId xmlns:a16="http://schemas.microsoft.com/office/drawing/2014/main" id="{64D7EDB4-ABF6-19A0-AE72-3AC3DB60E5CA}"/>
              </a:ext>
            </a:extLst>
          </p:cNvPr>
          <p:cNvSpPr/>
          <p:nvPr userDrawn="1"/>
        </p:nvSpPr>
        <p:spPr bwMode="auto">
          <a:xfrm rot="16200000">
            <a:off x="7521418" y="3040515"/>
            <a:ext cx="780301" cy="331020"/>
          </a:xfrm>
          <a:prstGeom prst="rect">
            <a:avLst/>
          </a:prstGeom>
          <a:solidFill>
            <a:srgbClr val="F1666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7" name="Rectangle 36">
            <a:extLst>
              <a:ext uri="{FF2B5EF4-FFF2-40B4-BE49-F238E27FC236}">
                <a16:creationId xmlns:a16="http://schemas.microsoft.com/office/drawing/2014/main" id="{32B7C0DC-0F35-DC51-A80C-5CCF13D49D25}"/>
              </a:ext>
            </a:extLst>
          </p:cNvPr>
          <p:cNvSpPr/>
          <p:nvPr userDrawn="1"/>
        </p:nvSpPr>
        <p:spPr bwMode="auto">
          <a:xfrm rot="16200000">
            <a:off x="9343894" y="3040515"/>
            <a:ext cx="780301" cy="331020"/>
          </a:xfrm>
          <a:prstGeom prst="rect">
            <a:avLst/>
          </a:prstGeom>
          <a:solidFill>
            <a:srgbClr val="76D04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8" name="TextBox 37">
            <a:extLst>
              <a:ext uri="{FF2B5EF4-FFF2-40B4-BE49-F238E27FC236}">
                <a16:creationId xmlns:a16="http://schemas.microsoft.com/office/drawing/2014/main" id="{75C36489-ADDB-F2CD-5E94-3682A0D4D16E}"/>
              </a:ext>
            </a:extLst>
          </p:cNvPr>
          <p:cNvSpPr txBox="1"/>
          <p:nvPr userDrawn="1"/>
        </p:nvSpPr>
        <p:spPr>
          <a:xfrm>
            <a:off x="8003513" y="5761459"/>
            <a:ext cx="1249866" cy="4616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Mid Red</a:t>
            </a:r>
            <a:endParaRPr lang="en-US">
              <a:solidFill>
                <a:schemeClr val="tx2"/>
              </a:solidFill>
            </a:endParaRPr>
          </a:p>
          <a:p>
            <a:r>
              <a:rPr lang="en-US" sz="1000">
                <a:solidFill>
                  <a:schemeClr val="tx2"/>
                </a:solidFill>
                <a:ea typeface="+mn-lt"/>
                <a:cs typeface="+mn-lt"/>
              </a:rPr>
              <a:t>RGB r241 g102 b102</a:t>
            </a:r>
            <a:endParaRPr lang="en-US">
              <a:solidFill>
                <a:schemeClr val="tx2"/>
              </a:solidFill>
            </a:endParaRPr>
          </a:p>
          <a:p>
            <a:r>
              <a:rPr lang="en-US" sz="1000">
                <a:solidFill>
                  <a:schemeClr val="tx2"/>
                </a:solidFill>
                <a:ea typeface="+mn-lt"/>
                <a:cs typeface="+mn-lt"/>
              </a:rPr>
              <a:t>HEX #f16666</a:t>
            </a:r>
            <a:endParaRPr lang="en-US">
              <a:solidFill>
                <a:schemeClr val="tx2"/>
              </a:solidFill>
            </a:endParaRPr>
          </a:p>
        </p:txBody>
      </p:sp>
      <p:cxnSp>
        <p:nvCxnSpPr>
          <p:cNvPr id="39" name="Straight Arrow Connector 38">
            <a:extLst>
              <a:ext uri="{FF2B5EF4-FFF2-40B4-BE49-F238E27FC236}">
                <a16:creationId xmlns:a16="http://schemas.microsoft.com/office/drawing/2014/main" id="{7F84BF39-BDBC-0641-31A6-82FAB5C1415C}"/>
              </a:ext>
            </a:extLst>
          </p:cNvPr>
          <p:cNvCxnSpPr/>
          <p:nvPr userDrawn="1"/>
        </p:nvCxnSpPr>
        <p:spPr>
          <a:xfrm flipH="1">
            <a:off x="7909932" y="3678764"/>
            <a:ext cx="5574" cy="2547332"/>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64E963A-0F36-D2A1-7BA5-138D73211CD7}"/>
              </a:ext>
            </a:extLst>
          </p:cNvPr>
          <p:cNvCxnSpPr>
            <a:cxnSpLocks/>
          </p:cNvCxnSpPr>
          <p:nvPr userDrawn="1"/>
        </p:nvCxnSpPr>
        <p:spPr>
          <a:xfrm flipH="1">
            <a:off x="9717358" y="3673398"/>
            <a:ext cx="5574" cy="2547332"/>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9C7B589-4C9A-91F8-6C35-017FF889CF7B}"/>
              </a:ext>
            </a:extLst>
          </p:cNvPr>
          <p:cNvSpPr txBox="1"/>
          <p:nvPr userDrawn="1"/>
        </p:nvSpPr>
        <p:spPr>
          <a:xfrm>
            <a:off x="9810939" y="5756812"/>
            <a:ext cx="1249866" cy="4616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Mid Green</a:t>
            </a:r>
            <a:endParaRPr lang="en-US">
              <a:solidFill>
                <a:schemeClr val="tx2"/>
              </a:solidFill>
            </a:endParaRPr>
          </a:p>
          <a:p>
            <a:r>
              <a:rPr lang="en-US" sz="1000">
                <a:solidFill>
                  <a:schemeClr val="tx2"/>
                </a:solidFill>
                <a:ea typeface="+mn-lt"/>
                <a:cs typeface="+mn-lt"/>
              </a:rPr>
              <a:t>RGB r118 g208 b76</a:t>
            </a:r>
            <a:endParaRPr lang="en-US">
              <a:solidFill>
                <a:schemeClr val="tx2"/>
              </a:solidFill>
            </a:endParaRPr>
          </a:p>
          <a:p>
            <a:r>
              <a:rPr lang="en-US" sz="1000">
                <a:solidFill>
                  <a:schemeClr val="tx2"/>
                </a:solidFill>
                <a:ea typeface="+mn-lt"/>
                <a:cs typeface="+mn-lt"/>
              </a:rPr>
              <a:t>HEX #76d04c</a:t>
            </a:r>
            <a:endParaRPr lang="en-US">
              <a:solidFill>
                <a:schemeClr val="tx2"/>
              </a:solidFill>
            </a:endParaRPr>
          </a:p>
        </p:txBody>
      </p:sp>
      <p:sp>
        <p:nvSpPr>
          <p:cNvPr id="42" name="TextBox 41">
            <a:extLst>
              <a:ext uri="{FF2B5EF4-FFF2-40B4-BE49-F238E27FC236}">
                <a16:creationId xmlns:a16="http://schemas.microsoft.com/office/drawing/2014/main" id="{C3CE1EC1-1D45-33BC-FC12-B1095F1B511D}"/>
              </a:ext>
            </a:extLst>
          </p:cNvPr>
          <p:cNvSpPr txBox="1"/>
          <p:nvPr userDrawn="1"/>
        </p:nvSpPr>
        <p:spPr>
          <a:xfrm>
            <a:off x="6262121" y="5762837"/>
            <a:ext cx="1521823" cy="4616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3657600">
              <a:spcAft>
                <a:spcPts val="600"/>
              </a:spcAft>
            </a:pPr>
            <a:r>
              <a:rPr lang="en-US" sz="1000">
                <a:solidFill>
                  <a:schemeClr val="tx2"/>
                </a:solidFill>
                <a:ea typeface="+mn-lt"/>
                <a:cs typeface="+mn-lt"/>
              </a:rPr>
              <a:t>Only use the Mid </a:t>
            </a:r>
            <a:r>
              <a:rPr lang="en-US" sz="1000" err="1">
                <a:solidFill>
                  <a:schemeClr val="tx2"/>
                </a:solidFill>
                <a:ea typeface="+mn-lt"/>
                <a:cs typeface="+mn-lt"/>
              </a:rPr>
              <a:t>colours</a:t>
            </a:r>
            <a:r>
              <a:rPr lang="en-US" sz="1000">
                <a:solidFill>
                  <a:schemeClr val="tx2"/>
                </a:solidFill>
                <a:ea typeface="+mn-lt"/>
                <a:cs typeface="+mn-lt"/>
              </a:rPr>
              <a:t> if you need a range within your status chart</a:t>
            </a:r>
            <a:endParaRPr lang="en-US">
              <a:solidFill>
                <a:schemeClr val="tx2"/>
              </a:solidFill>
            </a:endParaRPr>
          </a:p>
        </p:txBody>
      </p:sp>
      <p:sp>
        <p:nvSpPr>
          <p:cNvPr id="43" name="Content Placeholder 8">
            <a:extLst>
              <a:ext uri="{FF2B5EF4-FFF2-40B4-BE49-F238E27FC236}">
                <a16:creationId xmlns:a16="http://schemas.microsoft.com/office/drawing/2014/main" id="{53D64E00-73B1-DD1B-EB04-E5A9AA269FFF}"/>
              </a:ext>
            </a:extLst>
          </p:cNvPr>
          <p:cNvSpPr>
            <a:spLocks noGrp="1"/>
          </p:cNvSpPr>
          <p:nvPr>
            <p:ph sz="quarter" idx="27"/>
          </p:nvPr>
        </p:nvSpPr>
        <p:spPr>
          <a:xfrm>
            <a:off x="6210302" y="1272105"/>
            <a:ext cx="5521325" cy="1444245"/>
          </a:xfrm>
        </p:spPr>
        <p:txBody>
          <a:bodyPr/>
          <a:lstStyle/>
          <a:p>
            <a:pPr lvl="1"/>
            <a:r>
              <a:rPr lang="en-GB"/>
              <a:t>Status palette: </a:t>
            </a:r>
          </a:p>
          <a:p>
            <a:r>
              <a:rPr lang="en-GB"/>
              <a:t>We use these colours only to show status –Red, Amber, Green and a neutral grey** </a:t>
            </a:r>
          </a:p>
          <a:p>
            <a:pPr lvl="5"/>
            <a:r>
              <a:rPr lang="en-GB" sz="1000"/>
              <a:t>**The Grey is taken from our Primary palette</a:t>
            </a:r>
          </a:p>
          <a:p>
            <a:endParaRPr lang="en-GB"/>
          </a:p>
        </p:txBody>
      </p:sp>
    </p:spTree>
    <p:extLst>
      <p:ext uri="{BB962C8B-B14F-4D97-AF65-F5344CB8AC3E}">
        <p14:creationId xmlns:p14="http://schemas.microsoft.com/office/powerpoint/2010/main" val="5676097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lour palette">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sv-SE" dirty="0"/>
              <a:t>Sida - Utveckling och bistånd 2025</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p>
        </p:txBody>
      </p:sp>
      <p:sp>
        <p:nvSpPr>
          <p:cNvPr id="8" name="Text Placeholder 9">
            <a:extLst>
              <a:ext uri="{FF2B5EF4-FFF2-40B4-BE49-F238E27FC236}">
                <a16:creationId xmlns:a16="http://schemas.microsoft.com/office/drawing/2014/main" id="{C296C716-9147-E6EE-6952-291029ABC8CF}"/>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78" name="Rectangle 77">
            <a:extLst>
              <a:ext uri="{FF2B5EF4-FFF2-40B4-BE49-F238E27FC236}">
                <a16:creationId xmlns:a16="http://schemas.microsoft.com/office/drawing/2014/main" id="{EFC45A43-8962-DEE4-DE87-413A523E2644}"/>
              </a:ext>
            </a:extLst>
          </p:cNvPr>
          <p:cNvSpPr/>
          <p:nvPr userDrawn="1"/>
        </p:nvSpPr>
        <p:spPr bwMode="auto">
          <a:xfrm>
            <a:off x="374495" y="1568605"/>
            <a:ext cx="11786839" cy="1100254"/>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Segoe UI" panose="020B0502040204020203" pitchFamily="34" charset="0"/>
            </a:endParaRPr>
          </a:p>
        </p:txBody>
      </p:sp>
      <p:sp>
        <p:nvSpPr>
          <p:cNvPr id="79" name="Rectangle 78">
            <a:extLst>
              <a:ext uri="{FF2B5EF4-FFF2-40B4-BE49-F238E27FC236}">
                <a16:creationId xmlns:a16="http://schemas.microsoft.com/office/drawing/2014/main" id="{90D20806-5B4C-43F4-9506-882CA9A1FD38}"/>
              </a:ext>
            </a:extLst>
          </p:cNvPr>
          <p:cNvSpPr/>
          <p:nvPr userDrawn="1"/>
        </p:nvSpPr>
        <p:spPr bwMode="auto">
          <a:xfrm rot="16200000">
            <a:off x="683034" y="2382695"/>
            <a:ext cx="789594" cy="1223118"/>
          </a:xfrm>
          <a:prstGeom prst="rect">
            <a:avLst/>
          </a:prstGeom>
          <a:solidFill>
            <a:srgbClr val="FF7D0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80" name="Title 19">
            <a:extLst>
              <a:ext uri="{FF2B5EF4-FFF2-40B4-BE49-F238E27FC236}">
                <a16:creationId xmlns:a16="http://schemas.microsoft.com/office/drawing/2014/main" id="{F52816D0-B88C-A16F-7DE1-11138C26AEFB}"/>
              </a:ext>
            </a:extLst>
          </p:cNvPr>
          <p:cNvSpPr txBox="1">
            <a:spLocks/>
          </p:cNvSpPr>
          <p:nvPr userDrawn="1"/>
        </p:nvSpPr>
        <p:spPr>
          <a:xfrm>
            <a:off x="465019" y="1185265"/>
            <a:ext cx="11268074" cy="1890294"/>
          </a:xfrm>
          <a:prstGeom prst="rect">
            <a:avLst/>
          </a:prstGeom>
        </p:spPr>
        <p:txBody>
          <a:bodyPr vert="horz" lIns="0" tIns="91440" rIns="0" bIns="0" rtlCol="0" anchor="t" anchorCtr="0">
            <a:normAutofit/>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pPr marL="0">
              <a:spcAft>
                <a:spcPts val="1200"/>
              </a:spcAft>
            </a:pPr>
            <a:r>
              <a:rPr lang="en-US" sz="1800" b="1">
                <a:latin typeface="Century Gothic"/>
                <a:ea typeface="Roboto"/>
                <a:cs typeface="Segoe UI"/>
              </a:rPr>
              <a:t>We use these additional tints and shades of the data </a:t>
            </a:r>
            <a:r>
              <a:rPr lang="en-US" sz="1800" b="1" err="1">
                <a:latin typeface="Century Gothic"/>
                <a:ea typeface="Roboto"/>
                <a:cs typeface="Segoe UI"/>
              </a:rPr>
              <a:t>colours</a:t>
            </a:r>
            <a:r>
              <a:rPr lang="en-US" sz="1800" b="1">
                <a:latin typeface="Century Gothic"/>
                <a:ea typeface="Roboto"/>
                <a:cs typeface="Segoe UI"/>
              </a:rPr>
              <a:t> only for charts and graphs when there are more complex data sets. </a:t>
            </a:r>
          </a:p>
          <a:p>
            <a:r>
              <a:rPr lang="en-US" sz="1600">
                <a:latin typeface="Century Gothic"/>
                <a:ea typeface="Roboto"/>
                <a:cs typeface="Segoe UI"/>
              </a:rPr>
              <a:t>We can also use specific individual groupings (</a:t>
            </a:r>
            <a:r>
              <a:rPr lang="en-US" sz="1600" err="1">
                <a:latin typeface="Century Gothic"/>
                <a:ea typeface="Roboto"/>
                <a:cs typeface="Segoe UI"/>
              </a:rPr>
              <a:t>eg</a:t>
            </a:r>
            <a:r>
              <a:rPr lang="en-US" sz="1600">
                <a:latin typeface="Century Gothic"/>
                <a:ea typeface="Roboto"/>
                <a:cs typeface="Segoe UI"/>
              </a:rPr>
              <a:t> Orange, Light Orange 1,2,3 and 4 together) when a monochromatic way to show your data is clearer.</a:t>
            </a:r>
          </a:p>
          <a:p>
            <a:endParaRPr lang="en-GB" sz="1400">
              <a:latin typeface="Century Gothic"/>
              <a:ea typeface="Roboto"/>
            </a:endParaRPr>
          </a:p>
        </p:txBody>
      </p:sp>
      <p:sp>
        <p:nvSpPr>
          <p:cNvPr id="81" name="TextBox 80">
            <a:extLst>
              <a:ext uri="{FF2B5EF4-FFF2-40B4-BE49-F238E27FC236}">
                <a16:creationId xmlns:a16="http://schemas.microsoft.com/office/drawing/2014/main" id="{4527D4CB-8F51-628B-3C63-E84907D7AFAE}"/>
              </a:ext>
            </a:extLst>
          </p:cNvPr>
          <p:cNvSpPr txBox="1"/>
          <p:nvPr userDrawn="1"/>
        </p:nvSpPr>
        <p:spPr>
          <a:xfrm>
            <a:off x="4734621" y="2599262"/>
            <a:ext cx="1384608" cy="107721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Teal</a:t>
            </a:r>
            <a:endParaRPr lang="en-US" sz="1000">
              <a:solidFill>
                <a:schemeClr val="tx2"/>
              </a:solidFill>
              <a:ea typeface="+mn-lt"/>
              <a:cs typeface="+mn-lt"/>
            </a:endParaRPr>
          </a:p>
          <a:p>
            <a:r>
              <a:rPr lang="en-US" sz="1000">
                <a:solidFill>
                  <a:schemeClr val="tx2"/>
                </a:solidFill>
                <a:ea typeface="+mn-lt"/>
                <a:cs typeface="+mn-lt"/>
              </a:rPr>
              <a:t>PMS 3252 C</a:t>
            </a:r>
          </a:p>
          <a:p>
            <a:r>
              <a:rPr lang="en-US" sz="1000">
                <a:solidFill>
                  <a:schemeClr val="tx2"/>
                </a:solidFill>
                <a:ea typeface="+mn-lt"/>
                <a:cs typeface="+mn-lt"/>
              </a:rPr>
              <a:t>CMYK c60 m0 y26 k0</a:t>
            </a:r>
          </a:p>
          <a:p>
            <a:r>
              <a:rPr lang="en-US" sz="1000">
                <a:solidFill>
                  <a:schemeClr val="tx2"/>
                </a:solidFill>
                <a:ea typeface="+mn-lt"/>
                <a:cs typeface="+mn-lt"/>
              </a:rPr>
              <a:t>RGB r32 g186 b175</a:t>
            </a:r>
          </a:p>
          <a:p>
            <a:r>
              <a:rPr lang="en-US" sz="1000">
                <a:solidFill>
                  <a:schemeClr val="tx2"/>
                </a:solidFill>
                <a:ea typeface="+mn-lt"/>
                <a:cs typeface="+mn-lt"/>
              </a:rPr>
              <a:t>HEX #20baaf</a:t>
            </a:r>
          </a:p>
          <a:p>
            <a:endParaRPr lang="en-US" sz="1000">
              <a:solidFill>
                <a:schemeClr val="tx2"/>
              </a:solidFill>
              <a:ea typeface="+mn-lt"/>
              <a:cs typeface="+mn-lt"/>
            </a:endParaRPr>
          </a:p>
          <a:p>
            <a:endParaRPr lang="en-US" sz="1000" b="1">
              <a:solidFill>
                <a:schemeClr val="tx2"/>
              </a:solidFill>
              <a:ea typeface="Roboto" panose="02000000000000000000" pitchFamily="2" charset="0"/>
              <a:cs typeface="Segoe UI" panose="020B0502040204020203" pitchFamily="34" charset="0"/>
            </a:endParaRPr>
          </a:p>
        </p:txBody>
      </p:sp>
      <p:sp>
        <p:nvSpPr>
          <p:cNvPr id="82" name="TextBox 81">
            <a:extLst>
              <a:ext uri="{FF2B5EF4-FFF2-40B4-BE49-F238E27FC236}">
                <a16:creationId xmlns:a16="http://schemas.microsoft.com/office/drawing/2014/main" id="{2AC479B8-1234-B284-E99F-A0749FC08AE5}"/>
              </a:ext>
            </a:extLst>
          </p:cNvPr>
          <p:cNvSpPr txBox="1"/>
          <p:nvPr userDrawn="1"/>
        </p:nvSpPr>
        <p:spPr>
          <a:xfrm>
            <a:off x="1765609" y="2599261"/>
            <a:ext cx="1384608" cy="107721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Orange</a:t>
            </a:r>
            <a:endParaRPr lang="en-US" sz="1000">
              <a:solidFill>
                <a:schemeClr val="tx2"/>
              </a:solidFill>
              <a:ea typeface="+mn-lt"/>
              <a:cs typeface="+mn-lt"/>
            </a:endParaRPr>
          </a:p>
          <a:p>
            <a:r>
              <a:rPr lang="en-US" sz="1000">
                <a:solidFill>
                  <a:schemeClr val="tx2"/>
                </a:solidFill>
                <a:ea typeface="+mn-lt"/>
                <a:cs typeface="+mn-lt"/>
              </a:rPr>
              <a:t>PMS 158 C</a:t>
            </a:r>
          </a:p>
          <a:p>
            <a:r>
              <a:rPr lang="en-US" sz="1000">
                <a:solidFill>
                  <a:schemeClr val="tx2"/>
                </a:solidFill>
                <a:ea typeface="+mn-lt"/>
                <a:cs typeface="+mn-lt"/>
              </a:rPr>
              <a:t>CMYK c0 m58 y100 k0</a:t>
            </a:r>
          </a:p>
          <a:p>
            <a:r>
              <a:rPr lang="en-US" sz="1000">
                <a:solidFill>
                  <a:schemeClr val="tx2"/>
                </a:solidFill>
                <a:ea typeface="+mn-lt"/>
                <a:cs typeface="+mn-lt"/>
              </a:rPr>
              <a:t>RGB r255 g125 b4</a:t>
            </a:r>
          </a:p>
          <a:p>
            <a:r>
              <a:rPr lang="en-US" sz="1000">
                <a:solidFill>
                  <a:schemeClr val="tx2"/>
                </a:solidFill>
                <a:ea typeface="+mn-lt"/>
                <a:cs typeface="+mn-lt"/>
              </a:rPr>
              <a:t>HEX #ff7d04</a:t>
            </a:r>
          </a:p>
          <a:p>
            <a:endParaRPr lang="en-US" sz="1000">
              <a:solidFill>
                <a:srgbClr val="282626"/>
              </a:solidFill>
              <a:ea typeface="+mn-lt"/>
              <a:cs typeface="+mn-lt"/>
            </a:endParaRPr>
          </a:p>
          <a:p>
            <a:endParaRPr lang="en-US" sz="1000" b="1">
              <a:solidFill>
                <a:schemeClr val="tx2"/>
              </a:solidFill>
              <a:ea typeface="Roboto" panose="02000000000000000000" pitchFamily="2" charset="0"/>
              <a:cs typeface="Segoe UI" panose="020B0502040204020203" pitchFamily="34" charset="0"/>
            </a:endParaRPr>
          </a:p>
        </p:txBody>
      </p:sp>
      <p:sp>
        <p:nvSpPr>
          <p:cNvPr id="83" name="TextBox 82">
            <a:extLst>
              <a:ext uri="{FF2B5EF4-FFF2-40B4-BE49-F238E27FC236}">
                <a16:creationId xmlns:a16="http://schemas.microsoft.com/office/drawing/2014/main" id="{E51B8D91-ACAC-81C3-4572-2D7F6F24BECF}"/>
              </a:ext>
            </a:extLst>
          </p:cNvPr>
          <p:cNvSpPr txBox="1"/>
          <p:nvPr userDrawn="1"/>
        </p:nvSpPr>
        <p:spPr>
          <a:xfrm>
            <a:off x="4725328" y="3695797"/>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Teal 1</a:t>
            </a:r>
            <a:endParaRPr lang="en-US">
              <a:solidFill>
                <a:schemeClr val="tx2"/>
              </a:solidFill>
            </a:endParaRPr>
          </a:p>
          <a:p>
            <a:r>
              <a:rPr lang="en-US" sz="1000">
                <a:solidFill>
                  <a:schemeClr val="tx2"/>
                </a:solidFill>
                <a:ea typeface="+mn-lt"/>
                <a:cs typeface="+mn-lt"/>
              </a:rPr>
              <a:t>RGB r100 g200 b191</a:t>
            </a:r>
            <a:endParaRPr lang="en-US">
              <a:solidFill>
                <a:schemeClr val="tx2"/>
              </a:solidFill>
            </a:endParaRPr>
          </a:p>
          <a:p>
            <a:r>
              <a:rPr lang="en-US" sz="1000">
                <a:solidFill>
                  <a:schemeClr val="tx2"/>
                </a:solidFill>
                <a:ea typeface="+mn-lt"/>
                <a:cs typeface="+mn-lt"/>
              </a:rPr>
              <a:t>HEX #64c8bf</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84" name="TextBox 83">
            <a:extLst>
              <a:ext uri="{FF2B5EF4-FFF2-40B4-BE49-F238E27FC236}">
                <a16:creationId xmlns:a16="http://schemas.microsoft.com/office/drawing/2014/main" id="{0D63E35F-771D-AF9A-95AA-1522554181D3}"/>
              </a:ext>
            </a:extLst>
          </p:cNvPr>
          <p:cNvSpPr txBox="1"/>
          <p:nvPr userDrawn="1"/>
        </p:nvSpPr>
        <p:spPr>
          <a:xfrm>
            <a:off x="4725328" y="4378809"/>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Teal 2</a:t>
            </a:r>
            <a:endParaRPr lang="en-US">
              <a:solidFill>
                <a:schemeClr val="tx2"/>
              </a:solidFill>
            </a:endParaRPr>
          </a:p>
          <a:p>
            <a:r>
              <a:rPr lang="en-US" sz="1000">
                <a:solidFill>
                  <a:schemeClr val="tx2"/>
                </a:solidFill>
                <a:ea typeface="+mn-lt"/>
                <a:cs typeface="+mn-lt"/>
              </a:rPr>
              <a:t>RGB r143 g214 b206</a:t>
            </a:r>
            <a:endParaRPr lang="en-US">
              <a:solidFill>
                <a:schemeClr val="tx2"/>
              </a:solidFill>
            </a:endParaRPr>
          </a:p>
          <a:p>
            <a:r>
              <a:rPr lang="en-US" sz="1000">
                <a:solidFill>
                  <a:schemeClr val="tx2"/>
                </a:solidFill>
                <a:ea typeface="+mn-lt"/>
                <a:cs typeface="+mn-lt"/>
              </a:rPr>
              <a:t>HEX #8fd6ce</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85" name="TextBox 84">
            <a:extLst>
              <a:ext uri="{FF2B5EF4-FFF2-40B4-BE49-F238E27FC236}">
                <a16:creationId xmlns:a16="http://schemas.microsoft.com/office/drawing/2014/main" id="{2EDAA38B-05D7-3CEB-680D-678F07F9B837}"/>
              </a:ext>
            </a:extLst>
          </p:cNvPr>
          <p:cNvSpPr txBox="1"/>
          <p:nvPr userDrawn="1"/>
        </p:nvSpPr>
        <p:spPr>
          <a:xfrm>
            <a:off x="4725328" y="5071113"/>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Teal 3</a:t>
            </a:r>
            <a:endParaRPr lang="en-US">
              <a:solidFill>
                <a:schemeClr val="tx2"/>
              </a:solidFill>
            </a:endParaRPr>
          </a:p>
          <a:p>
            <a:r>
              <a:rPr lang="en-US" sz="1000">
                <a:solidFill>
                  <a:schemeClr val="tx2"/>
                </a:solidFill>
                <a:ea typeface="+mn-lt"/>
                <a:cs typeface="+mn-lt"/>
              </a:rPr>
              <a:t>RGB r182 g228 b222</a:t>
            </a:r>
            <a:endParaRPr lang="en-US">
              <a:solidFill>
                <a:schemeClr val="tx2"/>
              </a:solidFill>
            </a:endParaRPr>
          </a:p>
          <a:p>
            <a:r>
              <a:rPr lang="en-US" sz="1000">
                <a:solidFill>
                  <a:schemeClr val="tx2"/>
                </a:solidFill>
                <a:ea typeface="+mn-lt"/>
                <a:cs typeface="+mn-lt"/>
              </a:rPr>
              <a:t>HEX #b6e4de</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86" name="TextBox 85">
            <a:extLst>
              <a:ext uri="{FF2B5EF4-FFF2-40B4-BE49-F238E27FC236}">
                <a16:creationId xmlns:a16="http://schemas.microsoft.com/office/drawing/2014/main" id="{96BA27B9-0AF7-54DB-538B-8738B9FE7AF8}"/>
              </a:ext>
            </a:extLst>
          </p:cNvPr>
          <p:cNvSpPr txBox="1"/>
          <p:nvPr userDrawn="1"/>
        </p:nvSpPr>
        <p:spPr>
          <a:xfrm>
            <a:off x="4725327" y="5772710"/>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Teal 4</a:t>
            </a:r>
            <a:endParaRPr lang="en-US">
              <a:solidFill>
                <a:schemeClr val="tx2"/>
              </a:solidFill>
            </a:endParaRPr>
          </a:p>
          <a:p>
            <a:r>
              <a:rPr lang="en-US" sz="1000">
                <a:solidFill>
                  <a:schemeClr val="tx2"/>
                </a:solidFill>
                <a:ea typeface="+mn-lt"/>
                <a:cs typeface="+mn-lt"/>
              </a:rPr>
              <a:t>RGB r219 g242 b239</a:t>
            </a:r>
            <a:endParaRPr lang="en-US">
              <a:solidFill>
                <a:schemeClr val="tx2"/>
              </a:solidFill>
            </a:endParaRPr>
          </a:p>
          <a:p>
            <a:r>
              <a:rPr lang="en-US" sz="1000">
                <a:solidFill>
                  <a:schemeClr val="tx2"/>
                </a:solidFill>
                <a:ea typeface="+mn-lt"/>
                <a:cs typeface="+mn-lt"/>
              </a:rPr>
              <a:t>HEX #dbf2ef</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87" name="TextBox 86">
            <a:extLst>
              <a:ext uri="{FF2B5EF4-FFF2-40B4-BE49-F238E27FC236}">
                <a16:creationId xmlns:a16="http://schemas.microsoft.com/office/drawing/2014/main" id="{C70089D6-4AFB-DFA0-F6BD-09B7982B9F37}"/>
              </a:ext>
            </a:extLst>
          </p:cNvPr>
          <p:cNvSpPr txBox="1"/>
          <p:nvPr userDrawn="1"/>
        </p:nvSpPr>
        <p:spPr>
          <a:xfrm>
            <a:off x="1756315" y="3681858"/>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Orange 1</a:t>
            </a:r>
            <a:endParaRPr lang="en-US">
              <a:solidFill>
                <a:schemeClr val="tx2"/>
              </a:solidFill>
            </a:endParaRPr>
          </a:p>
          <a:p>
            <a:r>
              <a:rPr lang="en-US" sz="1000">
                <a:solidFill>
                  <a:schemeClr val="tx2"/>
                </a:solidFill>
                <a:ea typeface="+mn-lt"/>
                <a:cs typeface="+mn-lt"/>
              </a:rPr>
              <a:t>RGB r255 g152 b71</a:t>
            </a:r>
            <a:endParaRPr lang="en-US">
              <a:solidFill>
                <a:schemeClr val="tx2"/>
              </a:solidFill>
            </a:endParaRPr>
          </a:p>
          <a:p>
            <a:r>
              <a:rPr lang="en-US" sz="1000">
                <a:solidFill>
                  <a:schemeClr val="tx2"/>
                </a:solidFill>
                <a:ea typeface="+mn-lt"/>
                <a:cs typeface="+mn-lt"/>
              </a:rPr>
              <a:t>HEX #ff9847</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88" name="Rectangle 87">
            <a:extLst>
              <a:ext uri="{FF2B5EF4-FFF2-40B4-BE49-F238E27FC236}">
                <a16:creationId xmlns:a16="http://schemas.microsoft.com/office/drawing/2014/main" id="{65D4E6FF-9247-8DDA-8229-90CB49CC4B31}"/>
              </a:ext>
            </a:extLst>
          </p:cNvPr>
          <p:cNvSpPr/>
          <p:nvPr userDrawn="1"/>
        </p:nvSpPr>
        <p:spPr bwMode="auto">
          <a:xfrm rot="16200000">
            <a:off x="819252" y="3330548"/>
            <a:ext cx="510814" cy="1213825"/>
          </a:xfrm>
          <a:prstGeom prst="rect">
            <a:avLst/>
          </a:prstGeom>
          <a:solidFill>
            <a:srgbClr val="FF984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89" name="TextBox 88">
            <a:extLst>
              <a:ext uri="{FF2B5EF4-FFF2-40B4-BE49-F238E27FC236}">
                <a16:creationId xmlns:a16="http://schemas.microsoft.com/office/drawing/2014/main" id="{5658C461-80BA-B593-E54A-A8752C832412}"/>
              </a:ext>
            </a:extLst>
          </p:cNvPr>
          <p:cNvSpPr txBox="1"/>
          <p:nvPr userDrawn="1"/>
        </p:nvSpPr>
        <p:spPr>
          <a:xfrm>
            <a:off x="1756315" y="4378809"/>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Orange 2</a:t>
            </a:r>
            <a:endParaRPr lang="en-US">
              <a:solidFill>
                <a:schemeClr val="tx2"/>
              </a:solidFill>
            </a:endParaRPr>
          </a:p>
          <a:p>
            <a:r>
              <a:rPr lang="en-US" sz="1000">
                <a:solidFill>
                  <a:schemeClr val="tx2"/>
                </a:solidFill>
                <a:ea typeface="+mn-lt"/>
                <a:cs typeface="+mn-lt"/>
              </a:rPr>
              <a:t>RGB r255 g177 b117</a:t>
            </a:r>
            <a:endParaRPr lang="en-US">
              <a:solidFill>
                <a:schemeClr val="tx2"/>
              </a:solidFill>
            </a:endParaRPr>
          </a:p>
          <a:p>
            <a:r>
              <a:rPr lang="en-US" sz="1000">
                <a:solidFill>
                  <a:schemeClr val="tx2"/>
                </a:solidFill>
                <a:ea typeface="+mn-lt"/>
                <a:cs typeface="+mn-lt"/>
              </a:rPr>
              <a:t>HEX #ffb175</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90" name="Rectangle 89">
            <a:extLst>
              <a:ext uri="{FF2B5EF4-FFF2-40B4-BE49-F238E27FC236}">
                <a16:creationId xmlns:a16="http://schemas.microsoft.com/office/drawing/2014/main" id="{7046DF36-6995-48E4-2B84-04A7C82502C5}"/>
              </a:ext>
            </a:extLst>
          </p:cNvPr>
          <p:cNvSpPr/>
          <p:nvPr userDrawn="1"/>
        </p:nvSpPr>
        <p:spPr bwMode="auto">
          <a:xfrm rot="16200000">
            <a:off x="819251" y="4027498"/>
            <a:ext cx="510814" cy="1213825"/>
          </a:xfrm>
          <a:prstGeom prst="rect">
            <a:avLst/>
          </a:prstGeom>
          <a:solidFill>
            <a:srgbClr val="FFB17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1" name="TextBox 90">
            <a:extLst>
              <a:ext uri="{FF2B5EF4-FFF2-40B4-BE49-F238E27FC236}">
                <a16:creationId xmlns:a16="http://schemas.microsoft.com/office/drawing/2014/main" id="{C68164B6-B9AA-87B0-7DA7-39ABEF898F89}"/>
              </a:ext>
            </a:extLst>
          </p:cNvPr>
          <p:cNvSpPr txBox="1"/>
          <p:nvPr userDrawn="1"/>
        </p:nvSpPr>
        <p:spPr>
          <a:xfrm>
            <a:off x="1756314" y="5071113"/>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Orange 3</a:t>
            </a:r>
            <a:endParaRPr lang="en-US">
              <a:solidFill>
                <a:schemeClr val="tx2"/>
              </a:solidFill>
            </a:endParaRPr>
          </a:p>
          <a:p>
            <a:r>
              <a:rPr lang="en-US" sz="1000">
                <a:solidFill>
                  <a:schemeClr val="tx2"/>
                </a:solidFill>
                <a:ea typeface="+mn-lt"/>
                <a:cs typeface="+mn-lt"/>
              </a:rPr>
              <a:t>RGB r255 g203 b162</a:t>
            </a:r>
            <a:endParaRPr lang="en-US">
              <a:solidFill>
                <a:schemeClr val="tx2"/>
              </a:solidFill>
            </a:endParaRPr>
          </a:p>
          <a:p>
            <a:r>
              <a:rPr lang="en-US" sz="1000">
                <a:solidFill>
                  <a:schemeClr val="tx2"/>
                </a:solidFill>
                <a:ea typeface="+mn-lt"/>
                <a:cs typeface="+mn-lt"/>
              </a:rPr>
              <a:t>HEX #ffcba2</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92" name="Rectangle 91">
            <a:extLst>
              <a:ext uri="{FF2B5EF4-FFF2-40B4-BE49-F238E27FC236}">
                <a16:creationId xmlns:a16="http://schemas.microsoft.com/office/drawing/2014/main" id="{8245B6ED-4584-0ABA-472F-2DBDCA3EF1AB}"/>
              </a:ext>
            </a:extLst>
          </p:cNvPr>
          <p:cNvSpPr/>
          <p:nvPr userDrawn="1"/>
        </p:nvSpPr>
        <p:spPr bwMode="auto">
          <a:xfrm rot="16200000">
            <a:off x="819251" y="4719802"/>
            <a:ext cx="510814" cy="1213825"/>
          </a:xfrm>
          <a:prstGeom prst="rect">
            <a:avLst/>
          </a:prstGeom>
          <a:solidFill>
            <a:srgbClr val="FFCBA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3" name="TextBox 92">
            <a:extLst>
              <a:ext uri="{FF2B5EF4-FFF2-40B4-BE49-F238E27FC236}">
                <a16:creationId xmlns:a16="http://schemas.microsoft.com/office/drawing/2014/main" id="{8BD4B40B-067C-055D-A5B8-C13914846655}"/>
              </a:ext>
            </a:extLst>
          </p:cNvPr>
          <p:cNvSpPr txBox="1"/>
          <p:nvPr userDrawn="1"/>
        </p:nvSpPr>
        <p:spPr>
          <a:xfrm>
            <a:off x="1756314" y="5786649"/>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Orange 4</a:t>
            </a:r>
            <a:endParaRPr lang="en-US">
              <a:solidFill>
                <a:schemeClr val="tx2"/>
              </a:solidFill>
            </a:endParaRPr>
          </a:p>
          <a:p>
            <a:r>
              <a:rPr lang="en-US" sz="1000">
                <a:solidFill>
                  <a:schemeClr val="tx2"/>
                </a:solidFill>
                <a:ea typeface="+mn-lt"/>
                <a:cs typeface="+mn-lt"/>
              </a:rPr>
              <a:t>RGB r255 g229 b208</a:t>
            </a:r>
            <a:endParaRPr lang="en-US">
              <a:solidFill>
                <a:schemeClr val="tx2"/>
              </a:solidFill>
            </a:endParaRPr>
          </a:p>
          <a:p>
            <a:r>
              <a:rPr lang="en-US" sz="1000">
                <a:solidFill>
                  <a:schemeClr val="tx2"/>
                </a:solidFill>
                <a:ea typeface="+mn-lt"/>
                <a:cs typeface="+mn-lt"/>
              </a:rPr>
              <a:t>HEX #ffe5d0</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94" name="Rectangle 93">
            <a:extLst>
              <a:ext uri="{FF2B5EF4-FFF2-40B4-BE49-F238E27FC236}">
                <a16:creationId xmlns:a16="http://schemas.microsoft.com/office/drawing/2014/main" id="{36E8FAB1-C606-E64C-C8DB-464FE498B151}"/>
              </a:ext>
            </a:extLst>
          </p:cNvPr>
          <p:cNvSpPr/>
          <p:nvPr userDrawn="1"/>
        </p:nvSpPr>
        <p:spPr bwMode="auto">
          <a:xfrm rot="16200000">
            <a:off x="805311" y="5421399"/>
            <a:ext cx="510814" cy="1213825"/>
          </a:xfrm>
          <a:prstGeom prst="rect">
            <a:avLst/>
          </a:prstGeom>
          <a:solidFill>
            <a:srgbClr val="FFE5D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5" name="Rectangle 94">
            <a:extLst>
              <a:ext uri="{FF2B5EF4-FFF2-40B4-BE49-F238E27FC236}">
                <a16:creationId xmlns:a16="http://schemas.microsoft.com/office/drawing/2014/main" id="{4F485E9E-10EC-AA0D-8CB4-51C68DCC3DFC}"/>
              </a:ext>
            </a:extLst>
          </p:cNvPr>
          <p:cNvSpPr/>
          <p:nvPr userDrawn="1"/>
        </p:nvSpPr>
        <p:spPr bwMode="auto">
          <a:xfrm rot="16200000">
            <a:off x="3611704" y="2387341"/>
            <a:ext cx="789594" cy="1213825"/>
          </a:xfrm>
          <a:prstGeom prst="rect">
            <a:avLst/>
          </a:prstGeom>
          <a:solidFill>
            <a:srgbClr val="20BAA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6" name="Rectangle 95">
            <a:extLst>
              <a:ext uri="{FF2B5EF4-FFF2-40B4-BE49-F238E27FC236}">
                <a16:creationId xmlns:a16="http://schemas.microsoft.com/office/drawing/2014/main" id="{1DE18C51-4F16-5F86-8E73-CB93285536BC}"/>
              </a:ext>
            </a:extLst>
          </p:cNvPr>
          <p:cNvSpPr/>
          <p:nvPr userDrawn="1"/>
        </p:nvSpPr>
        <p:spPr bwMode="auto">
          <a:xfrm rot="16200000">
            <a:off x="3741800" y="3330549"/>
            <a:ext cx="510814" cy="1213825"/>
          </a:xfrm>
          <a:prstGeom prst="rect">
            <a:avLst/>
          </a:prstGeom>
          <a:solidFill>
            <a:srgbClr val="64C8B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7" name="Rectangle 96">
            <a:extLst>
              <a:ext uri="{FF2B5EF4-FFF2-40B4-BE49-F238E27FC236}">
                <a16:creationId xmlns:a16="http://schemas.microsoft.com/office/drawing/2014/main" id="{3571A1D5-79E8-FD79-1EEA-C84E6E0297B9}"/>
              </a:ext>
            </a:extLst>
          </p:cNvPr>
          <p:cNvSpPr/>
          <p:nvPr userDrawn="1"/>
        </p:nvSpPr>
        <p:spPr bwMode="auto">
          <a:xfrm rot="16200000">
            <a:off x="3741800" y="4027498"/>
            <a:ext cx="510814" cy="1213825"/>
          </a:xfrm>
          <a:prstGeom prst="rect">
            <a:avLst/>
          </a:prstGeom>
          <a:solidFill>
            <a:srgbClr val="8FD6CE"/>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8" name="Rectangle 97">
            <a:extLst>
              <a:ext uri="{FF2B5EF4-FFF2-40B4-BE49-F238E27FC236}">
                <a16:creationId xmlns:a16="http://schemas.microsoft.com/office/drawing/2014/main" id="{AD147865-7F53-FDBC-B0CE-655F3A5632B3}"/>
              </a:ext>
            </a:extLst>
          </p:cNvPr>
          <p:cNvSpPr/>
          <p:nvPr userDrawn="1"/>
        </p:nvSpPr>
        <p:spPr bwMode="auto">
          <a:xfrm rot="16200000">
            <a:off x="3741800" y="4719803"/>
            <a:ext cx="510814" cy="1213825"/>
          </a:xfrm>
          <a:prstGeom prst="rect">
            <a:avLst/>
          </a:prstGeom>
          <a:solidFill>
            <a:srgbClr val="B6E4DE"/>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9" name="Rectangle 98">
            <a:extLst>
              <a:ext uri="{FF2B5EF4-FFF2-40B4-BE49-F238E27FC236}">
                <a16:creationId xmlns:a16="http://schemas.microsoft.com/office/drawing/2014/main" id="{8619DD95-8013-764A-6F84-7F978DACE100}"/>
              </a:ext>
            </a:extLst>
          </p:cNvPr>
          <p:cNvSpPr/>
          <p:nvPr userDrawn="1"/>
        </p:nvSpPr>
        <p:spPr bwMode="auto">
          <a:xfrm rot="16200000">
            <a:off x="3741799" y="5421399"/>
            <a:ext cx="510814" cy="1213825"/>
          </a:xfrm>
          <a:prstGeom prst="rect">
            <a:avLst/>
          </a:prstGeom>
          <a:solidFill>
            <a:srgbClr val="DBF2E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cxnSp>
        <p:nvCxnSpPr>
          <p:cNvPr id="100" name="Straight Arrow Connector 99">
            <a:extLst>
              <a:ext uri="{FF2B5EF4-FFF2-40B4-BE49-F238E27FC236}">
                <a16:creationId xmlns:a16="http://schemas.microsoft.com/office/drawing/2014/main" id="{6C2F5B47-F4F9-3375-D429-2CE5C19B6F69}"/>
              </a:ext>
            </a:extLst>
          </p:cNvPr>
          <p:cNvCxnSpPr/>
          <p:nvPr userDrawn="1"/>
        </p:nvCxnSpPr>
        <p:spPr>
          <a:xfrm flipH="1" flipV="1">
            <a:off x="466494" y="3539681"/>
            <a:ext cx="11416989" cy="28808"/>
          </a:xfrm>
          <a:prstGeom prst="straightConnector1">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14B26103-41F5-072F-C067-36B7ABDE6586}"/>
              </a:ext>
            </a:extLst>
          </p:cNvPr>
          <p:cNvSpPr/>
          <p:nvPr userDrawn="1"/>
        </p:nvSpPr>
        <p:spPr bwMode="auto">
          <a:xfrm rot="16200000">
            <a:off x="6532777" y="2387341"/>
            <a:ext cx="789594" cy="1223118"/>
          </a:xfrm>
          <a:prstGeom prst="rect">
            <a:avLst/>
          </a:prstGeom>
          <a:solidFill>
            <a:srgbClr val="6F018B"/>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02" name="TextBox 101">
            <a:extLst>
              <a:ext uri="{FF2B5EF4-FFF2-40B4-BE49-F238E27FC236}">
                <a16:creationId xmlns:a16="http://schemas.microsoft.com/office/drawing/2014/main" id="{598D4957-85AF-0B52-62D1-3BDB3146587B}"/>
              </a:ext>
            </a:extLst>
          </p:cNvPr>
          <p:cNvSpPr txBox="1"/>
          <p:nvPr userDrawn="1"/>
        </p:nvSpPr>
        <p:spPr>
          <a:xfrm>
            <a:off x="10584364" y="2603908"/>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Blue</a:t>
            </a:r>
            <a:endParaRPr lang="en-US">
              <a:solidFill>
                <a:schemeClr val="tx2"/>
              </a:solidFill>
            </a:endParaRPr>
          </a:p>
          <a:p>
            <a:r>
              <a:rPr lang="en-US" sz="1000">
                <a:solidFill>
                  <a:schemeClr val="tx2"/>
                </a:solidFill>
                <a:ea typeface="+mn-lt"/>
                <a:cs typeface="+mn-lt"/>
              </a:rPr>
              <a:t>PMS 2151 C</a:t>
            </a:r>
            <a:endParaRPr lang="en-US">
              <a:solidFill>
                <a:schemeClr val="tx2"/>
              </a:solidFill>
              <a:ea typeface="+mn-lt"/>
              <a:cs typeface="+mn-lt"/>
            </a:endParaRPr>
          </a:p>
          <a:p>
            <a:r>
              <a:rPr lang="en-US" sz="1000">
                <a:solidFill>
                  <a:schemeClr val="tx2"/>
                </a:solidFill>
                <a:ea typeface="+mn-lt"/>
                <a:cs typeface="+mn-lt"/>
              </a:rPr>
              <a:t>CMYK c100 m52 y0 k0</a:t>
            </a:r>
            <a:endParaRPr lang="en-US">
              <a:solidFill>
                <a:schemeClr val="tx2"/>
              </a:solidFill>
              <a:ea typeface="+mn-lt"/>
              <a:cs typeface="+mn-lt"/>
            </a:endParaRPr>
          </a:p>
          <a:p>
            <a:r>
              <a:rPr lang="en-US" sz="1000">
                <a:solidFill>
                  <a:schemeClr val="tx2"/>
                </a:solidFill>
                <a:ea typeface="+mn-lt"/>
                <a:cs typeface="+mn-lt"/>
              </a:rPr>
              <a:t>RGB r0 g96 b173</a:t>
            </a:r>
            <a:endParaRPr lang="en-US">
              <a:solidFill>
                <a:schemeClr val="tx2"/>
              </a:solidFill>
            </a:endParaRPr>
          </a:p>
          <a:p>
            <a:r>
              <a:rPr lang="en-US" sz="1000">
                <a:solidFill>
                  <a:schemeClr val="tx2"/>
                </a:solidFill>
                <a:ea typeface="+mn-lt"/>
                <a:cs typeface="+mn-lt"/>
              </a:rPr>
              <a:t>HEX #0060ad</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03" name="TextBox 102">
            <a:extLst>
              <a:ext uri="{FF2B5EF4-FFF2-40B4-BE49-F238E27FC236}">
                <a16:creationId xmlns:a16="http://schemas.microsoft.com/office/drawing/2014/main" id="{C4B19F7D-EA32-C240-4CF1-F2F7E143181F}"/>
              </a:ext>
            </a:extLst>
          </p:cNvPr>
          <p:cNvSpPr txBox="1"/>
          <p:nvPr userDrawn="1"/>
        </p:nvSpPr>
        <p:spPr>
          <a:xfrm>
            <a:off x="7615352" y="2603907"/>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Purple</a:t>
            </a:r>
            <a:endParaRPr lang="en-US">
              <a:solidFill>
                <a:schemeClr val="tx2"/>
              </a:solidFill>
            </a:endParaRPr>
          </a:p>
          <a:p>
            <a:r>
              <a:rPr lang="en-US" sz="1000">
                <a:solidFill>
                  <a:schemeClr val="tx2"/>
                </a:solidFill>
                <a:ea typeface="+mn-lt"/>
                <a:cs typeface="+mn-lt"/>
              </a:rPr>
              <a:t>PMS 268 C</a:t>
            </a:r>
            <a:endParaRPr lang="en-US">
              <a:solidFill>
                <a:schemeClr val="tx2"/>
              </a:solidFill>
              <a:ea typeface="+mn-lt"/>
              <a:cs typeface="+mn-lt"/>
            </a:endParaRPr>
          </a:p>
          <a:p>
            <a:r>
              <a:rPr lang="en-US" sz="1000">
                <a:solidFill>
                  <a:schemeClr val="tx2"/>
                </a:solidFill>
                <a:ea typeface="+mn-lt"/>
                <a:cs typeface="+mn-lt"/>
              </a:rPr>
              <a:t>CMYK c81 m99 y0 k0</a:t>
            </a:r>
            <a:endParaRPr lang="en-US">
              <a:solidFill>
                <a:schemeClr val="tx2"/>
              </a:solidFill>
              <a:ea typeface="+mn-lt"/>
              <a:cs typeface="+mn-lt"/>
            </a:endParaRPr>
          </a:p>
          <a:p>
            <a:r>
              <a:rPr lang="en-US" sz="1000">
                <a:solidFill>
                  <a:schemeClr val="tx2"/>
                </a:solidFill>
                <a:ea typeface="+mn-lt"/>
                <a:cs typeface="+mn-lt"/>
              </a:rPr>
              <a:t>RGB r111 g1 b139</a:t>
            </a:r>
            <a:endParaRPr lang="en-US"/>
          </a:p>
          <a:p>
            <a:r>
              <a:rPr lang="en-US" sz="1000">
                <a:solidFill>
                  <a:schemeClr val="tx2"/>
                </a:solidFill>
                <a:ea typeface="+mn-lt"/>
                <a:cs typeface="+mn-lt"/>
              </a:rPr>
              <a:t>HEX #6f018b</a:t>
            </a:r>
            <a:endParaRPr lang="en-US"/>
          </a:p>
          <a:p>
            <a:endParaRPr lang="en-US" sz="1000" b="1">
              <a:solidFill>
                <a:schemeClr val="tx2"/>
              </a:solidFill>
              <a:ea typeface="Roboto" panose="02000000000000000000" pitchFamily="2" charset="0"/>
              <a:cs typeface="Segoe UI" panose="020B0502040204020203" pitchFamily="34" charset="0"/>
            </a:endParaRPr>
          </a:p>
        </p:txBody>
      </p:sp>
      <p:sp>
        <p:nvSpPr>
          <p:cNvPr id="104" name="TextBox 103">
            <a:extLst>
              <a:ext uri="{FF2B5EF4-FFF2-40B4-BE49-F238E27FC236}">
                <a16:creationId xmlns:a16="http://schemas.microsoft.com/office/drawing/2014/main" id="{1815B238-1A2F-9D79-A829-F067E1473064}"/>
              </a:ext>
            </a:extLst>
          </p:cNvPr>
          <p:cNvSpPr txBox="1"/>
          <p:nvPr userDrawn="1"/>
        </p:nvSpPr>
        <p:spPr>
          <a:xfrm>
            <a:off x="10575071" y="3700443"/>
            <a:ext cx="1384608" cy="4616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Blue 1</a:t>
            </a:r>
            <a:endParaRPr lang="en-US">
              <a:solidFill>
                <a:schemeClr val="tx2"/>
              </a:solidFill>
            </a:endParaRPr>
          </a:p>
          <a:p>
            <a:r>
              <a:rPr lang="en-US" sz="1000">
                <a:solidFill>
                  <a:schemeClr val="tx2"/>
                </a:solidFill>
                <a:ea typeface="+mn-lt"/>
                <a:cs typeface="+mn-lt"/>
              </a:rPr>
              <a:t>RGB r85 g125 b190</a:t>
            </a:r>
            <a:endParaRPr lang="en-US">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a:solidFill>
                  <a:schemeClr val="tx2"/>
                </a:solidFill>
                <a:ea typeface="+mn-lt"/>
                <a:cs typeface="+mn-lt"/>
              </a:rPr>
              <a:t>HEX ##557dbe</a:t>
            </a:r>
            <a:endParaRPr lang="en-US">
              <a:solidFill>
                <a:schemeClr val="tx2"/>
              </a:solidFill>
            </a:endParaRPr>
          </a:p>
        </p:txBody>
      </p:sp>
      <p:sp>
        <p:nvSpPr>
          <p:cNvPr id="105" name="TextBox 104">
            <a:extLst>
              <a:ext uri="{FF2B5EF4-FFF2-40B4-BE49-F238E27FC236}">
                <a16:creationId xmlns:a16="http://schemas.microsoft.com/office/drawing/2014/main" id="{EF6E6CE1-DE7A-CC72-D121-1C421A80A9C7}"/>
              </a:ext>
            </a:extLst>
          </p:cNvPr>
          <p:cNvSpPr txBox="1"/>
          <p:nvPr userDrawn="1"/>
        </p:nvSpPr>
        <p:spPr>
          <a:xfrm>
            <a:off x="10575071" y="4383455"/>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Blue 2</a:t>
            </a:r>
            <a:endParaRPr lang="en-US">
              <a:solidFill>
                <a:schemeClr val="tx2"/>
              </a:solidFill>
            </a:endParaRPr>
          </a:p>
          <a:p>
            <a:r>
              <a:rPr lang="en-US" sz="1000">
                <a:solidFill>
                  <a:schemeClr val="tx2"/>
                </a:solidFill>
                <a:ea typeface="+mn-lt"/>
                <a:cs typeface="+mn-lt"/>
              </a:rPr>
              <a:t>RGB r132 g156 b206</a:t>
            </a:r>
            <a:endParaRPr lang="en-US">
              <a:solidFill>
                <a:schemeClr val="tx2"/>
              </a:solidFill>
            </a:endParaRPr>
          </a:p>
          <a:p>
            <a:r>
              <a:rPr lang="en-US" sz="1000">
                <a:solidFill>
                  <a:schemeClr val="tx2"/>
                </a:solidFill>
                <a:ea typeface="+mn-lt"/>
                <a:cs typeface="+mn-lt"/>
              </a:rPr>
              <a:t>HEX #849cce</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06" name="TextBox 105">
            <a:extLst>
              <a:ext uri="{FF2B5EF4-FFF2-40B4-BE49-F238E27FC236}">
                <a16:creationId xmlns:a16="http://schemas.microsoft.com/office/drawing/2014/main" id="{5034645D-8042-78B2-CD79-0DE09DF1E35C}"/>
              </a:ext>
            </a:extLst>
          </p:cNvPr>
          <p:cNvSpPr txBox="1"/>
          <p:nvPr userDrawn="1"/>
        </p:nvSpPr>
        <p:spPr>
          <a:xfrm>
            <a:off x="10575071" y="5075759"/>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Blue 3</a:t>
            </a:r>
            <a:endParaRPr lang="en-US">
              <a:solidFill>
                <a:schemeClr val="tx2"/>
              </a:solidFill>
            </a:endParaRPr>
          </a:p>
          <a:p>
            <a:r>
              <a:rPr lang="en-US" sz="1000">
                <a:solidFill>
                  <a:schemeClr val="tx2"/>
                </a:solidFill>
                <a:ea typeface="+mn-lt"/>
                <a:cs typeface="+mn-lt"/>
              </a:rPr>
              <a:t>RGB r174 g188 b222</a:t>
            </a:r>
            <a:endParaRPr lang="en-US">
              <a:solidFill>
                <a:schemeClr val="tx2"/>
              </a:solidFill>
            </a:endParaRPr>
          </a:p>
          <a:p>
            <a:r>
              <a:rPr lang="en-US" sz="1000">
                <a:solidFill>
                  <a:schemeClr val="tx2"/>
                </a:solidFill>
                <a:ea typeface="+mn-lt"/>
                <a:cs typeface="+mn-lt"/>
              </a:rPr>
              <a:t>HEX #aebcde</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07" name="TextBox 106">
            <a:extLst>
              <a:ext uri="{FF2B5EF4-FFF2-40B4-BE49-F238E27FC236}">
                <a16:creationId xmlns:a16="http://schemas.microsoft.com/office/drawing/2014/main" id="{F7B4F484-6DE4-B0D6-6120-C237A2918E3F}"/>
              </a:ext>
            </a:extLst>
          </p:cNvPr>
          <p:cNvSpPr txBox="1"/>
          <p:nvPr userDrawn="1"/>
        </p:nvSpPr>
        <p:spPr>
          <a:xfrm>
            <a:off x="10575070" y="5777356"/>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Blue 4</a:t>
            </a:r>
            <a:endParaRPr lang="en-US">
              <a:solidFill>
                <a:schemeClr val="tx2"/>
              </a:solidFill>
            </a:endParaRPr>
          </a:p>
          <a:p>
            <a:r>
              <a:rPr lang="en-US" sz="1000">
                <a:solidFill>
                  <a:schemeClr val="tx2"/>
                </a:solidFill>
                <a:ea typeface="+mn-lt"/>
                <a:cs typeface="+mn-lt"/>
              </a:rPr>
              <a:t>RGB r214 g221 b239</a:t>
            </a:r>
            <a:endParaRPr lang="en-US">
              <a:solidFill>
                <a:schemeClr val="tx2"/>
              </a:solidFill>
            </a:endParaRPr>
          </a:p>
          <a:p>
            <a:r>
              <a:rPr lang="en-US" sz="1000">
                <a:solidFill>
                  <a:schemeClr val="tx2"/>
                </a:solidFill>
                <a:ea typeface="+mn-lt"/>
                <a:cs typeface="+mn-lt"/>
              </a:rPr>
              <a:t>HEX #d6ddef</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08" name="TextBox 107">
            <a:extLst>
              <a:ext uri="{FF2B5EF4-FFF2-40B4-BE49-F238E27FC236}">
                <a16:creationId xmlns:a16="http://schemas.microsoft.com/office/drawing/2014/main" id="{58B2B25D-A918-5E7E-6EA8-FE5D179ABACB}"/>
              </a:ext>
            </a:extLst>
          </p:cNvPr>
          <p:cNvSpPr txBox="1"/>
          <p:nvPr userDrawn="1"/>
        </p:nvSpPr>
        <p:spPr>
          <a:xfrm>
            <a:off x="7606058" y="3686504"/>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Purple 1</a:t>
            </a:r>
            <a:endParaRPr lang="en-US">
              <a:solidFill>
                <a:schemeClr val="tx2"/>
              </a:solidFill>
            </a:endParaRPr>
          </a:p>
          <a:p>
            <a:r>
              <a:rPr lang="en-US" sz="1000">
                <a:solidFill>
                  <a:schemeClr val="tx2"/>
                </a:solidFill>
                <a:ea typeface="+mn-lt"/>
                <a:cs typeface="+mn-lt"/>
              </a:rPr>
              <a:t>RGB r142 g68 b162</a:t>
            </a:r>
            <a:endParaRPr lang="en-US">
              <a:solidFill>
                <a:schemeClr val="tx2"/>
              </a:solidFill>
            </a:endParaRPr>
          </a:p>
          <a:p>
            <a:r>
              <a:rPr lang="en-US" sz="1000">
                <a:solidFill>
                  <a:schemeClr val="tx2"/>
                </a:solidFill>
                <a:ea typeface="+mn-lt"/>
                <a:cs typeface="+mn-lt"/>
              </a:rPr>
              <a:t>HEX #8e44a2</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09" name="Rectangle 108">
            <a:extLst>
              <a:ext uri="{FF2B5EF4-FFF2-40B4-BE49-F238E27FC236}">
                <a16:creationId xmlns:a16="http://schemas.microsoft.com/office/drawing/2014/main" id="{3A3AFD8F-3421-04FA-E9B2-B308F0646C96}"/>
              </a:ext>
            </a:extLst>
          </p:cNvPr>
          <p:cNvSpPr/>
          <p:nvPr userDrawn="1"/>
        </p:nvSpPr>
        <p:spPr bwMode="auto">
          <a:xfrm rot="16200000">
            <a:off x="6668995" y="3335194"/>
            <a:ext cx="510814" cy="1213825"/>
          </a:xfrm>
          <a:prstGeom prst="rect">
            <a:avLst/>
          </a:prstGeom>
          <a:solidFill>
            <a:srgbClr val="8E44A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0" name="TextBox 109">
            <a:extLst>
              <a:ext uri="{FF2B5EF4-FFF2-40B4-BE49-F238E27FC236}">
                <a16:creationId xmlns:a16="http://schemas.microsoft.com/office/drawing/2014/main" id="{8001C752-7353-940C-8ED1-A68C3D755E2E}"/>
              </a:ext>
            </a:extLst>
          </p:cNvPr>
          <p:cNvSpPr txBox="1"/>
          <p:nvPr userDrawn="1"/>
        </p:nvSpPr>
        <p:spPr>
          <a:xfrm>
            <a:off x="7606058" y="4383455"/>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Purple 2</a:t>
            </a:r>
            <a:endParaRPr lang="en-US">
              <a:solidFill>
                <a:schemeClr val="tx2"/>
              </a:solidFill>
            </a:endParaRPr>
          </a:p>
          <a:p>
            <a:r>
              <a:rPr lang="en-US" sz="1000">
                <a:solidFill>
                  <a:schemeClr val="tx2"/>
                </a:solidFill>
                <a:ea typeface="+mn-lt"/>
                <a:cs typeface="+mn-lt"/>
              </a:rPr>
              <a:t>RGB r172 g114 b185</a:t>
            </a:r>
            <a:endParaRPr lang="en-US">
              <a:solidFill>
                <a:schemeClr val="tx2"/>
              </a:solidFill>
            </a:endParaRPr>
          </a:p>
          <a:p>
            <a:r>
              <a:rPr lang="en-US" sz="1000">
                <a:solidFill>
                  <a:schemeClr val="tx2"/>
                </a:solidFill>
                <a:ea typeface="+mn-lt"/>
                <a:cs typeface="+mn-lt"/>
              </a:rPr>
              <a:t>HEX #ac72b9</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11" name="Rectangle 110">
            <a:extLst>
              <a:ext uri="{FF2B5EF4-FFF2-40B4-BE49-F238E27FC236}">
                <a16:creationId xmlns:a16="http://schemas.microsoft.com/office/drawing/2014/main" id="{66FF0DB2-EBD6-2C4E-09AD-D35EC1869427}"/>
              </a:ext>
            </a:extLst>
          </p:cNvPr>
          <p:cNvSpPr/>
          <p:nvPr userDrawn="1"/>
        </p:nvSpPr>
        <p:spPr bwMode="auto">
          <a:xfrm rot="16200000">
            <a:off x="6668994" y="4032144"/>
            <a:ext cx="510814" cy="1213825"/>
          </a:xfrm>
          <a:prstGeom prst="rect">
            <a:avLst/>
          </a:prstGeom>
          <a:solidFill>
            <a:srgbClr val="AC72B9"/>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2" name="TextBox 111">
            <a:extLst>
              <a:ext uri="{FF2B5EF4-FFF2-40B4-BE49-F238E27FC236}">
                <a16:creationId xmlns:a16="http://schemas.microsoft.com/office/drawing/2014/main" id="{F1408880-9CF2-1B3C-793A-D50919DC980D}"/>
              </a:ext>
            </a:extLst>
          </p:cNvPr>
          <p:cNvSpPr txBox="1"/>
          <p:nvPr userDrawn="1"/>
        </p:nvSpPr>
        <p:spPr>
          <a:xfrm>
            <a:off x="7606057" y="5075759"/>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Purple 3</a:t>
            </a:r>
            <a:endParaRPr lang="en-US">
              <a:solidFill>
                <a:schemeClr val="tx2"/>
              </a:solidFill>
            </a:endParaRPr>
          </a:p>
          <a:p>
            <a:r>
              <a:rPr lang="en-US" sz="1000">
                <a:solidFill>
                  <a:schemeClr val="tx2"/>
                </a:solidFill>
                <a:ea typeface="+mn-lt"/>
                <a:cs typeface="+mn-lt"/>
              </a:rPr>
              <a:t>RGB r200 g160 b208</a:t>
            </a:r>
            <a:endParaRPr lang="en-US">
              <a:solidFill>
                <a:schemeClr val="tx2"/>
              </a:solidFill>
            </a:endParaRPr>
          </a:p>
          <a:p>
            <a:r>
              <a:rPr lang="en-US" sz="1000">
                <a:solidFill>
                  <a:schemeClr val="tx2"/>
                </a:solidFill>
                <a:ea typeface="+mn-lt"/>
                <a:cs typeface="+mn-lt"/>
              </a:rPr>
              <a:t>HEX #c8a0d0</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13" name="Rectangle 112">
            <a:extLst>
              <a:ext uri="{FF2B5EF4-FFF2-40B4-BE49-F238E27FC236}">
                <a16:creationId xmlns:a16="http://schemas.microsoft.com/office/drawing/2014/main" id="{9846B6EF-2AAD-03F9-2EA3-F37843660D4F}"/>
              </a:ext>
            </a:extLst>
          </p:cNvPr>
          <p:cNvSpPr/>
          <p:nvPr userDrawn="1"/>
        </p:nvSpPr>
        <p:spPr bwMode="auto">
          <a:xfrm rot="16200000">
            <a:off x="6668994" y="4724448"/>
            <a:ext cx="510814" cy="1213825"/>
          </a:xfrm>
          <a:prstGeom prst="rect">
            <a:avLst/>
          </a:prstGeom>
          <a:solidFill>
            <a:srgbClr val="C8A0D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4" name="TextBox 113">
            <a:extLst>
              <a:ext uri="{FF2B5EF4-FFF2-40B4-BE49-F238E27FC236}">
                <a16:creationId xmlns:a16="http://schemas.microsoft.com/office/drawing/2014/main" id="{7633CE7C-27B0-2377-7803-BC54A843040E}"/>
              </a:ext>
            </a:extLst>
          </p:cNvPr>
          <p:cNvSpPr txBox="1"/>
          <p:nvPr userDrawn="1"/>
        </p:nvSpPr>
        <p:spPr>
          <a:xfrm>
            <a:off x="7606057" y="5791295"/>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Purple 4</a:t>
            </a:r>
            <a:endParaRPr lang="en-US">
              <a:solidFill>
                <a:schemeClr val="tx2"/>
              </a:solidFill>
            </a:endParaRPr>
          </a:p>
          <a:p>
            <a:r>
              <a:rPr lang="en-US" sz="1000">
                <a:solidFill>
                  <a:schemeClr val="tx2"/>
                </a:solidFill>
                <a:ea typeface="+mn-lt"/>
                <a:cs typeface="+mn-lt"/>
              </a:rPr>
              <a:t>RGB r228 g207 b232</a:t>
            </a:r>
            <a:endParaRPr lang="en-US">
              <a:solidFill>
                <a:schemeClr val="tx2"/>
              </a:solidFill>
            </a:endParaRPr>
          </a:p>
          <a:p>
            <a:r>
              <a:rPr lang="en-US" sz="1000">
                <a:solidFill>
                  <a:schemeClr val="tx2"/>
                </a:solidFill>
                <a:ea typeface="+mn-lt"/>
                <a:cs typeface="+mn-lt"/>
              </a:rPr>
              <a:t>HEX #e4cfe8</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15" name="Rectangle 114">
            <a:extLst>
              <a:ext uri="{FF2B5EF4-FFF2-40B4-BE49-F238E27FC236}">
                <a16:creationId xmlns:a16="http://schemas.microsoft.com/office/drawing/2014/main" id="{8FADABEB-CC36-D93A-B413-110A08FB3BEC}"/>
              </a:ext>
            </a:extLst>
          </p:cNvPr>
          <p:cNvSpPr/>
          <p:nvPr userDrawn="1"/>
        </p:nvSpPr>
        <p:spPr bwMode="auto">
          <a:xfrm rot="16200000">
            <a:off x="6655054" y="5426045"/>
            <a:ext cx="510814" cy="1213825"/>
          </a:xfrm>
          <a:prstGeom prst="rect">
            <a:avLst/>
          </a:prstGeom>
          <a:solidFill>
            <a:srgbClr val="E4CFE8"/>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6" name="Rectangle 115">
            <a:extLst>
              <a:ext uri="{FF2B5EF4-FFF2-40B4-BE49-F238E27FC236}">
                <a16:creationId xmlns:a16="http://schemas.microsoft.com/office/drawing/2014/main" id="{B33FB6A5-C640-3CAB-667A-8D26E6CE486F}"/>
              </a:ext>
            </a:extLst>
          </p:cNvPr>
          <p:cNvSpPr/>
          <p:nvPr userDrawn="1"/>
        </p:nvSpPr>
        <p:spPr bwMode="auto">
          <a:xfrm rot="16200000">
            <a:off x="9461447" y="2391987"/>
            <a:ext cx="789594" cy="1213825"/>
          </a:xfrm>
          <a:prstGeom prst="rect">
            <a:avLst/>
          </a:prstGeom>
          <a:solidFill>
            <a:srgbClr val="0060AD"/>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7" name="Rectangle 116">
            <a:extLst>
              <a:ext uri="{FF2B5EF4-FFF2-40B4-BE49-F238E27FC236}">
                <a16:creationId xmlns:a16="http://schemas.microsoft.com/office/drawing/2014/main" id="{54BA26AF-9FDA-2252-F59E-4AA7BE4124F1}"/>
              </a:ext>
            </a:extLst>
          </p:cNvPr>
          <p:cNvSpPr/>
          <p:nvPr userDrawn="1"/>
        </p:nvSpPr>
        <p:spPr bwMode="auto">
          <a:xfrm rot="16200000">
            <a:off x="9591543" y="3335195"/>
            <a:ext cx="510814" cy="1213825"/>
          </a:xfrm>
          <a:prstGeom prst="rect">
            <a:avLst/>
          </a:prstGeom>
          <a:solidFill>
            <a:srgbClr val="557DBE"/>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8" name="Rectangle 117">
            <a:extLst>
              <a:ext uri="{FF2B5EF4-FFF2-40B4-BE49-F238E27FC236}">
                <a16:creationId xmlns:a16="http://schemas.microsoft.com/office/drawing/2014/main" id="{87087B28-AFC8-AE11-45B0-E43963557697}"/>
              </a:ext>
            </a:extLst>
          </p:cNvPr>
          <p:cNvSpPr/>
          <p:nvPr userDrawn="1"/>
        </p:nvSpPr>
        <p:spPr bwMode="auto">
          <a:xfrm rot="16200000">
            <a:off x="9591543" y="4032144"/>
            <a:ext cx="510814" cy="1213825"/>
          </a:xfrm>
          <a:prstGeom prst="rect">
            <a:avLst/>
          </a:prstGeom>
          <a:solidFill>
            <a:srgbClr val="849CCE"/>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9" name="Rectangle 118">
            <a:extLst>
              <a:ext uri="{FF2B5EF4-FFF2-40B4-BE49-F238E27FC236}">
                <a16:creationId xmlns:a16="http://schemas.microsoft.com/office/drawing/2014/main" id="{6F9CF480-1E4B-5002-ED1A-CA1806125D80}"/>
              </a:ext>
            </a:extLst>
          </p:cNvPr>
          <p:cNvSpPr/>
          <p:nvPr userDrawn="1"/>
        </p:nvSpPr>
        <p:spPr bwMode="auto">
          <a:xfrm rot="16200000">
            <a:off x="9591543" y="4724449"/>
            <a:ext cx="510814" cy="1213825"/>
          </a:xfrm>
          <a:prstGeom prst="rect">
            <a:avLst/>
          </a:prstGeom>
          <a:solidFill>
            <a:srgbClr val="AEBCDE"/>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20" name="Rectangle 119">
            <a:extLst>
              <a:ext uri="{FF2B5EF4-FFF2-40B4-BE49-F238E27FC236}">
                <a16:creationId xmlns:a16="http://schemas.microsoft.com/office/drawing/2014/main" id="{7CCF02D0-CE4B-3530-27A9-C2A2A2825BB7}"/>
              </a:ext>
            </a:extLst>
          </p:cNvPr>
          <p:cNvSpPr/>
          <p:nvPr userDrawn="1"/>
        </p:nvSpPr>
        <p:spPr bwMode="auto">
          <a:xfrm rot="16200000">
            <a:off x="9591542" y="5426045"/>
            <a:ext cx="510814" cy="1213825"/>
          </a:xfrm>
          <a:prstGeom prst="rect">
            <a:avLst/>
          </a:prstGeom>
          <a:solidFill>
            <a:srgbClr val="D6DDE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706495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 Head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Barndom utan baksmälla</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dirty="0"/>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1143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4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Barndom utan baksmälla</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dirty="0"/>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3727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4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7677158"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7"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Barndom utan baksmälla</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dirty="0"/>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26005164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4 Headline, Subline, Content, Callout">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11268076"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5910937" y="555626"/>
            <a:ext cx="5817506" cy="903061"/>
          </a:xfrm>
        </p:spPr>
        <p:txBody>
          <a:bodyPr tIns="0" rIns="0" bIns="0" anchor="ctr" anchorCtr="0">
            <a:noAutofit/>
          </a:bodyPr>
          <a:lstStyle>
            <a:lvl1pPr>
              <a:spcAft>
                <a:spcPts val="0"/>
              </a:spcAft>
              <a:buFontTx/>
              <a:buNone/>
              <a:defRPr sz="1200" b="1" i="0" cap="none" baseline="0">
                <a:solidFill>
                  <a:schemeClr val="tx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r>
              <a:rPr lang="en-US"/>
              <a:t>A short paragraph summarizing the main findings of this slide. Keep text relevant and to the point. Body copy Century Gothic Regular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 lam </a:t>
            </a:r>
            <a:r>
              <a:rPr lang="en-US" err="1"/>
              <a:t>harum</a:t>
            </a:r>
            <a:r>
              <a:rPr lang="en-US"/>
              <a:t> </a:t>
            </a:r>
            <a:r>
              <a:rPr lang="en-US" err="1"/>
              <a:t>idesequid</a:t>
            </a:r>
            <a:r>
              <a:rPr lang="en-US"/>
              <a:t> </a:t>
            </a:r>
            <a:r>
              <a:rPr lang="en-US" err="1"/>
              <a:t>milliqui</a:t>
            </a:r>
            <a:r>
              <a:rPr lang="en-US"/>
              <a:t> </a:t>
            </a:r>
            <a:r>
              <a:rPr lang="en-US" err="1"/>
              <a:t>optas</a:t>
            </a:r>
            <a:r>
              <a:rPr lang="en-US"/>
              <a:t> </a:t>
            </a:r>
            <a:r>
              <a:rPr lang="en-US" err="1"/>
              <a:t>cuptur</a:t>
            </a:r>
            <a:r>
              <a:rPr lang="en-US"/>
              <a:t> </a:t>
            </a:r>
            <a:r>
              <a:rPr lang="en-US" err="1"/>
              <a:t>ilibus</a:t>
            </a:r>
            <a:r>
              <a:rPr lang="en-US"/>
              <a:t> </a:t>
            </a:r>
            <a:r>
              <a:rPr lang="en-US" err="1"/>
              <a:t>eriorat</a:t>
            </a:r>
            <a:r>
              <a:rPr lang="en-US"/>
              <a:t> </a:t>
            </a:r>
            <a:r>
              <a:rPr lang="en-US" err="1"/>
              <a:t>slaten</a:t>
            </a:r>
            <a:r>
              <a:rPr lang="en-US"/>
              <a:t>.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Barndom utan baksmälla</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dirty="0"/>
          </a:p>
        </p:txBody>
      </p:sp>
      <p:sp>
        <p:nvSpPr>
          <p:cNvPr id="4" name="Text Placeholder 9">
            <a:extLst>
              <a:ext uri="{FF2B5EF4-FFF2-40B4-BE49-F238E27FC236}">
                <a16:creationId xmlns:a16="http://schemas.microsoft.com/office/drawing/2014/main" id="{E216D530-BCB5-2E91-BA37-561C57BD9BCD}"/>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30018996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2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Barndom utan baksmälla</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dirty="0"/>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7392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2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3710263"/>
            <a:ext cx="11268076" cy="1708160"/>
          </a:xfrm>
        </p:spPr>
        <p:txBody>
          <a:bodyPr>
            <a:spAutoFit/>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Barndom utan baksmälla</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dirty="0"/>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22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Dark Pentagon">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pic>
        <p:nvPicPr>
          <p:cNvPr id="16" name="Picture 15" descr="A black and white logo&#10;&#10;Description automatically generated">
            <a:extLst>
              <a:ext uri="{FF2B5EF4-FFF2-40B4-BE49-F238E27FC236}">
                <a16:creationId xmlns:a16="http://schemas.microsoft.com/office/drawing/2014/main" id="{CA65ACB2-DD53-D149-DA14-9159E425E2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0375" y="6038172"/>
            <a:ext cx="1741883" cy="372153"/>
          </a:xfrm>
          <a:prstGeom prst="rect">
            <a:avLst/>
          </a:prstGeom>
        </p:spPr>
      </p:pic>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pic>
        <p:nvPicPr>
          <p:cNvPr id="2" name="Graphic 1">
            <a:extLst>
              <a:ext uri="{FF2B5EF4-FFF2-40B4-BE49-F238E27FC236}">
                <a16:creationId xmlns:a16="http://schemas.microsoft.com/office/drawing/2014/main" id="{757E5F35-1D98-174B-4E1C-E6308753AB1F}"/>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7815" r="25261" b="12300"/>
          <a:stretch/>
        </p:blipFill>
        <p:spPr>
          <a:xfrm>
            <a:off x="7002743" y="0"/>
            <a:ext cx="5189258" cy="5623559"/>
          </a:xfrm>
          <a:prstGeom prst="rect">
            <a:avLst/>
          </a:prstGeom>
        </p:spPr>
      </p:pic>
      <p:sp>
        <p:nvSpPr>
          <p:cNvPr id="3" name="Rectangle 2">
            <a:extLst>
              <a:ext uri="{FF2B5EF4-FFF2-40B4-BE49-F238E27FC236}">
                <a16:creationId xmlns:a16="http://schemas.microsoft.com/office/drawing/2014/main" id="{CBE65FA8-2611-48AA-7D79-E7D8AEC73C8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7" name="Picture 17">
            <a:extLst>
              <a:ext uri="{FF2B5EF4-FFF2-40B4-BE49-F238E27FC236}">
                <a16:creationId xmlns:a16="http://schemas.microsoft.com/office/drawing/2014/main" id="{D6B5B4A7-28D8-5762-A792-E7252158F380}"/>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62959" y="6038172"/>
            <a:ext cx="1736714" cy="372153"/>
          </a:xfrm>
          <a:prstGeom prst="rect">
            <a:avLst/>
          </a:prstGeom>
        </p:spPr>
      </p:pic>
    </p:spTree>
    <p:extLst>
      <p:ext uri="{BB962C8B-B14F-4D97-AF65-F5344CB8AC3E}">
        <p14:creationId xmlns:p14="http://schemas.microsoft.com/office/powerpoint/2010/main" val="4069572989"/>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2 Flipped Headline, Subline, Content, fInverte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3429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83912"/>
            <a:ext cx="11268076" cy="1708160"/>
          </a:xfrm>
        </p:spPr>
        <p:txBody>
          <a:bodyPr>
            <a:spAutoFit/>
          </a:bodyPr>
          <a:lstStyle>
            <a:lvl1pPr>
              <a:defRPr b="0" i="0">
                <a:latin typeface="+mn-lt"/>
              </a:defRPr>
            </a:lvl1pPr>
            <a:lvl2pPr>
              <a:defRPr b="1" i="0">
                <a:latin typeface="+mn-lt"/>
              </a:defRPr>
            </a:lvl2pPr>
            <a:lvl3pPr>
              <a:defRPr b="0" i="0">
                <a:latin typeface="+mn-lt"/>
              </a:defRPr>
            </a:lvl3pPr>
            <a:lvl4pPr>
              <a:defRPr b="0" i="0">
                <a:latin typeface="+mn-lt"/>
              </a:defRPr>
            </a:lvl4pPr>
            <a:lvl5pP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Barndom utan baksmälla</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dirty="0"/>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72F1AC4F-5798-46BB-4AAE-02907D94AD76}"/>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24745FC-6C3A-821B-A128-EBD24AB3D4C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1246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ad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a:t>Barndom utan baksmälla</a:t>
            </a:r>
            <a:endParaRPr lang="en-US" dirty="0"/>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endParaRPr lang="en-US" dirty="0"/>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12520110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line, Sub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a:t>Barndom utan baksmälla</a:t>
            </a:r>
            <a:endParaRPr lang="en-US" dirty="0"/>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endParaRPr lang="en-US" dirty="0"/>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5859838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eadline, Subline, Content">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11268076"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Barndom utan baksmälla</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dirty="0"/>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8405027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ark, Head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Barndom utan baksmälla</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endParaRPr lang="en-US" dirty="0"/>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5215943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Barndom utan baksmälla</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endParaRPr lang="en-US" dirty="0"/>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14766966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Content">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Barndom utan baksmälla</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endParaRPr lang="en-US" dirty="0"/>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
        <p:nvSpPr>
          <p:cNvPr id="3" name="Content Placeholder 14">
            <a:extLst>
              <a:ext uri="{FF2B5EF4-FFF2-40B4-BE49-F238E27FC236}">
                <a16:creationId xmlns:a16="http://schemas.microsoft.com/office/drawing/2014/main" id="{DB6F16C1-E32B-F411-729B-C20A1622369E}"/>
              </a:ext>
            </a:extLst>
          </p:cNvPr>
          <p:cNvSpPr>
            <a:spLocks noGrp="1"/>
          </p:cNvSpPr>
          <p:nvPr>
            <p:ph sz="quarter" idx="12"/>
          </p:nvPr>
        </p:nvSpPr>
        <p:spPr>
          <a:xfrm>
            <a:off x="460367" y="1658938"/>
            <a:ext cx="11268076" cy="4751387"/>
          </a:xfrm>
        </p:spPr>
        <p:txBody>
          <a:bodyPr/>
          <a:lstStyle>
            <a:lvl1pPr>
              <a:defRPr b="0" i="0">
                <a:solidFill>
                  <a:schemeClr val="bg1"/>
                </a:solidFill>
              </a:defRPr>
            </a:lvl1pPr>
            <a:lvl2pPr>
              <a:defRPr b="1" i="0">
                <a:solidFill>
                  <a:schemeClr val="bg1"/>
                </a:solidFill>
              </a:defRPr>
            </a:lvl2pPr>
            <a:lvl3pPr>
              <a:defRPr b="0" i="0">
                <a:solidFill>
                  <a:schemeClr val="bg1"/>
                </a:solidFill>
              </a:defRPr>
            </a:lvl3pPr>
            <a:lvl4pPr>
              <a:defRPr b="0" i="0">
                <a:solidFill>
                  <a:schemeClr val="bg1"/>
                </a:solidFill>
              </a:defRPr>
            </a:lvl4pPr>
            <a:lvl5pPr>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41775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a:t>Barndom utan baksmälla</a:t>
            </a:r>
            <a:endParaRPr lang="en-US" dirty="0"/>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endParaRPr lang="en-US" dirty="0"/>
          </a:p>
        </p:txBody>
      </p:sp>
    </p:spTree>
    <p:extLst>
      <p:ext uri="{BB962C8B-B14F-4D97-AF65-F5344CB8AC3E}">
        <p14:creationId xmlns:p14="http://schemas.microsoft.com/office/powerpoint/2010/main" val="35522242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ark, Blank">
    <p:bg>
      <p:bgPr>
        <a:solidFill>
          <a:schemeClr val="tx2"/>
        </a:soli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3C40837D-A2EA-76B4-E1C2-226FD3DCABAB}"/>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3" name="Straight Connector 2">
            <a:extLst>
              <a:ext uri="{FF2B5EF4-FFF2-40B4-BE49-F238E27FC236}">
                <a16:creationId xmlns:a16="http://schemas.microsoft.com/office/drawing/2014/main" id="{E1B4F13C-1031-F9E6-84F0-057260FE73C0}"/>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3">
            <a:extLst>
              <a:ext uri="{FF2B5EF4-FFF2-40B4-BE49-F238E27FC236}">
                <a16:creationId xmlns:a16="http://schemas.microsoft.com/office/drawing/2014/main" id="{32669408-30AD-AE13-313F-B92B61D9704D}"/>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Barndom utan baksmälla</a:t>
            </a:r>
            <a:endParaRPr lang="en-US" dirty="0"/>
          </a:p>
        </p:txBody>
      </p:sp>
      <p:sp>
        <p:nvSpPr>
          <p:cNvPr id="6" name="Date Placeholder 6">
            <a:extLst>
              <a:ext uri="{FF2B5EF4-FFF2-40B4-BE49-F238E27FC236}">
                <a16:creationId xmlns:a16="http://schemas.microsoft.com/office/drawing/2014/main" id="{22BFD6C7-5690-B648-4306-D0494384D215}"/>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AD72E76D-0784-1A41-545D-9EE84E2E0822}"/>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DAB915E-2C5F-7C96-C2E1-751FF88AE2B4}"/>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2221223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4 Picture Grid A">
    <p:bg>
      <p:bgPr>
        <a:solidFill>
          <a:schemeClr val="bg2"/>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EA39DFAD-CF57-8BE1-297C-B85B1C4A3714}"/>
              </a:ext>
            </a:extLst>
          </p:cNvPr>
          <p:cNvSpPr>
            <a:spLocks noGrp="1"/>
          </p:cNvSpPr>
          <p:nvPr>
            <p:ph type="pic" sz="quarter" idx="28"/>
          </p:nvPr>
        </p:nvSpPr>
        <p:spPr>
          <a:xfrm>
            <a:off x="10012314" y="3452524"/>
            <a:ext cx="2179056" cy="3405475"/>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4938947"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89664" cy="155575"/>
          </a:xfrm>
        </p:spPr>
        <p:txBody>
          <a:bodyPr/>
          <a:lstStyle/>
          <a:p>
            <a:r>
              <a:rPr lang="en-US"/>
              <a:t>Barndom utan baksmälla</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dirty="0"/>
          </a:p>
        </p:txBody>
      </p:sp>
      <p:sp>
        <p:nvSpPr>
          <p:cNvPr id="14" name="Picture Placeholder 8">
            <a:extLst>
              <a:ext uri="{FF2B5EF4-FFF2-40B4-BE49-F238E27FC236}">
                <a16:creationId xmlns:a16="http://schemas.microsoft.com/office/drawing/2014/main" id="{B67218E5-140F-A2BC-02D4-C6BFCCB138E8}"/>
              </a:ext>
            </a:extLst>
          </p:cNvPr>
          <p:cNvSpPr>
            <a:spLocks noGrp="1"/>
          </p:cNvSpPr>
          <p:nvPr>
            <p:ph type="pic" sz="quarter" idx="29"/>
          </p:nvPr>
        </p:nvSpPr>
        <p:spPr>
          <a:xfrm>
            <a:off x="7830715" y="0"/>
            <a:ext cx="4363200" cy="340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2" name="Picture Placeholder 8">
            <a:extLst>
              <a:ext uri="{FF2B5EF4-FFF2-40B4-BE49-F238E27FC236}">
                <a16:creationId xmlns:a16="http://schemas.microsoft.com/office/drawing/2014/main" id="{786DC6E0-E971-3D9C-8787-BAC49607793F}"/>
              </a:ext>
            </a:extLst>
          </p:cNvPr>
          <p:cNvSpPr>
            <a:spLocks noGrp="1"/>
          </p:cNvSpPr>
          <p:nvPr>
            <p:ph type="pic" sz="quarter" idx="30"/>
          </p:nvPr>
        </p:nvSpPr>
        <p:spPr>
          <a:xfrm>
            <a:off x="5581556" y="3456000"/>
            <a:ext cx="4363200" cy="340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3" name="Picture Placeholder 8">
            <a:extLst>
              <a:ext uri="{FF2B5EF4-FFF2-40B4-BE49-F238E27FC236}">
                <a16:creationId xmlns:a16="http://schemas.microsoft.com/office/drawing/2014/main" id="{4A76C3BF-8609-D5F7-795F-F5F7B9AD0BD5}"/>
              </a:ext>
            </a:extLst>
          </p:cNvPr>
          <p:cNvSpPr>
            <a:spLocks noGrp="1"/>
          </p:cNvSpPr>
          <p:nvPr>
            <p:ph type="pic" sz="quarter" idx="31"/>
          </p:nvPr>
        </p:nvSpPr>
        <p:spPr>
          <a:xfrm>
            <a:off x="5581556" y="1"/>
            <a:ext cx="2179056" cy="3402000"/>
          </a:xfrm>
          <a:blipFill>
            <a:blip r:embed="rId4"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4" name="Text Placeholder 9">
            <a:extLst>
              <a:ext uri="{FF2B5EF4-FFF2-40B4-BE49-F238E27FC236}">
                <a16:creationId xmlns:a16="http://schemas.microsoft.com/office/drawing/2014/main" id="{FE0B7BD0-0BEB-42E5-5B4F-424082FE026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2777295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Dark Square">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2" name="Rectangle 1">
            <a:extLst>
              <a:ext uri="{FF2B5EF4-FFF2-40B4-BE49-F238E27FC236}">
                <a16:creationId xmlns:a16="http://schemas.microsoft.com/office/drawing/2014/main" id="{2A542B6F-32D8-E745-1CC9-C9BF41CF3B5C}"/>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72F1BEB0-7EF6-C287-F27E-AB8D710E3DF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418C2A57-AB18-7523-588E-C614271FC33F}"/>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2147041043"/>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4 Picture Grid B">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icture Placeholder 8">
            <a:extLst>
              <a:ext uri="{FF2B5EF4-FFF2-40B4-BE49-F238E27FC236}">
                <a16:creationId xmlns:a16="http://schemas.microsoft.com/office/drawing/2014/main" id="{241C6F8C-0D34-BA43-0CC4-DFBEA4D21954}"/>
              </a:ext>
            </a:extLst>
          </p:cNvPr>
          <p:cNvSpPr>
            <a:spLocks noGrp="1"/>
          </p:cNvSpPr>
          <p:nvPr>
            <p:ph type="pic" sz="quarter" idx="29"/>
          </p:nvPr>
        </p:nvSpPr>
        <p:spPr>
          <a:xfrm>
            <a:off x="5581556" y="0"/>
            <a:ext cx="4363200" cy="2232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B08075E5-2FE1-2EA6-E14E-5F0E29FD8DFF}"/>
              </a:ext>
            </a:extLst>
          </p:cNvPr>
          <p:cNvSpPr>
            <a:spLocks noGrp="1"/>
          </p:cNvSpPr>
          <p:nvPr>
            <p:ph type="pic" sz="quarter" idx="31"/>
          </p:nvPr>
        </p:nvSpPr>
        <p:spPr>
          <a:xfrm>
            <a:off x="10012944" y="0"/>
            <a:ext cx="2179056" cy="223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FB9504DB-4D7E-F6D0-01F0-2FC3145DB1E0}"/>
              </a:ext>
            </a:extLst>
          </p:cNvPr>
          <p:cNvSpPr>
            <a:spLocks noGrp="1"/>
          </p:cNvSpPr>
          <p:nvPr>
            <p:ph type="pic" sz="quarter" idx="32"/>
          </p:nvPr>
        </p:nvSpPr>
        <p:spPr>
          <a:xfrm>
            <a:off x="7828800" y="2313000"/>
            <a:ext cx="4363200" cy="2232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6" name="Picture Placeholder 8">
            <a:extLst>
              <a:ext uri="{FF2B5EF4-FFF2-40B4-BE49-F238E27FC236}">
                <a16:creationId xmlns:a16="http://schemas.microsoft.com/office/drawing/2014/main" id="{C3215B44-DD5A-283B-E06D-D09CE8E1969B}"/>
              </a:ext>
            </a:extLst>
          </p:cNvPr>
          <p:cNvSpPr>
            <a:spLocks noGrp="1"/>
          </p:cNvSpPr>
          <p:nvPr>
            <p:ph type="pic" sz="quarter" idx="33"/>
          </p:nvPr>
        </p:nvSpPr>
        <p:spPr>
          <a:xfrm>
            <a:off x="5581556" y="2313000"/>
            <a:ext cx="2179056" cy="223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7" name="Picture Placeholder 8">
            <a:extLst>
              <a:ext uri="{FF2B5EF4-FFF2-40B4-BE49-F238E27FC236}">
                <a16:creationId xmlns:a16="http://schemas.microsoft.com/office/drawing/2014/main" id="{E4A62C3B-4458-BF65-13F1-E62E11175AE9}"/>
              </a:ext>
            </a:extLst>
          </p:cNvPr>
          <p:cNvSpPr>
            <a:spLocks noGrp="1"/>
          </p:cNvSpPr>
          <p:nvPr>
            <p:ph type="pic" sz="quarter" idx="34"/>
          </p:nvPr>
        </p:nvSpPr>
        <p:spPr>
          <a:xfrm>
            <a:off x="5581556" y="4626000"/>
            <a:ext cx="4363200" cy="2232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20" name="Picture Placeholder 8">
            <a:extLst>
              <a:ext uri="{FF2B5EF4-FFF2-40B4-BE49-F238E27FC236}">
                <a16:creationId xmlns:a16="http://schemas.microsoft.com/office/drawing/2014/main" id="{616F52AA-DF9D-F543-05DE-F1D7EEB42F98}"/>
              </a:ext>
            </a:extLst>
          </p:cNvPr>
          <p:cNvSpPr>
            <a:spLocks noGrp="1"/>
          </p:cNvSpPr>
          <p:nvPr>
            <p:ph type="pic" sz="quarter" idx="35"/>
          </p:nvPr>
        </p:nvSpPr>
        <p:spPr>
          <a:xfrm>
            <a:off x="10012944" y="4626000"/>
            <a:ext cx="2179056" cy="223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4938947"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89664" cy="155575"/>
          </a:xfrm>
        </p:spPr>
        <p:txBody>
          <a:bodyPr/>
          <a:lstStyle/>
          <a:p>
            <a:r>
              <a:rPr lang="en-US"/>
              <a:t>Barndom utan baksmälla</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dirty="0"/>
          </a:p>
        </p:txBody>
      </p:sp>
      <p:sp>
        <p:nvSpPr>
          <p:cNvPr id="11" name="Text Placeholder 9">
            <a:extLst>
              <a:ext uri="{FF2B5EF4-FFF2-40B4-BE49-F238E27FC236}">
                <a16:creationId xmlns:a16="http://schemas.microsoft.com/office/drawing/2014/main" id="{A79E096D-D200-D06D-61AF-4810D5AF6D9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cxnSp>
        <p:nvCxnSpPr>
          <p:cNvPr id="6" name="Straight Connector 5">
            <a:extLst>
              <a:ext uri="{FF2B5EF4-FFF2-40B4-BE49-F238E27FC236}">
                <a16:creationId xmlns:a16="http://schemas.microsoft.com/office/drawing/2014/main" id="{1D5F047B-90CB-0ECA-961E-0223E70A354D}"/>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6300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4 Picture Grid C">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BF40E3E-D2F9-34B8-0775-D9F3DC5AD279}"/>
              </a:ext>
            </a:extLst>
          </p:cNvPr>
          <p:cNvSpPr>
            <a:spLocks noGrp="1"/>
          </p:cNvSpPr>
          <p:nvPr>
            <p:ph type="pic" sz="quarter" idx="27"/>
          </p:nvPr>
        </p:nvSpPr>
        <p:spPr>
          <a:xfrm>
            <a:off x="5910938" y="1697038"/>
            <a:ext cx="2073600" cy="5160962"/>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1" name="Picture Placeholder 8">
            <a:extLst>
              <a:ext uri="{FF2B5EF4-FFF2-40B4-BE49-F238E27FC236}">
                <a16:creationId xmlns:a16="http://schemas.microsoft.com/office/drawing/2014/main" id="{EA39DFAD-CF57-8BE1-297C-B85B1C4A3714}"/>
              </a:ext>
            </a:extLst>
          </p:cNvPr>
          <p:cNvSpPr>
            <a:spLocks noGrp="1"/>
          </p:cNvSpPr>
          <p:nvPr>
            <p:ph type="pic" sz="quarter" idx="28"/>
          </p:nvPr>
        </p:nvSpPr>
        <p:spPr>
          <a:xfrm>
            <a:off x="7984538" y="1697038"/>
            <a:ext cx="2133434" cy="5160962"/>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4" name="Picture Placeholder 8">
            <a:extLst>
              <a:ext uri="{FF2B5EF4-FFF2-40B4-BE49-F238E27FC236}">
                <a16:creationId xmlns:a16="http://schemas.microsoft.com/office/drawing/2014/main" id="{B67218E5-140F-A2BC-02D4-C6BFCCB138E8}"/>
              </a:ext>
            </a:extLst>
          </p:cNvPr>
          <p:cNvSpPr>
            <a:spLocks noGrp="1"/>
          </p:cNvSpPr>
          <p:nvPr>
            <p:ph type="pic" sz="quarter" idx="29"/>
          </p:nvPr>
        </p:nvSpPr>
        <p:spPr>
          <a:xfrm>
            <a:off x="10118400" y="1697038"/>
            <a:ext cx="2073600" cy="5160962"/>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4938947"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5910937" y="555626"/>
            <a:ext cx="5817506" cy="903061"/>
          </a:xfrm>
        </p:spPr>
        <p:txBody>
          <a:bodyPr tIns="0" rIns="0" bIns="0" anchor="ctr" anchorCtr="0">
            <a:noAutofit/>
          </a:bodyPr>
          <a:lstStyle>
            <a:lvl1pPr>
              <a:spcAft>
                <a:spcPts val="0"/>
              </a:spcAft>
              <a:buFontTx/>
              <a:buNone/>
              <a:defRPr sz="1200" b="1" i="0" cap="none" baseline="0">
                <a:solidFill>
                  <a:schemeClr val="tx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r>
              <a:rPr lang="en-US"/>
              <a:t>A short paragraph summarizing the main findings of this slide. Keep text relevant and to the point. Body copy Century Gothic Regular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 lam </a:t>
            </a:r>
            <a:r>
              <a:rPr lang="en-US" err="1"/>
              <a:t>harum</a:t>
            </a:r>
            <a:r>
              <a:rPr lang="en-US"/>
              <a:t> </a:t>
            </a:r>
            <a:r>
              <a:rPr lang="en-US" err="1"/>
              <a:t>idesequid</a:t>
            </a:r>
            <a:r>
              <a:rPr lang="en-US"/>
              <a:t> </a:t>
            </a:r>
            <a:r>
              <a:rPr lang="en-US" err="1"/>
              <a:t>milliqui</a:t>
            </a:r>
            <a:r>
              <a:rPr lang="en-US"/>
              <a:t> </a:t>
            </a:r>
            <a:r>
              <a:rPr lang="en-US" err="1"/>
              <a:t>optas</a:t>
            </a:r>
            <a:r>
              <a:rPr lang="en-US"/>
              <a:t> </a:t>
            </a:r>
            <a:r>
              <a:rPr lang="en-US" err="1"/>
              <a:t>cuptur</a:t>
            </a:r>
            <a:r>
              <a:rPr lang="en-US"/>
              <a:t> </a:t>
            </a:r>
            <a:r>
              <a:rPr lang="en-US" err="1"/>
              <a:t>ilibus</a:t>
            </a:r>
            <a:r>
              <a:rPr lang="en-US"/>
              <a:t> </a:t>
            </a:r>
            <a:r>
              <a:rPr lang="en-US" err="1"/>
              <a:t>eriorat</a:t>
            </a:r>
            <a:r>
              <a:rPr lang="en-US"/>
              <a:t> </a:t>
            </a:r>
            <a:r>
              <a:rPr lang="en-US" err="1"/>
              <a:t>slaten</a:t>
            </a:r>
            <a:r>
              <a:rPr lang="en-US"/>
              <a:t>.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89664" cy="155575"/>
          </a:xfrm>
        </p:spPr>
        <p:txBody>
          <a:bodyPr/>
          <a:lstStyle/>
          <a:p>
            <a:r>
              <a:rPr lang="en-US"/>
              <a:t>Barndom utan baksmälla</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dirty="0"/>
          </a:p>
        </p:txBody>
      </p:sp>
      <p:sp>
        <p:nvSpPr>
          <p:cNvPr id="4" name="Text Placeholder 9">
            <a:extLst>
              <a:ext uri="{FF2B5EF4-FFF2-40B4-BE49-F238E27FC236}">
                <a16:creationId xmlns:a16="http://schemas.microsoft.com/office/drawing/2014/main" id="{95434C5D-F5DE-5ED8-D669-B486406EA911}"/>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302900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Grid A">
    <p:bg>
      <p:bgPr>
        <a:solidFill>
          <a:schemeClr val="bg1"/>
        </a:solidFill>
        <a:effectLst/>
      </p:bgPr>
    </p:bg>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9BCD328D-4A79-4047-27DC-F6CBF8B8352E}"/>
              </a:ext>
            </a:extLst>
          </p:cNvPr>
          <p:cNvSpPr>
            <a:spLocks noGrp="1"/>
          </p:cNvSpPr>
          <p:nvPr>
            <p:ph type="pic" sz="quarter" idx="28"/>
          </p:nvPr>
        </p:nvSpPr>
        <p:spPr>
          <a:xfrm>
            <a:off x="10012314" y="3452524"/>
            <a:ext cx="2179056" cy="3405475"/>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C433F5D2-3166-71FC-944D-64FB31E5EA2B}"/>
              </a:ext>
            </a:extLst>
          </p:cNvPr>
          <p:cNvSpPr>
            <a:spLocks noGrp="1"/>
          </p:cNvSpPr>
          <p:nvPr>
            <p:ph type="pic" sz="quarter" idx="29"/>
          </p:nvPr>
        </p:nvSpPr>
        <p:spPr>
          <a:xfrm>
            <a:off x="7830715" y="0"/>
            <a:ext cx="4363200" cy="340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Picture Placeholder 8">
            <a:extLst>
              <a:ext uri="{FF2B5EF4-FFF2-40B4-BE49-F238E27FC236}">
                <a16:creationId xmlns:a16="http://schemas.microsoft.com/office/drawing/2014/main" id="{7214DC03-BAEF-EA5C-B152-A5CBC6622ADA}"/>
              </a:ext>
            </a:extLst>
          </p:cNvPr>
          <p:cNvSpPr>
            <a:spLocks noGrp="1"/>
          </p:cNvSpPr>
          <p:nvPr>
            <p:ph type="pic" sz="quarter" idx="30"/>
          </p:nvPr>
        </p:nvSpPr>
        <p:spPr>
          <a:xfrm>
            <a:off x="5581556" y="3456000"/>
            <a:ext cx="4363200" cy="340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1" name="Picture Placeholder 8">
            <a:extLst>
              <a:ext uri="{FF2B5EF4-FFF2-40B4-BE49-F238E27FC236}">
                <a16:creationId xmlns:a16="http://schemas.microsoft.com/office/drawing/2014/main" id="{20FCFDE4-1817-6BA8-274F-409507F9124F}"/>
              </a:ext>
            </a:extLst>
          </p:cNvPr>
          <p:cNvSpPr>
            <a:spLocks noGrp="1"/>
          </p:cNvSpPr>
          <p:nvPr>
            <p:ph type="pic" sz="quarter" idx="31"/>
          </p:nvPr>
        </p:nvSpPr>
        <p:spPr>
          <a:xfrm>
            <a:off x="5581556" y="1"/>
            <a:ext cx="2179056" cy="3402000"/>
          </a:xfrm>
          <a:blipFill>
            <a:blip r:embed="rId4"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4873633"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24350" cy="155575"/>
          </a:xfrm>
        </p:spPr>
        <p:txBody>
          <a:bodyPr/>
          <a:lstStyle/>
          <a:p>
            <a:r>
              <a:rPr lang="en-US"/>
              <a:t>Barndom utan baksmälla</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873633" cy="645075"/>
          </a:xfrm>
        </p:spPr>
        <p:txBody>
          <a:bodyPr>
            <a:noAutofit/>
          </a:bodyPr>
          <a:lstStyle/>
          <a:p>
            <a:r>
              <a:rPr lang="en-US"/>
              <a:t>Content page headline 32pt Georgia, two lines</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dirty="0"/>
          </a:p>
        </p:txBody>
      </p:sp>
      <p:sp>
        <p:nvSpPr>
          <p:cNvPr id="8" name="Text Placeholder 9">
            <a:extLst>
              <a:ext uri="{FF2B5EF4-FFF2-40B4-BE49-F238E27FC236}">
                <a16:creationId xmlns:a16="http://schemas.microsoft.com/office/drawing/2014/main" id="{7923EA6C-26E2-011B-531A-91E433FF53E7}"/>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cxnSp>
        <p:nvCxnSpPr>
          <p:cNvPr id="4" name="Straight Connector 3">
            <a:extLst>
              <a:ext uri="{FF2B5EF4-FFF2-40B4-BE49-F238E27FC236}">
                <a16:creationId xmlns:a16="http://schemas.microsoft.com/office/drawing/2014/main" id="{CF543E1B-923A-3076-FFDC-CF1CBD577C08}"/>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0470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Grid B">
    <p:bg>
      <p:bgPr>
        <a:solidFill>
          <a:schemeClr val="bg1"/>
        </a:solidFill>
        <a:effectLst/>
      </p:bgPr>
    </p:bg>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3C2E1E39-FA04-2412-4F2B-FB33B3CE8001}"/>
              </a:ext>
            </a:extLst>
          </p:cNvPr>
          <p:cNvSpPr>
            <a:spLocks noGrp="1"/>
          </p:cNvSpPr>
          <p:nvPr>
            <p:ph type="pic" sz="quarter" idx="29"/>
          </p:nvPr>
        </p:nvSpPr>
        <p:spPr>
          <a:xfrm>
            <a:off x="5581556" y="0"/>
            <a:ext cx="4363200" cy="2232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2DE8F944-A657-D096-3497-E1CC5C98BD1B}"/>
              </a:ext>
            </a:extLst>
          </p:cNvPr>
          <p:cNvSpPr>
            <a:spLocks noGrp="1"/>
          </p:cNvSpPr>
          <p:nvPr>
            <p:ph type="pic" sz="quarter" idx="31"/>
          </p:nvPr>
        </p:nvSpPr>
        <p:spPr>
          <a:xfrm>
            <a:off x="10012944" y="0"/>
            <a:ext cx="2179056" cy="223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47757236-A3C3-0A2D-637F-1BEB6AD8DB4A}"/>
              </a:ext>
            </a:extLst>
          </p:cNvPr>
          <p:cNvSpPr>
            <a:spLocks noGrp="1"/>
          </p:cNvSpPr>
          <p:nvPr>
            <p:ph type="pic" sz="quarter" idx="32"/>
          </p:nvPr>
        </p:nvSpPr>
        <p:spPr>
          <a:xfrm>
            <a:off x="7828800" y="2313000"/>
            <a:ext cx="4363200" cy="2232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Picture Placeholder 8">
            <a:extLst>
              <a:ext uri="{FF2B5EF4-FFF2-40B4-BE49-F238E27FC236}">
                <a16:creationId xmlns:a16="http://schemas.microsoft.com/office/drawing/2014/main" id="{F78B555B-29B3-98D1-5568-06C75968F1D9}"/>
              </a:ext>
            </a:extLst>
          </p:cNvPr>
          <p:cNvSpPr>
            <a:spLocks noGrp="1"/>
          </p:cNvSpPr>
          <p:nvPr>
            <p:ph type="pic" sz="quarter" idx="33"/>
          </p:nvPr>
        </p:nvSpPr>
        <p:spPr>
          <a:xfrm>
            <a:off x="5581556" y="2313000"/>
            <a:ext cx="2179056" cy="223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1" name="Picture Placeholder 8">
            <a:extLst>
              <a:ext uri="{FF2B5EF4-FFF2-40B4-BE49-F238E27FC236}">
                <a16:creationId xmlns:a16="http://schemas.microsoft.com/office/drawing/2014/main" id="{3725EB35-02AF-E26D-C55D-39F22C2E2920}"/>
              </a:ext>
            </a:extLst>
          </p:cNvPr>
          <p:cNvSpPr>
            <a:spLocks noGrp="1"/>
          </p:cNvSpPr>
          <p:nvPr>
            <p:ph type="pic" sz="quarter" idx="34"/>
          </p:nvPr>
        </p:nvSpPr>
        <p:spPr>
          <a:xfrm>
            <a:off x="5581556" y="4626000"/>
            <a:ext cx="4363200" cy="2232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2" name="Picture Placeholder 8">
            <a:extLst>
              <a:ext uri="{FF2B5EF4-FFF2-40B4-BE49-F238E27FC236}">
                <a16:creationId xmlns:a16="http://schemas.microsoft.com/office/drawing/2014/main" id="{C6ABF79B-C5B3-5DE7-3D33-F1E0ADDE2FA9}"/>
              </a:ext>
            </a:extLst>
          </p:cNvPr>
          <p:cNvSpPr>
            <a:spLocks noGrp="1"/>
          </p:cNvSpPr>
          <p:nvPr>
            <p:ph type="pic" sz="quarter" idx="35"/>
          </p:nvPr>
        </p:nvSpPr>
        <p:spPr>
          <a:xfrm>
            <a:off x="10012944" y="4626000"/>
            <a:ext cx="2179056" cy="223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4873633"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24350" cy="155575"/>
          </a:xfrm>
        </p:spPr>
        <p:txBody>
          <a:bodyPr/>
          <a:lstStyle/>
          <a:p>
            <a:r>
              <a:rPr lang="en-US"/>
              <a:t>Barndom utan baksmälla</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873633" cy="645075"/>
          </a:xfrm>
        </p:spPr>
        <p:txBody>
          <a:bodyPr>
            <a:noAutofit/>
          </a:bodyPr>
          <a:lstStyle/>
          <a:p>
            <a:r>
              <a:rPr lang="en-US"/>
              <a:t>Content page headline 32pt Georgia, two lines</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dirty="0"/>
          </a:p>
        </p:txBody>
      </p:sp>
      <p:sp>
        <p:nvSpPr>
          <p:cNvPr id="6" name="Text Placeholder 9">
            <a:extLst>
              <a:ext uri="{FF2B5EF4-FFF2-40B4-BE49-F238E27FC236}">
                <a16:creationId xmlns:a16="http://schemas.microsoft.com/office/drawing/2014/main" id="{2338E024-F1DB-C642-C0A7-1AD542EE06A2}"/>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cxnSp>
        <p:nvCxnSpPr>
          <p:cNvPr id="13" name="Straight Connector 12">
            <a:extLst>
              <a:ext uri="{FF2B5EF4-FFF2-40B4-BE49-F238E27FC236}">
                <a16:creationId xmlns:a16="http://schemas.microsoft.com/office/drawing/2014/main" id="{A66457CE-EAC3-B63F-2128-25E50490B53E}"/>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9981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Grid C">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4873633"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24350" cy="155575"/>
          </a:xfrm>
        </p:spPr>
        <p:txBody>
          <a:bodyPr/>
          <a:lstStyle/>
          <a:p>
            <a:r>
              <a:rPr lang="en-US"/>
              <a:t>Barndom utan baksmälla</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873633" cy="645075"/>
          </a:xfrm>
        </p:spPr>
        <p:txBody>
          <a:bodyPr>
            <a:noAutofit/>
          </a:bodyPr>
          <a:lstStyle/>
          <a:p>
            <a:r>
              <a:rPr lang="en-US"/>
              <a:t>Content page headline 32pt Georgia, two lines</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dirty="0"/>
          </a:p>
        </p:txBody>
      </p:sp>
      <p:sp>
        <p:nvSpPr>
          <p:cNvPr id="8" name="Picture Placeholder 8">
            <a:extLst>
              <a:ext uri="{FF2B5EF4-FFF2-40B4-BE49-F238E27FC236}">
                <a16:creationId xmlns:a16="http://schemas.microsoft.com/office/drawing/2014/main" id="{2C07D553-C84E-DA40-C4DC-6D77A491FE63}"/>
              </a:ext>
            </a:extLst>
          </p:cNvPr>
          <p:cNvSpPr>
            <a:spLocks noGrp="1"/>
          </p:cNvSpPr>
          <p:nvPr>
            <p:ph type="pic" sz="quarter" idx="27"/>
          </p:nvPr>
        </p:nvSpPr>
        <p:spPr>
          <a:xfrm>
            <a:off x="5557926" y="0"/>
            <a:ext cx="2188800" cy="6858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2" name="Picture Placeholder 8">
            <a:extLst>
              <a:ext uri="{FF2B5EF4-FFF2-40B4-BE49-F238E27FC236}">
                <a16:creationId xmlns:a16="http://schemas.microsoft.com/office/drawing/2014/main" id="{EF3F9143-097E-B8BF-9C64-0AF73E1DC99C}"/>
              </a:ext>
            </a:extLst>
          </p:cNvPr>
          <p:cNvSpPr>
            <a:spLocks noGrp="1"/>
          </p:cNvSpPr>
          <p:nvPr>
            <p:ph type="pic" sz="quarter" idx="28"/>
          </p:nvPr>
        </p:nvSpPr>
        <p:spPr>
          <a:xfrm>
            <a:off x="7760612" y="0"/>
            <a:ext cx="2237380" cy="6858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3" name="Picture Placeholder 8">
            <a:extLst>
              <a:ext uri="{FF2B5EF4-FFF2-40B4-BE49-F238E27FC236}">
                <a16:creationId xmlns:a16="http://schemas.microsoft.com/office/drawing/2014/main" id="{E4A0CA54-F009-6F55-DC65-D30F42C524F6}"/>
              </a:ext>
            </a:extLst>
          </p:cNvPr>
          <p:cNvSpPr>
            <a:spLocks noGrp="1"/>
          </p:cNvSpPr>
          <p:nvPr>
            <p:ph type="pic" sz="quarter" idx="29"/>
          </p:nvPr>
        </p:nvSpPr>
        <p:spPr>
          <a:xfrm>
            <a:off x="10003200" y="0"/>
            <a:ext cx="2188800" cy="6858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6" name="Text Placeholder 9">
            <a:extLst>
              <a:ext uri="{FF2B5EF4-FFF2-40B4-BE49-F238E27FC236}">
                <a16:creationId xmlns:a16="http://schemas.microsoft.com/office/drawing/2014/main" id="{58EDF3ED-9D46-E8C6-8DCD-D22E5F1AA1B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cxnSp>
        <p:nvCxnSpPr>
          <p:cNvPr id="4" name="Straight Connector 3">
            <a:extLst>
              <a:ext uri="{FF2B5EF4-FFF2-40B4-BE49-F238E27FC236}">
                <a16:creationId xmlns:a16="http://schemas.microsoft.com/office/drawing/2014/main" id="{EA3D78EA-7BB2-C5DD-0CF3-4B0BB9B308D2}"/>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6718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 Columns">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460375"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22" name="Straight Connector 21">
            <a:extLst>
              <a:ext uri="{FF2B5EF4-FFF2-40B4-BE49-F238E27FC236}">
                <a16:creationId xmlns:a16="http://schemas.microsoft.com/office/drawing/2014/main" id="{2856A89A-37CB-49B5-4F70-79AEBF7ACC1D}"/>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6210302"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en-US"/>
              <a:t>Barndom utan baksmälla</a:t>
            </a:r>
            <a:endParaRPr lang="en-US" dirty="0"/>
          </a:p>
        </p:txBody>
      </p:sp>
      <p:cxnSp>
        <p:nvCxnSpPr>
          <p:cNvPr id="2" name="Straight Connector 1">
            <a:extLst>
              <a:ext uri="{FF2B5EF4-FFF2-40B4-BE49-F238E27FC236}">
                <a16:creationId xmlns:a16="http://schemas.microsoft.com/office/drawing/2014/main" id="{9C9F7B05-5273-5615-B318-0357934206E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endParaRPr lang="en-US" dirty="0"/>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0923855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 Columns">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ontent Placeholder 14">
            <a:extLst>
              <a:ext uri="{FF2B5EF4-FFF2-40B4-BE49-F238E27FC236}">
                <a16:creationId xmlns:a16="http://schemas.microsoft.com/office/drawing/2014/main" id="{7E6E42C3-6346-9919-5A2D-D591EBD68DAD}"/>
              </a:ext>
            </a:extLst>
          </p:cNvPr>
          <p:cNvSpPr>
            <a:spLocks noGrp="1"/>
          </p:cNvSpPr>
          <p:nvPr>
            <p:ph sz="quarter" idx="23"/>
          </p:nvPr>
        </p:nvSpPr>
        <p:spPr>
          <a:xfrm>
            <a:off x="8124824"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Barndom utan baksmälla</a:t>
            </a:r>
            <a:endParaRPr lang="en-US" dirty="0"/>
          </a:p>
        </p:txBody>
      </p:sp>
      <p:cxnSp>
        <p:nvCxnSpPr>
          <p:cNvPr id="2" name="Straight Connector 1">
            <a:extLst>
              <a:ext uri="{FF2B5EF4-FFF2-40B4-BE49-F238E27FC236}">
                <a16:creationId xmlns:a16="http://schemas.microsoft.com/office/drawing/2014/main" id="{9A33E0E2-267B-CBC0-FF20-32FCE5BF75B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7BF9CEA0-FD8A-FA5A-40BB-598EDD58BDB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D62F6EFF-E7A0-C7F6-29D8-B2F19B63D014}"/>
              </a:ext>
            </a:extLst>
          </p:cNvPr>
          <p:cNvSpPr>
            <a:spLocks noGrp="1"/>
          </p:cNvSpPr>
          <p:nvPr>
            <p:ph type="dt" sz="half" idx="26"/>
          </p:nvPr>
        </p:nvSpPr>
        <p:spPr/>
        <p:txBody>
          <a:bodyPr/>
          <a:lstStyle/>
          <a:p>
            <a:endParaRPr lang="en-US" dirty="0"/>
          </a:p>
        </p:txBody>
      </p:sp>
      <p:sp>
        <p:nvSpPr>
          <p:cNvPr id="6" name="Text Placeholder 9">
            <a:extLst>
              <a:ext uri="{FF2B5EF4-FFF2-40B4-BE49-F238E27FC236}">
                <a16:creationId xmlns:a16="http://schemas.microsoft.com/office/drawing/2014/main" id="{ACFDFBCF-9F26-5B18-F1ED-200356F66770}"/>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2FCF08D9-7EEB-B86F-7046-03216CA81B2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5460300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 Columns, Dark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Barndom utan baksmälla</a:t>
            </a:r>
            <a:endParaRPr lang="en-US" dirty="0"/>
          </a:p>
        </p:txBody>
      </p:sp>
      <p:sp>
        <p:nvSpPr>
          <p:cNvPr id="12" name="Text Placeholder 10">
            <a:extLst>
              <a:ext uri="{FF2B5EF4-FFF2-40B4-BE49-F238E27FC236}">
                <a16:creationId xmlns:a16="http://schemas.microsoft.com/office/drawing/2014/main" id="{96FDCAAC-888A-8741-2B16-92CD992F1F52}"/>
              </a:ext>
            </a:extLst>
          </p:cNvPr>
          <p:cNvSpPr>
            <a:spLocks noGrp="1"/>
          </p:cNvSpPr>
          <p:nvPr>
            <p:ph type="body" sz="quarter" idx="27"/>
          </p:nvPr>
        </p:nvSpPr>
        <p:spPr>
          <a:xfrm>
            <a:off x="8121650" y="1658938"/>
            <a:ext cx="3606800" cy="4751388"/>
          </a:xfrm>
          <a:solidFill>
            <a:schemeClr val="tx2"/>
          </a:solidFill>
        </p:spPr>
        <p:txBody>
          <a:bodyPr lIns="274320" tIns="457200" rIns="274320" bIns="228600"/>
          <a:lstStyle>
            <a:lvl1pPr>
              <a:defRPr sz="1600">
                <a:solidFill>
                  <a:schemeClr val="bg2"/>
                </a:solidFill>
              </a:defRPr>
            </a:lvl1pPr>
            <a:lvl2pPr>
              <a:defRPr sz="1800">
                <a:solidFill>
                  <a:schemeClr val="bg2"/>
                </a:solidFill>
              </a:defRPr>
            </a:lvl2pPr>
            <a:lvl3pPr>
              <a:buClr>
                <a:schemeClr val="bg2"/>
              </a:buClr>
              <a:defRPr sz="1400">
                <a:solidFill>
                  <a:schemeClr val="bg2"/>
                </a:solidFill>
              </a:defRPr>
            </a:lvl3pPr>
            <a:lvl4pPr marL="0" indent="0">
              <a:buClr>
                <a:schemeClr val="bg2"/>
              </a:buClr>
              <a:buFontTx/>
              <a:buNone/>
              <a:defRPr sz="2800" b="0" i="0">
                <a:solidFill>
                  <a:schemeClr val="bg2"/>
                </a:solidFill>
                <a:latin typeface="Georgia" panose="02040502050405020303" pitchFamily="18" charset="0"/>
              </a:defRPr>
            </a:lvl4pPr>
            <a:lvl5pPr marL="0" indent="0">
              <a:buClr>
                <a:schemeClr val="bg2"/>
              </a:buClr>
              <a:buFontTx/>
              <a:buNone/>
              <a:defRPr sz="5400" b="0" i="0">
                <a:solidFill>
                  <a:schemeClr val="bg2"/>
                </a:solidFill>
                <a:latin typeface="Georgia" panose="02040502050405020303" pitchFamily="18" charset="0"/>
              </a:defRPr>
            </a:lvl5pPr>
            <a:lvl6pPr>
              <a:buFontTx/>
              <a:buNone/>
              <a:defRPr sz="1400" b="0">
                <a:solidFill>
                  <a:schemeClr val="bg2"/>
                </a:solidFill>
                <a:latin typeface="+mn-lt"/>
              </a:defRPr>
            </a:lvl6pPr>
            <a:lvl7pPr>
              <a:buFontTx/>
              <a:buNone/>
              <a:defRPr sz="1400" b="0">
                <a:solidFill>
                  <a:schemeClr val="bg2"/>
                </a:solidFill>
                <a:latin typeface="+mn-lt"/>
              </a:defRPr>
            </a:lvl7pPr>
            <a:lvl8pPr marL="0" indent="0">
              <a:buClr>
                <a:schemeClr val="bg2"/>
              </a:buClr>
              <a:buFontTx/>
              <a:buNone/>
              <a:defRPr sz="1400" b="0">
                <a:solidFill>
                  <a:schemeClr val="bg2"/>
                </a:solidFill>
                <a:latin typeface="+mn-lt"/>
              </a:defRPr>
            </a:lvl8pPr>
            <a:lvl9pPr>
              <a:defRPr sz="1400" b="0">
                <a:solidFill>
                  <a:schemeClr val="bg2"/>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537E7346-9727-8CAD-9281-B66856EA89F2}"/>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4">
            <a:extLst>
              <a:ext uri="{FF2B5EF4-FFF2-40B4-BE49-F238E27FC236}">
                <a16:creationId xmlns:a16="http://schemas.microsoft.com/office/drawing/2014/main" id="{45CB4A24-835C-83D4-2BB0-7CCA615DF7F3}"/>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230D9830-D697-D8F4-1C9E-939DD29A596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FA57061A-E6FC-A901-C15E-A3F8D7C2940B}"/>
              </a:ext>
            </a:extLst>
          </p:cNvPr>
          <p:cNvSpPr>
            <a:spLocks noGrp="1"/>
          </p:cNvSpPr>
          <p:nvPr>
            <p:ph type="title" hasCustomPrompt="1"/>
          </p:nvPr>
        </p:nvSpPr>
        <p:spPr/>
        <p:txBody>
          <a:bodyPr/>
          <a:lstStyle/>
          <a:p>
            <a:r>
              <a:rPr lang="en-US"/>
              <a:t>Content page headline 32pt Georgia, one line only</a:t>
            </a:r>
          </a:p>
        </p:txBody>
      </p:sp>
      <p:sp>
        <p:nvSpPr>
          <p:cNvPr id="6" name="Date Placeholder 5">
            <a:extLst>
              <a:ext uri="{FF2B5EF4-FFF2-40B4-BE49-F238E27FC236}">
                <a16:creationId xmlns:a16="http://schemas.microsoft.com/office/drawing/2014/main" id="{AD7CCAD9-749B-273B-68AF-C8C55A7401D2}"/>
              </a:ext>
            </a:extLst>
          </p:cNvPr>
          <p:cNvSpPr>
            <a:spLocks noGrp="1"/>
          </p:cNvSpPr>
          <p:nvPr>
            <p:ph type="dt" sz="half" idx="30"/>
          </p:nvPr>
        </p:nvSpPr>
        <p:spPr/>
        <p:txBody>
          <a:bodyPr/>
          <a:lstStyle/>
          <a:p>
            <a:endParaRPr lang="en-US" dirty="0"/>
          </a:p>
        </p:txBody>
      </p:sp>
      <p:sp>
        <p:nvSpPr>
          <p:cNvPr id="8" name="Rectangle 7">
            <a:extLst>
              <a:ext uri="{FF2B5EF4-FFF2-40B4-BE49-F238E27FC236}">
                <a16:creationId xmlns:a16="http://schemas.microsoft.com/office/drawing/2014/main" id="{FD4F40A2-623A-5946-9538-044AFFA518DD}"/>
              </a:ext>
            </a:extLst>
          </p:cNvPr>
          <p:cNvSpPr/>
          <p:nvPr userDrawn="1"/>
        </p:nvSpPr>
        <p:spPr bwMode="auto">
          <a:xfrm>
            <a:off x="8121649" y="1658938"/>
            <a:ext cx="3606800" cy="100194"/>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3" name="Text Placeholder 9">
            <a:extLst>
              <a:ext uri="{FF2B5EF4-FFF2-40B4-BE49-F238E27FC236}">
                <a16:creationId xmlns:a16="http://schemas.microsoft.com/office/drawing/2014/main" id="{AC470552-3E4A-3BB2-28B8-99ACEE8F7AC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736A68C6-E5DC-4EFD-3CFA-538F170B5D5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40975233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 Columns, Medium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Barndom utan baksmälla</a:t>
            </a:r>
            <a:endParaRPr lang="en-US" dirty="0"/>
          </a:p>
        </p:txBody>
      </p:sp>
      <p:sp>
        <p:nvSpPr>
          <p:cNvPr id="6" name="Content Placeholder 14">
            <a:extLst>
              <a:ext uri="{FF2B5EF4-FFF2-40B4-BE49-F238E27FC236}">
                <a16:creationId xmlns:a16="http://schemas.microsoft.com/office/drawing/2014/main" id="{EE9A2CF1-A624-FEF3-E1E1-D2C98660C0B8}"/>
              </a:ext>
            </a:extLst>
          </p:cNvPr>
          <p:cNvSpPr>
            <a:spLocks noGrp="1"/>
          </p:cNvSpPr>
          <p:nvPr>
            <p:ph sz="quarter" idx="29"/>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4">
            <a:extLst>
              <a:ext uri="{FF2B5EF4-FFF2-40B4-BE49-F238E27FC236}">
                <a16:creationId xmlns:a16="http://schemas.microsoft.com/office/drawing/2014/main" id="{42C42F6C-3150-743B-26A5-19BD0F72AC88}"/>
              </a:ext>
            </a:extLst>
          </p:cNvPr>
          <p:cNvSpPr>
            <a:spLocks noGrp="1"/>
          </p:cNvSpPr>
          <p:nvPr>
            <p:ph sz="quarter" idx="30"/>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7F058397-5FE1-E6DD-C55B-2D4EF2DAFDF2}"/>
              </a:ext>
            </a:extLst>
          </p:cNvPr>
          <p:cNvSpPr>
            <a:spLocks noGrp="1"/>
          </p:cNvSpPr>
          <p:nvPr>
            <p:ph type="body" sz="quarter" idx="27"/>
          </p:nvPr>
        </p:nvSpPr>
        <p:spPr>
          <a:xfrm>
            <a:off x="8121650" y="1658938"/>
            <a:ext cx="3606800" cy="4751388"/>
          </a:xfrm>
          <a:solidFill>
            <a:schemeClr val="accent3"/>
          </a:solidFill>
        </p:spPr>
        <p:txBody>
          <a:bodyPr lIns="274320" tIns="457200" rIns="274320" bIns="228600"/>
          <a:lstStyle>
            <a:lvl1pPr>
              <a:defRPr sz="1600">
                <a:solidFill>
                  <a:schemeClr val="tx2"/>
                </a:solidFill>
              </a:defRPr>
            </a:lvl1pPr>
            <a:lvl2pPr>
              <a:defRPr sz="1600">
                <a:solidFill>
                  <a:schemeClr val="tx2"/>
                </a:solidFill>
              </a:defRPr>
            </a:lvl2pPr>
            <a:lvl3pPr>
              <a:buClr>
                <a:schemeClr val="tx2"/>
              </a:buClr>
              <a:defRPr sz="1400">
                <a:solidFill>
                  <a:schemeClr val="tx2"/>
                </a:solidFill>
              </a:defRPr>
            </a:lvl3pPr>
            <a:lvl4pPr marL="0" indent="0">
              <a:buClr>
                <a:schemeClr val="bg2"/>
              </a:buClr>
              <a:buFontTx/>
              <a:buNone/>
              <a:defRPr sz="2800" b="0" i="0">
                <a:solidFill>
                  <a:schemeClr val="tx2"/>
                </a:solidFill>
                <a:latin typeface="Georgia" panose="02040502050405020303" pitchFamily="18" charset="0"/>
              </a:defRPr>
            </a:lvl4pPr>
            <a:lvl5pPr marL="0" indent="0">
              <a:buClr>
                <a:schemeClr val="bg2"/>
              </a:buClr>
              <a:buFontTx/>
              <a:buNone/>
              <a:defRPr sz="5400" b="0" i="0">
                <a:solidFill>
                  <a:schemeClr val="tx2"/>
                </a:solidFill>
                <a:latin typeface="Georgia" panose="02040502050405020303" pitchFamily="18" charset="0"/>
              </a:defRPr>
            </a:lvl5pPr>
            <a:lvl6pPr>
              <a:buFontTx/>
              <a:buNone/>
              <a:defRPr sz="1400" b="0">
                <a:solidFill>
                  <a:schemeClr val="tx2"/>
                </a:solidFill>
                <a:latin typeface="+mn-lt"/>
              </a:defRPr>
            </a:lvl6pPr>
            <a:lvl7pPr>
              <a:buFontTx/>
              <a:buNone/>
              <a:defRPr sz="1400" b="0">
                <a:solidFill>
                  <a:schemeClr val="tx2"/>
                </a:solidFill>
                <a:latin typeface="+mn-lt"/>
              </a:defRPr>
            </a:lvl7pPr>
            <a:lvl8pPr marL="0" indent="0">
              <a:buClr>
                <a:schemeClr val="bg2"/>
              </a:buClr>
              <a:buFontTx/>
              <a:buNone/>
              <a:defRPr sz="1400" b="0">
                <a:solidFill>
                  <a:schemeClr val="tx2"/>
                </a:solidFill>
                <a:latin typeface="+mn-lt"/>
              </a:defRPr>
            </a:lvl8pPr>
            <a:lvl9pPr>
              <a:defRPr sz="1400" b="0">
                <a:solidFill>
                  <a:schemeClr val="tx2"/>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69B8B409-767B-A84F-7A9B-DFFA9A31924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19A87A0A-D2C0-0B6C-97CE-FE13EF79604A}"/>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AC6E0E1B-63E1-3451-DA94-9D25B10AC3AF}"/>
              </a:ext>
            </a:extLst>
          </p:cNvPr>
          <p:cNvSpPr>
            <a:spLocks noGrp="1"/>
          </p:cNvSpPr>
          <p:nvPr>
            <p:ph type="dt" sz="half" idx="31"/>
          </p:nvPr>
        </p:nvSpPr>
        <p:spPr/>
        <p:txBody>
          <a:bodyPr/>
          <a:lstStyle/>
          <a:p>
            <a:endParaRPr lang="en-US" dirty="0"/>
          </a:p>
        </p:txBody>
      </p:sp>
      <p:sp>
        <p:nvSpPr>
          <p:cNvPr id="3" name="Rectangle 2">
            <a:extLst>
              <a:ext uri="{FF2B5EF4-FFF2-40B4-BE49-F238E27FC236}">
                <a16:creationId xmlns:a16="http://schemas.microsoft.com/office/drawing/2014/main" id="{9E62D1B2-69CF-B3A1-33C1-578C04DA629C}"/>
              </a:ext>
            </a:extLst>
          </p:cNvPr>
          <p:cNvSpPr/>
          <p:nvPr userDrawn="1"/>
        </p:nvSpPr>
        <p:spPr bwMode="auto">
          <a:xfrm>
            <a:off x="8121649" y="1658938"/>
            <a:ext cx="3606800" cy="100194"/>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A5479C-4A2A-8037-A03C-1CAD5387EE0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49A9F0A4-1AC7-0E75-C51B-D80BCB3668BD}"/>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7299134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 Columns, Light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Barndom utan baksmälla</a:t>
            </a:r>
            <a:endParaRPr lang="en-US" dirty="0"/>
          </a:p>
        </p:txBody>
      </p:sp>
      <p:sp>
        <p:nvSpPr>
          <p:cNvPr id="6" name="Content Placeholder 14">
            <a:extLst>
              <a:ext uri="{FF2B5EF4-FFF2-40B4-BE49-F238E27FC236}">
                <a16:creationId xmlns:a16="http://schemas.microsoft.com/office/drawing/2014/main" id="{DC8D367F-ABDA-6E46-A37D-C12D0005BFC0}"/>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4">
            <a:extLst>
              <a:ext uri="{FF2B5EF4-FFF2-40B4-BE49-F238E27FC236}">
                <a16:creationId xmlns:a16="http://schemas.microsoft.com/office/drawing/2014/main" id="{8F27D309-7D35-C014-CAC9-5F5FA628851B}"/>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1371E360-ADA1-17C5-01A7-8BBC09FA9648}"/>
              </a:ext>
            </a:extLst>
          </p:cNvPr>
          <p:cNvSpPr>
            <a:spLocks noGrp="1"/>
          </p:cNvSpPr>
          <p:nvPr>
            <p:ph type="body" sz="quarter" idx="27"/>
          </p:nvPr>
        </p:nvSpPr>
        <p:spPr>
          <a:xfrm>
            <a:off x="8121650" y="1658938"/>
            <a:ext cx="3606800" cy="4751388"/>
          </a:xfrm>
          <a:solidFill>
            <a:schemeClr val="bg2"/>
          </a:solidFill>
        </p:spPr>
        <p:txBody>
          <a:bodyPr lIns="274320" tIns="457200" rIns="274320" bIns="228600"/>
          <a:lstStyle>
            <a:lvl1pPr>
              <a:defRPr sz="1600">
                <a:solidFill>
                  <a:schemeClr val="tx1"/>
                </a:solidFill>
              </a:defRPr>
            </a:lvl1pPr>
            <a:lvl2pPr>
              <a:defRPr sz="1800">
                <a:solidFill>
                  <a:schemeClr val="accent6"/>
                </a:solidFill>
              </a:defRPr>
            </a:lvl2pPr>
            <a:lvl3pPr>
              <a:buClr>
                <a:schemeClr val="accent6"/>
              </a:buClr>
              <a:defRPr sz="1400">
                <a:solidFill>
                  <a:schemeClr val="tx1"/>
                </a:solidFill>
              </a:defRPr>
            </a:lvl3pPr>
            <a:lvl4pPr marL="0" indent="0">
              <a:buClr>
                <a:schemeClr val="bg2"/>
              </a:buClr>
              <a:buFontTx/>
              <a:buNone/>
              <a:defRPr sz="2800" b="0" i="0">
                <a:solidFill>
                  <a:schemeClr val="accent6"/>
                </a:solidFill>
                <a:latin typeface="Georgia" panose="02040502050405020303" pitchFamily="18" charset="0"/>
              </a:defRPr>
            </a:lvl4pPr>
            <a:lvl5pPr marL="0" indent="0">
              <a:buClr>
                <a:schemeClr val="bg2"/>
              </a:buClr>
              <a:buFontTx/>
              <a:buNone/>
              <a:defRPr sz="5400" b="0" i="0">
                <a:solidFill>
                  <a:schemeClr val="accent6"/>
                </a:solidFill>
                <a:latin typeface="Georgia" panose="02040502050405020303" pitchFamily="18" charset="0"/>
              </a:defRPr>
            </a:lvl5pPr>
            <a:lvl6pPr>
              <a:buFontTx/>
              <a:buNone/>
              <a:defRPr sz="1400" b="0">
                <a:solidFill>
                  <a:schemeClr val="tx1"/>
                </a:solidFill>
                <a:latin typeface="+mn-lt"/>
              </a:defRPr>
            </a:lvl6pPr>
            <a:lvl7pPr>
              <a:buFontTx/>
              <a:buNone/>
              <a:defRPr sz="1400" b="0">
                <a:solidFill>
                  <a:schemeClr val="tx1"/>
                </a:solidFill>
                <a:latin typeface="+mn-lt"/>
              </a:defRPr>
            </a:lvl7pPr>
            <a:lvl8pPr marL="0" indent="0">
              <a:buClr>
                <a:schemeClr val="bg2"/>
              </a:buClr>
              <a:buFontTx/>
              <a:buNone/>
              <a:defRPr sz="1400" b="0">
                <a:solidFill>
                  <a:schemeClr val="tx1"/>
                </a:solidFill>
                <a:latin typeface="+mn-lt"/>
              </a:defRPr>
            </a:lvl8pPr>
            <a:lvl9pPr>
              <a:defRPr sz="1400" b="0">
                <a:solidFill>
                  <a:schemeClr val="tx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FE79E38B-C471-6E87-FFEA-0FA69CFDEFF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153127B-B643-038E-B1D2-04AE3AD46317}"/>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31C38E36-7B31-8302-04A0-4AAB0DE94B17}"/>
              </a:ext>
            </a:extLst>
          </p:cNvPr>
          <p:cNvSpPr>
            <a:spLocks noGrp="1"/>
          </p:cNvSpPr>
          <p:nvPr>
            <p:ph type="dt" sz="half" idx="30"/>
          </p:nvPr>
        </p:nvSpPr>
        <p:spPr/>
        <p:txBody>
          <a:bodyPr/>
          <a:lstStyle/>
          <a:p>
            <a:endParaRPr lang="en-US" dirty="0"/>
          </a:p>
        </p:txBody>
      </p:sp>
      <p:sp>
        <p:nvSpPr>
          <p:cNvPr id="3" name="Rectangle 2">
            <a:extLst>
              <a:ext uri="{FF2B5EF4-FFF2-40B4-BE49-F238E27FC236}">
                <a16:creationId xmlns:a16="http://schemas.microsoft.com/office/drawing/2014/main" id="{EC726F66-7E59-28CD-9256-81E613F2B59A}"/>
              </a:ext>
            </a:extLst>
          </p:cNvPr>
          <p:cNvSpPr/>
          <p:nvPr userDrawn="1"/>
        </p:nvSpPr>
        <p:spPr bwMode="auto">
          <a:xfrm>
            <a:off x="8121649" y="1658938"/>
            <a:ext cx="3606800" cy="100194"/>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1611B4-7533-76BE-D401-11F2E0E7B2D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ED215BA1-5809-6284-1598-62FD8AAA9011}"/>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4219650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Dark Triangle">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2" name="Rectangle 1">
            <a:extLst>
              <a:ext uri="{FF2B5EF4-FFF2-40B4-BE49-F238E27FC236}">
                <a16:creationId xmlns:a16="http://schemas.microsoft.com/office/drawing/2014/main" id="{97776CC2-BF6B-5D9E-CB7F-4DBA7AF82AB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96610476-8C28-8FE4-4D30-3CD06DD064F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CE1AEDA3-5790-B225-DAEF-EBCA2E897E7F}"/>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302153802"/>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 Columns">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02726" y="1653482"/>
            <a:ext cx="2625721"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755E3A3D-6EED-3CD2-0277-42EA68748EC4}"/>
              </a:ext>
            </a:extLst>
          </p:cNvPr>
          <p:cNvSpPr>
            <a:spLocks noGrp="1"/>
          </p:cNvSpPr>
          <p:nvPr>
            <p:ph type="ftr" sz="quarter" idx="31"/>
          </p:nvPr>
        </p:nvSpPr>
        <p:spPr/>
        <p:txBody>
          <a:bodyPr/>
          <a:lstStyle/>
          <a:p>
            <a:r>
              <a:rPr lang="en-US"/>
              <a:t>Barndom utan baksmälla</a:t>
            </a:r>
            <a:endParaRPr lang="en-US" dirty="0"/>
          </a:p>
        </p:txBody>
      </p:sp>
      <p:cxnSp>
        <p:nvCxnSpPr>
          <p:cNvPr id="2" name="Straight Connector 1">
            <a:extLst>
              <a:ext uri="{FF2B5EF4-FFF2-40B4-BE49-F238E27FC236}">
                <a16:creationId xmlns:a16="http://schemas.microsoft.com/office/drawing/2014/main" id="{F4B6F1D4-6C09-AE79-2BD5-4F7A65E34B10}"/>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5AA9A0DB-5A5E-4EF3-AB35-C9495BDF5298}"/>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819728E1-C36C-710E-DEA1-AB0370AC01B5}"/>
              </a:ext>
            </a:extLst>
          </p:cNvPr>
          <p:cNvSpPr>
            <a:spLocks noGrp="1"/>
          </p:cNvSpPr>
          <p:nvPr>
            <p:ph type="dt" sz="half" idx="32"/>
          </p:nvPr>
        </p:nvSpPr>
        <p:spPr/>
        <p:txBody>
          <a:bodyPr/>
          <a:lstStyle/>
          <a:p>
            <a:endParaRPr lang="en-US" dirty="0"/>
          </a:p>
        </p:txBody>
      </p:sp>
      <p:sp>
        <p:nvSpPr>
          <p:cNvPr id="10" name="Text Placeholder 9">
            <a:extLst>
              <a:ext uri="{FF2B5EF4-FFF2-40B4-BE49-F238E27FC236}">
                <a16:creationId xmlns:a16="http://schemas.microsoft.com/office/drawing/2014/main" id="{08365DED-D246-07BF-5620-4F74563D0B94}"/>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CD20A0B8-F6AA-25CB-F8FD-FAE0B6815773}"/>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7313441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 Columns, CV">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4470491"/>
            <a:ext cx="2555876" cy="1968408"/>
          </a:xfrm>
        </p:spPr>
        <p:txBody>
          <a:bodyPr/>
          <a:lstStyle>
            <a:lvl1pPr>
              <a:defRPr sz="1400"/>
            </a:lvl1pPr>
            <a:lvl2pPr>
              <a:defRPr sz="1400"/>
            </a:lvl2pPr>
          </a:lstStyle>
          <a:p>
            <a:pPr lvl="0"/>
            <a:r>
              <a:rPr lang="en-US"/>
              <a:t>Click to edit Master text styles</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74901"/>
            <a:ext cx="2640542"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74901"/>
            <a:ext cx="2638426"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66224" y="1674901"/>
            <a:ext cx="2574927"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AA0DD44C-36F8-6C9C-B8C5-1D30203AA2CA}"/>
              </a:ext>
            </a:extLst>
          </p:cNvPr>
          <p:cNvSpPr>
            <a:spLocks noGrp="1"/>
          </p:cNvSpPr>
          <p:nvPr>
            <p:ph type="pic" sz="quarter" idx="31" hasCustomPrompt="1"/>
          </p:nvPr>
        </p:nvSpPr>
        <p:spPr>
          <a:xfrm>
            <a:off x="460374" y="1674902"/>
            <a:ext cx="2555876" cy="2555876"/>
          </a:xfrm>
          <a:custGeom>
            <a:avLst/>
            <a:gdLst>
              <a:gd name="connsiteX0" fmla="*/ 1319213 w 2638426"/>
              <a:gd name="connsiteY0" fmla="*/ 0 h 2638426"/>
              <a:gd name="connsiteX1" fmla="*/ 2638426 w 2638426"/>
              <a:gd name="connsiteY1" fmla="*/ 1319213 h 2638426"/>
              <a:gd name="connsiteX2" fmla="*/ 1319213 w 2638426"/>
              <a:gd name="connsiteY2" fmla="*/ 2638426 h 2638426"/>
              <a:gd name="connsiteX3" fmla="*/ 0 w 2638426"/>
              <a:gd name="connsiteY3" fmla="*/ 1319213 h 2638426"/>
              <a:gd name="connsiteX4" fmla="*/ 1319213 w 2638426"/>
              <a:gd name="connsiteY4" fmla="*/ 0 h 263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6" h="2638426">
                <a:moveTo>
                  <a:pt x="1319213" y="0"/>
                </a:moveTo>
                <a:cubicBezTo>
                  <a:pt x="2047794" y="0"/>
                  <a:pt x="2638426" y="590632"/>
                  <a:pt x="2638426" y="1319213"/>
                </a:cubicBezTo>
                <a:cubicBezTo>
                  <a:pt x="2638426" y="2047794"/>
                  <a:pt x="2047794" y="2638426"/>
                  <a:pt x="1319213" y="2638426"/>
                </a:cubicBezTo>
                <a:cubicBezTo>
                  <a:pt x="590632" y="2638426"/>
                  <a:pt x="0" y="2047794"/>
                  <a:pt x="0" y="1319213"/>
                </a:cubicBezTo>
                <a:cubicBezTo>
                  <a:pt x="0" y="590632"/>
                  <a:pt x="590632" y="0"/>
                  <a:pt x="1319213" y="0"/>
                </a:cubicBezTo>
                <a:close/>
              </a:path>
            </a:pathLst>
          </a:custGeom>
          <a:solidFill>
            <a:schemeClr val="bg1">
              <a:lumMod val="75000"/>
            </a:schemeClr>
          </a:solidFill>
        </p:spPr>
        <p:txBody>
          <a:bodyPr wrap="square" tIns="731520">
            <a:noAutofit/>
          </a:bodyPr>
          <a:lstStyle>
            <a:lvl1pPr algn="ctr">
              <a:defRPr/>
            </a:lvl1pPr>
          </a:lstStyle>
          <a:p>
            <a:r>
              <a:rPr lang="en-US"/>
              <a:t>image</a:t>
            </a:r>
          </a:p>
        </p:txBody>
      </p:sp>
      <p:cxnSp>
        <p:nvCxnSpPr>
          <p:cNvPr id="2" name="Straight Connector 1">
            <a:extLst>
              <a:ext uri="{FF2B5EF4-FFF2-40B4-BE49-F238E27FC236}">
                <a16:creationId xmlns:a16="http://schemas.microsoft.com/office/drawing/2014/main" id="{ECF070E6-F974-17A0-DA2D-4E5C0C0DF05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78E367A-2EC9-0257-3D80-776E173566CD}"/>
              </a:ext>
            </a:extLst>
          </p:cNvPr>
          <p:cNvSpPr>
            <a:spLocks noGrp="1"/>
          </p:cNvSpPr>
          <p:nvPr>
            <p:ph type="title" hasCustomPrompt="1"/>
          </p:nvPr>
        </p:nvSpPr>
        <p:spPr/>
        <p:txBody>
          <a:bodyPr/>
          <a:lstStyle/>
          <a:p>
            <a:r>
              <a:rPr lang="en-US"/>
              <a:t>Content page headline 32pt Georgia, one line only</a:t>
            </a:r>
          </a:p>
        </p:txBody>
      </p:sp>
      <p:sp>
        <p:nvSpPr>
          <p:cNvPr id="15" name="Footer Placeholder 14">
            <a:extLst>
              <a:ext uri="{FF2B5EF4-FFF2-40B4-BE49-F238E27FC236}">
                <a16:creationId xmlns:a16="http://schemas.microsoft.com/office/drawing/2014/main" id="{880D46D7-4DBA-A8FC-EA72-74A7CF58E8BC}"/>
              </a:ext>
            </a:extLst>
          </p:cNvPr>
          <p:cNvSpPr>
            <a:spLocks noGrp="1"/>
          </p:cNvSpPr>
          <p:nvPr>
            <p:ph type="ftr" sz="quarter" idx="32"/>
          </p:nvPr>
        </p:nvSpPr>
        <p:spPr/>
        <p:txBody>
          <a:bodyPr/>
          <a:lstStyle/>
          <a:p>
            <a:r>
              <a:rPr lang="en-US"/>
              <a:t>Barndom utan baksmälla</a:t>
            </a:r>
            <a:endParaRPr lang="en-US" dirty="0"/>
          </a:p>
        </p:txBody>
      </p:sp>
      <p:sp>
        <p:nvSpPr>
          <p:cNvPr id="7" name="Date Placeholder 6">
            <a:extLst>
              <a:ext uri="{FF2B5EF4-FFF2-40B4-BE49-F238E27FC236}">
                <a16:creationId xmlns:a16="http://schemas.microsoft.com/office/drawing/2014/main" id="{F8F36444-3A16-4B14-1C92-A0604FE434BA}"/>
              </a:ext>
            </a:extLst>
          </p:cNvPr>
          <p:cNvSpPr>
            <a:spLocks noGrp="1"/>
          </p:cNvSpPr>
          <p:nvPr>
            <p:ph type="dt" sz="half" idx="33"/>
          </p:nvPr>
        </p:nvSpPr>
        <p:spPr/>
        <p:txBody>
          <a:bodyPr/>
          <a:lstStyle/>
          <a:p>
            <a:endParaRPr lang="en-US" dirty="0"/>
          </a:p>
        </p:txBody>
      </p:sp>
      <p:sp>
        <p:nvSpPr>
          <p:cNvPr id="10" name="Text Placeholder 9">
            <a:extLst>
              <a:ext uri="{FF2B5EF4-FFF2-40B4-BE49-F238E27FC236}">
                <a16:creationId xmlns:a16="http://schemas.microsoft.com/office/drawing/2014/main" id="{6419ECEB-54C8-4AC2-A78E-171600F198D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2973092A-E3AA-CD1B-FD9A-683BDD278C4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3766334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 Columns, Al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1" y="1658938"/>
            <a:ext cx="614997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793038B3-F334-1D28-60A2-F0F0648ECDAC}"/>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F8F415-3C54-88F6-A578-1CA9E51FE398}"/>
              </a:ext>
            </a:extLst>
          </p:cNvPr>
          <p:cNvSpPr>
            <a:spLocks noGrp="1"/>
          </p:cNvSpPr>
          <p:nvPr>
            <p:ph type="body" sz="quarter" idx="28"/>
          </p:nvPr>
        </p:nvSpPr>
        <p:spPr>
          <a:xfrm>
            <a:off x="460374"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4A8ED95-D6D9-FAFC-DE3A-F258B0A027A0}"/>
              </a:ext>
            </a:extLst>
          </p:cNvPr>
          <p:cNvSpPr>
            <a:spLocks noGrp="1"/>
          </p:cNvSpPr>
          <p:nvPr>
            <p:ph type="ftr" sz="quarter" idx="29"/>
          </p:nvPr>
        </p:nvSpPr>
        <p:spPr/>
        <p:txBody>
          <a:bodyPr/>
          <a:lstStyle/>
          <a:p>
            <a:r>
              <a:rPr lang="en-US"/>
              <a:t>Barndom utan baksmälla</a:t>
            </a:r>
            <a:endParaRPr lang="en-US" dirty="0"/>
          </a:p>
        </p:txBody>
      </p:sp>
      <p:cxnSp>
        <p:nvCxnSpPr>
          <p:cNvPr id="5" name="Straight Connector 4">
            <a:extLst>
              <a:ext uri="{FF2B5EF4-FFF2-40B4-BE49-F238E27FC236}">
                <a16:creationId xmlns:a16="http://schemas.microsoft.com/office/drawing/2014/main" id="{5FF276FB-E878-7F27-1189-9FEB07B09F0E}"/>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BCB4F00E-7F8D-0032-B618-374F48BD6F7E}"/>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92BE4E63-D057-8EC3-5D1B-A4730FE1720B}"/>
              </a:ext>
            </a:extLst>
          </p:cNvPr>
          <p:cNvSpPr>
            <a:spLocks noGrp="1"/>
          </p:cNvSpPr>
          <p:nvPr>
            <p:ph type="dt" sz="half" idx="30"/>
          </p:nvPr>
        </p:nvSpPr>
        <p:spPr/>
        <p:txBody>
          <a:bodyPr/>
          <a:lstStyle/>
          <a:p>
            <a:endParaRPr lang="en-US" dirty="0"/>
          </a:p>
        </p:txBody>
      </p:sp>
      <p:sp>
        <p:nvSpPr>
          <p:cNvPr id="10" name="Text Placeholder 9">
            <a:extLst>
              <a:ext uri="{FF2B5EF4-FFF2-40B4-BE49-F238E27FC236}">
                <a16:creationId xmlns:a16="http://schemas.microsoft.com/office/drawing/2014/main" id="{0960E180-5EA5-656A-01E8-565DE3670D7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C0663B31-AD6D-053C-929F-DAE04166118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5884331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3 Righ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742315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A3F0A2A-DFFF-0033-DE99-007054C6F26C}"/>
              </a:ext>
            </a:extLst>
          </p:cNvPr>
          <p:cNvSpPr>
            <a:spLocks noGrp="1"/>
          </p:cNvSpPr>
          <p:nvPr>
            <p:ph type="ftr" sz="quarter" idx="25"/>
          </p:nvPr>
        </p:nvSpPr>
        <p:spPr/>
        <p:txBody>
          <a:bodyPr/>
          <a:lstStyle/>
          <a:p>
            <a:r>
              <a:rPr lang="en-US"/>
              <a:t>Barndom utan baksmälla</a:t>
            </a:r>
            <a:endParaRPr lang="en-US" dirty="0"/>
          </a:p>
        </p:txBody>
      </p:sp>
      <p:cxnSp>
        <p:nvCxnSpPr>
          <p:cNvPr id="2" name="Straight Connector 1">
            <a:extLst>
              <a:ext uri="{FF2B5EF4-FFF2-40B4-BE49-F238E27FC236}">
                <a16:creationId xmlns:a16="http://schemas.microsoft.com/office/drawing/2014/main" id="{ABA7C5E3-1248-197F-BE99-0A6C6A074B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93BD7911-5C92-592A-A596-522A13A32AA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C64B643B-A292-870A-93CB-F46E391FD3AA}"/>
              </a:ext>
            </a:extLst>
          </p:cNvPr>
          <p:cNvSpPr>
            <a:spLocks noGrp="1"/>
          </p:cNvSpPr>
          <p:nvPr>
            <p:ph type="dt" sz="half" idx="26"/>
          </p:nvPr>
        </p:nvSpPr>
        <p:spPr/>
        <p:txBody>
          <a:bodyPr/>
          <a:lstStyle/>
          <a:p>
            <a:endParaRPr lang="en-US" dirty="0"/>
          </a:p>
        </p:txBody>
      </p:sp>
      <p:sp>
        <p:nvSpPr>
          <p:cNvPr id="6" name="Text Placeholder 9">
            <a:extLst>
              <a:ext uri="{FF2B5EF4-FFF2-40B4-BE49-F238E27FC236}">
                <a16:creationId xmlns:a16="http://schemas.microsoft.com/office/drawing/2014/main" id="{64690ACF-0A98-532A-28D8-C10948A11DB7}"/>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B829BAB5-2101-E944-14AD-4F8F0478ADDC}"/>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6222730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3 Lef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74390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8124825" y="1658938"/>
            <a:ext cx="36036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10882FC5-F413-E97F-C024-976702AD4C4C}"/>
              </a:ext>
            </a:extLst>
          </p:cNvPr>
          <p:cNvSpPr>
            <a:spLocks noGrp="1"/>
          </p:cNvSpPr>
          <p:nvPr>
            <p:ph type="ftr" sz="quarter" idx="25"/>
          </p:nvPr>
        </p:nvSpPr>
        <p:spPr/>
        <p:txBody>
          <a:bodyPr/>
          <a:lstStyle/>
          <a:p>
            <a:r>
              <a:rPr lang="en-US"/>
              <a:t>Barndom utan baksmälla</a:t>
            </a:r>
            <a:endParaRPr lang="en-US" dirty="0"/>
          </a:p>
        </p:txBody>
      </p:sp>
      <p:cxnSp>
        <p:nvCxnSpPr>
          <p:cNvPr id="2" name="Straight Connector 1">
            <a:extLst>
              <a:ext uri="{FF2B5EF4-FFF2-40B4-BE49-F238E27FC236}">
                <a16:creationId xmlns:a16="http://schemas.microsoft.com/office/drawing/2014/main" id="{D3223C33-CC0C-375B-1550-324D8509F703}"/>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353D4A6-DAAA-BDF8-DAB2-AF4F1FF4DAC3}"/>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BDA69648-2C7D-665C-0706-268A4AF9E12E}"/>
              </a:ext>
            </a:extLst>
          </p:cNvPr>
          <p:cNvSpPr>
            <a:spLocks noGrp="1"/>
          </p:cNvSpPr>
          <p:nvPr>
            <p:ph type="dt" sz="half" idx="26"/>
          </p:nvPr>
        </p:nvSpPr>
        <p:spPr/>
        <p:txBody>
          <a:bodyPr/>
          <a:lstStyle/>
          <a:p>
            <a:endParaRPr lang="en-US" dirty="0"/>
          </a:p>
        </p:txBody>
      </p:sp>
      <p:sp>
        <p:nvSpPr>
          <p:cNvPr id="6" name="Text Placeholder 9">
            <a:extLst>
              <a:ext uri="{FF2B5EF4-FFF2-40B4-BE49-F238E27FC236}">
                <a16:creationId xmlns:a16="http://schemas.microsoft.com/office/drawing/2014/main" id="{FEBACFC1-431A-54B8-09FA-A1265BF93049}"/>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731B4E4D-711D-67EC-1901-A64F9CBAEE8A}"/>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5288859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 Columns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2" y="1658938"/>
            <a:ext cx="6175378"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68421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a:t>Barndom utan baksmälla</a:t>
            </a:r>
            <a:endParaRPr lang="en-US" dirty="0"/>
          </a:p>
        </p:txBody>
      </p:sp>
      <p:cxnSp>
        <p:nvCxnSpPr>
          <p:cNvPr id="3" name="Straight Connector 2">
            <a:extLst>
              <a:ext uri="{FF2B5EF4-FFF2-40B4-BE49-F238E27FC236}">
                <a16:creationId xmlns:a16="http://schemas.microsoft.com/office/drawing/2014/main" id="{8D2FF9C5-9604-5F83-AF9F-421578AFA00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0EA18464-CE92-0EAD-794D-51E6D716500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0BC7C422-BF7C-9D1D-A129-FE94057BCCE6}"/>
              </a:ext>
            </a:extLst>
          </p:cNvPr>
          <p:cNvSpPr>
            <a:spLocks noGrp="1"/>
          </p:cNvSpPr>
          <p:nvPr>
            <p:ph type="dt" sz="half" idx="29"/>
          </p:nvPr>
        </p:nvSpPr>
        <p:spPr/>
        <p:txBody>
          <a:bodyPr/>
          <a:lstStyle/>
          <a:p>
            <a:endParaRPr lang="en-US" dirty="0"/>
          </a:p>
        </p:txBody>
      </p:sp>
      <p:sp>
        <p:nvSpPr>
          <p:cNvPr id="10" name="Text Placeholder 9">
            <a:extLst>
              <a:ext uri="{FF2B5EF4-FFF2-40B4-BE49-F238E27FC236}">
                <a16:creationId xmlns:a16="http://schemas.microsoft.com/office/drawing/2014/main" id="{A77CB0B5-23F9-E058-C42C-1FC94041833F}"/>
              </a:ext>
            </a:extLst>
          </p:cNvPr>
          <p:cNvSpPr>
            <a:spLocks noGrp="1"/>
          </p:cNvSpPr>
          <p:nvPr>
            <p:ph type="body" sz="quarter" idx="30"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3B7AB012-C285-6484-FCD7-B1AEF09A2EF6}"/>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5556059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Columns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a:t>Barndom utan baksmälla</a:t>
            </a:r>
            <a:endParaRPr lang="en-US" dirty="0"/>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endParaRPr lang="en-US" dirty="0"/>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1468917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4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3" y="1658939"/>
            <a:ext cx="8705852"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9"/>
            <a:ext cx="23241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3FE3C69-60E9-6E41-43B1-6C38F5C4DDBF}"/>
              </a:ext>
            </a:extLst>
          </p:cNvPr>
          <p:cNvSpPr>
            <a:spLocks noGrp="1"/>
          </p:cNvSpPr>
          <p:nvPr>
            <p:ph type="ftr" sz="quarter" idx="28"/>
          </p:nvPr>
        </p:nvSpPr>
        <p:spPr/>
        <p:txBody>
          <a:bodyPr/>
          <a:lstStyle/>
          <a:p>
            <a:r>
              <a:rPr lang="en-US"/>
              <a:t>Barndom utan baksmälla</a:t>
            </a:r>
            <a:endParaRPr lang="en-US" dirty="0"/>
          </a:p>
        </p:txBody>
      </p:sp>
      <p:cxnSp>
        <p:nvCxnSpPr>
          <p:cNvPr id="3" name="Straight Connector 2">
            <a:extLst>
              <a:ext uri="{FF2B5EF4-FFF2-40B4-BE49-F238E27FC236}">
                <a16:creationId xmlns:a16="http://schemas.microsoft.com/office/drawing/2014/main" id="{CBB95D47-0D9B-3941-4D6B-23E4C53CD8B4}"/>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7C16AB9B-119A-2247-76F1-1FFD88CF58FF}"/>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7BFB06E7-11E9-8AAA-7E95-627438686861}"/>
              </a:ext>
            </a:extLst>
          </p:cNvPr>
          <p:cNvSpPr>
            <a:spLocks noGrp="1"/>
          </p:cNvSpPr>
          <p:nvPr>
            <p:ph type="dt" sz="half" idx="29"/>
          </p:nvPr>
        </p:nvSpPr>
        <p:spPr/>
        <p:txBody>
          <a:bodyPr/>
          <a:lstStyle/>
          <a:p>
            <a:endParaRPr lang="en-US" dirty="0"/>
          </a:p>
        </p:txBody>
      </p:sp>
      <p:sp>
        <p:nvSpPr>
          <p:cNvPr id="9" name="Text Placeholder 9">
            <a:extLst>
              <a:ext uri="{FF2B5EF4-FFF2-40B4-BE49-F238E27FC236}">
                <a16:creationId xmlns:a16="http://schemas.microsoft.com/office/drawing/2014/main" id="{B7247C4B-3E8A-E598-A4AA-B58A7D185770}"/>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0" name="Text Placeholder 15">
            <a:extLst>
              <a:ext uri="{FF2B5EF4-FFF2-40B4-BE49-F238E27FC236}">
                <a16:creationId xmlns:a16="http://schemas.microsoft.com/office/drawing/2014/main" id="{BA66D3C6-590A-8A4C-FC3C-E42958F7CE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4551523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4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9" y="1658941"/>
            <a:ext cx="8712192" cy="47513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8941"/>
            <a:ext cx="2330451" cy="4751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A9F2B60-4A90-CBB9-E5BD-F8B8F9474284}"/>
              </a:ext>
            </a:extLst>
          </p:cNvPr>
          <p:cNvSpPr>
            <a:spLocks noGrp="1"/>
          </p:cNvSpPr>
          <p:nvPr>
            <p:ph type="ftr" sz="quarter" idx="28"/>
          </p:nvPr>
        </p:nvSpPr>
        <p:spPr/>
        <p:txBody>
          <a:bodyPr/>
          <a:lstStyle/>
          <a:p>
            <a:r>
              <a:rPr lang="en-US"/>
              <a:t>Barndom utan baksmälla</a:t>
            </a:r>
            <a:endParaRPr lang="en-US" dirty="0"/>
          </a:p>
        </p:txBody>
      </p:sp>
      <p:cxnSp>
        <p:nvCxnSpPr>
          <p:cNvPr id="3" name="Straight Connector 2">
            <a:extLst>
              <a:ext uri="{FF2B5EF4-FFF2-40B4-BE49-F238E27FC236}">
                <a16:creationId xmlns:a16="http://schemas.microsoft.com/office/drawing/2014/main" id="{6816C104-DDA9-9AC1-7776-97BC2AA7E8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3F66185B-A4BD-6986-9DC2-4155AA216B66}"/>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0A8EF043-D56F-CDB0-1DDA-708FE1F25E43}"/>
              </a:ext>
            </a:extLst>
          </p:cNvPr>
          <p:cNvSpPr>
            <a:spLocks noGrp="1"/>
          </p:cNvSpPr>
          <p:nvPr>
            <p:ph type="dt" sz="half" idx="29"/>
          </p:nvPr>
        </p:nvSpPr>
        <p:spPr/>
        <p:txBody>
          <a:bodyPr/>
          <a:lstStyle/>
          <a:p>
            <a:endParaRPr lang="en-US" dirty="0"/>
          </a:p>
        </p:txBody>
      </p:sp>
      <p:sp>
        <p:nvSpPr>
          <p:cNvPr id="9" name="Text Placeholder 9">
            <a:extLst>
              <a:ext uri="{FF2B5EF4-FFF2-40B4-BE49-F238E27FC236}">
                <a16:creationId xmlns:a16="http://schemas.microsoft.com/office/drawing/2014/main" id="{B9BD0C2C-A671-241B-1DFE-0F77B9B18B4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0" name="Text Placeholder 15">
            <a:extLst>
              <a:ext uri="{FF2B5EF4-FFF2-40B4-BE49-F238E27FC236}">
                <a16:creationId xmlns:a16="http://schemas.microsoft.com/office/drawing/2014/main" id="{130029AB-B4CC-A927-5EE1-44074827404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2148621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content 1col">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11268076"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Barndom utan baksmälla</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dirty="0"/>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129049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9" Type="http://schemas.openxmlformats.org/officeDocument/2006/relationships/theme" Target="../theme/theme4.xml"/><Relationship Id="rId21" Type="http://schemas.openxmlformats.org/officeDocument/2006/relationships/slideLayout" Target="../slideLayouts/slideLayout84.xml"/><Relationship Id="rId34" Type="http://schemas.openxmlformats.org/officeDocument/2006/relationships/slideLayout" Target="../slideLayouts/slideLayout97.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slideLayout" Target="../slideLayouts/slideLayout101.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8" Type="http://schemas.openxmlformats.org/officeDocument/2006/relationships/slideLayout" Target="../slideLayouts/slideLayout71.xml"/><Relationship Id="rId3"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sv-SE" dirty="0"/>
              <a:t>Sida - Utveckling och bistånd 2025</a:t>
            </a:r>
            <a:endParaRPr lang="en-US" dirty="0"/>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en-US"/>
              <a:t>Confidential</a:t>
            </a:r>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33" r:id="rId1"/>
    <p:sldLayoutId id="2147483964" r:id="rId2"/>
    <p:sldLayoutId id="2147483963" r:id="rId3"/>
    <p:sldLayoutId id="2147483962" r:id="rId4"/>
    <p:sldLayoutId id="2147483961" r:id="rId5"/>
    <p:sldLayoutId id="2147483785" r:id="rId6"/>
    <p:sldLayoutId id="2147483960" r:id="rId7"/>
    <p:sldLayoutId id="2147483847" r:id="rId8"/>
    <p:sldLayoutId id="2147483959" r:id="rId9"/>
    <p:sldLayoutId id="2147483897" r:id="rId10"/>
    <p:sldLayoutId id="2147483898" r:id="rId11"/>
    <p:sldLayoutId id="2147483899" r:id="rId12"/>
    <p:sldLayoutId id="2147483916" r:id="rId13"/>
    <p:sldLayoutId id="2147483917" r:id="rId14"/>
    <p:sldLayoutId id="2147483786" r:id="rId15"/>
    <p:sldLayoutId id="2147483900" r:id="rId16"/>
    <p:sldLayoutId id="2147483901" r:id="rId17"/>
    <p:sldLayoutId id="2147483862" r:id="rId18"/>
    <p:sldLayoutId id="2147483863" r:id="rId19"/>
    <p:sldLayoutId id="2147483864" r:id="rId20"/>
    <p:sldLayoutId id="2147483865" r:id="rId21"/>
    <p:sldLayoutId id="2147483976" r:id="rId22"/>
    <p:sldLayoutId id="2147483866" r:id="rId23"/>
    <p:sldLayoutId id="2147483867" r:id="rId24"/>
    <p:sldLayoutId id="2147483868" r:id="rId25"/>
    <p:sldLayoutId id="2147483882" r:id="rId26"/>
    <p:sldLayoutId id="2147483883" r:id="rId27"/>
    <p:sldLayoutId id="2147483909" r:id="rId28"/>
    <p:sldLayoutId id="2147483957" r:id="rId29"/>
    <p:sldLayoutId id="2147483915" r:id="rId30"/>
    <p:sldLayoutId id="2147483977" r:id="rId31"/>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userDrawn="1">
          <p15:clr>
            <a:srgbClr val="F26B43"/>
          </p15:clr>
        </p15:guide>
        <p15:guide id="12" pos="3912" userDrawn="1">
          <p15:clr>
            <a:srgbClr val="F26B43"/>
          </p15:clr>
        </p15:guide>
        <p15:guide id="13" pos="7388" userDrawn="1">
          <p15:clr>
            <a:srgbClr val="F26B43"/>
          </p15:clr>
        </p15:guide>
        <p15:guide id="15" pos="4976" userDrawn="1">
          <p15:clr>
            <a:srgbClr val="F26B43"/>
          </p15:clr>
        </p15:guide>
        <p15:guide id="16" pos="5118" userDrawn="1">
          <p15:clr>
            <a:srgbClr val="F26B43"/>
          </p15:clr>
        </p15:guide>
        <p15:guide id="25" orient="horz" pos="264" userDrawn="1">
          <p15:clr>
            <a:srgbClr val="F26B43"/>
          </p15:clr>
        </p15:guide>
        <p15:guide id="31" orient="horz" pos="4122" userDrawn="1">
          <p15:clr>
            <a:srgbClr val="F26B43"/>
          </p15:clr>
        </p15:guide>
        <p15:guide id="32" orient="horz" pos="4038" userDrawn="1">
          <p15:clr>
            <a:srgbClr val="F26B43"/>
          </p15:clr>
        </p15:guide>
        <p15:guide id="37" pos="2562" userDrawn="1">
          <p15:clr>
            <a:srgbClr val="F26B43"/>
          </p15:clr>
        </p15:guide>
        <p15:guide id="40" pos="3768" userDrawn="1">
          <p15:clr>
            <a:srgbClr val="F26B43"/>
          </p15:clr>
        </p15:guide>
        <p15:guide id="49" orient="horz" pos="936" userDrawn="1">
          <p15:clr>
            <a:srgbClr val="F26B43"/>
          </p15:clr>
        </p15:guide>
        <p15:guide id="50" orient="horz" pos="1045" userDrawn="1">
          <p15:clr>
            <a:srgbClr val="F26B43"/>
          </p15:clr>
        </p15:guide>
        <p15:guide id="51" pos="290" userDrawn="1">
          <p15:clr>
            <a:srgbClr val="F26B43"/>
          </p15:clr>
        </p15:guide>
        <p15:guide id="52" pos="953" userDrawn="1">
          <p15:clr>
            <a:srgbClr val="F26B43"/>
          </p15:clr>
        </p15:guide>
        <p15:guide id="53" pos="1100" userDrawn="1">
          <p15:clr>
            <a:srgbClr val="F26B43"/>
          </p15:clr>
        </p15:guide>
        <p15:guide id="54" pos="1758" userDrawn="1">
          <p15:clr>
            <a:srgbClr val="F26B43"/>
          </p15:clr>
        </p15:guide>
        <p15:guide id="55" pos="1900" userDrawn="1">
          <p15:clr>
            <a:srgbClr val="F26B43"/>
          </p15:clr>
        </p15:guide>
        <p15:guide id="56" pos="3370" userDrawn="1">
          <p15:clr>
            <a:srgbClr val="F26B43"/>
          </p15:clr>
        </p15:guide>
        <p15:guide id="57" pos="3510" userDrawn="1">
          <p15:clr>
            <a:srgbClr val="F26B43"/>
          </p15:clr>
        </p15:guide>
        <p15:guide id="58" pos="4168" userDrawn="1">
          <p15:clr>
            <a:srgbClr val="F26B43"/>
          </p15:clr>
        </p15:guide>
        <p15:guide id="59" pos="4310" userDrawn="1">
          <p15:clr>
            <a:srgbClr val="F26B43"/>
          </p15:clr>
        </p15:guide>
        <p15:guide id="60" pos="5774" userDrawn="1">
          <p15:clr>
            <a:srgbClr val="F26B43"/>
          </p15:clr>
        </p15:guide>
        <p15:guide id="61" pos="5918" userDrawn="1">
          <p15:clr>
            <a:srgbClr val="F26B43"/>
          </p15:clr>
        </p15:guide>
        <p15:guide id="62" pos="6582" userDrawn="1">
          <p15:clr>
            <a:srgbClr val="F26B43"/>
          </p15:clr>
        </p15:guide>
        <p15:guide id="63" pos="672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sv-SE" dirty="0"/>
              <a:t>Sida - Utveckling och bistånd 2025</a:t>
            </a:r>
            <a:endParaRPr lang="en-US" dirty="0"/>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en-US"/>
              <a:t>Confidential</a:t>
            </a:r>
          </a:p>
        </p:txBody>
      </p:sp>
      <p:cxnSp>
        <p:nvCxnSpPr>
          <p:cNvPr id="14" name="Straight Connector 13">
            <a:extLst>
              <a:ext uri="{FF2B5EF4-FFF2-40B4-BE49-F238E27FC236}">
                <a16:creationId xmlns:a16="http://schemas.microsoft.com/office/drawing/2014/main" id="{79A8AD1F-BF14-627F-8D41-EBB4EC1E2ADE}"/>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EF11F5BD-5F0A-0D1C-50E6-548F0E3465E0}"/>
              </a:ext>
            </a:extLst>
          </p:cNvPr>
          <p:cNvSpPr txBox="1">
            <a:spLocks/>
          </p:cNvSpPr>
          <p:nvPr userDrawn="1"/>
        </p:nvSpPr>
        <p:spPr>
          <a:xfrm>
            <a:off x="454985" y="6546849"/>
            <a:ext cx="454450" cy="155574"/>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t>Ve</a:t>
            </a:r>
            <a:r>
              <a:rPr lang="en-US" b="1" spc="0" baseline="0"/>
              <a:t>rian</a:t>
            </a:r>
          </a:p>
        </p:txBody>
      </p:sp>
    </p:spTree>
    <p:extLst>
      <p:ext uri="{BB962C8B-B14F-4D97-AF65-F5344CB8AC3E}">
        <p14:creationId xmlns:p14="http://schemas.microsoft.com/office/powerpoint/2010/main" val="190365821"/>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65" r:id="rId3"/>
    <p:sldLayoutId id="2147483969" r:id="rId4"/>
    <p:sldLayoutId id="2147483987" r:id="rId5"/>
    <p:sldLayoutId id="2147483985" r:id="rId6"/>
    <p:sldLayoutId id="2147483986" r:id="rId7"/>
    <p:sldLayoutId id="2147483956" r:id="rId8"/>
    <p:sldLayoutId id="2147483982" r:id="rId9"/>
    <p:sldLayoutId id="2147483941" r:id="rId10"/>
    <p:sldLayoutId id="2147483988" r:id="rId11"/>
    <p:sldLayoutId id="2147483978" r:id="rId12"/>
    <p:sldLayoutId id="2147483989" r:id="rId13"/>
    <p:sldLayoutId id="2147483990" r:id="rId14"/>
    <p:sldLayoutId id="2147483958"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3950" r:id="rId24"/>
    <p:sldLayoutId id="2147483951" r:id="rId25"/>
    <p:sldLayoutId id="2147483952" r:id="rId26"/>
    <p:sldLayoutId id="2147483953" r:id="rId27"/>
    <p:sldLayoutId id="2147483954" r:id="rId28"/>
    <p:sldLayoutId id="2147483955" r:id="rId29"/>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userDrawn="1">
          <p15:clr>
            <a:srgbClr val="F26B43"/>
          </p15:clr>
        </p15:guide>
        <p15:guide id="12" pos="3912" userDrawn="1">
          <p15:clr>
            <a:srgbClr val="F26B43"/>
          </p15:clr>
        </p15:guide>
        <p15:guide id="13" pos="7388" userDrawn="1">
          <p15:clr>
            <a:srgbClr val="F26B43"/>
          </p15:clr>
        </p15:guide>
        <p15:guide id="15" pos="4976" userDrawn="1">
          <p15:clr>
            <a:srgbClr val="F26B43"/>
          </p15:clr>
        </p15:guide>
        <p15:guide id="16" pos="5118" userDrawn="1">
          <p15:clr>
            <a:srgbClr val="F26B43"/>
          </p15:clr>
        </p15:guide>
        <p15:guide id="25" orient="horz" pos="264" userDrawn="1">
          <p15:clr>
            <a:srgbClr val="F26B43"/>
          </p15:clr>
        </p15:guide>
        <p15:guide id="31" orient="horz" pos="4122" userDrawn="1">
          <p15:clr>
            <a:srgbClr val="F26B43"/>
          </p15:clr>
        </p15:guide>
        <p15:guide id="32" orient="horz" pos="4038" userDrawn="1">
          <p15:clr>
            <a:srgbClr val="F26B43"/>
          </p15:clr>
        </p15:guide>
        <p15:guide id="37" pos="2562" userDrawn="1">
          <p15:clr>
            <a:srgbClr val="F26B43"/>
          </p15:clr>
        </p15:guide>
        <p15:guide id="40" pos="3768" userDrawn="1">
          <p15:clr>
            <a:srgbClr val="F26B43"/>
          </p15:clr>
        </p15:guide>
        <p15:guide id="49" orient="horz" pos="936" userDrawn="1">
          <p15:clr>
            <a:srgbClr val="F26B43"/>
          </p15:clr>
        </p15:guide>
        <p15:guide id="50" orient="horz" pos="1045" userDrawn="1">
          <p15:clr>
            <a:srgbClr val="F26B43"/>
          </p15:clr>
        </p15:guide>
        <p15:guide id="51" pos="290" userDrawn="1">
          <p15:clr>
            <a:srgbClr val="F26B43"/>
          </p15:clr>
        </p15:guide>
        <p15:guide id="52" pos="953" userDrawn="1">
          <p15:clr>
            <a:srgbClr val="F26B43"/>
          </p15:clr>
        </p15:guide>
        <p15:guide id="53" pos="1100" userDrawn="1">
          <p15:clr>
            <a:srgbClr val="F26B43"/>
          </p15:clr>
        </p15:guide>
        <p15:guide id="54" pos="1758" userDrawn="1">
          <p15:clr>
            <a:srgbClr val="F26B43"/>
          </p15:clr>
        </p15:guide>
        <p15:guide id="55" pos="1900" userDrawn="1">
          <p15:clr>
            <a:srgbClr val="F26B43"/>
          </p15:clr>
        </p15:guide>
        <p15:guide id="56" pos="3370" userDrawn="1">
          <p15:clr>
            <a:srgbClr val="F26B43"/>
          </p15:clr>
        </p15:guide>
        <p15:guide id="57" pos="3510" userDrawn="1">
          <p15:clr>
            <a:srgbClr val="F26B43"/>
          </p15:clr>
        </p15:guide>
        <p15:guide id="58" pos="4168" userDrawn="1">
          <p15:clr>
            <a:srgbClr val="F26B43"/>
          </p15:clr>
        </p15:guide>
        <p15:guide id="59" pos="4310" userDrawn="1">
          <p15:clr>
            <a:srgbClr val="F26B43"/>
          </p15:clr>
        </p15:guide>
        <p15:guide id="60" pos="5774" userDrawn="1">
          <p15:clr>
            <a:srgbClr val="F26B43"/>
          </p15:clr>
        </p15:guide>
        <p15:guide id="61" pos="5918" userDrawn="1">
          <p15:clr>
            <a:srgbClr val="F26B43"/>
          </p15:clr>
        </p15:guide>
        <p15:guide id="62" pos="6582" userDrawn="1">
          <p15:clr>
            <a:srgbClr val="F26B43"/>
          </p15:clr>
        </p15:guide>
        <p15:guide id="63" pos="672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sv-SE" dirty="0"/>
              <a:t>Sida - Utveckling och bistånd 2025</a:t>
            </a:r>
            <a:endParaRPr lang="en-US" dirty="0"/>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en-US"/>
              <a:t>Confidential</a:t>
            </a:r>
          </a:p>
        </p:txBody>
      </p:sp>
      <p:cxnSp>
        <p:nvCxnSpPr>
          <p:cNvPr id="14" name="Straight Connector 13">
            <a:extLst>
              <a:ext uri="{FF2B5EF4-FFF2-40B4-BE49-F238E27FC236}">
                <a16:creationId xmlns:a16="http://schemas.microsoft.com/office/drawing/2014/main" id="{79A8AD1F-BF14-627F-8D41-EBB4EC1E2ADE}"/>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BB51D1C0-D8BC-9513-5B67-81D7D103DD7D}"/>
              </a:ext>
            </a:extLst>
          </p:cNvPr>
          <p:cNvSpPr txBox="1">
            <a:spLocks/>
          </p:cNvSpPr>
          <p:nvPr userDrawn="1"/>
        </p:nvSpPr>
        <p:spPr>
          <a:xfrm>
            <a:off x="454985" y="6546849"/>
            <a:ext cx="454450" cy="155574"/>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t>Ve</a:t>
            </a:r>
            <a:r>
              <a:rPr lang="en-US" b="1" spc="0" baseline="0"/>
              <a:t>rian</a:t>
            </a:r>
          </a:p>
        </p:txBody>
      </p:sp>
    </p:spTree>
    <p:extLst>
      <p:ext uri="{BB962C8B-B14F-4D97-AF65-F5344CB8AC3E}">
        <p14:creationId xmlns:p14="http://schemas.microsoft.com/office/powerpoint/2010/main" val="680441692"/>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67" r:id="rId3"/>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84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userDrawn="1">
          <p15:clr>
            <a:srgbClr val="F26B43"/>
          </p15:clr>
        </p15:guide>
        <p15:guide id="12" pos="3912" userDrawn="1">
          <p15:clr>
            <a:srgbClr val="F26B43"/>
          </p15:clr>
        </p15:guide>
        <p15:guide id="13" pos="7388" userDrawn="1">
          <p15:clr>
            <a:srgbClr val="F26B43"/>
          </p15:clr>
        </p15:guide>
        <p15:guide id="15" pos="4976" userDrawn="1">
          <p15:clr>
            <a:srgbClr val="F26B43"/>
          </p15:clr>
        </p15:guide>
        <p15:guide id="16" pos="5118" userDrawn="1">
          <p15:clr>
            <a:srgbClr val="F26B43"/>
          </p15:clr>
        </p15:guide>
        <p15:guide id="25" orient="horz" pos="264" userDrawn="1">
          <p15:clr>
            <a:srgbClr val="F26B43"/>
          </p15:clr>
        </p15:guide>
        <p15:guide id="31" orient="horz" pos="4122" userDrawn="1">
          <p15:clr>
            <a:srgbClr val="F26B43"/>
          </p15:clr>
        </p15:guide>
        <p15:guide id="32" orient="horz" pos="4038" userDrawn="1">
          <p15:clr>
            <a:srgbClr val="F26B43"/>
          </p15:clr>
        </p15:guide>
        <p15:guide id="37" pos="2562" userDrawn="1">
          <p15:clr>
            <a:srgbClr val="F26B43"/>
          </p15:clr>
        </p15:guide>
        <p15:guide id="40" pos="3768" userDrawn="1">
          <p15:clr>
            <a:srgbClr val="F26B43"/>
          </p15:clr>
        </p15:guide>
        <p15:guide id="49" orient="horz" pos="936" userDrawn="1">
          <p15:clr>
            <a:srgbClr val="F26B43"/>
          </p15:clr>
        </p15:guide>
        <p15:guide id="50" orient="horz" pos="1045" userDrawn="1">
          <p15:clr>
            <a:srgbClr val="F26B43"/>
          </p15:clr>
        </p15:guide>
        <p15:guide id="51" pos="290" userDrawn="1">
          <p15:clr>
            <a:srgbClr val="F26B43"/>
          </p15:clr>
        </p15:guide>
        <p15:guide id="52" pos="953" userDrawn="1">
          <p15:clr>
            <a:srgbClr val="F26B43"/>
          </p15:clr>
        </p15:guide>
        <p15:guide id="53" pos="1100" userDrawn="1">
          <p15:clr>
            <a:srgbClr val="F26B43"/>
          </p15:clr>
        </p15:guide>
        <p15:guide id="54" pos="1758" userDrawn="1">
          <p15:clr>
            <a:srgbClr val="F26B43"/>
          </p15:clr>
        </p15:guide>
        <p15:guide id="55" pos="1900" userDrawn="1">
          <p15:clr>
            <a:srgbClr val="F26B43"/>
          </p15:clr>
        </p15:guide>
        <p15:guide id="56" pos="3370" userDrawn="1">
          <p15:clr>
            <a:srgbClr val="F26B43"/>
          </p15:clr>
        </p15:guide>
        <p15:guide id="57" pos="3510" userDrawn="1">
          <p15:clr>
            <a:srgbClr val="F26B43"/>
          </p15:clr>
        </p15:guide>
        <p15:guide id="58" pos="4168" userDrawn="1">
          <p15:clr>
            <a:srgbClr val="F26B43"/>
          </p15:clr>
        </p15:guide>
        <p15:guide id="59" pos="4310" userDrawn="1">
          <p15:clr>
            <a:srgbClr val="F26B43"/>
          </p15:clr>
        </p15:guide>
        <p15:guide id="60" pos="5774" userDrawn="1">
          <p15:clr>
            <a:srgbClr val="F26B43"/>
          </p15:clr>
        </p15:guide>
        <p15:guide id="61" pos="5918" userDrawn="1">
          <p15:clr>
            <a:srgbClr val="F26B43"/>
          </p15:clr>
        </p15:guide>
        <p15:guide id="62" pos="6582" userDrawn="1">
          <p15:clr>
            <a:srgbClr val="F26B43"/>
          </p15:clr>
        </p15:guide>
        <p15:guide id="63" pos="672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a:t>Barndom utan baksmälla</a:t>
            </a:r>
            <a:endParaRPr lang="en-US" dirty="0"/>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endParaRPr lang="en-US" dirty="0"/>
          </a:p>
        </p:txBody>
      </p:sp>
      <p:cxnSp>
        <p:nvCxnSpPr>
          <p:cNvPr id="14" name="Straight Connector 13">
            <a:extLst>
              <a:ext uri="{FF2B5EF4-FFF2-40B4-BE49-F238E27FC236}">
                <a16:creationId xmlns:a16="http://schemas.microsoft.com/office/drawing/2014/main" id="{79A8AD1F-BF14-627F-8D41-EBB4EC1E2ADE}"/>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EF11F5BD-5F0A-0D1C-50E6-548F0E3465E0}"/>
              </a:ext>
            </a:extLst>
          </p:cNvPr>
          <p:cNvSpPr txBox="1">
            <a:spLocks/>
          </p:cNvSpPr>
          <p:nvPr userDrawn="1"/>
        </p:nvSpPr>
        <p:spPr>
          <a:xfrm>
            <a:off x="454985" y="6546849"/>
            <a:ext cx="454450" cy="155574"/>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t>Ve</a:t>
            </a:r>
            <a:r>
              <a:rPr lang="en-US" b="1" spc="0" baseline="0"/>
              <a:t>rian</a:t>
            </a:r>
          </a:p>
        </p:txBody>
      </p:sp>
    </p:spTree>
    <p:extLst>
      <p:ext uri="{BB962C8B-B14F-4D97-AF65-F5344CB8AC3E}">
        <p14:creationId xmlns:p14="http://schemas.microsoft.com/office/powerpoint/2010/main" val="2961462836"/>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 id="2147484010" r:id="rId19"/>
    <p:sldLayoutId id="2147484011" r:id="rId20"/>
    <p:sldLayoutId id="2147484012" r:id="rId21"/>
    <p:sldLayoutId id="2147484013" r:id="rId22"/>
    <p:sldLayoutId id="2147484014" r:id="rId23"/>
    <p:sldLayoutId id="2147484015" r:id="rId24"/>
    <p:sldLayoutId id="2147484016" r:id="rId25"/>
    <p:sldLayoutId id="2147484017" r:id="rId26"/>
    <p:sldLayoutId id="2147484018" r:id="rId27"/>
    <p:sldLayoutId id="2147484019" r:id="rId28"/>
    <p:sldLayoutId id="2147484020" r:id="rId29"/>
    <p:sldLayoutId id="2147484021" r:id="rId30"/>
    <p:sldLayoutId id="2147484022" r:id="rId31"/>
    <p:sldLayoutId id="2147484023" r:id="rId32"/>
    <p:sldLayoutId id="2147484024" r:id="rId33"/>
    <p:sldLayoutId id="2147484025" r:id="rId34"/>
    <p:sldLayoutId id="2147484026" r:id="rId35"/>
    <p:sldLayoutId id="2147484027" r:id="rId36"/>
    <p:sldLayoutId id="2147484028" r:id="rId37"/>
    <p:sldLayoutId id="2147484029" r:id="rId38"/>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p15:clr>
            <a:srgbClr val="F26B43"/>
          </p15:clr>
        </p15:guide>
        <p15:guide id="12" pos="3912">
          <p15:clr>
            <a:srgbClr val="F26B43"/>
          </p15:clr>
        </p15:guide>
        <p15:guide id="13" pos="7388">
          <p15:clr>
            <a:srgbClr val="F26B43"/>
          </p15:clr>
        </p15:guide>
        <p15:guide id="15" pos="4976">
          <p15:clr>
            <a:srgbClr val="F26B43"/>
          </p15:clr>
        </p15:guide>
        <p15:guide id="16" pos="5118">
          <p15:clr>
            <a:srgbClr val="F26B43"/>
          </p15:clr>
        </p15:guide>
        <p15:guide id="25" orient="horz" pos="264">
          <p15:clr>
            <a:srgbClr val="F26B43"/>
          </p15:clr>
        </p15:guide>
        <p15:guide id="31" orient="horz" pos="4122">
          <p15:clr>
            <a:srgbClr val="F26B43"/>
          </p15:clr>
        </p15:guide>
        <p15:guide id="32" orient="horz" pos="4038">
          <p15:clr>
            <a:srgbClr val="F26B43"/>
          </p15:clr>
        </p15:guide>
        <p15:guide id="37" pos="2562">
          <p15:clr>
            <a:srgbClr val="F26B43"/>
          </p15:clr>
        </p15:guide>
        <p15:guide id="40" pos="3768">
          <p15:clr>
            <a:srgbClr val="F26B43"/>
          </p15:clr>
        </p15:guide>
        <p15:guide id="49" orient="horz" pos="936">
          <p15:clr>
            <a:srgbClr val="F26B43"/>
          </p15:clr>
        </p15:guide>
        <p15:guide id="50" orient="horz" pos="1045">
          <p15:clr>
            <a:srgbClr val="F26B43"/>
          </p15:clr>
        </p15:guide>
        <p15:guide id="51" pos="290">
          <p15:clr>
            <a:srgbClr val="F26B43"/>
          </p15:clr>
        </p15:guide>
        <p15:guide id="52" pos="953">
          <p15:clr>
            <a:srgbClr val="F26B43"/>
          </p15:clr>
        </p15:guide>
        <p15:guide id="53" pos="1100">
          <p15:clr>
            <a:srgbClr val="F26B43"/>
          </p15:clr>
        </p15:guide>
        <p15:guide id="54" pos="1758">
          <p15:clr>
            <a:srgbClr val="F26B43"/>
          </p15:clr>
        </p15:guide>
        <p15:guide id="55" pos="1900">
          <p15:clr>
            <a:srgbClr val="F26B43"/>
          </p15:clr>
        </p15:guide>
        <p15:guide id="56" pos="3370">
          <p15:clr>
            <a:srgbClr val="F26B43"/>
          </p15:clr>
        </p15:guide>
        <p15:guide id="57" pos="3510">
          <p15:clr>
            <a:srgbClr val="F26B43"/>
          </p15:clr>
        </p15:guide>
        <p15:guide id="58" pos="4168">
          <p15:clr>
            <a:srgbClr val="F26B43"/>
          </p15:clr>
        </p15:guide>
        <p15:guide id="59" pos="4310">
          <p15:clr>
            <a:srgbClr val="F26B43"/>
          </p15:clr>
        </p15:guide>
        <p15:guide id="60" pos="5774">
          <p15:clr>
            <a:srgbClr val="F26B43"/>
          </p15:clr>
        </p15:guide>
        <p15:guide id="61" pos="5918">
          <p15:clr>
            <a:srgbClr val="F26B43"/>
          </p15:clr>
        </p15:guide>
        <p15:guide id="62" pos="6582">
          <p15:clr>
            <a:srgbClr val="F26B43"/>
          </p15:clr>
        </p15:guide>
        <p15:guide id="63" pos="67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857F03-EF0C-C226-058B-8174A374CEF3}"/>
              </a:ext>
            </a:extLst>
          </p:cNvPr>
          <p:cNvSpPr>
            <a:spLocks noGrp="1"/>
          </p:cNvSpPr>
          <p:nvPr>
            <p:ph type="body" sz="quarter" idx="19"/>
          </p:nvPr>
        </p:nvSpPr>
        <p:spPr/>
        <p:txBody>
          <a:bodyPr/>
          <a:lstStyle/>
          <a:p>
            <a:r>
              <a:rPr lang="sv-SE" noProof="0" dirty="0"/>
              <a:t>2025</a:t>
            </a:r>
          </a:p>
        </p:txBody>
      </p:sp>
      <p:sp>
        <p:nvSpPr>
          <p:cNvPr id="4" name="Text Placeholder 3">
            <a:extLst>
              <a:ext uri="{FF2B5EF4-FFF2-40B4-BE49-F238E27FC236}">
                <a16:creationId xmlns:a16="http://schemas.microsoft.com/office/drawing/2014/main" id="{E66453C4-F8BC-1AF7-20B7-873D74742AC2}"/>
              </a:ext>
            </a:extLst>
          </p:cNvPr>
          <p:cNvSpPr>
            <a:spLocks noGrp="1"/>
          </p:cNvSpPr>
          <p:nvPr>
            <p:ph type="body" sz="quarter" idx="26"/>
          </p:nvPr>
        </p:nvSpPr>
        <p:spPr/>
        <p:txBody>
          <a:bodyPr/>
          <a:lstStyle/>
          <a:p>
            <a:r>
              <a:rPr lang="sv-SE" noProof="0" dirty="0"/>
              <a:t>Johan </a:t>
            </a:r>
            <a:r>
              <a:rPr lang="sv-SE" noProof="0" dirty="0" err="1"/>
              <a:t>Orbe</a:t>
            </a:r>
            <a:endParaRPr lang="sv-SE" noProof="0" dirty="0"/>
          </a:p>
          <a:p>
            <a:r>
              <a:rPr lang="sv-SE" noProof="0" dirty="0"/>
              <a:t>Sofia Ahrén</a:t>
            </a:r>
          </a:p>
        </p:txBody>
      </p:sp>
      <p:sp>
        <p:nvSpPr>
          <p:cNvPr id="5" name="Text Placeholder 4">
            <a:extLst>
              <a:ext uri="{FF2B5EF4-FFF2-40B4-BE49-F238E27FC236}">
                <a16:creationId xmlns:a16="http://schemas.microsoft.com/office/drawing/2014/main" id="{0410AF15-C8D6-9343-AFF2-D662F4DF9317}"/>
              </a:ext>
            </a:extLst>
          </p:cNvPr>
          <p:cNvSpPr>
            <a:spLocks noGrp="1"/>
          </p:cNvSpPr>
          <p:nvPr>
            <p:ph type="body" sz="quarter" idx="27"/>
          </p:nvPr>
        </p:nvSpPr>
        <p:spPr/>
        <p:txBody>
          <a:bodyPr/>
          <a:lstStyle/>
          <a:p>
            <a:r>
              <a:rPr lang="sv-SE" noProof="0" dirty="0"/>
              <a:t>2025-11-06</a:t>
            </a:r>
          </a:p>
        </p:txBody>
      </p:sp>
      <p:sp>
        <p:nvSpPr>
          <p:cNvPr id="6" name="Text Placeholder 5">
            <a:extLst>
              <a:ext uri="{FF2B5EF4-FFF2-40B4-BE49-F238E27FC236}">
                <a16:creationId xmlns:a16="http://schemas.microsoft.com/office/drawing/2014/main" id="{28766DAD-0C96-C9C4-F812-12674DAC9D7D}"/>
              </a:ext>
            </a:extLst>
          </p:cNvPr>
          <p:cNvSpPr>
            <a:spLocks noGrp="1"/>
          </p:cNvSpPr>
          <p:nvPr>
            <p:ph type="body" sz="quarter" idx="28"/>
          </p:nvPr>
        </p:nvSpPr>
        <p:spPr/>
        <p:txBody>
          <a:bodyPr/>
          <a:lstStyle/>
          <a:p>
            <a:r>
              <a:rPr lang="sv-SE" sz="4000" noProof="0" dirty="0"/>
              <a:t>Sidas attitydmätning om utveckling och bistånd</a:t>
            </a:r>
          </a:p>
        </p:txBody>
      </p:sp>
    </p:spTree>
    <p:extLst>
      <p:ext uri="{BB962C8B-B14F-4D97-AF65-F5344CB8AC3E}">
        <p14:creationId xmlns:p14="http://schemas.microsoft.com/office/powerpoint/2010/main" val="112796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8D2A8607-B162-C69E-BF0D-7FAE54F0FF8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813511-8F70-F752-B86D-44CCBB1AE048}"/>
              </a:ext>
            </a:extLst>
          </p:cNvPr>
          <p:cNvSpPr>
            <a:spLocks noGrp="1"/>
          </p:cNvSpPr>
          <p:nvPr>
            <p:ph type="sldNum" sz="quarter" idx="16"/>
          </p:nvPr>
        </p:nvSpPr>
        <p:spPr/>
        <p:txBody>
          <a:bodyPr/>
          <a:lstStyle/>
          <a:p>
            <a:fld id="{63DCA5C9-2E11-4C67-86EB-AE1DE127DC64}" type="slidenum">
              <a:rPr lang="sv-SE" noProof="0" smtClean="0"/>
              <a:pPr/>
              <a:t>10</a:t>
            </a:fld>
            <a:endParaRPr lang="sv-SE" noProof="0" dirty="0"/>
          </a:p>
        </p:txBody>
      </p:sp>
      <p:sp>
        <p:nvSpPr>
          <p:cNvPr id="5" name="Footer Placeholder 4">
            <a:extLst>
              <a:ext uri="{FF2B5EF4-FFF2-40B4-BE49-F238E27FC236}">
                <a16:creationId xmlns:a16="http://schemas.microsoft.com/office/drawing/2014/main" id="{D71A42BC-017D-C6CF-56BE-A80D4860C268}"/>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298FBFF6-BDC5-0934-4FBD-C295519EF2EA}"/>
              </a:ext>
            </a:extLst>
          </p:cNvPr>
          <p:cNvSpPr>
            <a:spLocks noGrp="1"/>
          </p:cNvSpPr>
          <p:nvPr>
            <p:ph type="title"/>
          </p:nvPr>
        </p:nvSpPr>
        <p:spPr/>
        <p:txBody>
          <a:bodyPr/>
          <a:lstStyle/>
          <a:p>
            <a:r>
              <a:rPr lang="sv-SE" noProof="0" dirty="0"/>
              <a:t>Svenskarna tror att biståndet är effektivast via Svenska frivilligorganisationer</a:t>
            </a:r>
          </a:p>
        </p:txBody>
      </p:sp>
      <p:sp>
        <p:nvSpPr>
          <p:cNvPr id="6" name="Date Placeholder 5">
            <a:extLst>
              <a:ext uri="{FF2B5EF4-FFF2-40B4-BE49-F238E27FC236}">
                <a16:creationId xmlns:a16="http://schemas.microsoft.com/office/drawing/2014/main" id="{98810D73-095C-AE29-48A9-331DA9CAF35F}"/>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590A38A2-06EE-6F51-AC37-B9EBCD96F504}"/>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8C8413C8-09A9-46C0-CD4B-943291E8A7D2}"/>
              </a:ext>
            </a:extLst>
          </p:cNvPr>
          <p:cNvSpPr/>
          <p:nvPr/>
        </p:nvSpPr>
        <p:spPr>
          <a:xfrm rot="5400000">
            <a:off x="2931622" y="-868201"/>
            <a:ext cx="1" cy="499964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9C4E4B7F-47D6-E783-CCCC-FED2A0D7905F}"/>
              </a:ext>
            </a:extLst>
          </p:cNvPr>
          <p:cNvSpPr/>
          <p:nvPr/>
        </p:nvSpPr>
        <p:spPr>
          <a:xfrm>
            <a:off x="431800" y="1710801"/>
            <a:ext cx="7677150"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Hur effektivt tror du att biståndet är via dessa kanaler?</a:t>
            </a:r>
          </a:p>
        </p:txBody>
      </p:sp>
      <p:sp>
        <p:nvSpPr>
          <p:cNvPr id="17" name="TextBox 16">
            <a:extLst>
              <a:ext uri="{FF2B5EF4-FFF2-40B4-BE49-F238E27FC236}">
                <a16:creationId xmlns:a16="http://schemas.microsoft.com/office/drawing/2014/main" id="{6A9166B9-E2DD-5C8F-1047-04F984572D42}"/>
              </a:ext>
            </a:extLst>
          </p:cNvPr>
          <p:cNvSpPr txBox="1"/>
          <p:nvPr/>
        </p:nvSpPr>
        <p:spPr>
          <a:xfrm>
            <a:off x="431799" y="1920351"/>
            <a:ext cx="5075865" cy="184666"/>
          </a:xfrm>
          <a:prstGeom prst="rect">
            <a:avLst/>
          </a:prstGeom>
        </p:spPr>
        <p:txBody>
          <a:bodyPr vert="horz" wrap="square" lIns="0" tIns="0" rIns="0" bIns="0" rtlCol="0">
            <a:spAutoFit/>
          </a:bodyPr>
          <a:lstStyle/>
          <a:p>
            <a:pPr algn="l"/>
            <a:r>
              <a:rPr lang="sv-SE" sz="1200" noProof="0" dirty="0"/>
              <a:t>Medelvärden på skala 1-5 (1. Inte alls effektivt, 5. Mycket effektivt)</a:t>
            </a:r>
          </a:p>
        </p:txBody>
      </p:sp>
      <p:sp>
        <p:nvSpPr>
          <p:cNvPr id="2" name="New shape">
            <a:extLst>
              <a:ext uri="{FF2B5EF4-FFF2-40B4-BE49-F238E27FC236}">
                <a16:creationId xmlns:a16="http://schemas.microsoft.com/office/drawing/2014/main" id="{19848618-AF11-6CD6-0AE4-0E465920662A}"/>
              </a:ext>
            </a:extLst>
          </p:cNvPr>
          <p:cNvSpPr/>
          <p:nvPr/>
        </p:nvSpPr>
        <p:spPr>
          <a:xfrm rot="5400000">
            <a:off x="2931619" y="3349113"/>
            <a:ext cx="3" cy="499964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442CDEC5-0CC8-6BFF-D6F5-B5A7F59C5A2A}"/>
              </a:ext>
            </a:extLst>
          </p:cNvPr>
          <p:cNvSpPr txBox="1"/>
          <p:nvPr/>
        </p:nvSpPr>
        <p:spPr>
          <a:xfrm>
            <a:off x="423664" y="5890671"/>
            <a:ext cx="4999650" cy="615553"/>
          </a:xfrm>
          <a:prstGeom prst="rect">
            <a:avLst/>
          </a:prstGeom>
        </p:spPr>
        <p:txBody>
          <a:bodyPr vert="horz" wrap="square" lIns="0" tIns="0" rIns="0" bIns="0" rtlCol="0">
            <a:spAutoFit/>
          </a:bodyPr>
          <a:lstStyle/>
          <a:p>
            <a:r>
              <a:rPr lang="sv-SE" sz="1000" noProof="0" dirty="0"/>
              <a:t>Antal intervjuer: 1 551 (2025). </a:t>
            </a:r>
            <a:r>
              <a:rPr lang="sv-SE" sz="1000" b="1" noProof="0" dirty="0"/>
              <a:t>Frågan inleds med texten: ”Sveriges bistånd går via många kanaler, </a:t>
            </a:r>
            <a:r>
              <a:rPr lang="sv-SE" sz="1000" b="1" noProof="0" dirty="0" err="1"/>
              <a:t>t.ex</a:t>
            </a:r>
            <a:r>
              <a:rPr lang="sv-SE" sz="1000" b="1" noProof="0" dirty="0"/>
              <a:t> myndigheten Sida, FN, EU eller genom enskilda svenska hjälporganisationer.”.</a:t>
            </a:r>
          </a:p>
          <a:p>
            <a:pPr algn="l"/>
            <a:endParaRPr lang="sv-SE" sz="1000" noProof="0" dirty="0"/>
          </a:p>
        </p:txBody>
      </p:sp>
      <p:graphicFrame>
        <p:nvGraphicFramePr>
          <p:cNvPr id="22" name="Diagram 21">
            <a:extLst>
              <a:ext uri="{FF2B5EF4-FFF2-40B4-BE49-F238E27FC236}">
                <a16:creationId xmlns:a16="http://schemas.microsoft.com/office/drawing/2014/main" id="{5263D287-1200-C56A-4234-2B573E4F842F}"/>
              </a:ext>
            </a:extLst>
          </p:cNvPr>
          <p:cNvGraphicFramePr/>
          <p:nvPr>
            <p:extLst>
              <p:ext uri="{D42A27DB-BD31-4B8C-83A1-F6EECF244321}">
                <p14:modId xmlns:p14="http://schemas.microsoft.com/office/powerpoint/2010/main" val="2077167874"/>
              </p:ext>
            </p:extLst>
          </p:nvPr>
        </p:nvGraphicFramePr>
        <p:xfrm>
          <a:off x="460375" y="2332577"/>
          <a:ext cx="4568826" cy="3426266"/>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ruta 23">
            <a:extLst>
              <a:ext uri="{FF2B5EF4-FFF2-40B4-BE49-F238E27FC236}">
                <a16:creationId xmlns:a16="http://schemas.microsoft.com/office/drawing/2014/main" id="{92E3E2A5-14BC-3A4E-3601-EB5FAAC7364F}"/>
              </a:ext>
            </a:extLst>
          </p:cNvPr>
          <p:cNvSpPr txBox="1"/>
          <p:nvPr/>
        </p:nvSpPr>
        <p:spPr>
          <a:xfrm>
            <a:off x="6363691" y="2679760"/>
            <a:ext cx="5874378" cy="276999"/>
          </a:xfrm>
          <a:prstGeom prst="rect">
            <a:avLst/>
          </a:prstGeom>
          <a:noFill/>
        </p:spPr>
        <p:txBody>
          <a:bodyPr wrap="square" rtlCol="0">
            <a:spAutoFit/>
          </a:bodyPr>
          <a:lstStyle/>
          <a:p>
            <a:r>
              <a:rPr lang="sv-SE" sz="1200" b="1" noProof="0" dirty="0"/>
              <a:t>3,3</a:t>
            </a:r>
            <a:r>
              <a:rPr lang="sv-SE" sz="1200" noProof="0" dirty="0"/>
              <a:t>	3,3        3,3        3,3        3,2        3,2        3,1        3,3         3,3         3,2 </a:t>
            </a:r>
          </a:p>
        </p:txBody>
      </p:sp>
      <p:sp>
        <p:nvSpPr>
          <p:cNvPr id="25" name="textruta 24">
            <a:extLst>
              <a:ext uri="{FF2B5EF4-FFF2-40B4-BE49-F238E27FC236}">
                <a16:creationId xmlns:a16="http://schemas.microsoft.com/office/drawing/2014/main" id="{E99A9760-8D76-6925-B12C-F39B08C9A89F}"/>
              </a:ext>
            </a:extLst>
          </p:cNvPr>
          <p:cNvSpPr txBox="1"/>
          <p:nvPr/>
        </p:nvSpPr>
        <p:spPr>
          <a:xfrm>
            <a:off x="6338963" y="2170287"/>
            <a:ext cx="5793279" cy="276999"/>
          </a:xfrm>
          <a:prstGeom prst="rect">
            <a:avLst/>
          </a:prstGeom>
          <a:noFill/>
        </p:spPr>
        <p:txBody>
          <a:bodyPr wrap="square" rtlCol="0">
            <a:spAutoFit/>
          </a:bodyPr>
          <a:lstStyle/>
          <a:p>
            <a:r>
              <a:rPr lang="sv-SE" sz="1200" b="1" noProof="0" dirty="0"/>
              <a:t>2025</a:t>
            </a:r>
            <a:r>
              <a:rPr lang="sv-SE" sz="1200" noProof="0" dirty="0"/>
              <a:t>	2024     2023     2022     2021    2020     2019     2018     2017     2016</a:t>
            </a:r>
          </a:p>
        </p:txBody>
      </p:sp>
      <p:sp>
        <p:nvSpPr>
          <p:cNvPr id="26" name="textruta 25">
            <a:extLst>
              <a:ext uri="{FF2B5EF4-FFF2-40B4-BE49-F238E27FC236}">
                <a16:creationId xmlns:a16="http://schemas.microsoft.com/office/drawing/2014/main" id="{A85AD7FC-760F-B975-AA69-A9EB70FB5F86}"/>
              </a:ext>
            </a:extLst>
          </p:cNvPr>
          <p:cNvSpPr txBox="1"/>
          <p:nvPr/>
        </p:nvSpPr>
        <p:spPr>
          <a:xfrm>
            <a:off x="6365789" y="5102084"/>
            <a:ext cx="5454066" cy="276999"/>
          </a:xfrm>
          <a:prstGeom prst="rect">
            <a:avLst/>
          </a:prstGeom>
          <a:noFill/>
        </p:spPr>
        <p:txBody>
          <a:bodyPr wrap="square" rtlCol="0">
            <a:spAutoFit/>
          </a:bodyPr>
          <a:lstStyle/>
          <a:p>
            <a:r>
              <a:rPr lang="sv-SE" sz="1200" b="1" noProof="0" dirty="0"/>
              <a:t>3,2</a:t>
            </a:r>
            <a:r>
              <a:rPr lang="sv-SE" sz="1200" noProof="0" dirty="0"/>
              <a:t>	3,1        3,1        3,1        2,9        2,9        2,9        3,0         3,0         2,8  </a:t>
            </a:r>
          </a:p>
        </p:txBody>
      </p:sp>
      <p:sp>
        <p:nvSpPr>
          <p:cNvPr id="27" name="Rektangel 26">
            <a:extLst>
              <a:ext uri="{FF2B5EF4-FFF2-40B4-BE49-F238E27FC236}">
                <a16:creationId xmlns:a16="http://schemas.microsoft.com/office/drawing/2014/main" id="{D9A6FFBD-56F5-EB5B-0154-826D43845E1C}"/>
              </a:ext>
            </a:extLst>
          </p:cNvPr>
          <p:cNvSpPr/>
          <p:nvPr/>
        </p:nvSpPr>
        <p:spPr>
          <a:xfrm>
            <a:off x="6292694" y="2658489"/>
            <a:ext cx="5527161" cy="27455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noProof="0" dirty="0"/>
          </a:p>
        </p:txBody>
      </p:sp>
      <p:sp>
        <p:nvSpPr>
          <p:cNvPr id="28" name="Rektangel 27">
            <a:extLst>
              <a:ext uri="{FF2B5EF4-FFF2-40B4-BE49-F238E27FC236}">
                <a16:creationId xmlns:a16="http://schemas.microsoft.com/office/drawing/2014/main" id="{0D3D0D34-4556-9F14-C18E-3F8335B59BEB}"/>
              </a:ext>
            </a:extLst>
          </p:cNvPr>
          <p:cNvSpPr/>
          <p:nvPr/>
        </p:nvSpPr>
        <p:spPr>
          <a:xfrm>
            <a:off x="6429988" y="2679760"/>
            <a:ext cx="253070" cy="2699323"/>
          </a:xfrm>
          <a:prstGeom prst="rect">
            <a:avLst/>
          </a:prstGeom>
          <a:noFill/>
          <a:ln>
            <a:solidFill>
              <a:srgbClr val="FFB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noProof="0" dirty="0"/>
          </a:p>
        </p:txBody>
      </p:sp>
      <p:sp>
        <p:nvSpPr>
          <p:cNvPr id="29" name="textruta 28">
            <a:extLst>
              <a:ext uri="{FF2B5EF4-FFF2-40B4-BE49-F238E27FC236}">
                <a16:creationId xmlns:a16="http://schemas.microsoft.com/office/drawing/2014/main" id="{97240854-A233-85E4-65F4-54B69DFDD16C}"/>
              </a:ext>
            </a:extLst>
          </p:cNvPr>
          <p:cNvSpPr txBox="1"/>
          <p:nvPr/>
        </p:nvSpPr>
        <p:spPr>
          <a:xfrm>
            <a:off x="6375314" y="4497010"/>
            <a:ext cx="5999934" cy="276999"/>
          </a:xfrm>
          <a:prstGeom prst="rect">
            <a:avLst/>
          </a:prstGeom>
          <a:noFill/>
        </p:spPr>
        <p:txBody>
          <a:bodyPr wrap="square" rtlCol="0">
            <a:spAutoFit/>
          </a:bodyPr>
          <a:lstStyle/>
          <a:p>
            <a:r>
              <a:rPr lang="sv-SE" sz="1200" b="1" noProof="0" dirty="0"/>
              <a:t>3,2</a:t>
            </a:r>
            <a:r>
              <a:rPr lang="sv-SE" sz="1200" noProof="0" dirty="0"/>
              <a:t>	3,2        3,2        3,1        3,1        3,1        3,0        3,2         3,3         3,1  </a:t>
            </a:r>
          </a:p>
        </p:txBody>
      </p:sp>
      <p:sp>
        <p:nvSpPr>
          <p:cNvPr id="30" name="textruta 29">
            <a:extLst>
              <a:ext uri="{FF2B5EF4-FFF2-40B4-BE49-F238E27FC236}">
                <a16:creationId xmlns:a16="http://schemas.microsoft.com/office/drawing/2014/main" id="{0DCE077C-36A0-E212-A056-B7023CCB1050}"/>
              </a:ext>
            </a:extLst>
          </p:cNvPr>
          <p:cNvSpPr txBox="1"/>
          <p:nvPr/>
        </p:nvSpPr>
        <p:spPr>
          <a:xfrm>
            <a:off x="6367148" y="3896935"/>
            <a:ext cx="5700814" cy="276999"/>
          </a:xfrm>
          <a:prstGeom prst="rect">
            <a:avLst/>
          </a:prstGeom>
          <a:noFill/>
        </p:spPr>
        <p:txBody>
          <a:bodyPr wrap="square" rtlCol="0">
            <a:spAutoFit/>
          </a:bodyPr>
          <a:lstStyle/>
          <a:p>
            <a:r>
              <a:rPr lang="sv-SE" sz="1200" b="1" noProof="0" dirty="0"/>
              <a:t>3,4</a:t>
            </a:r>
            <a:r>
              <a:rPr lang="sv-SE" sz="1200" noProof="0" dirty="0"/>
              <a:t>	3,4        3,4        3,4        3,3        3,3        3,2        3,5         3,4         3,4  </a:t>
            </a:r>
          </a:p>
        </p:txBody>
      </p:sp>
      <p:sp>
        <p:nvSpPr>
          <p:cNvPr id="31" name="textruta 30">
            <a:extLst>
              <a:ext uri="{FF2B5EF4-FFF2-40B4-BE49-F238E27FC236}">
                <a16:creationId xmlns:a16="http://schemas.microsoft.com/office/drawing/2014/main" id="{D36658D0-41D7-4AA6-42EA-C56342426771}"/>
              </a:ext>
            </a:extLst>
          </p:cNvPr>
          <p:cNvSpPr txBox="1"/>
          <p:nvPr/>
        </p:nvSpPr>
        <p:spPr>
          <a:xfrm>
            <a:off x="6367148" y="3287331"/>
            <a:ext cx="5617736" cy="276999"/>
          </a:xfrm>
          <a:prstGeom prst="rect">
            <a:avLst/>
          </a:prstGeom>
          <a:noFill/>
        </p:spPr>
        <p:txBody>
          <a:bodyPr wrap="square" rtlCol="0">
            <a:spAutoFit/>
          </a:bodyPr>
          <a:lstStyle/>
          <a:p>
            <a:r>
              <a:rPr lang="sv-SE" sz="1200" b="1" noProof="0" dirty="0"/>
              <a:t>3,5</a:t>
            </a:r>
            <a:r>
              <a:rPr lang="sv-SE" sz="1200" noProof="0" dirty="0"/>
              <a:t>	3,4        3,5        3,5        3,5        3,4        3,3        3,6         3,6         3,6  </a:t>
            </a:r>
          </a:p>
        </p:txBody>
      </p:sp>
      <p:sp>
        <p:nvSpPr>
          <p:cNvPr id="33" name="New shape">
            <a:extLst>
              <a:ext uri="{FF2B5EF4-FFF2-40B4-BE49-F238E27FC236}">
                <a16:creationId xmlns:a16="http://schemas.microsoft.com/office/drawing/2014/main" id="{83344946-0446-1491-AF28-906A0BA4DFF4}"/>
              </a:ext>
            </a:extLst>
          </p:cNvPr>
          <p:cNvSpPr/>
          <p:nvPr/>
        </p:nvSpPr>
        <p:spPr>
          <a:xfrm rot="5400000">
            <a:off x="8837505" y="-1269651"/>
            <a:ext cx="2" cy="5781887"/>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4" name="New shape">
            <a:extLst>
              <a:ext uri="{FF2B5EF4-FFF2-40B4-BE49-F238E27FC236}">
                <a16:creationId xmlns:a16="http://schemas.microsoft.com/office/drawing/2014/main" id="{DC5F34EA-8B11-6F65-E62B-8FE7C8FA967B}"/>
              </a:ext>
            </a:extLst>
          </p:cNvPr>
          <p:cNvSpPr/>
          <p:nvPr/>
        </p:nvSpPr>
        <p:spPr>
          <a:xfrm rot="5400000" flipH="1">
            <a:off x="8871304" y="2935098"/>
            <a:ext cx="9641" cy="5859123"/>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5" name="textruta 34">
            <a:extLst>
              <a:ext uri="{FF2B5EF4-FFF2-40B4-BE49-F238E27FC236}">
                <a16:creationId xmlns:a16="http://schemas.microsoft.com/office/drawing/2014/main" id="{CBA987A5-347E-47AC-0F16-59B60CDE3B6F}"/>
              </a:ext>
            </a:extLst>
          </p:cNvPr>
          <p:cNvSpPr txBox="1"/>
          <p:nvPr/>
        </p:nvSpPr>
        <p:spPr>
          <a:xfrm>
            <a:off x="7336817" y="1729250"/>
            <a:ext cx="3263714" cy="246221"/>
          </a:xfrm>
          <a:prstGeom prst="rect">
            <a:avLst/>
          </a:prstGeom>
        </p:spPr>
        <p:txBody>
          <a:bodyPr vert="horz" wrap="none" lIns="0" tIns="0" rIns="0" bIns="0" rtlCol="0">
            <a:spAutoFit/>
          </a:bodyPr>
          <a:lstStyle/>
          <a:p>
            <a:pPr algn="l"/>
            <a:r>
              <a:rPr lang="sv-SE" sz="1600" noProof="0" dirty="0"/>
              <a:t>Jämförelse bakåt - medelvärden</a:t>
            </a:r>
          </a:p>
        </p:txBody>
      </p:sp>
      <p:sp>
        <p:nvSpPr>
          <p:cNvPr id="37" name="textruta 36">
            <a:extLst>
              <a:ext uri="{FF2B5EF4-FFF2-40B4-BE49-F238E27FC236}">
                <a16:creationId xmlns:a16="http://schemas.microsoft.com/office/drawing/2014/main" id="{C0CFC503-A076-3BC8-8EC2-81F7E6A0F7E9}"/>
              </a:ext>
            </a:extLst>
          </p:cNvPr>
          <p:cNvSpPr txBox="1"/>
          <p:nvPr/>
        </p:nvSpPr>
        <p:spPr>
          <a:xfrm>
            <a:off x="5837871" y="5830023"/>
            <a:ext cx="6097772" cy="246221"/>
          </a:xfrm>
          <a:prstGeom prst="rect">
            <a:avLst/>
          </a:prstGeom>
          <a:noFill/>
        </p:spPr>
        <p:txBody>
          <a:bodyPr wrap="square">
            <a:spAutoFit/>
          </a:bodyPr>
          <a:lstStyle/>
          <a:p>
            <a:r>
              <a:rPr lang="sv-SE" sz="1000" noProof="0" dirty="0"/>
              <a:t>Antal intervjuer: 1 551 (2025). </a:t>
            </a:r>
          </a:p>
        </p:txBody>
      </p:sp>
      <p:sp>
        <p:nvSpPr>
          <p:cNvPr id="39" name="textruta 38">
            <a:extLst>
              <a:ext uri="{FF2B5EF4-FFF2-40B4-BE49-F238E27FC236}">
                <a16:creationId xmlns:a16="http://schemas.microsoft.com/office/drawing/2014/main" id="{3A96E98B-AD87-9C46-EE2F-59573938EDAD}"/>
              </a:ext>
            </a:extLst>
          </p:cNvPr>
          <p:cNvSpPr txBox="1"/>
          <p:nvPr/>
        </p:nvSpPr>
        <p:spPr>
          <a:xfrm>
            <a:off x="5946463" y="2701026"/>
            <a:ext cx="513912" cy="2646878"/>
          </a:xfrm>
          <a:prstGeom prst="rect">
            <a:avLst/>
          </a:prstGeom>
        </p:spPr>
        <p:txBody>
          <a:bodyPr vert="horz" wrap="square" lIns="0" tIns="0" rIns="0" bIns="0" rtlCol="0">
            <a:spAutoFit/>
          </a:bodyPr>
          <a:lstStyle/>
          <a:p>
            <a:pPr algn="l"/>
            <a:r>
              <a:rPr lang="sv-SE" sz="1200" b="1" noProof="0" dirty="0" err="1"/>
              <a:t>Tot</a:t>
            </a:r>
            <a:endParaRPr lang="sv-SE" sz="1200" b="1" noProof="0" dirty="0"/>
          </a:p>
          <a:p>
            <a:pPr algn="l"/>
            <a:endParaRPr lang="sv-SE" sz="2800" b="1" noProof="0" dirty="0"/>
          </a:p>
          <a:p>
            <a:pPr algn="l"/>
            <a:r>
              <a:rPr lang="sv-SE" sz="1200" b="1" noProof="0" dirty="0"/>
              <a:t>S.F</a:t>
            </a:r>
          </a:p>
          <a:p>
            <a:pPr algn="l"/>
            <a:endParaRPr lang="sv-SE" sz="2800" b="1" noProof="0" dirty="0"/>
          </a:p>
          <a:p>
            <a:pPr algn="l"/>
            <a:r>
              <a:rPr lang="sv-SE" sz="1200" b="1" noProof="0" dirty="0"/>
              <a:t>FN</a:t>
            </a:r>
          </a:p>
          <a:p>
            <a:pPr algn="l"/>
            <a:endParaRPr lang="sv-SE" sz="2800" b="1" noProof="0" dirty="0"/>
          </a:p>
          <a:p>
            <a:pPr algn="l"/>
            <a:r>
              <a:rPr lang="sv-SE" sz="1200" b="1" noProof="0" dirty="0"/>
              <a:t>Sida</a:t>
            </a:r>
          </a:p>
          <a:p>
            <a:pPr algn="l"/>
            <a:endParaRPr lang="sv-SE" sz="2800" b="1" noProof="0" dirty="0"/>
          </a:p>
          <a:p>
            <a:pPr algn="l"/>
            <a:r>
              <a:rPr lang="sv-SE" sz="1200" b="1" noProof="0" dirty="0"/>
              <a:t>EU</a:t>
            </a:r>
          </a:p>
        </p:txBody>
      </p:sp>
    </p:spTree>
    <p:extLst>
      <p:ext uri="{BB962C8B-B14F-4D97-AF65-F5344CB8AC3E}">
        <p14:creationId xmlns:p14="http://schemas.microsoft.com/office/powerpoint/2010/main" val="847331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E9C4CC4F-7ED6-07BA-0838-52D79E10579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E4526E-557E-64C2-98C9-912ABE0CA30B}"/>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sv-SE"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sz="800" b="1" i="0" u="none" strike="noStrike" kern="1200" cap="none" spc="0" normalizeH="0" baseline="0" noProof="0" dirty="0">
              <a:ln>
                <a:noFill/>
              </a:ln>
              <a:solidFill>
                <a:srgbClr val="000000"/>
              </a:solidFill>
              <a:effectLst/>
              <a:uLnTx/>
              <a:uFillTx/>
              <a:latin typeface="Century Gothic" panose="02116942222400000000"/>
              <a:ea typeface="Verdana" panose="020B0604030504040204" pitchFamily="34" charset="0"/>
            </a:endParaRPr>
          </a:p>
        </p:txBody>
      </p:sp>
      <p:sp>
        <p:nvSpPr>
          <p:cNvPr id="5" name="Footer Placeholder 4">
            <a:extLst>
              <a:ext uri="{FF2B5EF4-FFF2-40B4-BE49-F238E27FC236}">
                <a16:creationId xmlns:a16="http://schemas.microsoft.com/office/drawing/2014/main" id="{671B7D33-34BC-BD42-4E84-676077F52A79}"/>
              </a:ext>
            </a:extLst>
          </p:cNvPr>
          <p:cNvSpPr>
            <a:spLocks noGrp="1"/>
          </p:cNvSpPr>
          <p:nvPr>
            <p:ph type="ftr" sz="quarter" idx="23"/>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Sida - Utveckling och bistånd 2025</a:t>
            </a:r>
          </a:p>
        </p:txBody>
      </p:sp>
      <p:sp>
        <p:nvSpPr>
          <p:cNvPr id="8" name="Title 7">
            <a:extLst>
              <a:ext uri="{FF2B5EF4-FFF2-40B4-BE49-F238E27FC236}">
                <a16:creationId xmlns:a16="http://schemas.microsoft.com/office/drawing/2014/main" id="{F9717563-ABCC-5AA0-2C3E-EBB20557EC53}"/>
              </a:ext>
            </a:extLst>
          </p:cNvPr>
          <p:cNvSpPr>
            <a:spLocks noGrp="1"/>
          </p:cNvSpPr>
          <p:nvPr>
            <p:ph type="title"/>
          </p:nvPr>
        </p:nvSpPr>
        <p:spPr/>
        <p:txBody>
          <a:bodyPr/>
          <a:lstStyle/>
          <a:p>
            <a:r>
              <a:rPr lang="sv-SE" sz="3000" noProof="0" dirty="0"/>
              <a:t>Sida och EU uppfattas vara lika effektiva biståndskanaler</a:t>
            </a:r>
          </a:p>
        </p:txBody>
      </p:sp>
      <p:sp>
        <p:nvSpPr>
          <p:cNvPr id="6" name="Date Placeholder 5">
            <a:extLst>
              <a:ext uri="{FF2B5EF4-FFF2-40B4-BE49-F238E27FC236}">
                <a16:creationId xmlns:a16="http://schemas.microsoft.com/office/drawing/2014/main" id="{C28CE30C-B471-7775-49F0-381FD53F82CE}"/>
              </a:ext>
            </a:extLst>
          </p:cNvPr>
          <p:cNvSpPr>
            <a:spLocks noGrp="1"/>
          </p:cNvSpPr>
          <p:nvPr>
            <p:ph type="dt" sz="half"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Century Gothic" panose="02116942222400000000"/>
                <a:ea typeface="+mn-ea"/>
                <a:cs typeface="+mn-cs"/>
              </a:rPr>
              <a:t>Confidential</a:t>
            </a:r>
            <a:endParaRPr kumimoji="0" lang="sv-SE" sz="8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11" name="Text Placeholder 10">
            <a:extLst>
              <a:ext uri="{FF2B5EF4-FFF2-40B4-BE49-F238E27FC236}">
                <a16:creationId xmlns:a16="http://schemas.microsoft.com/office/drawing/2014/main" id="{E10BFDF8-898A-28C2-C826-A1B8742E773E}"/>
              </a:ext>
            </a:extLst>
          </p:cNvPr>
          <p:cNvSpPr>
            <a:spLocks noGrp="1"/>
          </p:cNvSpPr>
          <p:nvPr>
            <p:ph type="body" sz="quarter" idx="26"/>
          </p:nvPr>
        </p:nvSpPr>
        <p:spPr/>
        <p:txBody>
          <a:bodyPr/>
          <a:lstStyle/>
          <a:p>
            <a:endParaRPr lang="sv-SE" noProof="0" dirty="0"/>
          </a:p>
        </p:txBody>
      </p:sp>
      <p:sp>
        <p:nvSpPr>
          <p:cNvPr id="10" name="Text Placeholder 9">
            <a:extLst>
              <a:ext uri="{FF2B5EF4-FFF2-40B4-BE49-F238E27FC236}">
                <a16:creationId xmlns:a16="http://schemas.microsoft.com/office/drawing/2014/main" id="{412172FF-FFAE-C38D-0ECF-6FEC8C8C22B5}"/>
              </a:ext>
            </a:extLst>
          </p:cNvPr>
          <p:cNvSpPr>
            <a:spLocks noGrp="1"/>
          </p:cNvSpPr>
          <p:nvPr>
            <p:ph type="body" sz="quarter" idx="22"/>
          </p:nvPr>
        </p:nvSpPr>
        <p:spPr>
          <a:xfrm>
            <a:off x="460374" y="1064176"/>
            <a:ext cx="8301661" cy="433182"/>
          </a:xfrm>
        </p:spPr>
        <p:txBody>
          <a:bodyPr/>
          <a:lstStyle/>
          <a:p>
            <a:r>
              <a:rPr lang="sv-SE" noProof="0" dirty="0"/>
              <a:t>Tidslinje – medelvärden </a:t>
            </a:r>
          </a:p>
        </p:txBody>
      </p:sp>
      <p:sp>
        <p:nvSpPr>
          <p:cNvPr id="12" name="New shape">
            <a:extLst>
              <a:ext uri="{FF2B5EF4-FFF2-40B4-BE49-F238E27FC236}">
                <a16:creationId xmlns:a16="http://schemas.microsoft.com/office/drawing/2014/main" id="{AA683EAE-F32C-132A-C682-5D8BE90C958E}"/>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13" name="New shape">
            <a:extLst>
              <a:ext uri="{FF2B5EF4-FFF2-40B4-BE49-F238E27FC236}">
                <a16:creationId xmlns:a16="http://schemas.microsoft.com/office/drawing/2014/main" id="{84565207-4F3F-A959-0B77-21F5E0799B4C}"/>
              </a:ext>
            </a:extLst>
          </p:cNvPr>
          <p:cNvSpPr/>
          <p:nvPr/>
        </p:nvSpPr>
        <p:spPr>
          <a:xfrm>
            <a:off x="431800" y="1710801"/>
            <a:ext cx="11017738"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Hur effektivt tror du att biståndet är via dessa kanaler?</a:t>
            </a:r>
          </a:p>
        </p:txBody>
      </p:sp>
      <p:sp>
        <p:nvSpPr>
          <p:cNvPr id="17" name="TextBox 16">
            <a:extLst>
              <a:ext uri="{FF2B5EF4-FFF2-40B4-BE49-F238E27FC236}">
                <a16:creationId xmlns:a16="http://schemas.microsoft.com/office/drawing/2014/main" id="{026054B3-1C43-8133-7B40-6A406B4424C2}"/>
              </a:ext>
            </a:extLst>
          </p:cNvPr>
          <p:cNvSpPr txBox="1"/>
          <p:nvPr/>
        </p:nvSpPr>
        <p:spPr>
          <a:xfrm>
            <a:off x="431800" y="1920351"/>
            <a:ext cx="1013098" cy="184666"/>
          </a:xfrm>
          <a:prstGeom prst="rect">
            <a:avLst/>
          </a:prstGeom>
        </p:spPr>
        <p:txBody>
          <a:bodyPr vert="horz"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panose="02116942222400000000"/>
                <a:ea typeface="+mn-ea"/>
                <a:cs typeface="+mn-cs"/>
              </a:rPr>
              <a:t>Medelvärden</a:t>
            </a:r>
          </a:p>
        </p:txBody>
      </p:sp>
      <p:graphicFrame>
        <p:nvGraphicFramePr>
          <p:cNvPr id="15" name="Platshållare för innehåll 14">
            <a:extLst>
              <a:ext uri="{FF2B5EF4-FFF2-40B4-BE49-F238E27FC236}">
                <a16:creationId xmlns:a16="http://schemas.microsoft.com/office/drawing/2014/main" id="{9926B0E6-7943-023F-443A-4E842849A96B}"/>
              </a:ext>
            </a:extLst>
          </p:cNvPr>
          <p:cNvGraphicFramePr>
            <a:graphicFrameLocks noGrp="1"/>
          </p:cNvGraphicFramePr>
          <p:nvPr>
            <p:ph sz="quarter" idx="12"/>
            <p:extLst>
              <p:ext uri="{D42A27DB-BD31-4B8C-83A1-F6EECF244321}">
                <p14:modId xmlns:p14="http://schemas.microsoft.com/office/powerpoint/2010/main" val="4082990990"/>
              </p:ext>
            </p:extLst>
          </p:nvPr>
        </p:nvGraphicFramePr>
        <p:xfrm>
          <a:off x="460376" y="2142433"/>
          <a:ext cx="10188333" cy="42678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2169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698CE51A-CD0E-C31A-6D6E-F75F263D50AB}"/>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BB3147FA-7923-CF69-FCE9-C2E2E7FA627B}"/>
              </a:ext>
            </a:extLst>
          </p:cNvPr>
          <p:cNvGraphicFramePr>
            <a:graphicFrameLocks noGrp="1"/>
          </p:cNvGraphicFramePr>
          <p:nvPr>
            <p:ph sz="quarter" idx="12"/>
            <p:extLst>
              <p:ext uri="{D42A27DB-BD31-4B8C-83A1-F6EECF244321}">
                <p14:modId xmlns:p14="http://schemas.microsoft.com/office/powerpoint/2010/main" val="1275556467"/>
              </p:ext>
            </p:extLst>
          </p:nvPr>
        </p:nvGraphicFramePr>
        <p:xfrm>
          <a:off x="460375" y="1964801"/>
          <a:ext cx="7677150" cy="428625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275F3DAC-3FF1-D4C9-44C5-5B7991665A26}"/>
              </a:ext>
            </a:extLst>
          </p:cNvPr>
          <p:cNvSpPr>
            <a:spLocks noGrp="1"/>
          </p:cNvSpPr>
          <p:nvPr>
            <p:ph type="sldNum" sz="quarter" idx="16"/>
          </p:nvPr>
        </p:nvSpPr>
        <p:spPr/>
        <p:txBody>
          <a:bodyPr/>
          <a:lstStyle/>
          <a:p>
            <a:fld id="{63DCA5C9-2E11-4C67-86EB-AE1DE127DC64}" type="slidenum">
              <a:rPr lang="sv-SE" noProof="0" smtClean="0"/>
              <a:pPr/>
              <a:t>12</a:t>
            </a:fld>
            <a:endParaRPr lang="sv-SE" noProof="0" dirty="0"/>
          </a:p>
        </p:txBody>
      </p:sp>
      <p:sp>
        <p:nvSpPr>
          <p:cNvPr id="5" name="Footer Placeholder 4">
            <a:extLst>
              <a:ext uri="{FF2B5EF4-FFF2-40B4-BE49-F238E27FC236}">
                <a16:creationId xmlns:a16="http://schemas.microsoft.com/office/drawing/2014/main" id="{BE04FF78-0874-1818-3182-5CF1A3921BD7}"/>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460D2330-37DC-354A-92D2-02F6AF2D1A3D}"/>
              </a:ext>
            </a:extLst>
          </p:cNvPr>
          <p:cNvSpPr>
            <a:spLocks noGrp="1"/>
          </p:cNvSpPr>
          <p:nvPr>
            <p:ph type="title"/>
          </p:nvPr>
        </p:nvSpPr>
        <p:spPr/>
        <p:txBody>
          <a:bodyPr/>
          <a:lstStyle/>
          <a:p>
            <a:r>
              <a:rPr lang="sv-SE" noProof="0" dirty="0"/>
              <a:t>4 av 10 tror att biståndet via Sida är ganska/mycket effektivt</a:t>
            </a:r>
          </a:p>
        </p:txBody>
      </p:sp>
      <p:sp>
        <p:nvSpPr>
          <p:cNvPr id="6" name="Date Placeholder 5">
            <a:extLst>
              <a:ext uri="{FF2B5EF4-FFF2-40B4-BE49-F238E27FC236}">
                <a16:creationId xmlns:a16="http://schemas.microsoft.com/office/drawing/2014/main" id="{4945AC13-8172-E528-710F-C0EE98998635}"/>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282A8A9A-3576-E362-6648-478D61894238}"/>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72C556AE-C552-CED7-5376-FEB8A6A73C73}"/>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2F531CE6-F8A1-24F6-ACA6-3799CDB32FE9}"/>
              </a:ext>
            </a:extLst>
          </p:cNvPr>
          <p:cNvSpPr/>
          <p:nvPr/>
        </p:nvSpPr>
        <p:spPr>
          <a:xfrm>
            <a:off x="431800" y="1710801"/>
            <a:ext cx="11017738"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Hur effektivt tror du att biståndet är via </a:t>
            </a:r>
            <a:r>
              <a:rPr lang="sv-SE" sz="1200" b="1" u="sng" noProof="0" dirty="0">
                <a:solidFill>
                  <a:srgbClr val="000000"/>
                </a:solidFill>
                <a:latin typeface="Century Gothic" panose="020B0502020202020204" pitchFamily="34" charset="0"/>
              </a:rPr>
              <a:t>Sida</a:t>
            </a:r>
            <a:r>
              <a:rPr lang="sv-SE" sz="1200" b="1" noProof="0" dirty="0">
                <a:solidFill>
                  <a:srgbClr val="000000"/>
                </a:solidFill>
                <a:latin typeface="Century Gothic" panose="020B0502020202020204" pitchFamily="34" charset="0"/>
              </a:rPr>
              <a:t>?</a:t>
            </a:r>
          </a:p>
        </p:txBody>
      </p:sp>
      <p:sp>
        <p:nvSpPr>
          <p:cNvPr id="17" name="TextBox 16">
            <a:extLst>
              <a:ext uri="{FF2B5EF4-FFF2-40B4-BE49-F238E27FC236}">
                <a16:creationId xmlns:a16="http://schemas.microsoft.com/office/drawing/2014/main" id="{B12F6FF8-D39C-1045-47CB-E08402D84FA5}"/>
              </a:ext>
            </a:extLst>
          </p:cNvPr>
          <p:cNvSpPr txBox="1"/>
          <p:nvPr/>
        </p:nvSpPr>
        <p:spPr>
          <a:xfrm>
            <a:off x="431800" y="1920351"/>
            <a:ext cx="679673" cy="184666"/>
          </a:xfrm>
          <a:prstGeom prst="rect">
            <a:avLst/>
          </a:prstGeom>
        </p:spPr>
        <p:txBody>
          <a:bodyPr vert="horz" wrap="none" lIns="0" tIns="0" rIns="0" bIns="0" rtlCol="0">
            <a:spAutoFit/>
          </a:bodyPr>
          <a:lstStyle/>
          <a:p>
            <a:pPr algn="l"/>
            <a:r>
              <a:rPr lang="sv-SE" sz="1200" noProof="0" dirty="0"/>
              <a:t>Andel i %</a:t>
            </a:r>
          </a:p>
        </p:txBody>
      </p:sp>
      <p:sp>
        <p:nvSpPr>
          <p:cNvPr id="18" name="TextBox 17">
            <a:extLst>
              <a:ext uri="{FF2B5EF4-FFF2-40B4-BE49-F238E27FC236}">
                <a16:creationId xmlns:a16="http://schemas.microsoft.com/office/drawing/2014/main" id="{973E428C-4A5F-0508-F775-E3B4D2441F29}"/>
              </a:ext>
            </a:extLst>
          </p:cNvPr>
          <p:cNvSpPr txBox="1"/>
          <p:nvPr/>
        </p:nvSpPr>
        <p:spPr>
          <a:xfrm>
            <a:off x="9416091" y="1700168"/>
            <a:ext cx="2333625" cy="5447645"/>
          </a:xfrm>
          <a:prstGeom prst="rect">
            <a:avLst/>
          </a:prstGeom>
        </p:spPr>
        <p:txBody>
          <a:bodyPr vert="horz" wrap="square" lIns="0" tIns="0" rIns="0" bIns="0" rtlCol="0">
            <a:spAutoFit/>
          </a:bodyPr>
          <a:lstStyle/>
          <a:p>
            <a:r>
              <a:rPr lang="sv-SE" sz="1400" dirty="0"/>
              <a:t>Män upplever i lägre grad att bistånd via Sida är effektivt (34 % svarar inte alls effektivt eller inte särskilt effektivt) jämfört med kvinnor (12 % negativa). Detta mönster gäller för alla organisationer, inte bara Sida.</a:t>
            </a:r>
          </a:p>
          <a:p>
            <a:endParaRPr lang="sv-SE" sz="1400" noProof="0" dirty="0"/>
          </a:p>
          <a:p>
            <a:pPr algn="l"/>
            <a:r>
              <a:rPr lang="sv-SE" sz="1400" noProof="0" dirty="0"/>
              <a:t>De som är 65+ år tror i lägre grad att biståndet via Sida är effektivt (32% inte alls/inte särskilt effektivt) jämfört med övriga åldersgrupper. Samma mönster syns även för FN och EU, men inte för Svenska frivilligorganisationer, </a:t>
            </a:r>
          </a:p>
          <a:p>
            <a:pPr algn="l"/>
            <a:endParaRPr lang="sv-SE" sz="1200" noProof="0" dirty="0"/>
          </a:p>
          <a:p>
            <a:pPr algn="l"/>
            <a:endParaRPr lang="sv-SE" sz="1200" noProof="0" dirty="0"/>
          </a:p>
          <a:p>
            <a:pPr algn="l"/>
            <a:endParaRPr lang="sv-SE" sz="1200" noProof="0" dirty="0"/>
          </a:p>
          <a:p>
            <a:pPr algn="l"/>
            <a:endParaRPr lang="sv-SE" sz="1200" noProof="0" dirty="0"/>
          </a:p>
          <a:p>
            <a:pPr algn="l"/>
            <a:endParaRPr lang="sv-SE" sz="1200" noProof="0" dirty="0"/>
          </a:p>
        </p:txBody>
      </p:sp>
      <p:graphicFrame>
        <p:nvGraphicFramePr>
          <p:cNvPr id="14" name="Tabell 13">
            <a:extLst>
              <a:ext uri="{FF2B5EF4-FFF2-40B4-BE49-F238E27FC236}">
                <a16:creationId xmlns:a16="http://schemas.microsoft.com/office/drawing/2014/main" id="{A83AC716-8868-39B3-7BD2-6DD8AB4C6EC1}"/>
              </a:ext>
            </a:extLst>
          </p:cNvPr>
          <p:cNvGraphicFramePr>
            <a:graphicFrameLocks noGrp="1"/>
          </p:cNvGraphicFramePr>
          <p:nvPr>
            <p:extLst>
              <p:ext uri="{D42A27DB-BD31-4B8C-83A1-F6EECF244321}">
                <p14:modId xmlns:p14="http://schemas.microsoft.com/office/powerpoint/2010/main" val="2231555519"/>
              </p:ext>
            </p:extLst>
          </p:nvPr>
        </p:nvGraphicFramePr>
        <p:xfrm>
          <a:off x="8399240" y="2485952"/>
          <a:ext cx="428943" cy="3635930"/>
        </p:xfrm>
        <a:graphic>
          <a:graphicData uri="http://schemas.openxmlformats.org/drawingml/2006/table">
            <a:tbl>
              <a:tblPr firstRow="1" bandRow="1">
                <a:tableStyleId>{2D5ABB26-0587-4C30-8999-92F81FD0307C}</a:tableStyleId>
              </a:tblPr>
              <a:tblGrid>
                <a:gridCol w="428943">
                  <a:extLst>
                    <a:ext uri="{9D8B030D-6E8A-4147-A177-3AD203B41FA5}">
                      <a16:colId xmlns:a16="http://schemas.microsoft.com/office/drawing/2014/main" val="2329235301"/>
                    </a:ext>
                  </a:extLst>
                </a:gridCol>
              </a:tblGrid>
              <a:tr h="363593">
                <a:tc>
                  <a:txBody>
                    <a:bodyPr/>
                    <a:lstStyle/>
                    <a:p>
                      <a:r>
                        <a:rPr lang="sv-SE" b="0" noProof="0" dirty="0"/>
                        <a:t>41</a:t>
                      </a:r>
                    </a:p>
                  </a:txBody>
                  <a:tcPr/>
                </a:tc>
                <a:extLst>
                  <a:ext uri="{0D108BD9-81ED-4DB2-BD59-A6C34878D82A}">
                    <a16:rowId xmlns:a16="http://schemas.microsoft.com/office/drawing/2014/main" val="2929605992"/>
                  </a:ext>
                </a:extLst>
              </a:tr>
              <a:tr h="363593">
                <a:tc>
                  <a:txBody>
                    <a:bodyPr/>
                    <a:lstStyle/>
                    <a:p>
                      <a:r>
                        <a:rPr lang="sv-SE" b="0" noProof="0" dirty="0"/>
                        <a:t>38</a:t>
                      </a:r>
                    </a:p>
                  </a:txBody>
                  <a:tcPr/>
                </a:tc>
                <a:extLst>
                  <a:ext uri="{0D108BD9-81ED-4DB2-BD59-A6C34878D82A}">
                    <a16:rowId xmlns:a16="http://schemas.microsoft.com/office/drawing/2014/main" val="1551036422"/>
                  </a:ext>
                </a:extLst>
              </a:tr>
              <a:tr h="363593">
                <a:tc>
                  <a:txBody>
                    <a:bodyPr/>
                    <a:lstStyle/>
                    <a:p>
                      <a:r>
                        <a:rPr lang="sv-SE" b="0" noProof="0" dirty="0"/>
                        <a:t>41</a:t>
                      </a:r>
                    </a:p>
                  </a:txBody>
                  <a:tcPr/>
                </a:tc>
                <a:extLst>
                  <a:ext uri="{0D108BD9-81ED-4DB2-BD59-A6C34878D82A}">
                    <a16:rowId xmlns:a16="http://schemas.microsoft.com/office/drawing/2014/main" val="3008208888"/>
                  </a:ext>
                </a:extLst>
              </a:tr>
              <a:tr h="363593">
                <a:tc>
                  <a:txBody>
                    <a:bodyPr/>
                    <a:lstStyle/>
                    <a:p>
                      <a:r>
                        <a:rPr lang="sv-SE" b="0" noProof="0" dirty="0"/>
                        <a:t>36</a:t>
                      </a:r>
                    </a:p>
                  </a:txBody>
                  <a:tcPr/>
                </a:tc>
                <a:extLst>
                  <a:ext uri="{0D108BD9-81ED-4DB2-BD59-A6C34878D82A}">
                    <a16:rowId xmlns:a16="http://schemas.microsoft.com/office/drawing/2014/main" val="1056763401"/>
                  </a:ext>
                </a:extLst>
              </a:tr>
              <a:tr h="363593">
                <a:tc>
                  <a:txBody>
                    <a:bodyPr/>
                    <a:lstStyle/>
                    <a:p>
                      <a:r>
                        <a:rPr lang="sv-SE" b="0" noProof="0" dirty="0"/>
                        <a:t>36</a:t>
                      </a:r>
                    </a:p>
                  </a:txBody>
                  <a:tcPr/>
                </a:tc>
                <a:extLst>
                  <a:ext uri="{0D108BD9-81ED-4DB2-BD59-A6C34878D82A}">
                    <a16:rowId xmlns:a16="http://schemas.microsoft.com/office/drawing/2014/main" val="2777868494"/>
                  </a:ext>
                </a:extLst>
              </a:tr>
              <a:tr h="363593">
                <a:tc>
                  <a:txBody>
                    <a:bodyPr/>
                    <a:lstStyle/>
                    <a:p>
                      <a:r>
                        <a:rPr lang="sv-SE" b="0" noProof="0" dirty="0"/>
                        <a:t>38</a:t>
                      </a:r>
                    </a:p>
                  </a:txBody>
                  <a:tcPr/>
                </a:tc>
                <a:extLst>
                  <a:ext uri="{0D108BD9-81ED-4DB2-BD59-A6C34878D82A}">
                    <a16:rowId xmlns:a16="http://schemas.microsoft.com/office/drawing/2014/main" val="3964801322"/>
                  </a:ext>
                </a:extLst>
              </a:tr>
              <a:tr h="363593">
                <a:tc>
                  <a:txBody>
                    <a:bodyPr/>
                    <a:lstStyle/>
                    <a:p>
                      <a:r>
                        <a:rPr lang="sv-SE" b="0" noProof="0" dirty="0"/>
                        <a:t>35</a:t>
                      </a:r>
                    </a:p>
                  </a:txBody>
                  <a:tcPr/>
                </a:tc>
                <a:extLst>
                  <a:ext uri="{0D108BD9-81ED-4DB2-BD59-A6C34878D82A}">
                    <a16:rowId xmlns:a16="http://schemas.microsoft.com/office/drawing/2014/main" val="1450129717"/>
                  </a:ext>
                </a:extLst>
              </a:tr>
              <a:tr h="363593">
                <a:tc>
                  <a:txBody>
                    <a:bodyPr/>
                    <a:lstStyle/>
                    <a:p>
                      <a:r>
                        <a:rPr lang="sv-SE" b="0" noProof="0" dirty="0"/>
                        <a:t>41</a:t>
                      </a:r>
                    </a:p>
                  </a:txBody>
                  <a:tcPr/>
                </a:tc>
                <a:extLst>
                  <a:ext uri="{0D108BD9-81ED-4DB2-BD59-A6C34878D82A}">
                    <a16:rowId xmlns:a16="http://schemas.microsoft.com/office/drawing/2014/main" val="249473878"/>
                  </a:ext>
                </a:extLst>
              </a:tr>
              <a:tr h="363593">
                <a:tc>
                  <a:txBody>
                    <a:bodyPr/>
                    <a:lstStyle/>
                    <a:p>
                      <a:r>
                        <a:rPr lang="sv-SE" b="0" noProof="0" dirty="0"/>
                        <a:t>43</a:t>
                      </a:r>
                    </a:p>
                  </a:txBody>
                  <a:tcPr/>
                </a:tc>
                <a:extLst>
                  <a:ext uri="{0D108BD9-81ED-4DB2-BD59-A6C34878D82A}">
                    <a16:rowId xmlns:a16="http://schemas.microsoft.com/office/drawing/2014/main" val="641151745"/>
                  </a:ext>
                </a:extLst>
              </a:tr>
              <a:tr h="363593">
                <a:tc>
                  <a:txBody>
                    <a:bodyPr/>
                    <a:lstStyle/>
                    <a:p>
                      <a:r>
                        <a:rPr lang="sv-SE" b="0" noProof="0" dirty="0"/>
                        <a:t>38</a:t>
                      </a:r>
                    </a:p>
                  </a:txBody>
                  <a:tcPr/>
                </a:tc>
                <a:extLst>
                  <a:ext uri="{0D108BD9-81ED-4DB2-BD59-A6C34878D82A}">
                    <a16:rowId xmlns:a16="http://schemas.microsoft.com/office/drawing/2014/main" val="1441255188"/>
                  </a:ext>
                </a:extLst>
              </a:tr>
            </a:tbl>
          </a:graphicData>
        </a:graphic>
      </p:graphicFrame>
      <p:sp>
        <p:nvSpPr>
          <p:cNvPr id="15" name="textruta 14">
            <a:extLst>
              <a:ext uri="{FF2B5EF4-FFF2-40B4-BE49-F238E27FC236}">
                <a16:creationId xmlns:a16="http://schemas.microsoft.com/office/drawing/2014/main" id="{E9FE23B0-984F-4208-3C5C-3D75E12CFFFB}"/>
              </a:ext>
            </a:extLst>
          </p:cNvPr>
          <p:cNvSpPr txBox="1"/>
          <p:nvPr/>
        </p:nvSpPr>
        <p:spPr>
          <a:xfrm>
            <a:off x="8099653" y="2102654"/>
            <a:ext cx="1197444" cy="369332"/>
          </a:xfrm>
          <a:prstGeom prst="rect">
            <a:avLst/>
          </a:prstGeom>
        </p:spPr>
        <p:txBody>
          <a:bodyPr vert="horz" wrap="none" lIns="0" tIns="0" rIns="0" bIns="0" rtlCol="0">
            <a:spAutoFit/>
          </a:bodyPr>
          <a:lstStyle/>
          <a:p>
            <a:pPr algn="ctr"/>
            <a:r>
              <a:rPr lang="sv-SE" sz="1200" b="1" noProof="0" dirty="0"/>
              <a:t>Ganska+</a:t>
            </a:r>
          </a:p>
          <a:p>
            <a:pPr algn="ctr"/>
            <a:r>
              <a:rPr lang="sv-SE" sz="1200" b="1" noProof="0" dirty="0"/>
              <a:t>mycket effektivt</a:t>
            </a:r>
          </a:p>
        </p:txBody>
      </p:sp>
      <p:sp>
        <p:nvSpPr>
          <p:cNvPr id="2" name="New shape">
            <a:extLst>
              <a:ext uri="{FF2B5EF4-FFF2-40B4-BE49-F238E27FC236}">
                <a16:creationId xmlns:a16="http://schemas.microsoft.com/office/drawing/2014/main" id="{A42A6EB4-15E7-CBF7-BBC7-9E699D21197F}"/>
              </a:ext>
            </a:extLst>
          </p:cNvPr>
          <p:cNvSpPr/>
          <p:nvPr/>
        </p:nvSpPr>
        <p:spPr>
          <a:xfrm rot="5400000" flipH="1">
            <a:off x="4284661" y="2442645"/>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3E64DB41-FEBC-751B-163C-8335BEA1B82C}"/>
              </a:ext>
            </a:extLst>
          </p:cNvPr>
          <p:cNvSpPr txBox="1"/>
          <p:nvPr/>
        </p:nvSpPr>
        <p:spPr>
          <a:xfrm>
            <a:off x="425206" y="6326291"/>
            <a:ext cx="5368085" cy="153888"/>
          </a:xfrm>
          <a:prstGeom prst="rect">
            <a:avLst/>
          </a:prstGeom>
        </p:spPr>
        <p:txBody>
          <a:bodyPr vert="horz" wrap="square" lIns="0" tIns="0" rIns="0" bIns="0" rtlCol="0">
            <a:spAutoFit/>
          </a:bodyPr>
          <a:lstStyle/>
          <a:p>
            <a:pPr algn="l"/>
            <a:r>
              <a:rPr lang="sv-SE" sz="1000" noProof="0" dirty="0"/>
              <a:t>Antal intervjuer: 1 551 (2025)</a:t>
            </a:r>
          </a:p>
        </p:txBody>
      </p:sp>
      <p:sp>
        <p:nvSpPr>
          <p:cNvPr id="7" name="Text Placeholder 9">
            <a:extLst>
              <a:ext uri="{FF2B5EF4-FFF2-40B4-BE49-F238E27FC236}">
                <a16:creationId xmlns:a16="http://schemas.microsoft.com/office/drawing/2014/main" id="{AE201833-477E-F084-45AB-AAC3EAFB8DB3}"/>
              </a:ext>
            </a:extLst>
          </p:cNvPr>
          <p:cNvSpPr>
            <a:spLocks noGrp="1"/>
          </p:cNvSpPr>
          <p:nvPr>
            <p:ph type="body" sz="quarter" idx="22"/>
          </p:nvPr>
        </p:nvSpPr>
        <p:spPr>
          <a:xfrm>
            <a:off x="460374" y="1085442"/>
            <a:ext cx="8301661" cy="433182"/>
          </a:xfrm>
        </p:spPr>
        <p:txBody>
          <a:bodyPr/>
          <a:lstStyle/>
          <a:p>
            <a:r>
              <a:rPr lang="sv-SE" noProof="0" dirty="0"/>
              <a:t>Bistånd – effektivitet via olika kanaler</a:t>
            </a:r>
          </a:p>
        </p:txBody>
      </p:sp>
    </p:spTree>
    <p:extLst>
      <p:ext uri="{BB962C8B-B14F-4D97-AF65-F5344CB8AC3E}">
        <p14:creationId xmlns:p14="http://schemas.microsoft.com/office/powerpoint/2010/main" val="3126106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33521-61EC-B368-D2B1-C5CE3F2254C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E0518EA-5389-237E-88FA-7135BCCF6046}"/>
              </a:ext>
            </a:extLst>
          </p:cNvPr>
          <p:cNvSpPr>
            <a:spLocks noGrp="1"/>
          </p:cNvSpPr>
          <p:nvPr>
            <p:ph type="body" sz="quarter" idx="19"/>
          </p:nvPr>
        </p:nvSpPr>
        <p:spPr/>
        <p:txBody>
          <a:bodyPr/>
          <a:lstStyle/>
          <a:p>
            <a:r>
              <a:rPr lang="sv-SE" noProof="0" dirty="0"/>
              <a:t>Vilka insatser görs inom ramen för svenskt bistånd?</a:t>
            </a:r>
          </a:p>
        </p:txBody>
      </p:sp>
      <p:sp>
        <p:nvSpPr>
          <p:cNvPr id="3" name="Text Placeholder 2">
            <a:extLst>
              <a:ext uri="{FF2B5EF4-FFF2-40B4-BE49-F238E27FC236}">
                <a16:creationId xmlns:a16="http://schemas.microsoft.com/office/drawing/2014/main" id="{F2BBACDD-F3A1-1330-A223-D60EA966B38F}"/>
              </a:ext>
            </a:extLst>
          </p:cNvPr>
          <p:cNvSpPr>
            <a:spLocks noGrp="1"/>
          </p:cNvSpPr>
          <p:nvPr>
            <p:ph type="body" sz="quarter" idx="22"/>
          </p:nvPr>
        </p:nvSpPr>
        <p:spPr/>
        <p:txBody>
          <a:bodyPr/>
          <a:lstStyle/>
          <a:p>
            <a:r>
              <a:rPr lang="sv-SE" noProof="0" dirty="0"/>
              <a:t>3</a:t>
            </a:r>
          </a:p>
        </p:txBody>
      </p:sp>
      <p:sp>
        <p:nvSpPr>
          <p:cNvPr id="4" name="Slide Number Placeholder 3">
            <a:extLst>
              <a:ext uri="{FF2B5EF4-FFF2-40B4-BE49-F238E27FC236}">
                <a16:creationId xmlns:a16="http://schemas.microsoft.com/office/drawing/2014/main" id="{5F273438-970C-8043-F5D3-080FD3655850}"/>
              </a:ext>
            </a:extLst>
          </p:cNvPr>
          <p:cNvSpPr>
            <a:spLocks noGrp="1"/>
          </p:cNvSpPr>
          <p:nvPr>
            <p:ph type="sldNum" sz="quarter" idx="24"/>
          </p:nvPr>
        </p:nvSpPr>
        <p:spPr/>
        <p:txBody>
          <a:bodyPr/>
          <a:lstStyle/>
          <a:p>
            <a:fld id="{63DCA5C9-2E11-4C67-86EB-AE1DE127DC64}" type="slidenum">
              <a:rPr lang="sv-SE" noProof="0" smtClean="0"/>
              <a:pPr/>
              <a:t>13</a:t>
            </a:fld>
            <a:endParaRPr lang="sv-SE" noProof="0" dirty="0"/>
          </a:p>
        </p:txBody>
      </p:sp>
      <p:sp>
        <p:nvSpPr>
          <p:cNvPr id="5" name="Footer Placeholder 4">
            <a:extLst>
              <a:ext uri="{FF2B5EF4-FFF2-40B4-BE49-F238E27FC236}">
                <a16:creationId xmlns:a16="http://schemas.microsoft.com/office/drawing/2014/main" id="{4BC3635A-CC4B-2481-888C-1DF23329A709}"/>
              </a:ext>
            </a:extLst>
          </p:cNvPr>
          <p:cNvSpPr>
            <a:spLocks noGrp="1"/>
          </p:cNvSpPr>
          <p:nvPr>
            <p:ph type="ftr" sz="quarter" idx="25"/>
          </p:nvPr>
        </p:nvSpPr>
        <p:spPr/>
        <p:txBody>
          <a:bodyPr/>
          <a:lstStyle/>
          <a:p>
            <a:r>
              <a:rPr lang="sv-SE" noProof="0" dirty="0"/>
              <a:t>Sida - Utveckling och bistånd 2025</a:t>
            </a:r>
          </a:p>
        </p:txBody>
      </p:sp>
      <p:sp>
        <p:nvSpPr>
          <p:cNvPr id="6" name="Date Placeholder 5">
            <a:extLst>
              <a:ext uri="{FF2B5EF4-FFF2-40B4-BE49-F238E27FC236}">
                <a16:creationId xmlns:a16="http://schemas.microsoft.com/office/drawing/2014/main" id="{061BEFB2-A81B-0AC7-7C40-E45529DAFC81}"/>
              </a:ext>
            </a:extLst>
          </p:cNvPr>
          <p:cNvSpPr>
            <a:spLocks noGrp="1"/>
          </p:cNvSpPr>
          <p:nvPr>
            <p:ph type="dt" sz="half" idx="26"/>
          </p:nvPr>
        </p:nvSpPr>
        <p:spPr/>
        <p:txBody>
          <a:bodyPr/>
          <a:lstStyle/>
          <a:p>
            <a:r>
              <a:rPr lang="sv-SE" noProof="0" dirty="0" err="1"/>
              <a:t>Confidential</a:t>
            </a:r>
            <a:endParaRPr lang="sv-SE" noProof="0" dirty="0"/>
          </a:p>
        </p:txBody>
      </p:sp>
      <p:sp>
        <p:nvSpPr>
          <p:cNvPr id="7" name="Text Placeholder 6">
            <a:extLst>
              <a:ext uri="{FF2B5EF4-FFF2-40B4-BE49-F238E27FC236}">
                <a16:creationId xmlns:a16="http://schemas.microsoft.com/office/drawing/2014/main" id="{7D389D78-07AF-73E3-7C11-CEF064768635}"/>
              </a:ext>
            </a:extLst>
          </p:cNvPr>
          <p:cNvSpPr>
            <a:spLocks noGrp="1"/>
          </p:cNvSpPr>
          <p:nvPr>
            <p:ph type="body" sz="quarter" idx="28"/>
          </p:nvPr>
        </p:nvSpPr>
        <p:spPr/>
        <p:txBody>
          <a:bodyPr/>
          <a:lstStyle/>
          <a:p>
            <a:r>
              <a:rPr lang="sv-SE" noProof="0" dirty="0"/>
              <a:t>Kännedom om insatser i svenskt bistånd</a:t>
            </a:r>
          </a:p>
        </p:txBody>
      </p:sp>
    </p:spTree>
    <p:extLst>
      <p:ext uri="{BB962C8B-B14F-4D97-AF65-F5344CB8AC3E}">
        <p14:creationId xmlns:p14="http://schemas.microsoft.com/office/powerpoint/2010/main" val="1362225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6190438C-9C60-A11F-2BE9-E43F0E013F03}"/>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277046DD-0E14-EDD1-F0C1-0500023D81ED}"/>
              </a:ext>
            </a:extLst>
          </p:cNvPr>
          <p:cNvGraphicFramePr>
            <a:graphicFrameLocks noGrp="1"/>
          </p:cNvGraphicFramePr>
          <p:nvPr>
            <p:ph sz="quarter" idx="12"/>
            <p:extLst>
              <p:ext uri="{D42A27DB-BD31-4B8C-83A1-F6EECF244321}">
                <p14:modId xmlns:p14="http://schemas.microsoft.com/office/powerpoint/2010/main" val="3656140360"/>
              </p:ext>
            </p:extLst>
          </p:nvPr>
        </p:nvGraphicFramePr>
        <p:xfrm>
          <a:off x="460375" y="2067987"/>
          <a:ext cx="7333290" cy="4227521"/>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C7D8EF2C-4ACE-317F-2278-8AC989DCE413}"/>
              </a:ext>
            </a:extLst>
          </p:cNvPr>
          <p:cNvSpPr>
            <a:spLocks noGrp="1"/>
          </p:cNvSpPr>
          <p:nvPr>
            <p:ph type="sldNum" sz="quarter" idx="16"/>
          </p:nvPr>
        </p:nvSpPr>
        <p:spPr/>
        <p:txBody>
          <a:bodyPr/>
          <a:lstStyle/>
          <a:p>
            <a:fld id="{63DCA5C9-2E11-4C67-86EB-AE1DE127DC64}" type="slidenum">
              <a:rPr lang="sv-SE" noProof="0" smtClean="0"/>
              <a:pPr/>
              <a:t>14</a:t>
            </a:fld>
            <a:endParaRPr lang="sv-SE" noProof="0" dirty="0"/>
          </a:p>
        </p:txBody>
      </p:sp>
      <p:sp>
        <p:nvSpPr>
          <p:cNvPr id="5" name="Footer Placeholder 4">
            <a:extLst>
              <a:ext uri="{FF2B5EF4-FFF2-40B4-BE49-F238E27FC236}">
                <a16:creationId xmlns:a16="http://schemas.microsoft.com/office/drawing/2014/main" id="{1F51E431-40A4-7A0F-2D33-B44661819954}"/>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276BD149-3F37-2393-910B-9C5CF4617D59}"/>
              </a:ext>
            </a:extLst>
          </p:cNvPr>
          <p:cNvSpPr>
            <a:spLocks noGrp="1"/>
          </p:cNvSpPr>
          <p:nvPr>
            <p:ph type="title"/>
          </p:nvPr>
        </p:nvSpPr>
        <p:spPr/>
        <p:txBody>
          <a:bodyPr/>
          <a:lstStyle/>
          <a:p>
            <a:r>
              <a:rPr lang="sv-SE" noProof="0" dirty="0"/>
              <a:t>Högst kännedom om insatser vid katastrofer och konflikter samt om insatser för kunskap och hälsa</a:t>
            </a:r>
          </a:p>
        </p:txBody>
      </p:sp>
      <p:sp>
        <p:nvSpPr>
          <p:cNvPr id="6" name="Date Placeholder 5">
            <a:extLst>
              <a:ext uri="{FF2B5EF4-FFF2-40B4-BE49-F238E27FC236}">
                <a16:creationId xmlns:a16="http://schemas.microsoft.com/office/drawing/2014/main" id="{C9835E07-DC6C-D1F8-C240-1BFB310394B2}"/>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20CD5796-041A-4DC4-E615-A993816424E3}"/>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C4BC604E-2B34-8E63-DA7C-7F6EFE736DB6}"/>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2AD75EBD-B115-48AD-9886-DE2C072788EA}"/>
              </a:ext>
            </a:extLst>
          </p:cNvPr>
          <p:cNvSpPr/>
          <p:nvPr/>
        </p:nvSpPr>
        <p:spPr>
          <a:xfrm>
            <a:off x="431800" y="1672701"/>
            <a:ext cx="7677150" cy="39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Målet för det svenska biståndet är att människor som lever i fattigdom och förtryck ska få förutsättningar att förbättra sina levnadsvillkor. Har du hört talas om att följande insatser görs?</a:t>
            </a:r>
          </a:p>
        </p:txBody>
      </p:sp>
      <p:sp>
        <p:nvSpPr>
          <p:cNvPr id="17" name="TextBox 16">
            <a:extLst>
              <a:ext uri="{FF2B5EF4-FFF2-40B4-BE49-F238E27FC236}">
                <a16:creationId xmlns:a16="http://schemas.microsoft.com/office/drawing/2014/main" id="{24360E5E-9603-1935-03D1-AD07F46CBBB0}"/>
              </a:ext>
            </a:extLst>
          </p:cNvPr>
          <p:cNvSpPr txBox="1"/>
          <p:nvPr/>
        </p:nvSpPr>
        <p:spPr>
          <a:xfrm>
            <a:off x="6253172" y="1862562"/>
            <a:ext cx="860813" cy="184666"/>
          </a:xfrm>
          <a:prstGeom prst="rect">
            <a:avLst/>
          </a:prstGeom>
        </p:spPr>
        <p:txBody>
          <a:bodyPr vert="horz" wrap="none" lIns="0" tIns="0" rIns="0" bIns="0" rtlCol="0">
            <a:spAutoFit/>
          </a:bodyPr>
          <a:lstStyle/>
          <a:p>
            <a:pPr algn="l"/>
            <a:r>
              <a:rPr lang="sv-SE" sz="1200" noProof="0" dirty="0"/>
              <a:t>Andel ja i %</a:t>
            </a:r>
          </a:p>
        </p:txBody>
      </p:sp>
      <p:sp>
        <p:nvSpPr>
          <p:cNvPr id="18" name="TextBox 17">
            <a:extLst>
              <a:ext uri="{FF2B5EF4-FFF2-40B4-BE49-F238E27FC236}">
                <a16:creationId xmlns:a16="http://schemas.microsoft.com/office/drawing/2014/main" id="{4B110EF7-78A0-8328-3773-C5C56917CD48}"/>
              </a:ext>
            </a:extLst>
          </p:cNvPr>
          <p:cNvSpPr txBox="1"/>
          <p:nvPr/>
        </p:nvSpPr>
        <p:spPr>
          <a:xfrm>
            <a:off x="8985250" y="1696042"/>
            <a:ext cx="2524329" cy="3293209"/>
          </a:xfrm>
          <a:prstGeom prst="rect">
            <a:avLst/>
          </a:prstGeom>
        </p:spPr>
        <p:txBody>
          <a:bodyPr vert="horz" wrap="square" lIns="0" tIns="0" rIns="0" bIns="0" rtlCol="0">
            <a:spAutoFit/>
          </a:bodyPr>
          <a:lstStyle/>
          <a:p>
            <a:pPr algn="l"/>
            <a:r>
              <a:rPr lang="sv-SE" sz="1400" noProof="0" dirty="0"/>
              <a:t>Kännedomen om de olika insatserna som görs är överlag hög. </a:t>
            </a:r>
          </a:p>
          <a:p>
            <a:pPr algn="l"/>
            <a:endParaRPr lang="sv-SE" sz="1400" noProof="0" dirty="0"/>
          </a:p>
          <a:p>
            <a:pPr algn="l"/>
            <a:r>
              <a:rPr lang="sv-SE" sz="1400" noProof="0" dirty="0"/>
              <a:t>Inga stora skillnader finns beroende på kön eller ålder – samtliga verkar ha relativt god kännedom om insatserna.</a:t>
            </a:r>
          </a:p>
          <a:p>
            <a:pPr algn="l"/>
            <a:endParaRPr lang="sv-SE" sz="1400" noProof="0" dirty="0"/>
          </a:p>
          <a:p>
            <a:pPr algn="l"/>
            <a:endParaRPr lang="sv-SE" sz="1400" noProof="0" dirty="0"/>
          </a:p>
          <a:p>
            <a:pPr algn="l"/>
            <a:endParaRPr lang="sv-SE" sz="1200" noProof="0" dirty="0"/>
          </a:p>
          <a:p>
            <a:pPr algn="l"/>
            <a:endParaRPr lang="sv-SE" sz="1200" noProof="0" dirty="0"/>
          </a:p>
          <a:p>
            <a:pPr algn="l"/>
            <a:endParaRPr lang="sv-SE" sz="1200" noProof="0" dirty="0"/>
          </a:p>
          <a:p>
            <a:pPr algn="l"/>
            <a:endParaRPr lang="sv-SE" sz="1200" noProof="0" dirty="0"/>
          </a:p>
          <a:p>
            <a:pPr algn="l"/>
            <a:endParaRPr lang="sv-SE" sz="1200" noProof="0" dirty="0"/>
          </a:p>
        </p:txBody>
      </p:sp>
      <p:sp>
        <p:nvSpPr>
          <p:cNvPr id="2" name="New shape">
            <a:extLst>
              <a:ext uri="{FF2B5EF4-FFF2-40B4-BE49-F238E27FC236}">
                <a16:creationId xmlns:a16="http://schemas.microsoft.com/office/drawing/2014/main" id="{45AC1BE2-6BBF-E294-CD04-D37EB9DB29BC}"/>
              </a:ext>
            </a:extLst>
          </p:cNvPr>
          <p:cNvSpPr/>
          <p:nvPr/>
        </p:nvSpPr>
        <p:spPr>
          <a:xfrm rot="5400000" flipH="1">
            <a:off x="4284661" y="2442645"/>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5EA1CB6F-469C-0AE3-E913-F1A420CD41D0}"/>
              </a:ext>
            </a:extLst>
          </p:cNvPr>
          <p:cNvSpPr txBox="1"/>
          <p:nvPr/>
        </p:nvSpPr>
        <p:spPr>
          <a:xfrm>
            <a:off x="425206" y="6326291"/>
            <a:ext cx="7677150" cy="307777"/>
          </a:xfrm>
          <a:prstGeom prst="rect">
            <a:avLst/>
          </a:prstGeom>
        </p:spPr>
        <p:txBody>
          <a:bodyPr vert="horz" wrap="square" lIns="0" tIns="0" rIns="0" bIns="0" rtlCol="0">
            <a:spAutoFit/>
          </a:bodyPr>
          <a:lstStyle/>
          <a:p>
            <a:r>
              <a:rPr lang="sv-SE" sz="1000" noProof="0" dirty="0"/>
              <a:t>Antal intervjuer: 1 551 (2025)</a:t>
            </a:r>
            <a:r>
              <a:rPr lang="sv-SE" sz="1000" dirty="0"/>
              <a:t>. Vid varje insats har exempel givits, som här är förkortat på grund av platsskäl.</a:t>
            </a:r>
          </a:p>
          <a:p>
            <a:pPr algn="l"/>
            <a:endParaRPr lang="sv-SE" sz="1000" noProof="0" dirty="0"/>
          </a:p>
        </p:txBody>
      </p:sp>
    </p:spTree>
    <p:extLst>
      <p:ext uri="{BB962C8B-B14F-4D97-AF65-F5344CB8AC3E}">
        <p14:creationId xmlns:p14="http://schemas.microsoft.com/office/powerpoint/2010/main" val="1619615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0B66941F-2633-1121-2D5D-E8FAD2CEF11F}"/>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D22A1880-3DDA-6E75-914B-39B1BBE94C29}"/>
              </a:ext>
            </a:extLst>
          </p:cNvPr>
          <p:cNvGraphicFramePr>
            <a:graphicFrameLocks noGrp="1"/>
          </p:cNvGraphicFramePr>
          <p:nvPr>
            <p:ph sz="quarter" idx="12"/>
            <p:extLst>
              <p:ext uri="{D42A27DB-BD31-4B8C-83A1-F6EECF244321}">
                <p14:modId xmlns:p14="http://schemas.microsoft.com/office/powerpoint/2010/main" val="1692756127"/>
              </p:ext>
            </p:extLst>
          </p:nvPr>
        </p:nvGraphicFramePr>
        <p:xfrm>
          <a:off x="460375" y="2067987"/>
          <a:ext cx="7677150" cy="4227521"/>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6D489A4-AD87-8B1D-D02A-BB9C28603FCB}"/>
              </a:ext>
            </a:extLst>
          </p:cNvPr>
          <p:cNvSpPr>
            <a:spLocks noGrp="1"/>
          </p:cNvSpPr>
          <p:nvPr>
            <p:ph type="sldNum" sz="quarter" idx="16"/>
          </p:nvPr>
        </p:nvSpPr>
        <p:spPr/>
        <p:txBody>
          <a:bodyPr/>
          <a:lstStyle/>
          <a:p>
            <a:fld id="{63DCA5C9-2E11-4C67-86EB-AE1DE127DC64}" type="slidenum">
              <a:rPr lang="sv-SE" noProof="0" smtClean="0"/>
              <a:pPr/>
              <a:t>15</a:t>
            </a:fld>
            <a:endParaRPr lang="sv-SE" noProof="0" dirty="0"/>
          </a:p>
        </p:txBody>
      </p:sp>
      <p:sp>
        <p:nvSpPr>
          <p:cNvPr id="5" name="Footer Placeholder 4">
            <a:extLst>
              <a:ext uri="{FF2B5EF4-FFF2-40B4-BE49-F238E27FC236}">
                <a16:creationId xmlns:a16="http://schemas.microsoft.com/office/drawing/2014/main" id="{338AD02D-4B80-ADAA-626A-5C477BA3F4D3}"/>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2B5C1DD1-842A-1B05-D128-1D6A939D4873}"/>
              </a:ext>
            </a:extLst>
          </p:cNvPr>
          <p:cNvSpPr>
            <a:spLocks noGrp="1"/>
          </p:cNvSpPr>
          <p:nvPr>
            <p:ph type="title"/>
          </p:nvPr>
        </p:nvSpPr>
        <p:spPr>
          <a:xfrm>
            <a:off x="460374" y="440367"/>
            <a:ext cx="11268076" cy="645075"/>
          </a:xfrm>
        </p:spPr>
        <p:txBody>
          <a:bodyPr/>
          <a:lstStyle/>
          <a:p>
            <a:r>
              <a:rPr lang="sv-SE" sz="3000" noProof="0" dirty="0"/>
              <a:t>Allra flest tänker på Sida när de hör ”bistånd till fattiga länder”</a:t>
            </a:r>
          </a:p>
        </p:txBody>
      </p:sp>
      <p:sp>
        <p:nvSpPr>
          <p:cNvPr id="6" name="Date Placeholder 5">
            <a:extLst>
              <a:ext uri="{FF2B5EF4-FFF2-40B4-BE49-F238E27FC236}">
                <a16:creationId xmlns:a16="http://schemas.microsoft.com/office/drawing/2014/main" id="{B77F55AF-D0B3-ED03-168A-15DB57E02F10}"/>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35F64124-A83D-5F34-40A4-371B4B121905}"/>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92590B7E-0ACD-3A7C-668B-D1442C27B2AF}"/>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BA08C367-C5F1-2D36-9FD7-4FB11CD00BE1}"/>
              </a:ext>
            </a:extLst>
          </p:cNvPr>
          <p:cNvSpPr/>
          <p:nvPr/>
        </p:nvSpPr>
        <p:spPr>
          <a:xfrm>
            <a:off x="431800" y="1672701"/>
            <a:ext cx="7677150" cy="39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Vilken organisation eller verksamhet tänker du i första hand på när jag säger: ”bistånd till fattiga länder”? </a:t>
            </a:r>
            <a:r>
              <a:rPr lang="sv-SE" sz="1200" noProof="0" dirty="0">
                <a:solidFill>
                  <a:srgbClr val="000000"/>
                </a:solidFill>
                <a:latin typeface="Century Gothic" panose="020B0502020202020204" pitchFamily="34" charset="0"/>
              </a:rPr>
              <a:t>Efterkodade fritextsvar. Andel i %.</a:t>
            </a:r>
          </a:p>
        </p:txBody>
      </p:sp>
      <p:sp>
        <p:nvSpPr>
          <p:cNvPr id="18" name="TextBox 17">
            <a:extLst>
              <a:ext uri="{FF2B5EF4-FFF2-40B4-BE49-F238E27FC236}">
                <a16:creationId xmlns:a16="http://schemas.microsoft.com/office/drawing/2014/main" id="{6C54E7E3-72CC-0620-207D-DA910856AF21}"/>
              </a:ext>
            </a:extLst>
          </p:cNvPr>
          <p:cNvSpPr txBox="1"/>
          <p:nvPr/>
        </p:nvSpPr>
        <p:spPr>
          <a:xfrm>
            <a:off x="8762035" y="1750436"/>
            <a:ext cx="2604238" cy="4031873"/>
          </a:xfrm>
          <a:prstGeom prst="rect">
            <a:avLst/>
          </a:prstGeom>
        </p:spPr>
        <p:txBody>
          <a:bodyPr vert="horz" wrap="square" lIns="0" tIns="0" rIns="0" bIns="0" rtlCol="0">
            <a:spAutoFit/>
          </a:bodyPr>
          <a:lstStyle/>
          <a:p>
            <a:pPr algn="l"/>
            <a:r>
              <a:rPr lang="sv-SE" sz="1400" noProof="0" dirty="0"/>
              <a:t>Oberoende av kön eller ålder så tänker absolut flest på Sida när de tänker på bistånd till fattiga länder. </a:t>
            </a:r>
          </a:p>
          <a:p>
            <a:pPr algn="l"/>
            <a:endParaRPr lang="sv-SE" sz="1400" noProof="0" dirty="0"/>
          </a:p>
          <a:p>
            <a:pPr algn="l"/>
            <a:r>
              <a:rPr lang="sv-SE" sz="1400" noProof="0" dirty="0"/>
              <a:t>18-29åringarna nämner i något lägre grad Sida(21%) jämfört med övriga åldersgrupper. De uppger dock i högre grad ”vet ej” och känner genomgående till </a:t>
            </a:r>
            <a:r>
              <a:rPr lang="sv-SE" sz="1400" dirty="0"/>
              <a:t>aktörerna </a:t>
            </a:r>
            <a:r>
              <a:rPr lang="sv-SE" sz="1400" noProof="0" dirty="0"/>
              <a:t>i lägre utsträckning. </a:t>
            </a:r>
          </a:p>
          <a:p>
            <a:pPr algn="l"/>
            <a:endParaRPr lang="sv-SE" sz="1400" noProof="0" dirty="0"/>
          </a:p>
          <a:p>
            <a:pPr algn="l"/>
            <a:r>
              <a:rPr lang="sv-SE" sz="1400" noProof="0" dirty="0"/>
              <a:t>Går vi ännu längre tillbaka i tiden så var Röda korset </a:t>
            </a:r>
            <a:r>
              <a:rPr lang="sv-SE" sz="1400" noProof="0" dirty="0" err="1"/>
              <a:t>top</a:t>
            </a:r>
            <a:r>
              <a:rPr lang="sv-SE" sz="1400" noProof="0" dirty="0"/>
              <a:t> </a:t>
            </a:r>
            <a:r>
              <a:rPr lang="sv-SE" sz="1400" noProof="0" dirty="0" err="1"/>
              <a:t>of</a:t>
            </a:r>
            <a:r>
              <a:rPr lang="sv-SE" sz="1400" noProof="0" dirty="0"/>
              <a:t> mind 2015, en position som Sida tagit över sedan dess.</a:t>
            </a:r>
            <a:endParaRPr lang="sv-SE" sz="1200" noProof="0" dirty="0"/>
          </a:p>
          <a:p>
            <a:pPr algn="l"/>
            <a:endParaRPr lang="sv-SE" sz="1200" noProof="0" dirty="0"/>
          </a:p>
          <a:p>
            <a:pPr algn="l"/>
            <a:endParaRPr lang="sv-SE" sz="1200" noProof="0" dirty="0"/>
          </a:p>
        </p:txBody>
      </p:sp>
      <p:sp>
        <p:nvSpPr>
          <p:cNvPr id="2" name="New shape">
            <a:extLst>
              <a:ext uri="{FF2B5EF4-FFF2-40B4-BE49-F238E27FC236}">
                <a16:creationId xmlns:a16="http://schemas.microsoft.com/office/drawing/2014/main" id="{D9785008-02D7-7782-6E80-BA96FA4AF7D8}"/>
              </a:ext>
            </a:extLst>
          </p:cNvPr>
          <p:cNvSpPr/>
          <p:nvPr/>
        </p:nvSpPr>
        <p:spPr>
          <a:xfrm rot="5400000" flipH="1">
            <a:off x="4284662" y="2428022"/>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6A66CF9A-A6E1-EAA8-D7E7-6D085D0D8CC6}"/>
              </a:ext>
            </a:extLst>
          </p:cNvPr>
          <p:cNvSpPr txBox="1"/>
          <p:nvPr/>
        </p:nvSpPr>
        <p:spPr>
          <a:xfrm>
            <a:off x="425206" y="6326291"/>
            <a:ext cx="5368085" cy="153888"/>
          </a:xfrm>
          <a:prstGeom prst="rect">
            <a:avLst/>
          </a:prstGeom>
        </p:spPr>
        <p:txBody>
          <a:bodyPr vert="horz" wrap="square" lIns="0" tIns="0" rIns="0" bIns="0" rtlCol="0">
            <a:spAutoFit/>
          </a:bodyPr>
          <a:lstStyle/>
          <a:p>
            <a:pPr algn="l"/>
            <a:r>
              <a:rPr lang="sv-SE" sz="1000" noProof="0" dirty="0"/>
              <a:t>Antal intervjuer: 1 551 (2025)</a:t>
            </a:r>
          </a:p>
        </p:txBody>
      </p:sp>
      <p:sp>
        <p:nvSpPr>
          <p:cNvPr id="7" name="Text Placeholder 9">
            <a:extLst>
              <a:ext uri="{FF2B5EF4-FFF2-40B4-BE49-F238E27FC236}">
                <a16:creationId xmlns:a16="http://schemas.microsoft.com/office/drawing/2014/main" id="{B3421F1F-41C7-008B-4763-DE7D6B7F3234}"/>
              </a:ext>
            </a:extLst>
          </p:cNvPr>
          <p:cNvSpPr>
            <a:spLocks noGrp="1"/>
          </p:cNvSpPr>
          <p:nvPr>
            <p:ph type="body" sz="quarter" idx="22"/>
          </p:nvPr>
        </p:nvSpPr>
        <p:spPr>
          <a:xfrm>
            <a:off x="460374" y="1085442"/>
            <a:ext cx="8301661" cy="433182"/>
          </a:xfrm>
        </p:spPr>
        <p:txBody>
          <a:bodyPr/>
          <a:lstStyle/>
          <a:p>
            <a:r>
              <a:rPr lang="sv-SE" noProof="0" dirty="0"/>
              <a:t>Spontan kännedom - bistånd</a:t>
            </a:r>
          </a:p>
        </p:txBody>
      </p:sp>
    </p:spTree>
    <p:extLst>
      <p:ext uri="{BB962C8B-B14F-4D97-AF65-F5344CB8AC3E}">
        <p14:creationId xmlns:p14="http://schemas.microsoft.com/office/powerpoint/2010/main" val="839987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894B-7073-6170-86CD-93D17B061FF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F0D516F-AAEB-780A-A530-3CFB2AA52770}"/>
              </a:ext>
            </a:extLst>
          </p:cNvPr>
          <p:cNvSpPr>
            <a:spLocks noGrp="1"/>
          </p:cNvSpPr>
          <p:nvPr>
            <p:ph type="body" sz="quarter" idx="19"/>
          </p:nvPr>
        </p:nvSpPr>
        <p:spPr/>
        <p:txBody>
          <a:bodyPr/>
          <a:lstStyle/>
          <a:p>
            <a:r>
              <a:rPr lang="sv-SE" noProof="0" dirty="0"/>
              <a:t>Hur engagerar sig allmänheten mot fattigdom i världen?</a:t>
            </a:r>
          </a:p>
        </p:txBody>
      </p:sp>
      <p:sp>
        <p:nvSpPr>
          <p:cNvPr id="3" name="Text Placeholder 2">
            <a:extLst>
              <a:ext uri="{FF2B5EF4-FFF2-40B4-BE49-F238E27FC236}">
                <a16:creationId xmlns:a16="http://schemas.microsoft.com/office/drawing/2014/main" id="{F04D3C62-D060-35FC-20A5-D0F0A7D987B3}"/>
              </a:ext>
            </a:extLst>
          </p:cNvPr>
          <p:cNvSpPr>
            <a:spLocks noGrp="1"/>
          </p:cNvSpPr>
          <p:nvPr>
            <p:ph type="body" sz="quarter" idx="22"/>
          </p:nvPr>
        </p:nvSpPr>
        <p:spPr/>
        <p:txBody>
          <a:bodyPr/>
          <a:lstStyle/>
          <a:p>
            <a:r>
              <a:rPr lang="sv-SE" noProof="0" dirty="0"/>
              <a:t>4</a:t>
            </a:r>
          </a:p>
        </p:txBody>
      </p:sp>
      <p:sp>
        <p:nvSpPr>
          <p:cNvPr id="4" name="Slide Number Placeholder 3">
            <a:extLst>
              <a:ext uri="{FF2B5EF4-FFF2-40B4-BE49-F238E27FC236}">
                <a16:creationId xmlns:a16="http://schemas.microsoft.com/office/drawing/2014/main" id="{927C6B82-B623-C7FD-D6DA-3FFE0B5E34E1}"/>
              </a:ext>
            </a:extLst>
          </p:cNvPr>
          <p:cNvSpPr>
            <a:spLocks noGrp="1"/>
          </p:cNvSpPr>
          <p:nvPr>
            <p:ph type="sldNum" sz="quarter" idx="24"/>
          </p:nvPr>
        </p:nvSpPr>
        <p:spPr/>
        <p:txBody>
          <a:bodyPr/>
          <a:lstStyle/>
          <a:p>
            <a:fld id="{63DCA5C9-2E11-4C67-86EB-AE1DE127DC64}" type="slidenum">
              <a:rPr lang="sv-SE" noProof="0" smtClean="0"/>
              <a:pPr/>
              <a:t>16</a:t>
            </a:fld>
            <a:endParaRPr lang="sv-SE" noProof="0" dirty="0"/>
          </a:p>
        </p:txBody>
      </p:sp>
      <p:sp>
        <p:nvSpPr>
          <p:cNvPr id="5" name="Footer Placeholder 4">
            <a:extLst>
              <a:ext uri="{FF2B5EF4-FFF2-40B4-BE49-F238E27FC236}">
                <a16:creationId xmlns:a16="http://schemas.microsoft.com/office/drawing/2014/main" id="{DC2D75E1-8B05-1A73-00C2-287E9B879C11}"/>
              </a:ext>
            </a:extLst>
          </p:cNvPr>
          <p:cNvSpPr>
            <a:spLocks noGrp="1"/>
          </p:cNvSpPr>
          <p:nvPr>
            <p:ph type="ftr" sz="quarter" idx="25"/>
          </p:nvPr>
        </p:nvSpPr>
        <p:spPr/>
        <p:txBody>
          <a:bodyPr/>
          <a:lstStyle/>
          <a:p>
            <a:r>
              <a:rPr lang="sv-SE" noProof="0" dirty="0"/>
              <a:t>Sida - Utveckling och bistånd 2025</a:t>
            </a:r>
          </a:p>
        </p:txBody>
      </p:sp>
      <p:sp>
        <p:nvSpPr>
          <p:cNvPr id="6" name="Date Placeholder 5">
            <a:extLst>
              <a:ext uri="{FF2B5EF4-FFF2-40B4-BE49-F238E27FC236}">
                <a16:creationId xmlns:a16="http://schemas.microsoft.com/office/drawing/2014/main" id="{7D7686CA-9040-4A09-0A9B-8B63ABCC71B5}"/>
              </a:ext>
            </a:extLst>
          </p:cNvPr>
          <p:cNvSpPr>
            <a:spLocks noGrp="1"/>
          </p:cNvSpPr>
          <p:nvPr>
            <p:ph type="dt" sz="half" idx="26"/>
          </p:nvPr>
        </p:nvSpPr>
        <p:spPr/>
        <p:txBody>
          <a:bodyPr/>
          <a:lstStyle/>
          <a:p>
            <a:r>
              <a:rPr lang="sv-SE" noProof="0" dirty="0" err="1"/>
              <a:t>Confidential</a:t>
            </a:r>
            <a:endParaRPr lang="sv-SE" noProof="0" dirty="0"/>
          </a:p>
        </p:txBody>
      </p:sp>
      <p:sp>
        <p:nvSpPr>
          <p:cNvPr id="7" name="Text Placeholder 6">
            <a:extLst>
              <a:ext uri="{FF2B5EF4-FFF2-40B4-BE49-F238E27FC236}">
                <a16:creationId xmlns:a16="http://schemas.microsoft.com/office/drawing/2014/main" id="{DA00F470-D2E1-1A37-3CAC-D763F5E77498}"/>
              </a:ext>
            </a:extLst>
          </p:cNvPr>
          <p:cNvSpPr>
            <a:spLocks noGrp="1"/>
          </p:cNvSpPr>
          <p:nvPr>
            <p:ph type="body" sz="quarter" idx="28"/>
          </p:nvPr>
        </p:nvSpPr>
        <p:spPr/>
        <p:txBody>
          <a:bodyPr/>
          <a:lstStyle/>
          <a:p>
            <a:r>
              <a:rPr lang="sv-SE" noProof="0" dirty="0"/>
              <a:t>Engagemang</a:t>
            </a:r>
          </a:p>
        </p:txBody>
      </p:sp>
    </p:spTree>
    <p:extLst>
      <p:ext uri="{BB962C8B-B14F-4D97-AF65-F5344CB8AC3E}">
        <p14:creationId xmlns:p14="http://schemas.microsoft.com/office/powerpoint/2010/main" val="335940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2B32D8FB-CA28-2D83-6996-1A3CBF19EA63}"/>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40113563-6284-65E3-663F-670F50FB6824}"/>
              </a:ext>
            </a:extLst>
          </p:cNvPr>
          <p:cNvGraphicFramePr>
            <a:graphicFrameLocks noGrp="1"/>
          </p:cNvGraphicFramePr>
          <p:nvPr>
            <p:ph sz="quarter" idx="12"/>
            <p:extLst>
              <p:ext uri="{D42A27DB-BD31-4B8C-83A1-F6EECF244321}">
                <p14:modId xmlns:p14="http://schemas.microsoft.com/office/powerpoint/2010/main" val="76779467"/>
              </p:ext>
            </p:extLst>
          </p:nvPr>
        </p:nvGraphicFramePr>
        <p:xfrm>
          <a:off x="460375" y="1964801"/>
          <a:ext cx="7677150" cy="428625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2D7BB958-03E9-2F2F-663F-A477FA9B65D8}"/>
              </a:ext>
            </a:extLst>
          </p:cNvPr>
          <p:cNvSpPr>
            <a:spLocks noGrp="1"/>
          </p:cNvSpPr>
          <p:nvPr>
            <p:ph type="sldNum" sz="quarter" idx="16"/>
          </p:nvPr>
        </p:nvSpPr>
        <p:spPr/>
        <p:txBody>
          <a:bodyPr/>
          <a:lstStyle/>
          <a:p>
            <a:fld id="{63DCA5C9-2E11-4C67-86EB-AE1DE127DC64}" type="slidenum">
              <a:rPr lang="sv-SE" noProof="0" smtClean="0"/>
              <a:pPr/>
              <a:t>17</a:t>
            </a:fld>
            <a:endParaRPr lang="sv-SE" noProof="0" dirty="0"/>
          </a:p>
        </p:txBody>
      </p:sp>
      <p:sp>
        <p:nvSpPr>
          <p:cNvPr id="5" name="Footer Placeholder 4">
            <a:extLst>
              <a:ext uri="{FF2B5EF4-FFF2-40B4-BE49-F238E27FC236}">
                <a16:creationId xmlns:a16="http://schemas.microsoft.com/office/drawing/2014/main" id="{B77473DF-7897-AF29-D3E7-615421CFB5C8}"/>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3636A9E6-89E6-9D71-0E83-D31AE642E8E1}"/>
              </a:ext>
            </a:extLst>
          </p:cNvPr>
          <p:cNvSpPr>
            <a:spLocks noGrp="1"/>
          </p:cNvSpPr>
          <p:nvPr>
            <p:ph type="title"/>
          </p:nvPr>
        </p:nvSpPr>
        <p:spPr/>
        <p:txBody>
          <a:bodyPr/>
          <a:lstStyle/>
          <a:p>
            <a:r>
              <a:rPr lang="sv-SE" noProof="0" dirty="0"/>
              <a:t>1 av 5 uppger att deras intresse för utvecklingen i fattiga länder har ökat under de tre senaste åren</a:t>
            </a:r>
          </a:p>
        </p:txBody>
      </p:sp>
      <p:sp>
        <p:nvSpPr>
          <p:cNvPr id="6" name="Date Placeholder 5">
            <a:extLst>
              <a:ext uri="{FF2B5EF4-FFF2-40B4-BE49-F238E27FC236}">
                <a16:creationId xmlns:a16="http://schemas.microsoft.com/office/drawing/2014/main" id="{D7875886-AF7E-F76D-2281-F2EE5EBFD721}"/>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116D1A10-CA4D-4EEB-1A21-A23B30C0E787}"/>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33FC6A4C-90E1-3D23-B88B-98891B8A6521}"/>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180B1401-4A8B-6FE1-ECFF-5BB1AAFAA2CD}"/>
              </a:ext>
            </a:extLst>
          </p:cNvPr>
          <p:cNvSpPr/>
          <p:nvPr/>
        </p:nvSpPr>
        <p:spPr>
          <a:xfrm>
            <a:off x="431800" y="1710801"/>
            <a:ext cx="7667853" cy="335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Har ditt engagemang och intresse för utvecklingen i fattiga länder ökat eller minskat under de senaste tre åren?</a:t>
            </a:r>
          </a:p>
        </p:txBody>
      </p:sp>
      <p:sp>
        <p:nvSpPr>
          <p:cNvPr id="17" name="TextBox 16">
            <a:extLst>
              <a:ext uri="{FF2B5EF4-FFF2-40B4-BE49-F238E27FC236}">
                <a16:creationId xmlns:a16="http://schemas.microsoft.com/office/drawing/2014/main" id="{DC8A3BC7-EC2A-7E7D-F260-B4CE56075A9F}"/>
              </a:ext>
            </a:extLst>
          </p:cNvPr>
          <p:cNvSpPr txBox="1"/>
          <p:nvPr/>
        </p:nvSpPr>
        <p:spPr>
          <a:xfrm>
            <a:off x="1133549" y="1888453"/>
            <a:ext cx="679673" cy="184666"/>
          </a:xfrm>
          <a:prstGeom prst="rect">
            <a:avLst/>
          </a:prstGeom>
        </p:spPr>
        <p:txBody>
          <a:bodyPr vert="horz" wrap="none" lIns="0" tIns="0" rIns="0" bIns="0" rtlCol="0">
            <a:spAutoFit/>
          </a:bodyPr>
          <a:lstStyle/>
          <a:p>
            <a:pPr algn="l"/>
            <a:r>
              <a:rPr lang="sv-SE" sz="1200" noProof="0" dirty="0"/>
              <a:t>Andel i %</a:t>
            </a:r>
          </a:p>
        </p:txBody>
      </p:sp>
      <p:sp>
        <p:nvSpPr>
          <p:cNvPr id="18" name="TextBox 17">
            <a:extLst>
              <a:ext uri="{FF2B5EF4-FFF2-40B4-BE49-F238E27FC236}">
                <a16:creationId xmlns:a16="http://schemas.microsoft.com/office/drawing/2014/main" id="{C0FD187C-F126-76AC-ACA6-674B7169F89E}"/>
              </a:ext>
            </a:extLst>
          </p:cNvPr>
          <p:cNvSpPr txBox="1"/>
          <p:nvPr/>
        </p:nvSpPr>
        <p:spPr>
          <a:xfrm>
            <a:off x="9610110" y="1800038"/>
            <a:ext cx="2118340" cy="3847207"/>
          </a:xfrm>
          <a:prstGeom prst="rect">
            <a:avLst/>
          </a:prstGeom>
        </p:spPr>
        <p:txBody>
          <a:bodyPr vert="horz" wrap="square" lIns="0" tIns="0" rIns="0" bIns="0" rtlCol="0">
            <a:spAutoFit/>
          </a:bodyPr>
          <a:lstStyle/>
          <a:p>
            <a:pPr algn="l"/>
            <a:r>
              <a:rPr lang="sv-SE" sz="1400" noProof="0" dirty="0"/>
              <a:t>Engagemanget och intresset för utvecklingen i fattiga länder har ökat något sedan 2023, men är inte uppe på nivåerna 2016-2018.</a:t>
            </a:r>
          </a:p>
          <a:p>
            <a:pPr algn="l"/>
            <a:endParaRPr lang="sv-SE" sz="1400" noProof="0" dirty="0"/>
          </a:p>
          <a:p>
            <a:pPr algn="l"/>
            <a:r>
              <a:rPr lang="sv-SE" sz="1400" noProof="0" dirty="0"/>
              <a:t>Kvinnor uppger i högre grad (22%) än män (16%) att engagemanget och intresset har ökat. </a:t>
            </a:r>
          </a:p>
          <a:p>
            <a:pPr algn="l"/>
            <a:endParaRPr lang="sv-SE" sz="1400" noProof="0" dirty="0"/>
          </a:p>
          <a:p>
            <a:pPr algn="l"/>
            <a:r>
              <a:rPr lang="sv-SE" sz="1400" noProof="0" dirty="0"/>
              <a:t>18-29åringarna uppger i högre grad att intresset har ökat (25%) jämfört med äldre.</a:t>
            </a:r>
            <a:endParaRPr lang="sv-SE" sz="1200" noProof="0" dirty="0"/>
          </a:p>
          <a:p>
            <a:pPr algn="l"/>
            <a:endParaRPr lang="sv-SE" sz="1200" noProof="0" dirty="0"/>
          </a:p>
        </p:txBody>
      </p:sp>
      <p:graphicFrame>
        <p:nvGraphicFramePr>
          <p:cNvPr id="14" name="Tabell 13">
            <a:extLst>
              <a:ext uri="{FF2B5EF4-FFF2-40B4-BE49-F238E27FC236}">
                <a16:creationId xmlns:a16="http://schemas.microsoft.com/office/drawing/2014/main" id="{40459DEC-3FA2-86C0-1FF6-1D560AE162E6}"/>
              </a:ext>
            </a:extLst>
          </p:cNvPr>
          <p:cNvGraphicFramePr>
            <a:graphicFrameLocks noGrp="1"/>
          </p:cNvGraphicFramePr>
          <p:nvPr>
            <p:extLst>
              <p:ext uri="{D42A27DB-BD31-4B8C-83A1-F6EECF244321}">
                <p14:modId xmlns:p14="http://schemas.microsoft.com/office/powerpoint/2010/main" val="740013375"/>
              </p:ext>
            </p:extLst>
          </p:nvPr>
        </p:nvGraphicFramePr>
        <p:xfrm>
          <a:off x="8399240" y="2485952"/>
          <a:ext cx="428943" cy="3635930"/>
        </p:xfrm>
        <a:graphic>
          <a:graphicData uri="http://schemas.openxmlformats.org/drawingml/2006/table">
            <a:tbl>
              <a:tblPr firstRow="1" bandRow="1">
                <a:tableStyleId>{2D5ABB26-0587-4C30-8999-92F81FD0307C}</a:tableStyleId>
              </a:tblPr>
              <a:tblGrid>
                <a:gridCol w="428943">
                  <a:extLst>
                    <a:ext uri="{9D8B030D-6E8A-4147-A177-3AD203B41FA5}">
                      <a16:colId xmlns:a16="http://schemas.microsoft.com/office/drawing/2014/main" val="2329235301"/>
                    </a:ext>
                  </a:extLst>
                </a:gridCol>
              </a:tblGrid>
              <a:tr h="363593">
                <a:tc>
                  <a:txBody>
                    <a:bodyPr/>
                    <a:lstStyle/>
                    <a:p>
                      <a:r>
                        <a:rPr lang="sv-SE" b="0" noProof="0" dirty="0"/>
                        <a:t>19</a:t>
                      </a:r>
                    </a:p>
                  </a:txBody>
                  <a:tcPr/>
                </a:tc>
                <a:extLst>
                  <a:ext uri="{0D108BD9-81ED-4DB2-BD59-A6C34878D82A}">
                    <a16:rowId xmlns:a16="http://schemas.microsoft.com/office/drawing/2014/main" val="2929605992"/>
                  </a:ext>
                </a:extLst>
              </a:tr>
              <a:tr h="363593">
                <a:tc>
                  <a:txBody>
                    <a:bodyPr/>
                    <a:lstStyle/>
                    <a:p>
                      <a:r>
                        <a:rPr lang="sv-SE" b="0" noProof="0" dirty="0"/>
                        <a:t>18</a:t>
                      </a:r>
                    </a:p>
                  </a:txBody>
                  <a:tcPr/>
                </a:tc>
                <a:extLst>
                  <a:ext uri="{0D108BD9-81ED-4DB2-BD59-A6C34878D82A}">
                    <a16:rowId xmlns:a16="http://schemas.microsoft.com/office/drawing/2014/main" val="1551036422"/>
                  </a:ext>
                </a:extLst>
              </a:tr>
              <a:tr h="363593">
                <a:tc>
                  <a:txBody>
                    <a:bodyPr/>
                    <a:lstStyle/>
                    <a:p>
                      <a:r>
                        <a:rPr lang="sv-SE" b="0" noProof="0" dirty="0"/>
                        <a:t>15</a:t>
                      </a:r>
                    </a:p>
                  </a:txBody>
                  <a:tcPr/>
                </a:tc>
                <a:extLst>
                  <a:ext uri="{0D108BD9-81ED-4DB2-BD59-A6C34878D82A}">
                    <a16:rowId xmlns:a16="http://schemas.microsoft.com/office/drawing/2014/main" val="3008208888"/>
                  </a:ext>
                </a:extLst>
              </a:tr>
              <a:tr h="363593">
                <a:tc>
                  <a:txBody>
                    <a:bodyPr/>
                    <a:lstStyle/>
                    <a:p>
                      <a:r>
                        <a:rPr lang="sv-SE" b="0" noProof="0" dirty="0"/>
                        <a:t>16</a:t>
                      </a:r>
                    </a:p>
                  </a:txBody>
                  <a:tcPr/>
                </a:tc>
                <a:extLst>
                  <a:ext uri="{0D108BD9-81ED-4DB2-BD59-A6C34878D82A}">
                    <a16:rowId xmlns:a16="http://schemas.microsoft.com/office/drawing/2014/main" val="1056763401"/>
                  </a:ext>
                </a:extLst>
              </a:tr>
              <a:tr h="363593">
                <a:tc>
                  <a:txBody>
                    <a:bodyPr/>
                    <a:lstStyle/>
                    <a:p>
                      <a:r>
                        <a:rPr lang="sv-SE" b="0" noProof="0" dirty="0"/>
                        <a:t>18</a:t>
                      </a:r>
                    </a:p>
                  </a:txBody>
                  <a:tcPr/>
                </a:tc>
                <a:extLst>
                  <a:ext uri="{0D108BD9-81ED-4DB2-BD59-A6C34878D82A}">
                    <a16:rowId xmlns:a16="http://schemas.microsoft.com/office/drawing/2014/main" val="2777868494"/>
                  </a:ext>
                </a:extLst>
              </a:tr>
              <a:tr h="363593">
                <a:tc>
                  <a:txBody>
                    <a:bodyPr/>
                    <a:lstStyle/>
                    <a:p>
                      <a:r>
                        <a:rPr lang="sv-SE" b="0" noProof="0" dirty="0"/>
                        <a:t>16</a:t>
                      </a:r>
                    </a:p>
                  </a:txBody>
                  <a:tcPr/>
                </a:tc>
                <a:extLst>
                  <a:ext uri="{0D108BD9-81ED-4DB2-BD59-A6C34878D82A}">
                    <a16:rowId xmlns:a16="http://schemas.microsoft.com/office/drawing/2014/main" val="3964801322"/>
                  </a:ext>
                </a:extLst>
              </a:tr>
              <a:tr h="363593">
                <a:tc>
                  <a:txBody>
                    <a:bodyPr/>
                    <a:lstStyle/>
                    <a:p>
                      <a:r>
                        <a:rPr lang="sv-SE" b="0" noProof="0" dirty="0"/>
                        <a:t>19</a:t>
                      </a:r>
                    </a:p>
                  </a:txBody>
                  <a:tcPr/>
                </a:tc>
                <a:extLst>
                  <a:ext uri="{0D108BD9-81ED-4DB2-BD59-A6C34878D82A}">
                    <a16:rowId xmlns:a16="http://schemas.microsoft.com/office/drawing/2014/main" val="1450129717"/>
                  </a:ext>
                </a:extLst>
              </a:tr>
              <a:tr h="363593">
                <a:tc>
                  <a:txBody>
                    <a:bodyPr/>
                    <a:lstStyle/>
                    <a:p>
                      <a:r>
                        <a:rPr lang="sv-SE" b="0" noProof="0" dirty="0"/>
                        <a:t>22</a:t>
                      </a:r>
                    </a:p>
                  </a:txBody>
                  <a:tcPr/>
                </a:tc>
                <a:extLst>
                  <a:ext uri="{0D108BD9-81ED-4DB2-BD59-A6C34878D82A}">
                    <a16:rowId xmlns:a16="http://schemas.microsoft.com/office/drawing/2014/main" val="249473878"/>
                  </a:ext>
                </a:extLst>
              </a:tr>
              <a:tr h="363593">
                <a:tc>
                  <a:txBody>
                    <a:bodyPr/>
                    <a:lstStyle/>
                    <a:p>
                      <a:r>
                        <a:rPr lang="sv-SE" b="0" noProof="0" dirty="0"/>
                        <a:t>29</a:t>
                      </a:r>
                    </a:p>
                  </a:txBody>
                  <a:tcPr/>
                </a:tc>
                <a:extLst>
                  <a:ext uri="{0D108BD9-81ED-4DB2-BD59-A6C34878D82A}">
                    <a16:rowId xmlns:a16="http://schemas.microsoft.com/office/drawing/2014/main" val="641151745"/>
                  </a:ext>
                </a:extLst>
              </a:tr>
              <a:tr h="363593">
                <a:tc>
                  <a:txBody>
                    <a:bodyPr/>
                    <a:lstStyle/>
                    <a:p>
                      <a:r>
                        <a:rPr lang="sv-SE" b="0" noProof="0" dirty="0"/>
                        <a:t>27</a:t>
                      </a:r>
                    </a:p>
                  </a:txBody>
                  <a:tcPr/>
                </a:tc>
                <a:extLst>
                  <a:ext uri="{0D108BD9-81ED-4DB2-BD59-A6C34878D82A}">
                    <a16:rowId xmlns:a16="http://schemas.microsoft.com/office/drawing/2014/main" val="1441255188"/>
                  </a:ext>
                </a:extLst>
              </a:tr>
            </a:tbl>
          </a:graphicData>
        </a:graphic>
      </p:graphicFrame>
      <p:sp>
        <p:nvSpPr>
          <p:cNvPr id="15" name="textruta 14">
            <a:extLst>
              <a:ext uri="{FF2B5EF4-FFF2-40B4-BE49-F238E27FC236}">
                <a16:creationId xmlns:a16="http://schemas.microsoft.com/office/drawing/2014/main" id="{B1F4D11B-516D-265F-8FB1-5C57450EABA3}"/>
              </a:ext>
            </a:extLst>
          </p:cNvPr>
          <p:cNvSpPr txBox="1"/>
          <p:nvPr/>
        </p:nvSpPr>
        <p:spPr>
          <a:xfrm>
            <a:off x="8048359" y="2159216"/>
            <a:ext cx="1300036" cy="369332"/>
          </a:xfrm>
          <a:prstGeom prst="rect">
            <a:avLst/>
          </a:prstGeom>
        </p:spPr>
        <p:txBody>
          <a:bodyPr vert="horz" wrap="none" lIns="0" tIns="0" rIns="0" bIns="0" rtlCol="0">
            <a:spAutoFit/>
          </a:bodyPr>
          <a:lstStyle/>
          <a:p>
            <a:pPr algn="ctr"/>
            <a:r>
              <a:rPr lang="sv-SE" sz="1200" b="1" noProof="0" dirty="0"/>
              <a:t>Ökat</a:t>
            </a:r>
          </a:p>
          <a:p>
            <a:pPr algn="ctr"/>
            <a:r>
              <a:rPr lang="sv-SE" sz="1200" b="1" noProof="0" dirty="0"/>
              <a:t>(något + mycket)</a:t>
            </a:r>
          </a:p>
        </p:txBody>
      </p:sp>
      <p:sp>
        <p:nvSpPr>
          <p:cNvPr id="2" name="New shape">
            <a:extLst>
              <a:ext uri="{FF2B5EF4-FFF2-40B4-BE49-F238E27FC236}">
                <a16:creationId xmlns:a16="http://schemas.microsoft.com/office/drawing/2014/main" id="{AA39FE42-31A8-5DFC-41E4-ACE2AEF982B1}"/>
              </a:ext>
            </a:extLst>
          </p:cNvPr>
          <p:cNvSpPr/>
          <p:nvPr/>
        </p:nvSpPr>
        <p:spPr>
          <a:xfrm rot="5400000" flipH="1">
            <a:off x="4284661" y="2378847"/>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7EB90A4A-842A-FE26-EBF8-07C19AEF7F7E}"/>
              </a:ext>
            </a:extLst>
          </p:cNvPr>
          <p:cNvSpPr txBox="1"/>
          <p:nvPr/>
        </p:nvSpPr>
        <p:spPr>
          <a:xfrm>
            <a:off x="425206" y="6251861"/>
            <a:ext cx="7712319" cy="307777"/>
          </a:xfrm>
          <a:prstGeom prst="rect">
            <a:avLst/>
          </a:prstGeom>
        </p:spPr>
        <p:txBody>
          <a:bodyPr vert="horz" wrap="square" lIns="0" tIns="0" rIns="0" bIns="0" rtlCol="0">
            <a:spAutoFit/>
          </a:bodyPr>
          <a:lstStyle/>
          <a:p>
            <a:pPr algn="l"/>
            <a:r>
              <a:rPr lang="sv-SE" sz="1000" noProof="0" dirty="0"/>
              <a:t>Antal intervjuer: 1 551 (2025). ”Vet ej” är borträknat i grafen ovan. I årets undersökning svarar 3% vet ej. Historiskt ligger andelen mellan 1 och 3%.</a:t>
            </a:r>
          </a:p>
        </p:txBody>
      </p:sp>
    </p:spTree>
    <p:extLst>
      <p:ext uri="{BB962C8B-B14F-4D97-AF65-F5344CB8AC3E}">
        <p14:creationId xmlns:p14="http://schemas.microsoft.com/office/powerpoint/2010/main" val="1589004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C899D8F1-26E7-05A1-4066-748A2E1D8D0D}"/>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D86907DD-5947-B07D-10D9-59CDF0A78751}"/>
              </a:ext>
            </a:extLst>
          </p:cNvPr>
          <p:cNvGraphicFramePr>
            <a:graphicFrameLocks noGrp="1"/>
          </p:cNvGraphicFramePr>
          <p:nvPr>
            <p:ph sz="quarter" idx="12"/>
            <p:extLst>
              <p:ext uri="{D42A27DB-BD31-4B8C-83A1-F6EECF244321}">
                <p14:modId xmlns:p14="http://schemas.microsoft.com/office/powerpoint/2010/main" val="429375591"/>
              </p:ext>
            </p:extLst>
          </p:nvPr>
        </p:nvGraphicFramePr>
        <p:xfrm>
          <a:off x="460374" y="2067987"/>
          <a:ext cx="7648576" cy="422752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574444CE-A697-BF2E-447F-9E8F61B87290}"/>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sv-SE"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sv-SE" sz="800" b="1" i="0" u="none" strike="noStrike" kern="1200" cap="none" spc="0" normalizeH="0" baseline="0" noProof="0" dirty="0">
              <a:ln>
                <a:noFill/>
              </a:ln>
              <a:solidFill>
                <a:srgbClr val="000000"/>
              </a:solidFill>
              <a:effectLst/>
              <a:uLnTx/>
              <a:uFillTx/>
              <a:latin typeface="Century Gothic" panose="02116942222400000000"/>
              <a:ea typeface="Verdana" panose="020B0604030504040204" pitchFamily="34" charset="0"/>
            </a:endParaRPr>
          </a:p>
        </p:txBody>
      </p:sp>
      <p:sp>
        <p:nvSpPr>
          <p:cNvPr id="5" name="Footer Placeholder 4">
            <a:extLst>
              <a:ext uri="{FF2B5EF4-FFF2-40B4-BE49-F238E27FC236}">
                <a16:creationId xmlns:a16="http://schemas.microsoft.com/office/drawing/2014/main" id="{E412F069-DA24-8886-5E9F-B6E99F280D2E}"/>
              </a:ext>
            </a:extLst>
          </p:cNvPr>
          <p:cNvSpPr>
            <a:spLocks noGrp="1"/>
          </p:cNvSpPr>
          <p:nvPr>
            <p:ph type="ftr" sz="quarter" idx="23"/>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Sida - Utveckling och bistånd 2025</a:t>
            </a:r>
          </a:p>
        </p:txBody>
      </p:sp>
      <p:sp>
        <p:nvSpPr>
          <p:cNvPr id="8" name="Title 7">
            <a:extLst>
              <a:ext uri="{FF2B5EF4-FFF2-40B4-BE49-F238E27FC236}">
                <a16:creationId xmlns:a16="http://schemas.microsoft.com/office/drawing/2014/main" id="{C32BBF16-D993-5E24-51D0-AD32E2BA027D}"/>
              </a:ext>
            </a:extLst>
          </p:cNvPr>
          <p:cNvSpPr>
            <a:spLocks noGrp="1"/>
          </p:cNvSpPr>
          <p:nvPr>
            <p:ph type="title"/>
          </p:nvPr>
        </p:nvSpPr>
        <p:spPr/>
        <p:txBody>
          <a:bodyPr/>
          <a:lstStyle/>
          <a:p>
            <a:r>
              <a:rPr lang="sv-SE" sz="2800" noProof="0" dirty="0"/>
              <a:t>Nästan varannan skänker pengar till frivilligorganisationer</a:t>
            </a:r>
          </a:p>
        </p:txBody>
      </p:sp>
      <p:sp>
        <p:nvSpPr>
          <p:cNvPr id="6" name="Date Placeholder 5">
            <a:extLst>
              <a:ext uri="{FF2B5EF4-FFF2-40B4-BE49-F238E27FC236}">
                <a16:creationId xmlns:a16="http://schemas.microsoft.com/office/drawing/2014/main" id="{2566B5E8-3AFE-FF7E-88B2-40107AA3A5A9}"/>
              </a:ext>
            </a:extLst>
          </p:cNvPr>
          <p:cNvSpPr>
            <a:spLocks noGrp="1"/>
          </p:cNvSpPr>
          <p:nvPr>
            <p:ph type="dt" sz="half"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Century Gothic" panose="02116942222400000000"/>
                <a:ea typeface="+mn-ea"/>
                <a:cs typeface="+mn-cs"/>
              </a:rPr>
              <a:t>Confidential</a:t>
            </a:r>
            <a:endParaRPr kumimoji="0" lang="sv-SE" sz="8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11" name="Text Placeholder 10">
            <a:extLst>
              <a:ext uri="{FF2B5EF4-FFF2-40B4-BE49-F238E27FC236}">
                <a16:creationId xmlns:a16="http://schemas.microsoft.com/office/drawing/2014/main" id="{FF68C961-62EC-B5B0-7E66-BFEB528E904C}"/>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C5EBB7A0-CEFA-CB25-8A6D-7E67D4ABA415}"/>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13" name="New shape">
            <a:extLst>
              <a:ext uri="{FF2B5EF4-FFF2-40B4-BE49-F238E27FC236}">
                <a16:creationId xmlns:a16="http://schemas.microsoft.com/office/drawing/2014/main" id="{EEBAFFF0-76CC-83EF-F10C-59C80539F958}"/>
              </a:ext>
            </a:extLst>
          </p:cNvPr>
          <p:cNvSpPr/>
          <p:nvPr/>
        </p:nvSpPr>
        <p:spPr>
          <a:xfrm>
            <a:off x="431800" y="1672701"/>
            <a:ext cx="7677150" cy="39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Har du gjort något av följande under det senaste året, för att bidra till att bekämpa fattigdomen i världen? </a:t>
            </a:r>
            <a:r>
              <a:rPr kumimoji="0" lang="sv-SE" sz="12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Flera svar möjliga. Andel i %.</a:t>
            </a:r>
          </a:p>
        </p:txBody>
      </p:sp>
      <p:sp>
        <p:nvSpPr>
          <p:cNvPr id="2" name="New shape">
            <a:extLst>
              <a:ext uri="{FF2B5EF4-FFF2-40B4-BE49-F238E27FC236}">
                <a16:creationId xmlns:a16="http://schemas.microsoft.com/office/drawing/2014/main" id="{0EA534F3-C946-9633-2D86-DEF2EAAA0718}"/>
              </a:ext>
            </a:extLst>
          </p:cNvPr>
          <p:cNvSpPr/>
          <p:nvPr/>
        </p:nvSpPr>
        <p:spPr>
          <a:xfrm rot="5400000" flipH="1">
            <a:off x="4284661" y="2442645"/>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3" name="TextBox 16">
            <a:extLst>
              <a:ext uri="{FF2B5EF4-FFF2-40B4-BE49-F238E27FC236}">
                <a16:creationId xmlns:a16="http://schemas.microsoft.com/office/drawing/2014/main" id="{12BEB57B-320C-4061-CDA6-78422933E87B}"/>
              </a:ext>
            </a:extLst>
          </p:cNvPr>
          <p:cNvSpPr txBox="1"/>
          <p:nvPr/>
        </p:nvSpPr>
        <p:spPr>
          <a:xfrm>
            <a:off x="425206" y="6326291"/>
            <a:ext cx="5368085" cy="153888"/>
          </a:xfrm>
          <a:prstGeom prst="rect">
            <a:avLst/>
          </a:prstGeom>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Century Gothic" panose="02116942222400000000"/>
                <a:ea typeface="+mn-ea"/>
                <a:cs typeface="+mn-cs"/>
              </a:rPr>
              <a:t>Antal intervjuer: 1 551 (2025)</a:t>
            </a:r>
          </a:p>
        </p:txBody>
      </p:sp>
      <p:sp>
        <p:nvSpPr>
          <p:cNvPr id="7" name="TextBox 17">
            <a:extLst>
              <a:ext uri="{FF2B5EF4-FFF2-40B4-BE49-F238E27FC236}">
                <a16:creationId xmlns:a16="http://schemas.microsoft.com/office/drawing/2014/main" id="{3455AC56-D1EC-9CA4-55EB-50D8D780BA83}"/>
              </a:ext>
            </a:extLst>
          </p:cNvPr>
          <p:cNvSpPr txBox="1"/>
          <p:nvPr/>
        </p:nvSpPr>
        <p:spPr>
          <a:xfrm>
            <a:off x="8408709" y="1800038"/>
            <a:ext cx="3319741" cy="4678204"/>
          </a:xfrm>
          <a:prstGeom prst="rect">
            <a:avLst/>
          </a:prstGeom>
        </p:spPr>
        <p:txBody>
          <a:bodyPr vert="horz" wrap="square" lIns="0" tIns="0" rIns="0" bIns="0" rtlCol="0">
            <a:spAutoFit/>
          </a:bodyPr>
          <a:lstStyle/>
          <a:p>
            <a:pPr algn="l"/>
            <a:r>
              <a:rPr lang="sv-SE" sz="1400" noProof="0" dirty="0"/>
              <a:t>Att skänka pengar till frivilligorganisationer samt att skänka kläder och möbler är fortsatt svenskarnas vanligaste sätt att engagera sig för att bidra till att bekämpa fattigdomen i världen. Detta är ett mönster som även fanns längre tillbaka än diagrammet visar. </a:t>
            </a:r>
          </a:p>
          <a:p>
            <a:pPr algn="l"/>
            <a:endParaRPr lang="sv-SE" sz="1400" noProof="0" dirty="0"/>
          </a:p>
          <a:p>
            <a:pPr algn="l"/>
            <a:r>
              <a:rPr lang="sv-SE" sz="1400" noProof="0" dirty="0"/>
              <a:t>Kvinnor har i högre utsträckning skänkt både pengar och kläder/möbler (52% pengar, 53% kläder/möbler) än vad män har gjort (37% pengar, 33% kläder/möbler).</a:t>
            </a:r>
          </a:p>
          <a:p>
            <a:pPr algn="l"/>
            <a:endParaRPr lang="sv-SE" sz="1400" noProof="0" dirty="0"/>
          </a:p>
          <a:p>
            <a:pPr algn="l"/>
            <a:r>
              <a:rPr lang="sv-SE" sz="1400" noProof="0" dirty="0"/>
              <a:t>De som är 65+ uppger också att de har skänkt pengar i högre utsträckning (53%) än övriga åldersgrupper.</a:t>
            </a:r>
          </a:p>
          <a:p>
            <a:pPr algn="l"/>
            <a:r>
              <a:rPr lang="sv-SE" sz="1400" noProof="0" dirty="0"/>
              <a:t> </a:t>
            </a:r>
          </a:p>
          <a:p>
            <a:pPr algn="l"/>
            <a:endParaRPr lang="sv-SE" sz="1400" noProof="0" dirty="0"/>
          </a:p>
          <a:p>
            <a:pPr algn="l"/>
            <a:endParaRPr lang="sv-SE" sz="1200" noProof="0" dirty="0"/>
          </a:p>
          <a:p>
            <a:pPr algn="l"/>
            <a:endParaRPr lang="sv-SE" sz="1200" noProof="0" dirty="0"/>
          </a:p>
        </p:txBody>
      </p:sp>
      <p:sp>
        <p:nvSpPr>
          <p:cNvPr id="9" name="Text Placeholder 9">
            <a:extLst>
              <a:ext uri="{FF2B5EF4-FFF2-40B4-BE49-F238E27FC236}">
                <a16:creationId xmlns:a16="http://schemas.microsoft.com/office/drawing/2014/main" id="{8060AD26-68C5-01D8-1E79-2279D2FBBDDA}"/>
              </a:ext>
            </a:extLst>
          </p:cNvPr>
          <p:cNvSpPr>
            <a:spLocks noGrp="1"/>
          </p:cNvSpPr>
          <p:nvPr>
            <p:ph type="body" sz="quarter" idx="22"/>
          </p:nvPr>
        </p:nvSpPr>
        <p:spPr>
          <a:xfrm>
            <a:off x="460374" y="1085442"/>
            <a:ext cx="8301661" cy="433182"/>
          </a:xfrm>
        </p:spPr>
        <p:txBody>
          <a:bodyPr/>
          <a:lstStyle/>
          <a:p>
            <a:r>
              <a:rPr lang="sv-SE" noProof="0" dirty="0"/>
              <a:t>Eget engagemang</a:t>
            </a:r>
          </a:p>
        </p:txBody>
      </p:sp>
    </p:spTree>
    <p:extLst>
      <p:ext uri="{BB962C8B-B14F-4D97-AF65-F5344CB8AC3E}">
        <p14:creationId xmlns:p14="http://schemas.microsoft.com/office/powerpoint/2010/main" val="318714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84FF1-1702-697D-80BE-1EC371A2C0B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97F8A0B-370E-9F24-E206-4E2AF6C3A130}"/>
              </a:ext>
            </a:extLst>
          </p:cNvPr>
          <p:cNvSpPr>
            <a:spLocks noGrp="1"/>
          </p:cNvSpPr>
          <p:nvPr>
            <p:ph type="body" sz="quarter" idx="19"/>
          </p:nvPr>
        </p:nvSpPr>
        <p:spPr/>
        <p:txBody>
          <a:bodyPr/>
          <a:lstStyle/>
          <a:p>
            <a:r>
              <a:rPr lang="sv-SE" noProof="0" dirty="0"/>
              <a:t>Attitydfrågor och åsikter om bistånd</a:t>
            </a:r>
          </a:p>
        </p:txBody>
      </p:sp>
      <p:sp>
        <p:nvSpPr>
          <p:cNvPr id="3" name="Text Placeholder 2">
            <a:extLst>
              <a:ext uri="{FF2B5EF4-FFF2-40B4-BE49-F238E27FC236}">
                <a16:creationId xmlns:a16="http://schemas.microsoft.com/office/drawing/2014/main" id="{7638ACE4-59E4-4DEE-E855-3AA96FF8F9F5}"/>
              </a:ext>
            </a:extLst>
          </p:cNvPr>
          <p:cNvSpPr>
            <a:spLocks noGrp="1"/>
          </p:cNvSpPr>
          <p:nvPr>
            <p:ph type="body" sz="quarter" idx="22"/>
          </p:nvPr>
        </p:nvSpPr>
        <p:spPr/>
        <p:txBody>
          <a:bodyPr/>
          <a:lstStyle/>
          <a:p>
            <a:r>
              <a:rPr lang="sv-SE" noProof="0" dirty="0"/>
              <a:t>5</a:t>
            </a:r>
          </a:p>
        </p:txBody>
      </p:sp>
      <p:sp>
        <p:nvSpPr>
          <p:cNvPr id="4" name="Slide Number Placeholder 3">
            <a:extLst>
              <a:ext uri="{FF2B5EF4-FFF2-40B4-BE49-F238E27FC236}">
                <a16:creationId xmlns:a16="http://schemas.microsoft.com/office/drawing/2014/main" id="{A87E6B2B-5B00-168A-D09A-DCDAB4977D61}"/>
              </a:ext>
            </a:extLst>
          </p:cNvPr>
          <p:cNvSpPr>
            <a:spLocks noGrp="1"/>
          </p:cNvSpPr>
          <p:nvPr>
            <p:ph type="sldNum" sz="quarter" idx="24"/>
          </p:nvPr>
        </p:nvSpPr>
        <p:spPr/>
        <p:txBody>
          <a:bodyPr/>
          <a:lstStyle/>
          <a:p>
            <a:fld id="{63DCA5C9-2E11-4C67-86EB-AE1DE127DC64}" type="slidenum">
              <a:rPr lang="sv-SE" noProof="0" smtClean="0"/>
              <a:pPr/>
              <a:t>19</a:t>
            </a:fld>
            <a:endParaRPr lang="sv-SE" noProof="0" dirty="0"/>
          </a:p>
        </p:txBody>
      </p:sp>
      <p:sp>
        <p:nvSpPr>
          <p:cNvPr id="5" name="Footer Placeholder 4">
            <a:extLst>
              <a:ext uri="{FF2B5EF4-FFF2-40B4-BE49-F238E27FC236}">
                <a16:creationId xmlns:a16="http://schemas.microsoft.com/office/drawing/2014/main" id="{198A7D7B-40AE-FB2F-6BEF-C2137B43569A}"/>
              </a:ext>
            </a:extLst>
          </p:cNvPr>
          <p:cNvSpPr>
            <a:spLocks noGrp="1"/>
          </p:cNvSpPr>
          <p:nvPr>
            <p:ph type="ftr" sz="quarter" idx="25"/>
          </p:nvPr>
        </p:nvSpPr>
        <p:spPr/>
        <p:txBody>
          <a:bodyPr/>
          <a:lstStyle/>
          <a:p>
            <a:r>
              <a:rPr lang="sv-SE" noProof="0" dirty="0"/>
              <a:t>Sida - Utveckling och bistånd 2025</a:t>
            </a:r>
          </a:p>
        </p:txBody>
      </p:sp>
      <p:sp>
        <p:nvSpPr>
          <p:cNvPr id="6" name="Date Placeholder 5">
            <a:extLst>
              <a:ext uri="{FF2B5EF4-FFF2-40B4-BE49-F238E27FC236}">
                <a16:creationId xmlns:a16="http://schemas.microsoft.com/office/drawing/2014/main" id="{A05D24E0-CA47-774D-316C-16E3E9003212}"/>
              </a:ext>
            </a:extLst>
          </p:cNvPr>
          <p:cNvSpPr>
            <a:spLocks noGrp="1"/>
          </p:cNvSpPr>
          <p:nvPr>
            <p:ph type="dt" sz="half" idx="26"/>
          </p:nvPr>
        </p:nvSpPr>
        <p:spPr/>
        <p:txBody>
          <a:bodyPr/>
          <a:lstStyle/>
          <a:p>
            <a:r>
              <a:rPr lang="sv-SE" noProof="0" dirty="0" err="1"/>
              <a:t>Confidential</a:t>
            </a:r>
            <a:endParaRPr lang="sv-SE" noProof="0" dirty="0"/>
          </a:p>
        </p:txBody>
      </p:sp>
      <p:sp>
        <p:nvSpPr>
          <p:cNvPr id="7" name="Text Placeholder 6">
            <a:extLst>
              <a:ext uri="{FF2B5EF4-FFF2-40B4-BE49-F238E27FC236}">
                <a16:creationId xmlns:a16="http://schemas.microsoft.com/office/drawing/2014/main" id="{936BC383-28A4-0BC4-93F7-ECA4451F66C9}"/>
              </a:ext>
            </a:extLst>
          </p:cNvPr>
          <p:cNvSpPr>
            <a:spLocks noGrp="1"/>
          </p:cNvSpPr>
          <p:nvPr>
            <p:ph type="body" sz="quarter" idx="28"/>
          </p:nvPr>
        </p:nvSpPr>
        <p:spPr/>
        <p:txBody>
          <a:bodyPr/>
          <a:lstStyle/>
          <a:p>
            <a:r>
              <a:rPr lang="sv-SE" noProof="0" dirty="0"/>
              <a:t>Inställning till utveckling och bistånd</a:t>
            </a:r>
          </a:p>
        </p:txBody>
      </p:sp>
    </p:spTree>
    <p:extLst>
      <p:ext uri="{BB962C8B-B14F-4D97-AF65-F5344CB8AC3E}">
        <p14:creationId xmlns:p14="http://schemas.microsoft.com/office/powerpoint/2010/main" val="3835326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4E3D54-ECCB-B8BD-11AF-B7A947972812}"/>
              </a:ext>
            </a:extLst>
          </p:cNvPr>
          <p:cNvSpPr>
            <a:spLocks noGrp="1"/>
          </p:cNvSpPr>
          <p:nvPr>
            <p:ph sz="quarter" idx="12"/>
          </p:nvPr>
        </p:nvSpPr>
        <p:spPr>
          <a:xfrm>
            <a:off x="590550" y="2225040"/>
            <a:ext cx="6585754" cy="3994785"/>
          </a:xfrm>
        </p:spPr>
        <p:txBody>
          <a:bodyPr/>
          <a:lstStyle/>
          <a:p>
            <a:r>
              <a:rPr lang="sv-SE" sz="1500" noProof="0" dirty="0"/>
              <a:t>Sida har genomfört mätningar av svenskarnas attityder till bistånd årligen sedan 1974. </a:t>
            </a:r>
            <a:r>
              <a:rPr lang="sv-SE" sz="1500" noProof="0" dirty="0" err="1"/>
              <a:t>Verian</a:t>
            </a:r>
            <a:r>
              <a:rPr lang="sv-SE" sz="1500" noProof="0" dirty="0"/>
              <a:t> har på uppdrag av </a:t>
            </a:r>
            <a:r>
              <a:rPr lang="sv-SE" sz="1500" noProof="0" dirty="0" err="1"/>
              <a:t>Ahead</a:t>
            </a:r>
            <a:r>
              <a:rPr lang="sv-SE" sz="1500" noProof="0" dirty="0"/>
              <a:t> Group/Sida utfört 2025 års undersökning. </a:t>
            </a:r>
          </a:p>
          <a:p>
            <a:endParaRPr lang="sv-SE" sz="1500" noProof="0" dirty="0"/>
          </a:p>
          <a:p>
            <a:r>
              <a:rPr lang="sv-SE" sz="1500" noProof="0" dirty="0"/>
              <a:t>Här beskrivs allmänhetens syn på Sveriges bistånd. Mätområdena är biståndsviljan, det egna engagemanget i biståndsfrågor, den upplevda effekten av Sveriges bistånd samt kännedom om Sveriges biståndsarbete och de Globala målen. </a:t>
            </a:r>
          </a:p>
          <a:p>
            <a:endParaRPr lang="sv-SE" sz="1500" noProof="0" dirty="0"/>
          </a:p>
          <a:p>
            <a:r>
              <a:rPr lang="sv-SE" sz="1500" noProof="0" dirty="0"/>
              <a:t>Insamling av data har gjorts genom </a:t>
            </a:r>
            <a:r>
              <a:rPr lang="sv-SE" sz="1500" noProof="0" dirty="0" err="1"/>
              <a:t>Sifopanelen</a:t>
            </a:r>
            <a:r>
              <a:rPr lang="sv-SE" sz="1500" noProof="0" dirty="0"/>
              <a:t>, en slumpmässigt rekryterad webbpanel. Undersökningen har genomförts under oktober 2025. Resultaten har vägts på kön, ålder och region för att representera den svenska allmänheten. Andelarna som nämns i rapporten vid skalfrågor är i regel en sammanslagning av de positiva respektive de negativa andelarna.</a:t>
            </a:r>
          </a:p>
          <a:p>
            <a:endParaRPr lang="sv-SE" noProof="0" dirty="0"/>
          </a:p>
        </p:txBody>
      </p:sp>
      <p:sp>
        <p:nvSpPr>
          <p:cNvPr id="37" name="Text Placeholder 36">
            <a:extLst>
              <a:ext uri="{FF2B5EF4-FFF2-40B4-BE49-F238E27FC236}">
                <a16:creationId xmlns:a16="http://schemas.microsoft.com/office/drawing/2014/main" id="{57247F39-2570-FEB1-CA47-5232F527603D}"/>
              </a:ext>
            </a:extLst>
          </p:cNvPr>
          <p:cNvSpPr>
            <a:spLocks noGrp="1"/>
          </p:cNvSpPr>
          <p:nvPr>
            <p:ph type="body" sz="quarter" idx="22"/>
          </p:nvPr>
        </p:nvSpPr>
        <p:spPr/>
        <p:txBody>
          <a:bodyPr/>
          <a:lstStyle/>
          <a:p>
            <a:r>
              <a:rPr lang="sv-SE" noProof="0" dirty="0"/>
              <a:t>Fältperiod, antal intervjuer och bakgrundsinformation</a:t>
            </a:r>
          </a:p>
        </p:txBody>
      </p:sp>
      <p:sp>
        <p:nvSpPr>
          <p:cNvPr id="4" name="Slide Number Placeholder 3">
            <a:extLst>
              <a:ext uri="{FF2B5EF4-FFF2-40B4-BE49-F238E27FC236}">
                <a16:creationId xmlns:a16="http://schemas.microsoft.com/office/drawing/2014/main" id="{4BC79616-6232-DB33-52D3-EEC59D4D9B61}"/>
              </a:ext>
            </a:extLst>
          </p:cNvPr>
          <p:cNvSpPr>
            <a:spLocks noGrp="1"/>
          </p:cNvSpPr>
          <p:nvPr>
            <p:ph type="sldNum" sz="quarter" idx="16"/>
          </p:nvPr>
        </p:nvSpPr>
        <p:spPr>
          <a:xfrm>
            <a:off x="11509579" y="6546850"/>
            <a:ext cx="218871" cy="155574"/>
          </a:xfrm>
        </p:spPr>
        <p:txBody>
          <a:bodyPr/>
          <a:lstStyle/>
          <a:p>
            <a:fld id="{63DCA5C9-2E11-4C67-86EB-AE1DE127DC64}" type="slidenum">
              <a:rPr lang="sv-SE" noProof="0" smtClean="0"/>
              <a:pPr/>
              <a:t>2</a:t>
            </a:fld>
            <a:endParaRPr lang="sv-SE" noProof="0" dirty="0"/>
          </a:p>
        </p:txBody>
      </p:sp>
      <p:sp>
        <p:nvSpPr>
          <p:cNvPr id="5" name="Footer Placeholder 4">
            <a:extLst>
              <a:ext uri="{FF2B5EF4-FFF2-40B4-BE49-F238E27FC236}">
                <a16:creationId xmlns:a16="http://schemas.microsoft.com/office/drawing/2014/main" id="{BEB9C14C-3832-9C20-6898-E3D66D995B4F}"/>
              </a:ext>
            </a:extLst>
          </p:cNvPr>
          <p:cNvSpPr>
            <a:spLocks noGrp="1"/>
          </p:cNvSpPr>
          <p:nvPr>
            <p:ph type="ftr" sz="quarter" idx="23"/>
          </p:nvPr>
        </p:nvSpPr>
        <p:spPr>
          <a:xfrm>
            <a:off x="1009650" y="6546849"/>
            <a:ext cx="7127875" cy="155574"/>
          </a:xfrm>
        </p:spPr>
        <p:txBody>
          <a:bodyPr/>
          <a:lstStyle/>
          <a:p>
            <a:r>
              <a:rPr lang="sv-SE" noProof="0" dirty="0"/>
              <a:t>Sida - Utveckling och bistånd 2025</a:t>
            </a:r>
          </a:p>
        </p:txBody>
      </p:sp>
      <p:sp>
        <p:nvSpPr>
          <p:cNvPr id="15" name="Title 14">
            <a:extLst>
              <a:ext uri="{FF2B5EF4-FFF2-40B4-BE49-F238E27FC236}">
                <a16:creationId xmlns:a16="http://schemas.microsoft.com/office/drawing/2014/main" id="{9FD4D397-B8F5-72DB-C3E8-EE2F7B601FD9}"/>
              </a:ext>
            </a:extLst>
          </p:cNvPr>
          <p:cNvSpPr>
            <a:spLocks noGrp="1"/>
          </p:cNvSpPr>
          <p:nvPr>
            <p:ph type="title"/>
          </p:nvPr>
        </p:nvSpPr>
        <p:spPr>
          <a:xfrm>
            <a:off x="460374" y="419101"/>
            <a:ext cx="11268076" cy="645075"/>
          </a:xfrm>
        </p:spPr>
        <p:txBody>
          <a:bodyPr/>
          <a:lstStyle/>
          <a:p>
            <a:r>
              <a:rPr lang="sv-SE" noProof="0" dirty="0"/>
              <a:t>Bakgrund och syfte</a:t>
            </a:r>
          </a:p>
        </p:txBody>
      </p:sp>
      <p:sp>
        <p:nvSpPr>
          <p:cNvPr id="7" name="Date Placeholder 6">
            <a:extLst>
              <a:ext uri="{FF2B5EF4-FFF2-40B4-BE49-F238E27FC236}">
                <a16:creationId xmlns:a16="http://schemas.microsoft.com/office/drawing/2014/main" id="{86978D2A-CEBB-686B-8A39-0C94EB389B0B}"/>
              </a:ext>
            </a:extLst>
          </p:cNvPr>
          <p:cNvSpPr>
            <a:spLocks noGrp="1"/>
          </p:cNvSpPr>
          <p:nvPr>
            <p:ph type="dt" sz="half" idx="24"/>
          </p:nvPr>
        </p:nvSpPr>
        <p:spPr>
          <a:xfrm>
            <a:off x="9394825" y="6546850"/>
            <a:ext cx="2014538" cy="155574"/>
          </a:xfrm>
        </p:spPr>
        <p:txBody>
          <a:bodyPr/>
          <a:lstStyle/>
          <a:p>
            <a:r>
              <a:rPr lang="sv-SE" noProof="0" dirty="0" err="1"/>
              <a:t>Confidential</a:t>
            </a:r>
            <a:endParaRPr lang="sv-SE" noProof="0" dirty="0"/>
          </a:p>
        </p:txBody>
      </p:sp>
      <p:sp>
        <p:nvSpPr>
          <p:cNvPr id="23" name="Text Placeholder 22">
            <a:extLst>
              <a:ext uri="{FF2B5EF4-FFF2-40B4-BE49-F238E27FC236}">
                <a16:creationId xmlns:a16="http://schemas.microsoft.com/office/drawing/2014/main" id="{6EEC0208-9AF3-0BC5-C9AC-7EF0219234D8}"/>
              </a:ext>
            </a:extLst>
          </p:cNvPr>
          <p:cNvSpPr>
            <a:spLocks noGrp="1"/>
          </p:cNvSpPr>
          <p:nvPr>
            <p:ph type="body" sz="quarter" idx="26"/>
          </p:nvPr>
        </p:nvSpPr>
        <p:spPr>
          <a:xfrm>
            <a:off x="460375" y="172762"/>
            <a:ext cx="11268075" cy="195814"/>
          </a:xfrm>
        </p:spPr>
        <p:txBody>
          <a:bodyPr/>
          <a:lstStyle/>
          <a:p>
            <a:r>
              <a:rPr lang="sv-SE" noProof="0" dirty="0" err="1"/>
              <a:t>Breadcrumb</a:t>
            </a:r>
            <a:r>
              <a:rPr lang="sv-SE" noProof="0" dirty="0"/>
              <a:t> | </a:t>
            </a:r>
            <a:r>
              <a:rPr lang="sv-SE" noProof="0" dirty="0" err="1"/>
              <a:t>Chapter</a:t>
            </a:r>
            <a:r>
              <a:rPr lang="sv-SE" noProof="0" dirty="0"/>
              <a:t> </a:t>
            </a:r>
            <a:r>
              <a:rPr lang="sv-SE" noProof="0" dirty="0" err="1"/>
              <a:t>Heading</a:t>
            </a:r>
            <a:endParaRPr lang="sv-SE" noProof="0" dirty="0"/>
          </a:p>
        </p:txBody>
      </p:sp>
      <p:sp>
        <p:nvSpPr>
          <p:cNvPr id="17" name="TextBox 16">
            <a:extLst>
              <a:ext uri="{FF2B5EF4-FFF2-40B4-BE49-F238E27FC236}">
                <a16:creationId xmlns:a16="http://schemas.microsoft.com/office/drawing/2014/main" id="{AA742924-2C75-403C-BC13-E42C777FF03B}"/>
              </a:ext>
            </a:extLst>
          </p:cNvPr>
          <p:cNvSpPr txBox="1"/>
          <p:nvPr/>
        </p:nvSpPr>
        <p:spPr>
          <a:xfrm>
            <a:off x="4069830" y="277318"/>
            <a:ext cx="0" cy="0"/>
          </a:xfrm>
          <a:prstGeom prst="rect">
            <a:avLst/>
          </a:prstGeom>
          <a:noFill/>
        </p:spPr>
        <p:txBody>
          <a:bodyPr wrap="none" lIns="0" tIns="0" rIns="0" bIns="0" rtlCol="0">
            <a:normAutofit fontScale="25000" lnSpcReduction="20000"/>
          </a:bodyPr>
          <a:lstStyle/>
          <a:p>
            <a:pPr marL="0" indent="-3657600" algn="l">
              <a:spcAft>
                <a:spcPts val="600"/>
              </a:spcAft>
            </a:pPr>
            <a:endParaRPr lang="sv-SE" sz="1800" b="0" i="0" noProof="0" dirty="0">
              <a:solidFill>
                <a:schemeClr val="tx2"/>
              </a:solidFill>
              <a:latin typeface="+mn-lt"/>
              <a:ea typeface="Roboto" panose="02000000000000000000" pitchFamily="2" charset="0"/>
              <a:cs typeface="Segoe UI" panose="020B0502040204020203" pitchFamily="34" charset="0"/>
            </a:endParaRPr>
          </a:p>
        </p:txBody>
      </p:sp>
      <p:sp>
        <p:nvSpPr>
          <p:cNvPr id="3" name="Text Placeholder 3">
            <a:extLst>
              <a:ext uri="{FF2B5EF4-FFF2-40B4-BE49-F238E27FC236}">
                <a16:creationId xmlns:a16="http://schemas.microsoft.com/office/drawing/2014/main" id="{A59D52C8-AA64-E3F6-EFC3-7BD1B06AB97C}"/>
              </a:ext>
            </a:extLst>
          </p:cNvPr>
          <p:cNvSpPr txBox="1">
            <a:spLocks/>
          </p:cNvSpPr>
          <p:nvPr/>
        </p:nvSpPr>
        <p:spPr>
          <a:xfrm>
            <a:off x="9015001" y="1545994"/>
            <a:ext cx="2774186" cy="4750907"/>
          </a:xfrm>
          <a:prstGeom prst="rect">
            <a:avLst/>
          </a:prstGeom>
        </p:spPr>
        <p:txBody>
          <a:bodyPr vert="horz" wrap="square" lIns="0" tIns="36000" rIns="0" bIns="36000" rtlCol="0" anchor="ctr" anchorCtr="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800" b="0" i="0" kern="1200" cap="none" spc="0" baseline="0">
                <a:solidFill>
                  <a:schemeClr val="accent6"/>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8"/>
            <a:r>
              <a:rPr lang="sv-SE" sz="4800" noProof="0" dirty="0"/>
              <a:t>1 551</a:t>
            </a:r>
          </a:p>
          <a:p>
            <a:pPr lvl="6"/>
            <a:r>
              <a:rPr lang="sv-SE" noProof="0" dirty="0"/>
              <a:t>Antal intervjuer</a:t>
            </a:r>
          </a:p>
          <a:p>
            <a:pPr lvl="6"/>
            <a:endParaRPr lang="sv-SE" noProof="0" dirty="0"/>
          </a:p>
          <a:p>
            <a:pPr lvl="8"/>
            <a:r>
              <a:rPr lang="sv-SE" sz="4800" noProof="0" dirty="0"/>
              <a:t>18-74</a:t>
            </a:r>
          </a:p>
          <a:p>
            <a:pPr lvl="6"/>
            <a:r>
              <a:rPr lang="sv-SE" noProof="0" dirty="0"/>
              <a:t>Ålder på de som svarat</a:t>
            </a:r>
          </a:p>
          <a:p>
            <a:pPr lvl="6"/>
            <a:endParaRPr lang="sv-SE" noProof="0" dirty="0"/>
          </a:p>
          <a:p>
            <a:pPr lvl="8"/>
            <a:r>
              <a:rPr lang="sv-SE" sz="3200" noProof="0" dirty="0"/>
              <a:t>1 – 15 oktober 2025</a:t>
            </a:r>
          </a:p>
          <a:p>
            <a:pPr lvl="6"/>
            <a:r>
              <a:rPr lang="sv-SE" noProof="0" dirty="0"/>
              <a:t>Fältperiod</a:t>
            </a:r>
          </a:p>
          <a:p>
            <a:pPr lvl="6"/>
            <a:endParaRPr lang="sv-SE" noProof="0" dirty="0"/>
          </a:p>
        </p:txBody>
      </p:sp>
    </p:spTree>
    <p:extLst>
      <p:ext uri="{BB962C8B-B14F-4D97-AF65-F5344CB8AC3E}">
        <p14:creationId xmlns:p14="http://schemas.microsoft.com/office/powerpoint/2010/main" val="2350862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29843A1E-C037-9354-1A3A-FD885786945D}"/>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A7DA21C0-FD7C-FDD5-983A-1C01E6052A55}"/>
              </a:ext>
            </a:extLst>
          </p:cNvPr>
          <p:cNvGraphicFramePr>
            <a:graphicFrameLocks noGrp="1"/>
          </p:cNvGraphicFramePr>
          <p:nvPr>
            <p:ph sz="quarter" idx="12"/>
            <p:extLst>
              <p:ext uri="{D42A27DB-BD31-4B8C-83A1-F6EECF244321}">
                <p14:modId xmlns:p14="http://schemas.microsoft.com/office/powerpoint/2010/main" val="1862485827"/>
              </p:ext>
            </p:extLst>
          </p:nvPr>
        </p:nvGraphicFramePr>
        <p:xfrm>
          <a:off x="460374" y="2067987"/>
          <a:ext cx="7648576" cy="41345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2DA31815-8F4B-8881-4E85-043F2F56D8C7}"/>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sv-SE"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sv-SE" sz="800" b="1" i="0" u="none" strike="noStrike" kern="1200" cap="none" spc="0" normalizeH="0" baseline="0" noProof="0" dirty="0">
              <a:ln>
                <a:noFill/>
              </a:ln>
              <a:solidFill>
                <a:srgbClr val="000000"/>
              </a:solidFill>
              <a:effectLst/>
              <a:uLnTx/>
              <a:uFillTx/>
              <a:latin typeface="Century Gothic" panose="02116942222400000000"/>
              <a:ea typeface="Verdana" panose="020B0604030504040204" pitchFamily="34" charset="0"/>
            </a:endParaRPr>
          </a:p>
        </p:txBody>
      </p:sp>
      <p:sp>
        <p:nvSpPr>
          <p:cNvPr id="5" name="Footer Placeholder 4">
            <a:extLst>
              <a:ext uri="{FF2B5EF4-FFF2-40B4-BE49-F238E27FC236}">
                <a16:creationId xmlns:a16="http://schemas.microsoft.com/office/drawing/2014/main" id="{F88BFD91-FC04-E898-926D-66CEA2740F1E}"/>
              </a:ext>
            </a:extLst>
          </p:cNvPr>
          <p:cNvSpPr>
            <a:spLocks noGrp="1"/>
          </p:cNvSpPr>
          <p:nvPr>
            <p:ph type="ftr" sz="quarter" idx="23"/>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Sida - Utveckling och bistånd 2025</a:t>
            </a:r>
          </a:p>
        </p:txBody>
      </p:sp>
      <p:sp>
        <p:nvSpPr>
          <p:cNvPr id="8" name="Title 7">
            <a:extLst>
              <a:ext uri="{FF2B5EF4-FFF2-40B4-BE49-F238E27FC236}">
                <a16:creationId xmlns:a16="http://schemas.microsoft.com/office/drawing/2014/main" id="{180529B0-6669-410D-7276-36F444E56AC6}"/>
              </a:ext>
            </a:extLst>
          </p:cNvPr>
          <p:cNvSpPr>
            <a:spLocks noGrp="1"/>
          </p:cNvSpPr>
          <p:nvPr>
            <p:ph type="title"/>
          </p:nvPr>
        </p:nvSpPr>
        <p:spPr/>
        <p:txBody>
          <a:bodyPr/>
          <a:lstStyle/>
          <a:p>
            <a:r>
              <a:rPr lang="sv-SE" dirty="0"/>
              <a:t>Utbildning och fred är särskilt viktigt för att minska fattigdom</a:t>
            </a:r>
            <a:endParaRPr lang="sv-SE" noProof="0" dirty="0"/>
          </a:p>
        </p:txBody>
      </p:sp>
      <p:sp>
        <p:nvSpPr>
          <p:cNvPr id="6" name="Date Placeholder 5">
            <a:extLst>
              <a:ext uri="{FF2B5EF4-FFF2-40B4-BE49-F238E27FC236}">
                <a16:creationId xmlns:a16="http://schemas.microsoft.com/office/drawing/2014/main" id="{4623EFF1-A880-42E2-ABD7-B8BED3CD577C}"/>
              </a:ext>
            </a:extLst>
          </p:cNvPr>
          <p:cNvSpPr>
            <a:spLocks noGrp="1"/>
          </p:cNvSpPr>
          <p:nvPr>
            <p:ph type="dt" sz="half"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Century Gothic" panose="02116942222400000000"/>
                <a:ea typeface="+mn-ea"/>
                <a:cs typeface="+mn-cs"/>
              </a:rPr>
              <a:t>Confidential</a:t>
            </a:r>
            <a:endParaRPr kumimoji="0" lang="sv-SE" sz="8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11" name="Text Placeholder 10">
            <a:extLst>
              <a:ext uri="{FF2B5EF4-FFF2-40B4-BE49-F238E27FC236}">
                <a16:creationId xmlns:a16="http://schemas.microsoft.com/office/drawing/2014/main" id="{BC79B022-7C03-1EAC-0919-1B8FB94165D8}"/>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DE4C94B7-7EA9-5332-A8EE-F4F5418D9DC0}"/>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13" name="New shape">
            <a:extLst>
              <a:ext uri="{FF2B5EF4-FFF2-40B4-BE49-F238E27FC236}">
                <a16:creationId xmlns:a16="http://schemas.microsoft.com/office/drawing/2014/main" id="{19741416-1BC6-01A7-F872-358A77D3F0F0}"/>
              </a:ext>
            </a:extLst>
          </p:cNvPr>
          <p:cNvSpPr/>
          <p:nvPr/>
        </p:nvSpPr>
        <p:spPr>
          <a:xfrm>
            <a:off x="431800" y="1672701"/>
            <a:ext cx="7677150" cy="39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noProof="0" dirty="0">
                <a:solidFill>
                  <a:srgbClr val="000000"/>
                </a:solidFill>
                <a:latin typeface="Century Gothic" panose="020B0502020202020204" pitchFamily="34" charset="0"/>
              </a:rPr>
              <a:t>Vilket eller vilka av följande alternativ tror du är särskilt viktiga för att fattigdomen i världen ska minska? </a:t>
            </a:r>
            <a:r>
              <a:rPr kumimoji="0" lang="sv-SE" sz="12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Ange högst fyra av nedanstående alternativ. Andel i %.</a:t>
            </a:r>
          </a:p>
        </p:txBody>
      </p:sp>
      <p:sp>
        <p:nvSpPr>
          <p:cNvPr id="2" name="New shape">
            <a:extLst>
              <a:ext uri="{FF2B5EF4-FFF2-40B4-BE49-F238E27FC236}">
                <a16:creationId xmlns:a16="http://schemas.microsoft.com/office/drawing/2014/main" id="{54C80090-A403-5FEE-E837-34CB6ECB2ED5}"/>
              </a:ext>
            </a:extLst>
          </p:cNvPr>
          <p:cNvSpPr/>
          <p:nvPr/>
        </p:nvSpPr>
        <p:spPr>
          <a:xfrm rot="5400000" flipH="1">
            <a:off x="4284661" y="2442645"/>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3" name="TextBox 16">
            <a:extLst>
              <a:ext uri="{FF2B5EF4-FFF2-40B4-BE49-F238E27FC236}">
                <a16:creationId xmlns:a16="http://schemas.microsoft.com/office/drawing/2014/main" id="{E07F95E7-5085-6A7E-CA9D-752F879E032E}"/>
              </a:ext>
            </a:extLst>
          </p:cNvPr>
          <p:cNvSpPr txBox="1"/>
          <p:nvPr/>
        </p:nvSpPr>
        <p:spPr>
          <a:xfrm>
            <a:off x="425206" y="6326291"/>
            <a:ext cx="5368085" cy="153888"/>
          </a:xfrm>
          <a:prstGeom prst="rect">
            <a:avLst/>
          </a:prstGeom>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Century Gothic" panose="02116942222400000000"/>
                <a:ea typeface="+mn-ea"/>
                <a:cs typeface="+mn-cs"/>
              </a:rPr>
              <a:t>Antal intervjuer: 1 551 (2025)</a:t>
            </a:r>
          </a:p>
        </p:txBody>
      </p:sp>
      <p:sp>
        <p:nvSpPr>
          <p:cNvPr id="7" name="TextBox 17">
            <a:extLst>
              <a:ext uri="{FF2B5EF4-FFF2-40B4-BE49-F238E27FC236}">
                <a16:creationId xmlns:a16="http://schemas.microsoft.com/office/drawing/2014/main" id="{609B14C2-383C-6712-2017-918BB03DE107}"/>
              </a:ext>
            </a:extLst>
          </p:cNvPr>
          <p:cNvSpPr txBox="1"/>
          <p:nvPr/>
        </p:nvSpPr>
        <p:spPr>
          <a:xfrm>
            <a:off x="8762035" y="1800038"/>
            <a:ext cx="2966415" cy="3600986"/>
          </a:xfrm>
          <a:prstGeom prst="rect">
            <a:avLst/>
          </a:prstGeom>
        </p:spPr>
        <p:txBody>
          <a:bodyPr vert="horz" wrap="square" lIns="0" tIns="0" rIns="0" bIns="0" rtlCol="0">
            <a:spAutoFit/>
          </a:bodyPr>
          <a:lstStyle/>
          <a:p>
            <a:pPr algn="l"/>
            <a:r>
              <a:rPr lang="sv-SE" sz="1400" noProof="0" dirty="0"/>
              <a:t>Utbildning är det allmänheten tror är särskilt viktigt för att minska fattigdomen i världen, därefter följer fred. Siffrorna är stabila över tid för samtliga egenskaper. </a:t>
            </a:r>
          </a:p>
          <a:p>
            <a:pPr algn="l"/>
            <a:endParaRPr lang="sv-SE" sz="1400" dirty="0"/>
          </a:p>
          <a:p>
            <a:pPr algn="l"/>
            <a:r>
              <a:rPr lang="sv-SE" sz="1400" dirty="0"/>
              <a:t>Fri handel tycks ha blivit något viktigare och ”går om” bistånd i årets mätning. </a:t>
            </a:r>
          </a:p>
          <a:p>
            <a:pPr algn="l"/>
            <a:endParaRPr lang="sv-SE" sz="1400" dirty="0"/>
          </a:p>
          <a:p>
            <a:pPr algn="l"/>
            <a:r>
              <a:rPr lang="sv-SE" sz="1400" dirty="0"/>
              <a:t>Hållbarhet minskade förra året och det är en minskning som återstår i år.</a:t>
            </a:r>
          </a:p>
          <a:p>
            <a:pPr algn="l"/>
            <a:endParaRPr lang="sv-SE" sz="1400" noProof="0" dirty="0"/>
          </a:p>
          <a:p>
            <a:pPr algn="l"/>
            <a:endParaRPr lang="sv-SE" sz="1400" noProof="0" dirty="0"/>
          </a:p>
          <a:p>
            <a:pPr algn="l"/>
            <a:endParaRPr lang="sv-SE" sz="1200" noProof="0" dirty="0"/>
          </a:p>
          <a:p>
            <a:pPr algn="l"/>
            <a:endParaRPr lang="sv-SE" sz="1200" noProof="0" dirty="0"/>
          </a:p>
        </p:txBody>
      </p:sp>
      <p:sp>
        <p:nvSpPr>
          <p:cNvPr id="9" name="Text Placeholder 9">
            <a:extLst>
              <a:ext uri="{FF2B5EF4-FFF2-40B4-BE49-F238E27FC236}">
                <a16:creationId xmlns:a16="http://schemas.microsoft.com/office/drawing/2014/main" id="{8D94C53A-F9BC-3347-D168-7011237E21CA}"/>
              </a:ext>
            </a:extLst>
          </p:cNvPr>
          <p:cNvSpPr>
            <a:spLocks noGrp="1"/>
          </p:cNvSpPr>
          <p:nvPr>
            <p:ph type="body" sz="quarter" idx="22"/>
          </p:nvPr>
        </p:nvSpPr>
        <p:spPr>
          <a:xfrm>
            <a:off x="460374" y="1085442"/>
            <a:ext cx="8301661" cy="433182"/>
          </a:xfrm>
        </p:spPr>
        <p:txBody>
          <a:bodyPr/>
          <a:lstStyle/>
          <a:p>
            <a:r>
              <a:rPr lang="sv-SE" dirty="0"/>
              <a:t>Åtgärder för att minska fattigdom</a:t>
            </a:r>
            <a:endParaRPr lang="sv-SE" noProof="0" dirty="0"/>
          </a:p>
        </p:txBody>
      </p:sp>
    </p:spTree>
    <p:extLst>
      <p:ext uri="{BB962C8B-B14F-4D97-AF65-F5344CB8AC3E}">
        <p14:creationId xmlns:p14="http://schemas.microsoft.com/office/powerpoint/2010/main" val="483283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2CE4F1DB-61E0-9389-5779-4F1520646F48}"/>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6815A277-1690-8104-EA7F-3CAAC9BD86A1}"/>
              </a:ext>
            </a:extLst>
          </p:cNvPr>
          <p:cNvGraphicFramePr>
            <a:graphicFrameLocks noGrp="1"/>
          </p:cNvGraphicFramePr>
          <p:nvPr>
            <p:ph sz="quarter" idx="12"/>
            <p:extLst>
              <p:ext uri="{D42A27DB-BD31-4B8C-83A1-F6EECF244321}">
                <p14:modId xmlns:p14="http://schemas.microsoft.com/office/powerpoint/2010/main" val="3389177230"/>
              </p:ext>
            </p:extLst>
          </p:nvPr>
        </p:nvGraphicFramePr>
        <p:xfrm>
          <a:off x="460375" y="1964801"/>
          <a:ext cx="7677150" cy="428625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5102FBF-04F6-536F-A0CE-EA783688D0BE}"/>
              </a:ext>
            </a:extLst>
          </p:cNvPr>
          <p:cNvSpPr>
            <a:spLocks noGrp="1"/>
          </p:cNvSpPr>
          <p:nvPr>
            <p:ph type="sldNum" sz="quarter" idx="16"/>
          </p:nvPr>
        </p:nvSpPr>
        <p:spPr/>
        <p:txBody>
          <a:bodyPr/>
          <a:lstStyle/>
          <a:p>
            <a:fld id="{63DCA5C9-2E11-4C67-86EB-AE1DE127DC64}" type="slidenum">
              <a:rPr lang="sv-SE" noProof="0" smtClean="0"/>
              <a:pPr/>
              <a:t>21</a:t>
            </a:fld>
            <a:endParaRPr lang="sv-SE" noProof="0" dirty="0"/>
          </a:p>
        </p:txBody>
      </p:sp>
      <p:sp>
        <p:nvSpPr>
          <p:cNvPr id="5" name="Footer Placeholder 4">
            <a:extLst>
              <a:ext uri="{FF2B5EF4-FFF2-40B4-BE49-F238E27FC236}">
                <a16:creationId xmlns:a16="http://schemas.microsoft.com/office/drawing/2014/main" id="{B35E5575-7EE6-4198-2284-5F1D54AEBCD5}"/>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DC3C0605-1F59-130E-8FE2-270A567F6B7A}"/>
              </a:ext>
            </a:extLst>
          </p:cNvPr>
          <p:cNvSpPr>
            <a:spLocks noGrp="1"/>
          </p:cNvSpPr>
          <p:nvPr>
            <p:ph type="title"/>
          </p:nvPr>
        </p:nvSpPr>
        <p:spPr/>
        <p:txBody>
          <a:bodyPr/>
          <a:lstStyle/>
          <a:p>
            <a:r>
              <a:rPr lang="sv-SE" noProof="0" dirty="0"/>
              <a:t>Kvinnor och äldre tycker i högre grad att vi bör tänka på andra länder ”redan nu”, oberoende inrikes problem</a:t>
            </a:r>
          </a:p>
        </p:txBody>
      </p:sp>
      <p:sp>
        <p:nvSpPr>
          <p:cNvPr id="6" name="Date Placeholder 5">
            <a:extLst>
              <a:ext uri="{FF2B5EF4-FFF2-40B4-BE49-F238E27FC236}">
                <a16:creationId xmlns:a16="http://schemas.microsoft.com/office/drawing/2014/main" id="{EF2BAD5C-67B1-8649-7287-F9A401FA57F1}"/>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40B75746-CA76-74B9-FB61-DFC24EE00509}"/>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B5551361-8E1B-91EC-7FC1-5BD72707961F}"/>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C722B639-0A9A-80B8-F10B-16AA43ABDEF3}"/>
              </a:ext>
            </a:extLst>
          </p:cNvPr>
          <p:cNvSpPr/>
          <p:nvPr/>
        </p:nvSpPr>
        <p:spPr>
          <a:xfrm>
            <a:off x="431800" y="1710801"/>
            <a:ext cx="767715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”Sverige har nog med egna problem som borde lösas först, sedan kan vi börja tänka på andra länder” </a:t>
            </a:r>
            <a:r>
              <a:rPr lang="sv-SE" sz="1200" noProof="0" dirty="0">
                <a:solidFill>
                  <a:srgbClr val="000000"/>
                </a:solidFill>
                <a:latin typeface="Century Gothic" panose="020B0502020202020204" pitchFamily="34" charset="0"/>
              </a:rPr>
              <a:t>Andel i %</a:t>
            </a:r>
          </a:p>
        </p:txBody>
      </p:sp>
      <p:sp>
        <p:nvSpPr>
          <p:cNvPr id="18" name="TextBox 17">
            <a:extLst>
              <a:ext uri="{FF2B5EF4-FFF2-40B4-BE49-F238E27FC236}">
                <a16:creationId xmlns:a16="http://schemas.microsoft.com/office/drawing/2014/main" id="{22C1D4CA-E1CF-B29D-322A-F2123350C569}"/>
              </a:ext>
            </a:extLst>
          </p:cNvPr>
          <p:cNvSpPr txBox="1"/>
          <p:nvPr/>
        </p:nvSpPr>
        <p:spPr>
          <a:xfrm>
            <a:off x="9394825" y="1679165"/>
            <a:ext cx="2333625" cy="3539430"/>
          </a:xfrm>
          <a:prstGeom prst="rect">
            <a:avLst/>
          </a:prstGeom>
        </p:spPr>
        <p:txBody>
          <a:bodyPr vert="horz" wrap="square" lIns="0" tIns="0" rIns="0" bIns="0" rtlCol="0">
            <a:spAutoFit/>
          </a:bodyPr>
          <a:lstStyle/>
          <a:p>
            <a:pPr algn="l"/>
            <a:r>
              <a:rPr lang="sv-SE" sz="1400" noProof="0" dirty="0"/>
              <a:t>Andelen som instämmer i påståendet har minskat något de senaste fem åren, sedan 2021. </a:t>
            </a:r>
          </a:p>
          <a:p>
            <a:pPr algn="l"/>
            <a:endParaRPr lang="sv-SE" sz="1400" noProof="0" dirty="0"/>
          </a:p>
          <a:p>
            <a:pPr algn="l"/>
            <a:r>
              <a:rPr lang="sv-SE" sz="1400" noProof="0" dirty="0"/>
              <a:t>Män instämmer i högre grad (45%) jämfört med vad kvinnor gör (30%).</a:t>
            </a:r>
          </a:p>
          <a:p>
            <a:pPr algn="l"/>
            <a:endParaRPr lang="sv-SE" sz="1400" noProof="0" dirty="0"/>
          </a:p>
          <a:p>
            <a:pPr algn="l"/>
            <a:r>
              <a:rPr lang="sv-SE" sz="1400" noProof="0" dirty="0"/>
              <a:t>Likaså instämmer yngre (18-29 år) i tydligt högre grad (44%) än de äldsta (65+, 30%). </a:t>
            </a:r>
          </a:p>
          <a:p>
            <a:pPr algn="l"/>
            <a:endParaRPr lang="sv-SE" sz="1200" noProof="0" dirty="0"/>
          </a:p>
          <a:p>
            <a:pPr algn="l"/>
            <a:endParaRPr lang="sv-SE" sz="1200" noProof="0" dirty="0"/>
          </a:p>
          <a:p>
            <a:pPr algn="l"/>
            <a:endParaRPr lang="sv-SE" sz="1200" noProof="0" dirty="0"/>
          </a:p>
          <a:p>
            <a:pPr algn="l"/>
            <a:endParaRPr lang="sv-SE" sz="1200" noProof="0" dirty="0"/>
          </a:p>
        </p:txBody>
      </p:sp>
      <p:graphicFrame>
        <p:nvGraphicFramePr>
          <p:cNvPr id="14" name="Tabell 13">
            <a:extLst>
              <a:ext uri="{FF2B5EF4-FFF2-40B4-BE49-F238E27FC236}">
                <a16:creationId xmlns:a16="http://schemas.microsoft.com/office/drawing/2014/main" id="{C881A28F-EEC6-B8CF-644F-5E9BD6572FFC}"/>
              </a:ext>
            </a:extLst>
          </p:cNvPr>
          <p:cNvGraphicFramePr>
            <a:graphicFrameLocks noGrp="1"/>
          </p:cNvGraphicFramePr>
          <p:nvPr>
            <p:extLst>
              <p:ext uri="{D42A27DB-BD31-4B8C-83A1-F6EECF244321}">
                <p14:modId xmlns:p14="http://schemas.microsoft.com/office/powerpoint/2010/main" val="2645710441"/>
              </p:ext>
            </p:extLst>
          </p:nvPr>
        </p:nvGraphicFramePr>
        <p:xfrm>
          <a:off x="8399240" y="2485952"/>
          <a:ext cx="428943" cy="3635930"/>
        </p:xfrm>
        <a:graphic>
          <a:graphicData uri="http://schemas.openxmlformats.org/drawingml/2006/table">
            <a:tbl>
              <a:tblPr firstRow="1" bandRow="1">
                <a:tableStyleId>{2D5ABB26-0587-4C30-8999-92F81FD0307C}</a:tableStyleId>
              </a:tblPr>
              <a:tblGrid>
                <a:gridCol w="428943">
                  <a:extLst>
                    <a:ext uri="{9D8B030D-6E8A-4147-A177-3AD203B41FA5}">
                      <a16:colId xmlns:a16="http://schemas.microsoft.com/office/drawing/2014/main" val="2329235301"/>
                    </a:ext>
                  </a:extLst>
                </a:gridCol>
              </a:tblGrid>
              <a:tr h="363593">
                <a:tc>
                  <a:txBody>
                    <a:bodyPr/>
                    <a:lstStyle/>
                    <a:p>
                      <a:r>
                        <a:rPr lang="sv-SE" b="0" noProof="0" dirty="0"/>
                        <a:t>37</a:t>
                      </a:r>
                    </a:p>
                  </a:txBody>
                  <a:tcPr/>
                </a:tc>
                <a:extLst>
                  <a:ext uri="{0D108BD9-81ED-4DB2-BD59-A6C34878D82A}">
                    <a16:rowId xmlns:a16="http://schemas.microsoft.com/office/drawing/2014/main" val="2929605992"/>
                  </a:ext>
                </a:extLst>
              </a:tr>
              <a:tr h="363593">
                <a:tc>
                  <a:txBody>
                    <a:bodyPr/>
                    <a:lstStyle/>
                    <a:p>
                      <a:r>
                        <a:rPr lang="sv-SE" b="0" noProof="0" dirty="0"/>
                        <a:t>37</a:t>
                      </a:r>
                    </a:p>
                  </a:txBody>
                  <a:tcPr/>
                </a:tc>
                <a:extLst>
                  <a:ext uri="{0D108BD9-81ED-4DB2-BD59-A6C34878D82A}">
                    <a16:rowId xmlns:a16="http://schemas.microsoft.com/office/drawing/2014/main" val="1551036422"/>
                  </a:ext>
                </a:extLst>
              </a:tr>
              <a:tr h="363593">
                <a:tc>
                  <a:txBody>
                    <a:bodyPr/>
                    <a:lstStyle/>
                    <a:p>
                      <a:r>
                        <a:rPr lang="sv-SE" b="0" noProof="0" dirty="0"/>
                        <a:t>42</a:t>
                      </a:r>
                    </a:p>
                  </a:txBody>
                  <a:tcPr/>
                </a:tc>
                <a:extLst>
                  <a:ext uri="{0D108BD9-81ED-4DB2-BD59-A6C34878D82A}">
                    <a16:rowId xmlns:a16="http://schemas.microsoft.com/office/drawing/2014/main" val="3008208888"/>
                  </a:ext>
                </a:extLst>
              </a:tr>
              <a:tr h="363593">
                <a:tc>
                  <a:txBody>
                    <a:bodyPr/>
                    <a:lstStyle/>
                    <a:p>
                      <a:r>
                        <a:rPr lang="sv-SE" b="0" noProof="0" dirty="0"/>
                        <a:t>41</a:t>
                      </a:r>
                    </a:p>
                  </a:txBody>
                  <a:tcPr/>
                </a:tc>
                <a:extLst>
                  <a:ext uri="{0D108BD9-81ED-4DB2-BD59-A6C34878D82A}">
                    <a16:rowId xmlns:a16="http://schemas.microsoft.com/office/drawing/2014/main" val="1056763401"/>
                  </a:ext>
                </a:extLst>
              </a:tr>
              <a:tr h="363593">
                <a:tc>
                  <a:txBody>
                    <a:bodyPr/>
                    <a:lstStyle/>
                    <a:p>
                      <a:r>
                        <a:rPr lang="sv-SE" b="0" noProof="0" dirty="0"/>
                        <a:t>40</a:t>
                      </a:r>
                    </a:p>
                  </a:txBody>
                  <a:tcPr/>
                </a:tc>
                <a:extLst>
                  <a:ext uri="{0D108BD9-81ED-4DB2-BD59-A6C34878D82A}">
                    <a16:rowId xmlns:a16="http://schemas.microsoft.com/office/drawing/2014/main" val="2777868494"/>
                  </a:ext>
                </a:extLst>
              </a:tr>
              <a:tr h="363593">
                <a:tc>
                  <a:txBody>
                    <a:bodyPr/>
                    <a:lstStyle/>
                    <a:p>
                      <a:r>
                        <a:rPr lang="sv-SE" b="0" noProof="0" dirty="0"/>
                        <a:t>42</a:t>
                      </a:r>
                    </a:p>
                  </a:txBody>
                  <a:tcPr/>
                </a:tc>
                <a:extLst>
                  <a:ext uri="{0D108BD9-81ED-4DB2-BD59-A6C34878D82A}">
                    <a16:rowId xmlns:a16="http://schemas.microsoft.com/office/drawing/2014/main" val="3964801322"/>
                  </a:ext>
                </a:extLst>
              </a:tr>
              <a:tr h="363593">
                <a:tc>
                  <a:txBody>
                    <a:bodyPr/>
                    <a:lstStyle/>
                    <a:p>
                      <a:r>
                        <a:rPr lang="sv-SE" b="0" noProof="0" dirty="0"/>
                        <a:t>43</a:t>
                      </a:r>
                    </a:p>
                  </a:txBody>
                  <a:tcPr/>
                </a:tc>
                <a:extLst>
                  <a:ext uri="{0D108BD9-81ED-4DB2-BD59-A6C34878D82A}">
                    <a16:rowId xmlns:a16="http://schemas.microsoft.com/office/drawing/2014/main" val="1450129717"/>
                  </a:ext>
                </a:extLst>
              </a:tr>
              <a:tr h="363593">
                <a:tc>
                  <a:txBody>
                    <a:bodyPr/>
                    <a:lstStyle/>
                    <a:p>
                      <a:r>
                        <a:rPr lang="sv-SE" b="0" noProof="0" dirty="0"/>
                        <a:t>34</a:t>
                      </a:r>
                    </a:p>
                  </a:txBody>
                  <a:tcPr/>
                </a:tc>
                <a:extLst>
                  <a:ext uri="{0D108BD9-81ED-4DB2-BD59-A6C34878D82A}">
                    <a16:rowId xmlns:a16="http://schemas.microsoft.com/office/drawing/2014/main" val="249473878"/>
                  </a:ext>
                </a:extLst>
              </a:tr>
              <a:tr h="363593">
                <a:tc>
                  <a:txBody>
                    <a:bodyPr/>
                    <a:lstStyle/>
                    <a:p>
                      <a:r>
                        <a:rPr lang="sv-SE" b="0" noProof="0" dirty="0"/>
                        <a:t>31</a:t>
                      </a:r>
                    </a:p>
                  </a:txBody>
                  <a:tcPr/>
                </a:tc>
                <a:extLst>
                  <a:ext uri="{0D108BD9-81ED-4DB2-BD59-A6C34878D82A}">
                    <a16:rowId xmlns:a16="http://schemas.microsoft.com/office/drawing/2014/main" val="641151745"/>
                  </a:ext>
                </a:extLst>
              </a:tr>
              <a:tr h="363593">
                <a:tc>
                  <a:txBody>
                    <a:bodyPr/>
                    <a:lstStyle/>
                    <a:p>
                      <a:r>
                        <a:rPr lang="sv-SE" b="0" noProof="0" dirty="0"/>
                        <a:t>32</a:t>
                      </a:r>
                    </a:p>
                  </a:txBody>
                  <a:tcPr/>
                </a:tc>
                <a:extLst>
                  <a:ext uri="{0D108BD9-81ED-4DB2-BD59-A6C34878D82A}">
                    <a16:rowId xmlns:a16="http://schemas.microsoft.com/office/drawing/2014/main" val="1441255188"/>
                  </a:ext>
                </a:extLst>
              </a:tr>
            </a:tbl>
          </a:graphicData>
        </a:graphic>
      </p:graphicFrame>
      <p:sp>
        <p:nvSpPr>
          <p:cNvPr id="15" name="textruta 14">
            <a:extLst>
              <a:ext uri="{FF2B5EF4-FFF2-40B4-BE49-F238E27FC236}">
                <a16:creationId xmlns:a16="http://schemas.microsoft.com/office/drawing/2014/main" id="{5ADF5A0B-2E4A-7C5B-A395-39E99A9112BC}"/>
              </a:ext>
            </a:extLst>
          </p:cNvPr>
          <p:cNvSpPr txBox="1"/>
          <p:nvPr/>
        </p:nvSpPr>
        <p:spPr>
          <a:xfrm>
            <a:off x="8162173" y="1976336"/>
            <a:ext cx="1072409" cy="369332"/>
          </a:xfrm>
          <a:prstGeom prst="rect">
            <a:avLst/>
          </a:prstGeom>
        </p:spPr>
        <p:txBody>
          <a:bodyPr vert="horz" wrap="none" lIns="0" tIns="0" rIns="0" bIns="0" rtlCol="0">
            <a:spAutoFit/>
          </a:bodyPr>
          <a:lstStyle/>
          <a:p>
            <a:pPr algn="ctr"/>
            <a:r>
              <a:rPr lang="sv-SE" sz="1200" b="1" noProof="0" dirty="0"/>
              <a:t>Stämmer bra+</a:t>
            </a:r>
          </a:p>
          <a:p>
            <a:pPr algn="ctr"/>
            <a:r>
              <a:rPr lang="sv-SE" sz="1200" b="1" noProof="0" dirty="0"/>
              <a:t>Helt och hållet</a:t>
            </a:r>
          </a:p>
        </p:txBody>
      </p:sp>
      <p:sp>
        <p:nvSpPr>
          <p:cNvPr id="2" name="New shape">
            <a:extLst>
              <a:ext uri="{FF2B5EF4-FFF2-40B4-BE49-F238E27FC236}">
                <a16:creationId xmlns:a16="http://schemas.microsoft.com/office/drawing/2014/main" id="{F685EC09-245A-A51F-658C-7398D511C177}"/>
              </a:ext>
            </a:extLst>
          </p:cNvPr>
          <p:cNvSpPr/>
          <p:nvPr/>
        </p:nvSpPr>
        <p:spPr>
          <a:xfrm rot="5400000" flipH="1">
            <a:off x="4284661" y="2442645"/>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72B4ABE8-3045-9AC6-D0ED-A00DBA30C407}"/>
              </a:ext>
            </a:extLst>
          </p:cNvPr>
          <p:cNvSpPr txBox="1"/>
          <p:nvPr/>
        </p:nvSpPr>
        <p:spPr>
          <a:xfrm>
            <a:off x="425206" y="6326291"/>
            <a:ext cx="5368085" cy="153888"/>
          </a:xfrm>
          <a:prstGeom prst="rect">
            <a:avLst/>
          </a:prstGeom>
        </p:spPr>
        <p:txBody>
          <a:bodyPr vert="horz" wrap="square" lIns="0" tIns="0" rIns="0" bIns="0" rtlCol="0">
            <a:spAutoFit/>
          </a:bodyPr>
          <a:lstStyle/>
          <a:p>
            <a:pPr algn="l"/>
            <a:r>
              <a:rPr lang="sv-SE" sz="1000" noProof="0" dirty="0"/>
              <a:t>Antal intervjuer: 1 551 (2025)</a:t>
            </a:r>
          </a:p>
        </p:txBody>
      </p:sp>
    </p:spTree>
    <p:extLst>
      <p:ext uri="{BB962C8B-B14F-4D97-AF65-F5344CB8AC3E}">
        <p14:creationId xmlns:p14="http://schemas.microsoft.com/office/powerpoint/2010/main" val="3927615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BA12284E-5E3B-83C4-5034-0F3B52A61B54}"/>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C58045F6-95D8-3EB8-A5AE-C07AA319B3AF}"/>
              </a:ext>
            </a:extLst>
          </p:cNvPr>
          <p:cNvGraphicFramePr>
            <a:graphicFrameLocks noGrp="1"/>
          </p:cNvGraphicFramePr>
          <p:nvPr>
            <p:ph sz="quarter" idx="12"/>
            <p:extLst>
              <p:ext uri="{D42A27DB-BD31-4B8C-83A1-F6EECF244321}">
                <p14:modId xmlns:p14="http://schemas.microsoft.com/office/powerpoint/2010/main" val="4222692815"/>
              </p:ext>
            </p:extLst>
          </p:nvPr>
        </p:nvGraphicFramePr>
        <p:xfrm>
          <a:off x="460375" y="1964801"/>
          <a:ext cx="7677150" cy="428625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5734C7D0-2400-9470-0CEE-3031A52438FE}"/>
              </a:ext>
            </a:extLst>
          </p:cNvPr>
          <p:cNvSpPr>
            <a:spLocks noGrp="1"/>
          </p:cNvSpPr>
          <p:nvPr>
            <p:ph type="sldNum" sz="quarter" idx="16"/>
          </p:nvPr>
        </p:nvSpPr>
        <p:spPr/>
        <p:txBody>
          <a:bodyPr/>
          <a:lstStyle/>
          <a:p>
            <a:fld id="{63DCA5C9-2E11-4C67-86EB-AE1DE127DC64}" type="slidenum">
              <a:rPr lang="sv-SE" noProof="0" smtClean="0"/>
              <a:pPr/>
              <a:t>22</a:t>
            </a:fld>
            <a:endParaRPr lang="sv-SE" noProof="0" dirty="0"/>
          </a:p>
        </p:txBody>
      </p:sp>
      <p:sp>
        <p:nvSpPr>
          <p:cNvPr id="5" name="Footer Placeholder 4">
            <a:extLst>
              <a:ext uri="{FF2B5EF4-FFF2-40B4-BE49-F238E27FC236}">
                <a16:creationId xmlns:a16="http://schemas.microsoft.com/office/drawing/2014/main" id="{D6E540F1-FE93-2D0D-7EDB-76098C866059}"/>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BAF36FB5-3948-DBCE-58CD-19117A98D480}"/>
              </a:ext>
            </a:extLst>
          </p:cNvPr>
          <p:cNvSpPr>
            <a:spLocks noGrp="1"/>
          </p:cNvSpPr>
          <p:nvPr>
            <p:ph type="title"/>
          </p:nvPr>
        </p:nvSpPr>
        <p:spPr/>
        <p:txBody>
          <a:bodyPr/>
          <a:lstStyle/>
          <a:p>
            <a:r>
              <a:rPr lang="sv-SE" noProof="0" dirty="0"/>
              <a:t>6 av 10 tycker att svenskt bistånd bidrar till en bättre värld</a:t>
            </a:r>
          </a:p>
        </p:txBody>
      </p:sp>
      <p:sp>
        <p:nvSpPr>
          <p:cNvPr id="6" name="Date Placeholder 5">
            <a:extLst>
              <a:ext uri="{FF2B5EF4-FFF2-40B4-BE49-F238E27FC236}">
                <a16:creationId xmlns:a16="http://schemas.microsoft.com/office/drawing/2014/main" id="{DF9C61C5-06C2-710A-CB80-F1600103F086}"/>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84ED4E7C-1823-ABF7-B802-379FC42FD9C0}"/>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12DA0ADC-6AB8-4E7C-A74E-7383739BE970}"/>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56E195FB-6722-AFA1-6B0F-420BA6382927}"/>
              </a:ext>
            </a:extLst>
          </p:cNvPr>
          <p:cNvSpPr/>
          <p:nvPr/>
        </p:nvSpPr>
        <p:spPr>
          <a:xfrm>
            <a:off x="431800" y="1710801"/>
            <a:ext cx="767715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”Svenskt bistånd bidrar till en bättre värld”</a:t>
            </a:r>
          </a:p>
          <a:p>
            <a:pPr algn="l"/>
            <a:r>
              <a:rPr lang="sv-SE" sz="1200" noProof="0" dirty="0">
                <a:solidFill>
                  <a:srgbClr val="000000"/>
                </a:solidFill>
                <a:latin typeface="Century Gothic" panose="020B0502020202020204" pitchFamily="34" charset="0"/>
              </a:rPr>
              <a:t>Andel i %</a:t>
            </a:r>
          </a:p>
        </p:txBody>
      </p:sp>
      <p:sp>
        <p:nvSpPr>
          <p:cNvPr id="18" name="TextBox 17">
            <a:extLst>
              <a:ext uri="{FF2B5EF4-FFF2-40B4-BE49-F238E27FC236}">
                <a16:creationId xmlns:a16="http://schemas.microsoft.com/office/drawing/2014/main" id="{59F42563-7066-9EAC-CECE-3A7421D97FD2}"/>
              </a:ext>
            </a:extLst>
          </p:cNvPr>
          <p:cNvSpPr txBox="1"/>
          <p:nvPr/>
        </p:nvSpPr>
        <p:spPr>
          <a:xfrm>
            <a:off x="9620250" y="1831979"/>
            <a:ext cx="2108200" cy="3877985"/>
          </a:xfrm>
          <a:prstGeom prst="rect">
            <a:avLst/>
          </a:prstGeom>
        </p:spPr>
        <p:txBody>
          <a:bodyPr vert="horz" wrap="square" lIns="0" tIns="0" rIns="0" bIns="0" rtlCol="0">
            <a:spAutoFit/>
          </a:bodyPr>
          <a:lstStyle/>
          <a:p>
            <a:pPr algn="l"/>
            <a:r>
              <a:rPr lang="sv-SE" sz="1400" dirty="0"/>
              <a:t>En klar majoritet instämmer i påståendet att svenskt bistånd bidrar till en bättre värld, dock är det en andel som blivit mindre med åren. </a:t>
            </a:r>
          </a:p>
          <a:p>
            <a:pPr algn="l"/>
            <a:endParaRPr lang="sv-SE" sz="1400" noProof="0" dirty="0"/>
          </a:p>
          <a:p>
            <a:pPr algn="l"/>
            <a:r>
              <a:rPr lang="sv-SE" sz="1400" noProof="0" dirty="0"/>
              <a:t>Även här instämmer kvinnor i högre grad i påståendet (66%) än vad män gör (55%). </a:t>
            </a:r>
          </a:p>
          <a:p>
            <a:pPr algn="l"/>
            <a:endParaRPr lang="sv-SE" sz="1400" noProof="0" dirty="0"/>
          </a:p>
          <a:p>
            <a:pPr algn="l"/>
            <a:r>
              <a:rPr lang="sv-SE" sz="1400" noProof="0" dirty="0"/>
              <a:t>De som bor i Stockholm, Göteborg eller Malmö instämmer i högre grad (65%) än boende i övriga landet (57%).</a:t>
            </a:r>
          </a:p>
        </p:txBody>
      </p:sp>
      <p:graphicFrame>
        <p:nvGraphicFramePr>
          <p:cNvPr id="14" name="Tabell 13">
            <a:extLst>
              <a:ext uri="{FF2B5EF4-FFF2-40B4-BE49-F238E27FC236}">
                <a16:creationId xmlns:a16="http://schemas.microsoft.com/office/drawing/2014/main" id="{CBBD9C47-0725-132F-A1AE-2DE17C87B5D7}"/>
              </a:ext>
            </a:extLst>
          </p:cNvPr>
          <p:cNvGraphicFramePr>
            <a:graphicFrameLocks noGrp="1"/>
          </p:cNvGraphicFramePr>
          <p:nvPr>
            <p:extLst>
              <p:ext uri="{D42A27DB-BD31-4B8C-83A1-F6EECF244321}">
                <p14:modId xmlns:p14="http://schemas.microsoft.com/office/powerpoint/2010/main" val="2883254412"/>
              </p:ext>
            </p:extLst>
          </p:nvPr>
        </p:nvGraphicFramePr>
        <p:xfrm>
          <a:off x="8399240" y="2485952"/>
          <a:ext cx="428943" cy="3635930"/>
        </p:xfrm>
        <a:graphic>
          <a:graphicData uri="http://schemas.openxmlformats.org/drawingml/2006/table">
            <a:tbl>
              <a:tblPr firstRow="1" bandRow="1">
                <a:tableStyleId>{2D5ABB26-0587-4C30-8999-92F81FD0307C}</a:tableStyleId>
              </a:tblPr>
              <a:tblGrid>
                <a:gridCol w="428943">
                  <a:extLst>
                    <a:ext uri="{9D8B030D-6E8A-4147-A177-3AD203B41FA5}">
                      <a16:colId xmlns:a16="http://schemas.microsoft.com/office/drawing/2014/main" val="2329235301"/>
                    </a:ext>
                  </a:extLst>
                </a:gridCol>
              </a:tblGrid>
              <a:tr h="363593">
                <a:tc>
                  <a:txBody>
                    <a:bodyPr/>
                    <a:lstStyle/>
                    <a:p>
                      <a:r>
                        <a:rPr lang="sv-SE" b="0" noProof="0" dirty="0"/>
                        <a:t>60</a:t>
                      </a:r>
                    </a:p>
                  </a:txBody>
                  <a:tcPr/>
                </a:tc>
                <a:extLst>
                  <a:ext uri="{0D108BD9-81ED-4DB2-BD59-A6C34878D82A}">
                    <a16:rowId xmlns:a16="http://schemas.microsoft.com/office/drawing/2014/main" val="2929605992"/>
                  </a:ext>
                </a:extLst>
              </a:tr>
              <a:tr h="363593">
                <a:tc>
                  <a:txBody>
                    <a:bodyPr/>
                    <a:lstStyle/>
                    <a:p>
                      <a:r>
                        <a:rPr lang="sv-SE" b="0" noProof="0" dirty="0"/>
                        <a:t>60</a:t>
                      </a:r>
                    </a:p>
                  </a:txBody>
                  <a:tcPr/>
                </a:tc>
                <a:extLst>
                  <a:ext uri="{0D108BD9-81ED-4DB2-BD59-A6C34878D82A}">
                    <a16:rowId xmlns:a16="http://schemas.microsoft.com/office/drawing/2014/main" val="1551036422"/>
                  </a:ext>
                </a:extLst>
              </a:tr>
              <a:tr h="363593">
                <a:tc>
                  <a:txBody>
                    <a:bodyPr/>
                    <a:lstStyle/>
                    <a:p>
                      <a:r>
                        <a:rPr lang="sv-SE" b="0" noProof="0" dirty="0"/>
                        <a:t>68</a:t>
                      </a:r>
                    </a:p>
                  </a:txBody>
                  <a:tcPr/>
                </a:tc>
                <a:extLst>
                  <a:ext uri="{0D108BD9-81ED-4DB2-BD59-A6C34878D82A}">
                    <a16:rowId xmlns:a16="http://schemas.microsoft.com/office/drawing/2014/main" val="3008208888"/>
                  </a:ext>
                </a:extLst>
              </a:tr>
              <a:tr h="363593">
                <a:tc>
                  <a:txBody>
                    <a:bodyPr/>
                    <a:lstStyle/>
                    <a:p>
                      <a:r>
                        <a:rPr lang="sv-SE" b="0" noProof="0" dirty="0"/>
                        <a:t>63</a:t>
                      </a:r>
                    </a:p>
                  </a:txBody>
                  <a:tcPr/>
                </a:tc>
                <a:extLst>
                  <a:ext uri="{0D108BD9-81ED-4DB2-BD59-A6C34878D82A}">
                    <a16:rowId xmlns:a16="http://schemas.microsoft.com/office/drawing/2014/main" val="1056763401"/>
                  </a:ext>
                </a:extLst>
              </a:tr>
              <a:tr h="363593">
                <a:tc>
                  <a:txBody>
                    <a:bodyPr/>
                    <a:lstStyle/>
                    <a:p>
                      <a:r>
                        <a:rPr lang="sv-SE" b="0" noProof="0" dirty="0"/>
                        <a:t>62</a:t>
                      </a:r>
                    </a:p>
                  </a:txBody>
                  <a:tcPr/>
                </a:tc>
                <a:extLst>
                  <a:ext uri="{0D108BD9-81ED-4DB2-BD59-A6C34878D82A}">
                    <a16:rowId xmlns:a16="http://schemas.microsoft.com/office/drawing/2014/main" val="2777868494"/>
                  </a:ext>
                </a:extLst>
              </a:tr>
              <a:tr h="363593">
                <a:tc>
                  <a:txBody>
                    <a:bodyPr/>
                    <a:lstStyle/>
                    <a:p>
                      <a:r>
                        <a:rPr lang="sv-SE" b="0" noProof="0" dirty="0"/>
                        <a:t>61</a:t>
                      </a:r>
                    </a:p>
                  </a:txBody>
                  <a:tcPr/>
                </a:tc>
                <a:extLst>
                  <a:ext uri="{0D108BD9-81ED-4DB2-BD59-A6C34878D82A}">
                    <a16:rowId xmlns:a16="http://schemas.microsoft.com/office/drawing/2014/main" val="3964801322"/>
                  </a:ext>
                </a:extLst>
              </a:tr>
              <a:tr h="363593">
                <a:tc>
                  <a:txBody>
                    <a:bodyPr/>
                    <a:lstStyle/>
                    <a:p>
                      <a:r>
                        <a:rPr lang="sv-SE" b="0" noProof="0" dirty="0"/>
                        <a:t>60</a:t>
                      </a:r>
                    </a:p>
                  </a:txBody>
                  <a:tcPr/>
                </a:tc>
                <a:extLst>
                  <a:ext uri="{0D108BD9-81ED-4DB2-BD59-A6C34878D82A}">
                    <a16:rowId xmlns:a16="http://schemas.microsoft.com/office/drawing/2014/main" val="1450129717"/>
                  </a:ext>
                </a:extLst>
              </a:tr>
              <a:tr h="363593">
                <a:tc>
                  <a:txBody>
                    <a:bodyPr/>
                    <a:lstStyle/>
                    <a:p>
                      <a:r>
                        <a:rPr lang="sv-SE" b="0" noProof="0" dirty="0"/>
                        <a:t>69</a:t>
                      </a:r>
                    </a:p>
                  </a:txBody>
                  <a:tcPr/>
                </a:tc>
                <a:extLst>
                  <a:ext uri="{0D108BD9-81ED-4DB2-BD59-A6C34878D82A}">
                    <a16:rowId xmlns:a16="http://schemas.microsoft.com/office/drawing/2014/main" val="249473878"/>
                  </a:ext>
                </a:extLst>
              </a:tr>
              <a:tr h="363593">
                <a:tc>
                  <a:txBody>
                    <a:bodyPr/>
                    <a:lstStyle/>
                    <a:p>
                      <a:r>
                        <a:rPr lang="sv-SE" b="0" noProof="0" dirty="0"/>
                        <a:t>71</a:t>
                      </a:r>
                    </a:p>
                  </a:txBody>
                  <a:tcPr/>
                </a:tc>
                <a:extLst>
                  <a:ext uri="{0D108BD9-81ED-4DB2-BD59-A6C34878D82A}">
                    <a16:rowId xmlns:a16="http://schemas.microsoft.com/office/drawing/2014/main" val="641151745"/>
                  </a:ext>
                </a:extLst>
              </a:tr>
              <a:tr h="363593">
                <a:tc>
                  <a:txBody>
                    <a:bodyPr/>
                    <a:lstStyle/>
                    <a:p>
                      <a:r>
                        <a:rPr lang="sv-SE" b="0" noProof="0" dirty="0"/>
                        <a:t>66</a:t>
                      </a:r>
                    </a:p>
                  </a:txBody>
                  <a:tcPr/>
                </a:tc>
                <a:extLst>
                  <a:ext uri="{0D108BD9-81ED-4DB2-BD59-A6C34878D82A}">
                    <a16:rowId xmlns:a16="http://schemas.microsoft.com/office/drawing/2014/main" val="1441255188"/>
                  </a:ext>
                </a:extLst>
              </a:tr>
            </a:tbl>
          </a:graphicData>
        </a:graphic>
      </p:graphicFrame>
      <p:sp>
        <p:nvSpPr>
          <p:cNvPr id="15" name="textruta 14">
            <a:extLst>
              <a:ext uri="{FF2B5EF4-FFF2-40B4-BE49-F238E27FC236}">
                <a16:creationId xmlns:a16="http://schemas.microsoft.com/office/drawing/2014/main" id="{D3D2EE57-83CF-66F8-FDAF-ED7C208D0B1F}"/>
              </a:ext>
            </a:extLst>
          </p:cNvPr>
          <p:cNvSpPr txBox="1"/>
          <p:nvPr/>
        </p:nvSpPr>
        <p:spPr>
          <a:xfrm>
            <a:off x="8162173" y="2159216"/>
            <a:ext cx="1072409" cy="369332"/>
          </a:xfrm>
          <a:prstGeom prst="rect">
            <a:avLst/>
          </a:prstGeom>
        </p:spPr>
        <p:txBody>
          <a:bodyPr vert="horz" wrap="none" lIns="0" tIns="0" rIns="0" bIns="0" rtlCol="0">
            <a:spAutoFit/>
          </a:bodyPr>
          <a:lstStyle/>
          <a:p>
            <a:pPr algn="ctr"/>
            <a:r>
              <a:rPr lang="sv-SE" sz="1200" b="1" noProof="0" dirty="0"/>
              <a:t>Stämmer bra+</a:t>
            </a:r>
          </a:p>
          <a:p>
            <a:pPr algn="ctr"/>
            <a:r>
              <a:rPr lang="sv-SE" sz="1200" b="1" noProof="0" dirty="0"/>
              <a:t>Helt och hållet</a:t>
            </a:r>
          </a:p>
        </p:txBody>
      </p:sp>
      <p:sp>
        <p:nvSpPr>
          <p:cNvPr id="2" name="New shape">
            <a:extLst>
              <a:ext uri="{FF2B5EF4-FFF2-40B4-BE49-F238E27FC236}">
                <a16:creationId xmlns:a16="http://schemas.microsoft.com/office/drawing/2014/main" id="{E235177A-E3DB-4550-07AC-3D42A61323D6}"/>
              </a:ext>
            </a:extLst>
          </p:cNvPr>
          <p:cNvSpPr/>
          <p:nvPr/>
        </p:nvSpPr>
        <p:spPr>
          <a:xfrm rot="5400000" flipH="1">
            <a:off x="4284661" y="2442645"/>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E164731F-19D7-5661-8CFB-BA5340A49920}"/>
              </a:ext>
            </a:extLst>
          </p:cNvPr>
          <p:cNvSpPr txBox="1"/>
          <p:nvPr/>
        </p:nvSpPr>
        <p:spPr>
          <a:xfrm>
            <a:off x="425206" y="6326291"/>
            <a:ext cx="5368085" cy="153888"/>
          </a:xfrm>
          <a:prstGeom prst="rect">
            <a:avLst/>
          </a:prstGeom>
        </p:spPr>
        <p:txBody>
          <a:bodyPr vert="horz" wrap="square" lIns="0" tIns="0" rIns="0" bIns="0" rtlCol="0">
            <a:spAutoFit/>
          </a:bodyPr>
          <a:lstStyle/>
          <a:p>
            <a:pPr algn="l"/>
            <a:r>
              <a:rPr lang="sv-SE" sz="1000" noProof="0" dirty="0"/>
              <a:t>Antal intervjuer: 1 551 (2025)</a:t>
            </a:r>
          </a:p>
        </p:txBody>
      </p:sp>
      <p:sp>
        <p:nvSpPr>
          <p:cNvPr id="7" name="Text Placeholder 9">
            <a:extLst>
              <a:ext uri="{FF2B5EF4-FFF2-40B4-BE49-F238E27FC236}">
                <a16:creationId xmlns:a16="http://schemas.microsoft.com/office/drawing/2014/main" id="{327BFE02-E28E-6911-1B4B-DBE2469EDD36}"/>
              </a:ext>
            </a:extLst>
          </p:cNvPr>
          <p:cNvSpPr>
            <a:spLocks noGrp="1"/>
          </p:cNvSpPr>
          <p:nvPr>
            <p:ph type="body" sz="quarter" idx="22"/>
          </p:nvPr>
        </p:nvSpPr>
        <p:spPr>
          <a:xfrm>
            <a:off x="460374" y="1085442"/>
            <a:ext cx="8301661" cy="433182"/>
          </a:xfrm>
        </p:spPr>
        <p:txBody>
          <a:bodyPr/>
          <a:lstStyle/>
          <a:p>
            <a:r>
              <a:rPr lang="sv-SE" noProof="0" dirty="0"/>
              <a:t>Inställning till svenskt bistånd</a:t>
            </a:r>
          </a:p>
        </p:txBody>
      </p:sp>
    </p:spTree>
    <p:extLst>
      <p:ext uri="{BB962C8B-B14F-4D97-AF65-F5344CB8AC3E}">
        <p14:creationId xmlns:p14="http://schemas.microsoft.com/office/powerpoint/2010/main" val="3276827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C9CCC25B-0FCA-A89B-F9E1-68CD3FA7CDF9}"/>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499AE782-D718-46AF-8B2B-71C963E39EE0}"/>
              </a:ext>
            </a:extLst>
          </p:cNvPr>
          <p:cNvGraphicFramePr>
            <a:graphicFrameLocks noGrp="1"/>
          </p:cNvGraphicFramePr>
          <p:nvPr>
            <p:ph sz="quarter" idx="12"/>
            <p:extLst>
              <p:ext uri="{D42A27DB-BD31-4B8C-83A1-F6EECF244321}">
                <p14:modId xmlns:p14="http://schemas.microsoft.com/office/powerpoint/2010/main" val="220947475"/>
              </p:ext>
            </p:extLst>
          </p:nvPr>
        </p:nvGraphicFramePr>
        <p:xfrm>
          <a:off x="460375" y="1964801"/>
          <a:ext cx="7677150" cy="428625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E076E0-CC4E-AF68-D6D5-1C0541ACB4A6}"/>
              </a:ext>
            </a:extLst>
          </p:cNvPr>
          <p:cNvSpPr>
            <a:spLocks noGrp="1"/>
          </p:cNvSpPr>
          <p:nvPr>
            <p:ph type="sldNum" sz="quarter" idx="16"/>
          </p:nvPr>
        </p:nvSpPr>
        <p:spPr/>
        <p:txBody>
          <a:bodyPr/>
          <a:lstStyle/>
          <a:p>
            <a:fld id="{63DCA5C9-2E11-4C67-86EB-AE1DE127DC64}" type="slidenum">
              <a:rPr lang="sv-SE" noProof="0" smtClean="0"/>
              <a:pPr/>
              <a:t>23</a:t>
            </a:fld>
            <a:endParaRPr lang="sv-SE" noProof="0" dirty="0"/>
          </a:p>
        </p:txBody>
      </p:sp>
      <p:sp>
        <p:nvSpPr>
          <p:cNvPr id="5" name="Footer Placeholder 4">
            <a:extLst>
              <a:ext uri="{FF2B5EF4-FFF2-40B4-BE49-F238E27FC236}">
                <a16:creationId xmlns:a16="http://schemas.microsoft.com/office/drawing/2014/main" id="{122A8333-A32C-5AB3-C05B-B7EB2E98F94F}"/>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76F072FE-9E75-5AEC-1028-CC990E7FB221}"/>
              </a:ext>
            </a:extLst>
          </p:cNvPr>
          <p:cNvSpPr>
            <a:spLocks noGrp="1"/>
          </p:cNvSpPr>
          <p:nvPr>
            <p:ph type="title"/>
          </p:nvPr>
        </p:nvSpPr>
        <p:spPr/>
        <p:txBody>
          <a:bodyPr/>
          <a:lstStyle/>
          <a:p>
            <a:r>
              <a:rPr lang="sv-SE" noProof="0" dirty="0"/>
              <a:t>3 av 10 anser att de ansvariga för det svenska biståndet saknar en god kunskap om förutsättningarna i de fattiga länderna</a:t>
            </a:r>
          </a:p>
        </p:txBody>
      </p:sp>
      <p:sp>
        <p:nvSpPr>
          <p:cNvPr id="6" name="Date Placeholder 5">
            <a:extLst>
              <a:ext uri="{FF2B5EF4-FFF2-40B4-BE49-F238E27FC236}">
                <a16:creationId xmlns:a16="http://schemas.microsoft.com/office/drawing/2014/main" id="{3D0AE465-BB4F-D4DB-CC44-8916BE3768E8}"/>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0D00C7D7-ABE9-00FA-58FC-4EC249E5D42B}"/>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58D033DB-6741-37EF-0B85-C2467F4031A8}"/>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10F4A6E6-1B71-E98A-8F73-7D879E88541C}"/>
              </a:ext>
            </a:extLst>
          </p:cNvPr>
          <p:cNvSpPr/>
          <p:nvPr/>
        </p:nvSpPr>
        <p:spPr>
          <a:xfrm>
            <a:off x="431800" y="1710800"/>
            <a:ext cx="7677150" cy="42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”De ansvariga för det svenska biståndet saknar en god kunskap om förutsättningarna i de fattiga länderna” </a:t>
            </a:r>
            <a:r>
              <a:rPr lang="sv-SE" sz="1200" noProof="0" dirty="0">
                <a:solidFill>
                  <a:srgbClr val="000000"/>
                </a:solidFill>
                <a:latin typeface="Century Gothic" panose="020B0502020202020204" pitchFamily="34" charset="0"/>
              </a:rPr>
              <a:t>Andel i %.</a:t>
            </a:r>
          </a:p>
        </p:txBody>
      </p:sp>
      <p:sp>
        <p:nvSpPr>
          <p:cNvPr id="18" name="TextBox 17">
            <a:extLst>
              <a:ext uri="{FF2B5EF4-FFF2-40B4-BE49-F238E27FC236}">
                <a16:creationId xmlns:a16="http://schemas.microsoft.com/office/drawing/2014/main" id="{7F6DD817-4FD3-17BC-5E4E-C64D73CB88D0}"/>
              </a:ext>
            </a:extLst>
          </p:cNvPr>
          <p:cNvSpPr txBox="1"/>
          <p:nvPr/>
        </p:nvSpPr>
        <p:spPr>
          <a:xfrm>
            <a:off x="9394825" y="1631625"/>
            <a:ext cx="2333625" cy="4524315"/>
          </a:xfrm>
          <a:prstGeom prst="rect">
            <a:avLst/>
          </a:prstGeom>
        </p:spPr>
        <p:txBody>
          <a:bodyPr vert="horz" wrap="square" lIns="0" tIns="0" rIns="0" bIns="0" rtlCol="0">
            <a:spAutoFit/>
          </a:bodyPr>
          <a:lstStyle/>
          <a:p>
            <a:pPr algn="l"/>
            <a:r>
              <a:rPr lang="sv-SE" sz="1400" noProof="0" dirty="0"/>
              <a:t>Resultaten visar en splittrad syn på huruvida de ansvariga för svenskt bistånd har god kunskap eller inte. </a:t>
            </a:r>
          </a:p>
          <a:p>
            <a:pPr algn="l"/>
            <a:endParaRPr lang="sv-SE" sz="1400" noProof="0" dirty="0"/>
          </a:p>
          <a:p>
            <a:pPr algn="l"/>
            <a:r>
              <a:rPr lang="sv-SE" sz="1400" noProof="0" dirty="0"/>
              <a:t>En hög andel svarar alltjämt också ”vet ej” vilket tyder på att kännedomen om detta är låg.</a:t>
            </a:r>
          </a:p>
          <a:p>
            <a:pPr algn="l"/>
            <a:endParaRPr lang="sv-SE" sz="1400" noProof="0" dirty="0"/>
          </a:p>
          <a:p>
            <a:pPr algn="l"/>
            <a:r>
              <a:rPr lang="sv-SE" sz="1400" noProof="0" dirty="0"/>
              <a:t>Även här finns könsskillnader, män instämmer i högre grad än vad kvinnor gör. </a:t>
            </a:r>
          </a:p>
          <a:p>
            <a:pPr algn="l"/>
            <a:endParaRPr lang="sv-SE" sz="1400" noProof="0" dirty="0"/>
          </a:p>
          <a:p>
            <a:pPr algn="l"/>
            <a:r>
              <a:rPr lang="sv-SE" sz="1400" noProof="0" dirty="0"/>
              <a:t>65+ sticker ut – 4 av 10 instämmer i påståendet, vilket är fler än i övriga åldersgrupper. </a:t>
            </a:r>
          </a:p>
        </p:txBody>
      </p:sp>
      <p:graphicFrame>
        <p:nvGraphicFramePr>
          <p:cNvPr id="14" name="Tabell 13">
            <a:extLst>
              <a:ext uri="{FF2B5EF4-FFF2-40B4-BE49-F238E27FC236}">
                <a16:creationId xmlns:a16="http://schemas.microsoft.com/office/drawing/2014/main" id="{71FE24EC-63B5-7924-DC49-02F1D4C70A49}"/>
              </a:ext>
            </a:extLst>
          </p:cNvPr>
          <p:cNvGraphicFramePr>
            <a:graphicFrameLocks noGrp="1"/>
          </p:cNvGraphicFramePr>
          <p:nvPr>
            <p:extLst>
              <p:ext uri="{D42A27DB-BD31-4B8C-83A1-F6EECF244321}">
                <p14:modId xmlns:p14="http://schemas.microsoft.com/office/powerpoint/2010/main" val="853578398"/>
              </p:ext>
            </p:extLst>
          </p:nvPr>
        </p:nvGraphicFramePr>
        <p:xfrm>
          <a:off x="8399240" y="2485952"/>
          <a:ext cx="428943" cy="3635930"/>
        </p:xfrm>
        <a:graphic>
          <a:graphicData uri="http://schemas.openxmlformats.org/drawingml/2006/table">
            <a:tbl>
              <a:tblPr firstRow="1" bandRow="1">
                <a:tableStyleId>{2D5ABB26-0587-4C30-8999-92F81FD0307C}</a:tableStyleId>
              </a:tblPr>
              <a:tblGrid>
                <a:gridCol w="428943">
                  <a:extLst>
                    <a:ext uri="{9D8B030D-6E8A-4147-A177-3AD203B41FA5}">
                      <a16:colId xmlns:a16="http://schemas.microsoft.com/office/drawing/2014/main" val="2329235301"/>
                    </a:ext>
                  </a:extLst>
                </a:gridCol>
              </a:tblGrid>
              <a:tr h="363593">
                <a:tc>
                  <a:txBody>
                    <a:bodyPr/>
                    <a:lstStyle/>
                    <a:p>
                      <a:r>
                        <a:rPr lang="sv-SE" b="0" noProof="0" dirty="0"/>
                        <a:t>30</a:t>
                      </a:r>
                    </a:p>
                  </a:txBody>
                  <a:tcPr/>
                </a:tc>
                <a:extLst>
                  <a:ext uri="{0D108BD9-81ED-4DB2-BD59-A6C34878D82A}">
                    <a16:rowId xmlns:a16="http://schemas.microsoft.com/office/drawing/2014/main" val="2929605992"/>
                  </a:ext>
                </a:extLst>
              </a:tr>
              <a:tr h="363593">
                <a:tc>
                  <a:txBody>
                    <a:bodyPr/>
                    <a:lstStyle/>
                    <a:p>
                      <a:r>
                        <a:rPr lang="sv-SE" b="0" noProof="0" dirty="0"/>
                        <a:t>28</a:t>
                      </a:r>
                    </a:p>
                  </a:txBody>
                  <a:tcPr/>
                </a:tc>
                <a:extLst>
                  <a:ext uri="{0D108BD9-81ED-4DB2-BD59-A6C34878D82A}">
                    <a16:rowId xmlns:a16="http://schemas.microsoft.com/office/drawing/2014/main" val="1551036422"/>
                  </a:ext>
                </a:extLst>
              </a:tr>
              <a:tr h="363593">
                <a:tc>
                  <a:txBody>
                    <a:bodyPr/>
                    <a:lstStyle/>
                    <a:p>
                      <a:r>
                        <a:rPr lang="sv-SE" b="0" noProof="0" dirty="0"/>
                        <a:t>31</a:t>
                      </a:r>
                    </a:p>
                  </a:txBody>
                  <a:tcPr/>
                </a:tc>
                <a:extLst>
                  <a:ext uri="{0D108BD9-81ED-4DB2-BD59-A6C34878D82A}">
                    <a16:rowId xmlns:a16="http://schemas.microsoft.com/office/drawing/2014/main" val="3008208888"/>
                  </a:ext>
                </a:extLst>
              </a:tr>
              <a:tr h="363593">
                <a:tc>
                  <a:txBody>
                    <a:bodyPr/>
                    <a:lstStyle/>
                    <a:p>
                      <a:r>
                        <a:rPr lang="sv-SE" b="0" noProof="0" dirty="0"/>
                        <a:t>29</a:t>
                      </a:r>
                    </a:p>
                  </a:txBody>
                  <a:tcPr/>
                </a:tc>
                <a:extLst>
                  <a:ext uri="{0D108BD9-81ED-4DB2-BD59-A6C34878D82A}">
                    <a16:rowId xmlns:a16="http://schemas.microsoft.com/office/drawing/2014/main" val="1056763401"/>
                  </a:ext>
                </a:extLst>
              </a:tr>
              <a:tr h="363593">
                <a:tc>
                  <a:txBody>
                    <a:bodyPr/>
                    <a:lstStyle/>
                    <a:p>
                      <a:r>
                        <a:rPr lang="sv-SE" b="0" noProof="0" dirty="0"/>
                        <a:t>29</a:t>
                      </a:r>
                    </a:p>
                  </a:txBody>
                  <a:tcPr/>
                </a:tc>
                <a:extLst>
                  <a:ext uri="{0D108BD9-81ED-4DB2-BD59-A6C34878D82A}">
                    <a16:rowId xmlns:a16="http://schemas.microsoft.com/office/drawing/2014/main" val="2777868494"/>
                  </a:ext>
                </a:extLst>
              </a:tr>
              <a:tr h="363593">
                <a:tc>
                  <a:txBody>
                    <a:bodyPr/>
                    <a:lstStyle/>
                    <a:p>
                      <a:r>
                        <a:rPr lang="sv-SE" b="0" noProof="0" dirty="0"/>
                        <a:t>31</a:t>
                      </a:r>
                    </a:p>
                  </a:txBody>
                  <a:tcPr/>
                </a:tc>
                <a:extLst>
                  <a:ext uri="{0D108BD9-81ED-4DB2-BD59-A6C34878D82A}">
                    <a16:rowId xmlns:a16="http://schemas.microsoft.com/office/drawing/2014/main" val="3964801322"/>
                  </a:ext>
                </a:extLst>
              </a:tr>
              <a:tr h="363593">
                <a:tc>
                  <a:txBody>
                    <a:bodyPr/>
                    <a:lstStyle/>
                    <a:p>
                      <a:r>
                        <a:rPr lang="sv-SE" b="0" noProof="0" dirty="0"/>
                        <a:t>32</a:t>
                      </a:r>
                    </a:p>
                  </a:txBody>
                  <a:tcPr/>
                </a:tc>
                <a:extLst>
                  <a:ext uri="{0D108BD9-81ED-4DB2-BD59-A6C34878D82A}">
                    <a16:rowId xmlns:a16="http://schemas.microsoft.com/office/drawing/2014/main" val="1450129717"/>
                  </a:ext>
                </a:extLst>
              </a:tr>
              <a:tr h="363593">
                <a:tc>
                  <a:txBody>
                    <a:bodyPr/>
                    <a:lstStyle/>
                    <a:p>
                      <a:r>
                        <a:rPr lang="sv-SE" b="0" noProof="0" dirty="0"/>
                        <a:t>29</a:t>
                      </a:r>
                    </a:p>
                  </a:txBody>
                  <a:tcPr/>
                </a:tc>
                <a:extLst>
                  <a:ext uri="{0D108BD9-81ED-4DB2-BD59-A6C34878D82A}">
                    <a16:rowId xmlns:a16="http://schemas.microsoft.com/office/drawing/2014/main" val="249473878"/>
                  </a:ext>
                </a:extLst>
              </a:tr>
              <a:tr h="363593">
                <a:tc>
                  <a:txBody>
                    <a:bodyPr/>
                    <a:lstStyle/>
                    <a:p>
                      <a:r>
                        <a:rPr lang="sv-SE" b="0" noProof="0" dirty="0"/>
                        <a:t>29</a:t>
                      </a:r>
                    </a:p>
                  </a:txBody>
                  <a:tcPr/>
                </a:tc>
                <a:extLst>
                  <a:ext uri="{0D108BD9-81ED-4DB2-BD59-A6C34878D82A}">
                    <a16:rowId xmlns:a16="http://schemas.microsoft.com/office/drawing/2014/main" val="641151745"/>
                  </a:ext>
                </a:extLst>
              </a:tr>
              <a:tr h="363593">
                <a:tc>
                  <a:txBody>
                    <a:bodyPr/>
                    <a:lstStyle/>
                    <a:p>
                      <a:r>
                        <a:rPr lang="sv-SE" b="0" noProof="0" dirty="0"/>
                        <a:t>32</a:t>
                      </a:r>
                    </a:p>
                  </a:txBody>
                  <a:tcPr/>
                </a:tc>
                <a:extLst>
                  <a:ext uri="{0D108BD9-81ED-4DB2-BD59-A6C34878D82A}">
                    <a16:rowId xmlns:a16="http://schemas.microsoft.com/office/drawing/2014/main" val="1441255188"/>
                  </a:ext>
                </a:extLst>
              </a:tr>
            </a:tbl>
          </a:graphicData>
        </a:graphic>
      </p:graphicFrame>
      <p:sp>
        <p:nvSpPr>
          <p:cNvPr id="15" name="textruta 14">
            <a:extLst>
              <a:ext uri="{FF2B5EF4-FFF2-40B4-BE49-F238E27FC236}">
                <a16:creationId xmlns:a16="http://schemas.microsoft.com/office/drawing/2014/main" id="{26007F27-D791-A48C-B5EB-84F7548D7C59}"/>
              </a:ext>
            </a:extLst>
          </p:cNvPr>
          <p:cNvSpPr txBox="1"/>
          <p:nvPr/>
        </p:nvSpPr>
        <p:spPr>
          <a:xfrm>
            <a:off x="8162173" y="2159216"/>
            <a:ext cx="1072409" cy="369332"/>
          </a:xfrm>
          <a:prstGeom prst="rect">
            <a:avLst/>
          </a:prstGeom>
        </p:spPr>
        <p:txBody>
          <a:bodyPr vert="horz" wrap="none" lIns="0" tIns="0" rIns="0" bIns="0" rtlCol="0">
            <a:spAutoFit/>
          </a:bodyPr>
          <a:lstStyle/>
          <a:p>
            <a:pPr algn="ctr"/>
            <a:r>
              <a:rPr lang="sv-SE" sz="1200" b="1" noProof="0" dirty="0"/>
              <a:t>Stämmer bra+</a:t>
            </a:r>
          </a:p>
          <a:p>
            <a:pPr algn="ctr"/>
            <a:r>
              <a:rPr lang="sv-SE" sz="1200" b="1" noProof="0" dirty="0"/>
              <a:t>Helt och hållet</a:t>
            </a:r>
          </a:p>
        </p:txBody>
      </p:sp>
      <p:sp>
        <p:nvSpPr>
          <p:cNvPr id="2" name="New shape">
            <a:extLst>
              <a:ext uri="{FF2B5EF4-FFF2-40B4-BE49-F238E27FC236}">
                <a16:creationId xmlns:a16="http://schemas.microsoft.com/office/drawing/2014/main" id="{2CE043A2-39E3-A345-E129-DA861E29587A}"/>
              </a:ext>
            </a:extLst>
          </p:cNvPr>
          <p:cNvSpPr/>
          <p:nvPr/>
        </p:nvSpPr>
        <p:spPr>
          <a:xfrm rot="5400000" flipH="1">
            <a:off x="4284661" y="2442645"/>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441F1753-E3F4-BB8A-B8E3-F9ECACF2B14D}"/>
              </a:ext>
            </a:extLst>
          </p:cNvPr>
          <p:cNvSpPr txBox="1"/>
          <p:nvPr/>
        </p:nvSpPr>
        <p:spPr>
          <a:xfrm>
            <a:off x="425206" y="6326291"/>
            <a:ext cx="5368085" cy="153888"/>
          </a:xfrm>
          <a:prstGeom prst="rect">
            <a:avLst/>
          </a:prstGeom>
        </p:spPr>
        <p:txBody>
          <a:bodyPr vert="horz" wrap="square" lIns="0" tIns="0" rIns="0" bIns="0" rtlCol="0">
            <a:spAutoFit/>
          </a:bodyPr>
          <a:lstStyle/>
          <a:p>
            <a:pPr algn="l"/>
            <a:r>
              <a:rPr lang="sv-SE" sz="1000" noProof="0" dirty="0"/>
              <a:t>Antal intervjuer: 1 551 (2025)</a:t>
            </a:r>
          </a:p>
        </p:txBody>
      </p:sp>
    </p:spTree>
    <p:extLst>
      <p:ext uri="{BB962C8B-B14F-4D97-AF65-F5344CB8AC3E}">
        <p14:creationId xmlns:p14="http://schemas.microsoft.com/office/powerpoint/2010/main" val="3139646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47854F26-F8DD-396C-4B7E-4E5BD1A53B4E}"/>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B74C9817-4F15-3B68-3694-8CDDB4E28E75}"/>
              </a:ext>
            </a:extLst>
          </p:cNvPr>
          <p:cNvGraphicFramePr>
            <a:graphicFrameLocks noGrp="1"/>
          </p:cNvGraphicFramePr>
          <p:nvPr>
            <p:ph sz="quarter" idx="12"/>
            <p:extLst>
              <p:ext uri="{D42A27DB-BD31-4B8C-83A1-F6EECF244321}">
                <p14:modId xmlns:p14="http://schemas.microsoft.com/office/powerpoint/2010/main" val="1672125908"/>
              </p:ext>
            </p:extLst>
          </p:nvPr>
        </p:nvGraphicFramePr>
        <p:xfrm>
          <a:off x="460375" y="1964801"/>
          <a:ext cx="7677150" cy="428625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1B2354AA-9CF7-83B6-4151-F35F21037EAC}"/>
              </a:ext>
            </a:extLst>
          </p:cNvPr>
          <p:cNvSpPr>
            <a:spLocks noGrp="1"/>
          </p:cNvSpPr>
          <p:nvPr>
            <p:ph type="sldNum" sz="quarter" idx="16"/>
          </p:nvPr>
        </p:nvSpPr>
        <p:spPr/>
        <p:txBody>
          <a:bodyPr/>
          <a:lstStyle/>
          <a:p>
            <a:fld id="{63DCA5C9-2E11-4C67-86EB-AE1DE127DC64}" type="slidenum">
              <a:rPr lang="sv-SE" noProof="0" smtClean="0"/>
              <a:pPr/>
              <a:t>24</a:t>
            </a:fld>
            <a:endParaRPr lang="sv-SE" noProof="0" dirty="0"/>
          </a:p>
        </p:txBody>
      </p:sp>
      <p:sp>
        <p:nvSpPr>
          <p:cNvPr id="5" name="Footer Placeholder 4">
            <a:extLst>
              <a:ext uri="{FF2B5EF4-FFF2-40B4-BE49-F238E27FC236}">
                <a16:creationId xmlns:a16="http://schemas.microsoft.com/office/drawing/2014/main" id="{B373C6AF-543C-4D6A-082B-CB9B70C22BA9}"/>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26498EC0-C103-12E1-34AC-41EF790FF969}"/>
              </a:ext>
            </a:extLst>
          </p:cNvPr>
          <p:cNvSpPr>
            <a:spLocks noGrp="1"/>
          </p:cNvSpPr>
          <p:nvPr>
            <p:ph type="title"/>
          </p:nvPr>
        </p:nvSpPr>
        <p:spPr/>
        <p:txBody>
          <a:bodyPr/>
          <a:lstStyle/>
          <a:p>
            <a:r>
              <a:rPr lang="sv-SE" noProof="0" dirty="0"/>
              <a:t>En majoritet tycker att man bör stödja de som lever under omänskliga förhållanden</a:t>
            </a:r>
          </a:p>
        </p:txBody>
      </p:sp>
      <p:sp>
        <p:nvSpPr>
          <p:cNvPr id="6" name="Date Placeholder 5">
            <a:extLst>
              <a:ext uri="{FF2B5EF4-FFF2-40B4-BE49-F238E27FC236}">
                <a16:creationId xmlns:a16="http://schemas.microsoft.com/office/drawing/2014/main" id="{E26D0023-B03C-FD43-FA7A-164CA13E2A44}"/>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CE280128-46A4-2531-F6B1-AE05815B743D}"/>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36005DB4-1051-2820-5838-290F9D979FC1}"/>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6C840FA1-0E06-A24E-D883-7016CDC70199}"/>
              </a:ext>
            </a:extLst>
          </p:cNvPr>
          <p:cNvSpPr/>
          <p:nvPr/>
        </p:nvSpPr>
        <p:spPr>
          <a:xfrm>
            <a:off x="431800" y="1710800"/>
            <a:ext cx="7677150" cy="42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”Alla människor har lika värde, därför bör man stödja dem som lever under omänskliga förhållanden” </a:t>
            </a:r>
            <a:r>
              <a:rPr lang="sv-SE" sz="1200" noProof="0" dirty="0">
                <a:solidFill>
                  <a:srgbClr val="000000"/>
                </a:solidFill>
                <a:latin typeface="Century Gothic" panose="020B0502020202020204" pitchFamily="34" charset="0"/>
              </a:rPr>
              <a:t>Andel i %.</a:t>
            </a:r>
          </a:p>
        </p:txBody>
      </p:sp>
      <p:sp>
        <p:nvSpPr>
          <p:cNvPr id="18" name="TextBox 17">
            <a:extLst>
              <a:ext uri="{FF2B5EF4-FFF2-40B4-BE49-F238E27FC236}">
                <a16:creationId xmlns:a16="http://schemas.microsoft.com/office/drawing/2014/main" id="{BAB81704-DE38-3AB6-E977-5D299112BFD5}"/>
              </a:ext>
            </a:extLst>
          </p:cNvPr>
          <p:cNvSpPr txBox="1"/>
          <p:nvPr/>
        </p:nvSpPr>
        <p:spPr>
          <a:xfrm>
            <a:off x="9394825" y="1631625"/>
            <a:ext cx="2492375" cy="4308872"/>
          </a:xfrm>
          <a:prstGeom prst="rect">
            <a:avLst/>
          </a:prstGeom>
        </p:spPr>
        <p:txBody>
          <a:bodyPr vert="horz" wrap="square" lIns="0" tIns="0" rIns="0" bIns="0" rtlCol="0">
            <a:spAutoFit/>
          </a:bodyPr>
          <a:lstStyle/>
          <a:p>
            <a:pPr algn="l"/>
            <a:r>
              <a:rPr lang="sv-SE" sz="1400" noProof="0" dirty="0"/>
              <a:t>En tydlig majoritet instämmer i att alla människor har lika värde och att man borde stödja de som lever under omänskliga förhållanden. </a:t>
            </a:r>
          </a:p>
          <a:p>
            <a:pPr algn="l"/>
            <a:endParaRPr lang="sv-SE" sz="1400" noProof="0" dirty="0"/>
          </a:p>
          <a:p>
            <a:pPr algn="l"/>
            <a:r>
              <a:rPr lang="sv-SE" sz="1400" noProof="0" dirty="0"/>
              <a:t>Om vi ser till instämmandegraden har den dock sjunkit något sedan 2016, med 6 procentenheter. Samtidigt så har andelen ”vet ej” ökat, men också andelen som inte instämmer alls. Detta vittnar om en något nedåtgående trend i instämmandegrad, om än relativt liten. </a:t>
            </a:r>
          </a:p>
          <a:p>
            <a:pPr algn="l"/>
            <a:endParaRPr lang="sv-SE" sz="1400" noProof="0" dirty="0"/>
          </a:p>
          <a:p>
            <a:pPr algn="l"/>
            <a:endParaRPr lang="sv-SE" sz="1400" noProof="0" dirty="0"/>
          </a:p>
        </p:txBody>
      </p:sp>
      <p:graphicFrame>
        <p:nvGraphicFramePr>
          <p:cNvPr id="14" name="Tabell 13">
            <a:extLst>
              <a:ext uri="{FF2B5EF4-FFF2-40B4-BE49-F238E27FC236}">
                <a16:creationId xmlns:a16="http://schemas.microsoft.com/office/drawing/2014/main" id="{0E5D890F-D1A5-23B0-E0E7-E275FE7FC5D0}"/>
              </a:ext>
            </a:extLst>
          </p:cNvPr>
          <p:cNvGraphicFramePr>
            <a:graphicFrameLocks noGrp="1"/>
          </p:cNvGraphicFramePr>
          <p:nvPr>
            <p:extLst>
              <p:ext uri="{D42A27DB-BD31-4B8C-83A1-F6EECF244321}">
                <p14:modId xmlns:p14="http://schemas.microsoft.com/office/powerpoint/2010/main" val="909205284"/>
              </p:ext>
            </p:extLst>
          </p:nvPr>
        </p:nvGraphicFramePr>
        <p:xfrm>
          <a:off x="8399240" y="2485952"/>
          <a:ext cx="428943" cy="3635930"/>
        </p:xfrm>
        <a:graphic>
          <a:graphicData uri="http://schemas.openxmlformats.org/drawingml/2006/table">
            <a:tbl>
              <a:tblPr firstRow="1" bandRow="1">
                <a:tableStyleId>{2D5ABB26-0587-4C30-8999-92F81FD0307C}</a:tableStyleId>
              </a:tblPr>
              <a:tblGrid>
                <a:gridCol w="428943">
                  <a:extLst>
                    <a:ext uri="{9D8B030D-6E8A-4147-A177-3AD203B41FA5}">
                      <a16:colId xmlns:a16="http://schemas.microsoft.com/office/drawing/2014/main" val="2329235301"/>
                    </a:ext>
                  </a:extLst>
                </a:gridCol>
              </a:tblGrid>
              <a:tr h="363593">
                <a:tc>
                  <a:txBody>
                    <a:bodyPr/>
                    <a:lstStyle/>
                    <a:p>
                      <a:r>
                        <a:rPr lang="sv-SE" b="0" noProof="0" dirty="0"/>
                        <a:t>85</a:t>
                      </a:r>
                    </a:p>
                  </a:txBody>
                  <a:tcPr/>
                </a:tc>
                <a:extLst>
                  <a:ext uri="{0D108BD9-81ED-4DB2-BD59-A6C34878D82A}">
                    <a16:rowId xmlns:a16="http://schemas.microsoft.com/office/drawing/2014/main" val="2929605992"/>
                  </a:ext>
                </a:extLst>
              </a:tr>
              <a:tr h="363593">
                <a:tc>
                  <a:txBody>
                    <a:bodyPr/>
                    <a:lstStyle/>
                    <a:p>
                      <a:r>
                        <a:rPr lang="sv-SE" b="0" noProof="0" dirty="0"/>
                        <a:t>87</a:t>
                      </a:r>
                    </a:p>
                  </a:txBody>
                  <a:tcPr/>
                </a:tc>
                <a:extLst>
                  <a:ext uri="{0D108BD9-81ED-4DB2-BD59-A6C34878D82A}">
                    <a16:rowId xmlns:a16="http://schemas.microsoft.com/office/drawing/2014/main" val="1551036422"/>
                  </a:ext>
                </a:extLst>
              </a:tr>
              <a:tr h="363593">
                <a:tc>
                  <a:txBody>
                    <a:bodyPr/>
                    <a:lstStyle/>
                    <a:p>
                      <a:r>
                        <a:rPr lang="sv-SE" b="0" noProof="0" dirty="0"/>
                        <a:t>88</a:t>
                      </a:r>
                    </a:p>
                  </a:txBody>
                  <a:tcPr/>
                </a:tc>
                <a:extLst>
                  <a:ext uri="{0D108BD9-81ED-4DB2-BD59-A6C34878D82A}">
                    <a16:rowId xmlns:a16="http://schemas.microsoft.com/office/drawing/2014/main" val="3008208888"/>
                  </a:ext>
                </a:extLst>
              </a:tr>
              <a:tr h="363593">
                <a:tc>
                  <a:txBody>
                    <a:bodyPr/>
                    <a:lstStyle/>
                    <a:p>
                      <a:r>
                        <a:rPr lang="sv-SE" b="0" noProof="0" dirty="0"/>
                        <a:t>88</a:t>
                      </a:r>
                    </a:p>
                  </a:txBody>
                  <a:tcPr/>
                </a:tc>
                <a:extLst>
                  <a:ext uri="{0D108BD9-81ED-4DB2-BD59-A6C34878D82A}">
                    <a16:rowId xmlns:a16="http://schemas.microsoft.com/office/drawing/2014/main" val="1056763401"/>
                  </a:ext>
                </a:extLst>
              </a:tr>
              <a:tr h="363593">
                <a:tc>
                  <a:txBody>
                    <a:bodyPr/>
                    <a:lstStyle/>
                    <a:p>
                      <a:r>
                        <a:rPr lang="sv-SE" b="0" noProof="0" dirty="0"/>
                        <a:t>88</a:t>
                      </a:r>
                    </a:p>
                  </a:txBody>
                  <a:tcPr/>
                </a:tc>
                <a:extLst>
                  <a:ext uri="{0D108BD9-81ED-4DB2-BD59-A6C34878D82A}">
                    <a16:rowId xmlns:a16="http://schemas.microsoft.com/office/drawing/2014/main" val="2777868494"/>
                  </a:ext>
                </a:extLst>
              </a:tr>
              <a:tr h="363593">
                <a:tc>
                  <a:txBody>
                    <a:bodyPr/>
                    <a:lstStyle/>
                    <a:p>
                      <a:r>
                        <a:rPr lang="sv-SE" b="0" noProof="0" dirty="0"/>
                        <a:t>88</a:t>
                      </a:r>
                    </a:p>
                  </a:txBody>
                  <a:tcPr/>
                </a:tc>
                <a:extLst>
                  <a:ext uri="{0D108BD9-81ED-4DB2-BD59-A6C34878D82A}">
                    <a16:rowId xmlns:a16="http://schemas.microsoft.com/office/drawing/2014/main" val="3964801322"/>
                  </a:ext>
                </a:extLst>
              </a:tr>
              <a:tr h="363593">
                <a:tc>
                  <a:txBody>
                    <a:bodyPr/>
                    <a:lstStyle/>
                    <a:p>
                      <a:r>
                        <a:rPr lang="sv-SE" b="0" noProof="0" dirty="0"/>
                        <a:t>88</a:t>
                      </a:r>
                    </a:p>
                  </a:txBody>
                  <a:tcPr/>
                </a:tc>
                <a:extLst>
                  <a:ext uri="{0D108BD9-81ED-4DB2-BD59-A6C34878D82A}">
                    <a16:rowId xmlns:a16="http://schemas.microsoft.com/office/drawing/2014/main" val="1450129717"/>
                  </a:ext>
                </a:extLst>
              </a:tr>
              <a:tr h="363593">
                <a:tc>
                  <a:txBody>
                    <a:bodyPr/>
                    <a:lstStyle/>
                    <a:p>
                      <a:r>
                        <a:rPr lang="sv-SE" b="0" noProof="0" dirty="0"/>
                        <a:t>90</a:t>
                      </a:r>
                    </a:p>
                  </a:txBody>
                  <a:tcPr/>
                </a:tc>
                <a:extLst>
                  <a:ext uri="{0D108BD9-81ED-4DB2-BD59-A6C34878D82A}">
                    <a16:rowId xmlns:a16="http://schemas.microsoft.com/office/drawing/2014/main" val="249473878"/>
                  </a:ext>
                </a:extLst>
              </a:tr>
              <a:tr h="363593">
                <a:tc>
                  <a:txBody>
                    <a:bodyPr/>
                    <a:lstStyle/>
                    <a:p>
                      <a:r>
                        <a:rPr lang="sv-SE" b="0" noProof="0" dirty="0"/>
                        <a:t>90</a:t>
                      </a:r>
                    </a:p>
                  </a:txBody>
                  <a:tcPr/>
                </a:tc>
                <a:extLst>
                  <a:ext uri="{0D108BD9-81ED-4DB2-BD59-A6C34878D82A}">
                    <a16:rowId xmlns:a16="http://schemas.microsoft.com/office/drawing/2014/main" val="641151745"/>
                  </a:ext>
                </a:extLst>
              </a:tr>
              <a:tr h="363593">
                <a:tc>
                  <a:txBody>
                    <a:bodyPr/>
                    <a:lstStyle/>
                    <a:p>
                      <a:r>
                        <a:rPr lang="sv-SE" b="0" noProof="0" dirty="0"/>
                        <a:t>91</a:t>
                      </a:r>
                    </a:p>
                  </a:txBody>
                  <a:tcPr/>
                </a:tc>
                <a:extLst>
                  <a:ext uri="{0D108BD9-81ED-4DB2-BD59-A6C34878D82A}">
                    <a16:rowId xmlns:a16="http://schemas.microsoft.com/office/drawing/2014/main" val="1441255188"/>
                  </a:ext>
                </a:extLst>
              </a:tr>
            </a:tbl>
          </a:graphicData>
        </a:graphic>
      </p:graphicFrame>
      <p:sp>
        <p:nvSpPr>
          <p:cNvPr id="15" name="textruta 14">
            <a:extLst>
              <a:ext uri="{FF2B5EF4-FFF2-40B4-BE49-F238E27FC236}">
                <a16:creationId xmlns:a16="http://schemas.microsoft.com/office/drawing/2014/main" id="{2E0DED17-35AB-0994-3B6B-0FB5285AAFA0}"/>
              </a:ext>
            </a:extLst>
          </p:cNvPr>
          <p:cNvSpPr txBox="1"/>
          <p:nvPr/>
        </p:nvSpPr>
        <p:spPr>
          <a:xfrm>
            <a:off x="8162173" y="2159216"/>
            <a:ext cx="1072409" cy="369332"/>
          </a:xfrm>
          <a:prstGeom prst="rect">
            <a:avLst/>
          </a:prstGeom>
        </p:spPr>
        <p:txBody>
          <a:bodyPr vert="horz" wrap="none" lIns="0" tIns="0" rIns="0" bIns="0" rtlCol="0">
            <a:spAutoFit/>
          </a:bodyPr>
          <a:lstStyle/>
          <a:p>
            <a:pPr algn="ctr"/>
            <a:r>
              <a:rPr lang="sv-SE" sz="1200" b="1" noProof="0" dirty="0"/>
              <a:t>Stämmer bra+</a:t>
            </a:r>
          </a:p>
          <a:p>
            <a:pPr algn="ctr"/>
            <a:r>
              <a:rPr lang="sv-SE" sz="1200" b="1" noProof="0" dirty="0"/>
              <a:t>Helt och hållet</a:t>
            </a:r>
          </a:p>
        </p:txBody>
      </p:sp>
      <p:sp>
        <p:nvSpPr>
          <p:cNvPr id="2" name="New shape">
            <a:extLst>
              <a:ext uri="{FF2B5EF4-FFF2-40B4-BE49-F238E27FC236}">
                <a16:creationId xmlns:a16="http://schemas.microsoft.com/office/drawing/2014/main" id="{3857B6E0-4385-0B6F-BD84-5D9A84A288A8}"/>
              </a:ext>
            </a:extLst>
          </p:cNvPr>
          <p:cNvSpPr/>
          <p:nvPr/>
        </p:nvSpPr>
        <p:spPr>
          <a:xfrm rot="5400000" flipH="1">
            <a:off x="4284661" y="2442645"/>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917EFF68-5CFF-7E8B-E2C2-C1C7EBDB984B}"/>
              </a:ext>
            </a:extLst>
          </p:cNvPr>
          <p:cNvSpPr txBox="1"/>
          <p:nvPr/>
        </p:nvSpPr>
        <p:spPr>
          <a:xfrm>
            <a:off x="425206" y="6326291"/>
            <a:ext cx="5368085" cy="153888"/>
          </a:xfrm>
          <a:prstGeom prst="rect">
            <a:avLst/>
          </a:prstGeom>
        </p:spPr>
        <p:txBody>
          <a:bodyPr vert="horz" wrap="square" lIns="0" tIns="0" rIns="0" bIns="0" rtlCol="0">
            <a:spAutoFit/>
          </a:bodyPr>
          <a:lstStyle/>
          <a:p>
            <a:pPr algn="l"/>
            <a:r>
              <a:rPr lang="sv-SE" sz="1000" noProof="0" dirty="0"/>
              <a:t>Antal intervjuer: 1 551 (2025)</a:t>
            </a:r>
          </a:p>
        </p:txBody>
      </p:sp>
    </p:spTree>
    <p:extLst>
      <p:ext uri="{BB962C8B-B14F-4D97-AF65-F5344CB8AC3E}">
        <p14:creationId xmlns:p14="http://schemas.microsoft.com/office/powerpoint/2010/main" val="218270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0AB110DA-6FB5-039D-BCDF-7CC36D4A257B}"/>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02008614-CB24-427F-9CB0-F55C25A672FA}"/>
              </a:ext>
            </a:extLst>
          </p:cNvPr>
          <p:cNvGraphicFramePr>
            <a:graphicFrameLocks noGrp="1"/>
          </p:cNvGraphicFramePr>
          <p:nvPr>
            <p:ph sz="quarter" idx="12"/>
            <p:extLst>
              <p:ext uri="{D42A27DB-BD31-4B8C-83A1-F6EECF244321}">
                <p14:modId xmlns:p14="http://schemas.microsoft.com/office/powerpoint/2010/main" val="1185676286"/>
              </p:ext>
            </p:extLst>
          </p:nvPr>
        </p:nvGraphicFramePr>
        <p:xfrm>
          <a:off x="460375" y="1964801"/>
          <a:ext cx="7677150" cy="428625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70C8FD7-6CED-250F-7D3D-571C8E507AD3}"/>
              </a:ext>
            </a:extLst>
          </p:cNvPr>
          <p:cNvSpPr>
            <a:spLocks noGrp="1"/>
          </p:cNvSpPr>
          <p:nvPr>
            <p:ph type="sldNum" sz="quarter" idx="16"/>
          </p:nvPr>
        </p:nvSpPr>
        <p:spPr/>
        <p:txBody>
          <a:bodyPr/>
          <a:lstStyle/>
          <a:p>
            <a:fld id="{63DCA5C9-2E11-4C67-86EB-AE1DE127DC64}" type="slidenum">
              <a:rPr lang="sv-SE" noProof="0" smtClean="0"/>
              <a:pPr/>
              <a:t>25</a:t>
            </a:fld>
            <a:endParaRPr lang="sv-SE" noProof="0" dirty="0"/>
          </a:p>
        </p:txBody>
      </p:sp>
      <p:sp>
        <p:nvSpPr>
          <p:cNvPr id="5" name="Footer Placeholder 4">
            <a:extLst>
              <a:ext uri="{FF2B5EF4-FFF2-40B4-BE49-F238E27FC236}">
                <a16:creationId xmlns:a16="http://schemas.microsoft.com/office/drawing/2014/main" id="{CBCBC235-B5FE-7F5D-D6B1-0265EE290E63}"/>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74E6A6EB-2EE0-D146-C651-9C67F32F3E64}"/>
              </a:ext>
            </a:extLst>
          </p:cNvPr>
          <p:cNvSpPr>
            <a:spLocks noGrp="1"/>
          </p:cNvSpPr>
          <p:nvPr>
            <p:ph type="title"/>
          </p:nvPr>
        </p:nvSpPr>
        <p:spPr/>
        <p:txBody>
          <a:bodyPr/>
          <a:lstStyle/>
          <a:p>
            <a:r>
              <a:rPr lang="sv-SE" noProof="0" dirty="0"/>
              <a:t>En tredjedel har en ganska god bild av hur Sverige arbetar med bistånd och utveckling i fattiga länder</a:t>
            </a:r>
          </a:p>
        </p:txBody>
      </p:sp>
      <p:sp>
        <p:nvSpPr>
          <p:cNvPr id="6" name="Date Placeholder 5">
            <a:extLst>
              <a:ext uri="{FF2B5EF4-FFF2-40B4-BE49-F238E27FC236}">
                <a16:creationId xmlns:a16="http://schemas.microsoft.com/office/drawing/2014/main" id="{C3D28368-643D-DC4C-27B5-7E65124BD1B3}"/>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2D42CF92-7E27-4AE0-7247-09AD3B49FAA7}"/>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CEAE54F3-47C2-72B4-AAF7-0CE0D2313894}"/>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9A09D769-C5AB-5BA8-C060-E2145D6D0080}"/>
              </a:ext>
            </a:extLst>
          </p:cNvPr>
          <p:cNvSpPr/>
          <p:nvPr/>
        </p:nvSpPr>
        <p:spPr>
          <a:xfrm>
            <a:off x="431800" y="1710800"/>
            <a:ext cx="7677150" cy="42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”Jag tycker att jag har en ganska god bild av hur Sverige arbetar med bistånd och utveckling i fattiga länder” </a:t>
            </a:r>
            <a:r>
              <a:rPr lang="sv-SE" sz="1200" noProof="0" dirty="0">
                <a:solidFill>
                  <a:srgbClr val="000000"/>
                </a:solidFill>
                <a:latin typeface="Century Gothic" panose="020B0502020202020204" pitchFamily="34" charset="0"/>
              </a:rPr>
              <a:t>Andel i %.</a:t>
            </a:r>
          </a:p>
        </p:txBody>
      </p:sp>
      <p:sp>
        <p:nvSpPr>
          <p:cNvPr id="18" name="TextBox 17">
            <a:extLst>
              <a:ext uri="{FF2B5EF4-FFF2-40B4-BE49-F238E27FC236}">
                <a16:creationId xmlns:a16="http://schemas.microsoft.com/office/drawing/2014/main" id="{18608394-8185-3C08-DC78-B1B77AE087BF}"/>
              </a:ext>
            </a:extLst>
          </p:cNvPr>
          <p:cNvSpPr txBox="1"/>
          <p:nvPr/>
        </p:nvSpPr>
        <p:spPr>
          <a:xfrm>
            <a:off x="9394825" y="1631625"/>
            <a:ext cx="2492375" cy="3877985"/>
          </a:xfrm>
          <a:prstGeom prst="rect">
            <a:avLst/>
          </a:prstGeom>
        </p:spPr>
        <p:txBody>
          <a:bodyPr vert="horz" wrap="square" lIns="0" tIns="0" rIns="0" bIns="0" rtlCol="0">
            <a:spAutoFit/>
          </a:bodyPr>
          <a:lstStyle/>
          <a:p>
            <a:r>
              <a:rPr lang="sv-SE" sz="1400" noProof="0" dirty="0"/>
              <a:t>Bilden av hur Sverige arbetar med bistånd och utveckling är otydlig, mer än hälften håller inte med om att de har en god bild av arbetet.</a:t>
            </a:r>
          </a:p>
          <a:p>
            <a:endParaRPr lang="sv-SE" sz="1400" noProof="0" dirty="0"/>
          </a:p>
          <a:p>
            <a:r>
              <a:rPr lang="sv-SE" sz="1400" noProof="0" dirty="0"/>
              <a:t>Andelen som anser att de inte har en god bild ökade i förra årets mätning, en ökning som består. </a:t>
            </a:r>
          </a:p>
          <a:p>
            <a:endParaRPr lang="sv-SE" sz="1400" noProof="0" dirty="0"/>
          </a:p>
          <a:p>
            <a:r>
              <a:rPr lang="sv-SE" sz="1400" noProof="0" dirty="0"/>
              <a:t>Likaså minskade andelen som instämmer i förra mätningen, en minskning som även den består i årets mätning. </a:t>
            </a:r>
          </a:p>
          <a:p>
            <a:endParaRPr lang="sv-SE" sz="1400" noProof="0" dirty="0"/>
          </a:p>
          <a:p>
            <a:pPr algn="l"/>
            <a:endParaRPr lang="sv-SE" sz="1400" noProof="0" dirty="0"/>
          </a:p>
        </p:txBody>
      </p:sp>
      <p:graphicFrame>
        <p:nvGraphicFramePr>
          <p:cNvPr id="14" name="Tabell 13">
            <a:extLst>
              <a:ext uri="{FF2B5EF4-FFF2-40B4-BE49-F238E27FC236}">
                <a16:creationId xmlns:a16="http://schemas.microsoft.com/office/drawing/2014/main" id="{A080401B-1845-5F3E-FFB4-3227F9405D37}"/>
              </a:ext>
            </a:extLst>
          </p:cNvPr>
          <p:cNvGraphicFramePr>
            <a:graphicFrameLocks noGrp="1"/>
          </p:cNvGraphicFramePr>
          <p:nvPr>
            <p:extLst>
              <p:ext uri="{D42A27DB-BD31-4B8C-83A1-F6EECF244321}">
                <p14:modId xmlns:p14="http://schemas.microsoft.com/office/powerpoint/2010/main" val="3262208316"/>
              </p:ext>
            </p:extLst>
          </p:nvPr>
        </p:nvGraphicFramePr>
        <p:xfrm>
          <a:off x="8399240" y="2485952"/>
          <a:ext cx="428943" cy="3635930"/>
        </p:xfrm>
        <a:graphic>
          <a:graphicData uri="http://schemas.openxmlformats.org/drawingml/2006/table">
            <a:tbl>
              <a:tblPr firstRow="1" bandRow="1">
                <a:tableStyleId>{2D5ABB26-0587-4C30-8999-92F81FD0307C}</a:tableStyleId>
              </a:tblPr>
              <a:tblGrid>
                <a:gridCol w="428943">
                  <a:extLst>
                    <a:ext uri="{9D8B030D-6E8A-4147-A177-3AD203B41FA5}">
                      <a16:colId xmlns:a16="http://schemas.microsoft.com/office/drawing/2014/main" val="2329235301"/>
                    </a:ext>
                  </a:extLst>
                </a:gridCol>
              </a:tblGrid>
              <a:tr h="363593">
                <a:tc>
                  <a:txBody>
                    <a:bodyPr/>
                    <a:lstStyle/>
                    <a:p>
                      <a:r>
                        <a:rPr lang="sv-SE" b="0" noProof="0" dirty="0"/>
                        <a:t>35</a:t>
                      </a:r>
                    </a:p>
                  </a:txBody>
                  <a:tcPr/>
                </a:tc>
                <a:extLst>
                  <a:ext uri="{0D108BD9-81ED-4DB2-BD59-A6C34878D82A}">
                    <a16:rowId xmlns:a16="http://schemas.microsoft.com/office/drawing/2014/main" val="2929605992"/>
                  </a:ext>
                </a:extLst>
              </a:tr>
              <a:tr h="363593">
                <a:tc>
                  <a:txBody>
                    <a:bodyPr/>
                    <a:lstStyle/>
                    <a:p>
                      <a:r>
                        <a:rPr lang="sv-SE" b="0" noProof="0" dirty="0"/>
                        <a:t>35</a:t>
                      </a:r>
                    </a:p>
                  </a:txBody>
                  <a:tcPr/>
                </a:tc>
                <a:extLst>
                  <a:ext uri="{0D108BD9-81ED-4DB2-BD59-A6C34878D82A}">
                    <a16:rowId xmlns:a16="http://schemas.microsoft.com/office/drawing/2014/main" val="1551036422"/>
                  </a:ext>
                </a:extLst>
              </a:tr>
              <a:tr h="363593">
                <a:tc>
                  <a:txBody>
                    <a:bodyPr/>
                    <a:lstStyle/>
                    <a:p>
                      <a:r>
                        <a:rPr lang="sv-SE" b="0" noProof="0" dirty="0"/>
                        <a:t>41</a:t>
                      </a:r>
                    </a:p>
                  </a:txBody>
                  <a:tcPr/>
                </a:tc>
                <a:extLst>
                  <a:ext uri="{0D108BD9-81ED-4DB2-BD59-A6C34878D82A}">
                    <a16:rowId xmlns:a16="http://schemas.microsoft.com/office/drawing/2014/main" val="3008208888"/>
                  </a:ext>
                </a:extLst>
              </a:tr>
              <a:tr h="363593">
                <a:tc>
                  <a:txBody>
                    <a:bodyPr/>
                    <a:lstStyle/>
                    <a:p>
                      <a:r>
                        <a:rPr lang="sv-SE" b="0" noProof="0" dirty="0"/>
                        <a:t>44</a:t>
                      </a:r>
                    </a:p>
                  </a:txBody>
                  <a:tcPr/>
                </a:tc>
                <a:extLst>
                  <a:ext uri="{0D108BD9-81ED-4DB2-BD59-A6C34878D82A}">
                    <a16:rowId xmlns:a16="http://schemas.microsoft.com/office/drawing/2014/main" val="1056763401"/>
                  </a:ext>
                </a:extLst>
              </a:tr>
              <a:tr h="363593">
                <a:tc>
                  <a:txBody>
                    <a:bodyPr/>
                    <a:lstStyle/>
                    <a:p>
                      <a:r>
                        <a:rPr lang="sv-SE" b="0" noProof="0" dirty="0"/>
                        <a:t>43</a:t>
                      </a:r>
                    </a:p>
                  </a:txBody>
                  <a:tcPr/>
                </a:tc>
                <a:extLst>
                  <a:ext uri="{0D108BD9-81ED-4DB2-BD59-A6C34878D82A}">
                    <a16:rowId xmlns:a16="http://schemas.microsoft.com/office/drawing/2014/main" val="2777868494"/>
                  </a:ext>
                </a:extLst>
              </a:tr>
              <a:tr h="363593">
                <a:tc>
                  <a:txBody>
                    <a:bodyPr/>
                    <a:lstStyle/>
                    <a:p>
                      <a:r>
                        <a:rPr lang="sv-SE" b="0" noProof="0" dirty="0"/>
                        <a:t>45</a:t>
                      </a:r>
                    </a:p>
                  </a:txBody>
                  <a:tcPr/>
                </a:tc>
                <a:extLst>
                  <a:ext uri="{0D108BD9-81ED-4DB2-BD59-A6C34878D82A}">
                    <a16:rowId xmlns:a16="http://schemas.microsoft.com/office/drawing/2014/main" val="3964801322"/>
                  </a:ext>
                </a:extLst>
              </a:tr>
              <a:tr h="363593">
                <a:tc>
                  <a:txBody>
                    <a:bodyPr/>
                    <a:lstStyle/>
                    <a:p>
                      <a:r>
                        <a:rPr lang="sv-SE" b="0" noProof="0" dirty="0"/>
                        <a:t>43</a:t>
                      </a:r>
                    </a:p>
                  </a:txBody>
                  <a:tcPr/>
                </a:tc>
                <a:extLst>
                  <a:ext uri="{0D108BD9-81ED-4DB2-BD59-A6C34878D82A}">
                    <a16:rowId xmlns:a16="http://schemas.microsoft.com/office/drawing/2014/main" val="1450129717"/>
                  </a:ext>
                </a:extLst>
              </a:tr>
              <a:tr h="363593">
                <a:tc>
                  <a:txBody>
                    <a:bodyPr/>
                    <a:lstStyle/>
                    <a:p>
                      <a:r>
                        <a:rPr lang="sv-SE" b="0" noProof="0" dirty="0"/>
                        <a:t>46</a:t>
                      </a:r>
                    </a:p>
                  </a:txBody>
                  <a:tcPr/>
                </a:tc>
                <a:extLst>
                  <a:ext uri="{0D108BD9-81ED-4DB2-BD59-A6C34878D82A}">
                    <a16:rowId xmlns:a16="http://schemas.microsoft.com/office/drawing/2014/main" val="249473878"/>
                  </a:ext>
                </a:extLst>
              </a:tr>
              <a:tr h="363593">
                <a:tc>
                  <a:txBody>
                    <a:bodyPr/>
                    <a:lstStyle/>
                    <a:p>
                      <a:r>
                        <a:rPr lang="sv-SE" b="0" noProof="0" dirty="0"/>
                        <a:t>47</a:t>
                      </a:r>
                    </a:p>
                  </a:txBody>
                  <a:tcPr/>
                </a:tc>
                <a:extLst>
                  <a:ext uri="{0D108BD9-81ED-4DB2-BD59-A6C34878D82A}">
                    <a16:rowId xmlns:a16="http://schemas.microsoft.com/office/drawing/2014/main" val="641151745"/>
                  </a:ext>
                </a:extLst>
              </a:tr>
              <a:tr h="363593">
                <a:tc>
                  <a:txBody>
                    <a:bodyPr/>
                    <a:lstStyle/>
                    <a:p>
                      <a:r>
                        <a:rPr lang="sv-SE" b="0" noProof="0" dirty="0"/>
                        <a:t>43</a:t>
                      </a:r>
                    </a:p>
                  </a:txBody>
                  <a:tcPr/>
                </a:tc>
                <a:extLst>
                  <a:ext uri="{0D108BD9-81ED-4DB2-BD59-A6C34878D82A}">
                    <a16:rowId xmlns:a16="http://schemas.microsoft.com/office/drawing/2014/main" val="1441255188"/>
                  </a:ext>
                </a:extLst>
              </a:tr>
            </a:tbl>
          </a:graphicData>
        </a:graphic>
      </p:graphicFrame>
      <p:sp>
        <p:nvSpPr>
          <p:cNvPr id="15" name="textruta 14">
            <a:extLst>
              <a:ext uri="{FF2B5EF4-FFF2-40B4-BE49-F238E27FC236}">
                <a16:creationId xmlns:a16="http://schemas.microsoft.com/office/drawing/2014/main" id="{D18D0F98-39A0-D368-13E0-7F2EEEF83738}"/>
              </a:ext>
            </a:extLst>
          </p:cNvPr>
          <p:cNvSpPr txBox="1"/>
          <p:nvPr/>
        </p:nvSpPr>
        <p:spPr>
          <a:xfrm>
            <a:off x="8162173" y="2159216"/>
            <a:ext cx="1072409" cy="369332"/>
          </a:xfrm>
          <a:prstGeom prst="rect">
            <a:avLst/>
          </a:prstGeom>
        </p:spPr>
        <p:txBody>
          <a:bodyPr vert="horz" wrap="none" lIns="0" tIns="0" rIns="0" bIns="0" rtlCol="0">
            <a:spAutoFit/>
          </a:bodyPr>
          <a:lstStyle/>
          <a:p>
            <a:pPr algn="ctr"/>
            <a:r>
              <a:rPr lang="sv-SE" sz="1200" b="1" noProof="0" dirty="0"/>
              <a:t>Stämmer bra+</a:t>
            </a:r>
          </a:p>
          <a:p>
            <a:pPr algn="ctr"/>
            <a:r>
              <a:rPr lang="sv-SE" sz="1200" b="1" noProof="0" dirty="0"/>
              <a:t>Helt och hållet</a:t>
            </a:r>
          </a:p>
        </p:txBody>
      </p:sp>
      <p:sp>
        <p:nvSpPr>
          <p:cNvPr id="2" name="New shape">
            <a:extLst>
              <a:ext uri="{FF2B5EF4-FFF2-40B4-BE49-F238E27FC236}">
                <a16:creationId xmlns:a16="http://schemas.microsoft.com/office/drawing/2014/main" id="{90E295B9-3FCD-274C-A2DC-3A7450926929}"/>
              </a:ext>
            </a:extLst>
          </p:cNvPr>
          <p:cNvSpPr/>
          <p:nvPr/>
        </p:nvSpPr>
        <p:spPr>
          <a:xfrm rot="5400000" flipH="1">
            <a:off x="4284661" y="2442645"/>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A0385474-EDC5-FD4D-F4AD-AC4A5E3415CA}"/>
              </a:ext>
            </a:extLst>
          </p:cNvPr>
          <p:cNvSpPr txBox="1"/>
          <p:nvPr/>
        </p:nvSpPr>
        <p:spPr>
          <a:xfrm>
            <a:off x="425206" y="6326291"/>
            <a:ext cx="5368085" cy="153888"/>
          </a:xfrm>
          <a:prstGeom prst="rect">
            <a:avLst/>
          </a:prstGeom>
        </p:spPr>
        <p:txBody>
          <a:bodyPr vert="horz" wrap="square" lIns="0" tIns="0" rIns="0" bIns="0" rtlCol="0">
            <a:spAutoFit/>
          </a:bodyPr>
          <a:lstStyle/>
          <a:p>
            <a:pPr algn="l"/>
            <a:r>
              <a:rPr lang="sv-SE" sz="1000" noProof="0" dirty="0"/>
              <a:t>Antal intervjuer: 1 551 (2025)</a:t>
            </a:r>
          </a:p>
        </p:txBody>
      </p:sp>
    </p:spTree>
    <p:extLst>
      <p:ext uri="{BB962C8B-B14F-4D97-AF65-F5344CB8AC3E}">
        <p14:creationId xmlns:p14="http://schemas.microsoft.com/office/powerpoint/2010/main" val="2631939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4DAD0DA5-38FA-7F21-4C1B-AD640E408131}"/>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E96807F8-7CEA-1086-E67C-165605B0B1F8}"/>
              </a:ext>
            </a:extLst>
          </p:cNvPr>
          <p:cNvGraphicFramePr>
            <a:graphicFrameLocks noGrp="1"/>
          </p:cNvGraphicFramePr>
          <p:nvPr>
            <p:ph sz="quarter" idx="12"/>
            <p:extLst>
              <p:ext uri="{D42A27DB-BD31-4B8C-83A1-F6EECF244321}">
                <p14:modId xmlns:p14="http://schemas.microsoft.com/office/powerpoint/2010/main" val="2979183759"/>
              </p:ext>
            </p:extLst>
          </p:nvPr>
        </p:nvGraphicFramePr>
        <p:xfrm>
          <a:off x="460375" y="1964801"/>
          <a:ext cx="7677150" cy="428625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824531A5-B4CC-9798-3EC3-8AC4960C1C97}"/>
              </a:ext>
            </a:extLst>
          </p:cNvPr>
          <p:cNvSpPr>
            <a:spLocks noGrp="1"/>
          </p:cNvSpPr>
          <p:nvPr>
            <p:ph type="sldNum" sz="quarter" idx="16"/>
          </p:nvPr>
        </p:nvSpPr>
        <p:spPr/>
        <p:txBody>
          <a:bodyPr/>
          <a:lstStyle/>
          <a:p>
            <a:fld id="{63DCA5C9-2E11-4C67-86EB-AE1DE127DC64}" type="slidenum">
              <a:rPr lang="sv-SE" noProof="0" smtClean="0"/>
              <a:pPr/>
              <a:t>26</a:t>
            </a:fld>
            <a:endParaRPr lang="sv-SE" noProof="0" dirty="0"/>
          </a:p>
        </p:txBody>
      </p:sp>
      <p:sp>
        <p:nvSpPr>
          <p:cNvPr id="5" name="Footer Placeholder 4">
            <a:extLst>
              <a:ext uri="{FF2B5EF4-FFF2-40B4-BE49-F238E27FC236}">
                <a16:creationId xmlns:a16="http://schemas.microsoft.com/office/drawing/2014/main" id="{D5B3FF1D-7EF7-9F6B-4817-944F54E86E27}"/>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22989571-EAAB-950C-B787-0BFC1CA3DB06}"/>
              </a:ext>
            </a:extLst>
          </p:cNvPr>
          <p:cNvSpPr>
            <a:spLocks noGrp="1"/>
          </p:cNvSpPr>
          <p:nvPr>
            <p:ph type="title"/>
          </p:nvPr>
        </p:nvSpPr>
        <p:spPr/>
        <p:txBody>
          <a:bodyPr/>
          <a:lstStyle/>
          <a:p>
            <a:r>
              <a:rPr lang="sv-SE" noProof="0" dirty="0"/>
              <a:t>3 av 5 tycker att biståndet spelar en viktig roll för ett fattigt lands utveckling</a:t>
            </a:r>
          </a:p>
        </p:txBody>
      </p:sp>
      <p:sp>
        <p:nvSpPr>
          <p:cNvPr id="6" name="Date Placeholder 5">
            <a:extLst>
              <a:ext uri="{FF2B5EF4-FFF2-40B4-BE49-F238E27FC236}">
                <a16:creationId xmlns:a16="http://schemas.microsoft.com/office/drawing/2014/main" id="{22467BF2-B866-6C32-2E43-1194C36D6E1C}"/>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2A6CA501-E0B8-F84C-7709-F7FF117E83FE}"/>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74349395-8937-3DE6-827D-609DB0222A46}"/>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EE43FAE5-A09A-B69E-EA12-B2618FE0A741}"/>
              </a:ext>
            </a:extLst>
          </p:cNvPr>
          <p:cNvSpPr/>
          <p:nvPr/>
        </p:nvSpPr>
        <p:spPr>
          <a:xfrm>
            <a:off x="431800" y="1710800"/>
            <a:ext cx="7677150" cy="42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”Biståndet spelar en viktig roll för ett fattigt lands utveckling” </a:t>
            </a:r>
          </a:p>
          <a:p>
            <a:pPr algn="l"/>
            <a:r>
              <a:rPr lang="sv-SE" sz="1200" noProof="0" dirty="0">
                <a:solidFill>
                  <a:srgbClr val="000000"/>
                </a:solidFill>
                <a:latin typeface="Century Gothic" panose="020B0502020202020204" pitchFamily="34" charset="0"/>
              </a:rPr>
              <a:t>Andel i %.</a:t>
            </a:r>
          </a:p>
        </p:txBody>
      </p:sp>
      <p:sp>
        <p:nvSpPr>
          <p:cNvPr id="18" name="TextBox 17">
            <a:extLst>
              <a:ext uri="{FF2B5EF4-FFF2-40B4-BE49-F238E27FC236}">
                <a16:creationId xmlns:a16="http://schemas.microsoft.com/office/drawing/2014/main" id="{B71E3D89-2EB0-A3F8-5172-70EDA2C36EFF}"/>
              </a:ext>
            </a:extLst>
          </p:cNvPr>
          <p:cNvSpPr txBox="1"/>
          <p:nvPr/>
        </p:nvSpPr>
        <p:spPr>
          <a:xfrm>
            <a:off x="9437358" y="1631625"/>
            <a:ext cx="2205296" cy="3231654"/>
          </a:xfrm>
          <a:prstGeom prst="rect">
            <a:avLst/>
          </a:prstGeom>
        </p:spPr>
        <p:txBody>
          <a:bodyPr vert="horz" wrap="square" lIns="0" tIns="0" rIns="0" bIns="0" rtlCol="0">
            <a:spAutoFit/>
          </a:bodyPr>
          <a:lstStyle/>
          <a:p>
            <a:r>
              <a:rPr lang="sv-SE" sz="1400" noProof="0" dirty="0"/>
              <a:t>Likt många andra påståenden så instämmer kvinnor i högre grad(71%) än vad män gör(56%). </a:t>
            </a:r>
          </a:p>
          <a:p>
            <a:endParaRPr lang="sv-SE" sz="1400" noProof="0" dirty="0"/>
          </a:p>
          <a:p>
            <a:r>
              <a:rPr lang="sv-SE" sz="1400" noProof="0" dirty="0"/>
              <a:t>Överlag inga stora åldersskillnader – 18-29åringarna svarar i högre grad ”vet ej” jämfört med övriga åldersgrupper. </a:t>
            </a:r>
          </a:p>
          <a:p>
            <a:pPr algn="l"/>
            <a:endParaRPr lang="sv-SE" sz="1400" noProof="0" dirty="0"/>
          </a:p>
          <a:p>
            <a:pPr algn="l"/>
            <a:endParaRPr lang="sv-SE" sz="1400" noProof="0" dirty="0"/>
          </a:p>
          <a:p>
            <a:pPr algn="l"/>
            <a:endParaRPr lang="sv-SE" sz="1400" noProof="0" dirty="0"/>
          </a:p>
        </p:txBody>
      </p:sp>
      <p:graphicFrame>
        <p:nvGraphicFramePr>
          <p:cNvPr id="14" name="Tabell 13">
            <a:extLst>
              <a:ext uri="{FF2B5EF4-FFF2-40B4-BE49-F238E27FC236}">
                <a16:creationId xmlns:a16="http://schemas.microsoft.com/office/drawing/2014/main" id="{AA443342-D894-9CCD-E831-0146FA85F2CC}"/>
              </a:ext>
            </a:extLst>
          </p:cNvPr>
          <p:cNvGraphicFramePr>
            <a:graphicFrameLocks noGrp="1"/>
          </p:cNvGraphicFramePr>
          <p:nvPr>
            <p:extLst>
              <p:ext uri="{D42A27DB-BD31-4B8C-83A1-F6EECF244321}">
                <p14:modId xmlns:p14="http://schemas.microsoft.com/office/powerpoint/2010/main" val="3498514796"/>
              </p:ext>
            </p:extLst>
          </p:nvPr>
        </p:nvGraphicFramePr>
        <p:xfrm>
          <a:off x="8399240" y="2485952"/>
          <a:ext cx="428943" cy="3635930"/>
        </p:xfrm>
        <a:graphic>
          <a:graphicData uri="http://schemas.openxmlformats.org/drawingml/2006/table">
            <a:tbl>
              <a:tblPr firstRow="1" bandRow="1">
                <a:tableStyleId>{2D5ABB26-0587-4C30-8999-92F81FD0307C}</a:tableStyleId>
              </a:tblPr>
              <a:tblGrid>
                <a:gridCol w="428943">
                  <a:extLst>
                    <a:ext uri="{9D8B030D-6E8A-4147-A177-3AD203B41FA5}">
                      <a16:colId xmlns:a16="http://schemas.microsoft.com/office/drawing/2014/main" val="2329235301"/>
                    </a:ext>
                  </a:extLst>
                </a:gridCol>
              </a:tblGrid>
              <a:tr h="363593">
                <a:tc>
                  <a:txBody>
                    <a:bodyPr/>
                    <a:lstStyle/>
                    <a:p>
                      <a:r>
                        <a:rPr lang="sv-SE" b="0" noProof="0" dirty="0"/>
                        <a:t>63</a:t>
                      </a:r>
                    </a:p>
                  </a:txBody>
                  <a:tcPr/>
                </a:tc>
                <a:extLst>
                  <a:ext uri="{0D108BD9-81ED-4DB2-BD59-A6C34878D82A}">
                    <a16:rowId xmlns:a16="http://schemas.microsoft.com/office/drawing/2014/main" val="2929605992"/>
                  </a:ext>
                </a:extLst>
              </a:tr>
              <a:tr h="363593">
                <a:tc>
                  <a:txBody>
                    <a:bodyPr/>
                    <a:lstStyle/>
                    <a:p>
                      <a:r>
                        <a:rPr lang="sv-SE" b="0" noProof="0" dirty="0"/>
                        <a:t>61</a:t>
                      </a:r>
                    </a:p>
                  </a:txBody>
                  <a:tcPr/>
                </a:tc>
                <a:extLst>
                  <a:ext uri="{0D108BD9-81ED-4DB2-BD59-A6C34878D82A}">
                    <a16:rowId xmlns:a16="http://schemas.microsoft.com/office/drawing/2014/main" val="1551036422"/>
                  </a:ext>
                </a:extLst>
              </a:tr>
              <a:tr h="363593">
                <a:tc>
                  <a:txBody>
                    <a:bodyPr/>
                    <a:lstStyle/>
                    <a:p>
                      <a:r>
                        <a:rPr lang="sv-SE" b="0" noProof="0" dirty="0"/>
                        <a:t>63</a:t>
                      </a:r>
                    </a:p>
                  </a:txBody>
                  <a:tcPr/>
                </a:tc>
                <a:extLst>
                  <a:ext uri="{0D108BD9-81ED-4DB2-BD59-A6C34878D82A}">
                    <a16:rowId xmlns:a16="http://schemas.microsoft.com/office/drawing/2014/main" val="3008208888"/>
                  </a:ext>
                </a:extLst>
              </a:tr>
              <a:tr h="363593">
                <a:tc>
                  <a:txBody>
                    <a:bodyPr/>
                    <a:lstStyle/>
                    <a:p>
                      <a:r>
                        <a:rPr lang="sv-SE" b="0" noProof="0" dirty="0"/>
                        <a:t>64</a:t>
                      </a:r>
                    </a:p>
                  </a:txBody>
                  <a:tcPr/>
                </a:tc>
                <a:extLst>
                  <a:ext uri="{0D108BD9-81ED-4DB2-BD59-A6C34878D82A}">
                    <a16:rowId xmlns:a16="http://schemas.microsoft.com/office/drawing/2014/main" val="1056763401"/>
                  </a:ext>
                </a:extLst>
              </a:tr>
              <a:tr h="363593">
                <a:tc>
                  <a:txBody>
                    <a:bodyPr/>
                    <a:lstStyle/>
                    <a:p>
                      <a:r>
                        <a:rPr lang="sv-SE" b="0" noProof="0" dirty="0"/>
                        <a:t>63</a:t>
                      </a:r>
                    </a:p>
                  </a:txBody>
                  <a:tcPr/>
                </a:tc>
                <a:extLst>
                  <a:ext uri="{0D108BD9-81ED-4DB2-BD59-A6C34878D82A}">
                    <a16:rowId xmlns:a16="http://schemas.microsoft.com/office/drawing/2014/main" val="2777868494"/>
                  </a:ext>
                </a:extLst>
              </a:tr>
              <a:tr h="363593">
                <a:tc>
                  <a:txBody>
                    <a:bodyPr/>
                    <a:lstStyle/>
                    <a:p>
                      <a:r>
                        <a:rPr lang="sv-SE" b="0" noProof="0" dirty="0"/>
                        <a:t>63</a:t>
                      </a:r>
                    </a:p>
                  </a:txBody>
                  <a:tcPr/>
                </a:tc>
                <a:extLst>
                  <a:ext uri="{0D108BD9-81ED-4DB2-BD59-A6C34878D82A}">
                    <a16:rowId xmlns:a16="http://schemas.microsoft.com/office/drawing/2014/main" val="3964801322"/>
                  </a:ext>
                </a:extLst>
              </a:tr>
              <a:tr h="363593">
                <a:tc>
                  <a:txBody>
                    <a:bodyPr/>
                    <a:lstStyle/>
                    <a:p>
                      <a:r>
                        <a:rPr lang="sv-SE" b="0" noProof="0" dirty="0"/>
                        <a:t>60</a:t>
                      </a:r>
                    </a:p>
                  </a:txBody>
                  <a:tcPr/>
                </a:tc>
                <a:extLst>
                  <a:ext uri="{0D108BD9-81ED-4DB2-BD59-A6C34878D82A}">
                    <a16:rowId xmlns:a16="http://schemas.microsoft.com/office/drawing/2014/main" val="1450129717"/>
                  </a:ext>
                </a:extLst>
              </a:tr>
              <a:tr h="363593">
                <a:tc>
                  <a:txBody>
                    <a:bodyPr/>
                    <a:lstStyle/>
                    <a:p>
                      <a:r>
                        <a:rPr lang="sv-SE" b="0" noProof="0" dirty="0"/>
                        <a:t>69</a:t>
                      </a:r>
                    </a:p>
                  </a:txBody>
                  <a:tcPr/>
                </a:tc>
                <a:extLst>
                  <a:ext uri="{0D108BD9-81ED-4DB2-BD59-A6C34878D82A}">
                    <a16:rowId xmlns:a16="http://schemas.microsoft.com/office/drawing/2014/main" val="249473878"/>
                  </a:ext>
                </a:extLst>
              </a:tr>
              <a:tr h="363593">
                <a:tc>
                  <a:txBody>
                    <a:bodyPr/>
                    <a:lstStyle/>
                    <a:p>
                      <a:r>
                        <a:rPr lang="sv-SE" b="0" noProof="0" dirty="0"/>
                        <a:t>67</a:t>
                      </a:r>
                    </a:p>
                  </a:txBody>
                  <a:tcPr/>
                </a:tc>
                <a:extLst>
                  <a:ext uri="{0D108BD9-81ED-4DB2-BD59-A6C34878D82A}">
                    <a16:rowId xmlns:a16="http://schemas.microsoft.com/office/drawing/2014/main" val="641151745"/>
                  </a:ext>
                </a:extLst>
              </a:tr>
              <a:tr h="363593">
                <a:tc>
                  <a:txBody>
                    <a:bodyPr/>
                    <a:lstStyle/>
                    <a:p>
                      <a:r>
                        <a:rPr lang="sv-SE" b="0" noProof="0" dirty="0"/>
                        <a:t>68</a:t>
                      </a:r>
                    </a:p>
                  </a:txBody>
                  <a:tcPr/>
                </a:tc>
                <a:extLst>
                  <a:ext uri="{0D108BD9-81ED-4DB2-BD59-A6C34878D82A}">
                    <a16:rowId xmlns:a16="http://schemas.microsoft.com/office/drawing/2014/main" val="1441255188"/>
                  </a:ext>
                </a:extLst>
              </a:tr>
            </a:tbl>
          </a:graphicData>
        </a:graphic>
      </p:graphicFrame>
      <p:sp>
        <p:nvSpPr>
          <p:cNvPr id="15" name="textruta 14">
            <a:extLst>
              <a:ext uri="{FF2B5EF4-FFF2-40B4-BE49-F238E27FC236}">
                <a16:creationId xmlns:a16="http://schemas.microsoft.com/office/drawing/2014/main" id="{05AA1AEC-9F9B-A9BF-8F7A-E1BA7FA11356}"/>
              </a:ext>
            </a:extLst>
          </p:cNvPr>
          <p:cNvSpPr txBox="1"/>
          <p:nvPr/>
        </p:nvSpPr>
        <p:spPr>
          <a:xfrm>
            <a:off x="8162173" y="2159216"/>
            <a:ext cx="1072409" cy="369332"/>
          </a:xfrm>
          <a:prstGeom prst="rect">
            <a:avLst/>
          </a:prstGeom>
        </p:spPr>
        <p:txBody>
          <a:bodyPr vert="horz" wrap="none" lIns="0" tIns="0" rIns="0" bIns="0" rtlCol="0">
            <a:spAutoFit/>
          </a:bodyPr>
          <a:lstStyle/>
          <a:p>
            <a:pPr algn="ctr"/>
            <a:r>
              <a:rPr lang="sv-SE" sz="1200" b="1" noProof="0" dirty="0"/>
              <a:t>Stämmer bra+</a:t>
            </a:r>
          </a:p>
          <a:p>
            <a:pPr algn="ctr"/>
            <a:r>
              <a:rPr lang="sv-SE" sz="1200" b="1" noProof="0" dirty="0"/>
              <a:t>Helt och hållet</a:t>
            </a:r>
          </a:p>
        </p:txBody>
      </p:sp>
      <p:sp>
        <p:nvSpPr>
          <p:cNvPr id="2" name="New shape">
            <a:extLst>
              <a:ext uri="{FF2B5EF4-FFF2-40B4-BE49-F238E27FC236}">
                <a16:creationId xmlns:a16="http://schemas.microsoft.com/office/drawing/2014/main" id="{31443F67-5E41-4340-BBFF-E8F53DC671F2}"/>
              </a:ext>
            </a:extLst>
          </p:cNvPr>
          <p:cNvSpPr/>
          <p:nvPr/>
        </p:nvSpPr>
        <p:spPr>
          <a:xfrm rot="5400000" flipH="1">
            <a:off x="4284661" y="2442645"/>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E6AACB5A-F680-F818-2337-379A4BC1DBEC}"/>
              </a:ext>
            </a:extLst>
          </p:cNvPr>
          <p:cNvSpPr txBox="1"/>
          <p:nvPr/>
        </p:nvSpPr>
        <p:spPr>
          <a:xfrm>
            <a:off x="425206" y="6326291"/>
            <a:ext cx="5368085" cy="153888"/>
          </a:xfrm>
          <a:prstGeom prst="rect">
            <a:avLst/>
          </a:prstGeom>
        </p:spPr>
        <p:txBody>
          <a:bodyPr vert="horz" wrap="square" lIns="0" tIns="0" rIns="0" bIns="0" rtlCol="0">
            <a:spAutoFit/>
          </a:bodyPr>
          <a:lstStyle/>
          <a:p>
            <a:pPr algn="l"/>
            <a:r>
              <a:rPr lang="sv-SE" sz="1000" noProof="0" dirty="0"/>
              <a:t>Antal intervjuer: 1 551 (2025)</a:t>
            </a:r>
          </a:p>
        </p:txBody>
      </p:sp>
    </p:spTree>
    <p:extLst>
      <p:ext uri="{BB962C8B-B14F-4D97-AF65-F5344CB8AC3E}">
        <p14:creationId xmlns:p14="http://schemas.microsoft.com/office/powerpoint/2010/main" val="1779837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E3AFBDD5-F3BC-084E-785A-187AF15D4055}"/>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72ED5F48-CA1A-5060-195D-4A8ACA01640A}"/>
              </a:ext>
            </a:extLst>
          </p:cNvPr>
          <p:cNvGraphicFramePr>
            <a:graphicFrameLocks noGrp="1"/>
          </p:cNvGraphicFramePr>
          <p:nvPr>
            <p:ph sz="quarter" idx="12"/>
            <p:extLst>
              <p:ext uri="{D42A27DB-BD31-4B8C-83A1-F6EECF244321}">
                <p14:modId xmlns:p14="http://schemas.microsoft.com/office/powerpoint/2010/main" val="1751559910"/>
              </p:ext>
            </p:extLst>
          </p:nvPr>
        </p:nvGraphicFramePr>
        <p:xfrm>
          <a:off x="460375" y="1964801"/>
          <a:ext cx="7677150" cy="428625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52691B2F-CB1E-B182-BEC3-96F4175B763D}"/>
              </a:ext>
            </a:extLst>
          </p:cNvPr>
          <p:cNvSpPr>
            <a:spLocks noGrp="1"/>
          </p:cNvSpPr>
          <p:nvPr>
            <p:ph type="sldNum" sz="quarter" idx="16"/>
          </p:nvPr>
        </p:nvSpPr>
        <p:spPr/>
        <p:txBody>
          <a:bodyPr/>
          <a:lstStyle/>
          <a:p>
            <a:fld id="{63DCA5C9-2E11-4C67-86EB-AE1DE127DC64}" type="slidenum">
              <a:rPr lang="sv-SE" noProof="0" smtClean="0"/>
              <a:pPr/>
              <a:t>27</a:t>
            </a:fld>
            <a:endParaRPr lang="sv-SE" noProof="0" dirty="0"/>
          </a:p>
        </p:txBody>
      </p:sp>
      <p:sp>
        <p:nvSpPr>
          <p:cNvPr id="5" name="Footer Placeholder 4">
            <a:extLst>
              <a:ext uri="{FF2B5EF4-FFF2-40B4-BE49-F238E27FC236}">
                <a16:creationId xmlns:a16="http://schemas.microsoft.com/office/drawing/2014/main" id="{54C4066B-82EC-B4C6-4E1D-E8F5A65A4A35}"/>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86D4ADEC-5294-FF9B-D80E-E679F9C62533}"/>
              </a:ext>
            </a:extLst>
          </p:cNvPr>
          <p:cNvSpPr>
            <a:spLocks noGrp="1"/>
          </p:cNvSpPr>
          <p:nvPr>
            <p:ph type="title"/>
          </p:nvPr>
        </p:nvSpPr>
        <p:spPr/>
        <p:txBody>
          <a:bodyPr/>
          <a:lstStyle/>
          <a:p>
            <a:r>
              <a:rPr lang="sv-SE" noProof="0" dirty="0"/>
              <a:t>Hälften vill veta mer om svenskt bistånd</a:t>
            </a:r>
          </a:p>
        </p:txBody>
      </p:sp>
      <p:sp>
        <p:nvSpPr>
          <p:cNvPr id="6" name="Date Placeholder 5">
            <a:extLst>
              <a:ext uri="{FF2B5EF4-FFF2-40B4-BE49-F238E27FC236}">
                <a16:creationId xmlns:a16="http://schemas.microsoft.com/office/drawing/2014/main" id="{72FB3D0B-D490-E4C9-A09D-26E6DE281421}"/>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D03F3860-98E6-03C6-5B72-A25E9CEFDDE2}"/>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1D01E8F3-7F77-2586-B37F-40EF8240068A}"/>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979DCEEE-7C95-3153-F467-02DB6D028F19}"/>
              </a:ext>
            </a:extLst>
          </p:cNvPr>
          <p:cNvSpPr/>
          <p:nvPr/>
        </p:nvSpPr>
        <p:spPr>
          <a:xfrm>
            <a:off x="431800" y="1710800"/>
            <a:ext cx="7677150" cy="42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”Jag skulle vilja veta mer om svenskt bistånd”</a:t>
            </a:r>
          </a:p>
          <a:p>
            <a:pPr algn="l"/>
            <a:r>
              <a:rPr lang="sv-SE" sz="1200" noProof="0" dirty="0">
                <a:solidFill>
                  <a:srgbClr val="000000"/>
                </a:solidFill>
                <a:latin typeface="Century Gothic" panose="020B0502020202020204" pitchFamily="34" charset="0"/>
              </a:rPr>
              <a:t>Andel i %.</a:t>
            </a:r>
          </a:p>
        </p:txBody>
      </p:sp>
      <p:sp>
        <p:nvSpPr>
          <p:cNvPr id="18" name="TextBox 17">
            <a:extLst>
              <a:ext uri="{FF2B5EF4-FFF2-40B4-BE49-F238E27FC236}">
                <a16:creationId xmlns:a16="http://schemas.microsoft.com/office/drawing/2014/main" id="{7CF6021E-51B8-CF66-2805-AA927E0A1833}"/>
              </a:ext>
            </a:extLst>
          </p:cNvPr>
          <p:cNvSpPr txBox="1"/>
          <p:nvPr/>
        </p:nvSpPr>
        <p:spPr>
          <a:xfrm>
            <a:off x="9394826" y="1631625"/>
            <a:ext cx="2114754" cy="3231654"/>
          </a:xfrm>
          <a:prstGeom prst="rect">
            <a:avLst/>
          </a:prstGeom>
        </p:spPr>
        <p:txBody>
          <a:bodyPr vert="horz" wrap="square" lIns="0" tIns="0" rIns="0" bIns="0" rtlCol="0">
            <a:spAutoFit/>
          </a:bodyPr>
          <a:lstStyle/>
          <a:p>
            <a:r>
              <a:rPr lang="sv-SE" sz="1400" noProof="0" dirty="0"/>
              <a:t>18-29åringarna sticker ut i att de i högre grad uppger att de vill veta mer om svenskt bistånd (58%). Det är framförallt unga kvinnor (65%) som uttrycker detta. </a:t>
            </a:r>
          </a:p>
          <a:p>
            <a:endParaRPr lang="sv-SE" sz="1400" noProof="0" dirty="0"/>
          </a:p>
          <a:p>
            <a:endParaRPr lang="sv-SE" sz="1400" noProof="0" dirty="0"/>
          </a:p>
          <a:p>
            <a:r>
              <a:rPr lang="sv-SE" sz="1400" noProof="0" dirty="0"/>
              <a:t>Ser vi längre tillbaka, 2016 och framåt, så kan vi se att intresset går lite upp och ner men överlag håller sig relativt stabilt strax över 50%. </a:t>
            </a:r>
          </a:p>
        </p:txBody>
      </p:sp>
      <p:graphicFrame>
        <p:nvGraphicFramePr>
          <p:cNvPr id="14" name="Tabell 13">
            <a:extLst>
              <a:ext uri="{FF2B5EF4-FFF2-40B4-BE49-F238E27FC236}">
                <a16:creationId xmlns:a16="http://schemas.microsoft.com/office/drawing/2014/main" id="{8BF2FC4C-1EC0-DD62-66EE-9E57A7BC1ACE}"/>
              </a:ext>
            </a:extLst>
          </p:cNvPr>
          <p:cNvGraphicFramePr>
            <a:graphicFrameLocks noGrp="1"/>
          </p:cNvGraphicFramePr>
          <p:nvPr>
            <p:extLst>
              <p:ext uri="{D42A27DB-BD31-4B8C-83A1-F6EECF244321}">
                <p14:modId xmlns:p14="http://schemas.microsoft.com/office/powerpoint/2010/main" val="441517738"/>
              </p:ext>
            </p:extLst>
          </p:nvPr>
        </p:nvGraphicFramePr>
        <p:xfrm>
          <a:off x="8399240" y="2485952"/>
          <a:ext cx="428943" cy="3635930"/>
        </p:xfrm>
        <a:graphic>
          <a:graphicData uri="http://schemas.openxmlformats.org/drawingml/2006/table">
            <a:tbl>
              <a:tblPr firstRow="1" bandRow="1">
                <a:tableStyleId>{2D5ABB26-0587-4C30-8999-92F81FD0307C}</a:tableStyleId>
              </a:tblPr>
              <a:tblGrid>
                <a:gridCol w="428943">
                  <a:extLst>
                    <a:ext uri="{9D8B030D-6E8A-4147-A177-3AD203B41FA5}">
                      <a16:colId xmlns:a16="http://schemas.microsoft.com/office/drawing/2014/main" val="2329235301"/>
                    </a:ext>
                  </a:extLst>
                </a:gridCol>
              </a:tblGrid>
              <a:tr h="363593">
                <a:tc>
                  <a:txBody>
                    <a:bodyPr/>
                    <a:lstStyle/>
                    <a:p>
                      <a:r>
                        <a:rPr lang="sv-SE" b="0" noProof="0" dirty="0"/>
                        <a:t>51</a:t>
                      </a:r>
                    </a:p>
                  </a:txBody>
                  <a:tcPr/>
                </a:tc>
                <a:extLst>
                  <a:ext uri="{0D108BD9-81ED-4DB2-BD59-A6C34878D82A}">
                    <a16:rowId xmlns:a16="http://schemas.microsoft.com/office/drawing/2014/main" val="2929605992"/>
                  </a:ext>
                </a:extLst>
              </a:tr>
              <a:tr h="363593">
                <a:tc>
                  <a:txBody>
                    <a:bodyPr/>
                    <a:lstStyle/>
                    <a:p>
                      <a:r>
                        <a:rPr lang="sv-SE" b="0" noProof="0" dirty="0"/>
                        <a:t>49</a:t>
                      </a:r>
                    </a:p>
                  </a:txBody>
                  <a:tcPr/>
                </a:tc>
                <a:extLst>
                  <a:ext uri="{0D108BD9-81ED-4DB2-BD59-A6C34878D82A}">
                    <a16:rowId xmlns:a16="http://schemas.microsoft.com/office/drawing/2014/main" val="1551036422"/>
                  </a:ext>
                </a:extLst>
              </a:tr>
              <a:tr h="363593">
                <a:tc>
                  <a:txBody>
                    <a:bodyPr/>
                    <a:lstStyle/>
                    <a:p>
                      <a:r>
                        <a:rPr lang="sv-SE" b="0" noProof="0" dirty="0"/>
                        <a:t>52</a:t>
                      </a:r>
                    </a:p>
                  </a:txBody>
                  <a:tcPr/>
                </a:tc>
                <a:extLst>
                  <a:ext uri="{0D108BD9-81ED-4DB2-BD59-A6C34878D82A}">
                    <a16:rowId xmlns:a16="http://schemas.microsoft.com/office/drawing/2014/main" val="3008208888"/>
                  </a:ext>
                </a:extLst>
              </a:tr>
              <a:tr h="363593">
                <a:tc>
                  <a:txBody>
                    <a:bodyPr/>
                    <a:lstStyle/>
                    <a:p>
                      <a:r>
                        <a:rPr lang="sv-SE" b="0" noProof="0" dirty="0"/>
                        <a:t>53</a:t>
                      </a:r>
                    </a:p>
                  </a:txBody>
                  <a:tcPr/>
                </a:tc>
                <a:extLst>
                  <a:ext uri="{0D108BD9-81ED-4DB2-BD59-A6C34878D82A}">
                    <a16:rowId xmlns:a16="http://schemas.microsoft.com/office/drawing/2014/main" val="1056763401"/>
                  </a:ext>
                </a:extLst>
              </a:tr>
              <a:tr h="363593">
                <a:tc>
                  <a:txBody>
                    <a:bodyPr/>
                    <a:lstStyle/>
                    <a:p>
                      <a:r>
                        <a:rPr lang="sv-SE" b="0" noProof="0" dirty="0"/>
                        <a:t>51</a:t>
                      </a:r>
                    </a:p>
                  </a:txBody>
                  <a:tcPr/>
                </a:tc>
                <a:extLst>
                  <a:ext uri="{0D108BD9-81ED-4DB2-BD59-A6C34878D82A}">
                    <a16:rowId xmlns:a16="http://schemas.microsoft.com/office/drawing/2014/main" val="2777868494"/>
                  </a:ext>
                </a:extLst>
              </a:tr>
              <a:tr h="363593">
                <a:tc>
                  <a:txBody>
                    <a:bodyPr/>
                    <a:lstStyle/>
                    <a:p>
                      <a:r>
                        <a:rPr lang="sv-SE" b="0" noProof="0" dirty="0"/>
                        <a:t>51</a:t>
                      </a:r>
                    </a:p>
                  </a:txBody>
                  <a:tcPr/>
                </a:tc>
                <a:extLst>
                  <a:ext uri="{0D108BD9-81ED-4DB2-BD59-A6C34878D82A}">
                    <a16:rowId xmlns:a16="http://schemas.microsoft.com/office/drawing/2014/main" val="3964801322"/>
                  </a:ext>
                </a:extLst>
              </a:tr>
              <a:tr h="363593">
                <a:tc>
                  <a:txBody>
                    <a:bodyPr/>
                    <a:lstStyle/>
                    <a:p>
                      <a:r>
                        <a:rPr lang="sv-SE" b="0" noProof="0" dirty="0"/>
                        <a:t>53</a:t>
                      </a:r>
                    </a:p>
                  </a:txBody>
                  <a:tcPr/>
                </a:tc>
                <a:extLst>
                  <a:ext uri="{0D108BD9-81ED-4DB2-BD59-A6C34878D82A}">
                    <a16:rowId xmlns:a16="http://schemas.microsoft.com/office/drawing/2014/main" val="1450129717"/>
                  </a:ext>
                </a:extLst>
              </a:tr>
              <a:tr h="363593">
                <a:tc>
                  <a:txBody>
                    <a:bodyPr/>
                    <a:lstStyle/>
                    <a:p>
                      <a:r>
                        <a:rPr lang="sv-SE" b="0" noProof="0" dirty="0"/>
                        <a:t>54</a:t>
                      </a:r>
                    </a:p>
                  </a:txBody>
                  <a:tcPr/>
                </a:tc>
                <a:extLst>
                  <a:ext uri="{0D108BD9-81ED-4DB2-BD59-A6C34878D82A}">
                    <a16:rowId xmlns:a16="http://schemas.microsoft.com/office/drawing/2014/main" val="249473878"/>
                  </a:ext>
                </a:extLst>
              </a:tr>
              <a:tr h="363593">
                <a:tc>
                  <a:txBody>
                    <a:bodyPr/>
                    <a:lstStyle/>
                    <a:p>
                      <a:r>
                        <a:rPr lang="sv-SE" b="0" noProof="0" dirty="0"/>
                        <a:t>55</a:t>
                      </a:r>
                    </a:p>
                  </a:txBody>
                  <a:tcPr/>
                </a:tc>
                <a:extLst>
                  <a:ext uri="{0D108BD9-81ED-4DB2-BD59-A6C34878D82A}">
                    <a16:rowId xmlns:a16="http://schemas.microsoft.com/office/drawing/2014/main" val="641151745"/>
                  </a:ext>
                </a:extLst>
              </a:tr>
              <a:tr h="363593">
                <a:tc>
                  <a:txBody>
                    <a:bodyPr/>
                    <a:lstStyle/>
                    <a:p>
                      <a:r>
                        <a:rPr lang="sv-SE" b="0" noProof="0" dirty="0"/>
                        <a:t>56</a:t>
                      </a:r>
                    </a:p>
                  </a:txBody>
                  <a:tcPr/>
                </a:tc>
                <a:extLst>
                  <a:ext uri="{0D108BD9-81ED-4DB2-BD59-A6C34878D82A}">
                    <a16:rowId xmlns:a16="http://schemas.microsoft.com/office/drawing/2014/main" val="1441255188"/>
                  </a:ext>
                </a:extLst>
              </a:tr>
            </a:tbl>
          </a:graphicData>
        </a:graphic>
      </p:graphicFrame>
      <p:sp>
        <p:nvSpPr>
          <p:cNvPr id="15" name="textruta 14">
            <a:extLst>
              <a:ext uri="{FF2B5EF4-FFF2-40B4-BE49-F238E27FC236}">
                <a16:creationId xmlns:a16="http://schemas.microsoft.com/office/drawing/2014/main" id="{DF70986E-4985-3B5D-A679-260195FE7C12}"/>
              </a:ext>
            </a:extLst>
          </p:cNvPr>
          <p:cNvSpPr txBox="1"/>
          <p:nvPr/>
        </p:nvSpPr>
        <p:spPr>
          <a:xfrm>
            <a:off x="8162173" y="2159216"/>
            <a:ext cx="1072409" cy="369332"/>
          </a:xfrm>
          <a:prstGeom prst="rect">
            <a:avLst/>
          </a:prstGeom>
        </p:spPr>
        <p:txBody>
          <a:bodyPr vert="horz" wrap="none" lIns="0" tIns="0" rIns="0" bIns="0" rtlCol="0">
            <a:spAutoFit/>
          </a:bodyPr>
          <a:lstStyle/>
          <a:p>
            <a:pPr algn="ctr"/>
            <a:r>
              <a:rPr lang="sv-SE" sz="1200" b="1" noProof="0" dirty="0"/>
              <a:t>Stämmer bra+</a:t>
            </a:r>
          </a:p>
          <a:p>
            <a:pPr algn="ctr"/>
            <a:r>
              <a:rPr lang="sv-SE" sz="1200" b="1" noProof="0" dirty="0"/>
              <a:t>Helt och hållet</a:t>
            </a:r>
          </a:p>
        </p:txBody>
      </p:sp>
      <p:sp>
        <p:nvSpPr>
          <p:cNvPr id="2" name="New shape">
            <a:extLst>
              <a:ext uri="{FF2B5EF4-FFF2-40B4-BE49-F238E27FC236}">
                <a16:creationId xmlns:a16="http://schemas.microsoft.com/office/drawing/2014/main" id="{4ABD2C45-5E94-B0F0-7770-CE2D66C7139C}"/>
              </a:ext>
            </a:extLst>
          </p:cNvPr>
          <p:cNvSpPr/>
          <p:nvPr/>
        </p:nvSpPr>
        <p:spPr>
          <a:xfrm rot="5400000" flipH="1">
            <a:off x="4284661" y="2442645"/>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2B6EAF05-EED9-C2FC-0F2F-13B9FE3A7B6A}"/>
              </a:ext>
            </a:extLst>
          </p:cNvPr>
          <p:cNvSpPr txBox="1"/>
          <p:nvPr/>
        </p:nvSpPr>
        <p:spPr>
          <a:xfrm>
            <a:off x="425206" y="6326291"/>
            <a:ext cx="5368085" cy="153888"/>
          </a:xfrm>
          <a:prstGeom prst="rect">
            <a:avLst/>
          </a:prstGeom>
        </p:spPr>
        <p:txBody>
          <a:bodyPr vert="horz" wrap="square" lIns="0" tIns="0" rIns="0" bIns="0" rtlCol="0">
            <a:spAutoFit/>
          </a:bodyPr>
          <a:lstStyle/>
          <a:p>
            <a:pPr algn="l"/>
            <a:r>
              <a:rPr lang="sv-SE" sz="1000" noProof="0" dirty="0"/>
              <a:t>Antal intervjuer: 1 551 (2025)</a:t>
            </a:r>
          </a:p>
        </p:txBody>
      </p:sp>
      <p:sp>
        <p:nvSpPr>
          <p:cNvPr id="7" name="Text Placeholder 9">
            <a:extLst>
              <a:ext uri="{FF2B5EF4-FFF2-40B4-BE49-F238E27FC236}">
                <a16:creationId xmlns:a16="http://schemas.microsoft.com/office/drawing/2014/main" id="{B1D2AAB9-9D37-76C6-97DC-E2E1CCD1AE76}"/>
              </a:ext>
            </a:extLst>
          </p:cNvPr>
          <p:cNvSpPr>
            <a:spLocks noGrp="1"/>
          </p:cNvSpPr>
          <p:nvPr>
            <p:ph type="body" sz="quarter" idx="22"/>
          </p:nvPr>
        </p:nvSpPr>
        <p:spPr>
          <a:xfrm>
            <a:off x="460374" y="1085442"/>
            <a:ext cx="8301661" cy="433182"/>
          </a:xfrm>
        </p:spPr>
        <p:txBody>
          <a:bodyPr/>
          <a:lstStyle/>
          <a:p>
            <a:r>
              <a:rPr lang="sv-SE" noProof="0" dirty="0"/>
              <a:t>Inställning till svenskt bistånd</a:t>
            </a:r>
          </a:p>
        </p:txBody>
      </p:sp>
    </p:spTree>
    <p:extLst>
      <p:ext uri="{BB962C8B-B14F-4D97-AF65-F5344CB8AC3E}">
        <p14:creationId xmlns:p14="http://schemas.microsoft.com/office/powerpoint/2010/main" val="4247227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1DD0D8EC-1337-A8B6-C62A-AD81BC6C530A}"/>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DD2F49B8-2209-4B51-5726-6768EFC0D59D}"/>
              </a:ext>
            </a:extLst>
          </p:cNvPr>
          <p:cNvGraphicFramePr>
            <a:graphicFrameLocks noGrp="1"/>
          </p:cNvGraphicFramePr>
          <p:nvPr>
            <p:ph sz="quarter" idx="12"/>
            <p:extLst>
              <p:ext uri="{D42A27DB-BD31-4B8C-83A1-F6EECF244321}">
                <p14:modId xmlns:p14="http://schemas.microsoft.com/office/powerpoint/2010/main" val="1401524260"/>
              </p:ext>
            </p:extLst>
          </p:nvPr>
        </p:nvGraphicFramePr>
        <p:xfrm>
          <a:off x="460375" y="1964801"/>
          <a:ext cx="7677150" cy="428625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69BABCB-186A-5B4C-23F8-8CCA8611F283}"/>
              </a:ext>
            </a:extLst>
          </p:cNvPr>
          <p:cNvSpPr>
            <a:spLocks noGrp="1"/>
          </p:cNvSpPr>
          <p:nvPr>
            <p:ph type="sldNum" sz="quarter" idx="16"/>
          </p:nvPr>
        </p:nvSpPr>
        <p:spPr/>
        <p:txBody>
          <a:bodyPr/>
          <a:lstStyle/>
          <a:p>
            <a:fld id="{63DCA5C9-2E11-4C67-86EB-AE1DE127DC64}" type="slidenum">
              <a:rPr lang="sv-SE" noProof="0" smtClean="0"/>
              <a:pPr/>
              <a:t>28</a:t>
            </a:fld>
            <a:endParaRPr lang="sv-SE" noProof="0" dirty="0"/>
          </a:p>
        </p:txBody>
      </p:sp>
      <p:sp>
        <p:nvSpPr>
          <p:cNvPr id="5" name="Footer Placeholder 4">
            <a:extLst>
              <a:ext uri="{FF2B5EF4-FFF2-40B4-BE49-F238E27FC236}">
                <a16:creationId xmlns:a16="http://schemas.microsoft.com/office/drawing/2014/main" id="{C9F072A0-7447-6FF9-939F-92B6B23AD2D9}"/>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8AB61986-9E20-6E30-40C7-42F5BD863958}"/>
              </a:ext>
            </a:extLst>
          </p:cNvPr>
          <p:cNvSpPr>
            <a:spLocks noGrp="1"/>
          </p:cNvSpPr>
          <p:nvPr>
            <p:ph type="title"/>
          </p:nvPr>
        </p:nvSpPr>
        <p:spPr/>
        <p:txBody>
          <a:bodyPr/>
          <a:lstStyle/>
          <a:p>
            <a:r>
              <a:rPr lang="sv-SE" noProof="0" dirty="0"/>
              <a:t>3 av 10 anser inte att bistånd bidrar till att minska problem</a:t>
            </a:r>
          </a:p>
        </p:txBody>
      </p:sp>
      <p:sp>
        <p:nvSpPr>
          <p:cNvPr id="6" name="Date Placeholder 5">
            <a:extLst>
              <a:ext uri="{FF2B5EF4-FFF2-40B4-BE49-F238E27FC236}">
                <a16:creationId xmlns:a16="http://schemas.microsoft.com/office/drawing/2014/main" id="{3DE6D2E3-F992-D06A-6ADF-455EAC19A065}"/>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C72F054B-7387-7104-214C-AA350CFAB608}"/>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EAB026EA-5734-F911-E24C-4456BA04A8B3}"/>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9908AF45-BE48-DA24-F20C-00FA6C0D4558}"/>
              </a:ext>
            </a:extLst>
          </p:cNvPr>
          <p:cNvSpPr/>
          <p:nvPr/>
        </p:nvSpPr>
        <p:spPr>
          <a:xfrm>
            <a:off x="431800" y="1710800"/>
            <a:ext cx="7677150" cy="42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”Bistånd bidrar inte till att minska problem i de fattiga länderna”</a:t>
            </a:r>
          </a:p>
          <a:p>
            <a:pPr algn="l"/>
            <a:r>
              <a:rPr lang="sv-SE" sz="1200" noProof="0" dirty="0">
                <a:solidFill>
                  <a:srgbClr val="000000"/>
                </a:solidFill>
                <a:latin typeface="Century Gothic" panose="020B0502020202020204" pitchFamily="34" charset="0"/>
              </a:rPr>
              <a:t>Andel i %.</a:t>
            </a:r>
          </a:p>
        </p:txBody>
      </p:sp>
      <p:graphicFrame>
        <p:nvGraphicFramePr>
          <p:cNvPr id="14" name="Tabell 13">
            <a:extLst>
              <a:ext uri="{FF2B5EF4-FFF2-40B4-BE49-F238E27FC236}">
                <a16:creationId xmlns:a16="http://schemas.microsoft.com/office/drawing/2014/main" id="{92580204-1EC1-22CE-FEC3-87CD5E4FCCD2}"/>
              </a:ext>
            </a:extLst>
          </p:cNvPr>
          <p:cNvGraphicFramePr>
            <a:graphicFrameLocks noGrp="1"/>
          </p:cNvGraphicFramePr>
          <p:nvPr>
            <p:extLst>
              <p:ext uri="{D42A27DB-BD31-4B8C-83A1-F6EECF244321}">
                <p14:modId xmlns:p14="http://schemas.microsoft.com/office/powerpoint/2010/main" val="1065189807"/>
              </p:ext>
            </p:extLst>
          </p:nvPr>
        </p:nvGraphicFramePr>
        <p:xfrm>
          <a:off x="8399240" y="2485952"/>
          <a:ext cx="428943" cy="3635930"/>
        </p:xfrm>
        <a:graphic>
          <a:graphicData uri="http://schemas.openxmlformats.org/drawingml/2006/table">
            <a:tbl>
              <a:tblPr firstRow="1" bandRow="1">
                <a:tableStyleId>{2D5ABB26-0587-4C30-8999-92F81FD0307C}</a:tableStyleId>
              </a:tblPr>
              <a:tblGrid>
                <a:gridCol w="428943">
                  <a:extLst>
                    <a:ext uri="{9D8B030D-6E8A-4147-A177-3AD203B41FA5}">
                      <a16:colId xmlns:a16="http://schemas.microsoft.com/office/drawing/2014/main" val="2329235301"/>
                    </a:ext>
                  </a:extLst>
                </a:gridCol>
              </a:tblGrid>
              <a:tr h="363593">
                <a:tc>
                  <a:txBody>
                    <a:bodyPr/>
                    <a:lstStyle/>
                    <a:p>
                      <a:r>
                        <a:rPr lang="sv-SE" b="0" noProof="0" dirty="0"/>
                        <a:t>29</a:t>
                      </a:r>
                    </a:p>
                  </a:txBody>
                  <a:tcPr/>
                </a:tc>
                <a:extLst>
                  <a:ext uri="{0D108BD9-81ED-4DB2-BD59-A6C34878D82A}">
                    <a16:rowId xmlns:a16="http://schemas.microsoft.com/office/drawing/2014/main" val="2929605992"/>
                  </a:ext>
                </a:extLst>
              </a:tr>
              <a:tr h="363593">
                <a:tc>
                  <a:txBody>
                    <a:bodyPr/>
                    <a:lstStyle/>
                    <a:p>
                      <a:r>
                        <a:rPr lang="sv-SE" b="0" noProof="0" dirty="0"/>
                        <a:t>29</a:t>
                      </a:r>
                    </a:p>
                  </a:txBody>
                  <a:tcPr/>
                </a:tc>
                <a:extLst>
                  <a:ext uri="{0D108BD9-81ED-4DB2-BD59-A6C34878D82A}">
                    <a16:rowId xmlns:a16="http://schemas.microsoft.com/office/drawing/2014/main" val="1551036422"/>
                  </a:ext>
                </a:extLst>
              </a:tr>
              <a:tr h="363593">
                <a:tc>
                  <a:txBody>
                    <a:bodyPr/>
                    <a:lstStyle/>
                    <a:p>
                      <a:r>
                        <a:rPr lang="sv-SE" b="0" noProof="0" dirty="0"/>
                        <a:t>26</a:t>
                      </a:r>
                    </a:p>
                  </a:txBody>
                  <a:tcPr/>
                </a:tc>
                <a:extLst>
                  <a:ext uri="{0D108BD9-81ED-4DB2-BD59-A6C34878D82A}">
                    <a16:rowId xmlns:a16="http://schemas.microsoft.com/office/drawing/2014/main" val="3008208888"/>
                  </a:ext>
                </a:extLst>
              </a:tr>
              <a:tr h="363593">
                <a:tc>
                  <a:txBody>
                    <a:bodyPr/>
                    <a:lstStyle/>
                    <a:p>
                      <a:r>
                        <a:rPr lang="sv-SE" b="0" noProof="0" dirty="0"/>
                        <a:t>34</a:t>
                      </a:r>
                    </a:p>
                  </a:txBody>
                  <a:tcPr/>
                </a:tc>
                <a:extLst>
                  <a:ext uri="{0D108BD9-81ED-4DB2-BD59-A6C34878D82A}">
                    <a16:rowId xmlns:a16="http://schemas.microsoft.com/office/drawing/2014/main" val="1056763401"/>
                  </a:ext>
                </a:extLst>
              </a:tr>
              <a:tr h="363593">
                <a:tc>
                  <a:txBody>
                    <a:bodyPr/>
                    <a:lstStyle/>
                    <a:p>
                      <a:r>
                        <a:rPr lang="sv-SE" b="0" noProof="0" dirty="0"/>
                        <a:t>34</a:t>
                      </a:r>
                    </a:p>
                  </a:txBody>
                  <a:tcPr/>
                </a:tc>
                <a:extLst>
                  <a:ext uri="{0D108BD9-81ED-4DB2-BD59-A6C34878D82A}">
                    <a16:rowId xmlns:a16="http://schemas.microsoft.com/office/drawing/2014/main" val="2777868494"/>
                  </a:ext>
                </a:extLst>
              </a:tr>
              <a:tr h="363593">
                <a:tc>
                  <a:txBody>
                    <a:bodyPr/>
                    <a:lstStyle/>
                    <a:p>
                      <a:r>
                        <a:rPr lang="sv-SE" b="0" noProof="0" dirty="0"/>
                        <a:t>34</a:t>
                      </a:r>
                    </a:p>
                  </a:txBody>
                  <a:tcPr/>
                </a:tc>
                <a:extLst>
                  <a:ext uri="{0D108BD9-81ED-4DB2-BD59-A6C34878D82A}">
                    <a16:rowId xmlns:a16="http://schemas.microsoft.com/office/drawing/2014/main" val="3964801322"/>
                  </a:ext>
                </a:extLst>
              </a:tr>
              <a:tr h="363593">
                <a:tc>
                  <a:txBody>
                    <a:bodyPr/>
                    <a:lstStyle/>
                    <a:p>
                      <a:r>
                        <a:rPr lang="sv-SE" b="0" noProof="0" dirty="0"/>
                        <a:t>33</a:t>
                      </a:r>
                    </a:p>
                  </a:txBody>
                  <a:tcPr/>
                </a:tc>
                <a:extLst>
                  <a:ext uri="{0D108BD9-81ED-4DB2-BD59-A6C34878D82A}">
                    <a16:rowId xmlns:a16="http://schemas.microsoft.com/office/drawing/2014/main" val="1450129717"/>
                  </a:ext>
                </a:extLst>
              </a:tr>
              <a:tr h="363593">
                <a:tc>
                  <a:txBody>
                    <a:bodyPr/>
                    <a:lstStyle/>
                    <a:p>
                      <a:r>
                        <a:rPr lang="sv-SE" b="0" noProof="0" dirty="0"/>
                        <a:t>28</a:t>
                      </a:r>
                    </a:p>
                  </a:txBody>
                  <a:tcPr/>
                </a:tc>
                <a:extLst>
                  <a:ext uri="{0D108BD9-81ED-4DB2-BD59-A6C34878D82A}">
                    <a16:rowId xmlns:a16="http://schemas.microsoft.com/office/drawing/2014/main" val="249473878"/>
                  </a:ext>
                </a:extLst>
              </a:tr>
              <a:tr h="363593">
                <a:tc>
                  <a:txBody>
                    <a:bodyPr/>
                    <a:lstStyle/>
                    <a:p>
                      <a:r>
                        <a:rPr lang="sv-SE" b="0" noProof="0" dirty="0"/>
                        <a:t>31</a:t>
                      </a:r>
                    </a:p>
                  </a:txBody>
                  <a:tcPr/>
                </a:tc>
                <a:extLst>
                  <a:ext uri="{0D108BD9-81ED-4DB2-BD59-A6C34878D82A}">
                    <a16:rowId xmlns:a16="http://schemas.microsoft.com/office/drawing/2014/main" val="641151745"/>
                  </a:ext>
                </a:extLst>
              </a:tr>
              <a:tr h="363593">
                <a:tc>
                  <a:txBody>
                    <a:bodyPr/>
                    <a:lstStyle/>
                    <a:p>
                      <a:r>
                        <a:rPr lang="sv-SE" b="0" noProof="0" dirty="0"/>
                        <a:t>31</a:t>
                      </a:r>
                    </a:p>
                  </a:txBody>
                  <a:tcPr/>
                </a:tc>
                <a:extLst>
                  <a:ext uri="{0D108BD9-81ED-4DB2-BD59-A6C34878D82A}">
                    <a16:rowId xmlns:a16="http://schemas.microsoft.com/office/drawing/2014/main" val="1441255188"/>
                  </a:ext>
                </a:extLst>
              </a:tr>
            </a:tbl>
          </a:graphicData>
        </a:graphic>
      </p:graphicFrame>
      <p:sp>
        <p:nvSpPr>
          <p:cNvPr id="15" name="textruta 14">
            <a:extLst>
              <a:ext uri="{FF2B5EF4-FFF2-40B4-BE49-F238E27FC236}">
                <a16:creationId xmlns:a16="http://schemas.microsoft.com/office/drawing/2014/main" id="{3C90145A-3EC4-B0FB-A650-49FBF56CBAB5}"/>
              </a:ext>
            </a:extLst>
          </p:cNvPr>
          <p:cNvSpPr txBox="1"/>
          <p:nvPr/>
        </p:nvSpPr>
        <p:spPr>
          <a:xfrm>
            <a:off x="8162173" y="2159216"/>
            <a:ext cx="1072409" cy="369332"/>
          </a:xfrm>
          <a:prstGeom prst="rect">
            <a:avLst/>
          </a:prstGeom>
        </p:spPr>
        <p:txBody>
          <a:bodyPr vert="horz" wrap="none" lIns="0" tIns="0" rIns="0" bIns="0" rtlCol="0">
            <a:spAutoFit/>
          </a:bodyPr>
          <a:lstStyle/>
          <a:p>
            <a:pPr algn="ctr"/>
            <a:r>
              <a:rPr lang="sv-SE" sz="1200" b="1" noProof="0" dirty="0"/>
              <a:t>Stämmer bra+</a:t>
            </a:r>
          </a:p>
          <a:p>
            <a:pPr algn="ctr"/>
            <a:r>
              <a:rPr lang="sv-SE" sz="1200" b="1" noProof="0" dirty="0"/>
              <a:t>Helt och hållet</a:t>
            </a:r>
          </a:p>
        </p:txBody>
      </p:sp>
      <p:sp>
        <p:nvSpPr>
          <p:cNvPr id="2" name="New shape">
            <a:extLst>
              <a:ext uri="{FF2B5EF4-FFF2-40B4-BE49-F238E27FC236}">
                <a16:creationId xmlns:a16="http://schemas.microsoft.com/office/drawing/2014/main" id="{11978D25-F5AA-505C-408E-297CA87E2F67}"/>
              </a:ext>
            </a:extLst>
          </p:cNvPr>
          <p:cNvSpPr/>
          <p:nvPr/>
        </p:nvSpPr>
        <p:spPr>
          <a:xfrm rot="5400000" flipH="1">
            <a:off x="4284661" y="2442645"/>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148C9B9A-B7AE-B910-6510-23D01A9FD7BB}"/>
              </a:ext>
            </a:extLst>
          </p:cNvPr>
          <p:cNvSpPr txBox="1"/>
          <p:nvPr/>
        </p:nvSpPr>
        <p:spPr>
          <a:xfrm>
            <a:off x="425206" y="6326291"/>
            <a:ext cx="5368085" cy="153888"/>
          </a:xfrm>
          <a:prstGeom prst="rect">
            <a:avLst/>
          </a:prstGeom>
        </p:spPr>
        <p:txBody>
          <a:bodyPr vert="horz" wrap="square" lIns="0" tIns="0" rIns="0" bIns="0" rtlCol="0">
            <a:spAutoFit/>
          </a:bodyPr>
          <a:lstStyle/>
          <a:p>
            <a:pPr algn="l"/>
            <a:r>
              <a:rPr lang="sv-SE" sz="1000" noProof="0" dirty="0"/>
              <a:t>Antal intervjuer: 1 551 (2025)</a:t>
            </a:r>
          </a:p>
        </p:txBody>
      </p:sp>
      <p:sp>
        <p:nvSpPr>
          <p:cNvPr id="7" name="Text Placeholder 9">
            <a:extLst>
              <a:ext uri="{FF2B5EF4-FFF2-40B4-BE49-F238E27FC236}">
                <a16:creationId xmlns:a16="http://schemas.microsoft.com/office/drawing/2014/main" id="{C71C1C77-29EF-918B-4791-C5EAEB681939}"/>
              </a:ext>
            </a:extLst>
          </p:cNvPr>
          <p:cNvSpPr>
            <a:spLocks noGrp="1"/>
          </p:cNvSpPr>
          <p:nvPr>
            <p:ph type="body" sz="quarter" idx="22"/>
          </p:nvPr>
        </p:nvSpPr>
        <p:spPr>
          <a:xfrm>
            <a:off x="460374" y="1085442"/>
            <a:ext cx="8301661" cy="433182"/>
          </a:xfrm>
        </p:spPr>
        <p:txBody>
          <a:bodyPr/>
          <a:lstStyle/>
          <a:p>
            <a:r>
              <a:rPr lang="sv-SE" noProof="0" dirty="0"/>
              <a:t>Inställning till svenskt bistånd</a:t>
            </a:r>
          </a:p>
        </p:txBody>
      </p:sp>
      <p:sp>
        <p:nvSpPr>
          <p:cNvPr id="9" name="TextBox 17">
            <a:extLst>
              <a:ext uri="{FF2B5EF4-FFF2-40B4-BE49-F238E27FC236}">
                <a16:creationId xmlns:a16="http://schemas.microsoft.com/office/drawing/2014/main" id="{A5ABF406-4B9B-85B2-10A8-4007282E4265}"/>
              </a:ext>
            </a:extLst>
          </p:cNvPr>
          <p:cNvSpPr txBox="1"/>
          <p:nvPr/>
        </p:nvSpPr>
        <p:spPr>
          <a:xfrm>
            <a:off x="9394825" y="1631625"/>
            <a:ext cx="2492375" cy="4524315"/>
          </a:xfrm>
          <a:prstGeom prst="rect">
            <a:avLst/>
          </a:prstGeom>
        </p:spPr>
        <p:txBody>
          <a:bodyPr vert="horz" wrap="square" lIns="0" tIns="0" rIns="0" bIns="0" rtlCol="0">
            <a:spAutoFit/>
          </a:bodyPr>
          <a:lstStyle/>
          <a:p>
            <a:r>
              <a:rPr lang="sv-SE" sz="1400" noProof="0" dirty="0"/>
              <a:t>Män instämmer i tydligt högre grad än vad kvinnor gör – 38% mot 19%.</a:t>
            </a:r>
          </a:p>
          <a:p>
            <a:endParaRPr lang="sv-SE" sz="1400" noProof="0" dirty="0"/>
          </a:p>
          <a:p>
            <a:r>
              <a:rPr lang="sv-SE" sz="1400" noProof="0" dirty="0"/>
              <a:t>I övrigt är det inget som sticker ut nämnvärt i undergrupperna. </a:t>
            </a:r>
          </a:p>
          <a:p>
            <a:endParaRPr lang="sv-SE" sz="1400" noProof="0" dirty="0"/>
          </a:p>
          <a:p>
            <a:r>
              <a:rPr lang="sv-SE" sz="1400" noProof="0" dirty="0"/>
              <a:t>Jämfört med perioden 2019-2022 har instämmandegraden minskat något – något färre håller numera med om att bistånd inte bidrar till att minska problem i de fattiga länderna. </a:t>
            </a:r>
          </a:p>
          <a:p>
            <a:endParaRPr lang="sv-SE" sz="1400" noProof="0" dirty="0"/>
          </a:p>
          <a:p>
            <a:endParaRPr lang="sv-SE" sz="1400" noProof="0" dirty="0"/>
          </a:p>
          <a:p>
            <a:endParaRPr lang="sv-SE" sz="1400" noProof="0" dirty="0"/>
          </a:p>
          <a:p>
            <a:endParaRPr lang="sv-SE" sz="1400" noProof="0" dirty="0"/>
          </a:p>
          <a:p>
            <a:endParaRPr lang="sv-SE" sz="1400" noProof="0" dirty="0"/>
          </a:p>
        </p:txBody>
      </p:sp>
    </p:spTree>
    <p:extLst>
      <p:ext uri="{BB962C8B-B14F-4D97-AF65-F5344CB8AC3E}">
        <p14:creationId xmlns:p14="http://schemas.microsoft.com/office/powerpoint/2010/main" val="3257693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03AC5-86A9-89E8-EEE0-BE9B2F88631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361FBF8-3AF8-6C32-1024-660434F9FB0A}"/>
              </a:ext>
            </a:extLst>
          </p:cNvPr>
          <p:cNvSpPr>
            <a:spLocks noGrp="1"/>
          </p:cNvSpPr>
          <p:nvPr>
            <p:ph type="body" sz="quarter" idx="19"/>
          </p:nvPr>
        </p:nvSpPr>
        <p:spPr/>
        <p:txBody>
          <a:bodyPr/>
          <a:lstStyle/>
          <a:p>
            <a:r>
              <a:rPr lang="sv-SE" noProof="0" dirty="0"/>
              <a:t>Vad vet allmänheten om de globala målen?</a:t>
            </a:r>
          </a:p>
        </p:txBody>
      </p:sp>
      <p:sp>
        <p:nvSpPr>
          <p:cNvPr id="3" name="Text Placeholder 2">
            <a:extLst>
              <a:ext uri="{FF2B5EF4-FFF2-40B4-BE49-F238E27FC236}">
                <a16:creationId xmlns:a16="http://schemas.microsoft.com/office/drawing/2014/main" id="{A5094B8F-D200-571E-A19D-D43F9FDF0B64}"/>
              </a:ext>
            </a:extLst>
          </p:cNvPr>
          <p:cNvSpPr>
            <a:spLocks noGrp="1"/>
          </p:cNvSpPr>
          <p:nvPr>
            <p:ph type="body" sz="quarter" idx="22"/>
          </p:nvPr>
        </p:nvSpPr>
        <p:spPr/>
        <p:txBody>
          <a:bodyPr/>
          <a:lstStyle/>
          <a:p>
            <a:r>
              <a:rPr lang="sv-SE" noProof="0" dirty="0"/>
              <a:t>6</a:t>
            </a:r>
          </a:p>
        </p:txBody>
      </p:sp>
      <p:sp>
        <p:nvSpPr>
          <p:cNvPr id="4" name="Slide Number Placeholder 3">
            <a:extLst>
              <a:ext uri="{FF2B5EF4-FFF2-40B4-BE49-F238E27FC236}">
                <a16:creationId xmlns:a16="http://schemas.microsoft.com/office/drawing/2014/main" id="{DCA9D33C-17FD-F996-E109-2E65C8120F5F}"/>
              </a:ext>
            </a:extLst>
          </p:cNvPr>
          <p:cNvSpPr>
            <a:spLocks noGrp="1"/>
          </p:cNvSpPr>
          <p:nvPr>
            <p:ph type="sldNum" sz="quarter" idx="24"/>
          </p:nvPr>
        </p:nvSpPr>
        <p:spPr/>
        <p:txBody>
          <a:bodyPr/>
          <a:lstStyle/>
          <a:p>
            <a:fld id="{63DCA5C9-2E11-4C67-86EB-AE1DE127DC64}" type="slidenum">
              <a:rPr lang="sv-SE" noProof="0" smtClean="0"/>
              <a:pPr/>
              <a:t>29</a:t>
            </a:fld>
            <a:endParaRPr lang="sv-SE" noProof="0" dirty="0"/>
          </a:p>
        </p:txBody>
      </p:sp>
      <p:sp>
        <p:nvSpPr>
          <p:cNvPr id="5" name="Footer Placeholder 4">
            <a:extLst>
              <a:ext uri="{FF2B5EF4-FFF2-40B4-BE49-F238E27FC236}">
                <a16:creationId xmlns:a16="http://schemas.microsoft.com/office/drawing/2014/main" id="{23CC1B75-19C8-F03F-8925-7AAE413CEC9A}"/>
              </a:ext>
            </a:extLst>
          </p:cNvPr>
          <p:cNvSpPr>
            <a:spLocks noGrp="1"/>
          </p:cNvSpPr>
          <p:nvPr>
            <p:ph type="ftr" sz="quarter" idx="25"/>
          </p:nvPr>
        </p:nvSpPr>
        <p:spPr/>
        <p:txBody>
          <a:bodyPr/>
          <a:lstStyle/>
          <a:p>
            <a:r>
              <a:rPr lang="sv-SE" noProof="0" dirty="0"/>
              <a:t>Sida - Utveckling och bistånd 2025</a:t>
            </a:r>
          </a:p>
        </p:txBody>
      </p:sp>
      <p:sp>
        <p:nvSpPr>
          <p:cNvPr id="6" name="Date Placeholder 5">
            <a:extLst>
              <a:ext uri="{FF2B5EF4-FFF2-40B4-BE49-F238E27FC236}">
                <a16:creationId xmlns:a16="http://schemas.microsoft.com/office/drawing/2014/main" id="{68690110-5E90-9F43-9325-DDC50CDCA2A1}"/>
              </a:ext>
            </a:extLst>
          </p:cNvPr>
          <p:cNvSpPr>
            <a:spLocks noGrp="1"/>
          </p:cNvSpPr>
          <p:nvPr>
            <p:ph type="dt" sz="half" idx="26"/>
          </p:nvPr>
        </p:nvSpPr>
        <p:spPr/>
        <p:txBody>
          <a:bodyPr/>
          <a:lstStyle/>
          <a:p>
            <a:r>
              <a:rPr lang="sv-SE" noProof="0" dirty="0" err="1"/>
              <a:t>Confidential</a:t>
            </a:r>
            <a:endParaRPr lang="sv-SE" noProof="0" dirty="0"/>
          </a:p>
        </p:txBody>
      </p:sp>
      <p:sp>
        <p:nvSpPr>
          <p:cNvPr id="7" name="Text Placeholder 6">
            <a:extLst>
              <a:ext uri="{FF2B5EF4-FFF2-40B4-BE49-F238E27FC236}">
                <a16:creationId xmlns:a16="http://schemas.microsoft.com/office/drawing/2014/main" id="{30ED373F-9986-56C5-5C20-AD85C0B83460}"/>
              </a:ext>
            </a:extLst>
          </p:cNvPr>
          <p:cNvSpPr>
            <a:spLocks noGrp="1"/>
          </p:cNvSpPr>
          <p:nvPr>
            <p:ph type="body" sz="quarter" idx="28"/>
          </p:nvPr>
        </p:nvSpPr>
        <p:spPr/>
        <p:txBody>
          <a:bodyPr/>
          <a:lstStyle/>
          <a:p>
            <a:r>
              <a:rPr lang="sv-SE" noProof="0" dirty="0"/>
              <a:t>De globala målen</a:t>
            </a:r>
          </a:p>
        </p:txBody>
      </p:sp>
    </p:spTree>
    <p:extLst>
      <p:ext uri="{BB962C8B-B14F-4D97-AF65-F5344CB8AC3E}">
        <p14:creationId xmlns:p14="http://schemas.microsoft.com/office/powerpoint/2010/main" val="2312757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3E7F-1720-17CB-EA6A-96AAFBC7D571}"/>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072C0139-DF3F-965D-76DB-8252664D3E9E}"/>
              </a:ext>
            </a:extLst>
          </p:cNvPr>
          <p:cNvSpPr>
            <a:spLocks noGrp="1"/>
          </p:cNvSpPr>
          <p:nvPr>
            <p:ph type="body" sz="quarter" idx="26"/>
          </p:nvPr>
        </p:nvSpPr>
        <p:spPr/>
        <p:txBody>
          <a:bodyPr/>
          <a:lstStyle/>
          <a:p>
            <a:endParaRPr lang="sv-SE" noProof="1"/>
          </a:p>
        </p:txBody>
      </p:sp>
      <p:sp>
        <p:nvSpPr>
          <p:cNvPr id="2" name="Text Placeholder 1">
            <a:extLst>
              <a:ext uri="{FF2B5EF4-FFF2-40B4-BE49-F238E27FC236}">
                <a16:creationId xmlns:a16="http://schemas.microsoft.com/office/drawing/2014/main" id="{48E94778-CD16-FB47-7697-2AB74B0AB882}"/>
              </a:ext>
            </a:extLst>
          </p:cNvPr>
          <p:cNvSpPr>
            <a:spLocks noGrp="1"/>
          </p:cNvSpPr>
          <p:nvPr>
            <p:ph type="body" sz="quarter" idx="22"/>
          </p:nvPr>
        </p:nvSpPr>
        <p:spPr/>
        <p:txBody>
          <a:bodyPr/>
          <a:lstStyle/>
          <a:p>
            <a:r>
              <a:rPr lang="sv-SE" noProof="1"/>
              <a:t>Rapporten i korthet</a:t>
            </a:r>
          </a:p>
        </p:txBody>
      </p:sp>
      <p:sp>
        <p:nvSpPr>
          <p:cNvPr id="3" name="Slide Number Placeholder 2">
            <a:extLst>
              <a:ext uri="{FF2B5EF4-FFF2-40B4-BE49-F238E27FC236}">
                <a16:creationId xmlns:a16="http://schemas.microsoft.com/office/drawing/2014/main" id="{29BFB8C4-D8FA-CBBF-7908-395061EF0F21}"/>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sv-SE" sz="800" b="1" i="0" u="none" strike="noStrike" kern="1200" cap="none" spc="0" normalizeH="0" baseline="0" noProof="1"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sv-SE" sz="800" b="1" i="0" u="none" strike="noStrike" kern="1200" cap="none" spc="0" normalizeH="0" baseline="0" noProof="1">
              <a:ln>
                <a:noFill/>
              </a:ln>
              <a:solidFill>
                <a:srgbClr val="000000"/>
              </a:solidFill>
              <a:effectLst/>
              <a:uLnTx/>
              <a:uFillTx/>
              <a:latin typeface="Century Gothic" panose="02116942222400000000"/>
              <a:ea typeface="Verdana" panose="020B0604030504040204" pitchFamily="34" charset="0"/>
            </a:endParaRPr>
          </a:p>
        </p:txBody>
      </p:sp>
      <p:sp>
        <p:nvSpPr>
          <p:cNvPr id="4" name="Footer Placeholder 3">
            <a:extLst>
              <a:ext uri="{FF2B5EF4-FFF2-40B4-BE49-F238E27FC236}">
                <a16:creationId xmlns:a16="http://schemas.microsoft.com/office/drawing/2014/main" id="{B1AE87E6-D00F-31A8-9ACA-F0FBF71E4C7A}"/>
              </a:ext>
            </a:extLst>
          </p:cNvPr>
          <p:cNvSpPr>
            <a:spLocks noGrp="1"/>
          </p:cNvSpPr>
          <p:nvPr>
            <p:ph type="ftr" sz="quarter" idx="23"/>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1">
                <a:ln>
                  <a:noFill/>
                </a:ln>
                <a:solidFill>
                  <a:srgbClr val="000000"/>
                </a:solidFill>
                <a:effectLst/>
                <a:uLnTx/>
                <a:uFillTx/>
                <a:latin typeface="Century Gothic" panose="02116942222400000000"/>
                <a:ea typeface="Roboto" panose="02000000000000000000" pitchFamily="2" charset="0"/>
              </a:rPr>
              <a:t>Sida – utveckling och bistånd 2025</a:t>
            </a:r>
          </a:p>
        </p:txBody>
      </p:sp>
      <p:sp>
        <p:nvSpPr>
          <p:cNvPr id="5" name="Title 4">
            <a:extLst>
              <a:ext uri="{FF2B5EF4-FFF2-40B4-BE49-F238E27FC236}">
                <a16:creationId xmlns:a16="http://schemas.microsoft.com/office/drawing/2014/main" id="{9DADE7CC-61CE-FA60-6AA3-9654F3A4FBC8}"/>
              </a:ext>
            </a:extLst>
          </p:cNvPr>
          <p:cNvSpPr>
            <a:spLocks noGrp="1"/>
          </p:cNvSpPr>
          <p:nvPr>
            <p:ph type="title"/>
          </p:nvPr>
        </p:nvSpPr>
        <p:spPr>
          <a:xfrm>
            <a:off x="460374" y="419101"/>
            <a:ext cx="11268076" cy="584775"/>
          </a:xfrm>
        </p:spPr>
        <p:txBody>
          <a:bodyPr/>
          <a:lstStyle/>
          <a:p>
            <a:r>
              <a:rPr lang="sv-SE" noProof="1"/>
              <a:t>Sammanfattning och slutsatser</a:t>
            </a:r>
          </a:p>
        </p:txBody>
      </p:sp>
      <p:sp>
        <p:nvSpPr>
          <p:cNvPr id="6" name="Date Placeholder 5">
            <a:extLst>
              <a:ext uri="{FF2B5EF4-FFF2-40B4-BE49-F238E27FC236}">
                <a16:creationId xmlns:a16="http://schemas.microsoft.com/office/drawing/2014/main" id="{338D2844-87D6-2447-23E5-081E6F23D679}"/>
              </a:ext>
            </a:extLst>
          </p:cNvPr>
          <p:cNvSpPr>
            <a:spLocks noGrp="1"/>
          </p:cNvSpPr>
          <p:nvPr>
            <p:ph type="dt" sz="half"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1">
                <a:ln>
                  <a:noFill/>
                </a:ln>
                <a:solidFill>
                  <a:srgbClr val="000000"/>
                </a:solidFill>
                <a:effectLst/>
                <a:uLnTx/>
                <a:uFillTx/>
                <a:latin typeface="Century Gothic" panose="02116942222400000000"/>
                <a:ea typeface="+mn-ea"/>
                <a:cs typeface="+mn-cs"/>
              </a:rPr>
              <a:t>September</a:t>
            </a:r>
          </a:p>
        </p:txBody>
      </p:sp>
      <p:sp>
        <p:nvSpPr>
          <p:cNvPr id="11" name="Rectangle 10">
            <a:extLst>
              <a:ext uri="{FF2B5EF4-FFF2-40B4-BE49-F238E27FC236}">
                <a16:creationId xmlns:a16="http://schemas.microsoft.com/office/drawing/2014/main" id="{485273F9-44F0-16CF-0D60-7714C3A1F020}"/>
              </a:ext>
              <a:ext uri="{C183D7F6-B498-43B3-948B-1728B52AA6E4}">
                <adec:decorative xmlns:adec="http://schemas.microsoft.com/office/drawing/2017/decorative" val="1"/>
              </a:ext>
            </a:extLst>
          </p:cNvPr>
          <p:cNvSpPr/>
          <p:nvPr/>
        </p:nvSpPr>
        <p:spPr bwMode="auto">
          <a:xfrm>
            <a:off x="0" y="1658938"/>
            <a:ext cx="12192000" cy="1265038"/>
          </a:xfrm>
          <a:prstGeom prst="rect">
            <a:avLst/>
          </a:prstGeom>
          <a:solidFill>
            <a:schemeClr val="accent3"/>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116942222400000000"/>
              <a:ea typeface="Roboto" panose="02000000000000000000" pitchFamily="2" charset="0"/>
              <a:cs typeface="Segoe UI" panose="020B0502040204020203" pitchFamily="34" charset="0"/>
            </a:endParaRPr>
          </a:p>
        </p:txBody>
      </p:sp>
      <p:sp>
        <p:nvSpPr>
          <p:cNvPr id="12" name="Text Placeholder 2">
            <a:extLst>
              <a:ext uri="{FF2B5EF4-FFF2-40B4-BE49-F238E27FC236}">
                <a16:creationId xmlns:a16="http://schemas.microsoft.com/office/drawing/2014/main" id="{8D57515A-2BA3-61F9-24B6-C700ED0AAB38}"/>
              </a:ext>
            </a:extLst>
          </p:cNvPr>
          <p:cNvSpPr txBox="1">
            <a:spLocks/>
          </p:cNvSpPr>
          <p:nvPr/>
        </p:nvSpPr>
        <p:spPr>
          <a:xfrm>
            <a:off x="460375" y="2212765"/>
            <a:ext cx="2193717" cy="645074"/>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400" b="1" i="0" u="none" strike="noStrike" kern="1200" cap="none" spc="0" normalizeH="0" baseline="0" noProof="1">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Biståndsviljan är fortsatt stark – men minskar över tid</a:t>
            </a:r>
            <a:endParaRPr kumimoji="0" lang="sv-SE" b="1" i="0" u="none" strike="noStrike" kern="1200" cap="none" spc="0" normalizeH="0" baseline="0" noProof="0" dirty="0">
              <a:ln>
                <a:noFill/>
              </a:ln>
              <a:solidFill>
                <a:srgbClr val="323232"/>
              </a:solidFill>
              <a:effectLst/>
              <a:uLnTx/>
              <a:uFillTx/>
              <a:latin typeface="Century Gothic" panose="02116942222400000000"/>
              <a:ea typeface="Roboto" panose="02000000000000000000" pitchFamily="2" charset="0"/>
              <a:cs typeface="Segoe UI" panose="020B0502040204020203" pitchFamily="34" charset="0"/>
            </a:endParaRPr>
          </a:p>
        </p:txBody>
      </p:sp>
      <p:sp>
        <p:nvSpPr>
          <p:cNvPr id="13" name="Text Placeholder 2">
            <a:extLst>
              <a:ext uri="{FF2B5EF4-FFF2-40B4-BE49-F238E27FC236}">
                <a16:creationId xmlns:a16="http://schemas.microsoft.com/office/drawing/2014/main" id="{BCC6391F-9217-C38E-7EE0-CC9B7046988A}"/>
              </a:ext>
            </a:extLst>
          </p:cNvPr>
          <p:cNvSpPr txBox="1">
            <a:spLocks/>
          </p:cNvSpPr>
          <p:nvPr/>
        </p:nvSpPr>
        <p:spPr>
          <a:xfrm>
            <a:off x="447790" y="1804091"/>
            <a:ext cx="1745726" cy="645074"/>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en-US" sz="24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1</a:t>
            </a:r>
            <a:endParaRPr kumimoji="0" lang="en-US" sz="18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endParaRPr>
          </a:p>
        </p:txBody>
      </p:sp>
      <p:cxnSp>
        <p:nvCxnSpPr>
          <p:cNvPr id="15" name="Straight Connector 14">
            <a:extLst>
              <a:ext uri="{FF2B5EF4-FFF2-40B4-BE49-F238E27FC236}">
                <a16:creationId xmlns:a16="http://schemas.microsoft.com/office/drawing/2014/main" id="{37FFFB47-722E-8592-9155-A8DD3D5B7588}"/>
              </a:ext>
            </a:extLst>
          </p:cNvPr>
          <p:cNvCxnSpPr>
            <a:cxnSpLocks/>
          </p:cNvCxnSpPr>
          <p:nvPr/>
        </p:nvCxnSpPr>
        <p:spPr>
          <a:xfrm flipH="1">
            <a:off x="2640471" y="1907620"/>
            <a:ext cx="13621" cy="4502705"/>
          </a:xfrm>
          <a:prstGeom prst="line">
            <a:avLst/>
          </a:prstGeom>
        </p:spPr>
        <p:style>
          <a:lnRef idx="1">
            <a:schemeClr val="dk1"/>
          </a:lnRef>
          <a:fillRef idx="0">
            <a:schemeClr val="dk1"/>
          </a:fillRef>
          <a:effectRef idx="0">
            <a:schemeClr val="dk1"/>
          </a:effectRef>
          <a:fontRef idx="minor">
            <a:schemeClr val="tx1"/>
          </a:fontRef>
        </p:style>
      </p:cxnSp>
      <p:sp>
        <p:nvSpPr>
          <p:cNvPr id="16" name="Text Placeholder 2">
            <a:extLst>
              <a:ext uri="{FF2B5EF4-FFF2-40B4-BE49-F238E27FC236}">
                <a16:creationId xmlns:a16="http://schemas.microsoft.com/office/drawing/2014/main" id="{AE88AFA8-FE2B-4854-8044-93A3F50B2BE7}"/>
              </a:ext>
            </a:extLst>
          </p:cNvPr>
          <p:cNvSpPr txBox="1">
            <a:spLocks/>
          </p:cNvSpPr>
          <p:nvPr/>
        </p:nvSpPr>
        <p:spPr>
          <a:xfrm>
            <a:off x="413353" y="2946739"/>
            <a:ext cx="2227118" cy="3157054"/>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1100" dirty="0"/>
              <a:t>Svenskar är generellt mer positiva än negativa till bistånd – fler tycker att nivån är lagom eller bör öka än att den ska minska.</a:t>
            </a:r>
          </a:p>
          <a:p>
            <a:r>
              <a:rPr lang="sv-SE" sz="1100" dirty="0"/>
              <a:t>Över tid så syns samtidigt en negativ trend – stödet för oförändrat eller ökat bistånd minskar sedan 2016. Andelen som vill minska biståndet har också ökat något i år, från 30% till 34%.</a:t>
            </a:r>
          </a:p>
          <a:p>
            <a:r>
              <a:rPr lang="sv-SE" sz="1100" dirty="0"/>
              <a:t>Kvinnor är genomgående mer benägna att svara att biståndet är lagom/bör öka än män (skillnad på ca 15%), medan yngre (18–29 år) tycker att det är svårare att ta ställning till biståndsanslaget än äldre.</a:t>
            </a:r>
          </a:p>
        </p:txBody>
      </p:sp>
      <p:sp>
        <p:nvSpPr>
          <p:cNvPr id="17" name="Text Placeholder 2">
            <a:extLst>
              <a:ext uri="{FF2B5EF4-FFF2-40B4-BE49-F238E27FC236}">
                <a16:creationId xmlns:a16="http://schemas.microsoft.com/office/drawing/2014/main" id="{F54F7100-6184-7EF4-8263-DDED5E8EF16C}"/>
              </a:ext>
            </a:extLst>
          </p:cNvPr>
          <p:cNvSpPr txBox="1">
            <a:spLocks/>
          </p:cNvSpPr>
          <p:nvPr/>
        </p:nvSpPr>
        <p:spPr>
          <a:xfrm>
            <a:off x="2694404" y="2212765"/>
            <a:ext cx="2289612" cy="645074"/>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400" b="1" i="0" u="none" strike="noStrike" kern="1200" cap="none" spc="0" normalizeH="0" baseline="0" noProof="0" dirty="0">
                <a:ln>
                  <a:noFill/>
                </a:ln>
                <a:solidFill>
                  <a:schemeClr val="tx1"/>
                </a:solidFill>
                <a:effectLst/>
                <a:uLnTx/>
                <a:uFillTx/>
                <a:latin typeface="Century Gothic" panose="02116942222400000000"/>
                <a:ea typeface="Roboto" panose="02000000000000000000" pitchFamily="2" charset="0"/>
                <a:cs typeface="Segoe UI" panose="020B0502040204020203" pitchFamily="34" charset="0"/>
              </a:rPr>
              <a:t>Sida är den organisation som flest förknippar med bistånd</a:t>
            </a:r>
          </a:p>
        </p:txBody>
      </p:sp>
      <p:sp>
        <p:nvSpPr>
          <p:cNvPr id="18" name="Text Placeholder 2">
            <a:extLst>
              <a:ext uri="{FF2B5EF4-FFF2-40B4-BE49-F238E27FC236}">
                <a16:creationId xmlns:a16="http://schemas.microsoft.com/office/drawing/2014/main" id="{379537F4-B949-2478-E9F9-CEB8404D1727}"/>
              </a:ext>
            </a:extLst>
          </p:cNvPr>
          <p:cNvSpPr txBox="1">
            <a:spLocks/>
          </p:cNvSpPr>
          <p:nvPr/>
        </p:nvSpPr>
        <p:spPr>
          <a:xfrm>
            <a:off x="2719919" y="1789115"/>
            <a:ext cx="1745726" cy="645074"/>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en-US" sz="24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2</a:t>
            </a:r>
            <a:endParaRPr kumimoji="0" lang="en-US" sz="18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endParaRPr>
          </a:p>
        </p:txBody>
      </p:sp>
      <p:cxnSp>
        <p:nvCxnSpPr>
          <p:cNvPr id="20" name="Straight Connector 29">
            <a:extLst>
              <a:ext uri="{FF2B5EF4-FFF2-40B4-BE49-F238E27FC236}">
                <a16:creationId xmlns:a16="http://schemas.microsoft.com/office/drawing/2014/main" id="{8E94F79D-37BB-E83A-2673-E179FBD35594}"/>
              </a:ext>
            </a:extLst>
          </p:cNvPr>
          <p:cNvCxnSpPr>
            <a:cxnSpLocks/>
          </p:cNvCxnSpPr>
          <p:nvPr/>
        </p:nvCxnSpPr>
        <p:spPr>
          <a:xfrm flipH="1">
            <a:off x="4912600" y="1892644"/>
            <a:ext cx="13621" cy="4502705"/>
          </a:xfrm>
          <a:prstGeom prst="line">
            <a:avLst/>
          </a:prstGeom>
        </p:spPr>
        <p:style>
          <a:lnRef idx="1">
            <a:schemeClr val="dk1"/>
          </a:lnRef>
          <a:fillRef idx="0">
            <a:schemeClr val="dk1"/>
          </a:fillRef>
          <a:effectRef idx="0">
            <a:schemeClr val="dk1"/>
          </a:effectRef>
          <a:fontRef idx="minor">
            <a:schemeClr val="tx1"/>
          </a:fontRef>
        </p:style>
      </p:cxnSp>
      <p:sp>
        <p:nvSpPr>
          <p:cNvPr id="21" name="Text Placeholder 2">
            <a:extLst>
              <a:ext uri="{FF2B5EF4-FFF2-40B4-BE49-F238E27FC236}">
                <a16:creationId xmlns:a16="http://schemas.microsoft.com/office/drawing/2014/main" id="{63B2887C-486E-6C37-714B-0CEFC7E88493}"/>
              </a:ext>
            </a:extLst>
          </p:cNvPr>
          <p:cNvSpPr txBox="1">
            <a:spLocks/>
          </p:cNvSpPr>
          <p:nvPr/>
        </p:nvSpPr>
        <p:spPr>
          <a:xfrm>
            <a:off x="2732504" y="2956264"/>
            <a:ext cx="2180096" cy="3281745"/>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1100" dirty="0"/>
              <a:t>Sida är fortsatt den organisation som flest spontant förknippar med ”bistånd till fattiga länder” – 3 av 10 uppger detta. Detta oberoende kön och ålder.</a:t>
            </a:r>
          </a:p>
          <a:p>
            <a:r>
              <a:rPr lang="sv-SE" sz="1100" dirty="0"/>
              <a:t>Vid frågan om hur effektivt bistånd uppfattas vara genom olika organisationer, så anses Svenska frivilligorganisationer vara mest effektiva (medelvärde 3,5 av 5), medan Sida är i nivå med 2024 års mätning och får 3,2 i medelvärde. </a:t>
            </a:r>
          </a:p>
          <a:p>
            <a:r>
              <a:rPr lang="sv-SE" sz="1100" dirty="0"/>
              <a:t>Fyra av tio tror att biståndet via Sida är ganska eller mycket effektivt, kvinnor i högre utsträckning än män.</a:t>
            </a:r>
          </a:p>
        </p:txBody>
      </p:sp>
      <p:sp>
        <p:nvSpPr>
          <p:cNvPr id="22" name="Text Placeholder 2">
            <a:extLst>
              <a:ext uri="{FF2B5EF4-FFF2-40B4-BE49-F238E27FC236}">
                <a16:creationId xmlns:a16="http://schemas.microsoft.com/office/drawing/2014/main" id="{08A44F31-F37E-F9F9-F406-FF07847D9592}"/>
              </a:ext>
            </a:extLst>
          </p:cNvPr>
          <p:cNvSpPr txBox="1">
            <a:spLocks/>
          </p:cNvSpPr>
          <p:nvPr/>
        </p:nvSpPr>
        <p:spPr>
          <a:xfrm>
            <a:off x="5004454" y="2212765"/>
            <a:ext cx="2193717" cy="645074"/>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400" b="1" i="0" u="none" strike="noStrike" kern="1200" cap="none" spc="0" normalizeH="0" baseline="0" noProof="1">
                <a:ln>
                  <a:noFill/>
                </a:ln>
                <a:solidFill>
                  <a:schemeClr val="tx1"/>
                </a:solidFill>
                <a:effectLst/>
                <a:uLnTx/>
                <a:uFillTx/>
                <a:latin typeface="Century Gothic" panose="02116942222400000000"/>
                <a:ea typeface="Roboto" panose="02000000000000000000" pitchFamily="2" charset="0"/>
                <a:cs typeface="Segoe UI" panose="020B0502040204020203" pitchFamily="34" charset="0"/>
              </a:rPr>
              <a:t>Svenskarnas kunskap om omvärlden är relativt låg</a:t>
            </a:r>
            <a:endParaRPr kumimoji="0" lang="sv-SE" sz="1400" b="1" i="0" u="none" strike="noStrike" kern="1200" cap="none" spc="0" normalizeH="0" baseline="0" noProof="0" dirty="0">
              <a:ln>
                <a:noFill/>
              </a:ln>
              <a:solidFill>
                <a:schemeClr val="tx1"/>
              </a:solidFill>
              <a:effectLst/>
              <a:uLnTx/>
              <a:uFillTx/>
              <a:latin typeface="Century Gothic" panose="02116942222400000000"/>
              <a:ea typeface="Roboto" panose="02000000000000000000" pitchFamily="2" charset="0"/>
              <a:cs typeface="Segoe UI" panose="020B0502040204020203" pitchFamily="34" charset="0"/>
            </a:endParaRPr>
          </a:p>
        </p:txBody>
      </p:sp>
      <p:sp>
        <p:nvSpPr>
          <p:cNvPr id="23" name="Text Placeholder 2">
            <a:extLst>
              <a:ext uri="{FF2B5EF4-FFF2-40B4-BE49-F238E27FC236}">
                <a16:creationId xmlns:a16="http://schemas.microsoft.com/office/drawing/2014/main" id="{A03681A8-9AD6-9220-3AEA-0D82D52EEC3E}"/>
              </a:ext>
            </a:extLst>
          </p:cNvPr>
          <p:cNvSpPr txBox="1">
            <a:spLocks/>
          </p:cNvSpPr>
          <p:nvPr/>
        </p:nvSpPr>
        <p:spPr>
          <a:xfrm>
            <a:off x="4991869" y="1789115"/>
            <a:ext cx="1745726" cy="645074"/>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en-US" sz="24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3</a:t>
            </a:r>
            <a:endParaRPr kumimoji="0" lang="en-US" sz="18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endParaRPr>
          </a:p>
        </p:txBody>
      </p:sp>
      <p:cxnSp>
        <p:nvCxnSpPr>
          <p:cNvPr id="25" name="Straight Connector 29">
            <a:extLst>
              <a:ext uri="{FF2B5EF4-FFF2-40B4-BE49-F238E27FC236}">
                <a16:creationId xmlns:a16="http://schemas.microsoft.com/office/drawing/2014/main" id="{1798047A-D81D-AD3B-96DD-90B04F25E453}"/>
              </a:ext>
            </a:extLst>
          </p:cNvPr>
          <p:cNvCxnSpPr>
            <a:cxnSpLocks/>
          </p:cNvCxnSpPr>
          <p:nvPr/>
        </p:nvCxnSpPr>
        <p:spPr>
          <a:xfrm flipH="1">
            <a:off x="7184550" y="1892644"/>
            <a:ext cx="13621" cy="4502705"/>
          </a:xfrm>
          <a:prstGeom prst="line">
            <a:avLst/>
          </a:prstGeom>
        </p:spPr>
        <p:style>
          <a:lnRef idx="1">
            <a:schemeClr val="dk1"/>
          </a:lnRef>
          <a:fillRef idx="0">
            <a:schemeClr val="dk1"/>
          </a:fillRef>
          <a:effectRef idx="0">
            <a:schemeClr val="dk1"/>
          </a:effectRef>
          <a:fontRef idx="minor">
            <a:schemeClr val="tx1"/>
          </a:fontRef>
        </p:style>
      </p:cxnSp>
      <p:sp>
        <p:nvSpPr>
          <p:cNvPr id="26" name="Text Placeholder 2">
            <a:extLst>
              <a:ext uri="{FF2B5EF4-FFF2-40B4-BE49-F238E27FC236}">
                <a16:creationId xmlns:a16="http://schemas.microsoft.com/office/drawing/2014/main" id="{569ED4E2-5E80-C72B-D605-592C958278F0}"/>
              </a:ext>
            </a:extLst>
          </p:cNvPr>
          <p:cNvSpPr txBox="1">
            <a:spLocks/>
          </p:cNvSpPr>
          <p:nvPr/>
        </p:nvSpPr>
        <p:spPr>
          <a:xfrm>
            <a:off x="4971516" y="2947881"/>
            <a:ext cx="2105599" cy="3281745"/>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1100" dirty="0"/>
              <a:t>Kunskapen om omvärlden är fortsatt låg bland svenskarna. Få svarar rätt på faktabaserade frågor om barnadödlighet, levnadsvillkor och läskunnighet i låginkomstländer. Detta visar på att det finns en del kunskapsluckor om globala utvecklingsfrågor. </a:t>
            </a:r>
          </a:p>
          <a:p>
            <a:pPr lvl="5">
              <a:buClr>
                <a:srgbClr val="000000"/>
              </a:buClr>
              <a:defRPr/>
            </a:pPr>
            <a:r>
              <a:rPr kumimoji="0" lang="sv-SE" sz="11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Samtidigt så uppger en av fem att de har fått ett ökat intresse för utvecklingsfrågor under de senaste tre åren, och nästan hälften</a:t>
            </a:r>
            <a:r>
              <a:rPr lang="sv-SE" sz="1100" dirty="0">
                <a:solidFill>
                  <a:srgbClr val="282626"/>
                </a:solidFill>
                <a:latin typeface="Century Gothic" panose="02116942222400000000"/>
              </a:rPr>
              <a:t> uppger att de har skänkt pengar till frivilligorganisationer – en nivå som varit stabil sedan 2021. </a:t>
            </a:r>
            <a:endParaRPr kumimoji="0" lang="sv-SE" sz="11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endParaRPr>
          </a:p>
        </p:txBody>
      </p:sp>
      <p:sp>
        <p:nvSpPr>
          <p:cNvPr id="27" name="Text Placeholder 2">
            <a:extLst>
              <a:ext uri="{FF2B5EF4-FFF2-40B4-BE49-F238E27FC236}">
                <a16:creationId xmlns:a16="http://schemas.microsoft.com/office/drawing/2014/main" id="{36AA4C21-CBC5-BBD6-5B95-2A4227DEA711}"/>
              </a:ext>
            </a:extLst>
          </p:cNvPr>
          <p:cNvSpPr txBox="1">
            <a:spLocks/>
          </p:cNvSpPr>
          <p:nvPr/>
        </p:nvSpPr>
        <p:spPr>
          <a:xfrm>
            <a:off x="7279400" y="1804091"/>
            <a:ext cx="1745726" cy="645074"/>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en-US" sz="24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4</a:t>
            </a:r>
            <a:endParaRPr kumimoji="0" lang="en-US" sz="18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endParaRPr>
          </a:p>
        </p:txBody>
      </p:sp>
      <p:cxnSp>
        <p:nvCxnSpPr>
          <p:cNvPr id="29" name="Straight Connector 29">
            <a:extLst>
              <a:ext uri="{FF2B5EF4-FFF2-40B4-BE49-F238E27FC236}">
                <a16:creationId xmlns:a16="http://schemas.microsoft.com/office/drawing/2014/main" id="{EEC372EE-67E1-D9AC-F286-C001C8D400F2}"/>
              </a:ext>
            </a:extLst>
          </p:cNvPr>
          <p:cNvCxnSpPr>
            <a:cxnSpLocks/>
          </p:cNvCxnSpPr>
          <p:nvPr/>
        </p:nvCxnSpPr>
        <p:spPr>
          <a:xfrm flipH="1">
            <a:off x="9472081" y="1907620"/>
            <a:ext cx="13621" cy="4502705"/>
          </a:xfrm>
          <a:prstGeom prst="line">
            <a:avLst/>
          </a:prstGeom>
        </p:spPr>
        <p:style>
          <a:lnRef idx="1">
            <a:schemeClr val="dk1"/>
          </a:lnRef>
          <a:fillRef idx="0">
            <a:schemeClr val="dk1"/>
          </a:fillRef>
          <a:effectRef idx="0">
            <a:schemeClr val="dk1"/>
          </a:effectRef>
          <a:fontRef idx="minor">
            <a:schemeClr val="tx1"/>
          </a:fontRef>
        </p:style>
      </p:cxnSp>
      <p:sp>
        <p:nvSpPr>
          <p:cNvPr id="30" name="Text Placeholder 2">
            <a:extLst>
              <a:ext uri="{FF2B5EF4-FFF2-40B4-BE49-F238E27FC236}">
                <a16:creationId xmlns:a16="http://schemas.microsoft.com/office/drawing/2014/main" id="{F40B08E5-CA9C-F360-8240-78A5EA862FEF}"/>
              </a:ext>
            </a:extLst>
          </p:cNvPr>
          <p:cNvSpPr txBox="1">
            <a:spLocks/>
          </p:cNvSpPr>
          <p:nvPr/>
        </p:nvSpPr>
        <p:spPr>
          <a:xfrm>
            <a:off x="9535769" y="1817070"/>
            <a:ext cx="1745726" cy="645074"/>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en-US" sz="24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5</a:t>
            </a:r>
            <a:endParaRPr kumimoji="0" lang="en-US" sz="18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endParaRPr>
          </a:p>
        </p:txBody>
      </p:sp>
      <p:cxnSp>
        <p:nvCxnSpPr>
          <p:cNvPr id="32" name="Straight Connector 29">
            <a:extLst>
              <a:ext uri="{FF2B5EF4-FFF2-40B4-BE49-F238E27FC236}">
                <a16:creationId xmlns:a16="http://schemas.microsoft.com/office/drawing/2014/main" id="{FC65D920-3693-9178-7F90-4FEEDED866F2}"/>
              </a:ext>
            </a:extLst>
          </p:cNvPr>
          <p:cNvCxnSpPr>
            <a:cxnSpLocks/>
          </p:cNvCxnSpPr>
          <p:nvPr/>
        </p:nvCxnSpPr>
        <p:spPr>
          <a:xfrm flipH="1">
            <a:off x="11765026" y="1920599"/>
            <a:ext cx="13621" cy="4502705"/>
          </a:xfrm>
          <a:prstGeom prst="line">
            <a:avLst/>
          </a:prstGeom>
        </p:spPr>
        <p:style>
          <a:lnRef idx="1">
            <a:schemeClr val="dk1"/>
          </a:lnRef>
          <a:fillRef idx="0">
            <a:schemeClr val="dk1"/>
          </a:fillRef>
          <a:effectRef idx="0">
            <a:schemeClr val="dk1"/>
          </a:effectRef>
          <a:fontRef idx="minor">
            <a:schemeClr val="tx1"/>
          </a:fontRef>
        </p:style>
      </p:cxnSp>
      <p:sp>
        <p:nvSpPr>
          <p:cNvPr id="33" name="Text Placeholder 2">
            <a:extLst>
              <a:ext uri="{FF2B5EF4-FFF2-40B4-BE49-F238E27FC236}">
                <a16:creationId xmlns:a16="http://schemas.microsoft.com/office/drawing/2014/main" id="{C06FACD9-5E57-87A7-081C-96E519AF3D1F}"/>
              </a:ext>
            </a:extLst>
          </p:cNvPr>
          <p:cNvSpPr txBox="1">
            <a:spLocks/>
          </p:cNvSpPr>
          <p:nvPr/>
        </p:nvSpPr>
        <p:spPr>
          <a:xfrm>
            <a:off x="7291985" y="2212765"/>
            <a:ext cx="2193717" cy="645074"/>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sv-SE" sz="1400" b="1" dirty="0">
                <a:solidFill>
                  <a:schemeClr val="tx1"/>
                </a:solidFill>
                <a:latin typeface="Century Gothic" panose="02116942222400000000"/>
              </a:rPr>
              <a:t>Svenskarna positiva till biståndets roll för global förbättring</a:t>
            </a:r>
            <a:endParaRPr kumimoji="0" lang="sv-SE" sz="1400" b="1" i="0" u="none" strike="noStrike" kern="1200" cap="none" spc="0" normalizeH="0" baseline="0" noProof="0" dirty="0">
              <a:ln>
                <a:noFill/>
              </a:ln>
              <a:solidFill>
                <a:schemeClr val="tx1"/>
              </a:solidFill>
              <a:effectLst/>
              <a:uLnTx/>
              <a:uFillTx/>
              <a:latin typeface="Century Gothic" panose="02116942222400000000"/>
              <a:ea typeface="Roboto" panose="02000000000000000000" pitchFamily="2" charset="0"/>
              <a:cs typeface="Segoe UI" panose="020B0502040204020203" pitchFamily="34" charset="0"/>
            </a:endParaRPr>
          </a:p>
        </p:txBody>
      </p:sp>
      <p:sp>
        <p:nvSpPr>
          <p:cNvPr id="34" name="Text Placeholder 2">
            <a:extLst>
              <a:ext uri="{FF2B5EF4-FFF2-40B4-BE49-F238E27FC236}">
                <a16:creationId xmlns:a16="http://schemas.microsoft.com/office/drawing/2014/main" id="{65024CBF-7CB3-459A-3592-75D95D360595}"/>
              </a:ext>
            </a:extLst>
          </p:cNvPr>
          <p:cNvSpPr txBox="1">
            <a:spLocks/>
          </p:cNvSpPr>
          <p:nvPr/>
        </p:nvSpPr>
        <p:spPr>
          <a:xfrm>
            <a:off x="7291985" y="2975314"/>
            <a:ext cx="2180096" cy="3428940"/>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1100" dirty="0"/>
              <a:t>Vikten av biståndet består, nästan tre av fyra (74%) tycker att det är viktigt att Sverige bidrar till utveckling i fattiga länder – en stabil nivå över tid. Samtidigt instämmer sex av tio i att svenskt bistånd bidrar till en bättre värld, en andel som sjunkit något sedan toppnivån 2017 men är fortsatt hög.</a:t>
            </a:r>
          </a:p>
          <a:p>
            <a:r>
              <a:rPr lang="sv-SE" sz="1100" dirty="0"/>
              <a:t>Utbildning och fred lyfts fram som de viktigaste faktorerna för att minska fattigdomen i världen. Hälften av svenskarna vill veta mer om bistånd, särskilt unga kvinnor.</a:t>
            </a:r>
          </a:p>
          <a:p>
            <a:endParaRPr kumimoji="0" lang="sv-SE" sz="1100" b="0" i="0" u="none" strike="noStrike" kern="1200" cap="none" spc="0" normalizeH="0" baseline="0" noProof="0" dirty="0">
              <a:ln>
                <a:noFill/>
              </a:ln>
              <a:solidFill>
                <a:srgbClr val="000000"/>
              </a:solidFill>
              <a:effectLst/>
              <a:uLnTx/>
              <a:uFillTx/>
              <a:latin typeface="Century Gothic" panose="02116942222400000000"/>
              <a:ea typeface="Roboto"/>
              <a:cs typeface="Segoe UI"/>
            </a:endParaRPr>
          </a:p>
        </p:txBody>
      </p:sp>
      <p:sp>
        <p:nvSpPr>
          <p:cNvPr id="35" name="Text Placeholder 2">
            <a:extLst>
              <a:ext uri="{FF2B5EF4-FFF2-40B4-BE49-F238E27FC236}">
                <a16:creationId xmlns:a16="http://schemas.microsoft.com/office/drawing/2014/main" id="{EC1AA0C9-E636-CEF8-983D-C377DB5DD0D1}"/>
              </a:ext>
            </a:extLst>
          </p:cNvPr>
          <p:cNvSpPr txBox="1">
            <a:spLocks/>
          </p:cNvSpPr>
          <p:nvPr/>
        </p:nvSpPr>
        <p:spPr>
          <a:xfrm>
            <a:off x="9548354" y="2212765"/>
            <a:ext cx="2193717" cy="645074"/>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400" b="1" i="0" u="none" strike="noStrike" kern="1200" cap="none" spc="0" normalizeH="0" baseline="0" noProof="1">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Globala målen blir allt mer kända, men framtidstron sviktar</a:t>
            </a:r>
            <a:endParaRPr kumimoji="0" lang="sv-SE" sz="1400" b="1" i="0" u="none" strike="noStrike" kern="1200" cap="none" spc="0" normalizeH="0" baseline="0" noProof="0" dirty="0">
              <a:ln>
                <a:noFill/>
              </a:ln>
              <a:solidFill>
                <a:srgbClr val="323232"/>
              </a:solidFill>
              <a:effectLst/>
              <a:uLnTx/>
              <a:uFillTx/>
              <a:latin typeface="Century Gothic" panose="02116942222400000000"/>
              <a:ea typeface="Roboto" panose="02000000000000000000" pitchFamily="2" charset="0"/>
              <a:cs typeface="Segoe UI" panose="020B0502040204020203" pitchFamily="34" charset="0"/>
            </a:endParaRPr>
          </a:p>
        </p:txBody>
      </p:sp>
      <p:sp>
        <p:nvSpPr>
          <p:cNvPr id="36" name="Text Placeholder 2">
            <a:extLst>
              <a:ext uri="{FF2B5EF4-FFF2-40B4-BE49-F238E27FC236}">
                <a16:creationId xmlns:a16="http://schemas.microsoft.com/office/drawing/2014/main" id="{FE1A1C62-1D81-367F-C253-D188A101FE60}"/>
              </a:ext>
            </a:extLst>
          </p:cNvPr>
          <p:cNvSpPr txBox="1">
            <a:spLocks/>
          </p:cNvSpPr>
          <p:nvPr/>
        </p:nvSpPr>
        <p:spPr>
          <a:xfrm>
            <a:off x="9548354" y="2956264"/>
            <a:ext cx="2206302" cy="3400985"/>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a:spcAft>
                <a:spcPts val="0"/>
              </a:spcAft>
              <a:defRPr/>
            </a:pPr>
            <a:r>
              <a:rPr lang="sv-SE" sz="1100" dirty="0"/>
              <a:t>Kännedomen om de Globala målen (Agenda 2030) är nu den högsta sedan mätningens start, 61% har hört talas om målen. De globala målen har särskilt unga och högutbildade hört talas om (73 % i åldern 18–29 år, 69% av de med universitetsutbildning) . Varje enskilt mål har i sig också högre kännedom idag än för fem år sedan.</a:t>
            </a:r>
          </a:p>
          <a:p>
            <a:pPr>
              <a:spcAft>
                <a:spcPts val="0"/>
              </a:spcAft>
              <a:defRPr/>
            </a:pPr>
            <a:endParaRPr lang="sv-SE" sz="1100" dirty="0"/>
          </a:p>
          <a:p>
            <a:pPr>
              <a:spcAft>
                <a:spcPts val="0"/>
              </a:spcAft>
              <a:defRPr/>
            </a:pPr>
            <a:r>
              <a:rPr lang="sv-SE" sz="1100" dirty="0"/>
              <a:t>Samtidigt tror allt färre att målet om att avskaffa extrem fattigdom till 2030 kommer att nås – andelen som är pessimistiska har ökat stadigt sedan 2017.</a:t>
            </a:r>
          </a:p>
          <a:p>
            <a:pPr>
              <a:spcAft>
                <a:spcPts val="0"/>
              </a:spcAft>
              <a:defRPr/>
            </a:pPr>
            <a:endParaRPr lang="sv-SE" sz="1200" dirty="0"/>
          </a:p>
          <a:p>
            <a:pPr>
              <a:spcAft>
                <a:spcPts val="0"/>
              </a:spcAft>
              <a:defRPr/>
            </a:pPr>
            <a:endParaRPr lang="sv-SE"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srgbClr val="000000"/>
              </a:solidFill>
              <a:effectLst/>
              <a:uLnTx/>
              <a:uFillTx/>
              <a:latin typeface="Century Gothic" panose="02116942222400000000"/>
              <a:ea typeface="Roboto"/>
              <a:cs typeface="Segoe UI"/>
            </a:endParaRPr>
          </a:p>
        </p:txBody>
      </p:sp>
      <p:cxnSp>
        <p:nvCxnSpPr>
          <p:cNvPr id="8" name="Straight Connector 29">
            <a:extLst>
              <a:ext uri="{FF2B5EF4-FFF2-40B4-BE49-F238E27FC236}">
                <a16:creationId xmlns:a16="http://schemas.microsoft.com/office/drawing/2014/main" id="{BFC31A63-A4CD-5B01-FDDF-EF128C9FFBD5}"/>
              </a:ext>
            </a:extLst>
          </p:cNvPr>
          <p:cNvCxnSpPr>
            <a:cxnSpLocks/>
          </p:cNvCxnSpPr>
          <p:nvPr/>
        </p:nvCxnSpPr>
        <p:spPr>
          <a:xfrm flipH="1">
            <a:off x="258826" y="1944983"/>
            <a:ext cx="13621" cy="450270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60654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24FB83B6-4F0F-CD61-2642-846C4D8DB4E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C7E1E8-830C-3F67-CC20-4F7F81A9F007}"/>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sv-SE"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sv-SE" sz="800" b="1" i="0" u="none" strike="noStrike" kern="1200" cap="none" spc="0" normalizeH="0" baseline="0" noProof="0" dirty="0">
              <a:ln>
                <a:noFill/>
              </a:ln>
              <a:solidFill>
                <a:srgbClr val="000000"/>
              </a:solidFill>
              <a:effectLst/>
              <a:uLnTx/>
              <a:uFillTx/>
              <a:latin typeface="Century Gothic" panose="02116942222400000000"/>
              <a:ea typeface="Verdana" panose="020B0604030504040204" pitchFamily="34" charset="0"/>
            </a:endParaRPr>
          </a:p>
        </p:txBody>
      </p:sp>
      <p:sp>
        <p:nvSpPr>
          <p:cNvPr id="5" name="Footer Placeholder 4">
            <a:extLst>
              <a:ext uri="{FF2B5EF4-FFF2-40B4-BE49-F238E27FC236}">
                <a16:creationId xmlns:a16="http://schemas.microsoft.com/office/drawing/2014/main" id="{8DFBDCDC-6206-EEBA-0051-128B838D9091}"/>
              </a:ext>
            </a:extLst>
          </p:cNvPr>
          <p:cNvSpPr>
            <a:spLocks noGrp="1"/>
          </p:cNvSpPr>
          <p:nvPr>
            <p:ph type="ftr" sz="quarter" idx="23"/>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Sida - Utveckling och bistånd 2025</a:t>
            </a:r>
          </a:p>
        </p:txBody>
      </p:sp>
      <p:sp>
        <p:nvSpPr>
          <p:cNvPr id="8" name="Title 7">
            <a:extLst>
              <a:ext uri="{FF2B5EF4-FFF2-40B4-BE49-F238E27FC236}">
                <a16:creationId xmlns:a16="http://schemas.microsoft.com/office/drawing/2014/main" id="{D7E9AE5E-9683-59F2-E898-BAD2E6A76140}"/>
              </a:ext>
            </a:extLst>
          </p:cNvPr>
          <p:cNvSpPr>
            <a:spLocks noGrp="1"/>
          </p:cNvSpPr>
          <p:nvPr>
            <p:ph type="title"/>
          </p:nvPr>
        </p:nvSpPr>
        <p:spPr>
          <a:xfrm>
            <a:off x="460374" y="440367"/>
            <a:ext cx="11268076" cy="645075"/>
          </a:xfrm>
        </p:spPr>
        <p:txBody>
          <a:bodyPr/>
          <a:lstStyle/>
          <a:p>
            <a:r>
              <a:rPr lang="sv-SE" sz="3000" noProof="0" dirty="0"/>
              <a:t>Fler har hört talas om de Globala målen</a:t>
            </a:r>
          </a:p>
        </p:txBody>
      </p:sp>
      <p:sp>
        <p:nvSpPr>
          <p:cNvPr id="6" name="Date Placeholder 5">
            <a:extLst>
              <a:ext uri="{FF2B5EF4-FFF2-40B4-BE49-F238E27FC236}">
                <a16:creationId xmlns:a16="http://schemas.microsoft.com/office/drawing/2014/main" id="{9CE921A2-9741-D72D-B978-621D45C2D19A}"/>
              </a:ext>
            </a:extLst>
          </p:cNvPr>
          <p:cNvSpPr>
            <a:spLocks noGrp="1"/>
          </p:cNvSpPr>
          <p:nvPr>
            <p:ph type="dt" sz="half"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Century Gothic" panose="02116942222400000000"/>
                <a:ea typeface="+mn-ea"/>
                <a:cs typeface="+mn-cs"/>
              </a:rPr>
              <a:t>Confidential</a:t>
            </a:r>
            <a:endParaRPr kumimoji="0" lang="sv-SE" sz="8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11" name="Text Placeholder 10">
            <a:extLst>
              <a:ext uri="{FF2B5EF4-FFF2-40B4-BE49-F238E27FC236}">
                <a16:creationId xmlns:a16="http://schemas.microsoft.com/office/drawing/2014/main" id="{6FA5DF26-BA48-286F-3A48-679FF72F4030}"/>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A50D98CA-7376-C664-4FDF-9EB8E0CA8B27}"/>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13" name="New shape">
            <a:extLst>
              <a:ext uri="{FF2B5EF4-FFF2-40B4-BE49-F238E27FC236}">
                <a16:creationId xmlns:a16="http://schemas.microsoft.com/office/drawing/2014/main" id="{8491160A-2901-59E6-6E7D-5F849182D393}"/>
              </a:ext>
            </a:extLst>
          </p:cNvPr>
          <p:cNvSpPr/>
          <p:nvPr/>
        </p:nvSpPr>
        <p:spPr>
          <a:xfrm>
            <a:off x="431800" y="1672701"/>
            <a:ext cx="7677150" cy="39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År 2015 enades världens ledare om Agenda 2030, som innehåller 17 globala mål för hållba</a:t>
            </a:r>
            <a:r>
              <a:rPr lang="sv-SE" sz="1200" b="1" noProof="0" dirty="0">
                <a:solidFill>
                  <a:srgbClr val="000000"/>
                </a:solidFill>
                <a:latin typeface="Century Gothic" panose="020B0502020202020204" pitchFamily="34" charset="0"/>
              </a:rPr>
              <a:t>r utveckling</a:t>
            </a:r>
            <a:r>
              <a:rPr kumimoji="0" lang="sv-SE"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t>
            </a:r>
            <a:r>
              <a:rPr kumimoji="0" lang="sv-SE"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Tanken är att Globala målen ska nås fram till år 2030. Har du tidigare hört talas om dessa mål?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Andel i %.</a:t>
            </a:r>
          </a:p>
        </p:txBody>
      </p:sp>
      <p:sp>
        <p:nvSpPr>
          <p:cNvPr id="18" name="TextBox 17">
            <a:extLst>
              <a:ext uri="{FF2B5EF4-FFF2-40B4-BE49-F238E27FC236}">
                <a16:creationId xmlns:a16="http://schemas.microsoft.com/office/drawing/2014/main" id="{641EA1C1-51FE-535E-9428-AF9BE7AFA940}"/>
              </a:ext>
            </a:extLst>
          </p:cNvPr>
          <p:cNvSpPr txBox="1"/>
          <p:nvPr/>
        </p:nvSpPr>
        <p:spPr>
          <a:xfrm>
            <a:off x="8762035" y="1750436"/>
            <a:ext cx="2604238" cy="3847207"/>
          </a:xfrm>
          <a:prstGeom prst="rect">
            <a:avLst/>
          </a:prstGeom>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400" noProof="0" dirty="0">
                <a:solidFill>
                  <a:srgbClr val="000000"/>
                </a:solidFill>
                <a:latin typeface="Century Gothic" panose="02116942222400000000"/>
              </a:rPr>
              <a:t>Sex av tio (61%) har hört talas om de Globala målen, vilket är det högsta resultatet som uppmätts sedan denna mätning började.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a:p>
            <a:pPr lvl="0">
              <a:defRPr/>
            </a:pPr>
            <a:r>
              <a:rPr lang="sv-SE" sz="1400" noProof="0" dirty="0">
                <a:solidFill>
                  <a:srgbClr val="000000"/>
                </a:solidFill>
                <a:latin typeface="Century Gothic" panose="02116942222400000000"/>
              </a:rPr>
              <a:t>Likt tidigare så </a:t>
            </a:r>
            <a:r>
              <a:rPr lang="sv-SE" sz="1400" dirty="0">
                <a:solidFill>
                  <a:srgbClr val="000000"/>
                </a:solidFill>
                <a:latin typeface="Century Gothic" panose="02116942222400000000"/>
              </a:rPr>
              <a:t>har </a:t>
            </a:r>
            <a:r>
              <a:rPr lang="sv-SE" sz="1400" noProof="0" dirty="0">
                <a:solidFill>
                  <a:srgbClr val="000000"/>
                </a:solidFill>
                <a:latin typeface="Century Gothic" panose="02116942222400000000"/>
              </a:rPr>
              <a:t>yngre, 18-29 år, i högre </a:t>
            </a:r>
            <a:r>
              <a:rPr lang="sv-SE" sz="1400" dirty="0">
                <a:solidFill>
                  <a:srgbClr val="000000"/>
                </a:solidFill>
              </a:rPr>
              <a:t>grad (73%) än äldre </a:t>
            </a:r>
            <a:r>
              <a:rPr lang="sv-SE" sz="1400" noProof="0" dirty="0">
                <a:solidFill>
                  <a:srgbClr val="000000"/>
                </a:solidFill>
                <a:latin typeface="Century Gothic" panose="02116942222400000000"/>
              </a:rPr>
              <a:t>hört talas om de globala målen. </a:t>
            </a:r>
          </a:p>
          <a:p>
            <a:pPr lvl="0">
              <a:defRPr/>
            </a:pPr>
            <a:endParaRPr kumimoji="0" lang="sv-SE" sz="14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400" noProof="0" dirty="0">
                <a:solidFill>
                  <a:srgbClr val="000000"/>
                </a:solidFill>
                <a:latin typeface="Century Gothic" panose="02116942222400000000"/>
              </a:rPr>
              <a:t>De med universitets-eller högskoleutbildning känner också till de globala målen i högre utsträckning än de med gymnasieutbildning, 69% mot 49%.</a:t>
            </a:r>
            <a:endParaRPr kumimoji="0" lang="sv-SE" sz="12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2" name="New shape">
            <a:extLst>
              <a:ext uri="{FF2B5EF4-FFF2-40B4-BE49-F238E27FC236}">
                <a16:creationId xmlns:a16="http://schemas.microsoft.com/office/drawing/2014/main" id="{43744D29-777E-C651-D466-FE8641A9A86E}"/>
              </a:ext>
            </a:extLst>
          </p:cNvPr>
          <p:cNvSpPr/>
          <p:nvPr/>
        </p:nvSpPr>
        <p:spPr>
          <a:xfrm rot="5400000" flipH="1">
            <a:off x="4284662" y="2219674"/>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3" name="TextBox 16">
            <a:extLst>
              <a:ext uri="{FF2B5EF4-FFF2-40B4-BE49-F238E27FC236}">
                <a16:creationId xmlns:a16="http://schemas.microsoft.com/office/drawing/2014/main" id="{E2633BA1-66EE-F062-0DEA-EE5D41C39522}"/>
              </a:ext>
            </a:extLst>
          </p:cNvPr>
          <p:cNvSpPr txBox="1"/>
          <p:nvPr/>
        </p:nvSpPr>
        <p:spPr>
          <a:xfrm>
            <a:off x="425206" y="6083223"/>
            <a:ext cx="5368085" cy="153888"/>
          </a:xfrm>
          <a:prstGeom prst="rect">
            <a:avLst/>
          </a:prstGeom>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Century Gothic" panose="02116942222400000000"/>
                <a:ea typeface="+mn-ea"/>
                <a:cs typeface="+mn-cs"/>
              </a:rPr>
              <a:t>Antal intervjuer: 1 551 (2025)</a:t>
            </a:r>
          </a:p>
        </p:txBody>
      </p:sp>
      <p:sp>
        <p:nvSpPr>
          <p:cNvPr id="7" name="Text Placeholder 9">
            <a:extLst>
              <a:ext uri="{FF2B5EF4-FFF2-40B4-BE49-F238E27FC236}">
                <a16:creationId xmlns:a16="http://schemas.microsoft.com/office/drawing/2014/main" id="{8844BA0D-50B1-A2D8-886D-44A2C8698E73}"/>
              </a:ext>
            </a:extLst>
          </p:cNvPr>
          <p:cNvSpPr>
            <a:spLocks noGrp="1"/>
          </p:cNvSpPr>
          <p:nvPr>
            <p:ph type="body" sz="quarter" idx="22"/>
          </p:nvPr>
        </p:nvSpPr>
        <p:spPr>
          <a:xfrm>
            <a:off x="460374" y="1085442"/>
            <a:ext cx="8301661" cy="433182"/>
          </a:xfrm>
        </p:spPr>
        <p:txBody>
          <a:bodyPr/>
          <a:lstStyle/>
          <a:p>
            <a:r>
              <a:rPr lang="sv-SE" noProof="0" dirty="0"/>
              <a:t>Kännedom</a:t>
            </a:r>
          </a:p>
        </p:txBody>
      </p:sp>
      <p:graphicFrame>
        <p:nvGraphicFramePr>
          <p:cNvPr id="17" name="Platshållare för innehåll 16">
            <a:extLst>
              <a:ext uri="{FF2B5EF4-FFF2-40B4-BE49-F238E27FC236}">
                <a16:creationId xmlns:a16="http://schemas.microsoft.com/office/drawing/2014/main" id="{CF591423-8B66-F5E2-3014-F1DF1A32E5D6}"/>
              </a:ext>
            </a:extLst>
          </p:cNvPr>
          <p:cNvGraphicFramePr>
            <a:graphicFrameLocks noGrp="1"/>
          </p:cNvGraphicFramePr>
          <p:nvPr>
            <p:ph sz="quarter" idx="12"/>
            <p:extLst>
              <p:ext uri="{D42A27DB-BD31-4B8C-83A1-F6EECF244321}">
                <p14:modId xmlns:p14="http://schemas.microsoft.com/office/powerpoint/2010/main" val="3342280705"/>
              </p:ext>
            </p:extLst>
          </p:nvPr>
        </p:nvGraphicFramePr>
        <p:xfrm>
          <a:off x="460374" y="2205298"/>
          <a:ext cx="3498167" cy="39836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Diagram 20">
            <a:extLst>
              <a:ext uri="{FF2B5EF4-FFF2-40B4-BE49-F238E27FC236}">
                <a16:creationId xmlns:a16="http://schemas.microsoft.com/office/drawing/2014/main" id="{8537CCEE-608F-4EFC-7588-DC4D71D02BF5}"/>
              </a:ext>
            </a:extLst>
          </p:cNvPr>
          <p:cNvGraphicFramePr/>
          <p:nvPr>
            <p:extLst>
              <p:ext uri="{D42A27DB-BD31-4B8C-83A1-F6EECF244321}">
                <p14:modId xmlns:p14="http://schemas.microsoft.com/office/powerpoint/2010/main" val="2240591507"/>
              </p:ext>
            </p:extLst>
          </p:nvPr>
        </p:nvGraphicFramePr>
        <p:xfrm>
          <a:off x="4213184" y="2296619"/>
          <a:ext cx="4548851" cy="3841714"/>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ruta 21">
            <a:extLst>
              <a:ext uri="{FF2B5EF4-FFF2-40B4-BE49-F238E27FC236}">
                <a16:creationId xmlns:a16="http://schemas.microsoft.com/office/drawing/2014/main" id="{9C78615B-E606-2DD8-FFEA-87ED42C3525E}"/>
              </a:ext>
            </a:extLst>
          </p:cNvPr>
          <p:cNvSpPr txBox="1"/>
          <p:nvPr/>
        </p:nvSpPr>
        <p:spPr>
          <a:xfrm>
            <a:off x="4270375" y="2296619"/>
            <a:ext cx="4007507" cy="215444"/>
          </a:xfrm>
          <a:prstGeom prst="rect">
            <a:avLst/>
          </a:prstGeom>
        </p:spPr>
        <p:txBody>
          <a:bodyPr vert="horz" wrap="none" lIns="0" tIns="0" rIns="0" bIns="0" rtlCol="0">
            <a:spAutoFit/>
          </a:bodyPr>
          <a:lstStyle/>
          <a:p>
            <a:pPr algn="l"/>
            <a:r>
              <a:rPr lang="sv-SE" sz="1400" u="sng" noProof="0" dirty="0"/>
              <a:t>Andel ja, har hört talas om de Globala målen:</a:t>
            </a:r>
          </a:p>
        </p:txBody>
      </p:sp>
    </p:spTree>
    <p:extLst>
      <p:ext uri="{BB962C8B-B14F-4D97-AF65-F5344CB8AC3E}">
        <p14:creationId xmlns:p14="http://schemas.microsoft.com/office/powerpoint/2010/main" val="4081593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FA6E88FF-DF36-ED01-4624-C75D9DF5C38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6AA17-A32E-DDDB-DCD6-C669511EB85E}"/>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sv-SE"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sv-SE" sz="800" b="1" i="0" u="none" strike="noStrike" kern="1200" cap="none" spc="0" normalizeH="0" baseline="0" noProof="0" dirty="0">
              <a:ln>
                <a:noFill/>
              </a:ln>
              <a:solidFill>
                <a:srgbClr val="000000"/>
              </a:solidFill>
              <a:effectLst/>
              <a:uLnTx/>
              <a:uFillTx/>
              <a:latin typeface="Century Gothic" panose="02116942222400000000"/>
              <a:ea typeface="Verdana" panose="020B0604030504040204" pitchFamily="34" charset="0"/>
            </a:endParaRPr>
          </a:p>
        </p:txBody>
      </p:sp>
      <p:sp>
        <p:nvSpPr>
          <p:cNvPr id="5" name="Footer Placeholder 4">
            <a:extLst>
              <a:ext uri="{FF2B5EF4-FFF2-40B4-BE49-F238E27FC236}">
                <a16:creationId xmlns:a16="http://schemas.microsoft.com/office/drawing/2014/main" id="{0829D6C0-A0FD-368B-2B92-DC4AE7A0992C}"/>
              </a:ext>
            </a:extLst>
          </p:cNvPr>
          <p:cNvSpPr>
            <a:spLocks noGrp="1"/>
          </p:cNvSpPr>
          <p:nvPr>
            <p:ph type="ftr" sz="quarter" idx="23"/>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Sida - Utveckling och bistånd 2025</a:t>
            </a:r>
          </a:p>
        </p:txBody>
      </p:sp>
      <p:sp>
        <p:nvSpPr>
          <p:cNvPr id="8" name="Title 7">
            <a:extLst>
              <a:ext uri="{FF2B5EF4-FFF2-40B4-BE49-F238E27FC236}">
                <a16:creationId xmlns:a16="http://schemas.microsoft.com/office/drawing/2014/main" id="{E6452A34-8B7A-56F6-DB81-8B6B4C4A9C04}"/>
              </a:ext>
            </a:extLst>
          </p:cNvPr>
          <p:cNvSpPr>
            <a:spLocks noGrp="1"/>
          </p:cNvSpPr>
          <p:nvPr>
            <p:ph type="title"/>
          </p:nvPr>
        </p:nvSpPr>
        <p:spPr>
          <a:xfrm>
            <a:off x="460374" y="440367"/>
            <a:ext cx="11268076" cy="645075"/>
          </a:xfrm>
        </p:spPr>
        <p:txBody>
          <a:bodyPr/>
          <a:lstStyle/>
          <a:p>
            <a:r>
              <a:rPr lang="sv-SE" sz="3000" noProof="0" dirty="0"/>
              <a:t>Ungefär lika många känner till respektive mål i år som 2024</a:t>
            </a:r>
          </a:p>
        </p:txBody>
      </p:sp>
      <p:sp>
        <p:nvSpPr>
          <p:cNvPr id="6" name="Date Placeholder 5">
            <a:extLst>
              <a:ext uri="{FF2B5EF4-FFF2-40B4-BE49-F238E27FC236}">
                <a16:creationId xmlns:a16="http://schemas.microsoft.com/office/drawing/2014/main" id="{16876157-E587-34AA-95DD-73C70726E4A8}"/>
              </a:ext>
            </a:extLst>
          </p:cNvPr>
          <p:cNvSpPr>
            <a:spLocks noGrp="1"/>
          </p:cNvSpPr>
          <p:nvPr>
            <p:ph type="dt" sz="half"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Century Gothic" panose="02116942222400000000"/>
                <a:ea typeface="+mn-ea"/>
                <a:cs typeface="+mn-cs"/>
              </a:rPr>
              <a:t>Confidential</a:t>
            </a:r>
            <a:endParaRPr kumimoji="0" lang="sv-SE" sz="8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11" name="Text Placeholder 10">
            <a:extLst>
              <a:ext uri="{FF2B5EF4-FFF2-40B4-BE49-F238E27FC236}">
                <a16:creationId xmlns:a16="http://schemas.microsoft.com/office/drawing/2014/main" id="{4754B523-35EC-4BC6-6134-72492CC11046}"/>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49241BB9-E434-C82C-1CEF-1EAD82C4B2EC}"/>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13" name="New shape">
            <a:extLst>
              <a:ext uri="{FF2B5EF4-FFF2-40B4-BE49-F238E27FC236}">
                <a16:creationId xmlns:a16="http://schemas.microsoft.com/office/drawing/2014/main" id="{7E884237-CFF1-411B-9A3D-BC239BE8BA71}"/>
              </a:ext>
            </a:extLst>
          </p:cNvPr>
          <p:cNvSpPr/>
          <p:nvPr/>
        </p:nvSpPr>
        <p:spPr>
          <a:xfrm>
            <a:off x="431800" y="1672701"/>
            <a:ext cx="7677150" cy="39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Vilket eller vilka av dessa 17 globala mål har du tidigare hört talas om? </a:t>
            </a:r>
            <a:r>
              <a:rPr kumimoji="0" lang="sv-SE" sz="12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Flera svar möjliga</a:t>
            </a:r>
            <a:r>
              <a:rPr kumimoji="0" lang="sv-SE"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Andel i %.</a:t>
            </a:r>
          </a:p>
        </p:txBody>
      </p:sp>
      <p:sp>
        <p:nvSpPr>
          <p:cNvPr id="2" name="New shape">
            <a:extLst>
              <a:ext uri="{FF2B5EF4-FFF2-40B4-BE49-F238E27FC236}">
                <a16:creationId xmlns:a16="http://schemas.microsoft.com/office/drawing/2014/main" id="{D1999804-2C66-234D-2762-063C7CFE8BBD}"/>
              </a:ext>
            </a:extLst>
          </p:cNvPr>
          <p:cNvSpPr/>
          <p:nvPr/>
        </p:nvSpPr>
        <p:spPr>
          <a:xfrm rot="5400000" flipH="1">
            <a:off x="4284662" y="2277551"/>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3" name="TextBox 16">
            <a:extLst>
              <a:ext uri="{FF2B5EF4-FFF2-40B4-BE49-F238E27FC236}">
                <a16:creationId xmlns:a16="http://schemas.microsoft.com/office/drawing/2014/main" id="{A4D674C8-BD6A-F57C-4408-F0DB3F03B48F}"/>
              </a:ext>
            </a:extLst>
          </p:cNvPr>
          <p:cNvSpPr txBox="1"/>
          <p:nvPr/>
        </p:nvSpPr>
        <p:spPr>
          <a:xfrm>
            <a:off x="425206" y="6164246"/>
            <a:ext cx="7712319" cy="153888"/>
          </a:xfrm>
          <a:prstGeom prst="rect">
            <a:avLst/>
          </a:prstGeom>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Century Gothic" panose="02116942222400000000"/>
                <a:ea typeface="+mn-ea"/>
                <a:cs typeface="+mn-cs"/>
              </a:rPr>
              <a:t>Antal intervjuer: Alla som svarat ja på föregående fråga, har hört talas om de globala målen, 939 </a:t>
            </a:r>
            <a:r>
              <a:rPr kumimoji="0" lang="sv-SE" sz="1000" b="0" i="0" u="none" strike="noStrike" kern="1200" cap="none" spc="0" normalizeH="0" baseline="0" noProof="0" dirty="0" err="1">
                <a:ln>
                  <a:noFill/>
                </a:ln>
                <a:solidFill>
                  <a:srgbClr val="000000"/>
                </a:solidFill>
                <a:effectLst/>
                <a:uLnTx/>
                <a:uFillTx/>
                <a:latin typeface="Century Gothic" panose="02116942222400000000"/>
                <a:ea typeface="+mn-ea"/>
                <a:cs typeface="+mn-cs"/>
              </a:rPr>
              <a:t>st</a:t>
            </a:r>
            <a:r>
              <a:rPr kumimoji="0" lang="sv-SE" sz="1000" b="0" i="0" u="none" strike="noStrike" kern="1200" cap="none" spc="0" normalizeH="0" baseline="0" noProof="0" dirty="0">
                <a:ln>
                  <a:noFill/>
                </a:ln>
                <a:solidFill>
                  <a:srgbClr val="000000"/>
                </a:solidFill>
                <a:effectLst/>
                <a:uLnTx/>
                <a:uFillTx/>
                <a:latin typeface="Century Gothic" panose="02116942222400000000"/>
                <a:ea typeface="+mn-ea"/>
                <a:cs typeface="+mn-cs"/>
              </a:rPr>
              <a:t> (2025).</a:t>
            </a:r>
          </a:p>
        </p:txBody>
      </p:sp>
      <p:sp>
        <p:nvSpPr>
          <p:cNvPr id="7" name="Text Placeholder 9">
            <a:extLst>
              <a:ext uri="{FF2B5EF4-FFF2-40B4-BE49-F238E27FC236}">
                <a16:creationId xmlns:a16="http://schemas.microsoft.com/office/drawing/2014/main" id="{36C3DC22-9439-13DB-89B1-E6FA9111B895}"/>
              </a:ext>
            </a:extLst>
          </p:cNvPr>
          <p:cNvSpPr>
            <a:spLocks noGrp="1"/>
          </p:cNvSpPr>
          <p:nvPr>
            <p:ph type="body" sz="quarter" idx="22"/>
          </p:nvPr>
        </p:nvSpPr>
        <p:spPr>
          <a:xfrm>
            <a:off x="460374" y="1085442"/>
            <a:ext cx="8301661" cy="433182"/>
          </a:xfrm>
        </p:spPr>
        <p:txBody>
          <a:bodyPr/>
          <a:lstStyle/>
          <a:p>
            <a:r>
              <a:rPr lang="sv-SE" noProof="0" dirty="0"/>
              <a:t>Kännedom</a:t>
            </a:r>
          </a:p>
        </p:txBody>
      </p:sp>
      <p:graphicFrame>
        <p:nvGraphicFramePr>
          <p:cNvPr id="14" name="Diagram 13">
            <a:extLst>
              <a:ext uri="{FF2B5EF4-FFF2-40B4-BE49-F238E27FC236}">
                <a16:creationId xmlns:a16="http://schemas.microsoft.com/office/drawing/2014/main" id="{5889E674-1603-740B-DAE6-E5D9F8A5F5D9}"/>
              </a:ext>
            </a:extLst>
          </p:cNvPr>
          <p:cNvGraphicFramePr/>
          <p:nvPr>
            <p:extLst>
              <p:ext uri="{D42A27DB-BD31-4B8C-83A1-F6EECF244321}">
                <p14:modId xmlns:p14="http://schemas.microsoft.com/office/powerpoint/2010/main" val="2478782733"/>
              </p:ext>
            </p:extLst>
          </p:nvPr>
        </p:nvGraphicFramePr>
        <p:xfrm>
          <a:off x="50302" y="2163699"/>
          <a:ext cx="8301661" cy="4029611"/>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ruta 16">
            <a:extLst>
              <a:ext uri="{FF2B5EF4-FFF2-40B4-BE49-F238E27FC236}">
                <a16:creationId xmlns:a16="http://schemas.microsoft.com/office/drawing/2014/main" id="{0CA2233D-3C2B-84DD-773E-EC66F9DFF4B9}"/>
              </a:ext>
            </a:extLst>
          </p:cNvPr>
          <p:cNvSpPr txBox="1"/>
          <p:nvPr/>
        </p:nvSpPr>
        <p:spPr>
          <a:xfrm>
            <a:off x="7483542" y="2025455"/>
            <a:ext cx="461665" cy="246221"/>
          </a:xfrm>
          <a:prstGeom prst="rect">
            <a:avLst/>
          </a:prstGeom>
        </p:spPr>
        <p:txBody>
          <a:bodyPr vert="horz" wrap="none" lIns="0" tIns="0" rIns="0" bIns="0" rtlCol="0">
            <a:spAutoFit/>
          </a:bodyPr>
          <a:lstStyle/>
          <a:p>
            <a:pPr algn="l"/>
            <a:r>
              <a:rPr lang="sv-SE" sz="1600" b="1" dirty="0"/>
              <a:t>2024</a:t>
            </a:r>
          </a:p>
        </p:txBody>
      </p:sp>
      <p:sp>
        <p:nvSpPr>
          <p:cNvPr id="19" name="textruta 18">
            <a:extLst>
              <a:ext uri="{FF2B5EF4-FFF2-40B4-BE49-F238E27FC236}">
                <a16:creationId xmlns:a16="http://schemas.microsoft.com/office/drawing/2014/main" id="{38676387-BBA8-1839-BDAE-34425C9C3965}"/>
              </a:ext>
            </a:extLst>
          </p:cNvPr>
          <p:cNvSpPr txBox="1"/>
          <p:nvPr/>
        </p:nvSpPr>
        <p:spPr>
          <a:xfrm>
            <a:off x="7547383" y="2295015"/>
            <a:ext cx="1216166" cy="3624069"/>
          </a:xfrm>
          <a:prstGeom prst="rect">
            <a:avLst/>
          </a:prstGeom>
          <a:noFill/>
        </p:spPr>
        <p:txBody>
          <a:bodyPr wrap="square">
            <a:spAutoFit/>
          </a:bodyPr>
          <a:lstStyle/>
          <a:p>
            <a:pPr algn="l"/>
            <a:r>
              <a:rPr lang="sv-SE" sz="1350" dirty="0"/>
              <a:t>75</a:t>
            </a:r>
          </a:p>
          <a:p>
            <a:pPr algn="l"/>
            <a:r>
              <a:rPr lang="sv-SE" sz="1350" dirty="0"/>
              <a:t>71</a:t>
            </a:r>
          </a:p>
          <a:p>
            <a:pPr algn="l"/>
            <a:r>
              <a:rPr lang="sv-SE" sz="1350" dirty="0"/>
              <a:t>62</a:t>
            </a:r>
          </a:p>
          <a:p>
            <a:pPr algn="l"/>
            <a:r>
              <a:rPr lang="sv-SE" sz="1350" dirty="0"/>
              <a:t>64</a:t>
            </a:r>
          </a:p>
          <a:p>
            <a:pPr algn="l"/>
            <a:r>
              <a:rPr lang="sv-SE" sz="1350" dirty="0"/>
              <a:t>61</a:t>
            </a:r>
          </a:p>
          <a:p>
            <a:pPr algn="l"/>
            <a:r>
              <a:rPr lang="sv-SE" sz="1350" dirty="0"/>
              <a:t>61</a:t>
            </a:r>
          </a:p>
          <a:p>
            <a:pPr algn="l"/>
            <a:r>
              <a:rPr lang="sv-SE" sz="1350" dirty="0"/>
              <a:t>56</a:t>
            </a:r>
          </a:p>
          <a:p>
            <a:pPr algn="l"/>
            <a:r>
              <a:rPr lang="sv-SE" sz="1350" dirty="0"/>
              <a:t>52</a:t>
            </a:r>
          </a:p>
          <a:p>
            <a:pPr algn="l"/>
            <a:r>
              <a:rPr lang="sv-SE" sz="1350" dirty="0"/>
              <a:t>55</a:t>
            </a:r>
          </a:p>
          <a:p>
            <a:pPr algn="l"/>
            <a:r>
              <a:rPr lang="sv-SE" sz="1350" dirty="0"/>
              <a:t>52</a:t>
            </a:r>
          </a:p>
          <a:p>
            <a:pPr algn="l"/>
            <a:r>
              <a:rPr lang="sv-SE" sz="1350" dirty="0"/>
              <a:t>54</a:t>
            </a:r>
          </a:p>
          <a:p>
            <a:pPr algn="l"/>
            <a:r>
              <a:rPr lang="sv-SE" sz="1350" dirty="0"/>
              <a:t>47</a:t>
            </a:r>
          </a:p>
          <a:p>
            <a:pPr algn="l"/>
            <a:r>
              <a:rPr lang="sv-SE" sz="1350" dirty="0"/>
              <a:t>42</a:t>
            </a:r>
          </a:p>
          <a:p>
            <a:pPr algn="l"/>
            <a:r>
              <a:rPr lang="sv-SE" sz="1350" dirty="0"/>
              <a:t>45</a:t>
            </a:r>
          </a:p>
          <a:p>
            <a:pPr algn="l"/>
            <a:r>
              <a:rPr lang="sv-SE" sz="1350" dirty="0"/>
              <a:t>46</a:t>
            </a:r>
          </a:p>
          <a:p>
            <a:pPr algn="l"/>
            <a:r>
              <a:rPr lang="sv-SE" sz="1350" dirty="0"/>
              <a:t>42</a:t>
            </a:r>
          </a:p>
          <a:p>
            <a:pPr algn="l"/>
            <a:r>
              <a:rPr lang="sv-SE" sz="1350" dirty="0"/>
              <a:t>32</a:t>
            </a:r>
          </a:p>
        </p:txBody>
      </p:sp>
      <p:sp>
        <p:nvSpPr>
          <p:cNvPr id="28" name="TextBox 17">
            <a:extLst>
              <a:ext uri="{FF2B5EF4-FFF2-40B4-BE49-F238E27FC236}">
                <a16:creationId xmlns:a16="http://schemas.microsoft.com/office/drawing/2014/main" id="{FCD77CB1-C719-63BC-ECD8-2F3E32E89502}"/>
              </a:ext>
            </a:extLst>
          </p:cNvPr>
          <p:cNvSpPr txBox="1"/>
          <p:nvPr/>
        </p:nvSpPr>
        <p:spPr>
          <a:xfrm>
            <a:off x="8762035" y="1750436"/>
            <a:ext cx="2604238" cy="3385542"/>
          </a:xfrm>
          <a:prstGeom prst="rect">
            <a:avLst/>
          </a:prstGeom>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400" noProof="0" dirty="0">
                <a:solidFill>
                  <a:srgbClr val="000000"/>
                </a:solidFill>
                <a:latin typeface="Century Gothic" panose="02116942222400000000"/>
              </a:rPr>
              <a:t>Inga stora skillnader gällande andelar som känner till respektive mål jämfört med föregående mätning.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400" dirty="0">
              <a:solidFill>
                <a:srgbClr val="000000"/>
              </a:solidFill>
              <a:latin typeface="Century Gothic" panose="0211694222240000000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400" noProof="0" dirty="0">
                <a:solidFill>
                  <a:srgbClr val="000000"/>
                </a:solidFill>
                <a:latin typeface="Century Gothic" panose="02116942222400000000"/>
              </a:rPr>
              <a:t>Yngre (18-29åringar) känner till samtliga mål i högre utsträckning än andra åldersgrupper, med undantag för ”Rent vatten och sanitet för alla” samt ”Bekämpa klimatförändringarna”.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dirty="0">
              <a:ln>
                <a:noFill/>
              </a:ln>
              <a:solidFill>
                <a:srgbClr val="000000"/>
              </a:solidFill>
              <a:effectLst/>
              <a:uLnTx/>
              <a:uFillTx/>
              <a:latin typeface="Century Gothic" panose="0211694222240000000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Tree>
    <p:extLst>
      <p:ext uri="{BB962C8B-B14F-4D97-AF65-F5344CB8AC3E}">
        <p14:creationId xmlns:p14="http://schemas.microsoft.com/office/powerpoint/2010/main" val="2658091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B38387E3-5890-1875-2327-3F1AB3B9EAA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E8225E-2ABB-4986-776A-861803C05FCA}"/>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sv-SE"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sv-SE" sz="800" b="1" i="0" u="none" strike="noStrike" kern="1200" cap="none" spc="0" normalizeH="0" baseline="0" noProof="0" dirty="0">
              <a:ln>
                <a:noFill/>
              </a:ln>
              <a:solidFill>
                <a:srgbClr val="000000"/>
              </a:solidFill>
              <a:effectLst/>
              <a:uLnTx/>
              <a:uFillTx/>
              <a:latin typeface="Century Gothic" panose="02116942222400000000"/>
              <a:ea typeface="Verdana" panose="020B0604030504040204" pitchFamily="34" charset="0"/>
            </a:endParaRPr>
          </a:p>
        </p:txBody>
      </p:sp>
      <p:sp>
        <p:nvSpPr>
          <p:cNvPr id="5" name="Footer Placeholder 4">
            <a:extLst>
              <a:ext uri="{FF2B5EF4-FFF2-40B4-BE49-F238E27FC236}">
                <a16:creationId xmlns:a16="http://schemas.microsoft.com/office/drawing/2014/main" id="{42DA0976-CCB4-4DD6-728C-BBCBFD16646E}"/>
              </a:ext>
            </a:extLst>
          </p:cNvPr>
          <p:cNvSpPr>
            <a:spLocks noGrp="1"/>
          </p:cNvSpPr>
          <p:nvPr>
            <p:ph type="ftr" sz="quarter" idx="23"/>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Sida - Utveckling och bistånd 2025</a:t>
            </a:r>
          </a:p>
        </p:txBody>
      </p:sp>
      <p:sp>
        <p:nvSpPr>
          <p:cNvPr id="8" name="Title 7">
            <a:extLst>
              <a:ext uri="{FF2B5EF4-FFF2-40B4-BE49-F238E27FC236}">
                <a16:creationId xmlns:a16="http://schemas.microsoft.com/office/drawing/2014/main" id="{555D661F-7F50-C1F4-4D50-9D6842DE5CF0}"/>
              </a:ext>
            </a:extLst>
          </p:cNvPr>
          <p:cNvSpPr>
            <a:spLocks noGrp="1"/>
          </p:cNvSpPr>
          <p:nvPr>
            <p:ph type="title"/>
          </p:nvPr>
        </p:nvSpPr>
        <p:spPr>
          <a:xfrm>
            <a:off x="460374" y="440367"/>
            <a:ext cx="11268076" cy="645075"/>
          </a:xfrm>
        </p:spPr>
        <p:txBody>
          <a:bodyPr/>
          <a:lstStyle/>
          <a:p>
            <a:r>
              <a:rPr lang="sv-SE" sz="3000" noProof="0" dirty="0"/>
              <a:t>Kännedomen om målen har ökat sedan 2021</a:t>
            </a:r>
          </a:p>
        </p:txBody>
      </p:sp>
      <p:sp>
        <p:nvSpPr>
          <p:cNvPr id="6" name="Date Placeholder 5">
            <a:extLst>
              <a:ext uri="{FF2B5EF4-FFF2-40B4-BE49-F238E27FC236}">
                <a16:creationId xmlns:a16="http://schemas.microsoft.com/office/drawing/2014/main" id="{53562181-118E-C1F8-E820-EFDDA7A51BEC}"/>
              </a:ext>
            </a:extLst>
          </p:cNvPr>
          <p:cNvSpPr>
            <a:spLocks noGrp="1"/>
          </p:cNvSpPr>
          <p:nvPr>
            <p:ph type="dt" sz="half"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Century Gothic" panose="02116942222400000000"/>
                <a:ea typeface="+mn-ea"/>
                <a:cs typeface="+mn-cs"/>
              </a:rPr>
              <a:t>Confidential</a:t>
            </a:r>
            <a:endParaRPr kumimoji="0" lang="sv-SE" sz="8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11" name="Text Placeholder 10">
            <a:extLst>
              <a:ext uri="{FF2B5EF4-FFF2-40B4-BE49-F238E27FC236}">
                <a16:creationId xmlns:a16="http://schemas.microsoft.com/office/drawing/2014/main" id="{9950A1D4-DFA9-7CC2-6848-60905526F93F}"/>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E023C96D-B62D-045B-14C0-78D27BB8BBF3}"/>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13" name="New shape">
            <a:extLst>
              <a:ext uri="{FF2B5EF4-FFF2-40B4-BE49-F238E27FC236}">
                <a16:creationId xmlns:a16="http://schemas.microsoft.com/office/drawing/2014/main" id="{D6AEBBC0-E1E9-3E57-C626-5293FDAE68AE}"/>
              </a:ext>
            </a:extLst>
          </p:cNvPr>
          <p:cNvSpPr/>
          <p:nvPr/>
        </p:nvSpPr>
        <p:spPr>
          <a:xfrm>
            <a:off x="431800" y="1672701"/>
            <a:ext cx="7677150" cy="39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Vilket eller vilka av dessa 17 globala mål har du tidigare hört talas om? </a:t>
            </a:r>
            <a:r>
              <a:rPr lang="sv-SE" sz="1200" dirty="0">
                <a:solidFill>
                  <a:srgbClr val="000000"/>
                </a:solidFill>
                <a:latin typeface="Century Gothic" panose="020B0502020202020204" pitchFamily="34" charset="0"/>
              </a:rPr>
              <a:t>Flera svar möjliga</a:t>
            </a:r>
            <a:r>
              <a:rPr lang="sv-SE" sz="1200" b="1" dirty="0">
                <a:solidFill>
                  <a:srgbClr val="000000"/>
                </a:solidFill>
                <a:latin typeface="Century Gothic" panose="020B0502020202020204" pitchFamily="34" charset="0"/>
              </a:rPr>
              <a:t>.</a:t>
            </a:r>
            <a:endParaRPr kumimoji="0" lang="sv-SE"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t>
            </a:r>
            <a:r>
              <a:rPr kumimoji="0" lang="sv-SE" sz="1200" b="0" i="0" u="sng"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Andel ja i %.</a:t>
            </a:r>
          </a:p>
        </p:txBody>
      </p:sp>
      <p:sp>
        <p:nvSpPr>
          <p:cNvPr id="2" name="New shape">
            <a:extLst>
              <a:ext uri="{FF2B5EF4-FFF2-40B4-BE49-F238E27FC236}">
                <a16:creationId xmlns:a16="http://schemas.microsoft.com/office/drawing/2014/main" id="{A0D3067F-99A4-3893-8044-A6C33B0EBEF5}"/>
              </a:ext>
            </a:extLst>
          </p:cNvPr>
          <p:cNvSpPr/>
          <p:nvPr/>
        </p:nvSpPr>
        <p:spPr>
          <a:xfrm rot="5400000" flipH="1">
            <a:off x="4284662" y="2277551"/>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3" name="TextBox 16">
            <a:extLst>
              <a:ext uri="{FF2B5EF4-FFF2-40B4-BE49-F238E27FC236}">
                <a16:creationId xmlns:a16="http://schemas.microsoft.com/office/drawing/2014/main" id="{D042260F-EED4-5D2F-6AA8-5D7F7A1A7FB0}"/>
              </a:ext>
            </a:extLst>
          </p:cNvPr>
          <p:cNvSpPr txBox="1"/>
          <p:nvPr/>
        </p:nvSpPr>
        <p:spPr>
          <a:xfrm>
            <a:off x="425206" y="6164246"/>
            <a:ext cx="7712319" cy="153888"/>
          </a:xfrm>
          <a:prstGeom prst="rect">
            <a:avLst/>
          </a:prstGeom>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Century Gothic" panose="02116942222400000000"/>
                <a:ea typeface="+mn-ea"/>
                <a:cs typeface="+mn-cs"/>
              </a:rPr>
              <a:t>Samtliga mål är förkortade av platsskäl och siffran för vilket mål det är har vi lagt till för tydlighetens skull på denna bild. </a:t>
            </a:r>
          </a:p>
        </p:txBody>
      </p:sp>
      <p:sp>
        <p:nvSpPr>
          <p:cNvPr id="7" name="Text Placeholder 9">
            <a:extLst>
              <a:ext uri="{FF2B5EF4-FFF2-40B4-BE49-F238E27FC236}">
                <a16:creationId xmlns:a16="http://schemas.microsoft.com/office/drawing/2014/main" id="{EF953AE0-4699-3397-CDE4-B10C4F151ED2}"/>
              </a:ext>
            </a:extLst>
          </p:cNvPr>
          <p:cNvSpPr>
            <a:spLocks noGrp="1"/>
          </p:cNvSpPr>
          <p:nvPr>
            <p:ph type="body" sz="quarter" idx="22"/>
          </p:nvPr>
        </p:nvSpPr>
        <p:spPr>
          <a:xfrm>
            <a:off x="460374" y="1085442"/>
            <a:ext cx="8301661" cy="433182"/>
          </a:xfrm>
        </p:spPr>
        <p:txBody>
          <a:bodyPr/>
          <a:lstStyle/>
          <a:p>
            <a:r>
              <a:rPr lang="sv-SE" noProof="0" dirty="0"/>
              <a:t>Kännedom</a:t>
            </a:r>
          </a:p>
        </p:txBody>
      </p:sp>
      <p:graphicFrame>
        <p:nvGraphicFramePr>
          <p:cNvPr id="16" name="Diagram 15">
            <a:extLst>
              <a:ext uri="{FF2B5EF4-FFF2-40B4-BE49-F238E27FC236}">
                <a16:creationId xmlns:a16="http://schemas.microsoft.com/office/drawing/2014/main" id="{8D63538B-1E74-084C-C772-88DEBC6A04E1}"/>
              </a:ext>
            </a:extLst>
          </p:cNvPr>
          <p:cNvGraphicFramePr/>
          <p:nvPr>
            <p:extLst>
              <p:ext uri="{D42A27DB-BD31-4B8C-83A1-F6EECF244321}">
                <p14:modId xmlns:p14="http://schemas.microsoft.com/office/powerpoint/2010/main" val="3708287390"/>
              </p:ext>
            </p:extLst>
          </p:nvPr>
        </p:nvGraphicFramePr>
        <p:xfrm>
          <a:off x="425206" y="2296702"/>
          <a:ext cx="11303244" cy="38416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6338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F3FCCEE9-0AA6-FB25-1F13-06F9AF2A0A83}"/>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C973C201-647E-F14D-8FA7-E7D4BDB58F64}"/>
              </a:ext>
            </a:extLst>
          </p:cNvPr>
          <p:cNvGraphicFramePr>
            <a:graphicFrameLocks noGrp="1"/>
          </p:cNvGraphicFramePr>
          <p:nvPr>
            <p:ph sz="quarter" idx="12"/>
            <p:extLst>
              <p:ext uri="{D42A27DB-BD31-4B8C-83A1-F6EECF244321}">
                <p14:modId xmlns:p14="http://schemas.microsoft.com/office/powerpoint/2010/main" val="139652671"/>
              </p:ext>
            </p:extLst>
          </p:nvPr>
        </p:nvGraphicFramePr>
        <p:xfrm>
          <a:off x="460375" y="2300909"/>
          <a:ext cx="7677150" cy="3950151"/>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DEFF9C6-CF65-8C58-F97D-D0995FA7A69F}"/>
              </a:ext>
            </a:extLst>
          </p:cNvPr>
          <p:cNvSpPr>
            <a:spLocks noGrp="1"/>
          </p:cNvSpPr>
          <p:nvPr>
            <p:ph type="sldNum" sz="quarter" idx="16"/>
          </p:nvPr>
        </p:nvSpPr>
        <p:spPr/>
        <p:txBody>
          <a:bodyPr/>
          <a:lstStyle/>
          <a:p>
            <a:fld id="{63DCA5C9-2E11-4C67-86EB-AE1DE127DC64}" type="slidenum">
              <a:rPr lang="sv-SE" noProof="0" smtClean="0"/>
              <a:pPr/>
              <a:t>33</a:t>
            </a:fld>
            <a:endParaRPr lang="sv-SE" noProof="0" dirty="0"/>
          </a:p>
        </p:txBody>
      </p:sp>
      <p:sp>
        <p:nvSpPr>
          <p:cNvPr id="5" name="Footer Placeholder 4">
            <a:extLst>
              <a:ext uri="{FF2B5EF4-FFF2-40B4-BE49-F238E27FC236}">
                <a16:creationId xmlns:a16="http://schemas.microsoft.com/office/drawing/2014/main" id="{5CFB5D05-E86A-5D37-BB7C-21B8807B731B}"/>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0DB100DA-6771-08DB-94FB-854E9C872968}"/>
              </a:ext>
            </a:extLst>
          </p:cNvPr>
          <p:cNvSpPr>
            <a:spLocks noGrp="1"/>
          </p:cNvSpPr>
          <p:nvPr>
            <p:ph type="title"/>
          </p:nvPr>
        </p:nvSpPr>
        <p:spPr/>
        <p:txBody>
          <a:bodyPr/>
          <a:lstStyle/>
          <a:p>
            <a:r>
              <a:rPr lang="sv-SE" sz="2800" noProof="0" dirty="0"/>
              <a:t>85 % tror inte den extrema fattigdomen kommer vara borta 2030</a:t>
            </a:r>
          </a:p>
        </p:txBody>
      </p:sp>
      <p:sp>
        <p:nvSpPr>
          <p:cNvPr id="6" name="Date Placeholder 5">
            <a:extLst>
              <a:ext uri="{FF2B5EF4-FFF2-40B4-BE49-F238E27FC236}">
                <a16:creationId xmlns:a16="http://schemas.microsoft.com/office/drawing/2014/main" id="{7BF85A40-3B37-ACFD-05BF-6E6F4300FF04}"/>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70FD0BC4-F376-A8F5-5577-BA9201216BFA}"/>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955131FE-C6EE-3075-A0FD-C99314427F41}"/>
              </a:ext>
            </a:extLst>
          </p:cNvPr>
          <p:cNvSpPr/>
          <p:nvPr/>
        </p:nvSpPr>
        <p:spPr>
          <a:xfrm rot="5400000">
            <a:off x="4384334" y="-2350799"/>
            <a:ext cx="29888" cy="7934960"/>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73853DC5-5DFF-410A-1399-AB886C0FC249}"/>
              </a:ext>
            </a:extLst>
          </p:cNvPr>
          <p:cNvSpPr/>
          <p:nvPr/>
        </p:nvSpPr>
        <p:spPr>
          <a:xfrm>
            <a:off x="431800" y="1710800"/>
            <a:ext cx="7934960" cy="42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Ett av de Globala målen för hållbar utveckling är att avskaffa den extrema fattigdomen i världen till år 2030, dvs. att ingen ska tvingas leva på mindre än ungefär två dollar om dagen. Tror du att det målet kommer att uppnås?</a:t>
            </a:r>
          </a:p>
          <a:p>
            <a:pPr algn="l"/>
            <a:r>
              <a:rPr lang="sv-SE" sz="1200" noProof="0" dirty="0">
                <a:solidFill>
                  <a:srgbClr val="000000"/>
                </a:solidFill>
                <a:latin typeface="Century Gothic" panose="020B0502020202020204" pitchFamily="34" charset="0"/>
              </a:rPr>
              <a:t>Andel i %.</a:t>
            </a:r>
          </a:p>
        </p:txBody>
      </p:sp>
      <p:sp>
        <p:nvSpPr>
          <p:cNvPr id="2" name="New shape">
            <a:extLst>
              <a:ext uri="{FF2B5EF4-FFF2-40B4-BE49-F238E27FC236}">
                <a16:creationId xmlns:a16="http://schemas.microsoft.com/office/drawing/2014/main" id="{BFD0AF9F-AB08-AB3F-C0DC-D9CF1A8E417B}"/>
              </a:ext>
            </a:extLst>
          </p:cNvPr>
          <p:cNvSpPr/>
          <p:nvPr/>
        </p:nvSpPr>
        <p:spPr>
          <a:xfrm rot="5400000" flipH="1">
            <a:off x="4284661" y="2442645"/>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F0AA2636-261F-8E7D-263E-998792683118}"/>
              </a:ext>
            </a:extLst>
          </p:cNvPr>
          <p:cNvSpPr txBox="1"/>
          <p:nvPr/>
        </p:nvSpPr>
        <p:spPr>
          <a:xfrm>
            <a:off x="425206" y="6326291"/>
            <a:ext cx="5368085" cy="153888"/>
          </a:xfrm>
          <a:prstGeom prst="rect">
            <a:avLst/>
          </a:prstGeom>
        </p:spPr>
        <p:txBody>
          <a:bodyPr vert="horz" wrap="square" lIns="0" tIns="0" rIns="0" bIns="0" rtlCol="0">
            <a:spAutoFit/>
          </a:bodyPr>
          <a:lstStyle/>
          <a:p>
            <a:pPr algn="l"/>
            <a:r>
              <a:rPr lang="sv-SE" sz="1000" noProof="0" dirty="0"/>
              <a:t>Antal intervjuer: 1 551 (2025)</a:t>
            </a:r>
          </a:p>
        </p:txBody>
      </p:sp>
      <p:sp>
        <p:nvSpPr>
          <p:cNvPr id="9" name="TextBox 17">
            <a:extLst>
              <a:ext uri="{FF2B5EF4-FFF2-40B4-BE49-F238E27FC236}">
                <a16:creationId xmlns:a16="http://schemas.microsoft.com/office/drawing/2014/main" id="{11C7DFD1-4769-E730-1535-FAA922D62630}"/>
              </a:ext>
            </a:extLst>
          </p:cNvPr>
          <p:cNvSpPr txBox="1"/>
          <p:nvPr/>
        </p:nvSpPr>
        <p:spPr>
          <a:xfrm>
            <a:off x="9061704" y="1601737"/>
            <a:ext cx="2527846" cy="4955203"/>
          </a:xfrm>
          <a:prstGeom prst="rect">
            <a:avLst/>
          </a:prstGeom>
        </p:spPr>
        <p:txBody>
          <a:bodyPr vert="horz" wrap="square" lIns="0" tIns="0" rIns="0" bIns="0" rtlCol="0">
            <a:spAutoFit/>
          </a:bodyPr>
          <a:lstStyle/>
          <a:p>
            <a:r>
              <a:rPr lang="sv-SE" sz="1400" dirty="0"/>
              <a:t>Över tid så har andelen nej ökat och andelen ja minskat – ju närmare vi kommer 2030, desto mindre tror allmänheten att målet om minskad fattigdom kommer att uppnås. </a:t>
            </a:r>
          </a:p>
          <a:p>
            <a:endParaRPr lang="sv-SE" sz="1400" dirty="0"/>
          </a:p>
          <a:p>
            <a:r>
              <a:rPr lang="sv-SE" sz="1400" dirty="0"/>
              <a:t>Unga vuxna (18–29 år) är något mindre pessimistiska än äldre. Åtta av tio i den yngre gruppen svarar nej, vilket är en lägre andel jämfört med äldre åldersgrupper.</a:t>
            </a:r>
          </a:p>
          <a:p>
            <a:endParaRPr lang="sv-SE" sz="1400" noProof="0" dirty="0"/>
          </a:p>
          <a:p>
            <a:endParaRPr lang="sv-SE" sz="1400" noProof="0" dirty="0"/>
          </a:p>
          <a:p>
            <a:endParaRPr lang="sv-SE" sz="1400" noProof="0" dirty="0"/>
          </a:p>
          <a:p>
            <a:endParaRPr lang="sv-SE" sz="1400" noProof="0" dirty="0"/>
          </a:p>
          <a:p>
            <a:endParaRPr lang="sv-SE" sz="1400" noProof="0" dirty="0"/>
          </a:p>
          <a:p>
            <a:endParaRPr lang="sv-SE" sz="1400" noProof="0" dirty="0"/>
          </a:p>
          <a:p>
            <a:endParaRPr lang="sv-SE" sz="1400" noProof="0" dirty="0"/>
          </a:p>
          <a:p>
            <a:endParaRPr lang="sv-SE" sz="1400" noProof="0" dirty="0"/>
          </a:p>
        </p:txBody>
      </p:sp>
    </p:spTree>
    <p:extLst>
      <p:ext uri="{BB962C8B-B14F-4D97-AF65-F5344CB8AC3E}">
        <p14:creationId xmlns:p14="http://schemas.microsoft.com/office/powerpoint/2010/main" val="3694633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7676F-9399-6EE7-E688-AABE19D089E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EA1C439-588F-9AF2-58B5-C6A2AE3F0613}"/>
              </a:ext>
            </a:extLst>
          </p:cNvPr>
          <p:cNvSpPr>
            <a:spLocks noGrp="1"/>
          </p:cNvSpPr>
          <p:nvPr>
            <p:ph type="body" sz="quarter" idx="19"/>
          </p:nvPr>
        </p:nvSpPr>
        <p:spPr/>
        <p:txBody>
          <a:bodyPr/>
          <a:lstStyle/>
          <a:p>
            <a:r>
              <a:rPr lang="sv-SE" noProof="0" dirty="0"/>
              <a:t>Vad vet allmänheten om omvärlden?</a:t>
            </a:r>
          </a:p>
        </p:txBody>
      </p:sp>
      <p:sp>
        <p:nvSpPr>
          <p:cNvPr id="3" name="Text Placeholder 2">
            <a:extLst>
              <a:ext uri="{FF2B5EF4-FFF2-40B4-BE49-F238E27FC236}">
                <a16:creationId xmlns:a16="http://schemas.microsoft.com/office/drawing/2014/main" id="{826F338D-04F2-17B4-51B7-3E9EE14F47CF}"/>
              </a:ext>
            </a:extLst>
          </p:cNvPr>
          <p:cNvSpPr>
            <a:spLocks noGrp="1"/>
          </p:cNvSpPr>
          <p:nvPr>
            <p:ph type="body" sz="quarter" idx="22"/>
          </p:nvPr>
        </p:nvSpPr>
        <p:spPr/>
        <p:txBody>
          <a:bodyPr/>
          <a:lstStyle/>
          <a:p>
            <a:r>
              <a:rPr lang="sv-SE" noProof="0" dirty="0"/>
              <a:t>7</a:t>
            </a:r>
          </a:p>
        </p:txBody>
      </p:sp>
      <p:sp>
        <p:nvSpPr>
          <p:cNvPr id="4" name="Slide Number Placeholder 3">
            <a:extLst>
              <a:ext uri="{FF2B5EF4-FFF2-40B4-BE49-F238E27FC236}">
                <a16:creationId xmlns:a16="http://schemas.microsoft.com/office/drawing/2014/main" id="{3D125FD5-4666-BFB3-E813-314E7797167B}"/>
              </a:ext>
            </a:extLst>
          </p:cNvPr>
          <p:cNvSpPr>
            <a:spLocks noGrp="1"/>
          </p:cNvSpPr>
          <p:nvPr>
            <p:ph type="sldNum" sz="quarter" idx="24"/>
          </p:nvPr>
        </p:nvSpPr>
        <p:spPr/>
        <p:txBody>
          <a:bodyPr/>
          <a:lstStyle/>
          <a:p>
            <a:fld id="{63DCA5C9-2E11-4C67-86EB-AE1DE127DC64}" type="slidenum">
              <a:rPr lang="sv-SE" noProof="0" smtClean="0"/>
              <a:pPr/>
              <a:t>34</a:t>
            </a:fld>
            <a:endParaRPr lang="sv-SE" noProof="0" dirty="0"/>
          </a:p>
        </p:txBody>
      </p:sp>
      <p:sp>
        <p:nvSpPr>
          <p:cNvPr id="5" name="Footer Placeholder 4">
            <a:extLst>
              <a:ext uri="{FF2B5EF4-FFF2-40B4-BE49-F238E27FC236}">
                <a16:creationId xmlns:a16="http://schemas.microsoft.com/office/drawing/2014/main" id="{AB965096-1703-8A9C-D3CB-69541B72716A}"/>
              </a:ext>
            </a:extLst>
          </p:cNvPr>
          <p:cNvSpPr>
            <a:spLocks noGrp="1"/>
          </p:cNvSpPr>
          <p:nvPr>
            <p:ph type="ftr" sz="quarter" idx="25"/>
          </p:nvPr>
        </p:nvSpPr>
        <p:spPr/>
        <p:txBody>
          <a:bodyPr/>
          <a:lstStyle/>
          <a:p>
            <a:r>
              <a:rPr lang="sv-SE" noProof="0" dirty="0"/>
              <a:t>Sida - Utveckling och bistånd 2025</a:t>
            </a:r>
          </a:p>
        </p:txBody>
      </p:sp>
      <p:sp>
        <p:nvSpPr>
          <p:cNvPr id="6" name="Date Placeholder 5">
            <a:extLst>
              <a:ext uri="{FF2B5EF4-FFF2-40B4-BE49-F238E27FC236}">
                <a16:creationId xmlns:a16="http://schemas.microsoft.com/office/drawing/2014/main" id="{B00A03E6-A5A8-BF58-843F-679D5FBCA016}"/>
              </a:ext>
            </a:extLst>
          </p:cNvPr>
          <p:cNvSpPr>
            <a:spLocks noGrp="1"/>
          </p:cNvSpPr>
          <p:nvPr>
            <p:ph type="dt" sz="half" idx="26"/>
          </p:nvPr>
        </p:nvSpPr>
        <p:spPr/>
        <p:txBody>
          <a:bodyPr/>
          <a:lstStyle/>
          <a:p>
            <a:r>
              <a:rPr lang="sv-SE" noProof="0" dirty="0" err="1"/>
              <a:t>Confidential</a:t>
            </a:r>
            <a:endParaRPr lang="sv-SE" noProof="0" dirty="0"/>
          </a:p>
        </p:txBody>
      </p:sp>
      <p:sp>
        <p:nvSpPr>
          <p:cNvPr id="7" name="Text Placeholder 6">
            <a:extLst>
              <a:ext uri="{FF2B5EF4-FFF2-40B4-BE49-F238E27FC236}">
                <a16:creationId xmlns:a16="http://schemas.microsoft.com/office/drawing/2014/main" id="{6B4E28DB-AE6F-A52E-9AEA-9800659C2039}"/>
              </a:ext>
            </a:extLst>
          </p:cNvPr>
          <p:cNvSpPr>
            <a:spLocks noGrp="1"/>
          </p:cNvSpPr>
          <p:nvPr>
            <p:ph type="body" sz="quarter" idx="28"/>
          </p:nvPr>
        </p:nvSpPr>
        <p:spPr/>
        <p:txBody>
          <a:bodyPr/>
          <a:lstStyle/>
          <a:p>
            <a:r>
              <a:rPr lang="sv-SE" noProof="0" dirty="0"/>
              <a:t>Kunskap om omvärlden</a:t>
            </a:r>
          </a:p>
        </p:txBody>
      </p:sp>
    </p:spTree>
    <p:extLst>
      <p:ext uri="{BB962C8B-B14F-4D97-AF65-F5344CB8AC3E}">
        <p14:creationId xmlns:p14="http://schemas.microsoft.com/office/powerpoint/2010/main" val="2649088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A3D0442C-1C36-4F6A-95BA-1A0A1E5F6DE0}"/>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BBEFA33D-D120-332F-25D7-39C3750CCE83}"/>
              </a:ext>
            </a:extLst>
          </p:cNvPr>
          <p:cNvGraphicFramePr>
            <a:graphicFrameLocks noGrp="1"/>
          </p:cNvGraphicFramePr>
          <p:nvPr>
            <p:ph sz="quarter" idx="12"/>
            <p:extLst>
              <p:ext uri="{D42A27DB-BD31-4B8C-83A1-F6EECF244321}">
                <p14:modId xmlns:p14="http://schemas.microsoft.com/office/powerpoint/2010/main" val="3634863677"/>
              </p:ext>
            </p:extLst>
          </p:nvPr>
        </p:nvGraphicFramePr>
        <p:xfrm>
          <a:off x="460375" y="1964801"/>
          <a:ext cx="7677150" cy="428625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C3A1A7CF-8AFC-3BD2-DD5A-63CB7398603E}"/>
              </a:ext>
            </a:extLst>
          </p:cNvPr>
          <p:cNvSpPr>
            <a:spLocks noGrp="1"/>
          </p:cNvSpPr>
          <p:nvPr>
            <p:ph type="sldNum" sz="quarter" idx="16"/>
          </p:nvPr>
        </p:nvSpPr>
        <p:spPr/>
        <p:txBody>
          <a:bodyPr/>
          <a:lstStyle/>
          <a:p>
            <a:fld id="{63DCA5C9-2E11-4C67-86EB-AE1DE127DC64}" type="slidenum">
              <a:rPr lang="sv-SE" noProof="0" smtClean="0"/>
              <a:pPr/>
              <a:t>35</a:t>
            </a:fld>
            <a:endParaRPr lang="sv-SE" noProof="0" dirty="0"/>
          </a:p>
        </p:txBody>
      </p:sp>
      <p:sp>
        <p:nvSpPr>
          <p:cNvPr id="5" name="Footer Placeholder 4">
            <a:extLst>
              <a:ext uri="{FF2B5EF4-FFF2-40B4-BE49-F238E27FC236}">
                <a16:creationId xmlns:a16="http://schemas.microsoft.com/office/drawing/2014/main" id="{86B26E85-C0DF-D34C-2D18-C79D0997FAE4}"/>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F3B70144-9114-F857-5C85-4002AEBF65F7}"/>
              </a:ext>
            </a:extLst>
          </p:cNvPr>
          <p:cNvSpPr>
            <a:spLocks noGrp="1"/>
          </p:cNvSpPr>
          <p:nvPr>
            <p:ph type="title"/>
          </p:nvPr>
        </p:nvSpPr>
        <p:spPr/>
        <p:txBody>
          <a:bodyPr/>
          <a:lstStyle/>
          <a:p>
            <a:r>
              <a:rPr lang="sv-SE" dirty="0"/>
              <a:t>Nästan hälften tror att levnadsvillkoren har förbättrats</a:t>
            </a:r>
            <a:endParaRPr lang="sv-SE" noProof="0" dirty="0"/>
          </a:p>
        </p:txBody>
      </p:sp>
      <p:sp>
        <p:nvSpPr>
          <p:cNvPr id="6" name="Date Placeholder 5">
            <a:extLst>
              <a:ext uri="{FF2B5EF4-FFF2-40B4-BE49-F238E27FC236}">
                <a16:creationId xmlns:a16="http://schemas.microsoft.com/office/drawing/2014/main" id="{8EB2F5F2-EFC1-FC39-1BB2-94D0E488B509}"/>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FA4D2DF6-877C-7E42-0AB4-E9A245E4FB0A}"/>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2F19DBC3-7ED5-D993-DC2D-ABE906D5485A}"/>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C2CB0C47-D8FC-81B0-5935-D864F9C4CF06}"/>
              </a:ext>
            </a:extLst>
          </p:cNvPr>
          <p:cNvSpPr/>
          <p:nvPr/>
        </p:nvSpPr>
        <p:spPr>
          <a:xfrm>
            <a:off x="431800" y="1710800"/>
            <a:ext cx="7677150" cy="42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”Levnadsvillkoren i de fattiga länderna har förbättrats avsevärt de senaste trettio åren”</a:t>
            </a:r>
          </a:p>
          <a:p>
            <a:pPr algn="l"/>
            <a:r>
              <a:rPr lang="sv-SE" sz="1200" noProof="0" dirty="0">
                <a:solidFill>
                  <a:srgbClr val="000000"/>
                </a:solidFill>
                <a:latin typeface="Century Gothic" panose="020B0502020202020204" pitchFamily="34" charset="0"/>
              </a:rPr>
              <a:t>Andel i %</a:t>
            </a:r>
          </a:p>
        </p:txBody>
      </p:sp>
      <p:graphicFrame>
        <p:nvGraphicFramePr>
          <p:cNvPr id="14" name="Tabell 13">
            <a:extLst>
              <a:ext uri="{FF2B5EF4-FFF2-40B4-BE49-F238E27FC236}">
                <a16:creationId xmlns:a16="http://schemas.microsoft.com/office/drawing/2014/main" id="{F211995C-3F57-6426-5E45-F1C13B6CDF2A}"/>
              </a:ext>
            </a:extLst>
          </p:cNvPr>
          <p:cNvGraphicFramePr>
            <a:graphicFrameLocks noGrp="1"/>
          </p:cNvGraphicFramePr>
          <p:nvPr>
            <p:extLst>
              <p:ext uri="{D42A27DB-BD31-4B8C-83A1-F6EECF244321}">
                <p14:modId xmlns:p14="http://schemas.microsoft.com/office/powerpoint/2010/main" val="3888653296"/>
              </p:ext>
            </p:extLst>
          </p:nvPr>
        </p:nvGraphicFramePr>
        <p:xfrm>
          <a:off x="8399240" y="2485952"/>
          <a:ext cx="428943" cy="3635930"/>
        </p:xfrm>
        <a:graphic>
          <a:graphicData uri="http://schemas.openxmlformats.org/drawingml/2006/table">
            <a:tbl>
              <a:tblPr firstRow="1" bandRow="1">
                <a:tableStyleId>{2D5ABB26-0587-4C30-8999-92F81FD0307C}</a:tableStyleId>
              </a:tblPr>
              <a:tblGrid>
                <a:gridCol w="428943">
                  <a:extLst>
                    <a:ext uri="{9D8B030D-6E8A-4147-A177-3AD203B41FA5}">
                      <a16:colId xmlns:a16="http://schemas.microsoft.com/office/drawing/2014/main" val="2329235301"/>
                    </a:ext>
                  </a:extLst>
                </a:gridCol>
              </a:tblGrid>
              <a:tr h="363593">
                <a:tc>
                  <a:txBody>
                    <a:bodyPr/>
                    <a:lstStyle/>
                    <a:p>
                      <a:r>
                        <a:rPr lang="sv-SE" b="0" noProof="0" dirty="0"/>
                        <a:t>47</a:t>
                      </a:r>
                    </a:p>
                  </a:txBody>
                  <a:tcPr/>
                </a:tc>
                <a:extLst>
                  <a:ext uri="{0D108BD9-81ED-4DB2-BD59-A6C34878D82A}">
                    <a16:rowId xmlns:a16="http://schemas.microsoft.com/office/drawing/2014/main" val="2929605992"/>
                  </a:ext>
                </a:extLst>
              </a:tr>
              <a:tr h="363593">
                <a:tc>
                  <a:txBody>
                    <a:bodyPr/>
                    <a:lstStyle/>
                    <a:p>
                      <a:r>
                        <a:rPr lang="sv-SE" b="0" noProof="0" dirty="0"/>
                        <a:t>46</a:t>
                      </a:r>
                    </a:p>
                  </a:txBody>
                  <a:tcPr/>
                </a:tc>
                <a:extLst>
                  <a:ext uri="{0D108BD9-81ED-4DB2-BD59-A6C34878D82A}">
                    <a16:rowId xmlns:a16="http://schemas.microsoft.com/office/drawing/2014/main" val="1551036422"/>
                  </a:ext>
                </a:extLst>
              </a:tr>
              <a:tr h="363593">
                <a:tc>
                  <a:txBody>
                    <a:bodyPr/>
                    <a:lstStyle/>
                    <a:p>
                      <a:r>
                        <a:rPr lang="sv-SE" b="0" noProof="0" dirty="0"/>
                        <a:t>46</a:t>
                      </a:r>
                    </a:p>
                  </a:txBody>
                  <a:tcPr/>
                </a:tc>
                <a:extLst>
                  <a:ext uri="{0D108BD9-81ED-4DB2-BD59-A6C34878D82A}">
                    <a16:rowId xmlns:a16="http://schemas.microsoft.com/office/drawing/2014/main" val="3008208888"/>
                  </a:ext>
                </a:extLst>
              </a:tr>
              <a:tr h="363593">
                <a:tc>
                  <a:txBody>
                    <a:bodyPr/>
                    <a:lstStyle/>
                    <a:p>
                      <a:r>
                        <a:rPr lang="sv-SE" b="0" noProof="0" dirty="0"/>
                        <a:t>51</a:t>
                      </a:r>
                    </a:p>
                  </a:txBody>
                  <a:tcPr/>
                </a:tc>
                <a:extLst>
                  <a:ext uri="{0D108BD9-81ED-4DB2-BD59-A6C34878D82A}">
                    <a16:rowId xmlns:a16="http://schemas.microsoft.com/office/drawing/2014/main" val="1056763401"/>
                  </a:ext>
                </a:extLst>
              </a:tr>
              <a:tr h="363593">
                <a:tc>
                  <a:txBody>
                    <a:bodyPr/>
                    <a:lstStyle/>
                    <a:p>
                      <a:r>
                        <a:rPr lang="sv-SE" b="0" noProof="0" dirty="0"/>
                        <a:t>53</a:t>
                      </a:r>
                    </a:p>
                  </a:txBody>
                  <a:tcPr/>
                </a:tc>
                <a:extLst>
                  <a:ext uri="{0D108BD9-81ED-4DB2-BD59-A6C34878D82A}">
                    <a16:rowId xmlns:a16="http://schemas.microsoft.com/office/drawing/2014/main" val="2777868494"/>
                  </a:ext>
                </a:extLst>
              </a:tr>
              <a:tr h="363593">
                <a:tc>
                  <a:txBody>
                    <a:bodyPr/>
                    <a:lstStyle/>
                    <a:p>
                      <a:r>
                        <a:rPr lang="sv-SE" b="0" noProof="0" dirty="0"/>
                        <a:t>55</a:t>
                      </a:r>
                    </a:p>
                  </a:txBody>
                  <a:tcPr/>
                </a:tc>
                <a:extLst>
                  <a:ext uri="{0D108BD9-81ED-4DB2-BD59-A6C34878D82A}">
                    <a16:rowId xmlns:a16="http://schemas.microsoft.com/office/drawing/2014/main" val="3964801322"/>
                  </a:ext>
                </a:extLst>
              </a:tr>
              <a:tr h="363593">
                <a:tc>
                  <a:txBody>
                    <a:bodyPr/>
                    <a:lstStyle/>
                    <a:p>
                      <a:r>
                        <a:rPr lang="sv-SE" b="0" noProof="0" dirty="0"/>
                        <a:t>56</a:t>
                      </a:r>
                    </a:p>
                  </a:txBody>
                  <a:tcPr/>
                </a:tc>
                <a:extLst>
                  <a:ext uri="{0D108BD9-81ED-4DB2-BD59-A6C34878D82A}">
                    <a16:rowId xmlns:a16="http://schemas.microsoft.com/office/drawing/2014/main" val="1450129717"/>
                  </a:ext>
                </a:extLst>
              </a:tr>
              <a:tr h="363593">
                <a:tc>
                  <a:txBody>
                    <a:bodyPr/>
                    <a:lstStyle/>
                    <a:p>
                      <a:r>
                        <a:rPr lang="sv-SE" b="0" noProof="0" dirty="0"/>
                        <a:t>59</a:t>
                      </a:r>
                    </a:p>
                  </a:txBody>
                  <a:tcPr/>
                </a:tc>
                <a:extLst>
                  <a:ext uri="{0D108BD9-81ED-4DB2-BD59-A6C34878D82A}">
                    <a16:rowId xmlns:a16="http://schemas.microsoft.com/office/drawing/2014/main" val="249473878"/>
                  </a:ext>
                </a:extLst>
              </a:tr>
              <a:tr h="363593">
                <a:tc>
                  <a:txBody>
                    <a:bodyPr/>
                    <a:lstStyle/>
                    <a:p>
                      <a:r>
                        <a:rPr lang="sv-SE" b="0" noProof="0" dirty="0"/>
                        <a:t>52</a:t>
                      </a:r>
                    </a:p>
                  </a:txBody>
                  <a:tcPr/>
                </a:tc>
                <a:extLst>
                  <a:ext uri="{0D108BD9-81ED-4DB2-BD59-A6C34878D82A}">
                    <a16:rowId xmlns:a16="http://schemas.microsoft.com/office/drawing/2014/main" val="641151745"/>
                  </a:ext>
                </a:extLst>
              </a:tr>
              <a:tr h="363593">
                <a:tc>
                  <a:txBody>
                    <a:bodyPr/>
                    <a:lstStyle/>
                    <a:p>
                      <a:r>
                        <a:rPr lang="sv-SE" b="0" noProof="0" dirty="0"/>
                        <a:t>47</a:t>
                      </a:r>
                    </a:p>
                  </a:txBody>
                  <a:tcPr/>
                </a:tc>
                <a:extLst>
                  <a:ext uri="{0D108BD9-81ED-4DB2-BD59-A6C34878D82A}">
                    <a16:rowId xmlns:a16="http://schemas.microsoft.com/office/drawing/2014/main" val="1441255188"/>
                  </a:ext>
                </a:extLst>
              </a:tr>
            </a:tbl>
          </a:graphicData>
        </a:graphic>
      </p:graphicFrame>
      <p:sp>
        <p:nvSpPr>
          <p:cNvPr id="15" name="textruta 14">
            <a:extLst>
              <a:ext uri="{FF2B5EF4-FFF2-40B4-BE49-F238E27FC236}">
                <a16:creationId xmlns:a16="http://schemas.microsoft.com/office/drawing/2014/main" id="{FF8766DA-8A9E-F09D-4E30-5398F0A0ADFA}"/>
              </a:ext>
            </a:extLst>
          </p:cNvPr>
          <p:cNvSpPr txBox="1"/>
          <p:nvPr/>
        </p:nvSpPr>
        <p:spPr>
          <a:xfrm>
            <a:off x="8162173" y="2020316"/>
            <a:ext cx="1072409" cy="369332"/>
          </a:xfrm>
          <a:prstGeom prst="rect">
            <a:avLst/>
          </a:prstGeom>
        </p:spPr>
        <p:txBody>
          <a:bodyPr vert="horz" wrap="none" lIns="0" tIns="0" rIns="0" bIns="0" rtlCol="0">
            <a:spAutoFit/>
          </a:bodyPr>
          <a:lstStyle/>
          <a:p>
            <a:pPr algn="ctr"/>
            <a:r>
              <a:rPr lang="sv-SE" sz="1200" b="1" noProof="0" dirty="0"/>
              <a:t>Stämmer bra+</a:t>
            </a:r>
          </a:p>
          <a:p>
            <a:pPr algn="ctr"/>
            <a:r>
              <a:rPr lang="sv-SE" sz="1200" b="1" noProof="0" dirty="0"/>
              <a:t>Helt och hållet</a:t>
            </a:r>
          </a:p>
        </p:txBody>
      </p:sp>
      <p:sp>
        <p:nvSpPr>
          <p:cNvPr id="2" name="New shape">
            <a:extLst>
              <a:ext uri="{FF2B5EF4-FFF2-40B4-BE49-F238E27FC236}">
                <a16:creationId xmlns:a16="http://schemas.microsoft.com/office/drawing/2014/main" id="{9DAC9E95-3CEB-8FE3-FC15-44062B764C6B}"/>
              </a:ext>
            </a:extLst>
          </p:cNvPr>
          <p:cNvSpPr/>
          <p:nvPr/>
        </p:nvSpPr>
        <p:spPr>
          <a:xfrm rot="5400000" flipH="1">
            <a:off x="4284661" y="2442645"/>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2C703D01-5190-0B6A-4474-27B7062A5F38}"/>
              </a:ext>
            </a:extLst>
          </p:cNvPr>
          <p:cNvSpPr txBox="1"/>
          <p:nvPr/>
        </p:nvSpPr>
        <p:spPr>
          <a:xfrm>
            <a:off x="425206" y="6326291"/>
            <a:ext cx="5368085" cy="153888"/>
          </a:xfrm>
          <a:prstGeom prst="rect">
            <a:avLst/>
          </a:prstGeom>
        </p:spPr>
        <p:txBody>
          <a:bodyPr vert="horz" wrap="square" lIns="0" tIns="0" rIns="0" bIns="0" rtlCol="0">
            <a:spAutoFit/>
          </a:bodyPr>
          <a:lstStyle/>
          <a:p>
            <a:pPr algn="l"/>
            <a:r>
              <a:rPr lang="sv-SE" sz="1000" noProof="0" dirty="0"/>
              <a:t>Antal intervjuer: 1 551 (2025)</a:t>
            </a:r>
          </a:p>
        </p:txBody>
      </p:sp>
      <p:sp>
        <p:nvSpPr>
          <p:cNvPr id="7" name="Text Placeholder 9">
            <a:extLst>
              <a:ext uri="{FF2B5EF4-FFF2-40B4-BE49-F238E27FC236}">
                <a16:creationId xmlns:a16="http://schemas.microsoft.com/office/drawing/2014/main" id="{37CD81F6-DB40-22EF-66D2-BDAA6F75EC45}"/>
              </a:ext>
            </a:extLst>
          </p:cNvPr>
          <p:cNvSpPr>
            <a:spLocks noGrp="1"/>
          </p:cNvSpPr>
          <p:nvPr>
            <p:ph type="body" sz="quarter" idx="22"/>
          </p:nvPr>
        </p:nvSpPr>
        <p:spPr>
          <a:xfrm>
            <a:off x="460374" y="1085442"/>
            <a:ext cx="8301661" cy="433182"/>
          </a:xfrm>
        </p:spPr>
        <p:txBody>
          <a:bodyPr/>
          <a:lstStyle/>
          <a:p>
            <a:r>
              <a:rPr lang="sv-SE" noProof="0" dirty="0"/>
              <a:t>Kunskap om omvärlden</a:t>
            </a:r>
          </a:p>
        </p:txBody>
      </p:sp>
      <p:sp>
        <p:nvSpPr>
          <p:cNvPr id="9" name="TextBox 17">
            <a:extLst>
              <a:ext uri="{FF2B5EF4-FFF2-40B4-BE49-F238E27FC236}">
                <a16:creationId xmlns:a16="http://schemas.microsoft.com/office/drawing/2014/main" id="{59A57CC0-D15C-CD28-6667-25D56D914D41}"/>
              </a:ext>
            </a:extLst>
          </p:cNvPr>
          <p:cNvSpPr txBox="1"/>
          <p:nvPr/>
        </p:nvSpPr>
        <p:spPr>
          <a:xfrm>
            <a:off x="9394826" y="2485952"/>
            <a:ext cx="2114753" cy="3877985"/>
          </a:xfrm>
          <a:prstGeom prst="rect">
            <a:avLst/>
          </a:prstGeom>
        </p:spPr>
        <p:txBody>
          <a:bodyPr vert="horz" wrap="square" lIns="0" tIns="0" rIns="0" bIns="0" rtlCol="0">
            <a:spAutoFit/>
          </a:bodyPr>
          <a:lstStyle/>
          <a:p>
            <a:r>
              <a:rPr lang="sv-SE" sz="1400" dirty="0"/>
              <a:t>Rätt svar är att levnadsvillkoren i de fattiga länderna har förbättrats avsevärt de senaste trettio åren, vilket k</a:t>
            </a:r>
            <a:r>
              <a:rPr lang="sv-SE" sz="1400" noProof="0" dirty="0" err="1"/>
              <a:t>nappt</a:t>
            </a:r>
            <a:r>
              <a:rPr lang="sv-SE" sz="1400" noProof="0" dirty="0"/>
              <a:t> hälften(47%) håller med om.</a:t>
            </a:r>
          </a:p>
          <a:p>
            <a:endParaRPr lang="sv-SE" sz="1400" dirty="0"/>
          </a:p>
          <a:p>
            <a:r>
              <a:rPr lang="sv-SE" sz="1400" noProof="0" dirty="0"/>
              <a:t>En stor andel är osäkra – 3 av 10 svarar att de inte vet. </a:t>
            </a:r>
          </a:p>
          <a:p>
            <a:endParaRPr lang="sv-SE" sz="1400" dirty="0"/>
          </a:p>
          <a:p>
            <a:endParaRPr lang="sv-SE" sz="1400" noProof="0" dirty="0"/>
          </a:p>
          <a:p>
            <a:endParaRPr lang="sv-SE" sz="1400" noProof="0" dirty="0"/>
          </a:p>
          <a:p>
            <a:endParaRPr lang="sv-SE" sz="1400" noProof="0" dirty="0"/>
          </a:p>
          <a:p>
            <a:endParaRPr lang="sv-SE" sz="1400" noProof="0" dirty="0"/>
          </a:p>
          <a:p>
            <a:endParaRPr lang="sv-SE" sz="1400" noProof="0" dirty="0"/>
          </a:p>
        </p:txBody>
      </p:sp>
    </p:spTree>
    <p:extLst>
      <p:ext uri="{BB962C8B-B14F-4D97-AF65-F5344CB8AC3E}">
        <p14:creationId xmlns:p14="http://schemas.microsoft.com/office/powerpoint/2010/main" val="1572645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F29697DB-3605-FA4D-E4CC-3C88D6B35293}"/>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B8C014D0-0031-360F-1B38-0926B7950A07}"/>
              </a:ext>
            </a:extLst>
          </p:cNvPr>
          <p:cNvGraphicFramePr>
            <a:graphicFrameLocks noGrp="1"/>
          </p:cNvGraphicFramePr>
          <p:nvPr>
            <p:ph sz="quarter" idx="12"/>
            <p:extLst>
              <p:ext uri="{D42A27DB-BD31-4B8C-83A1-F6EECF244321}">
                <p14:modId xmlns:p14="http://schemas.microsoft.com/office/powerpoint/2010/main" val="2557801645"/>
              </p:ext>
            </p:extLst>
          </p:nvPr>
        </p:nvGraphicFramePr>
        <p:xfrm>
          <a:off x="460375" y="1964801"/>
          <a:ext cx="7677150" cy="428625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98BD0228-9532-AF01-93E8-1BA8C57005AF}"/>
              </a:ext>
            </a:extLst>
          </p:cNvPr>
          <p:cNvSpPr>
            <a:spLocks noGrp="1"/>
          </p:cNvSpPr>
          <p:nvPr>
            <p:ph type="sldNum" sz="quarter" idx="16"/>
          </p:nvPr>
        </p:nvSpPr>
        <p:spPr/>
        <p:txBody>
          <a:bodyPr/>
          <a:lstStyle/>
          <a:p>
            <a:fld id="{63DCA5C9-2E11-4C67-86EB-AE1DE127DC64}" type="slidenum">
              <a:rPr lang="sv-SE" noProof="0" smtClean="0"/>
              <a:pPr/>
              <a:t>36</a:t>
            </a:fld>
            <a:endParaRPr lang="sv-SE" noProof="0" dirty="0"/>
          </a:p>
        </p:txBody>
      </p:sp>
      <p:sp>
        <p:nvSpPr>
          <p:cNvPr id="5" name="Footer Placeholder 4">
            <a:extLst>
              <a:ext uri="{FF2B5EF4-FFF2-40B4-BE49-F238E27FC236}">
                <a16:creationId xmlns:a16="http://schemas.microsoft.com/office/drawing/2014/main" id="{5D42BDF4-BE90-353D-DE4D-CCCBE9303377}"/>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46DBA40C-7ABC-2969-2B6E-33A4780D9597}"/>
              </a:ext>
            </a:extLst>
          </p:cNvPr>
          <p:cNvSpPr>
            <a:spLocks noGrp="1"/>
          </p:cNvSpPr>
          <p:nvPr>
            <p:ph type="title"/>
          </p:nvPr>
        </p:nvSpPr>
        <p:spPr/>
        <p:txBody>
          <a:bodyPr/>
          <a:lstStyle/>
          <a:p>
            <a:r>
              <a:rPr lang="sv-SE" noProof="0" dirty="0"/>
              <a:t>Drygt en tredjedel tror att antalet barn som föds i världen ökar för varje år</a:t>
            </a:r>
          </a:p>
        </p:txBody>
      </p:sp>
      <p:sp>
        <p:nvSpPr>
          <p:cNvPr id="6" name="Date Placeholder 5">
            <a:extLst>
              <a:ext uri="{FF2B5EF4-FFF2-40B4-BE49-F238E27FC236}">
                <a16:creationId xmlns:a16="http://schemas.microsoft.com/office/drawing/2014/main" id="{51245F75-824D-2BCC-69ED-72D225BCCF36}"/>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FED34051-EE21-5B2E-9682-69D58CC9C3F4}"/>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161CDAF3-0C09-A946-CA4E-5F98B1E2A5CF}"/>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7C06B8AB-FAE6-A535-86EB-EB134CDA5201}"/>
              </a:ext>
            </a:extLst>
          </p:cNvPr>
          <p:cNvSpPr/>
          <p:nvPr/>
        </p:nvSpPr>
        <p:spPr>
          <a:xfrm>
            <a:off x="431800" y="1710800"/>
            <a:ext cx="7677150" cy="42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”Antalet barn som föds i världen ökar för varje år”</a:t>
            </a:r>
          </a:p>
          <a:p>
            <a:pPr algn="l"/>
            <a:r>
              <a:rPr lang="sv-SE" sz="1200" noProof="0" dirty="0">
                <a:solidFill>
                  <a:srgbClr val="000000"/>
                </a:solidFill>
                <a:latin typeface="Century Gothic" panose="020B0502020202020204" pitchFamily="34" charset="0"/>
              </a:rPr>
              <a:t>Andel i %</a:t>
            </a:r>
          </a:p>
        </p:txBody>
      </p:sp>
      <p:graphicFrame>
        <p:nvGraphicFramePr>
          <p:cNvPr id="14" name="Tabell 13">
            <a:extLst>
              <a:ext uri="{FF2B5EF4-FFF2-40B4-BE49-F238E27FC236}">
                <a16:creationId xmlns:a16="http://schemas.microsoft.com/office/drawing/2014/main" id="{E2FECCBF-EA04-85E5-45CA-FD179A180ACA}"/>
              </a:ext>
            </a:extLst>
          </p:cNvPr>
          <p:cNvGraphicFramePr>
            <a:graphicFrameLocks noGrp="1"/>
          </p:cNvGraphicFramePr>
          <p:nvPr>
            <p:extLst>
              <p:ext uri="{D42A27DB-BD31-4B8C-83A1-F6EECF244321}">
                <p14:modId xmlns:p14="http://schemas.microsoft.com/office/powerpoint/2010/main" val="3851727812"/>
              </p:ext>
            </p:extLst>
          </p:nvPr>
        </p:nvGraphicFramePr>
        <p:xfrm>
          <a:off x="8399240" y="2485952"/>
          <a:ext cx="428943" cy="3635930"/>
        </p:xfrm>
        <a:graphic>
          <a:graphicData uri="http://schemas.openxmlformats.org/drawingml/2006/table">
            <a:tbl>
              <a:tblPr firstRow="1" bandRow="1">
                <a:tableStyleId>{2D5ABB26-0587-4C30-8999-92F81FD0307C}</a:tableStyleId>
              </a:tblPr>
              <a:tblGrid>
                <a:gridCol w="428943">
                  <a:extLst>
                    <a:ext uri="{9D8B030D-6E8A-4147-A177-3AD203B41FA5}">
                      <a16:colId xmlns:a16="http://schemas.microsoft.com/office/drawing/2014/main" val="2329235301"/>
                    </a:ext>
                  </a:extLst>
                </a:gridCol>
              </a:tblGrid>
              <a:tr h="363593">
                <a:tc>
                  <a:txBody>
                    <a:bodyPr/>
                    <a:lstStyle/>
                    <a:p>
                      <a:r>
                        <a:rPr lang="sv-SE" b="0" noProof="0" dirty="0"/>
                        <a:t>36</a:t>
                      </a:r>
                    </a:p>
                  </a:txBody>
                  <a:tcPr/>
                </a:tc>
                <a:extLst>
                  <a:ext uri="{0D108BD9-81ED-4DB2-BD59-A6C34878D82A}">
                    <a16:rowId xmlns:a16="http://schemas.microsoft.com/office/drawing/2014/main" val="2929605992"/>
                  </a:ext>
                </a:extLst>
              </a:tr>
              <a:tr h="363593">
                <a:tc>
                  <a:txBody>
                    <a:bodyPr/>
                    <a:lstStyle/>
                    <a:p>
                      <a:r>
                        <a:rPr lang="sv-SE" b="0" noProof="0" dirty="0"/>
                        <a:t>41</a:t>
                      </a:r>
                    </a:p>
                  </a:txBody>
                  <a:tcPr/>
                </a:tc>
                <a:extLst>
                  <a:ext uri="{0D108BD9-81ED-4DB2-BD59-A6C34878D82A}">
                    <a16:rowId xmlns:a16="http://schemas.microsoft.com/office/drawing/2014/main" val="1551036422"/>
                  </a:ext>
                </a:extLst>
              </a:tr>
              <a:tr h="363593">
                <a:tc>
                  <a:txBody>
                    <a:bodyPr/>
                    <a:lstStyle/>
                    <a:p>
                      <a:r>
                        <a:rPr lang="sv-SE" b="0" noProof="0" dirty="0"/>
                        <a:t>46</a:t>
                      </a:r>
                    </a:p>
                  </a:txBody>
                  <a:tcPr/>
                </a:tc>
                <a:extLst>
                  <a:ext uri="{0D108BD9-81ED-4DB2-BD59-A6C34878D82A}">
                    <a16:rowId xmlns:a16="http://schemas.microsoft.com/office/drawing/2014/main" val="3008208888"/>
                  </a:ext>
                </a:extLst>
              </a:tr>
              <a:tr h="363593">
                <a:tc>
                  <a:txBody>
                    <a:bodyPr/>
                    <a:lstStyle/>
                    <a:p>
                      <a:r>
                        <a:rPr lang="sv-SE" b="0" noProof="0" dirty="0"/>
                        <a:t>51</a:t>
                      </a:r>
                    </a:p>
                  </a:txBody>
                  <a:tcPr/>
                </a:tc>
                <a:extLst>
                  <a:ext uri="{0D108BD9-81ED-4DB2-BD59-A6C34878D82A}">
                    <a16:rowId xmlns:a16="http://schemas.microsoft.com/office/drawing/2014/main" val="1056763401"/>
                  </a:ext>
                </a:extLst>
              </a:tr>
              <a:tr h="363593">
                <a:tc>
                  <a:txBody>
                    <a:bodyPr/>
                    <a:lstStyle/>
                    <a:p>
                      <a:r>
                        <a:rPr lang="sv-SE" b="0" noProof="0" dirty="0"/>
                        <a:t>55</a:t>
                      </a:r>
                    </a:p>
                  </a:txBody>
                  <a:tcPr/>
                </a:tc>
                <a:extLst>
                  <a:ext uri="{0D108BD9-81ED-4DB2-BD59-A6C34878D82A}">
                    <a16:rowId xmlns:a16="http://schemas.microsoft.com/office/drawing/2014/main" val="2777868494"/>
                  </a:ext>
                </a:extLst>
              </a:tr>
              <a:tr h="363593">
                <a:tc>
                  <a:txBody>
                    <a:bodyPr/>
                    <a:lstStyle/>
                    <a:p>
                      <a:r>
                        <a:rPr lang="sv-SE" b="0" noProof="0" dirty="0"/>
                        <a:t>56</a:t>
                      </a:r>
                    </a:p>
                  </a:txBody>
                  <a:tcPr/>
                </a:tc>
                <a:extLst>
                  <a:ext uri="{0D108BD9-81ED-4DB2-BD59-A6C34878D82A}">
                    <a16:rowId xmlns:a16="http://schemas.microsoft.com/office/drawing/2014/main" val="3964801322"/>
                  </a:ext>
                </a:extLst>
              </a:tr>
              <a:tr h="363593">
                <a:tc>
                  <a:txBody>
                    <a:bodyPr/>
                    <a:lstStyle/>
                    <a:p>
                      <a:r>
                        <a:rPr lang="sv-SE" b="0" noProof="0" dirty="0"/>
                        <a:t>57</a:t>
                      </a:r>
                    </a:p>
                  </a:txBody>
                  <a:tcPr/>
                </a:tc>
                <a:extLst>
                  <a:ext uri="{0D108BD9-81ED-4DB2-BD59-A6C34878D82A}">
                    <a16:rowId xmlns:a16="http://schemas.microsoft.com/office/drawing/2014/main" val="1450129717"/>
                  </a:ext>
                </a:extLst>
              </a:tr>
              <a:tr h="363593">
                <a:tc>
                  <a:txBody>
                    <a:bodyPr/>
                    <a:lstStyle/>
                    <a:p>
                      <a:r>
                        <a:rPr lang="sv-SE" b="0" noProof="0" dirty="0"/>
                        <a:t>56</a:t>
                      </a:r>
                    </a:p>
                  </a:txBody>
                  <a:tcPr/>
                </a:tc>
                <a:extLst>
                  <a:ext uri="{0D108BD9-81ED-4DB2-BD59-A6C34878D82A}">
                    <a16:rowId xmlns:a16="http://schemas.microsoft.com/office/drawing/2014/main" val="249473878"/>
                  </a:ext>
                </a:extLst>
              </a:tr>
              <a:tr h="363593">
                <a:tc>
                  <a:txBody>
                    <a:bodyPr/>
                    <a:lstStyle/>
                    <a:p>
                      <a:r>
                        <a:rPr lang="sv-SE" b="0" noProof="0" dirty="0"/>
                        <a:t>58</a:t>
                      </a:r>
                    </a:p>
                  </a:txBody>
                  <a:tcPr/>
                </a:tc>
                <a:extLst>
                  <a:ext uri="{0D108BD9-81ED-4DB2-BD59-A6C34878D82A}">
                    <a16:rowId xmlns:a16="http://schemas.microsoft.com/office/drawing/2014/main" val="641151745"/>
                  </a:ext>
                </a:extLst>
              </a:tr>
              <a:tr h="363593">
                <a:tc>
                  <a:txBody>
                    <a:bodyPr/>
                    <a:lstStyle/>
                    <a:p>
                      <a:r>
                        <a:rPr lang="sv-SE" b="0" noProof="0" dirty="0"/>
                        <a:t>58</a:t>
                      </a:r>
                    </a:p>
                  </a:txBody>
                  <a:tcPr/>
                </a:tc>
                <a:extLst>
                  <a:ext uri="{0D108BD9-81ED-4DB2-BD59-A6C34878D82A}">
                    <a16:rowId xmlns:a16="http://schemas.microsoft.com/office/drawing/2014/main" val="1441255188"/>
                  </a:ext>
                </a:extLst>
              </a:tr>
            </a:tbl>
          </a:graphicData>
        </a:graphic>
      </p:graphicFrame>
      <p:sp>
        <p:nvSpPr>
          <p:cNvPr id="15" name="textruta 14">
            <a:extLst>
              <a:ext uri="{FF2B5EF4-FFF2-40B4-BE49-F238E27FC236}">
                <a16:creationId xmlns:a16="http://schemas.microsoft.com/office/drawing/2014/main" id="{30B50525-2AAA-4D5B-EAC2-CF1AEDD2A8BC}"/>
              </a:ext>
            </a:extLst>
          </p:cNvPr>
          <p:cNvSpPr txBox="1"/>
          <p:nvPr/>
        </p:nvSpPr>
        <p:spPr>
          <a:xfrm>
            <a:off x="8162173" y="1988417"/>
            <a:ext cx="1072409" cy="369332"/>
          </a:xfrm>
          <a:prstGeom prst="rect">
            <a:avLst/>
          </a:prstGeom>
        </p:spPr>
        <p:txBody>
          <a:bodyPr vert="horz" wrap="none" lIns="0" tIns="0" rIns="0" bIns="0" rtlCol="0">
            <a:spAutoFit/>
          </a:bodyPr>
          <a:lstStyle/>
          <a:p>
            <a:pPr algn="ctr"/>
            <a:r>
              <a:rPr lang="sv-SE" sz="1200" b="1" noProof="0" dirty="0"/>
              <a:t>Stämmer bra+</a:t>
            </a:r>
          </a:p>
          <a:p>
            <a:pPr algn="ctr"/>
            <a:r>
              <a:rPr lang="sv-SE" sz="1200" b="1" noProof="0" dirty="0"/>
              <a:t>Helt och hållet</a:t>
            </a:r>
          </a:p>
        </p:txBody>
      </p:sp>
      <p:sp>
        <p:nvSpPr>
          <p:cNvPr id="2" name="New shape">
            <a:extLst>
              <a:ext uri="{FF2B5EF4-FFF2-40B4-BE49-F238E27FC236}">
                <a16:creationId xmlns:a16="http://schemas.microsoft.com/office/drawing/2014/main" id="{6D7C3D39-2B9B-5A42-9654-F3D7AB2DA7DF}"/>
              </a:ext>
            </a:extLst>
          </p:cNvPr>
          <p:cNvSpPr/>
          <p:nvPr/>
        </p:nvSpPr>
        <p:spPr>
          <a:xfrm rot="5400000" flipH="1">
            <a:off x="4284661" y="2442645"/>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A4A61058-9131-C667-0E59-969BA07AF5A6}"/>
              </a:ext>
            </a:extLst>
          </p:cNvPr>
          <p:cNvSpPr txBox="1"/>
          <p:nvPr/>
        </p:nvSpPr>
        <p:spPr>
          <a:xfrm>
            <a:off x="425206" y="6326291"/>
            <a:ext cx="5368085" cy="153888"/>
          </a:xfrm>
          <a:prstGeom prst="rect">
            <a:avLst/>
          </a:prstGeom>
        </p:spPr>
        <p:txBody>
          <a:bodyPr vert="horz" wrap="square" lIns="0" tIns="0" rIns="0" bIns="0" rtlCol="0">
            <a:spAutoFit/>
          </a:bodyPr>
          <a:lstStyle/>
          <a:p>
            <a:pPr algn="l"/>
            <a:r>
              <a:rPr lang="sv-SE" sz="1000" noProof="0" dirty="0"/>
              <a:t>Antal intervjuer: 1 551 (2025)</a:t>
            </a:r>
          </a:p>
        </p:txBody>
      </p:sp>
      <p:sp>
        <p:nvSpPr>
          <p:cNvPr id="9" name="TextBox 17">
            <a:extLst>
              <a:ext uri="{FF2B5EF4-FFF2-40B4-BE49-F238E27FC236}">
                <a16:creationId xmlns:a16="http://schemas.microsoft.com/office/drawing/2014/main" id="{27B6A3AA-17F3-6F7F-D78B-A0E20E1833AB}"/>
              </a:ext>
            </a:extLst>
          </p:cNvPr>
          <p:cNvSpPr txBox="1"/>
          <p:nvPr/>
        </p:nvSpPr>
        <p:spPr>
          <a:xfrm>
            <a:off x="9413082" y="2118241"/>
            <a:ext cx="2205932" cy="4524315"/>
          </a:xfrm>
          <a:prstGeom prst="rect">
            <a:avLst/>
          </a:prstGeom>
        </p:spPr>
        <p:txBody>
          <a:bodyPr vert="horz" wrap="square" lIns="0" tIns="0" rIns="0" bIns="0" rtlCol="0">
            <a:spAutoFit/>
          </a:bodyPr>
          <a:lstStyle/>
          <a:p>
            <a:r>
              <a:rPr lang="sv-SE" sz="1400" noProof="0" dirty="0"/>
              <a:t>Drygt en tredjedel tror att antalet barn som föds i världen ökar för varje år. Det är en andel som minskat drastiskt sedan 2016. </a:t>
            </a:r>
          </a:p>
          <a:p>
            <a:endParaRPr lang="sv-SE" sz="1400" dirty="0"/>
          </a:p>
          <a:p>
            <a:r>
              <a:rPr lang="sv-SE" sz="1400" noProof="0" dirty="0"/>
              <a:t>Rätt svar är att antalet barn som föds i världen minskar för varje år. </a:t>
            </a:r>
            <a:r>
              <a:rPr lang="sv-SE" sz="1400" dirty="0"/>
              <a:t>Således verkar kunskapen om detta öka. Dock så är det fortsatt en stor andel som svarar att de inte vet.</a:t>
            </a:r>
            <a:endParaRPr lang="sv-SE" sz="1400" noProof="0" dirty="0"/>
          </a:p>
          <a:p>
            <a:endParaRPr lang="sv-SE" sz="1400" dirty="0"/>
          </a:p>
          <a:p>
            <a:endParaRPr lang="sv-SE" sz="1400" noProof="0" dirty="0"/>
          </a:p>
          <a:p>
            <a:endParaRPr lang="sv-SE" sz="1400" noProof="0" dirty="0"/>
          </a:p>
          <a:p>
            <a:endParaRPr lang="sv-SE" sz="1400" noProof="0" dirty="0"/>
          </a:p>
          <a:p>
            <a:endParaRPr lang="sv-SE" sz="1400" noProof="0" dirty="0"/>
          </a:p>
          <a:p>
            <a:endParaRPr lang="sv-SE" sz="1400" noProof="0" dirty="0"/>
          </a:p>
        </p:txBody>
      </p:sp>
    </p:spTree>
    <p:extLst>
      <p:ext uri="{BB962C8B-B14F-4D97-AF65-F5344CB8AC3E}">
        <p14:creationId xmlns:p14="http://schemas.microsoft.com/office/powerpoint/2010/main" val="1024885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885BC027-A027-41C6-1BC8-4BA835EF95DD}"/>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3CF02EFC-4533-5F06-D83B-C13C6BA9AA7C}"/>
              </a:ext>
            </a:extLst>
          </p:cNvPr>
          <p:cNvGraphicFramePr>
            <a:graphicFrameLocks noGrp="1"/>
          </p:cNvGraphicFramePr>
          <p:nvPr>
            <p:ph sz="quarter" idx="12"/>
            <p:extLst>
              <p:ext uri="{D42A27DB-BD31-4B8C-83A1-F6EECF244321}">
                <p14:modId xmlns:p14="http://schemas.microsoft.com/office/powerpoint/2010/main" val="3355739928"/>
              </p:ext>
            </p:extLst>
          </p:nvPr>
        </p:nvGraphicFramePr>
        <p:xfrm>
          <a:off x="460375" y="1964801"/>
          <a:ext cx="7677150" cy="428625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9F41C21C-3EE6-BB69-A24C-38249718C37F}"/>
              </a:ext>
            </a:extLst>
          </p:cNvPr>
          <p:cNvSpPr>
            <a:spLocks noGrp="1"/>
          </p:cNvSpPr>
          <p:nvPr>
            <p:ph type="sldNum" sz="quarter" idx="16"/>
          </p:nvPr>
        </p:nvSpPr>
        <p:spPr/>
        <p:txBody>
          <a:bodyPr/>
          <a:lstStyle/>
          <a:p>
            <a:fld id="{63DCA5C9-2E11-4C67-86EB-AE1DE127DC64}" type="slidenum">
              <a:rPr lang="sv-SE" noProof="0" smtClean="0"/>
              <a:pPr/>
              <a:t>37</a:t>
            </a:fld>
            <a:endParaRPr lang="sv-SE" noProof="0" dirty="0"/>
          </a:p>
        </p:txBody>
      </p:sp>
      <p:sp>
        <p:nvSpPr>
          <p:cNvPr id="5" name="Footer Placeholder 4">
            <a:extLst>
              <a:ext uri="{FF2B5EF4-FFF2-40B4-BE49-F238E27FC236}">
                <a16:creationId xmlns:a16="http://schemas.microsoft.com/office/drawing/2014/main" id="{C4EDEEC4-52C6-9B0C-2BD7-636E5426BAB4}"/>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FE3701E2-CC25-4BAF-F8D3-C60395AB9053}"/>
              </a:ext>
            </a:extLst>
          </p:cNvPr>
          <p:cNvSpPr>
            <a:spLocks noGrp="1"/>
          </p:cNvSpPr>
          <p:nvPr>
            <p:ph type="title"/>
          </p:nvPr>
        </p:nvSpPr>
        <p:spPr/>
        <p:txBody>
          <a:bodyPr/>
          <a:lstStyle/>
          <a:p>
            <a:r>
              <a:rPr lang="sv-SE" noProof="0" dirty="0"/>
              <a:t>Stabila andelar gällande uppfattning om barnadödlighet</a:t>
            </a:r>
          </a:p>
        </p:txBody>
      </p:sp>
      <p:sp>
        <p:nvSpPr>
          <p:cNvPr id="6" name="Date Placeholder 5">
            <a:extLst>
              <a:ext uri="{FF2B5EF4-FFF2-40B4-BE49-F238E27FC236}">
                <a16:creationId xmlns:a16="http://schemas.microsoft.com/office/drawing/2014/main" id="{4878E6C4-8CED-E786-033B-EA6510AA1EC0}"/>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8F254275-FDDF-737C-0234-C5B7A28858E0}"/>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185AE244-F4FE-4AF5-8852-AE5AE84D3EC3}"/>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3829E718-B863-E8BF-68BD-33E270FD061E}"/>
              </a:ext>
            </a:extLst>
          </p:cNvPr>
          <p:cNvSpPr/>
          <p:nvPr/>
        </p:nvSpPr>
        <p:spPr>
          <a:xfrm>
            <a:off x="431800" y="1710800"/>
            <a:ext cx="7677150" cy="42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”Jag tror att barnadödligheten i fattiga länder har minskat kraftigt de senaste tio åren”</a:t>
            </a:r>
          </a:p>
          <a:p>
            <a:pPr algn="l"/>
            <a:r>
              <a:rPr lang="sv-SE" sz="1200" noProof="0" dirty="0">
                <a:solidFill>
                  <a:srgbClr val="000000"/>
                </a:solidFill>
                <a:latin typeface="Century Gothic" panose="020B0502020202020204" pitchFamily="34" charset="0"/>
              </a:rPr>
              <a:t>Andel i %</a:t>
            </a:r>
          </a:p>
        </p:txBody>
      </p:sp>
      <p:graphicFrame>
        <p:nvGraphicFramePr>
          <p:cNvPr id="14" name="Tabell 13">
            <a:extLst>
              <a:ext uri="{FF2B5EF4-FFF2-40B4-BE49-F238E27FC236}">
                <a16:creationId xmlns:a16="http://schemas.microsoft.com/office/drawing/2014/main" id="{8147ADCA-7A48-4D25-02E3-9EDD95302A1C}"/>
              </a:ext>
            </a:extLst>
          </p:cNvPr>
          <p:cNvGraphicFramePr>
            <a:graphicFrameLocks noGrp="1"/>
          </p:cNvGraphicFramePr>
          <p:nvPr>
            <p:extLst>
              <p:ext uri="{D42A27DB-BD31-4B8C-83A1-F6EECF244321}">
                <p14:modId xmlns:p14="http://schemas.microsoft.com/office/powerpoint/2010/main" val="451261101"/>
              </p:ext>
            </p:extLst>
          </p:nvPr>
        </p:nvGraphicFramePr>
        <p:xfrm>
          <a:off x="8399240" y="2485952"/>
          <a:ext cx="428943" cy="3635930"/>
        </p:xfrm>
        <a:graphic>
          <a:graphicData uri="http://schemas.openxmlformats.org/drawingml/2006/table">
            <a:tbl>
              <a:tblPr firstRow="1" bandRow="1">
                <a:tableStyleId>{2D5ABB26-0587-4C30-8999-92F81FD0307C}</a:tableStyleId>
              </a:tblPr>
              <a:tblGrid>
                <a:gridCol w="428943">
                  <a:extLst>
                    <a:ext uri="{9D8B030D-6E8A-4147-A177-3AD203B41FA5}">
                      <a16:colId xmlns:a16="http://schemas.microsoft.com/office/drawing/2014/main" val="2329235301"/>
                    </a:ext>
                  </a:extLst>
                </a:gridCol>
              </a:tblGrid>
              <a:tr h="363593">
                <a:tc>
                  <a:txBody>
                    <a:bodyPr/>
                    <a:lstStyle/>
                    <a:p>
                      <a:r>
                        <a:rPr lang="sv-SE" b="0" noProof="0" dirty="0"/>
                        <a:t>51</a:t>
                      </a:r>
                    </a:p>
                  </a:txBody>
                  <a:tcPr/>
                </a:tc>
                <a:extLst>
                  <a:ext uri="{0D108BD9-81ED-4DB2-BD59-A6C34878D82A}">
                    <a16:rowId xmlns:a16="http://schemas.microsoft.com/office/drawing/2014/main" val="2929605992"/>
                  </a:ext>
                </a:extLst>
              </a:tr>
              <a:tr h="363593">
                <a:tc>
                  <a:txBody>
                    <a:bodyPr/>
                    <a:lstStyle/>
                    <a:p>
                      <a:r>
                        <a:rPr lang="sv-SE" b="0" noProof="0" dirty="0"/>
                        <a:t>53</a:t>
                      </a:r>
                    </a:p>
                  </a:txBody>
                  <a:tcPr/>
                </a:tc>
                <a:extLst>
                  <a:ext uri="{0D108BD9-81ED-4DB2-BD59-A6C34878D82A}">
                    <a16:rowId xmlns:a16="http://schemas.microsoft.com/office/drawing/2014/main" val="1551036422"/>
                  </a:ext>
                </a:extLst>
              </a:tr>
              <a:tr h="363593">
                <a:tc>
                  <a:txBody>
                    <a:bodyPr/>
                    <a:lstStyle/>
                    <a:p>
                      <a:r>
                        <a:rPr lang="sv-SE" b="0" noProof="0" dirty="0"/>
                        <a:t>49</a:t>
                      </a:r>
                    </a:p>
                  </a:txBody>
                  <a:tcPr/>
                </a:tc>
                <a:extLst>
                  <a:ext uri="{0D108BD9-81ED-4DB2-BD59-A6C34878D82A}">
                    <a16:rowId xmlns:a16="http://schemas.microsoft.com/office/drawing/2014/main" val="3008208888"/>
                  </a:ext>
                </a:extLst>
              </a:tr>
              <a:tr h="363593">
                <a:tc>
                  <a:txBody>
                    <a:bodyPr/>
                    <a:lstStyle/>
                    <a:p>
                      <a:r>
                        <a:rPr lang="sv-SE" b="0" noProof="0" dirty="0"/>
                        <a:t>53</a:t>
                      </a:r>
                    </a:p>
                  </a:txBody>
                  <a:tcPr/>
                </a:tc>
                <a:extLst>
                  <a:ext uri="{0D108BD9-81ED-4DB2-BD59-A6C34878D82A}">
                    <a16:rowId xmlns:a16="http://schemas.microsoft.com/office/drawing/2014/main" val="1056763401"/>
                  </a:ext>
                </a:extLst>
              </a:tr>
              <a:tr h="363593">
                <a:tc>
                  <a:txBody>
                    <a:bodyPr/>
                    <a:lstStyle/>
                    <a:p>
                      <a:r>
                        <a:rPr lang="sv-SE" b="0" noProof="0" dirty="0"/>
                        <a:t>52</a:t>
                      </a:r>
                    </a:p>
                  </a:txBody>
                  <a:tcPr/>
                </a:tc>
                <a:extLst>
                  <a:ext uri="{0D108BD9-81ED-4DB2-BD59-A6C34878D82A}">
                    <a16:rowId xmlns:a16="http://schemas.microsoft.com/office/drawing/2014/main" val="2777868494"/>
                  </a:ext>
                </a:extLst>
              </a:tr>
              <a:tr h="363593">
                <a:tc>
                  <a:txBody>
                    <a:bodyPr/>
                    <a:lstStyle/>
                    <a:p>
                      <a:r>
                        <a:rPr lang="sv-SE" b="0" noProof="0" dirty="0"/>
                        <a:t>56</a:t>
                      </a:r>
                    </a:p>
                  </a:txBody>
                  <a:tcPr/>
                </a:tc>
                <a:extLst>
                  <a:ext uri="{0D108BD9-81ED-4DB2-BD59-A6C34878D82A}">
                    <a16:rowId xmlns:a16="http://schemas.microsoft.com/office/drawing/2014/main" val="3964801322"/>
                  </a:ext>
                </a:extLst>
              </a:tr>
              <a:tr h="363593">
                <a:tc>
                  <a:txBody>
                    <a:bodyPr/>
                    <a:lstStyle/>
                    <a:p>
                      <a:r>
                        <a:rPr lang="sv-SE" b="0" noProof="0" dirty="0"/>
                        <a:t>58</a:t>
                      </a:r>
                    </a:p>
                  </a:txBody>
                  <a:tcPr/>
                </a:tc>
                <a:extLst>
                  <a:ext uri="{0D108BD9-81ED-4DB2-BD59-A6C34878D82A}">
                    <a16:rowId xmlns:a16="http://schemas.microsoft.com/office/drawing/2014/main" val="1450129717"/>
                  </a:ext>
                </a:extLst>
              </a:tr>
              <a:tr h="363593">
                <a:tc>
                  <a:txBody>
                    <a:bodyPr/>
                    <a:lstStyle/>
                    <a:p>
                      <a:r>
                        <a:rPr lang="sv-SE" b="0" noProof="0" dirty="0"/>
                        <a:t>59</a:t>
                      </a:r>
                    </a:p>
                  </a:txBody>
                  <a:tcPr/>
                </a:tc>
                <a:extLst>
                  <a:ext uri="{0D108BD9-81ED-4DB2-BD59-A6C34878D82A}">
                    <a16:rowId xmlns:a16="http://schemas.microsoft.com/office/drawing/2014/main" val="249473878"/>
                  </a:ext>
                </a:extLst>
              </a:tr>
              <a:tr h="363593">
                <a:tc>
                  <a:txBody>
                    <a:bodyPr/>
                    <a:lstStyle/>
                    <a:p>
                      <a:r>
                        <a:rPr lang="sv-SE" b="0" noProof="0" dirty="0"/>
                        <a:t>56</a:t>
                      </a:r>
                    </a:p>
                  </a:txBody>
                  <a:tcPr/>
                </a:tc>
                <a:extLst>
                  <a:ext uri="{0D108BD9-81ED-4DB2-BD59-A6C34878D82A}">
                    <a16:rowId xmlns:a16="http://schemas.microsoft.com/office/drawing/2014/main" val="641151745"/>
                  </a:ext>
                </a:extLst>
              </a:tr>
              <a:tr h="363593">
                <a:tc>
                  <a:txBody>
                    <a:bodyPr/>
                    <a:lstStyle/>
                    <a:p>
                      <a:r>
                        <a:rPr lang="sv-SE" b="0" noProof="0" dirty="0"/>
                        <a:t>54</a:t>
                      </a:r>
                    </a:p>
                  </a:txBody>
                  <a:tcPr/>
                </a:tc>
                <a:extLst>
                  <a:ext uri="{0D108BD9-81ED-4DB2-BD59-A6C34878D82A}">
                    <a16:rowId xmlns:a16="http://schemas.microsoft.com/office/drawing/2014/main" val="1441255188"/>
                  </a:ext>
                </a:extLst>
              </a:tr>
            </a:tbl>
          </a:graphicData>
        </a:graphic>
      </p:graphicFrame>
      <p:sp>
        <p:nvSpPr>
          <p:cNvPr id="15" name="textruta 14">
            <a:extLst>
              <a:ext uri="{FF2B5EF4-FFF2-40B4-BE49-F238E27FC236}">
                <a16:creationId xmlns:a16="http://schemas.microsoft.com/office/drawing/2014/main" id="{3ACB4E1F-C5B7-1295-D251-EE62B70BA0EE}"/>
              </a:ext>
            </a:extLst>
          </p:cNvPr>
          <p:cNvSpPr txBox="1"/>
          <p:nvPr/>
        </p:nvSpPr>
        <p:spPr>
          <a:xfrm>
            <a:off x="8162173" y="2020316"/>
            <a:ext cx="1072409" cy="369332"/>
          </a:xfrm>
          <a:prstGeom prst="rect">
            <a:avLst/>
          </a:prstGeom>
        </p:spPr>
        <p:txBody>
          <a:bodyPr vert="horz" wrap="none" lIns="0" tIns="0" rIns="0" bIns="0" rtlCol="0">
            <a:spAutoFit/>
          </a:bodyPr>
          <a:lstStyle/>
          <a:p>
            <a:pPr algn="ctr"/>
            <a:r>
              <a:rPr lang="sv-SE" sz="1200" b="1" noProof="0" dirty="0"/>
              <a:t>Stämmer bra+</a:t>
            </a:r>
          </a:p>
          <a:p>
            <a:pPr algn="ctr"/>
            <a:r>
              <a:rPr lang="sv-SE" sz="1200" b="1" noProof="0" dirty="0"/>
              <a:t>Helt och hållet</a:t>
            </a:r>
          </a:p>
        </p:txBody>
      </p:sp>
      <p:sp>
        <p:nvSpPr>
          <p:cNvPr id="2" name="New shape">
            <a:extLst>
              <a:ext uri="{FF2B5EF4-FFF2-40B4-BE49-F238E27FC236}">
                <a16:creationId xmlns:a16="http://schemas.microsoft.com/office/drawing/2014/main" id="{FBB4EBF7-D276-D8CF-0BF0-46C090DDCC43}"/>
              </a:ext>
            </a:extLst>
          </p:cNvPr>
          <p:cNvSpPr/>
          <p:nvPr/>
        </p:nvSpPr>
        <p:spPr>
          <a:xfrm rot="5400000" flipH="1">
            <a:off x="4284661" y="2442645"/>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B479DF71-0783-8DE6-A4B9-B1F9CA922450}"/>
              </a:ext>
            </a:extLst>
          </p:cNvPr>
          <p:cNvSpPr txBox="1"/>
          <p:nvPr/>
        </p:nvSpPr>
        <p:spPr>
          <a:xfrm>
            <a:off x="425206" y="6326291"/>
            <a:ext cx="5368085" cy="153888"/>
          </a:xfrm>
          <a:prstGeom prst="rect">
            <a:avLst/>
          </a:prstGeom>
        </p:spPr>
        <p:txBody>
          <a:bodyPr vert="horz" wrap="square" lIns="0" tIns="0" rIns="0" bIns="0" rtlCol="0">
            <a:spAutoFit/>
          </a:bodyPr>
          <a:lstStyle/>
          <a:p>
            <a:pPr algn="l"/>
            <a:r>
              <a:rPr lang="sv-SE" sz="1000" noProof="0" dirty="0"/>
              <a:t>Antal intervjuer: 1 551 (2025)</a:t>
            </a:r>
          </a:p>
        </p:txBody>
      </p:sp>
      <p:sp>
        <p:nvSpPr>
          <p:cNvPr id="7" name="Text Placeholder 9">
            <a:extLst>
              <a:ext uri="{FF2B5EF4-FFF2-40B4-BE49-F238E27FC236}">
                <a16:creationId xmlns:a16="http://schemas.microsoft.com/office/drawing/2014/main" id="{4AD9AC9A-C459-9447-8B9F-B78BD311F040}"/>
              </a:ext>
            </a:extLst>
          </p:cNvPr>
          <p:cNvSpPr>
            <a:spLocks noGrp="1"/>
          </p:cNvSpPr>
          <p:nvPr>
            <p:ph type="body" sz="quarter" idx="22"/>
          </p:nvPr>
        </p:nvSpPr>
        <p:spPr>
          <a:xfrm>
            <a:off x="460374" y="1085442"/>
            <a:ext cx="8301661" cy="433182"/>
          </a:xfrm>
        </p:spPr>
        <p:txBody>
          <a:bodyPr/>
          <a:lstStyle/>
          <a:p>
            <a:r>
              <a:rPr lang="sv-SE" noProof="0" dirty="0"/>
              <a:t>Kunskap om omvärlden</a:t>
            </a:r>
          </a:p>
        </p:txBody>
      </p:sp>
      <p:sp>
        <p:nvSpPr>
          <p:cNvPr id="9" name="TextBox 17">
            <a:extLst>
              <a:ext uri="{FF2B5EF4-FFF2-40B4-BE49-F238E27FC236}">
                <a16:creationId xmlns:a16="http://schemas.microsoft.com/office/drawing/2014/main" id="{E1AC648A-D876-C7BB-8782-7351DC109AD5}"/>
              </a:ext>
            </a:extLst>
          </p:cNvPr>
          <p:cNvSpPr txBox="1"/>
          <p:nvPr/>
        </p:nvSpPr>
        <p:spPr>
          <a:xfrm>
            <a:off x="9394826" y="2020316"/>
            <a:ext cx="2114754" cy="4739759"/>
          </a:xfrm>
          <a:prstGeom prst="rect">
            <a:avLst/>
          </a:prstGeom>
        </p:spPr>
        <p:txBody>
          <a:bodyPr vert="horz" wrap="square" lIns="0" tIns="0" rIns="0" bIns="0" rtlCol="0">
            <a:spAutoFit/>
          </a:bodyPr>
          <a:lstStyle/>
          <a:p>
            <a:r>
              <a:rPr lang="sv-SE" sz="1400" noProof="0" dirty="0"/>
              <a:t>14% svarar att det stämmer helt och hållet att barnadödligheten minskat de senaste tio åren, vilket är rätt svar. Varannan anger att det stämmer – en stabil siffra över tid.</a:t>
            </a:r>
          </a:p>
          <a:p>
            <a:endParaRPr lang="sv-SE" sz="1400" dirty="0"/>
          </a:p>
          <a:p>
            <a:r>
              <a:rPr lang="sv-SE" sz="1400" noProof="0" dirty="0"/>
              <a:t>Kännedomen om detta är dock något splittrad, 3 av 10 svarar att de inte vet och samtidigt svarar nästan 1 av 5 att det inte stämmer – vilket är fel. </a:t>
            </a:r>
          </a:p>
          <a:p>
            <a:endParaRPr lang="sv-SE" sz="1400" noProof="0" dirty="0"/>
          </a:p>
          <a:p>
            <a:endParaRPr lang="sv-SE" sz="1400" noProof="0" dirty="0"/>
          </a:p>
          <a:p>
            <a:endParaRPr lang="sv-SE" sz="1400" noProof="0" dirty="0"/>
          </a:p>
          <a:p>
            <a:endParaRPr lang="sv-SE" sz="1400" noProof="0" dirty="0"/>
          </a:p>
          <a:p>
            <a:endParaRPr lang="sv-SE" sz="1400" noProof="0" dirty="0"/>
          </a:p>
          <a:p>
            <a:endParaRPr lang="sv-SE" sz="1400" noProof="0" dirty="0"/>
          </a:p>
        </p:txBody>
      </p:sp>
    </p:spTree>
    <p:extLst>
      <p:ext uri="{BB962C8B-B14F-4D97-AF65-F5344CB8AC3E}">
        <p14:creationId xmlns:p14="http://schemas.microsoft.com/office/powerpoint/2010/main" val="963673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0BA46E15-69A6-64B1-4182-B81B03C0D371}"/>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16187D52-E76C-2CB6-873D-731767A1B8A8}"/>
              </a:ext>
            </a:extLst>
          </p:cNvPr>
          <p:cNvGraphicFramePr>
            <a:graphicFrameLocks noGrp="1"/>
          </p:cNvGraphicFramePr>
          <p:nvPr>
            <p:ph sz="quarter" idx="12"/>
            <p:extLst>
              <p:ext uri="{D42A27DB-BD31-4B8C-83A1-F6EECF244321}">
                <p14:modId xmlns:p14="http://schemas.microsoft.com/office/powerpoint/2010/main" val="3062447671"/>
              </p:ext>
            </p:extLst>
          </p:nvPr>
        </p:nvGraphicFramePr>
        <p:xfrm>
          <a:off x="460375" y="1964801"/>
          <a:ext cx="7677150" cy="428625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F9D652C8-74C8-32D0-CE39-FE92CDEB0F1E}"/>
              </a:ext>
            </a:extLst>
          </p:cNvPr>
          <p:cNvSpPr>
            <a:spLocks noGrp="1"/>
          </p:cNvSpPr>
          <p:nvPr>
            <p:ph type="sldNum" sz="quarter" idx="16"/>
          </p:nvPr>
        </p:nvSpPr>
        <p:spPr/>
        <p:txBody>
          <a:bodyPr/>
          <a:lstStyle/>
          <a:p>
            <a:fld id="{63DCA5C9-2E11-4C67-86EB-AE1DE127DC64}" type="slidenum">
              <a:rPr lang="sv-SE" noProof="0" smtClean="0"/>
              <a:pPr/>
              <a:t>38</a:t>
            </a:fld>
            <a:endParaRPr lang="sv-SE" noProof="0" dirty="0"/>
          </a:p>
        </p:txBody>
      </p:sp>
      <p:sp>
        <p:nvSpPr>
          <p:cNvPr id="5" name="Footer Placeholder 4">
            <a:extLst>
              <a:ext uri="{FF2B5EF4-FFF2-40B4-BE49-F238E27FC236}">
                <a16:creationId xmlns:a16="http://schemas.microsoft.com/office/drawing/2014/main" id="{CA67BA46-26C4-4270-C133-CDD86E8FF98C}"/>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08732322-D09E-A740-C722-E0915D5D4015}"/>
              </a:ext>
            </a:extLst>
          </p:cNvPr>
          <p:cNvSpPr>
            <a:spLocks noGrp="1"/>
          </p:cNvSpPr>
          <p:nvPr>
            <p:ph type="title"/>
          </p:nvPr>
        </p:nvSpPr>
        <p:spPr/>
        <p:txBody>
          <a:bodyPr/>
          <a:lstStyle/>
          <a:p>
            <a:r>
              <a:rPr lang="sv-SE" noProof="0" dirty="0"/>
              <a:t>Bättre kunskap om medellivslängden i Vietnam än </a:t>
            </a:r>
            <a:r>
              <a:rPr lang="sv-SE" dirty="0"/>
              <a:t>i </a:t>
            </a:r>
            <a:r>
              <a:rPr lang="sv-SE" noProof="0" dirty="0"/>
              <a:t>Bolivia</a:t>
            </a:r>
          </a:p>
        </p:txBody>
      </p:sp>
      <p:sp>
        <p:nvSpPr>
          <p:cNvPr id="6" name="Date Placeholder 5">
            <a:extLst>
              <a:ext uri="{FF2B5EF4-FFF2-40B4-BE49-F238E27FC236}">
                <a16:creationId xmlns:a16="http://schemas.microsoft.com/office/drawing/2014/main" id="{B69956C8-56A9-BDE2-B172-B795E6FB0044}"/>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5B3CCDD2-1EFE-5350-466D-0C077324EFA4}"/>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3A7F9FA3-DB6F-192B-87C1-5710E3DEF115}"/>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82A2FB55-B78F-2FEE-9D94-44ED079AF579}"/>
              </a:ext>
            </a:extLst>
          </p:cNvPr>
          <p:cNvSpPr/>
          <p:nvPr/>
        </p:nvSpPr>
        <p:spPr>
          <a:xfrm>
            <a:off x="431800" y="1710800"/>
            <a:ext cx="7677150" cy="42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”Ungefär hur hög tror du att </a:t>
            </a:r>
            <a:r>
              <a:rPr lang="sv-SE" sz="1200" b="1" u="sng" noProof="0" dirty="0">
                <a:solidFill>
                  <a:srgbClr val="000000"/>
                </a:solidFill>
                <a:latin typeface="Century Gothic" panose="020B0502020202020204" pitchFamily="34" charset="0"/>
              </a:rPr>
              <a:t>medellivslängden</a:t>
            </a:r>
            <a:r>
              <a:rPr lang="sv-SE" sz="1200" b="1" noProof="0" dirty="0">
                <a:solidFill>
                  <a:srgbClr val="000000"/>
                </a:solidFill>
                <a:latin typeface="Century Gothic" panose="020B0502020202020204" pitchFamily="34" charset="0"/>
              </a:rPr>
              <a:t> är i Vietnam (Bolivia)?”</a:t>
            </a:r>
          </a:p>
          <a:p>
            <a:pPr algn="l"/>
            <a:r>
              <a:rPr lang="sv-SE" sz="1200" noProof="0" dirty="0">
                <a:solidFill>
                  <a:srgbClr val="000000"/>
                </a:solidFill>
                <a:latin typeface="Century Gothic" panose="020B0502020202020204" pitchFamily="34" charset="0"/>
              </a:rPr>
              <a:t>Andel i %</a:t>
            </a:r>
          </a:p>
        </p:txBody>
      </p:sp>
      <p:sp>
        <p:nvSpPr>
          <p:cNvPr id="2" name="New shape">
            <a:extLst>
              <a:ext uri="{FF2B5EF4-FFF2-40B4-BE49-F238E27FC236}">
                <a16:creationId xmlns:a16="http://schemas.microsoft.com/office/drawing/2014/main" id="{26674308-AB1B-093C-7ECC-B5E289DDBBFB}"/>
              </a:ext>
            </a:extLst>
          </p:cNvPr>
          <p:cNvSpPr/>
          <p:nvPr/>
        </p:nvSpPr>
        <p:spPr>
          <a:xfrm rot="5400000" flipH="1">
            <a:off x="4284661" y="2442645"/>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1F5F655F-5344-44DF-A8F7-32FF039B787A}"/>
              </a:ext>
            </a:extLst>
          </p:cNvPr>
          <p:cNvSpPr txBox="1"/>
          <p:nvPr/>
        </p:nvSpPr>
        <p:spPr>
          <a:xfrm>
            <a:off x="425206" y="6326291"/>
            <a:ext cx="5368085" cy="153888"/>
          </a:xfrm>
          <a:prstGeom prst="rect">
            <a:avLst/>
          </a:prstGeom>
        </p:spPr>
        <p:txBody>
          <a:bodyPr vert="horz" wrap="square" lIns="0" tIns="0" rIns="0" bIns="0" rtlCol="0">
            <a:spAutoFit/>
          </a:bodyPr>
          <a:lstStyle/>
          <a:p>
            <a:pPr algn="l"/>
            <a:r>
              <a:rPr lang="sv-SE" sz="1000" noProof="0" dirty="0"/>
              <a:t>Antal intervjuer: Bolivia 805, Vietnam 746 (2025)</a:t>
            </a:r>
          </a:p>
        </p:txBody>
      </p:sp>
      <p:sp>
        <p:nvSpPr>
          <p:cNvPr id="7" name="Text Placeholder 9">
            <a:extLst>
              <a:ext uri="{FF2B5EF4-FFF2-40B4-BE49-F238E27FC236}">
                <a16:creationId xmlns:a16="http://schemas.microsoft.com/office/drawing/2014/main" id="{AD2489EE-1930-B9C1-1159-252E21742161}"/>
              </a:ext>
            </a:extLst>
          </p:cNvPr>
          <p:cNvSpPr>
            <a:spLocks noGrp="1"/>
          </p:cNvSpPr>
          <p:nvPr>
            <p:ph type="body" sz="quarter" idx="22"/>
          </p:nvPr>
        </p:nvSpPr>
        <p:spPr>
          <a:xfrm>
            <a:off x="460374" y="1085442"/>
            <a:ext cx="8301661" cy="433182"/>
          </a:xfrm>
        </p:spPr>
        <p:txBody>
          <a:bodyPr/>
          <a:lstStyle/>
          <a:p>
            <a:r>
              <a:rPr lang="sv-SE" noProof="0" dirty="0"/>
              <a:t>Kunskap om omvärlden</a:t>
            </a:r>
          </a:p>
        </p:txBody>
      </p:sp>
      <p:sp>
        <p:nvSpPr>
          <p:cNvPr id="9" name="TextBox 17">
            <a:extLst>
              <a:ext uri="{FF2B5EF4-FFF2-40B4-BE49-F238E27FC236}">
                <a16:creationId xmlns:a16="http://schemas.microsoft.com/office/drawing/2014/main" id="{41DA5BCC-8A86-7E05-E67D-E0D1534D9508}"/>
              </a:ext>
            </a:extLst>
          </p:cNvPr>
          <p:cNvSpPr txBox="1"/>
          <p:nvPr/>
        </p:nvSpPr>
        <p:spPr>
          <a:xfrm>
            <a:off x="8762035" y="1758541"/>
            <a:ext cx="2966415" cy="4308872"/>
          </a:xfrm>
          <a:prstGeom prst="rect">
            <a:avLst/>
          </a:prstGeom>
        </p:spPr>
        <p:txBody>
          <a:bodyPr vert="horz" wrap="square" lIns="0" tIns="0" rIns="0" bIns="0" rtlCol="0">
            <a:spAutoFit/>
          </a:bodyPr>
          <a:lstStyle/>
          <a:p>
            <a:r>
              <a:rPr lang="sv-SE" sz="1400" dirty="0"/>
              <a:t>I år ställdes frågan om medellivslängden i Vietnam till hälften av respondenterna, och en fråga om medellivslängd i Bolivia till andra hälften. Resultatet för Bolivia ligger på ungefär samma nivåer som 2016 för Vietnam. </a:t>
            </a:r>
          </a:p>
          <a:p>
            <a:endParaRPr lang="sv-SE" sz="1400" dirty="0"/>
          </a:p>
          <a:p>
            <a:r>
              <a:rPr lang="sv-SE" sz="1400" noProof="0" dirty="0"/>
              <a:t>Medellivslängden i Vietnam är 2025 7</a:t>
            </a:r>
            <a:r>
              <a:rPr lang="sv-SE" sz="1400" dirty="0"/>
              <a:t>5</a:t>
            </a:r>
            <a:r>
              <a:rPr lang="sv-SE" sz="1400" noProof="0" dirty="0"/>
              <a:t> år. Sedan 2016 har allt fler trott att medellivslängden är ungefär 65 år eller över, vilket är korrekt.</a:t>
            </a:r>
          </a:p>
          <a:p>
            <a:endParaRPr lang="sv-SE" sz="1400" noProof="0" dirty="0"/>
          </a:p>
          <a:p>
            <a:r>
              <a:rPr lang="sv-SE" sz="1400" noProof="0" dirty="0"/>
              <a:t>Medellivslängden i Bolivia år 2025 är nästan 69 år, men kunskapen i Sverige verkar lägre om Bolivia än Vietnam.</a:t>
            </a:r>
          </a:p>
          <a:p>
            <a:endParaRPr lang="sv-SE" sz="1400" noProof="0" dirty="0"/>
          </a:p>
        </p:txBody>
      </p:sp>
    </p:spTree>
    <p:extLst>
      <p:ext uri="{BB962C8B-B14F-4D97-AF65-F5344CB8AC3E}">
        <p14:creationId xmlns:p14="http://schemas.microsoft.com/office/powerpoint/2010/main" val="2515778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9E2BAD2B-EC11-7C47-8AFA-AD0F03578EE1}"/>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54A5F417-EDA8-C323-88BF-686D31B63EEA}"/>
              </a:ext>
            </a:extLst>
          </p:cNvPr>
          <p:cNvGraphicFramePr>
            <a:graphicFrameLocks noGrp="1"/>
          </p:cNvGraphicFramePr>
          <p:nvPr>
            <p:ph sz="quarter" idx="12"/>
            <p:extLst>
              <p:ext uri="{D42A27DB-BD31-4B8C-83A1-F6EECF244321}">
                <p14:modId xmlns:p14="http://schemas.microsoft.com/office/powerpoint/2010/main" val="2975639914"/>
              </p:ext>
            </p:extLst>
          </p:nvPr>
        </p:nvGraphicFramePr>
        <p:xfrm>
          <a:off x="460375" y="1964801"/>
          <a:ext cx="7677150" cy="428625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F840FF00-B410-80E2-73E6-3CD7E82CD662}"/>
              </a:ext>
            </a:extLst>
          </p:cNvPr>
          <p:cNvSpPr>
            <a:spLocks noGrp="1"/>
          </p:cNvSpPr>
          <p:nvPr>
            <p:ph type="sldNum" sz="quarter" idx="16"/>
          </p:nvPr>
        </p:nvSpPr>
        <p:spPr/>
        <p:txBody>
          <a:bodyPr/>
          <a:lstStyle/>
          <a:p>
            <a:fld id="{63DCA5C9-2E11-4C67-86EB-AE1DE127DC64}" type="slidenum">
              <a:rPr lang="sv-SE" noProof="0" smtClean="0"/>
              <a:pPr/>
              <a:t>39</a:t>
            </a:fld>
            <a:endParaRPr lang="sv-SE" noProof="0" dirty="0"/>
          </a:p>
        </p:txBody>
      </p:sp>
      <p:sp>
        <p:nvSpPr>
          <p:cNvPr id="5" name="Footer Placeholder 4">
            <a:extLst>
              <a:ext uri="{FF2B5EF4-FFF2-40B4-BE49-F238E27FC236}">
                <a16:creationId xmlns:a16="http://schemas.microsoft.com/office/drawing/2014/main" id="{9C58AB68-599E-4B8E-67B4-3B55C20B6201}"/>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2181352A-FB7D-BAEC-97D5-9C82C9FD5A75}"/>
              </a:ext>
            </a:extLst>
          </p:cNvPr>
          <p:cNvSpPr>
            <a:spLocks noGrp="1"/>
          </p:cNvSpPr>
          <p:nvPr>
            <p:ph type="title"/>
          </p:nvPr>
        </p:nvSpPr>
        <p:spPr/>
        <p:txBody>
          <a:bodyPr/>
          <a:lstStyle/>
          <a:p>
            <a:r>
              <a:rPr lang="sv-SE" sz="2400" noProof="0" dirty="0"/>
              <a:t>Många har dålig kunskap om unga</a:t>
            </a:r>
            <a:r>
              <a:rPr lang="sv-SE" sz="2400" dirty="0"/>
              <a:t> </a:t>
            </a:r>
            <a:r>
              <a:rPr lang="sv-SE" sz="2400" noProof="0" dirty="0"/>
              <a:t>i Tanzania och deras förmåga att läsa och skriva</a:t>
            </a:r>
          </a:p>
        </p:txBody>
      </p:sp>
      <p:sp>
        <p:nvSpPr>
          <p:cNvPr id="6" name="Date Placeholder 5">
            <a:extLst>
              <a:ext uri="{FF2B5EF4-FFF2-40B4-BE49-F238E27FC236}">
                <a16:creationId xmlns:a16="http://schemas.microsoft.com/office/drawing/2014/main" id="{4317847A-AF3E-F3D7-6F9F-006AA3F78029}"/>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4C672EA3-7C27-2285-72DF-9EBEFA770B2A}"/>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8E986B58-2680-2EAF-14B4-708D95FE9512}"/>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216C114C-744B-D20C-2393-AA7B0644193D}"/>
              </a:ext>
            </a:extLst>
          </p:cNvPr>
          <p:cNvSpPr/>
          <p:nvPr/>
        </p:nvSpPr>
        <p:spPr>
          <a:xfrm>
            <a:off x="431800" y="1710800"/>
            <a:ext cx="7677150" cy="42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Ungefär hur stor del av ungdomarna  (15-24 år) i Tanzania tror du </a:t>
            </a:r>
            <a:r>
              <a:rPr lang="sv-SE" sz="1200" b="1" u="sng" noProof="0" dirty="0">
                <a:solidFill>
                  <a:srgbClr val="000000"/>
                </a:solidFill>
                <a:latin typeface="Century Gothic" panose="020B0502020202020204" pitchFamily="34" charset="0"/>
              </a:rPr>
              <a:t>kan läsa och skriva</a:t>
            </a:r>
            <a:r>
              <a:rPr lang="sv-SE" sz="1200" b="1" noProof="0" dirty="0">
                <a:solidFill>
                  <a:srgbClr val="000000"/>
                </a:solidFill>
                <a:latin typeface="Century Gothic" panose="020B0502020202020204" pitchFamily="34" charset="0"/>
              </a:rPr>
              <a:t>?</a:t>
            </a:r>
          </a:p>
          <a:p>
            <a:pPr algn="l"/>
            <a:r>
              <a:rPr lang="sv-SE" sz="1200" noProof="0" dirty="0">
                <a:solidFill>
                  <a:srgbClr val="000000"/>
                </a:solidFill>
                <a:latin typeface="Century Gothic" panose="020B0502020202020204" pitchFamily="34" charset="0"/>
              </a:rPr>
              <a:t>Andel i %</a:t>
            </a:r>
          </a:p>
        </p:txBody>
      </p:sp>
      <p:sp>
        <p:nvSpPr>
          <p:cNvPr id="2" name="New shape">
            <a:extLst>
              <a:ext uri="{FF2B5EF4-FFF2-40B4-BE49-F238E27FC236}">
                <a16:creationId xmlns:a16="http://schemas.microsoft.com/office/drawing/2014/main" id="{453EDABF-D36C-C337-A861-832048361844}"/>
              </a:ext>
            </a:extLst>
          </p:cNvPr>
          <p:cNvSpPr/>
          <p:nvPr/>
        </p:nvSpPr>
        <p:spPr>
          <a:xfrm rot="5400000" flipH="1">
            <a:off x="4284661" y="2442645"/>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E86C1FCD-B11E-532F-EBCC-C60A6B6B32A4}"/>
              </a:ext>
            </a:extLst>
          </p:cNvPr>
          <p:cNvSpPr txBox="1"/>
          <p:nvPr/>
        </p:nvSpPr>
        <p:spPr>
          <a:xfrm>
            <a:off x="425206" y="6326291"/>
            <a:ext cx="5368085" cy="153888"/>
          </a:xfrm>
          <a:prstGeom prst="rect">
            <a:avLst/>
          </a:prstGeom>
        </p:spPr>
        <p:txBody>
          <a:bodyPr vert="horz" wrap="square" lIns="0" tIns="0" rIns="0" bIns="0" rtlCol="0">
            <a:spAutoFit/>
          </a:bodyPr>
          <a:lstStyle/>
          <a:p>
            <a:pPr algn="l"/>
            <a:r>
              <a:rPr lang="sv-SE" sz="1000" noProof="0" dirty="0"/>
              <a:t>Antal intervjuer: 1 551 (2025)</a:t>
            </a:r>
          </a:p>
        </p:txBody>
      </p:sp>
      <p:sp>
        <p:nvSpPr>
          <p:cNvPr id="7" name="Text Placeholder 9">
            <a:extLst>
              <a:ext uri="{FF2B5EF4-FFF2-40B4-BE49-F238E27FC236}">
                <a16:creationId xmlns:a16="http://schemas.microsoft.com/office/drawing/2014/main" id="{2E80F38F-4805-49E7-7A3C-A82A802DB31B}"/>
              </a:ext>
            </a:extLst>
          </p:cNvPr>
          <p:cNvSpPr>
            <a:spLocks noGrp="1"/>
          </p:cNvSpPr>
          <p:nvPr>
            <p:ph type="body" sz="quarter" idx="22"/>
          </p:nvPr>
        </p:nvSpPr>
        <p:spPr>
          <a:xfrm>
            <a:off x="460374" y="1085442"/>
            <a:ext cx="8301661" cy="433182"/>
          </a:xfrm>
        </p:spPr>
        <p:txBody>
          <a:bodyPr/>
          <a:lstStyle/>
          <a:p>
            <a:r>
              <a:rPr lang="sv-SE" noProof="0" dirty="0"/>
              <a:t>Kunskap om omvärlden</a:t>
            </a:r>
          </a:p>
        </p:txBody>
      </p:sp>
      <p:sp>
        <p:nvSpPr>
          <p:cNvPr id="9" name="TextBox 17">
            <a:extLst>
              <a:ext uri="{FF2B5EF4-FFF2-40B4-BE49-F238E27FC236}">
                <a16:creationId xmlns:a16="http://schemas.microsoft.com/office/drawing/2014/main" id="{69C32B97-D171-54C8-6BA8-CD578FFB924C}"/>
              </a:ext>
            </a:extLst>
          </p:cNvPr>
          <p:cNvSpPr txBox="1"/>
          <p:nvPr/>
        </p:nvSpPr>
        <p:spPr>
          <a:xfrm>
            <a:off x="8916988" y="1639628"/>
            <a:ext cx="2492375" cy="4955203"/>
          </a:xfrm>
          <a:prstGeom prst="rect">
            <a:avLst/>
          </a:prstGeom>
        </p:spPr>
        <p:txBody>
          <a:bodyPr vert="horz" wrap="square" lIns="0" tIns="0" rIns="0" bIns="0" rtlCol="0">
            <a:spAutoFit/>
          </a:bodyPr>
          <a:lstStyle/>
          <a:p>
            <a:r>
              <a:rPr lang="sv-SE" sz="1400" noProof="0" dirty="0"/>
              <a:t>Något fler respondenter har svarat att de inte vet de senaste tre åren jämfört med längre tillbaka. </a:t>
            </a:r>
          </a:p>
          <a:p>
            <a:endParaRPr lang="sv-SE" sz="1400" dirty="0"/>
          </a:p>
          <a:p>
            <a:r>
              <a:rPr lang="sv-SE" sz="1400" dirty="0"/>
              <a:t>Endast 17 % tror att åtta av tio ungdomar i Tanzania kan läsa, vilket är rätt svar. </a:t>
            </a:r>
          </a:p>
          <a:p>
            <a:endParaRPr lang="sv-SE" sz="1400" dirty="0"/>
          </a:p>
          <a:p>
            <a:r>
              <a:rPr lang="sv-SE" sz="1400" dirty="0"/>
              <a:t>Den övergripande trenden är att färre svarar mellan 2-4 av 10, samtidigt som andelen 6-8 ökar något. Detta samtidigt som andelen vet ej ökar över tid. </a:t>
            </a:r>
          </a:p>
          <a:p>
            <a:endParaRPr lang="sv-SE" sz="1400" noProof="0" dirty="0"/>
          </a:p>
          <a:p>
            <a:endParaRPr lang="sv-SE" sz="1400" noProof="0" dirty="0"/>
          </a:p>
          <a:p>
            <a:endParaRPr lang="sv-SE" sz="1400" noProof="0" dirty="0"/>
          </a:p>
          <a:p>
            <a:endParaRPr lang="sv-SE" sz="1400" noProof="0" dirty="0"/>
          </a:p>
          <a:p>
            <a:endParaRPr lang="sv-SE" sz="1400" noProof="0" dirty="0"/>
          </a:p>
          <a:p>
            <a:endParaRPr lang="sv-SE" sz="1400" noProof="0" dirty="0"/>
          </a:p>
          <a:p>
            <a:endParaRPr lang="sv-SE" sz="1400" noProof="0" dirty="0"/>
          </a:p>
          <a:p>
            <a:endParaRPr lang="sv-SE" sz="1400" noProof="0" dirty="0"/>
          </a:p>
        </p:txBody>
      </p:sp>
    </p:spTree>
    <p:extLst>
      <p:ext uri="{BB962C8B-B14F-4D97-AF65-F5344CB8AC3E}">
        <p14:creationId xmlns:p14="http://schemas.microsoft.com/office/powerpoint/2010/main" val="4119129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F82BF4-2EEB-394B-0633-E7A3DAC9D7BD}"/>
              </a:ext>
            </a:extLst>
          </p:cNvPr>
          <p:cNvSpPr>
            <a:spLocks noGrp="1"/>
          </p:cNvSpPr>
          <p:nvPr>
            <p:ph type="sldNum" sz="quarter" idx="24"/>
          </p:nvPr>
        </p:nvSpPr>
        <p:spPr>
          <a:xfrm>
            <a:off x="11509579" y="6546850"/>
            <a:ext cx="218871" cy="155574"/>
          </a:xfrm>
        </p:spPr>
        <p:txBody>
          <a:bodyPr/>
          <a:lstStyle/>
          <a:p>
            <a:fld id="{63DCA5C9-2E11-4C67-86EB-AE1DE127DC64}" type="slidenum">
              <a:rPr lang="sv-SE" noProof="0" smtClean="0"/>
              <a:pPr/>
              <a:t>4</a:t>
            </a:fld>
            <a:endParaRPr lang="sv-SE" noProof="0" dirty="0"/>
          </a:p>
        </p:txBody>
      </p:sp>
      <p:sp>
        <p:nvSpPr>
          <p:cNvPr id="3" name="Title 2">
            <a:extLst>
              <a:ext uri="{FF2B5EF4-FFF2-40B4-BE49-F238E27FC236}">
                <a16:creationId xmlns:a16="http://schemas.microsoft.com/office/drawing/2014/main" id="{F43EE26B-F463-9B66-0AD2-D1B57E1B8148}"/>
              </a:ext>
            </a:extLst>
          </p:cNvPr>
          <p:cNvSpPr>
            <a:spLocks noGrp="1"/>
          </p:cNvSpPr>
          <p:nvPr>
            <p:ph type="title"/>
          </p:nvPr>
        </p:nvSpPr>
        <p:spPr>
          <a:xfrm>
            <a:off x="484411" y="29298"/>
            <a:ext cx="4865463" cy="1001216"/>
          </a:xfrm>
        </p:spPr>
        <p:txBody>
          <a:bodyPr/>
          <a:lstStyle/>
          <a:p>
            <a:r>
              <a:rPr lang="sv-SE" noProof="0" dirty="0"/>
              <a:t>Agenda</a:t>
            </a:r>
          </a:p>
        </p:txBody>
      </p:sp>
      <p:sp>
        <p:nvSpPr>
          <p:cNvPr id="4" name="Text Placeholder 3">
            <a:extLst>
              <a:ext uri="{FF2B5EF4-FFF2-40B4-BE49-F238E27FC236}">
                <a16:creationId xmlns:a16="http://schemas.microsoft.com/office/drawing/2014/main" id="{E5412303-1E62-A877-CE05-C907621DC655}"/>
              </a:ext>
            </a:extLst>
          </p:cNvPr>
          <p:cNvSpPr>
            <a:spLocks noGrp="1"/>
          </p:cNvSpPr>
          <p:nvPr>
            <p:ph type="body" sz="quarter" idx="19"/>
          </p:nvPr>
        </p:nvSpPr>
        <p:spPr>
          <a:xfrm>
            <a:off x="1512888" y="1658938"/>
            <a:ext cx="9164637" cy="4751387"/>
          </a:xfrm>
        </p:spPr>
        <p:txBody>
          <a:bodyPr/>
          <a:lstStyle/>
          <a:p>
            <a:r>
              <a:rPr lang="sv-SE" noProof="0" dirty="0"/>
              <a:t>Biståndsvilja</a:t>
            </a:r>
          </a:p>
          <a:p>
            <a:r>
              <a:rPr lang="sv-SE" noProof="0" dirty="0"/>
              <a:t>Effektivitet</a:t>
            </a:r>
          </a:p>
          <a:p>
            <a:r>
              <a:rPr lang="sv-SE" noProof="0" dirty="0"/>
              <a:t>Kännedom om insatser i svenskt bistånd</a:t>
            </a:r>
          </a:p>
          <a:p>
            <a:r>
              <a:rPr lang="sv-SE" noProof="0" dirty="0"/>
              <a:t>Engagemang</a:t>
            </a:r>
          </a:p>
          <a:p>
            <a:endParaRPr lang="sv-SE" noProof="0" dirty="0"/>
          </a:p>
          <a:p>
            <a:r>
              <a:rPr lang="sv-SE" noProof="0" dirty="0"/>
              <a:t>Inställning till utveckling och bistånd</a:t>
            </a:r>
          </a:p>
          <a:p>
            <a:r>
              <a:rPr lang="sv-SE" noProof="0" dirty="0"/>
              <a:t>De globala målen</a:t>
            </a:r>
          </a:p>
          <a:p>
            <a:r>
              <a:rPr lang="sv-SE" noProof="0" dirty="0"/>
              <a:t>Kunskap om omvärlden</a:t>
            </a:r>
          </a:p>
          <a:p>
            <a:r>
              <a:rPr lang="sv-SE" noProof="0" dirty="0"/>
              <a:t>Index</a:t>
            </a:r>
          </a:p>
          <a:p>
            <a:endParaRPr lang="sv-SE" noProof="0" dirty="0"/>
          </a:p>
        </p:txBody>
      </p:sp>
      <p:sp>
        <p:nvSpPr>
          <p:cNvPr id="5" name="Footer Placeholder 4">
            <a:extLst>
              <a:ext uri="{FF2B5EF4-FFF2-40B4-BE49-F238E27FC236}">
                <a16:creationId xmlns:a16="http://schemas.microsoft.com/office/drawing/2014/main" id="{816739BB-3E75-2670-E333-172C71A09E64}"/>
              </a:ext>
            </a:extLst>
          </p:cNvPr>
          <p:cNvSpPr>
            <a:spLocks noGrp="1"/>
          </p:cNvSpPr>
          <p:nvPr>
            <p:ph type="ftr" sz="quarter" idx="25"/>
          </p:nvPr>
        </p:nvSpPr>
        <p:spPr>
          <a:xfrm>
            <a:off x="1009650" y="6546849"/>
            <a:ext cx="7127875" cy="155574"/>
          </a:xfrm>
        </p:spPr>
        <p:txBody>
          <a:bodyPr/>
          <a:lstStyle/>
          <a:p>
            <a:r>
              <a:rPr lang="sv-SE" noProof="0" dirty="0"/>
              <a:t>Sida - Utveckling och bistånd 2025</a:t>
            </a:r>
          </a:p>
        </p:txBody>
      </p:sp>
      <p:sp>
        <p:nvSpPr>
          <p:cNvPr id="6" name="Date Placeholder 5">
            <a:extLst>
              <a:ext uri="{FF2B5EF4-FFF2-40B4-BE49-F238E27FC236}">
                <a16:creationId xmlns:a16="http://schemas.microsoft.com/office/drawing/2014/main" id="{51DDEB13-5612-A3B2-E9BF-A9AAAB055FD2}"/>
              </a:ext>
            </a:extLst>
          </p:cNvPr>
          <p:cNvSpPr>
            <a:spLocks noGrp="1"/>
          </p:cNvSpPr>
          <p:nvPr>
            <p:ph type="dt" sz="half" idx="26"/>
          </p:nvPr>
        </p:nvSpPr>
        <p:spPr>
          <a:xfrm>
            <a:off x="9394825" y="6546850"/>
            <a:ext cx="2014538" cy="155574"/>
          </a:xfrm>
        </p:spPr>
        <p:txBody>
          <a:bodyPr/>
          <a:lstStyle/>
          <a:p>
            <a:r>
              <a:rPr lang="sv-SE" noProof="0" dirty="0" err="1"/>
              <a:t>Confidential</a:t>
            </a:r>
            <a:endParaRPr lang="sv-SE" noProof="0" dirty="0"/>
          </a:p>
        </p:txBody>
      </p:sp>
    </p:spTree>
    <p:extLst>
      <p:ext uri="{BB962C8B-B14F-4D97-AF65-F5344CB8AC3E}">
        <p14:creationId xmlns:p14="http://schemas.microsoft.com/office/powerpoint/2010/main" val="3902545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5D939B08-24B3-4043-8342-F577FBF6F659}"/>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9F77C1FF-4F09-C2D0-85EE-0B54A8D746E5}"/>
              </a:ext>
            </a:extLst>
          </p:cNvPr>
          <p:cNvGraphicFramePr>
            <a:graphicFrameLocks noGrp="1"/>
          </p:cNvGraphicFramePr>
          <p:nvPr>
            <p:ph sz="quarter" idx="12"/>
            <p:extLst>
              <p:ext uri="{D42A27DB-BD31-4B8C-83A1-F6EECF244321}">
                <p14:modId xmlns:p14="http://schemas.microsoft.com/office/powerpoint/2010/main" val="1400970307"/>
              </p:ext>
            </p:extLst>
          </p:nvPr>
        </p:nvGraphicFramePr>
        <p:xfrm>
          <a:off x="460374" y="1964801"/>
          <a:ext cx="8012293" cy="428625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CD3A7EFC-353E-AD25-D5F4-6B40ACF4986C}"/>
              </a:ext>
            </a:extLst>
          </p:cNvPr>
          <p:cNvSpPr>
            <a:spLocks noGrp="1"/>
          </p:cNvSpPr>
          <p:nvPr>
            <p:ph type="sldNum" sz="quarter" idx="16"/>
          </p:nvPr>
        </p:nvSpPr>
        <p:spPr/>
        <p:txBody>
          <a:bodyPr/>
          <a:lstStyle/>
          <a:p>
            <a:fld id="{63DCA5C9-2E11-4C67-86EB-AE1DE127DC64}" type="slidenum">
              <a:rPr lang="sv-SE" noProof="0" smtClean="0"/>
              <a:pPr/>
              <a:t>40</a:t>
            </a:fld>
            <a:endParaRPr lang="sv-SE" noProof="0" dirty="0"/>
          </a:p>
        </p:txBody>
      </p:sp>
      <p:sp>
        <p:nvSpPr>
          <p:cNvPr id="5" name="Footer Placeholder 4">
            <a:extLst>
              <a:ext uri="{FF2B5EF4-FFF2-40B4-BE49-F238E27FC236}">
                <a16:creationId xmlns:a16="http://schemas.microsoft.com/office/drawing/2014/main" id="{CABA42B3-B648-08FF-0594-F05A81132CA1}"/>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CD13AA7A-6257-7D4E-7A3A-D1E75E238D22}"/>
              </a:ext>
            </a:extLst>
          </p:cNvPr>
          <p:cNvSpPr>
            <a:spLocks noGrp="1"/>
          </p:cNvSpPr>
          <p:nvPr>
            <p:ph type="title"/>
          </p:nvPr>
        </p:nvSpPr>
        <p:spPr/>
        <p:txBody>
          <a:bodyPr/>
          <a:lstStyle/>
          <a:p>
            <a:r>
              <a:rPr lang="sv-SE" sz="2600" noProof="0" dirty="0"/>
              <a:t>Mycket dålig kunskap om hur många barn per kvinna som föds i Bangladesh</a:t>
            </a:r>
          </a:p>
        </p:txBody>
      </p:sp>
      <p:sp>
        <p:nvSpPr>
          <p:cNvPr id="6" name="Date Placeholder 5">
            <a:extLst>
              <a:ext uri="{FF2B5EF4-FFF2-40B4-BE49-F238E27FC236}">
                <a16:creationId xmlns:a16="http://schemas.microsoft.com/office/drawing/2014/main" id="{F0B6D42C-3342-2CB9-8907-DA794954A864}"/>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20E1F9B7-0562-62F9-3003-576D86D94CB3}"/>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90E63162-5288-3730-AB63-83DCF284F846}"/>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8AA56143-8061-A58E-56C4-819BC0B4476C}"/>
              </a:ext>
            </a:extLst>
          </p:cNvPr>
          <p:cNvSpPr/>
          <p:nvPr/>
        </p:nvSpPr>
        <p:spPr>
          <a:xfrm>
            <a:off x="431800" y="1710800"/>
            <a:ext cx="7677150" cy="42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Ungefär hur många </a:t>
            </a:r>
            <a:r>
              <a:rPr lang="sv-SE" sz="1200" b="1" u="sng" noProof="0" dirty="0">
                <a:solidFill>
                  <a:srgbClr val="000000"/>
                </a:solidFill>
                <a:latin typeface="Century Gothic" panose="020B0502020202020204" pitchFamily="34" charset="0"/>
              </a:rPr>
              <a:t>barn per kvinna </a:t>
            </a:r>
            <a:r>
              <a:rPr lang="sv-SE" sz="1200" b="1" noProof="0" dirty="0">
                <a:solidFill>
                  <a:srgbClr val="000000"/>
                </a:solidFill>
                <a:latin typeface="Century Gothic" panose="020B0502020202020204" pitchFamily="34" charset="0"/>
              </a:rPr>
              <a:t>tror du föds i Bangladesh?</a:t>
            </a:r>
          </a:p>
          <a:p>
            <a:pPr algn="l"/>
            <a:r>
              <a:rPr lang="sv-SE" sz="1200" noProof="0" dirty="0">
                <a:solidFill>
                  <a:srgbClr val="000000"/>
                </a:solidFill>
                <a:latin typeface="Century Gothic" panose="020B0502020202020204" pitchFamily="34" charset="0"/>
              </a:rPr>
              <a:t>Andel i %</a:t>
            </a:r>
          </a:p>
        </p:txBody>
      </p:sp>
      <p:sp>
        <p:nvSpPr>
          <p:cNvPr id="2" name="New shape">
            <a:extLst>
              <a:ext uri="{FF2B5EF4-FFF2-40B4-BE49-F238E27FC236}">
                <a16:creationId xmlns:a16="http://schemas.microsoft.com/office/drawing/2014/main" id="{3272A1B0-2802-EB21-59BF-883FFA191867}"/>
              </a:ext>
            </a:extLst>
          </p:cNvPr>
          <p:cNvSpPr/>
          <p:nvPr/>
        </p:nvSpPr>
        <p:spPr>
          <a:xfrm rot="5400000" flipH="1">
            <a:off x="4284661" y="2326896"/>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3DE17EDD-A519-1727-C8F1-DC7A17FA26D9}"/>
              </a:ext>
            </a:extLst>
          </p:cNvPr>
          <p:cNvSpPr txBox="1"/>
          <p:nvPr/>
        </p:nvSpPr>
        <p:spPr>
          <a:xfrm>
            <a:off x="425206" y="6222117"/>
            <a:ext cx="7677150" cy="307777"/>
          </a:xfrm>
          <a:prstGeom prst="rect">
            <a:avLst/>
          </a:prstGeom>
        </p:spPr>
        <p:txBody>
          <a:bodyPr vert="horz" wrap="square" lIns="0" tIns="0" rIns="0" bIns="0" rtlCol="0">
            <a:spAutoFit/>
          </a:bodyPr>
          <a:lstStyle/>
          <a:p>
            <a:pPr algn="l"/>
            <a:r>
              <a:rPr lang="sv-SE" sz="1000" noProof="0" dirty="0"/>
              <a:t>Antal intervjuer: 1 551 (2025). *Svarsskalan justerades 2017, så 2016 var svarsalternativen i stället ”Ungefär 2,5, 3,5, 4,5 och 5,5 barn per kvinna”. </a:t>
            </a:r>
          </a:p>
        </p:txBody>
      </p:sp>
      <p:sp>
        <p:nvSpPr>
          <p:cNvPr id="7" name="Text Placeholder 9">
            <a:extLst>
              <a:ext uri="{FF2B5EF4-FFF2-40B4-BE49-F238E27FC236}">
                <a16:creationId xmlns:a16="http://schemas.microsoft.com/office/drawing/2014/main" id="{DCDD801C-E6B2-08A4-9B20-75E4E90036A3}"/>
              </a:ext>
            </a:extLst>
          </p:cNvPr>
          <p:cNvSpPr>
            <a:spLocks noGrp="1"/>
          </p:cNvSpPr>
          <p:nvPr>
            <p:ph type="body" sz="quarter" idx="22"/>
          </p:nvPr>
        </p:nvSpPr>
        <p:spPr>
          <a:xfrm>
            <a:off x="460374" y="1085442"/>
            <a:ext cx="8301661" cy="433182"/>
          </a:xfrm>
        </p:spPr>
        <p:txBody>
          <a:bodyPr/>
          <a:lstStyle/>
          <a:p>
            <a:r>
              <a:rPr lang="sv-SE" noProof="0" dirty="0"/>
              <a:t>Kunskap om omvärlden</a:t>
            </a:r>
          </a:p>
        </p:txBody>
      </p:sp>
      <p:sp>
        <p:nvSpPr>
          <p:cNvPr id="9" name="TextBox 17">
            <a:extLst>
              <a:ext uri="{FF2B5EF4-FFF2-40B4-BE49-F238E27FC236}">
                <a16:creationId xmlns:a16="http://schemas.microsoft.com/office/drawing/2014/main" id="{AD0FC41A-0E69-6FA7-BBE2-966FECEF71B0}"/>
              </a:ext>
            </a:extLst>
          </p:cNvPr>
          <p:cNvSpPr txBox="1"/>
          <p:nvPr/>
        </p:nvSpPr>
        <p:spPr>
          <a:xfrm>
            <a:off x="9017204" y="1651077"/>
            <a:ext cx="2492375" cy="4308872"/>
          </a:xfrm>
          <a:prstGeom prst="rect">
            <a:avLst/>
          </a:prstGeom>
        </p:spPr>
        <p:txBody>
          <a:bodyPr vert="horz" wrap="square" lIns="0" tIns="0" rIns="0" bIns="0" rtlCol="0">
            <a:spAutoFit/>
          </a:bodyPr>
          <a:lstStyle/>
          <a:p>
            <a:r>
              <a:rPr lang="sv-SE" sz="1400" noProof="0" dirty="0"/>
              <a:t>Även för denna fråga har respondenter i högre utsträckning svarat att de inte vet de senaste tre åren jämfört med längre tillbaka.</a:t>
            </a:r>
          </a:p>
          <a:p>
            <a:endParaRPr lang="sv-SE" sz="1400" dirty="0"/>
          </a:p>
          <a:p>
            <a:r>
              <a:rPr lang="sv-SE" sz="1400" noProof="0" dirty="0"/>
              <a:t>Endast 5% tror att det föds ungefär 2 barn per kvinna, vilket är rätt svar. </a:t>
            </a:r>
            <a:r>
              <a:rPr lang="sv-SE" sz="1400" dirty="0"/>
              <a:t>Kunskapen om hur många barn som föds per kvinna i Bangladesh är med andra ord extremt dålig. </a:t>
            </a:r>
            <a:endParaRPr lang="sv-SE" sz="1400" noProof="0" dirty="0"/>
          </a:p>
          <a:p>
            <a:endParaRPr lang="sv-SE" sz="1400" noProof="0" dirty="0"/>
          </a:p>
          <a:p>
            <a:endParaRPr lang="sv-SE" sz="1400" noProof="0" dirty="0"/>
          </a:p>
          <a:p>
            <a:endParaRPr lang="sv-SE" sz="1400" noProof="0" dirty="0"/>
          </a:p>
          <a:p>
            <a:endParaRPr lang="sv-SE" sz="1400" noProof="0" dirty="0"/>
          </a:p>
          <a:p>
            <a:endParaRPr lang="sv-SE" sz="1400" noProof="0" dirty="0"/>
          </a:p>
          <a:p>
            <a:endParaRPr lang="sv-SE" sz="1400" noProof="0" dirty="0"/>
          </a:p>
          <a:p>
            <a:endParaRPr lang="sv-SE" sz="1400" noProof="0" dirty="0"/>
          </a:p>
        </p:txBody>
      </p:sp>
    </p:spTree>
    <p:extLst>
      <p:ext uri="{BB962C8B-B14F-4D97-AF65-F5344CB8AC3E}">
        <p14:creationId xmlns:p14="http://schemas.microsoft.com/office/powerpoint/2010/main" val="2814058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AF3B2D90-9618-C81F-247D-160EB0D47549}"/>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2DD5AF24-80C8-9A0A-1341-714A66801EE6}"/>
              </a:ext>
            </a:extLst>
          </p:cNvPr>
          <p:cNvGraphicFramePr>
            <a:graphicFrameLocks noGrp="1"/>
          </p:cNvGraphicFramePr>
          <p:nvPr>
            <p:ph sz="quarter" idx="12"/>
            <p:extLst>
              <p:ext uri="{D42A27DB-BD31-4B8C-83A1-F6EECF244321}">
                <p14:modId xmlns:p14="http://schemas.microsoft.com/office/powerpoint/2010/main" val="3548789176"/>
              </p:ext>
            </p:extLst>
          </p:nvPr>
        </p:nvGraphicFramePr>
        <p:xfrm>
          <a:off x="460374" y="1964801"/>
          <a:ext cx="8012293" cy="428625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28C836E2-56F0-2AB6-81F0-343E3186512D}"/>
              </a:ext>
            </a:extLst>
          </p:cNvPr>
          <p:cNvSpPr>
            <a:spLocks noGrp="1"/>
          </p:cNvSpPr>
          <p:nvPr>
            <p:ph type="sldNum" sz="quarter" idx="16"/>
          </p:nvPr>
        </p:nvSpPr>
        <p:spPr/>
        <p:txBody>
          <a:bodyPr/>
          <a:lstStyle/>
          <a:p>
            <a:fld id="{63DCA5C9-2E11-4C67-86EB-AE1DE127DC64}" type="slidenum">
              <a:rPr lang="sv-SE" noProof="0" smtClean="0"/>
              <a:pPr/>
              <a:t>41</a:t>
            </a:fld>
            <a:endParaRPr lang="sv-SE" noProof="0" dirty="0"/>
          </a:p>
        </p:txBody>
      </p:sp>
      <p:sp>
        <p:nvSpPr>
          <p:cNvPr id="5" name="Footer Placeholder 4">
            <a:extLst>
              <a:ext uri="{FF2B5EF4-FFF2-40B4-BE49-F238E27FC236}">
                <a16:creationId xmlns:a16="http://schemas.microsoft.com/office/drawing/2014/main" id="{5381F6E4-2EDB-38D4-788E-7676C88F198E}"/>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B19A95C9-7A89-DF8B-BBD9-2327DD520BE2}"/>
              </a:ext>
            </a:extLst>
          </p:cNvPr>
          <p:cNvSpPr>
            <a:spLocks noGrp="1"/>
          </p:cNvSpPr>
          <p:nvPr>
            <p:ph type="title"/>
          </p:nvPr>
        </p:nvSpPr>
        <p:spPr/>
        <p:txBody>
          <a:bodyPr/>
          <a:lstStyle/>
          <a:p>
            <a:r>
              <a:rPr lang="sv-SE" noProof="0" dirty="0"/>
              <a:t>Även dålig kunskap om barnadödligheten i Kenya</a:t>
            </a:r>
          </a:p>
        </p:txBody>
      </p:sp>
      <p:sp>
        <p:nvSpPr>
          <p:cNvPr id="6" name="Date Placeholder 5">
            <a:extLst>
              <a:ext uri="{FF2B5EF4-FFF2-40B4-BE49-F238E27FC236}">
                <a16:creationId xmlns:a16="http://schemas.microsoft.com/office/drawing/2014/main" id="{6E126DAC-19C0-4BD9-0E6E-3A55640DABDB}"/>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9E88F103-8C6F-EEAB-8966-A6E4C6362AB8}"/>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C00BF48E-17E0-8F78-49C2-D55009DFF9B9}"/>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15526FD8-5B44-C5D7-656B-AB78D01A0AE2}"/>
              </a:ext>
            </a:extLst>
          </p:cNvPr>
          <p:cNvSpPr/>
          <p:nvPr/>
        </p:nvSpPr>
        <p:spPr>
          <a:xfrm>
            <a:off x="431800" y="1710800"/>
            <a:ext cx="7677150" cy="42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Ungefär hur stor tror du att </a:t>
            </a:r>
            <a:r>
              <a:rPr lang="sv-SE" sz="1200" b="1" u="sng" noProof="0" dirty="0">
                <a:solidFill>
                  <a:srgbClr val="000000"/>
                </a:solidFill>
                <a:latin typeface="Century Gothic" panose="020B0502020202020204" pitchFamily="34" charset="0"/>
              </a:rPr>
              <a:t>barnadödligheten</a:t>
            </a:r>
            <a:r>
              <a:rPr lang="sv-SE" sz="1200" b="1" noProof="0" dirty="0">
                <a:solidFill>
                  <a:srgbClr val="000000"/>
                </a:solidFill>
                <a:latin typeface="Century Gothic" panose="020B0502020202020204" pitchFamily="34" charset="0"/>
              </a:rPr>
              <a:t> (andel barn som dör före 5 års ålder) är i Kenya?</a:t>
            </a:r>
          </a:p>
          <a:p>
            <a:pPr algn="l"/>
            <a:r>
              <a:rPr lang="sv-SE" sz="1200" noProof="0" dirty="0">
                <a:solidFill>
                  <a:srgbClr val="000000"/>
                </a:solidFill>
                <a:latin typeface="Century Gothic" panose="020B0502020202020204" pitchFamily="34" charset="0"/>
              </a:rPr>
              <a:t>Andel i %</a:t>
            </a:r>
          </a:p>
        </p:txBody>
      </p:sp>
      <p:sp>
        <p:nvSpPr>
          <p:cNvPr id="2" name="New shape">
            <a:extLst>
              <a:ext uri="{FF2B5EF4-FFF2-40B4-BE49-F238E27FC236}">
                <a16:creationId xmlns:a16="http://schemas.microsoft.com/office/drawing/2014/main" id="{150FCBDD-9FAD-1E1F-07CC-2053A1AEA3F8}"/>
              </a:ext>
            </a:extLst>
          </p:cNvPr>
          <p:cNvSpPr/>
          <p:nvPr/>
        </p:nvSpPr>
        <p:spPr>
          <a:xfrm rot="5400000" flipH="1">
            <a:off x="4284661" y="2326896"/>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BF2664E0-A331-A8C5-65B3-97C1B367C01C}"/>
              </a:ext>
            </a:extLst>
          </p:cNvPr>
          <p:cNvSpPr txBox="1"/>
          <p:nvPr/>
        </p:nvSpPr>
        <p:spPr>
          <a:xfrm>
            <a:off x="425206" y="6222117"/>
            <a:ext cx="7677150" cy="153888"/>
          </a:xfrm>
          <a:prstGeom prst="rect">
            <a:avLst/>
          </a:prstGeom>
        </p:spPr>
        <p:txBody>
          <a:bodyPr vert="horz" wrap="square" lIns="0" tIns="0" rIns="0" bIns="0" rtlCol="0">
            <a:spAutoFit/>
          </a:bodyPr>
          <a:lstStyle/>
          <a:p>
            <a:pPr algn="l"/>
            <a:r>
              <a:rPr lang="sv-SE" sz="1000" noProof="0" dirty="0"/>
              <a:t>Antal intervjuer: 1 551 (2025). *Svarsskalan justerades 2018, innan dess var det ”Ungefär 40, 30, 20 och 10 procent”.</a:t>
            </a:r>
          </a:p>
        </p:txBody>
      </p:sp>
      <p:sp>
        <p:nvSpPr>
          <p:cNvPr id="7" name="Text Placeholder 9">
            <a:extLst>
              <a:ext uri="{FF2B5EF4-FFF2-40B4-BE49-F238E27FC236}">
                <a16:creationId xmlns:a16="http://schemas.microsoft.com/office/drawing/2014/main" id="{4A7E0537-5742-7D5B-D287-285122CDA6D1}"/>
              </a:ext>
            </a:extLst>
          </p:cNvPr>
          <p:cNvSpPr>
            <a:spLocks noGrp="1"/>
          </p:cNvSpPr>
          <p:nvPr>
            <p:ph type="body" sz="quarter" idx="22"/>
          </p:nvPr>
        </p:nvSpPr>
        <p:spPr>
          <a:xfrm>
            <a:off x="460374" y="1085442"/>
            <a:ext cx="8301661" cy="433182"/>
          </a:xfrm>
        </p:spPr>
        <p:txBody>
          <a:bodyPr/>
          <a:lstStyle/>
          <a:p>
            <a:r>
              <a:rPr lang="sv-SE" noProof="0" dirty="0"/>
              <a:t>Kunskap om omvärlden</a:t>
            </a:r>
          </a:p>
        </p:txBody>
      </p:sp>
      <p:sp>
        <p:nvSpPr>
          <p:cNvPr id="9" name="TextBox 17">
            <a:extLst>
              <a:ext uri="{FF2B5EF4-FFF2-40B4-BE49-F238E27FC236}">
                <a16:creationId xmlns:a16="http://schemas.microsoft.com/office/drawing/2014/main" id="{BFE1D858-E4D2-CDF9-2CF1-9E0887106500}"/>
              </a:ext>
            </a:extLst>
          </p:cNvPr>
          <p:cNvSpPr txBox="1"/>
          <p:nvPr/>
        </p:nvSpPr>
        <p:spPr>
          <a:xfrm>
            <a:off x="9017204" y="1651077"/>
            <a:ext cx="2492375" cy="3877985"/>
          </a:xfrm>
          <a:prstGeom prst="rect">
            <a:avLst/>
          </a:prstGeom>
        </p:spPr>
        <p:txBody>
          <a:bodyPr vert="horz" wrap="square" lIns="0" tIns="0" rIns="0" bIns="0" rtlCol="0">
            <a:spAutoFit/>
          </a:bodyPr>
          <a:lstStyle/>
          <a:p>
            <a:r>
              <a:rPr lang="sv-SE" sz="1400" noProof="0" dirty="0"/>
              <a:t>Även för denna fråga har respondenter i högre utsträckning svarat att de inte vet de senaste tre åren jämfört med längre tillbaka.</a:t>
            </a:r>
          </a:p>
          <a:p>
            <a:endParaRPr lang="sv-SE" sz="1400" dirty="0"/>
          </a:p>
          <a:p>
            <a:r>
              <a:rPr lang="sv-SE" sz="1400" dirty="0"/>
              <a:t>Endast 1 av 5 tror att barnadödligheten är ungefär 5 procent, vilket är rätt svar. </a:t>
            </a:r>
          </a:p>
          <a:p>
            <a:endParaRPr lang="sv-SE" sz="1400" dirty="0"/>
          </a:p>
          <a:p>
            <a:endParaRPr lang="sv-SE" sz="1400" noProof="0" dirty="0"/>
          </a:p>
          <a:p>
            <a:endParaRPr lang="sv-SE" sz="1400" noProof="0" dirty="0"/>
          </a:p>
          <a:p>
            <a:endParaRPr lang="sv-SE" sz="1400" noProof="0" dirty="0"/>
          </a:p>
          <a:p>
            <a:endParaRPr lang="sv-SE" sz="1400" noProof="0" dirty="0"/>
          </a:p>
          <a:p>
            <a:endParaRPr lang="sv-SE" sz="1400" noProof="0" dirty="0"/>
          </a:p>
          <a:p>
            <a:endParaRPr lang="sv-SE" sz="1400" noProof="0" dirty="0"/>
          </a:p>
          <a:p>
            <a:endParaRPr lang="sv-SE" sz="1400" noProof="0" dirty="0"/>
          </a:p>
        </p:txBody>
      </p:sp>
    </p:spTree>
    <p:extLst>
      <p:ext uri="{BB962C8B-B14F-4D97-AF65-F5344CB8AC3E}">
        <p14:creationId xmlns:p14="http://schemas.microsoft.com/office/powerpoint/2010/main" val="3886367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60465713-0A99-7AC6-0D0C-73F71752065A}"/>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F2B3BDEB-FA67-BE96-626A-BF351B0E8504}"/>
              </a:ext>
            </a:extLst>
          </p:cNvPr>
          <p:cNvGraphicFramePr>
            <a:graphicFrameLocks noGrp="1"/>
          </p:cNvGraphicFramePr>
          <p:nvPr>
            <p:ph sz="quarter" idx="12"/>
            <p:extLst>
              <p:ext uri="{D42A27DB-BD31-4B8C-83A1-F6EECF244321}">
                <p14:modId xmlns:p14="http://schemas.microsoft.com/office/powerpoint/2010/main" val="2105871154"/>
              </p:ext>
            </p:extLst>
          </p:nvPr>
        </p:nvGraphicFramePr>
        <p:xfrm>
          <a:off x="460375" y="2059757"/>
          <a:ext cx="7648576" cy="419130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9538836C-688A-B5EA-047C-B4C8F67ED489}"/>
              </a:ext>
            </a:extLst>
          </p:cNvPr>
          <p:cNvSpPr>
            <a:spLocks noGrp="1"/>
          </p:cNvSpPr>
          <p:nvPr>
            <p:ph type="sldNum" sz="quarter" idx="16"/>
          </p:nvPr>
        </p:nvSpPr>
        <p:spPr/>
        <p:txBody>
          <a:bodyPr/>
          <a:lstStyle/>
          <a:p>
            <a:fld id="{63DCA5C9-2E11-4C67-86EB-AE1DE127DC64}" type="slidenum">
              <a:rPr lang="sv-SE" noProof="0" smtClean="0"/>
              <a:pPr/>
              <a:t>42</a:t>
            </a:fld>
            <a:endParaRPr lang="sv-SE" noProof="0" dirty="0"/>
          </a:p>
        </p:txBody>
      </p:sp>
      <p:sp>
        <p:nvSpPr>
          <p:cNvPr id="5" name="Footer Placeholder 4">
            <a:extLst>
              <a:ext uri="{FF2B5EF4-FFF2-40B4-BE49-F238E27FC236}">
                <a16:creationId xmlns:a16="http://schemas.microsoft.com/office/drawing/2014/main" id="{60614E94-F859-F104-3FEC-C22E3E2EE730}"/>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2F77D1A5-5D33-DCA0-FC49-58ACE8F5AE29}"/>
              </a:ext>
            </a:extLst>
          </p:cNvPr>
          <p:cNvSpPr>
            <a:spLocks noGrp="1"/>
          </p:cNvSpPr>
          <p:nvPr>
            <p:ph type="title"/>
          </p:nvPr>
        </p:nvSpPr>
        <p:spPr/>
        <p:txBody>
          <a:bodyPr/>
          <a:lstStyle/>
          <a:p>
            <a:r>
              <a:rPr lang="sv-SE" noProof="0" dirty="0"/>
              <a:t>Uppfattningar om internetanvändning i fattiga länder</a:t>
            </a:r>
          </a:p>
        </p:txBody>
      </p:sp>
      <p:sp>
        <p:nvSpPr>
          <p:cNvPr id="6" name="Date Placeholder 5">
            <a:extLst>
              <a:ext uri="{FF2B5EF4-FFF2-40B4-BE49-F238E27FC236}">
                <a16:creationId xmlns:a16="http://schemas.microsoft.com/office/drawing/2014/main" id="{F29DD428-929E-C2C6-300C-503C9430D821}"/>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A94D776D-3D5E-E8EC-8CF3-935BBCF7F23E}"/>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DF418648-772F-E0E4-FCEB-C7FA13038000}"/>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62B36D56-853A-C097-8525-64B75CB675F6}"/>
              </a:ext>
            </a:extLst>
          </p:cNvPr>
          <p:cNvSpPr/>
          <p:nvPr/>
        </p:nvSpPr>
        <p:spPr>
          <a:xfrm>
            <a:off x="431800" y="1710800"/>
            <a:ext cx="7677150" cy="42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Ungefär hur stor andel av befolkningen i fattiga länder tror du använder internet?</a:t>
            </a:r>
          </a:p>
          <a:p>
            <a:pPr algn="l"/>
            <a:r>
              <a:rPr lang="sv-SE" sz="1200" noProof="0" dirty="0">
                <a:solidFill>
                  <a:srgbClr val="000000"/>
                </a:solidFill>
                <a:latin typeface="Century Gothic" panose="020B0502020202020204" pitchFamily="34" charset="0"/>
              </a:rPr>
              <a:t>Andel i %</a:t>
            </a:r>
          </a:p>
        </p:txBody>
      </p:sp>
      <p:sp>
        <p:nvSpPr>
          <p:cNvPr id="2" name="New shape">
            <a:extLst>
              <a:ext uri="{FF2B5EF4-FFF2-40B4-BE49-F238E27FC236}">
                <a16:creationId xmlns:a16="http://schemas.microsoft.com/office/drawing/2014/main" id="{DB712B66-1033-896D-5D96-3375CD3046C0}"/>
              </a:ext>
            </a:extLst>
          </p:cNvPr>
          <p:cNvSpPr/>
          <p:nvPr/>
        </p:nvSpPr>
        <p:spPr>
          <a:xfrm rot="5400000" flipH="1">
            <a:off x="4284661" y="2326896"/>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4F4F07AC-2212-DAEE-32F9-8BEDD369EC79}"/>
              </a:ext>
            </a:extLst>
          </p:cNvPr>
          <p:cNvSpPr txBox="1"/>
          <p:nvPr/>
        </p:nvSpPr>
        <p:spPr>
          <a:xfrm>
            <a:off x="425206" y="6222117"/>
            <a:ext cx="7677150" cy="153888"/>
          </a:xfrm>
          <a:prstGeom prst="rect">
            <a:avLst/>
          </a:prstGeom>
        </p:spPr>
        <p:txBody>
          <a:bodyPr vert="horz" wrap="square" lIns="0" tIns="0" rIns="0" bIns="0" rtlCol="0">
            <a:spAutoFit/>
          </a:bodyPr>
          <a:lstStyle/>
          <a:p>
            <a:pPr algn="l"/>
            <a:r>
              <a:rPr lang="sv-SE" sz="1000" noProof="0" dirty="0"/>
              <a:t>Antal intervjuer: 1 551 (2025). *Källa: Ourworldindata.org, ”</a:t>
            </a:r>
            <a:r>
              <a:rPr lang="sv-SE" sz="1000" noProof="0" dirty="0" err="1"/>
              <a:t>Share</a:t>
            </a:r>
            <a:r>
              <a:rPr lang="sv-SE" sz="1000" noProof="0" dirty="0"/>
              <a:t> </a:t>
            </a:r>
            <a:r>
              <a:rPr lang="sv-SE" sz="1000" noProof="0" dirty="0" err="1"/>
              <a:t>of</a:t>
            </a:r>
            <a:r>
              <a:rPr lang="sv-SE" sz="1000" noProof="0" dirty="0"/>
              <a:t> the population </a:t>
            </a:r>
            <a:r>
              <a:rPr lang="sv-SE" sz="1000" noProof="0" dirty="0" err="1"/>
              <a:t>using</a:t>
            </a:r>
            <a:r>
              <a:rPr lang="sv-SE" sz="1000" noProof="0" dirty="0"/>
              <a:t> internet, 2023”.</a:t>
            </a:r>
          </a:p>
        </p:txBody>
      </p:sp>
      <p:sp>
        <p:nvSpPr>
          <p:cNvPr id="9" name="TextBox 17">
            <a:extLst>
              <a:ext uri="{FF2B5EF4-FFF2-40B4-BE49-F238E27FC236}">
                <a16:creationId xmlns:a16="http://schemas.microsoft.com/office/drawing/2014/main" id="{699E20D0-91F1-A7B5-25AF-8421753F23AB}"/>
              </a:ext>
            </a:extLst>
          </p:cNvPr>
          <p:cNvSpPr txBox="1"/>
          <p:nvPr/>
        </p:nvSpPr>
        <p:spPr>
          <a:xfrm>
            <a:off x="9017204" y="1651077"/>
            <a:ext cx="2492375" cy="6032421"/>
          </a:xfrm>
          <a:prstGeom prst="rect">
            <a:avLst/>
          </a:prstGeom>
        </p:spPr>
        <p:txBody>
          <a:bodyPr vert="horz" wrap="square" lIns="0" tIns="0" rIns="0" bIns="0" rtlCol="0">
            <a:spAutoFit/>
          </a:bodyPr>
          <a:lstStyle/>
          <a:p>
            <a:r>
              <a:rPr lang="sv-SE" sz="1400" noProof="0" dirty="0"/>
              <a:t>Denna fråga är ny för årets undersökning och det finns</a:t>
            </a:r>
            <a:r>
              <a:rPr lang="sv-SE" sz="1400" dirty="0"/>
              <a:t> </a:t>
            </a:r>
            <a:r>
              <a:rPr lang="sv-SE" sz="1400" noProof="0" dirty="0"/>
              <a:t> därför inga jämförbara resultat bakåt. </a:t>
            </a:r>
            <a:r>
              <a:rPr lang="sv-SE" sz="1400" dirty="0"/>
              <a:t>Rätt svar är 27% i låginkomstländer.*</a:t>
            </a:r>
          </a:p>
          <a:p>
            <a:endParaRPr lang="sv-SE" sz="1400" dirty="0"/>
          </a:p>
          <a:p>
            <a:r>
              <a:rPr lang="sv-SE" sz="1400" dirty="0"/>
              <a:t>Personer i åldern 50-65+ tror i högre utsträckning att internetanvändningen är låg, 3 av 10 tror att den är 10% bland befolkningen i fattiga länder. 2 av 10 av 18-29åringarna tror att endast 10% använder internet. </a:t>
            </a:r>
          </a:p>
          <a:p>
            <a:endParaRPr lang="sv-SE" sz="1400" dirty="0"/>
          </a:p>
          <a:p>
            <a:r>
              <a:rPr lang="sv-SE" sz="1400" dirty="0"/>
              <a:t>I övrigt är det inga större skillnader mellan undergrupperna och hur de svarar.</a:t>
            </a:r>
          </a:p>
          <a:p>
            <a:endParaRPr lang="sv-SE" sz="1400" dirty="0">
              <a:highlight>
                <a:srgbClr val="FFFF00"/>
              </a:highlight>
            </a:endParaRPr>
          </a:p>
          <a:p>
            <a:endParaRPr lang="sv-SE" sz="1400" dirty="0">
              <a:highlight>
                <a:srgbClr val="FFFF00"/>
              </a:highlight>
            </a:endParaRPr>
          </a:p>
          <a:p>
            <a:endParaRPr lang="sv-SE" sz="1400" noProof="0" dirty="0"/>
          </a:p>
          <a:p>
            <a:endParaRPr lang="sv-SE" sz="1400" noProof="0" dirty="0"/>
          </a:p>
          <a:p>
            <a:endParaRPr lang="sv-SE" sz="1400" noProof="0" dirty="0"/>
          </a:p>
          <a:p>
            <a:endParaRPr lang="sv-SE" sz="1400" noProof="0" dirty="0"/>
          </a:p>
          <a:p>
            <a:endParaRPr lang="sv-SE" sz="1400" noProof="0" dirty="0"/>
          </a:p>
          <a:p>
            <a:endParaRPr lang="sv-SE" sz="1400" noProof="0" dirty="0"/>
          </a:p>
          <a:p>
            <a:endParaRPr lang="sv-SE" sz="1400" noProof="0" dirty="0"/>
          </a:p>
        </p:txBody>
      </p:sp>
      <p:sp>
        <p:nvSpPr>
          <p:cNvPr id="7" name="Text Placeholder 9">
            <a:extLst>
              <a:ext uri="{FF2B5EF4-FFF2-40B4-BE49-F238E27FC236}">
                <a16:creationId xmlns:a16="http://schemas.microsoft.com/office/drawing/2014/main" id="{D83A62AA-97B3-5784-AD3A-A79776C2405B}"/>
              </a:ext>
            </a:extLst>
          </p:cNvPr>
          <p:cNvSpPr>
            <a:spLocks noGrp="1"/>
          </p:cNvSpPr>
          <p:nvPr>
            <p:ph type="body" sz="quarter" idx="22"/>
          </p:nvPr>
        </p:nvSpPr>
        <p:spPr>
          <a:xfrm>
            <a:off x="460374" y="1085442"/>
            <a:ext cx="8301661" cy="433182"/>
          </a:xfrm>
        </p:spPr>
        <p:txBody>
          <a:bodyPr/>
          <a:lstStyle/>
          <a:p>
            <a:r>
              <a:rPr lang="sv-SE" noProof="0" dirty="0"/>
              <a:t>Kunskap om omvärlden</a:t>
            </a:r>
          </a:p>
        </p:txBody>
      </p:sp>
    </p:spTree>
    <p:extLst>
      <p:ext uri="{BB962C8B-B14F-4D97-AF65-F5344CB8AC3E}">
        <p14:creationId xmlns:p14="http://schemas.microsoft.com/office/powerpoint/2010/main" val="2805301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780D5-9BF8-5D71-B276-561635D69CE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87BCF6F-EDD1-D807-C146-ECD362F89315}"/>
              </a:ext>
            </a:extLst>
          </p:cNvPr>
          <p:cNvSpPr>
            <a:spLocks noGrp="1"/>
          </p:cNvSpPr>
          <p:nvPr>
            <p:ph type="body" sz="quarter" idx="19"/>
          </p:nvPr>
        </p:nvSpPr>
        <p:spPr/>
        <p:txBody>
          <a:bodyPr/>
          <a:lstStyle/>
          <a:p>
            <a:r>
              <a:rPr lang="sv-SE" noProof="0" dirty="0"/>
              <a:t>Fyra olika index baserat på svenskarnas uppfattning</a:t>
            </a:r>
            <a:r>
              <a:rPr lang="sv-SE" dirty="0"/>
              <a:t>ar</a:t>
            </a:r>
            <a:r>
              <a:rPr lang="sv-SE" noProof="0" dirty="0"/>
              <a:t> om bistånd</a:t>
            </a:r>
          </a:p>
        </p:txBody>
      </p:sp>
      <p:sp>
        <p:nvSpPr>
          <p:cNvPr id="3" name="Text Placeholder 2">
            <a:extLst>
              <a:ext uri="{FF2B5EF4-FFF2-40B4-BE49-F238E27FC236}">
                <a16:creationId xmlns:a16="http://schemas.microsoft.com/office/drawing/2014/main" id="{8C0BA49B-B286-D4AF-D23D-A9913FA299BF}"/>
              </a:ext>
            </a:extLst>
          </p:cNvPr>
          <p:cNvSpPr>
            <a:spLocks noGrp="1"/>
          </p:cNvSpPr>
          <p:nvPr>
            <p:ph type="body" sz="quarter" idx="22"/>
          </p:nvPr>
        </p:nvSpPr>
        <p:spPr/>
        <p:txBody>
          <a:bodyPr/>
          <a:lstStyle/>
          <a:p>
            <a:r>
              <a:rPr lang="sv-SE" noProof="0" dirty="0"/>
              <a:t>8</a:t>
            </a:r>
          </a:p>
        </p:txBody>
      </p:sp>
      <p:sp>
        <p:nvSpPr>
          <p:cNvPr id="4" name="Slide Number Placeholder 3">
            <a:extLst>
              <a:ext uri="{FF2B5EF4-FFF2-40B4-BE49-F238E27FC236}">
                <a16:creationId xmlns:a16="http://schemas.microsoft.com/office/drawing/2014/main" id="{9C714C63-3E71-846E-D026-569AEB44155E}"/>
              </a:ext>
            </a:extLst>
          </p:cNvPr>
          <p:cNvSpPr>
            <a:spLocks noGrp="1"/>
          </p:cNvSpPr>
          <p:nvPr>
            <p:ph type="sldNum" sz="quarter" idx="24"/>
          </p:nvPr>
        </p:nvSpPr>
        <p:spPr/>
        <p:txBody>
          <a:bodyPr/>
          <a:lstStyle/>
          <a:p>
            <a:fld id="{63DCA5C9-2E11-4C67-86EB-AE1DE127DC64}" type="slidenum">
              <a:rPr lang="sv-SE" noProof="0" smtClean="0"/>
              <a:pPr/>
              <a:t>43</a:t>
            </a:fld>
            <a:endParaRPr lang="sv-SE" noProof="0" dirty="0"/>
          </a:p>
        </p:txBody>
      </p:sp>
      <p:sp>
        <p:nvSpPr>
          <p:cNvPr id="5" name="Footer Placeholder 4">
            <a:extLst>
              <a:ext uri="{FF2B5EF4-FFF2-40B4-BE49-F238E27FC236}">
                <a16:creationId xmlns:a16="http://schemas.microsoft.com/office/drawing/2014/main" id="{EDF4A944-C301-F10B-7D8D-02B354045681}"/>
              </a:ext>
            </a:extLst>
          </p:cNvPr>
          <p:cNvSpPr>
            <a:spLocks noGrp="1"/>
          </p:cNvSpPr>
          <p:nvPr>
            <p:ph type="ftr" sz="quarter" idx="25"/>
          </p:nvPr>
        </p:nvSpPr>
        <p:spPr/>
        <p:txBody>
          <a:bodyPr/>
          <a:lstStyle/>
          <a:p>
            <a:r>
              <a:rPr lang="sv-SE" noProof="0" dirty="0"/>
              <a:t>Sida - Utveckling och bistånd 2025</a:t>
            </a:r>
          </a:p>
        </p:txBody>
      </p:sp>
      <p:sp>
        <p:nvSpPr>
          <p:cNvPr id="6" name="Date Placeholder 5">
            <a:extLst>
              <a:ext uri="{FF2B5EF4-FFF2-40B4-BE49-F238E27FC236}">
                <a16:creationId xmlns:a16="http://schemas.microsoft.com/office/drawing/2014/main" id="{A1AB4C9B-DCD3-6200-3377-A009E7C453C0}"/>
              </a:ext>
            </a:extLst>
          </p:cNvPr>
          <p:cNvSpPr>
            <a:spLocks noGrp="1"/>
          </p:cNvSpPr>
          <p:nvPr>
            <p:ph type="dt" sz="half" idx="26"/>
          </p:nvPr>
        </p:nvSpPr>
        <p:spPr/>
        <p:txBody>
          <a:bodyPr/>
          <a:lstStyle/>
          <a:p>
            <a:r>
              <a:rPr lang="sv-SE" noProof="0" dirty="0" err="1"/>
              <a:t>Confidential</a:t>
            </a:r>
            <a:endParaRPr lang="sv-SE" noProof="0" dirty="0"/>
          </a:p>
        </p:txBody>
      </p:sp>
      <p:sp>
        <p:nvSpPr>
          <p:cNvPr id="7" name="Text Placeholder 6">
            <a:extLst>
              <a:ext uri="{FF2B5EF4-FFF2-40B4-BE49-F238E27FC236}">
                <a16:creationId xmlns:a16="http://schemas.microsoft.com/office/drawing/2014/main" id="{1E6C9CFC-1D30-3BA4-5D7D-1B0519B33329}"/>
              </a:ext>
            </a:extLst>
          </p:cNvPr>
          <p:cNvSpPr>
            <a:spLocks noGrp="1"/>
          </p:cNvSpPr>
          <p:nvPr>
            <p:ph type="body" sz="quarter" idx="28"/>
          </p:nvPr>
        </p:nvSpPr>
        <p:spPr/>
        <p:txBody>
          <a:bodyPr/>
          <a:lstStyle/>
          <a:p>
            <a:r>
              <a:rPr lang="sv-SE" noProof="0" dirty="0"/>
              <a:t>Index</a:t>
            </a:r>
          </a:p>
        </p:txBody>
      </p:sp>
    </p:spTree>
    <p:extLst>
      <p:ext uri="{BB962C8B-B14F-4D97-AF65-F5344CB8AC3E}">
        <p14:creationId xmlns:p14="http://schemas.microsoft.com/office/powerpoint/2010/main" val="2510794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C945D05-9438-B0EA-1554-063C10B90E30}"/>
              </a:ext>
            </a:extLst>
          </p:cNvPr>
          <p:cNvSpPr>
            <a:spLocks noGrp="1"/>
          </p:cNvSpPr>
          <p:nvPr>
            <p:ph sz="quarter" idx="12"/>
          </p:nvPr>
        </p:nvSpPr>
        <p:spPr>
          <a:xfrm>
            <a:off x="561975" y="1840248"/>
            <a:ext cx="9549900" cy="4185285"/>
          </a:xfrm>
        </p:spPr>
        <p:txBody>
          <a:bodyPr/>
          <a:lstStyle/>
          <a:p>
            <a:r>
              <a:rPr lang="sv-SE" sz="1400" noProof="0" dirty="0"/>
              <a:t>Indexen i rapporten visar hur svaren fördelar sig bland de som tagit ställning i respektive fråga. Svarsalternativet 'vet ej' har tagits bort ur beräkningen, så andelarna och indexvärdena baseras endast på de som faktiskt har en uppfattning inom respektive område. </a:t>
            </a:r>
          </a:p>
          <a:p>
            <a:endParaRPr lang="sv-SE" sz="1400" noProof="0" dirty="0"/>
          </a:p>
          <a:p>
            <a:r>
              <a:rPr lang="sv-SE" sz="1400" b="1" noProof="0" dirty="0"/>
              <a:t>Världsbild:</a:t>
            </a:r>
            <a:br>
              <a:rPr lang="sv-SE" sz="1400" noProof="0" dirty="0"/>
            </a:br>
            <a:r>
              <a:rPr lang="sv-SE" sz="1400" noProof="0" dirty="0"/>
              <a:t>Bygger på svaren från faktabaserade frågor om världen. För varje fråga har svaren viktats utifrån hur nära de är det korrekta svaret, och indexet är ett medelvärde av dessa poäng. Detta index mäter allmänhetens kunskap om världen, högre kunskap – högre index.</a:t>
            </a:r>
          </a:p>
          <a:p>
            <a:r>
              <a:rPr lang="sv-SE" sz="1400" b="1" noProof="0" dirty="0"/>
              <a:t>Kännedom:</a:t>
            </a:r>
            <a:br>
              <a:rPr lang="sv-SE" sz="1400" noProof="0" dirty="0"/>
            </a:br>
            <a:r>
              <a:rPr lang="sv-SE" sz="1400" noProof="0" dirty="0"/>
              <a:t>Visar andelen som känner till olika biståndsinsatser. Indexet är ett genomsnitt av andelen "ja"-svar på flera frågor, högre index betyder högre kännedom.</a:t>
            </a:r>
          </a:p>
          <a:p>
            <a:r>
              <a:rPr lang="sv-SE" sz="1400" b="1" noProof="0" dirty="0"/>
              <a:t>Biståndsvilja:</a:t>
            </a:r>
            <a:br>
              <a:rPr lang="sv-SE" sz="1400" noProof="0" dirty="0"/>
            </a:br>
            <a:r>
              <a:rPr lang="sv-SE" sz="1400" noProof="0" dirty="0"/>
              <a:t>Mäter inställningen till bistånd genom att svaren på flera attitydfrågor poängsätts och vägs samman. Indexet är ett medelvärde av dessa poäng. </a:t>
            </a:r>
          </a:p>
          <a:p>
            <a:r>
              <a:rPr lang="sv-SE" sz="1400" b="1" noProof="0" dirty="0"/>
              <a:t>Förtroende:</a:t>
            </a:r>
            <a:br>
              <a:rPr lang="sv-SE" sz="1400" noProof="0" dirty="0"/>
            </a:br>
            <a:r>
              <a:rPr lang="sv-SE" sz="1400" noProof="0" dirty="0"/>
              <a:t>Visar förtroendet för olika aktörer inom biståndet. Deltagarna graderar sitt förtroende på en skala 1-5, svaren viktas och ett medelvärde tas fram för att skapa indexet.</a:t>
            </a:r>
          </a:p>
          <a:p>
            <a:endParaRPr lang="sv-SE" noProof="0" dirty="0"/>
          </a:p>
          <a:p>
            <a:endParaRPr lang="sv-SE" noProof="0" dirty="0"/>
          </a:p>
          <a:p>
            <a:endParaRPr lang="sv-SE" noProof="0" dirty="0"/>
          </a:p>
          <a:p>
            <a:endParaRPr lang="sv-SE" noProof="0" dirty="0"/>
          </a:p>
          <a:p>
            <a:endParaRPr lang="sv-SE" noProof="0" dirty="0"/>
          </a:p>
        </p:txBody>
      </p:sp>
      <p:sp>
        <p:nvSpPr>
          <p:cNvPr id="3" name="Platshållare för text 2">
            <a:extLst>
              <a:ext uri="{FF2B5EF4-FFF2-40B4-BE49-F238E27FC236}">
                <a16:creationId xmlns:a16="http://schemas.microsoft.com/office/drawing/2014/main" id="{3E10A7CA-A4D8-D3A8-3DD2-92B07845B33E}"/>
              </a:ext>
            </a:extLst>
          </p:cNvPr>
          <p:cNvSpPr>
            <a:spLocks noGrp="1"/>
          </p:cNvSpPr>
          <p:nvPr>
            <p:ph type="body" sz="quarter" idx="22"/>
          </p:nvPr>
        </p:nvSpPr>
        <p:spPr/>
        <p:txBody>
          <a:bodyPr/>
          <a:lstStyle/>
          <a:p>
            <a:r>
              <a:rPr lang="sv-SE" noProof="0" dirty="0"/>
              <a:t>Så här räknas indexen ut</a:t>
            </a:r>
          </a:p>
        </p:txBody>
      </p:sp>
      <p:sp>
        <p:nvSpPr>
          <p:cNvPr id="4" name="Platshållare för bildnummer 3">
            <a:extLst>
              <a:ext uri="{FF2B5EF4-FFF2-40B4-BE49-F238E27FC236}">
                <a16:creationId xmlns:a16="http://schemas.microsoft.com/office/drawing/2014/main" id="{E46F0743-B31C-BDD2-AB36-02C2E55570F6}"/>
              </a:ext>
            </a:extLst>
          </p:cNvPr>
          <p:cNvSpPr>
            <a:spLocks noGrp="1"/>
          </p:cNvSpPr>
          <p:nvPr>
            <p:ph type="sldNum" sz="quarter" idx="16"/>
          </p:nvPr>
        </p:nvSpPr>
        <p:spPr/>
        <p:txBody>
          <a:bodyPr/>
          <a:lstStyle/>
          <a:p>
            <a:fld id="{63DCA5C9-2E11-4C67-86EB-AE1DE127DC64}" type="slidenum">
              <a:rPr lang="sv-SE" noProof="0" smtClean="0"/>
              <a:pPr/>
              <a:t>44</a:t>
            </a:fld>
            <a:endParaRPr lang="sv-SE" noProof="0" dirty="0"/>
          </a:p>
        </p:txBody>
      </p:sp>
      <p:sp>
        <p:nvSpPr>
          <p:cNvPr id="5" name="Platshållare för sidfot 4">
            <a:extLst>
              <a:ext uri="{FF2B5EF4-FFF2-40B4-BE49-F238E27FC236}">
                <a16:creationId xmlns:a16="http://schemas.microsoft.com/office/drawing/2014/main" id="{F69ED7A0-DC57-AC3E-1AF4-8220B3B6D93F}"/>
              </a:ext>
            </a:extLst>
          </p:cNvPr>
          <p:cNvSpPr>
            <a:spLocks noGrp="1"/>
          </p:cNvSpPr>
          <p:nvPr>
            <p:ph type="ftr" sz="quarter" idx="23"/>
          </p:nvPr>
        </p:nvSpPr>
        <p:spPr/>
        <p:txBody>
          <a:bodyPr/>
          <a:lstStyle/>
          <a:p>
            <a:r>
              <a:rPr lang="sv-SE" noProof="0" dirty="0"/>
              <a:t>Sida - Utveckling och bistånd 2025</a:t>
            </a:r>
          </a:p>
        </p:txBody>
      </p:sp>
      <p:sp>
        <p:nvSpPr>
          <p:cNvPr id="6" name="Rubrik 5">
            <a:extLst>
              <a:ext uri="{FF2B5EF4-FFF2-40B4-BE49-F238E27FC236}">
                <a16:creationId xmlns:a16="http://schemas.microsoft.com/office/drawing/2014/main" id="{EA891FDD-0C24-116A-7C26-0D02EB6D5E6D}"/>
              </a:ext>
            </a:extLst>
          </p:cNvPr>
          <p:cNvSpPr>
            <a:spLocks noGrp="1"/>
          </p:cNvSpPr>
          <p:nvPr>
            <p:ph type="title"/>
          </p:nvPr>
        </p:nvSpPr>
        <p:spPr/>
        <p:txBody>
          <a:bodyPr/>
          <a:lstStyle/>
          <a:p>
            <a:r>
              <a:rPr lang="sv-SE" noProof="0" dirty="0"/>
              <a:t>Förklaring av index</a:t>
            </a:r>
          </a:p>
        </p:txBody>
      </p:sp>
      <p:sp>
        <p:nvSpPr>
          <p:cNvPr id="7" name="Platshållare för datum 6">
            <a:extLst>
              <a:ext uri="{FF2B5EF4-FFF2-40B4-BE49-F238E27FC236}">
                <a16:creationId xmlns:a16="http://schemas.microsoft.com/office/drawing/2014/main" id="{0DBB6925-A3B1-9A43-CDAE-8607DED104A9}"/>
              </a:ext>
            </a:extLst>
          </p:cNvPr>
          <p:cNvSpPr>
            <a:spLocks noGrp="1"/>
          </p:cNvSpPr>
          <p:nvPr>
            <p:ph type="dt" sz="half" idx="24"/>
          </p:nvPr>
        </p:nvSpPr>
        <p:spPr/>
        <p:txBody>
          <a:bodyPr/>
          <a:lstStyle/>
          <a:p>
            <a:r>
              <a:rPr lang="sv-SE" noProof="0" dirty="0" err="1"/>
              <a:t>Confidential</a:t>
            </a:r>
            <a:endParaRPr lang="sv-SE" noProof="0" dirty="0"/>
          </a:p>
        </p:txBody>
      </p:sp>
      <p:sp>
        <p:nvSpPr>
          <p:cNvPr id="8" name="Platshållare för text 7">
            <a:extLst>
              <a:ext uri="{FF2B5EF4-FFF2-40B4-BE49-F238E27FC236}">
                <a16:creationId xmlns:a16="http://schemas.microsoft.com/office/drawing/2014/main" id="{308BD170-8EA0-A849-659A-6C70D2BD1D18}"/>
              </a:ext>
            </a:extLst>
          </p:cNvPr>
          <p:cNvSpPr>
            <a:spLocks noGrp="1"/>
          </p:cNvSpPr>
          <p:nvPr>
            <p:ph type="body" sz="quarter" idx="26"/>
          </p:nvPr>
        </p:nvSpPr>
        <p:spPr/>
        <p:txBody>
          <a:bodyPr/>
          <a:lstStyle/>
          <a:p>
            <a:endParaRPr lang="sv-SE" noProof="0" dirty="0"/>
          </a:p>
        </p:txBody>
      </p:sp>
    </p:spTree>
    <p:extLst>
      <p:ext uri="{BB962C8B-B14F-4D97-AF65-F5344CB8AC3E}">
        <p14:creationId xmlns:p14="http://schemas.microsoft.com/office/powerpoint/2010/main" val="1159074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AAE6584F-5639-058A-E824-5F5E7A1C7560}"/>
              </a:ext>
            </a:extLst>
          </p:cNvPr>
          <p:cNvSpPr>
            <a:spLocks noGrp="1"/>
          </p:cNvSpPr>
          <p:nvPr>
            <p:ph type="sldNum" sz="quarter" idx="16"/>
          </p:nvPr>
        </p:nvSpPr>
        <p:spPr/>
        <p:txBody>
          <a:bodyPr/>
          <a:lstStyle/>
          <a:p>
            <a:fld id="{63DCA5C9-2E11-4C67-86EB-AE1DE127DC64}" type="slidenum">
              <a:rPr lang="sv-SE" noProof="0" smtClean="0"/>
              <a:pPr/>
              <a:t>45</a:t>
            </a:fld>
            <a:endParaRPr lang="sv-SE" noProof="0" dirty="0"/>
          </a:p>
        </p:txBody>
      </p:sp>
      <p:sp>
        <p:nvSpPr>
          <p:cNvPr id="4" name="Platshållare för sidfot 3">
            <a:extLst>
              <a:ext uri="{FF2B5EF4-FFF2-40B4-BE49-F238E27FC236}">
                <a16:creationId xmlns:a16="http://schemas.microsoft.com/office/drawing/2014/main" id="{5B855776-8230-3BD8-D80E-02998B93421F}"/>
              </a:ext>
            </a:extLst>
          </p:cNvPr>
          <p:cNvSpPr>
            <a:spLocks noGrp="1"/>
          </p:cNvSpPr>
          <p:nvPr>
            <p:ph type="ftr" sz="quarter" idx="23"/>
          </p:nvPr>
        </p:nvSpPr>
        <p:spPr/>
        <p:txBody>
          <a:bodyPr/>
          <a:lstStyle/>
          <a:p>
            <a:r>
              <a:rPr lang="sv-SE" noProof="0" dirty="0" err="1"/>
              <a:t>Credentials</a:t>
            </a:r>
            <a:endParaRPr lang="sv-SE" noProof="0" dirty="0"/>
          </a:p>
        </p:txBody>
      </p:sp>
      <p:sp>
        <p:nvSpPr>
          <p:cNvPr id="13" name="Rubrik 12">
            <a:extLst>
              <a:ext uri="{FF2B5EF4-FFF2-40B4-BE49-F238E27FC236}">
                <a16:creationId xmlns:a16="http://schemas.microsoft.com/office/drawing/2014/main" id="{6FE52FD7-8FE3-9E4C-0228-084C89659213}"/>
              </a:ext>
            </a:extLst>
          </p:cNvPr>
          <p:cNvSpPr>
            <a:spLocks noGrp="1"/>
          </p:cNvSpPr>
          <p:nvPr>
            <p:ph type="title"/>
          </p:nvPr>
        </p:nvSpPr>
        <p:spPr/>
        <p:txBody>
          <a:bodyPr/>
          <a:lstStyle/>
          <a:p>
            <a:r>
              <a:rPr lang="sv-SE" noProof="0" dirty="0"/>
              <a:t>Indexen baseras på följande frågor</a:t>
            </a:r>
          </a:p>
        </p:txBody>
      </p:sp>
      <p:sp>
        <p:nvSpPr>
          <p:cNvPr id="6" name="Platshållare för datum 5">
            <a:extLst>
              <a:ext uri="{FF2B5EF4-FFF2-40B4-BE49-F238E27FC236}">
                <a16:creationId xmlns:a16="http://schemas.microsoft.com/office/drawing/2014/main" id="{F44D9BBF-F78E-D0BA-FD0E-16A72014D9C0}"/>
              </a:ext>
            </a:extLst>
          </p:cNvPr>
          <p:cNvSpPr>
            <a:spLocks noGrp="1"/>
          </p:cNvSpPr>
          <p:nvPr>
            <p:ph type="dt" sz="half" idx="24"/>
          </p:nvPr>
        </p:nvSpPr>
        <p:spPr/>
        <p:txBody>
          <a:bodyPr/>
          <a:lstStyle/>
          <a:p>
            <a:endParaRPr lang="sv-SE" noProof="0" dirty="0"/>
          </a:p>
        </p:txBody>
      </p:sp>
      <p:sp>
        <p:nvSpPr>
          <p:cNvPr id="16" name="Platshållare för text 15">
            <a:extLst>
              <a:ext uri="{FF2B5EF4-FFF2-40B4-BE49-F238E27FC236}">
                <a16:creationId xmlns:a16="http://schemas.microsoft.com/office/drawing/2014/main" id="{D5276CAD-AD6A-8618-A066-80C97F7A791E}"/>
              </a:ext>
            </a:extLst>
          </p:cNvPr>
          <p:cNvSpPr>
            <a:spLocks noGrp="1"/>
          </p:cNvSpPr>
          <p:nvPr>
            <p:ph type="body" sz="quarter" idx="26"/>
          </p:nvPr>
        </p:nvSpPr>
        <p:spPr/>
        <p:txBody>
          <a:bodyPr/>
          <a:lstStyle/>
          <a:p>
            <a:endParaRPr lang="sv-SE" noProof="0" dirty="0"/>
          </a:p>
        </p:txBody>
      </p:sp>
      <p:sp>
        <p:nvSpPr>
          <p:cNvPr id="15" name="Platshållare för text 14">
            <a:extLst>
              <a:ext uri="{FF2B5EF4-FFF2-40B4-BE49-F238E27FC236}">
                <a16:creationId xmlns:a16="http://schemas.microsoft.com/office/drawing/2014/main" id="{3283A0B9-5876-ADC9-1721-942D87B27596}"/>
              </a:ext>
            </a:extLst>
          </p:cNvPr>
          <p:cNvSpPr>
            <a:spLocks noGrp="1"/>
          </p:cNvSpPr>
          <p:nvPr>
            <p:ph type="body" sz="quarter" idx="22"/>
          </p:nvPr>
        </p:nvSpPr>
        <p:spPr/>
        <p:txBody>
          <a:bodyPr/>
          <a:lstStyle/>
          <a:p>
            <a:r>
              <a:rPr lang="sv-SE" noProof="0" dirty="0"/>
              <a:t>Frågor</a:t>
            </a:r>
          </a:p>
        </p:txBody>
      </p:sp>
      <p:sp>
        <p:nvSpPr>
          <p:cNvPr id="11" name="textruta 10">
            <a:extLst>
              <a:ext uri="{FF2B5EF4-FFF2-40B4-BE49-F238E27FC236}">
                <a16:creationId xmlns:a16="http://schemas.microsoft.com/office/drawing/2014/main" id="{E54C9B8A-A55C-451D-9F87-F1CABFEE60FC}"/>
              </a:ext>
            </a:extLst>
          </p:cNvPr>
          <p:cNvSpPr txBox="1"/>
          <p:nvPr/>
        </p:nvSpPr>
        <p:spPr>
          <a:xfrm>
            <a:off x="460376" y="1477757"/>
            <a:ext cx="4956576" cy="3262432"/>
          </a:xfrm>
          <a:prstGeom prst="rect">
            <a:avLst/>
          </a:prstGeom>
          <a:solidFill>
            <a:srgbClr val="FF7D04">
              <a:alpha val="20000"/>
            </a:srgbClr>
          </a:solidFill>
        </p:spPr>
        <p:txBody>
          <a:bodyPr vert="horz" wrap="square" lIns="0" tIns="0" rIns="0" bIns="0" rtlCol="0">
            <a:spAutoFit/>
          </a:bodyPr>
          <a:lstStyle/>
          <a:p>
            <a:pPr algn="l"/>
            <a:r>
              <a:rPr lang="sv-SE" sz="1400" b="1" noProof="0" dirty="0"/>
              <a:t>Världsbild: </a:t>
            </a:r>
          </a:p>
          <a:p>
            <a:pPr marL="342900" indent="-342900">
              <a:buSzPct val="100000"/>
              <a:buFont typeface="+mj-lt"/>
              <a:buAutoNum type="arabicPeriod"/>
            </a:pPr>
            <a:r>
              <a:rPr lang="sv-SE" sz="1400" noProof="0" dirty="0"/>
              <a:t>Ungefär hur hög tror du medellivslängden är i Vietnam? </a:t>
            </a:r>
          </a:p>
          <a:p>
            <a:pPr marL="342900" indent="-342900">
              <a:buSzPct val="100000"/>
              <a:buFont typeface="+mj-lt"/>
              <a:buAutoNum type="arabicPeriod"/>
            </a:pPr>
            <a:r>
              <a:rPr lang="sv-SE" sz="1400" noProof="0" dirty="0"/>
              <a:t>Ungefär hur stor del av ungdomarna (15-24 år) i Tanzania tror du kan läsa och skriva? </a:t>
            </a:r>
          </a:p>
          <a:p>
            <a:pPr marL="342900" indent="-342900">
              <a:buSzPct val="100000"/>
              <a:buFont typeface="+mj-lt"/>
              <a:buAutoNum type="arabicPeriod"/>
            </a:pPr>
            <a:r>
              <a:rPr lang="sv-SE" sz="1400" noProof="0" dirty="0"/>
              <a:t>Ungefär hur många barn per kvinna tror du föds i Bangladesh? </a:t>
            </a:r>
          </a:p>
          <a:p>
            <a:pPr marL="342900" indent="-342900">
              <a:buSzPct val="100000"/>
              <a:buFont typeface="+mj-lt"/>
              <a:buAutoNum type="arabicPeriod"/>
            </a:pPr>
            <a:r>
              <a:rPr lang="sv-SE" sz="1400" noProof="0" dirty="0"/>
              <a:t>Ungefär hur stor tror du barnadödligheten (andel barn som dör före 5 års ålder) är i Kenya? </a:t>
            </a:r>
          </a:p>
          <a:p>
            <a:pPr marL="342900" indent="-342900">
              <a:buSzPct val="100000"/>
              <a:buFont typeface="+mj-lt"/>
              <a:buAutoNum type="arabicPeriod"/>
            </a:pPr>
            <a:r>
              <a:rPr lang="sv-SE" sz="1400" noProof="0" dirty="0"/>
              <a:t>Antalet barn som föds i världen ökar för varje år. </a:t>
            </a:r>
          </a:p>
          <a:p>
            <a:pPr marL="342900" indent="-342900">
              <a:buSzPct val="100000"/>
              <a:buFont typeface="+mj-lt"/>
              <a:buAutoNum type="arabicPeriod"/>
            </a:pPr>
            <a:r>
              <a:rPr lang="sv-SE" sz="1400" noProof="0" dirty="0"/>
              <a:t>Jag tror att barnadödligheten i fattiga länder har minskat kraftigt de senaste tio åren. </a:t>
            </a:r>
          </a:p>
          <a:p>
            <a:pPr marL="342900" indent="-342900">
              <a:buSzPct val="100000"/>
              <a:buFont typeface="+mj-lt"/>
              <a:buAutoNum type="arabicPeriod"/>
            </a:pPr>
            <a:r>
              <a:rPr lang="sv-SE" sz="1400" noProof="0" dirty="0"/>
              <a:t>Levnadsvillkoren i de fattiga länderna har förbättrats avsevärt under de senaste trettio åren.</a:t>
            </a:r>
          </a:p>
          <a:p>
            <a:pPr marL="342900" indent="-342900">
              <a:buSzPct val="100000"/>
              <a:buFont typeface="+mj-lt"/>
              <a:buAutoNum type="arabicPeriod"/>
            </a:pPr>
            <a:endParaRPr lang="sv-SE" sz="1400" noProof="0" dirty="0"/>
          </a:p>
        </p:txBody>
      </p:sp>
      <p:sp>
        <p:nvSpPr>
          <p:cNvPr id="12" name="textruta 11">
            <a:extLst>
              <a:ext uri="{FF2B5EF4-FFF2-40B4-BE49-F238E27FC236}">
                <a16:creationId xmlns:a16="http://schemas.microsoft.com/office/drawing/2014/main" id="{F2A2B784-8866-5E45-E4A2-1C73E777E609}"/>
              </a:ext>
            </a:extLst>
          </p:cNvPr>
          <p:cNvSpPr txBox="1"/>
          <p:nvPr/>
        </p:nvSpPr>
        <p:spPr>
          <a:xfrm>
            <a:off x="5578997" y="1512481"/>
            <a:ext cx="6134585" cy="2185214"/>
          </a:xfrm>
          <a:prstGeom prst="rect">
            <a:avLst/>
          </a:prstGeom>
          <a:solidFill>
            <a:srgbClr val="20BAAF">
              <a:alpha val="20000"/>
            </a:srgbClr>
          </a:solidFill>
        </p:spPr>
        <p:txBody>
          <a:bodyPr vert="horz" wrap="square" lIns="0" tIns="0" rIns="0" bIns="0" rtlCol="0">
            <a:spAutoFit/>
          </a:bodyPr>
          <a:lstStyle/>
          <a:p>
            <a:pPr algn="l"/>
            <a:r>
              <a:rPr lang="sv-SE" sz="1400" b="1" noProof="0" dirty="0"/>
              <a:t>Kännedom: </a:t>
            </a:r>
          </a:p>
          <a:p>
            <a:pPr marL="342900" indent="-342900">
              <a:buSzPct val="100000"/>
              <a:buFont typeface="+mj-lt"/>
              <a:buAutoNum type="arabicPeriod"/>
            </a:pPr>
            <a:r>
              <a:rPr lang="sv-SE" sz="1400" noProof="0" dirty="0"/>
              <a:t>Har du hört talas om att insatser för demokrati, jämställdhet och mänskliga rättigheter görs? </a:t>
            </a:r>
          </a:p>
          <a:p>
            <a:pPr marL="342900" indent="-342900">
              <a:buSzPct val="100000"/>
              <a:buFont typeface="+mj-lt"/>
              <a:buAutoNum type="arabicPeriod"/>
            </a:pPr>
            <a:r>
              <a:rPr lang="sv-SE" sz="1400" noProof="0" dirty="0"/>
              <a:t>Har du hört talas om att insatser för ekonomisk utveckling görs? </a:t>
            </a:r>
          </a:p>
          <a:p>
            <a:pPr marL="342900" indent="-342900">
              <a:buSzPct val="100000"/>
              <a:buFont typeface="+mj-lt"/>
              <a:buAutoNum type="arabicPeriod"/>
            </a:pPr>
            <a:r>
              <a:rPr lang="sv-SE" sz="1400" noProof="0" dirty="0"/>
              <a:t>Har du hört talas om att insatser för kunskap och hälsa görs? </a:t>
            </a:r>
          </a:p>
          <a:p>
            <a:pPr marL="342900" indent="-342900">
              <a:buSzPct val="100000"/>
              <a:buFont typeface="+mj-lt"/>
              <a:buAutoNum type="arabicPeriod"/>
            </a:pPr>
            <a:r>
              <a:rPr lang="sv-SE" sz="1400" noProof="0" dirty="0"/>
              <a:t>Har du hört talas om att insatser för hållbar utveckling görs? </a:t>
            </a:r>
          </a:p>
          <a:p>
            <a:pPr marL="342900" indent="-342900">
              <a:buSzPct val="100000"/>
              <a:buFont typeface="+mj-lt"/>
              <a:buAutoNum type="arabicPeriod"/>
            </a:pPr>
            <a:r>
              <a:rPr lang="sv-SE" sz="1400" noProof="0" dirty="0"/>
              <a:t>Har du hört talas om att insatser vid katastrofer och konflikter görs? </a:t>
            </a:r>
          </a:p>
          <a:p>
            <a:pPr marL="342900" indent="-342900">
              <a:buSzPct val="100000"/>
              <a:buFont typeface="+mj-lt"/>
              <a:buAutoNum type="arabicPeriod"/>
            </a:pPr>
            <a:r>
              <a:rPr lang="sv-SE" sz="1400" noProof="0" dirty="0"/>
              <a:t>Jag tycker att jag har en ganska god bild av hur Sverige arbetar med bistånd.</a:t>
            </a:r>
          </a:p>
          <a:p>
            <a:pPr marL="285750" indent="-285750">
              <a:buSzPct val="100000"/>
              <a:buFont typeface="Arial" panose="020B0604020202020204" pitchFamily="34" charset="0"/>
              <a:buChar char="•"/>
            </a:pPr>
            <a:endParaRPr lang="sv-SE" sz="1400" noProof="0" dirty="0"/>
          </a:p>
        </p:txBody>
      </p:sp>
      <p:sp>
        <p:nvSpPr>
          <p:cNvPr id="18" name="textruta 17">
            <a:extLst>
              <a:ext uri="{FF2B5EF4-FFF2-40B4-BE49-F238E27FC236}">
                <a16:creationId xmlns:a16="http://schemas.microsoft.com/office/drawing/2014/main" id="{984DC003-52EE-9B7B-3EC0-A8D6C9B31F99}"/>
              </a:ext>
            </a:extLst>
          </p:cNvPr>
          <p:cNvSpPr txBox="1"/>
          <p:nvPr/>
        </p:nvSpPr>
        <p:spPr>
          <a:xfrm>
            <a:off x="460374" y="4798217"/>
            <a:ext cx="4956578" cy="1631216"/>
          </a:xfrm>
          <a:prstGeom prst="rect">
            <a:avLst/>
          </a:prstGeom>
          <a:solidFill>
            <a:srgbClr val="7030A0">
              <a:alpha val="20000"/>
            </a:srgbClr>
          </a:solidFill>
        </p:spPr>
        <p:txBody>
          <a:bodyPr wrap="square">
            <a:spAutoFit/>
          </a:bodyPr>
          <a:lstStyle/>
          <a:p>
            <a:pPr>
              <a:buSzPct val="100000"/>
            </a:pPr>
            <a:r>
              <a:rPr lang="sv-SE" sz="1400" b="1" noProof="0" dirty="0"/>
              <a:t>Biståndsvilja:</a:t>
            </a:r>
          </a:p>
          <a:p>
            <a:pPr marL="342900" indent="-342900">
              <a:buSzPct val="100000"/>
              <a:buFont typeface="+mj-lt"/>
              <a:buAutoNum type="arabicPeriod"/>
            </a:pPr>
            <a:r>
              <a:rPr lang="sv-SE" sz="1400" noProof="0" dirty="0"/>
              <a:t>Tycker du biståndsanslaget bör ökas eller minskas? </a:t>
            </a:r>
          </a:p>
          <a:p>
            <a:pPr marL="342900" indent="-342900">
              <a:buSzPct val="100000"/>
              <a:buFont typeface="+mj-lt"/>
              <a:buAutoNum type="arabicPeriod"/>
            </a:pPr>
            <a:r>
              <a:rPr lang="sv-SE" sz="1400" noProof="0" dirty="0"/>
              <a:t>Sverige har nog med egna problem som borde lösas först, sedan kan vi börja tänka på andra länder.</a:t>
            </a:r>
          </a:p>
          <a:p>
            <a:pPr marL="342900" indent="-342900">
              <a:buSzPct val="100000"/>
              <a:buFont typeface="+mj-lt"/>
              <a:buAutoNum type="arabicPeriod"/>
            </a:pPr>
            <a:r>
              <a:rPr lang="sv-SE" sz="1400" noProof="0" dirty="0"/>
              <a:t>Jag tycker att det är viktigt att Sverige bidrar till utveckling i de fattiga länderna. </a:t>
            </a:r>
          </a:p>
        </p:txBody>
      </p:sp>
      <p:sp>
        <p:nvSpPr>
          <p:cNvPr id="20" name="textruta 19">
            <a:extLst>
              <a:ext uri="{FF2B5EF4-FFF2-40B4-BE49-F238E27FC236}">
                <a16:creationId xmlns:a16="http://schemas.microsoft.com/office/drawing/2014/main" id="{77822316-410D-961E-3643-251D67758463}"/>
              </a:ext>
            </a:extLst>
          </p:cNvPr>
          <p:cNvSpPr txBox="1"/>
          <p:nvPr/>
        </p:nvSpPr>
        <p:spPr>
          <a:xfrm>
            <a:off x="5578997" y="3932062"/>
            <a:ext cx="6134585" cy="2492990"/>
          </a:xfrm>
          <a:prstGeom prst="rect">
            <a:avLst/>
          </a:prstGeom>
          <a:solidFill>
            <a:srgbClr val="0070C0">
              <a:alpha val="20000"/>
            </a:srgbClr>
          </a:solidFill>
        </p:spPr>
        <p:txBody>
          <a:bodyPr wrap="square">
            <a:spAutoFit/>
          </a:bodyPr>
          <a:lstStyle/>
          <a:p>
            <a:pPr>
              <a:buSzPct val="100000"/>
            </a:pPr>
            <a:r>
              <a:rPr lang="sv-SE" sz="1400" b="1" kern="1200" noProof="0" dirty="0">
                <a:solidFill>
                  <a:schemeClr val="tx1"/>
                </a:solidFill>
                <a:effectLst/>
                <a:latin typeface="+mn-lt"/>
                <a:ea typeface="+mn-ea"/>
                <a:cs typeface="+mn-cs"/>
              </a:rPr>
              <a:t>Förtroende/effektivitet</a:t>
            </a:r>
            <a:r>
              <a:rPr lang="sv-SE" sz="1400" kern="1200" noProof="0" dirty="0">
                <a:solidFill>
                  <a:schemeClr val="tx1"/>
                </a:solidFill>
                <a:effectLst/>
                <a:latin typeface="+mn-lt"/>
                <a:ea typeface="+mn-ea"/>
                <a:cs typeface="+mn-cs"/>
              </a:rPr>
              <a:t>: </a:t>
            </a:r>
          </a:p>
          <a:p>
            <a:pPr marL="342900" indent="-342900">
              <a:buSzPct val="100000"/>
              <a:buFont typeface="+mj-lt"/>
              <a:buAutoNum type="arabicPeriod"/>
            </a:pPr>
            <a:r>
              <a:rPr lang="sv-SE" sz="1400" noProof="0" dirty="0"/>
              <a:t>Hur effektivt tror du att biståndet genom Sida är? </a:t>
            </a:r>
          </a:p>
          <a:p>
            <a:pPr marL="342900" indent="-342900">
              <a:buSzPct val="100000"/>
              <a:buFont typeface="+mj-lt"/>
              <a:buAutoNum type="arabicPeriod"/>
            </a:pPr>
            <a:r>
              <a:rPr lang="sv-SE" sz="1400" noProof="0" dirty="0"/>
              <a:t>Hur effektivt tror du att biståndet genom FN är? </a:t>
            </a:r>
          </a:p>
          <a:p>
            <a:pPr marL="342900" indent="-342900">
              <a:buSzPct val="100000"/>
              <a:buFont typeface="+mj-lt"/>
              <a:buAutoNum type="arabicPeriod"/>
            </a:pPr>
            <a:r>
              <a:rPr lang="sv-SE" sz="1400" noProof="0" dirty="0"/>
              <a:t>Hur effektivt tror du att biståndet genom EU är? </a:t>
            </a:r>
          </a:p>
          <a:p>
            <a:pPr marL="342900" indent="-342900">
              <a:buSzPct val="100000"/>
              <a:buFont typeface="+mj-lt"/>
              <a:buAutoNum type="arabicPeriod"/>
            </a:pPr>
            <a:r>
              <a:rPr lang="sv-SE" sz="1400" noProof="0" dirty="0"/>
              <a:t>Hur effektivt tror du att biståndet genom svenska frivilligorganisationer är? </a:t>
            </a:r>
          </a:p>
          <a:p>
            <a:pPr marL="342900" indent="-342900">
              <a:buSzPct val="100000"/>
              <a:buFont typeface="+mj-lt"/>
              <a:buAutoNum type="arabicPeriod"/>
            </a:pPr>
            <a:r>
              <a:rPr lang="sv-SE" sz="1400" noProof="0" dirty="0"/>
              <a:t>Svenskt bistånd bidrar till en bättre värld. </a:t>
            </a:r>
          </a:p>
          <a:p>
            <a:pPr marL="342900" indent="-342900">
              <a:buSzPct val="100000"/>
              <a:buFont typeface="+mj-lt"/>
              <a:buAutoNum type="arabicPeriod"/>
            </a:pPr>
            <a:r>
              <a:rPr lang="sv-SE" sz="1400" noProof="0" dirty="0"/>
              <a:t>De ansvariga för det svenska biståndet saknar god kunskap om förutsättningarna i de fattiga länderna. </a:t>
            </a:r>
          </a:p>
          <a:p>
            <a:pPr marL="342900" indent="-342900">
              <a:buSzPct val="100000"/>
              <a:buFont typeface="+mj-lt"/>
              <a:buAutoNum type="arabicPeriod"/>
            </a:pPr>
            <a:r>
              <a:rPr lang="sv-SE" sz="1400" noProof="0" dirty="0"/>
              <a:t>Bistånd bidrar inte till att minska problemen i de fattiga länderna.</a:t>
            </a:r>
          </a:p>
          <a:p>
            <a:pPr>
              <a:buSzPct val="100000"/>
            </a:pPr>
            <a:r>
              <a:rPr lang="sv-SE" sz="1400" noProof="0" dirty="0"/>
              <a:t> </a:t>
            </a:r>
          </a:p>
        </p:txBody>
      </p:sp>
    </p:spTree>
    <p:extLst>
      <p:ext uri="{BB962C8B-B14F-4D97-AF65-F5344CB8AC3E}">
        <p14:creationId xmlns:p14="http://schemas.microsoft.com/office/powerpoint/2010/main" val="2014593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221A5D0B-1B61-8C48-3496-938525B95EBB}"/>
              </a:ext>
            </a:extLst>
          </p:cNvPr>
          <p:cNvSpPr>
            <a:spLocks noGrp="1"/>
          </p:cNvSpPr>
          <p:nvPr>
            <p:ph type="sldNum" sz="quarter" idx="16"/>
          </p:nvPr>
        </p:nvSpPr>
        <p:spPr/>
        <p:txBody>
          <a:bodyPr/>
          <a:lstStyle/>
          <a:p>
            <a:fld id="{63DCA5C9-2E11-4C67-86EB-AE1DE127DC64}" type="slidenum">
              <a:rPr lang="sv-SE" noProof="0" smtClean="0"/>
              <a:pPr/>
              <a:t>46</a:t>
            </a:fld>
            <a:endParaRPr lang="sv-SE" noProof="0" dirty="0"/>
          </a:p>
        </p:txBody>
      </p:sp>
      <p:sp>
        <p:nvSpPr>
          <p:cNvPr id="4" name="Platshållare för innehåll 3">
            <a:extLst>
              <a:ext uri="{FF2B5EF4-FFF2-40B4-BE49-F238E27FC236}">
                <a16:creationId xmlns:a16="http://schemas.microsoft.com/office/drawing/2014/main" id="{7FC41568-3E14-05E9-B0EC-59B5E65AACEB}"/>
              </a:ext>
            </a:extLst>
          </p:cNvPr>
          <p:cNvSpPr>
            <a:spLocks noGrp="1"/>
          </p:cNvSpPr>
          <p:nvPr>
            <p:ph sz="quarter" idx="24"/>
          </p:nvPr>
        </p:nvSpPr>
        <p:spPr>
          <a:xfrm>
            <a:off x="8461093" y="1658938"/>
            <a:ext cx="3362312" cy="4751388"/>
          </a:xfrm>
        </p:spPr>
        <p:txBody>
          <a:bodyPr/>
          <a:lstStyle/>
          <a:p>
            <a:r>
              <a:rPr lang="sv-SE" sz="1400" b="1" noProof="0" dirty="0"/>
              <a:t>Världsbild</a:t>
            </a:r>
            <a:r>
              <a:rPr lang="sv-SE" sz="1400" noProof="0" dirty="0"/>
              <a:t> och </a:t>
            </a:r>
            <a:r>
              <a:rPr lang="sv-SE" sz="1400" b="1" noProof="0" dirty="0"/>
              <a:t>kännedom</a:t>
            </a:r>
            <a:r>
              <a:rPr lang="sv-SE" sz="1400" noProof="0" dirty="0"/>
              <a:t> ligger båda stabila jämfört med 2024 års mätning. </a:t>
            </a:r>
          </a:p>
          <a:p>
            <a:r>
              <a:rPr lang="sv-SE" sz="1400" noProof="0" dirty="0"/>
              <a:t>Den orangea punkten visar var indexet för världsbild skulle varit om vi räknar bort frågan om medellivslängden i Vietnam och ersätter den med Bolivia.</a:t>
            </a:r>
          </a:p>
          <a:p>
            <a:r>
              <a:rPr lang="sv-SE" sz="1400" b="1" noProof="0" dirty="0"/>
              <a:t>Förtroende</a:t>
            </a:r>
            <a:r>
              <a:rPr lang="sv-SE" sz="1400" noProof="0" dirty="0"/>
              <a:t> för svenskt bistånd är ett index som historiskt varit volatilt, och ökar i år med knappt 23 punkter. Denna ökning beror på små ökningar för samtliga frågor som indexet består av, och inte på </a:t>
            </a:r>
            <a:r>
              <a:rPr lang="sv-SE" sz="1400" dirty="0"/>
              <a:t>någon</a:t>
            </a:r>
            <a:r>
              <a:rPr lang="sv-SE" sz="1400" noProof="0" dirty="0"/>
              <a:t> specifik fråga.</a:t>
            </a:r>
          </a:p>
          <a:p>
            <a:r>
              <a:rPr lang="sv-SE" sz="1400" b="1" noProof="0" dirty="0"/>
              <a:t>Biståndsviljan</a:t>
            </a:r>
            <a:r>
              <a:rPr lang="sv-SE" sz="1400" noProof="0" dirty="0"/>
              <a:t> är likaså i linje med 2024års mätning, dock ser vi en minskning på 3 punkter. Kan troligtvis härledas till attityderna till om biståndsanslaget bör ökas eller minskas, där en mindre andel i år ansåg att det var lagom eller bör öka. </a:t>
            </a:r>
          </a:p>
          <a:p>
            <a:endParaRPr lang="sv-SE" sz="1400" noProof="0" dirty="0"/>
          </a:p>
          <a:p>
            <a:endParaRPr lang="sv-SE" noProof="0" dirty="0"/>
          </a:p>
        </p:txBody>
      </p:sp>
      <p:sp>
        <p:nvSpPr>
          <p:cNvPr id="5" name="Platshållare för sidfot 4">
            <a:extLst>
              <a:ext uri="{FF2B5EF4-FFF2-40B4-BE49-F238E27FC236}">
                <a16:creationId xmlns:a16="http://schemas.microsoft.com/office/drawing/2014/main" id="{8D0FBEDB-85DA-11E6-9543-571731675091}"/>
              </a:ext>
            </a:extLst>
          </p:cNvPr>
          <p:cNvSpPr>
            <a:spLocks noGrp="1"/>
          </p:cNvSpPr>
          <p:nvPr>
            <p:ph type="ftr" sz="quarter" idx="25"/>
          </p:nvPr>
        </p:nvSpPr>
        <p:spPr/>
        <p:txBody>
          <a:bodyPr/>
          <a:lstStyle/>
          <a:p>
            <a:r>
              <a:rPr lang="sv-SE" noProof="0" dirty="0"/>
              <a:t>Sida - Utveckling och bistånd 2025</a:t>
            </a:r>
          </a:p>
        </p:txBody>
      </p:sp>
      <p:sp>
        <p:nvSpPr>
          <p:cNvPr id="6" name="Rubrik 5">
            <a:extLst>
              <a:ext uri="{FF2B5EF4-FFF2-40B4-BE49-F238E27FC236}">
                <a16:creationId xmlns:a16="http://schemas.microsoft.com/office/drawing/2014/main" id="{B8B4FF97-AADF-3B2D-590C-E4F66B3B1BD1}"/>
              </a:ext>
            </a:extLst>
          </p:cNvPr>
          <p:cNvSpPr>
            <a:spLocks noGrp="1"/>
          </p:cNvSpPr>
          <p:nvPr>
            <p:ph type="title"/>
          </p:nvPr>
        </p:nvSpPr>
        <p:spPr/>
        <p:txBody>
          <a:bodyPr/>
          <a:lstStyle/>
          <a:p>
            <a:r>
              <a:rPr lang="sv-SE" noProof="0" dirty="0"/>
              <a:t>Indexutveckling 2011-2025</a:t>
            </a:r>
          </a:p>
        </p:txBody>
      </p:sp>
      <p:sp>
        <p:nvSpPr>
          <p:cNvPr id="7" name="Platshållare för datum 6">
            <a:extLst>
              <a:ext uri="{FF2B5EF4-FFF2-40B4-BE49-F238E27FC236}">
                <a16:creationId xmlns:a16="http://schemas.microsoft.com/office/drawing/2014/main" id="{A25F5E7B-BC90-15F4-4404-DABE0F498F2E}"/>
              </a:ext>
            </a:extLst>
          </p:cNvPr>
          <p:cNvSpPr>
            <a:spLocks noGrp="1"/>
          </p:cNvSpPr>
          <p:nvPr>
            <p:ph type="dt" sz="half" idx="26"/>
          </p:nvPr>
        </p:nvSpPr>
        <p:spPr/>
        <p:txBody>
          <a:bodyPr/>
          <a:lstStyle/>
          <a:p>
            <a:r>
              <a:rPr lang="sv-SE" noProof="0" dirty="0" err="1"/>
              <a:t>Confidential</a:t>
            </a:r>
            <a:endParaRPr lang="sv-SE" noProof="0" dirty="0"/>
          </a:p>
        </p:txBody>
      </p:sp>
      <p:sp>
        <p:nvSpPr>
          <p:cNvPr id="8" name="Platshållare för text 7">
            <a:extLst>
              <a:ext uri="{FF2B5EF4-FFF2-40B4-BE49-F238E27FC236}">
                <a16:creationId xmlns:a16="http://schemas.microsoft.com/office/drawing/2014/main" id="{787E5379-5913-0CCB-F43F-765B91F8107C}"/>
              </a:ext>
            </a:extLst>
          </p:cNvPr>
          <p:cNvSpPr>
            <a:spLocks noGrp="1"/>
          </p:cNvSpPr>
          <p:nvPr>
            <p:ph type="body" sz="quarter" idx="27"/>
          </p:nvPr>
        </p:nvSpPr>
        <p:spPr/>
        <p:txBody>
          <a:bodyPr/>
          <a:lstStyle/>
          <a:p>
            <a:endParaRPr lang="sv-SE" noProof="0" dirty="0"/>
          </a:p>
        </p:txBody>
      </p:sp>
      <p:graphicFrame>
        <p:nvGraphicFramePr>
          <p:cNvPr id="10" name="Platshållare för innehåll 3">
            <a:extLst>
              <a:ext uri="{FF2B5EF4-FFF2-40B4-BE49-F238E27FC236}">
                <a16:creationId xmlns:a16="http://schemas.microsoft.com/office/drawing/2014/main" id="{D4ACC436-BDA3-17CC-D94C-15905A0DE6E8}"/>
              </a:ext>
            </a:extLst>
          </p:cNvPr>
          <p:cNvGraphicFramePr>
            <a:graphicFrameLocks noGrp="1"/>
          </p:cNvGraphicFramePr>
          <p:nvPr>
            <p:ph sz="quarter" idx="12"/>
            <p:extLst>
              <p:ext uri="{D42A27DB-BD31-4B8C-83A1-F6EECF244321}">
                <p14:modId xmlns:p14="http://schemas.microsoft.com/office/powerpoint/2010/main" val="2427471378"/>
              </p:ext>
            </p:extLst>
          </p:nvPr>
        </p:nvGraphicFramePr>
        <p:xfrm>
          <a:off x="460375" y="1485898"/>
          <a:ext cx="7677149" cy="492442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ruta 11">
            <a:extLst>
              <a:ext uri="{FF2B5EF4-FFF2-40B4-BE49-F238E27FC236}">
                <a16:creationId xmlns:a16="http://schemas.microsoft.com/office/drawing/2014/main" id="{FD593062-487D-8119-ED9B-89975F7062AC}"/>
              </a:ext>
            </a:extLst>
          </p:cNvPr>
          <p:cNvSpPr txBox="1"/>
          <p:nvPr/>
        </p:nvSpPr>
        <p:spPr>
          <a:xfrm>
            <a:off x="7527851" y="2424223"/>
            <a:ext cx="447238" cy="215444"/>
          </a:xfrm>
          <a:prstGeom prst="rect">
            <a:avLst/>
          </a:prstGeom>
        </p:spPr>
        <p:txBody>
          <a:bodyPr vert="horz" wrap="none" lIns="0" tIns="0" rIns="0" bIns="0" rtlCol="0">
            <a:spAutoFit/>
          </a:bodyPr>
          <a:lstStyle/>
          <a:p>
            <a:pPr algn="l"/>
            <a:r>
              <a:rPr lang="sv-SE" sz="1400" noProof="0" dirty="0"/>
              <a:t>171,3</a:t>
            </a:r>
          </a:p>
        </p:txBody>
      </p:sp>
      <p:cxnSp>
        <p:nvCxnSpPr>
          <p:cNvPr id="16" name="Rak pilkoppling 15">
            <a:extLst>
              <a:ext uri="{FF2B5EF4-FFF2-40B4-BE49-F238E27FC236}">
                <a16:creationId xmlns:a16="http://schemas.microsoft.com/office/drawing/2014/main" id="{D2873069-6693-8FDD-3365-E6F89FCC8E20}"/>
              </a:ext>
            </a:extLst>
          </p:cNvPr>
          <p:cNvCxnSpPr>
            <a:cxnSpLocks/>
          </p:cNvCxnSpPr>
          <p:nvPr/>
        </p:nvCxnSpPr>
        <p:spPr>
          <a:xfrm flipV="1">
            <a:off x="8058881" y="2317898"/>
            <a:ext cx="255779" cy="160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654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5EBC65-E974-8F5F-25C8-057271DDE17A}"/>
              </a:ext>
            </a:extLst>
          </p:cNvPr>
          <p:cNvSpPr>
            <a:spLocks noGrp="1"/>
          </p:cNvSpPr>
          <p:nvPr>
            <p:ph type="title"/>
          </p:nvPr>
        </p:nvSpPr>
        <p:spPr/>
        <p:txBody>
          <a:bodyPr/>
          <a:lstStyle/>
          <a:p>
            <a:r>
              <a:rPr lang="sv-SE" dirty="0"/>
              <a:t>Tack!</a:t>
            </a:r>
          </a:p>
        </p:txBody>
      </p:sp>
      <p:sp>
        <p:nvSpPr>
          <p:cNvPr id="3" name="Platshållare för text 2">
            <a:extLst>
              <a:ext uri="{FF2B5EF4-FFF2-40B4-BE49-F238E27FC236}">
                <a16:creationId xmlns:a16="http://schemas.microsoft.com/office/drawing/2014/main" id="{72575251-6663-5B8D-B8AE-20F05F6776C6}"/>
              </a:ext>
            </a:extLst>
          </p:cNvPr>
          <p:cNvSpPr>
            <a:spLocks noGrp="1"/>
          </p:cNvSpPr>
          <p:nvPr>
            <p:ph type="body" sz="quarter" idx="19"/>
          </p:nvPr>
        </p:nvSpPr>
        <p:spPr>
          <a:xfrm>
            <a:off x="465137" y="4484083"/>
            <a:ext cx="3400566" cy="1139477"/>
          </a:xfrm>
        </p:spPr>
        <p:txBody>
          <a:bodyPr/>
          <a:lstStyle/>
          <a:p>
            <a:r>
              <a:rPr lang="sv-SE" dirty="0"/>
              <a:t>Johan.orbe@veriangroup.com</a:t>
            </a:r>
          </a:p>
        </p:txBody>
      </p:sp>
      <p:sp>
        <p:nvSpPr>
          <p:cNvPr id="4" name="Platshållare för text 3">
            <a:extLst>
              <a:ext uri="{FF2B5EF4-FFF2-40B4-BE49-F238E27FC236}">
                <a16:creationId xmlns:a16="http://schemas.microsoft.com/office/drawing/2014/main" id="{0B8B9380-A34B-7ED6-1774-049A42FA9ED2}"/>
              </a:ext>
            </a:extLst>
          </p:cNvPr>
          <p:cNvSpPr>
            <a:spLocks noGrp="1"/>
          </p:cNvSpPr>
          <p:nvPr>
            <p:ph type="body" sz="quarter" idx="26"/>
          </p:nvPr>
        </p:nvSpPr>
        <p:spPr/>
        <p:txBody>
          <a:bodyPr/>
          <a:lstStyle/>
          <a:p>
            <a:r>
              <a:rPr lang="sv-SE" dirty="0"/>
              <a:t>Johan </a:t>
            </a:r>
            <a:r>
              <a:rPr lang="sv-SE" dirty="0" err="1"/>
              <a:t>Orbe</a:t>
            </a:r>
            <a:r>
              <a:rPr lang="sv-SE" dirty="0"/>
              <a:t>	</a:t>
            </a:r>
          </a:p>
        </p:txBody>
      </p:sp>
      <p:sp>
        <p:nvSpPr>
          <p:cNvPr id="5" name="Platshållare för text 4">
            <a:extLst>
              <a:ext uri="{FF2B5EF4-FFF2-40B4-BE49-F238E27FC236}">
                <a16:creationId xmlns:a16="http://schemas.microsoft.com/office/drawing/2014/main" id="{8E6DF5EA-632B-C5AD-5048-2E544A98BDD5}"/>
              </a:ext>
            </a:extLst>
          </p:cNvPr>
          <p:cNvSpPr>
            <a:spLocks noGrp="1"/>
          </p:cNvSpPr>
          <p:nvPr>
            <p:ph type="body" sz="quarter" idx="27"/>
          </p:nvPr>
        </p:nvSpPr>
        <p:spPr>
          <a:xfrm>
            <a:off x="3865702" y="4484083"/>
            <a:ext cx="4236575" cy="1139477"/>
          </a:xfrm>
        </p:spPr>
        <p:txBody>
          <a:bodyPr/>
          <a:lstStyle/>
          <a:p>
            <a:r>
              <a:rPr lang="sv-SE" dirty="0"/>
              <a:t>Sofia.karlssonahren1@veriangroup.com</a:t>
            </a:r>
          </a:p>
        </p:txBody>
      </p:sp>
      <p:sp>
        <p:nvSpPr>
          <p:cNvPr id="6" name="Platshållare för text 5">
            <a:extLst>
              <a:ext uri="{FF2B5EF4-FFF2-40B4-BE49-F238E27FC236}">
                <a16:creationId xmlns:a16="http://schemas.microsoft.com/office/drawing/2014/main" id="{7638069C-50A8-FA90-BD36-E464D4133FFE}"/>
              </a:ext>
            </a:extLst>
          </p:cNvPr>
          <p:cNvSpPr>
            <a:spLocks noGrp="1"/>
          </p:cNvSpPr>
          <p:nvPr>
            <p:ph type="body" sz="quarter" idx="28"/>
          </p:nvPr>
        </p:nvSpPr>
        <p:spPr/>
        <p:txBody>
          <a:bodyPr/>
          <a:lstStyle/>
          <a:p>
            <a:r>
              <a:rPr lang="sv-SE" dirty="0"/>
              <a:t>Sofia Ahrén</a:t>
            </a:r>
          </a:p>
        </p:txBody>
      </p:sp>
      <p:pic>
        <p:nvPicPr>
          <p:cNvPr id="10" name="Platshållare för bild 9">
            <a:extLst>
              <a:ext uri="{FF2B5EF4-FFF2-40B4-BE49-F238E27FC236}">
                <a16:creationId xmlns:a16="http://schemas.microsoft.com/office/drawing/2014/main" id="{21574ACA-1A8A-5D13-37F9-2F7F56D4FA66}"/>
              </a:ext>
            </a:extLst>
          </p:cNvPr>
          <p:cNvPicPr>
            <a:picLocks noGrp="1" noChangeAspect="1"/>
          </p:cNvPicPr>
          <p:nvPr>
            <p:ph type="pic" sz="quarter" idx="29"/>
          </p:nvPr>
        </p:nvPicPr>
        <p:blipFill>
          <a:blip r:embed="rId2">
            <a:extLst>
              <a:ext uri="{28A0092B-C50C-407E-A947-70E740481C1C}">
                <a14:useLocalDpi xmlns:a14="http://schemas.microsoft.com/office/drawing/2010/main" val="0"/>
              </a:ext>
            </a:extLst>
          </a:blip>
          <a:srcRect l="16651" r="16651"/>
          <a:stretch>
            <a:fillRect/>
          </a:stretch>
        </p:blipFill>
        <p:spPr/>
      </p:pic>
      <p:pic>
        <p:nvPicPr>
          <p:cNvPr id="12" name="Platshållare för bild 11" descr="En bild som visar Människoansikte, klädsel, person, leende&#10;&#10;AI-genererat innehåll kan vara felaktigt.">
            <a:extLst>
              <a:ext uri="{FF2B5EF4-FFF2-40B4-BE49-F238E27FC236}">
                <a16:creationId xmlns:a16="http://schemas.microsoft.com/office/drawing/2014/main" id="{5D13018D-47DD-8496-7F8C-218112F98124}"/>
              </a:ext>
            </a:extLst>
          </p:cNvPr>
          <p:cNvPicPr>
            <a:picLocks noGrp="1" noChangeAspect="1"/>
          </p:cNvPicPr>
          <p:nvPr>
            <p:ph type="pic" sz="quarter" idx="30"/>
          </p:nvPr>
        </p:nvPicPr>
        <p:blipFill>
          <a:blip r:embed="rId3">
            <a:extLst>
              <a:ext uri="{28A0092B-C50C-407E-A947-70E740481C1C}">
                <a14:useLocalDpi xmlns:a14="http://schemas.microsoft.com/office/drawing/2010/main" val="0"/>
              </a:ext>
            </a:extLst>
          </a:blip>
          <a:srcRect l="16648" r="16648"/>
          <a:stretch>
            <a:fillRect/>
          </a:stretch>
        </p:blipFill>
        <p:spPr/>
      </p:pic>
    </p:spTree>
    <p:extLst>
      <p:ext uri="{BB962C8B-B14F-4D97-AF65-F5344CB8AC3E}">
        <p14:creationId xmlns:p14="http://schemas.microsoft.com/office/powerpoint/2010/main" val="272914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30896C-9CE2-8A4D-64C1-62D18185AAA8}"/>
              </a:ext>
            </a:extLst>
          </p:cNvPr>
          <p:cNvSpPr>
            <a:spLocks noGrp="1"/>
          </p:cNvSpPr>
          <p:nvPr>
            <p:ph type="body" sz="quarter" idx="19"/>
          </p:nvPr>
        </p:nvSpPr>
        <p:spPr/>
        <p:txBody>
          <a:bodyPr/>
          <a:lstStyle/>
          <a:p>
            <a:r>
              <a:rPr lang="sv-SE" noProof="0" dirty="0"/>
              <a:t>Hur viktigt är biståndet, och vad är en lagom nivå?</a:t>
            </a:r>
          </a:p>
        </p:txBody>
      </p:sp>
      <p:sp>
        <p:nvSpPr>
          <p:cNvPr id="3" name="Text Placeholder 2">
            <a:extLst>
              <a:ext uri="{FF2B5EF4-FFF2-40B4-BE49-F238E27FC236}">
                <a16:creationId xmlns:a16="http://schemas.microsoft.com/office/drawing/2014/main" id="{7563BF7A-B340-57BF-89C5-AAAE2A200418}"/>
              </a:ext>
            </a:extLst>
          </p:cNvPr>
          <p:cNvSpPr>
            <a:spLocks noGrp="1"/>
          </p:cNvSpPr>
          <p:nvPr>
            <p:ph type="body" sz="quarter" idx="22"/>
          </p:nvPr>
        </p:nvSpPr>
        <p:spPr/>
        <p:txBody>
          <a:bodyPr/>
          <a:lstStyle/>
          <a:p>
            <a:r>
              <a:rPr lang="sv-SE" noProof="0" dirty="0"/>
              <a:t>1</a:t>
            </a:r>
          </a:p>
        </p:txBody>
      </p:sp>
      <p:sp>
        <p:nvSpPr>
          <p:cNvPr id="4" name="Slide Number Placeholder 3">
            <a:extLst>
              <a:ext uri="{FF2B5EF4-FFF2-40B4-BE49-F238E27FC236}">
                <a16:creationId xmlns:a16="http://schemas.microsoft.com/office/drawing/2014/main" id="{AF46F59E-4DB3-AC97-D500-C06BF6B8141E}"/>
              </a:ext>
            </a:extLst>
          </p:cNvPr>
          <p:cNvSpPr>
            <a:spLocks noGrp="1"/>
          </p:cNvSpPr>
          <p:nvPr>
            <p:ph type="sldNum" sz="quarter" idx="24"/>
          </p:nvPr>
        </p:nvSpPr>
        <p:spPr/>
        <p:txBody>
          <a:bodyPr/>
          <a:lstStyle/>
          <a:p>
            <a:fld id="{63DCA5C9-2E11-4C67-86EB-AE1DE127DC64}" type="slidenum">
              <a:rPr lang="sv-SE" noProof="0" smtClean="0"/>
              <a:pPr/>
              <a:t>5</a:t>
            </a:fld>
            <a:endParaRPr lang="sv-SE" noProof="0" dirty="0"/>
          </a:p>
        </p:txBody>
      </p:sp>
      <p:sp>
        <p:nvSpPr>
          <p:cNvPr id="5" name="Footer Placeholder 4">
            <a:extLst>
              <a:ext uri="{FF2B5EF4-FFF2-40B4-BE49-F238E27FC236}">
                <a16:creationId xmlns:a16="http://schemas.microsoft.com/office/drawing/2014/main" id="{6B5F1CDD-ADE2-F181-32D7-43ABD507BF94}"/>
              </a:ext>
            </a:extLst>
          </p:cNvPr>
          <p:cNvSpPr>
            <a:spLocks noGrp="1"/>
          </p:cNvSpPr>
          <p:nvPr>
            <p:ph type="ftr" sz="quarter" idx="25"/>
          </p:nvPr>
        </p:nvSpPr>
        <p:spPr/>
        <p:txBody>
          <a:bodyPr/>
          <a:lstStyle/>
          <a:p>
            <a:r>
              <a:rPr lang="sv-SE" noProof="0" dirty="0"/>
              <a:t>Sida - Utveckling och bistånd 2025</a:t>
            </a:r>
          </a:p>
        </p:txBody>
      </p:sp>
      <p:sp>
        <p:nvSpPr>
          <p:cNvPr id="6" name="Date Placeholder 5">
            <a:extLst>
              <a:ext uri="{FF2B5EF4-FFF2-40B4-BE49-F238E27FC236}">
                <a16:creationId xmlns:a16="http://schemas.microsoft.com/office/drawing/2014/main" id="{50DE1D00-C7CB-7379-CF85-A6FCDAD1FD89}"/>
              </a:ext>
            </a:extLst>
          </p:cNvPr>
          <p:cNvSpPr>
            <a:spLocks noGrp="1"/>
          </p:cNvSpPr>
          <p:nvPr>
            <p:ph type="dt" sz="half" idx="26"/>
          </p:nvPr>
        </p:nvSpPr>
        <p:spPr/>
        <p:txBody>
          <a:bodyPr/>
          <a:lstStyle/>
          <a:p>
            <a:r>
              <a:rPr lang="sv-SE" noProof="0" dirty="0" err="1"/>
              <a:t>Confidential</a:t>
            </a:r>
            <a:endParaRPr lang="sv-SE" noProof="0" dirty="0"/>
          </a:p>
        </p:txBody>
      </p:sp>
      <p:sp>
        <p:nvSpPr>
          <p:cNvPr id="7" name="Text Placeholder 6">
            <a:extLst>
              <a:ext uri="{FF2B5EF4-FFF2-40B4-BE49-F238E27FC236}">
                <a16:creationId xmlns:a16="http://schemas.microsoft.com/office/drawing/2014/main" id="{6E649D45-A383-1734-D3E8-767D66E01DBB}"/>
              </a:ext>
            </a:extLst>
          </p:cNvPr>
          <p:cNvSpPr>
            <a:spLocks noGrp="1"/>
          </p:cNvSpPr>
          <p:nvPr>
            <p:ph type="body" sz="quarter" idx="28"/>
          </p:nvPr>
        </p:nvSpPr>
        <p:spPr/>
        <p:txBody>
          <a:bodyPr/>
          <a:lstStyle/>
          <a:p>
            <a:r>
              <a:rPr lang="sv-SE" noProof="0" dirty="0"/>
              <a:t>Biståndsvilja</a:t>
            </a:r>
          </a:p>
        </p:txBody>
      </p:sp>
    </p:spTree>
    <p:extLst>
      <p:ext uri="{BB962C8B-B14F-4D97-AF65-F5344CB8AC3E}">
        <p14:creationId xmlns:p14="http://schemas.microsoft.com/office/powerpoint/2010/main" val="3587209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E03E1CF2-CE78-20E5-30BD-ED6ED27DEE58}"/>
              </a:ext>
            </a:extLst>
          </p:cNvPr>
          <p:cNvGraphicFramePr>
            <a:graphicFrameLocks noGrp="1"/>
          </p:cNvGraphicFramePr>
          <p:nvPr>
            <p:ph sz="quarter" idx="12"/>
            <p:extLst>
              <p:ext uri="{D42A27DB-BD31-4B8C-83A1-F6EECF244321}">
                <p14:modId xmlns:p14="http://schemas.microsoft.com/office/powerpoint/2010/main" val="931000326"/>
              </p:ext>
            </p:extLst>
          </p:nvPr>
        </p:nvGraphicFramePr>
        <p:xfrm>
          <a:off x="460375" y="1964801"/>
          <a:ext cx="7677150" cy="428625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DBC8947-8AFF-2141-F4E2-02425C01A7B7}"/>
              </a:ext>
            </a:extLst>
          </p:cNvPr>
          <p:cNvSpPr>
            <a:spLocks noGrp="1"/>
          </p:cNvSpPr>
          <p:nvPr>
            <p:ph type="sldNum" sz="quarter" idx="16"/>
          </p:nvPr>
        </p:nvSpPr>
        <p:spPr/>
        <p:txBody>
          <a:bodyPr/>
          <a:lstStyle/>
          <a:p>
            <a:fld id="{63DCA5C9-2E11-4C67-86EB-AE1DE127DC64}" type="slidenum">
              <a:rPr lang="sv-SE" noProof="0" smtClean="0"/>
              <a:pPr/>
              <a:t>6</a:t>
            </a:fld>
            <a:endParaRPr lang="sv-SE" noProof="0" dirty="0"/>
          </a:p>
        </p:txBody>
      </p:sp>
      <p:sp>
        <p:nvSpPr>
          <p:cNvPr id="5" name="Footer Placeholder 4">
            <a:extLst>
              <a:ext uri="{FF2B5EF4-FFF2-40B4-BE49-F238E27FC236}">
                <a16:creationId xmlns:a16="http://schemas.microsoft.com/office/drawing/2014/main" id="{FE294C06-CB5D-AC97-1E89-BB2A182D47D2}"/>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A2B3BBE8-2870-A391-8E7A-579E7FFCE27D}"/>
              </a:ext>
            </a:extLst>
          </p:cNvPr>
          <p:cNvSpPr>
            <a:spLocks noGrp="1"/>
          </p:cNvSpPr>
          <p:nvPr>
            <p:ph type="title"/>
          </p:nvPr>
        </p:nvSpPr>
        <p:spPr/>
        <p:txBody>
          <a:bodyPr/>
          <a:lstStyle/>
          <a:p>
            <a:r>
              <a:rPr lang="sv-SE" noProof="0" dirty="0"/>
              <a:t>Stödet för oförändrat eller ökat bistånd minskar över tid</a:t>
            </a:r>
          </a:p>
        </p:txBody>
      </p:sp>
      <p:sp>
        <p:nvSpPr>
          <p:cNvPr id="6" name="Date Placeholder 5">
            <a:extLst>
              <a:ext uri="{FF2B5EF4-FFF2-40B4-BE49-F238E27FC236}">
                <a16:creationId xmlns:a16="http://schemas.microsoft.com/office/drawing/2014/main" id="{EE6E63EC-324A-011F-1F25-E542C477F52E}"/>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B7FFAE4E-D2DA-F697-E135-A91A7CBE2C05}"/>
              </a:ext>
            </a:extLst>
          </p:cNvPr>
          <p:cNvSpPr>
            <a:spLocks noGrp="1"/>
          </p:cNvSpPr>
          <p:nvPr>
            <p:ph type="body" sz="quarter" idx="26"/>
          </p:nvPr>
        </p:nvSpPr>
        <p:spPr/>
        <p:txBody>
          <a:bodyPr/>
          <a:lstStyle/>
          <a:p>
            <a:endParaRPr lang="sv-SE" noProof="0" dirty="0"/>
          </a:p>
        </p:txBody>
      </p:sp>
      <p:sp>
        <p:nvSpPr>
          <p:cNvPr id="10" name="Text Placeholder 9">
            <a:extLst>
              <a:ext uri="{FF2B5EF4-FFF2-40B4-BE49-F238E27FC236}">
                <a16:creationId xmlns:a16="http://schemas.microsoft.com/office/drawing/2014/main" id="{15137931-EE66-54D4-58DD-7854777D81D2}"/>
              </a:ext>
            </a:extLst>
          </p:cNvPr>
          <p:cNvSpPr>
            <a:spLocks noGrp="1"/>
          </p:cNvSpPr>
          <p:nvPr>
            <p:ph type="body" sz="quarter" idx="22"/>
          </p:nvPr>
        </p:nvSpPr>
        <p:spPr/>
        <p:txBody>
          <a:bodyPr/>
          <a:lstStyle/>
          <a:p>
            <a:r>
              <a:rPr lang="sv-SE" noProof="0" dirty="0"/>
              <a:t>Biståndsanslaget i Sverige</a:t>
            </a:r>
          </a:p>
        </p:txBody>
      </p:sp>
      <p:sp>
        <p:nvSpPr>
          <p:cNvPr id="12" name="New shape">
            <a:extLst>
              <a:ext uri="{FF2B5EF4-FFF2-40B4-BE49-F238E27FC236}">
                <a16:creationId xmlns:a16="http://schemas.microsoft.com/office/drawing/2014/main" id="{0C97CF20-D2A6-8E3B-208C-03E045B880AC}"/>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74F04466-00D7-D72B-E47C-9F3BA6440AE3}"/>
              </a:ext>
            </a:extLst>
          </p:cNvPr>
          <p:cNvSpPr/>
          <p:nvPr/>
        </p:nvSpPr>
        <p:spPr>
          <a:xfrm>
            <a:off x="431800" y="1710801"/>
            <a:ext cx="11017738"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Tycker du att biståndsanslaget i Sverige bör ökas eller minskas?</a:t>
            </a:r>
          </a:p>
        </p:txBody>
      </p:sp>
      <p:sp>
        <p:nvSpPr>
          <p:cNvPr id="17" name="TextBox 16">
            <a:extLst>
              <a:ext uri="{FF2B5EF4-FFF2-40B4-BE49-F238E27FC236}">
                <a16:creationId xmlns:a16="http://schemas.microsoft.com/office/drawing/2014/main" id="{A9944148-427F-7AEC-A492-A4F9DA106478}"/>
              </a:ext>
            </a:extLst>
          </p:cNvPr>
          <p:cNvSpPr txBox="1"/>
          <p:nvPr/>
        </p:nvSpPr>
        <p:spPr>
          <a:xfrm>
            <a:off x="431800" y="1920351"/>
            <a:ext cx="679673" cy="184666"/>
          </a:xfrm>
          <a:prstGeom prst="rect">
            <a:avLst/>
          </a:prstGeom>
        </p:spPr>
        <p:txBody>
          <a:bodyPr vert="horz" wrap="none" lIns="0" tIns="0" rIns="0" bIns="0" rtlCol="0">
            <a:spAutoFit/>
          </a:bodyPr>
          <a:lstStyle/>
          <a:p>
            <a:pPr algn="l"/>
            <a:r>
              <a:rPr lang="sv-SE" sz="1200" noProof="0" dirty="0"/>
              <a:t>Andel i %</a:t>
            </a:r>
          </a:p>
        </p:txBody>
      </p:sp>
      <p:sp>
        <p:nvSpPr>
          <p:cNvPr id="18" name="TextBox 17">
            <a:extLst>
              <a:ext uri="{FF2B5EF4-FFF2-40B4-BE49-F238E27FC236}">
                <a16:creationId xmlns:a16="http://schemas.microsoft.com/office/drawing/2014/main" id="{351BF4FD-1AC0-E6A1-0ACF-A0206D7ADD5B}"/>
              </a:ext>
            </a:extLst>
          </p:cNvPr>
          <p:cNvSpPr txBox="1"/>
          <p:nvPr/>
        </p:nvSpPr>
        <p:spPr>
          <a:xfrm>
            <a:off x="9005777" y="1631625"/>
            <a:ext cx="2722673" cy="4062651"/>
          </a:xfrm>
          <a:prstGeom prst="rect">
            <a:avLst/>
          </a:prstGeom>
        </p:spPr>
        <p:txBody>
          <a:bodyPr vert="horz" wrap="square" lIns="0" tIns="0" rIns="0" bIns="0" rtlCol="0">
            <a:spAutoFit/>
          </a:bodyPr>
          <a:lstStyle/>
          <a:p>
            <a:pPr algn="l"/>
            <a:r>
              <a:rPr lang="sv-SE" sz="1400" dirty="0"/>
              <a:t>Sedan 2016 har andelen som tycker att biståndet är lagom eller bör öka minskat över tid. Då låg nivån på cirka 70 %, medan den nu är 56 %. Över tid att detta ett tydligt åsiktsskifte.</a:t>
            </a:r>
          </a:p>
          <a:p>
            <a:pPr algn="l"/>
            <a:endParaRPr lang="sv-SE" sz="1200" dirty="0"/>
          </a:p>
          <a:p>
            <a:pPr algn="l"/>
            <a:r>
              <a:rPr lang="sv-SE" sz="1400" dirty="0"/>
              <a:t>Andelen som tycker att biståndet bör tas bort helt eller minska har ökat signifikant jämfört med föregående mätning, från 30% till 34%.</a:t>
            </a:r>
          </a:p>
          <a:p>
            <a:pPr algn="l"/>
            <a:endParaRPr lang="sv-SE" sz="1200" noProof="0" dirty="0"/>
          </a:p>
          <a:p>
            <a:pPr algn="l"/>
            <a:endParaRPr lang="sv-SE" sz="1200" noProof="0" dirty="0"/>
          </a:p>
          <a:p>
            <a:pPr algn="l"/>
            <a:endParaRPr lang="sv-SE" sz="1200" noProof="0" dirty="0"/>
          </a:p>
          <a:p>
            <a:pPr algn="l"/>
            <a:endParaRPr lang="sv-SE" sz="1200" noProof="0" dirty="0"/>
          </a:p>
          <a:p>
            <a:pPr algn="l"/>
            <a:endParaRPr lang="sv-SE" sz="1200" noProof="0" dirty="0"/>
          </a:p>
          <a:p>
            <a:pPr algn="l"/>
            <a:endParaRPr lang="sv-SE" sz="1200" noProof="0" dirty="0"/>
          </a:p>
          <a:p>
            <a:pPr algn="l"/>
            <a:endParaRPr lang="sv-SE" sz="1200" noProof="0" dirty="0"/>
          </a:p>
        </p:txBody>
      </p:sp>
      <p:graphicFrame>
        <p:nvGraphicFramePr>
          <p:cNvPr id="14" name="Tabell 13">
            <a:extLst>
              <a:ext uri="{FF2B5EF4-FFF2-40B4-BE49-F238E27FC236}">
                <a16:creationId xmlns:a16="http://schemas.microsoft.com/office/drawing/2014/main" id="{352A35C9-CA4C-79C3-FB3D-DD289FCC5790}"/>
              </a:ext>
            </a:extLst>
          </p:cNvPr>
          <p:cNvGraphicFramePr>
            <a:graphicFrameLocks noGrp="1"/>
          </p:cNvGraphicFramePr>
          <p:nvPr>
            <p:extLst>
              <p:ext uri="{D42A27DB-BD31-4B8C-83A1-F6EECF244321}">
                <p14:modId xmlns:p14="http://schemas.microsoft.com/office/powerpoint/2010/main" val="4029104653"/>
              </p:ext>
            </p:extLst>
          </p:nvPr>
        </p:nvGraphicFramePr>
        <p:xfrm>
          <a:off x="8022376" y="2498652"/>
          <a:ext cx="432118" cy="3635930"/>
        </p:xfrm>
        <a:graphic>
          <a:graphicData uri="http://schemas.openxmlformats.org/drawingml/2006/table">
            <a:tbl>
              <a:tblPr firstRow="1" bandRow="1">
                <a:tableStyleId>{2D5ABB26-0587-4C30-8999-92F81FD0307C}</a:tableStyleId>
              </a:tblPr>
              <a:tblGrid>
                <a:gridCol w="432118">
                  <a:extLst>
                    <a:ext uri="{9D8B030D-6E8A-4147-A177-3AD203B41FA5}">
                      <a16:colId xmlns:a16="http://schemas.microsoft.com/office/drawing/2014/main" val="2329235301"/>
                    </a:ext>
                  </a:extLst>
                </a:gridCol>
              </a:tblGrid>
              <a:tr h="363593">
                <a:tc>
                  <a:txBody>
                    <a:bodyPr/>
                    <a:lstStyle/>
                    <a:p>
                      <a:r>
                        <a:rPr lang="sv-SE" b="0" noProof="0" dirty="0"/>
                        <a:t>56</a:t>
                      </a:r>
                    </a:p>
                  </a:txBody>
                  <a:tcPr/>
                </a:tc>
                <a:extLst>
                  <a:ext uri="{0D108BD9-81ED-4DB2-BD59-A6C34878D82A}">
                    <a16:rowId xmlns:a16="http://schemas.microsoft.com/office/drawing/2014/main" val="2929605992"/>
                  </a:ext>
                </a:extLst>
              </a:tr>
              <a:tr h="363593">
                <a:tc>
                  <a:txBody>
                    <a:bodyPr/>
                    <a:lstStyle/>
                    <a:p>
                      <a:r>
                        <a:rPr lang="sv-SE" b="0" noProof="0" dirty="0"/>
                        <a:t>58</a:t>
                      </a:r>
                    </a:p>
                  </a:txBody>
                  <a:tcPr/>
                </a:tc>
                <a:extLst>
                  <a:ext uri="{0D108BD9-81ED-4DB2-BD59-A6C34878D82A}">
                    <a16:rowId xmlns:a16="http://schemas.microsoft.com/office/drawing/2014/main" val="1551036422"/>
                  </a:ext>
                </a:extLst>
              </a:tr>
              <a:tr h="363593">
                <a:tc>
                  <a:txBody>
                    <a:bodyPr/>
                    <a:lstStyle/>
                    <a:p>
                      <a:r>
                        <a:rPr lang="sv-SE" b="0" noProof="0" dirty="0"/>
                        <a:t>57</a:t>
                      </a:r>
                    </a:p>
                  </a:txBody>
                  <a:tcPr/>
                </a:tc>
                <a:extLst>
                  <a:ext uri="{0D108BD9-81ED-4DB2-BD59-A6C34878D82A}">
                    <a16:rowId xmlns:a16="http://schemas.microsoft.com/office/drawing/2014/main" val="3008208888"/>
                  </a:ext>
                </a:extLst>
              </a:tr>
              <a:tr h="363593">
                <a:tc>
                  <a:txBody>
                    <a:bodyPr/>
                    <a:lstStyle/>
                    <a:p>
                      <a:r>
                        <a:rPr lang="sv-SE" b="0" noProof="0" dirty="0"/>
                        <a:t>57</a:t>
                      </a:r>
                    </a:p>
                  </a:txBody>
                  <a:tcPr/>
                </a:tc>
                <a:extLst>
                  <a:ext uri="{0D108BD9-81ED-4DB2-BD59-A6C34878D82A}">
                    <a16:rowId xmlns:a16="http://schemas.microsoft.com/office/drawing/2014/main" val="1056763401"/>
                  </a:ext>
                </a:extLst>
              </a:tr>
              <a:tr h="363593">
                <a:tc>
                  <a:txBody>
                    <a:bodyPr/>
                    <a:lstStyle/>
                    <a:p>
                      <a:r>
                        <a:rPr lang="sv-SE" b="0" noProof="0" dirty="0"/>
                        <a:t>54</a:t>
                      </a:r>
                    </a:p>
                  </a:txBody>
                  <a:tcPr/>
                </a:tc>
                <a:extLst>
                  <a:ext uri="{0D108BD9-81ED-4DB2-BD59-A6C34878D82A}">
                    <a16:rowId xmlns:a16="http://schemas.microsoft.com/office/drawing/2014/main" val="2777868494"/>
                  </a:ext>
                </a:extLst>
              </a:tr>
              <a:tr h="363593">
                <a:tc>
                  <a:txBody>
                    <a:bodyPr/>
                    <a:lstStyle/>
                    <a:p>
                      <a:r>
                        <a:rPr lang="sv-SE" b="0" noProof="0" dirty="0"/>
                        <a:t>56</a:t>
                      </a:r>
                    </a:p>
                  </a:txBody>
                  <a:tcPr/>
                </a:tc>
                <a:extLst>
                  <a:ext uri="{0D108BD9-81ED-4DB2-BD59-A6C34878D82A}">
                    <a16:rowId xmlns:a16="http://schemas.microsoft.com/office/drawing/2014/main" val="3964801322"/>
                  </a:ext>
                </a:extLst>
              </a:tr>
              <a:tr h="363593">
                <a:tc>
                  <a:txBody>
                    <a:bodyPr/>
                    <a:lstStyle/>
                    <a:p>
                      <a:r>
                        <a:rPr lang="sv-SE" b="0" noProof="0" dirty="0"/>
                        <a:t>54</a:t>
                      </a:r>
                    </a:p>
                  </a:txBody>
                  <a:tcPr/>
                </a:tc>
                <a:extLst>
                  <a:ext uri="{0D108BD9-81ED-4DB2-BD59-A6C34878D82A}">
                    <a16:rowId xmlns:a16="http://schemas.microsoft.com/office/drawing/2014/main" val="1450129717"/>
                  </a:ext>
                </a:extLst>
              </a:tr>
              <a:tr h="363593">
                <a:tc>
                  <a:txBody>
                    <a:bodyPr/>
                    <a:lstStyle/>
                    <a:p>
                      <a:r>
                        <a:rPr lang="sv-SE" b="0" noProof="0" dirty="0"/>
                        <a:t>65</a:t>
                      </a:r>
                    </a:p>
                  </a:txBody>
                  <a:tcPr/>
                </a:tc>
                <a:extLst>
                  <a:ext uri="{0D108BD9-81ED-4DB2-BD59-A6C34878D82A}">
                    <a16:rowId xmlns:a16="http://schemas.microsoft.com/office/drawing/2014/main" val="249473878"/>
                  </a:ext>
                </a:extLst>
              </a:tr>
              <a:tr h="363593">
                <a:tc>
                  <a:txBody>
                    <a:bodyPr/>
                    <a:lstStyle/>
                    <a:p>
                      <a:r>
                        <a:rPr lang="sv-SE" b="0" noProof="0" dirty="0"/>
                        <a:t>69</a:t>
                      </a:r>
                    </a:p>
                  </a:txBody>
                  <a:tcPr/>
                </a:tc>
                <a:extLst>
                  <a:ext uri="{0D108BD9-81ED-4DB2-BD59-A6C34878D82A}">
                    <a16:rowId xmlns:a16="http://schemas.microsoft.com/office/drawing/2014/main" val="641151745"/>
                  </a:ext>
                </a:extLst>
              </a:tr>
              <a:tr h="363593">
                <a:tc>
                  <a:txBody>
                    <a:bodyPr/>
                    <a:lstStyle/>
                    <a:p>
                      <a:r>
                        <a:rPr lang="sv-SE" b="0" noProof="0" dirty="0"/>
                        <a:t>70</a:t>
                      </a:r>
                    </a:p>
                  </a:txBody>
                  <a:tcPr/>
                </a:tc>
                <a:extLst>
                  <a:ext uri="{0D108BD9-81ED-4DB2-BD59-A6C34878D82A}">
                    <a16:rowId xmlns:a16="http://schemas.microsoft.com/office/drawing/2014/main" val="1441255188"/>
                  </a:ext>
                </a:extLst>
              </a:tr>
            </a:tbl>
          </a:graphicData>
        </a:graphic>
      </p:graphicFrame>
      <p:sp>
        <p:nvSpPr>
          <p:cNvPr id="15" name="textruta 14">
            <a:extLst>
              <a:ext uri="{FF2B5EF4-FFF2-40B4-BE49-F238E27FC236}">
                <a16:creationId xmlns:a16="http://schemas.microsoft.com/office/drawing/2014/main" id="{92501CDB-A8DE-604F-773C-14477971F533}"/>
              </a:ext>
            </a:extLst>
          </p:cNvPr>
          <p:cNvSpPr txBox="1"/>
          <p:nvPr/>
        </p:nvSpPr>
        <p:spPr>
          <a:xfrm>
            <a:off x="7796105" y="2039835"/>
            <a:ext cx="862416" cy="369332"/>
          </a:xfrm>
          <a:prstGeom prst="rect">
            <a:avLst/>
          </a:prstGeom>
        </p:spPr>
        <p:txBody>
          <a:bodyPr vert="horz" wrap="none" lIns="0" tIns="0" rIns="0" bIns="0" rtlCol="0">
            <a:spAutoFit/>
          </a:bodyPr>
          <a:lstStyle/>
          <a:p>
            <a:pPr algn="ctr"/>
            <a:r>
              <a:rPr lang="sv-SE" sz="1200" b="1" noProof="0" dirty="0"/>
              <a:t>Andel</a:t>
            </a:r>
          </a:p>
          <a:p>
            <a:pPr algn="ctr"/>
            <a:r>
              <a:rPr lang="sv-SE" sz="1200" b="1" noProof="0" dirty="0" err="1"/>
              <a:t>lagom+öka</a:t>
            </a:r>
            <a:endParaRPr lang="sv-SE" sz="1200" b="1" noProof="0" dirty="0"/>
          </a:p>
        </p:txBody>
      </p:sp>
      <p:sp>
        <p:nvSpPr>
          <p:cNvPr id="2" name="New shape">
            <a:extLst>
              <a:ext uri="{FF2B5EF4-FFF2-40B4-BE49-F238E27FC236}">
                <a16:creationId xmlns:a16="http://schemas.microsoft.com/office/drawing/2014/main" id="{DB1A16ED-EB40-50E7-9F20-413E117C1811}"/>
              </a:ext>
            </a:extLst>
          </p:cNvPr>
          <p:cNvSpPr/>
          <p:nvPr/>
        </p:nvSpPr>
        <p:spPr>
          <a:xfrm rot="5400000" flipH="1">
            <a:off x="4284661" y="2442645"/>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DA257136-7DA1-DD80-0FCA-89BDD87A28C0}"/>
              </a:ext>
            </a:extLst>
          </p:cNvPr>
          <p:cNvSpPr txBox="1"/>
          <p:nvPr/>
        </p:nvSpPr>
        <p:spPr>
          <a:xfrm>
            <a:off x="425206" y="6326291"/>
            <a:ext cx="5368085" cy="153888"/>
          </a:xfrm>
          <a:prstGeom prst="rect">
            <a:avLst/>
          </a:prstGeom>
        </p:spPr>
        <p:txBody>
          <a:bodyPr vert="horz" wrap="square" lIns="0" tIns="0" rIns="0" bIns="0" rtlCol="0">
            <a:spAutoFit/>
          </a:bodyPr>
          <a:lstStyle/>
          <a:p>
            <a:pPr algn="l"/>
            <a:r>
              <a:rPr lang="sv-SE" sz="1000" noProof="0" dirty="0"/>
              <a:t>Antal intervjuer: 1 551 (2025)</a:t>
            </a:r>
          </a:p>
        </p:txBody>
      </p:sp>
      <p:sp>
        <p:nvSpPr>
          <p:cNvPr id="9" name="textruta 8">
            <a:extLst>
              <a:ext uri="{FF2B5EF4-FFF2-40B4-BE49-F238E27FC236}">
                <a16:creationId xmlns:a16="http://schemas.microsoft.com/office/drawing/2014/main" id="{3AD192E0-9ADA-CB98-937C-B6D0E7F331EE}"/>
              </a:ext>
            </a:extLst>
          </p:cNvPr>
          <p:cNvSpPr txBox="1"/>
          <p:nvPr/>
        </p:nvSpPr>
        <p:spPr>
          <a:xfrm>
            <a:off x="9005777" y="4838821"/>
            <a:ext cx="2722673" cy="1223412"/>
          </a:xfrm>
          <a:prstGeom prst="rect">
            <a:avLst/>
          </a:prstGeom>
          <a:solidFill>
            <a:schemeClr val="bg1"/>
          </a:solidFill>
        </p:spPr>
        <p:txBody>
          <a:bodyPr wrap="square">
            <a:spAutoFit/>
          </a:bodyPr>
          <a:lstStyle/>
          <a:p>
            <a:pPr algn="l"/>
            <a:r>
              <a:rPr lang="sv-SE" sz="1050" b="1" noProof="0" dirty="0"/>
              <a:t>Frågan inleds med texten: </a:t>
            </a:r>
            <a:r>
              <a:rPr lang="sv-SE" sz="1050" noProof="0" dirty="0"/>
              <a:t>”Svenska staten ger fattiga länder stöd i att bekämpa fattigdom dvs. Internationellt bistånd. Riksdagen har beslutat att cirka 44,5 miljarder kronor i år ska gå till internationellt bistånd, vilket är ungefär 4 200kr per svensk invånare”.</a:t>
            </a:r>
          </a:p>
        </p:txBody>
      </p:sp>
    </p:spTree>
    <p:extLst>
      <p:ext uri="{BB962C8B-B14F-4D97-AF65-F5344CB8AC3E}">
        <p14:creationId xmlns:p14="http://schemas.microsoft.com/office/powerpoint/2010/main" val="2643059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4E7B5602-86FB-598E-5BE4-D104FDC46BD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CFD6CC-38A2-A96D-C340-66BBE99BCB3F}"/>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sv-SE"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800" b="1" i="0" u="none" strike="noStrike" kern="1200" cap="none" spc="0" normalizeH="0" baseline="0" noProof="0" dirty="0">
              <a:ln>
                <a:noFill/>
              </a:ln>
              <a:solidFill>
                <a:srgbClr val="000000"/>
              </a:solidFill>
              <a:effectLst/>
              <a:uLnTx/>
              <a:uFillTx/>
              <a:latin typeface="Century Gothic" panose="02116942222400000000"/>
              <a:ea typeface="Verdana" panose="020B0604030504040204" pitchFamily="34" charset="0"/>
            </a:endParaRPr>
          </a:p>
        </p:txBody>
      </p:sp>
      <p:sp>
        <p:nvSpPr>
          <p:cNvPr id="5" name="Footer Placeholder 4">
            <a:extLst>
              <a:ext uri="{FF2B5EF4-FFF2-40B4-BE49-F238E27FC236}">
                <a16:creationId xmlns:a16="http://schemas.microsoft.com/office/drawing/2014/main" id="{96281FC6-279E-41AA-31C6-C9C2C7648D24}"/>
              </a:ext>
            </a:extLst>
          </p:cNvPr>
          <p:cNvSpPr>
            <a:spLocks noGrp="1"/>
          </p:cNvSpPr>
          <p:nvPr>
            <p:ph type="ftr" sz="quarter" idx="23"/>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Sida - Utveckling och bistånd 2025</a:t>
            </a:r>
          </a:p>
        </p:txBody>
      </p:sp>
      <p:sp>
        <p:nvSpPr>
          <p:cNvPr id="8" name="Title 7">
            <a:extLst>
              <a:ext uri="{FF2B5EF4-FFF2-40B4-BE49-F238E27FC236}">
                <a16:creationId xmlns:a16="http://schemas.microsoft.com/office/drawing/2014/main" id="{E0B3A08C-02F2-BB54-9973-CB2CDB2B489A}"/>
              </a:ext>
            </a:extLst>
          </p:cNvPr>
          <p:cNvSpPr>
            <a:spLocks noGrp="1"/>
          </p:cNvSpPr>
          <p:nvPr>
            <p:ph type="title"/>
          </p:nvPr>
        </p:nvSpPr>
        <p:spPr/>
        <p:txBody>
          <a:bodyPr/>
          <a:lstStyle/>
          <a:p>
            <a:r>
              <a:rPr lang="sv-SE" sz="3000" noProof="0" dirty="0"/>
              <a:t>Något färre tycker att biståndsanslaget är lagom/bör öka</a:t>
            </a:r>
          </a:p>
        </p:txBody>
      </p:sp>
      <p:sp>
        <p:nvSpPr>
          <p:cNvPr id="6" name="Date Placeholder 5">
            <a:extLst>
              <a:ext uri="{FF2B5EF4-FFF2-40B4-BE49-F238E27FC236}">
                <a16:creationId xmlns:a16="http://schemas.microsoft.com/office/drawing/2014/main" id="{E554F020-9526-3D68-19DA-B815637D4796}"/>
              </a:ext>
            </a:extLst>
          </p:cNvPr>
          <p:cNvSpPr>
            <a:spLocks noGrp="1"/>
          </p:cNvSpPr>
          <p:nvPr>
            <p:ph type="dt" sz="half"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Century Gothic" panose="02116942222400000000"/>
                <a:ea typeface="+mn-ea"/>
                <a:cs typeface="+mn-cs"/>
              </a:rPr>
              <a:t>Confidential</a:t>
            </a:r>
            <a:endParaRPr kumimoji="0" lang="sv-SE" sz="8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11" name="Text Placeholder 10">
            <a:extLst>
              <a:ext uri="{FF2B5EF4-FFF2-40B4-BE49-F238E27FC236}">
                <a16:creationId xmlns:a16="http://schemas.microsoft.com/office/drawing/2014/main" id="{CF4C6A09-92EB-7DC7-CF70-D15679777591}"/>
              </a:ext>
            </a:extLst>
          </p:cNvPr>
          <p:cNvSpPr>
            <a:spLocks noGrp="1"/>
          </p:cNvSpPr>
          <p:nvPr>
            <p:ph type="body" sz="quarter" idx="26"/>
          </p:nvPr>
        </p:nvSpPr>
        <p:spPr/>
        <p:txBody>
          <a:bodyPr/>
          <a:lstStyle/>
          <a:p>
            <a:endParaRPr lang="sv-SE" noProof="0" dirty="0"/>
          </a:p>
        </p:txBody>
      </p:sp>
      <p:sp>
        <p:nvSpPr>
          <p:cNvPr id="10" name="Text Placeholder 9">
            <a:extLst>
              <a:ext uri="{FF2B5EF4-FFF2-40B4-BE49-F238E27FC236}">
                <a16:creationId xmlns:a16="http://schemas.microsoft.com/office/drawing/2014/main" id="{74185C51-1104-3E5A-A674-4E35724D2517}"/>
              </a:ext>
            </a:extLst>
          </p:cNvPr>
          <p:cNvSpPr>
            <a:spLocks noGrp="1"/>
          </p:cNvSpPr>
          <p:nvPr>
            <p:ph type="body" sz="quarter" idx="22"/>
          </p:nvPr>
        </p:nvSpPr>
        <p:spPr>
          <a:xfrm>
            <a:off x="460374" y="1064176"/>
            <a:ext cx="8301661" cy="433182"/>
          </a:xfrm>
        </p:spPr>
        <p:txBody>
          <a:bodyPr/>
          <a:lstStyle/>
          <a:p>
            <a:r>
              <a:rPr lang="sv-SE" noProof="0" dirty="0"/>
              <a:t>Biståndsanslaget i Sverige – </a:t>
            </a:r>
            <a:r>
              <a:rPr lang="sv-SE" u="sng" noProof="0" dirty="0"/>
              <a:t>omräknat utan ”vet ej” och ”ej svar”</a:t>
            </a:r>
          </a:p>
        </p:txBody>
      </p:sp>
      <p:sp>
        <p:nvSpPr>
          <p:cNvPr id="12" name="New shape">
            <a:extLst>
              <a:ext uri="{FF2B5EF4-FFF2-40B4-BE49-F238E27FC236}">
                <a16:creationId xmlns:a16="http://schemas.microsoft.com/office/drawing/2014/main" id="{EEC7D2C8-57E9-6178-2CD4-1B95177096DF}"/>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13" name="New shape">
            <a:extLst>
              <a:ext uri="{FF2B5EF4-FFF2-40B4-BE49-F238E27FC236}">
                <a16:creationId xmlns:a16="http://schemas.microsoft.com/office/drawing/2014/main" id="{7A88635C-D414-5E45-F805-A331BB44BF22}"/>
              </a:ext>
            </a:extLst>
          </p:cNvPr>
          <p:cNvSpPr/>
          <p:nvPr/>
        </p:nvSpPr>
        <p:spPr>
          <a:xfrm>
            <a:off x="431800" y="1710801"/>
            <a:ext cx="11017738"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Tycker du att biståndsanslaget i Sverige bör ökas eller minskas?</a:t>
            </a:r>
          </a:p>
        </p:txBody>
      </p:sp>
      <p:sp>
        <p:nvSpPr>
          <p:cNvPr id="17" name="TextBox 16">
            <a:extLst>
              <a:ext uri="{FF2B5EF4-FFF2-40B4-BE49-F238E27FC236}">
                <a16:creationId xmlns:a16="http://schemas.microsoft.com/office/drawing/2014/main" id="{C1D3CA60-98AD-2085-8304-28EA86352216}"/>
              </a:ext>
            </a:extLst>
          </p:cNvPr>
          <p:cNvSpPr txBox="1"/>
          <p:nvPr/>
        </p:nvSpPr>
        <p:spPr>
          <a:xfrm>
            <a:off x="431800" y="1920351"/>
            <a:ext cx="679673" cy="184666"/>
          </a:xfrm>
          <a:prstGeom prst="rect">
            <a:avLst/>
          </a:prstGeom>
        </p:spPr>
        <p:txBody>
          <a:bodyPr vert="horz"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panose="02116942222400000000"/>
                <a:ea typeface="+mn-ea"/>
                <a:cs typeface="+mn-cs"/>
              </a:rPr>
              <a:t>Andel i %</a:t>
            </a:r>
          </a:p>
        </p:txBody>
      </p:sp>
      <p:graphicFrame>
        <p:nvGraphicFramePr>
          <p:cNvPr id="15" name="Platshållare för innehåll 14">
            <a:extLst>
              <a:ext uri="{FF2B5EF4-FFF2-40B4-BE49-F238E27FC236}">
                <a16:creationId xmlns:a16="http://schemas.microsoft.com/office/drawing/2014/main" id="{F327D705-64BB-480B-266B-E796626F68EC}"/>
              </a:ext>
            </a:extLst>
          </p:cNvPr>
          <p:cNvGraphicFramePr>
            <a:graphicFrameLocks noGrp="1"/>
          </p:cNvGraphicFramePr>
          <p:nvPr>
            <p:ph sz="quarter" idx="12"/>
            <p:extLst>
              <p:ext uri="{D42A27DB-BD31-4B8C-83A1-F6EECF244321}">
                <p14:modId xmlns:p14="http://schemas.microsoft.com/office/powerpoint/2010/main" val="1791811565"/>
              </p:ext>
            </p:extLst>
          </p:nvPr>
        </p:nvGraphicFramePr>
        <p:xfrm>
          <a:off x="460376" y="2142433"/>
          <a:ext cx="10188333" cy="4184654"/>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ruta 17">
            <a:extLst>
              <a:ext uri="{FF2B5EF4-FFF2-40B4-BE49-F238E27FC236}">
                <a16:creationId xmlns:a16="http://schemas.microsoft.com/office/drawing/2014/main" id="{186F6203-88F6-F24E-4BCF-FAC027F93FF5}"/>
              </a:ext>
            </a:extLst>
          </p:cNvPr>
          <p:cNvSpPr txBox="1"/>
          <p:nvPr/>
        </p:nvSpPr>
        <p:spPr>
          <a:xfrm>
            <a:off x="8414797" y="1415007"/>
            <a:ext cx="3626954" cy="1400383"/>
          </a:xfrm>
          <a:prstGeom prst="rect">
            <a:avLst/>
          </a:prstGeom>
        </p:spPr>
        <p:txBody>
          <a:bodyPr vert="horz" wrap="square" lIns="0" tIns="0" rIns="0" bIns="0" rtlCol="0">
            <a:spAutoFit/>
          </a:bodyPr>
          <a:lstStyle/>
          <a:p>
            <a:pPr algn="l"/>
            <a:r>
              <a:rPr lang="sv-SE" sz="1300" noProof="0" dirty="0"/>
              <a:t>Andelen som tycker att biståndsanslaget är lagom eller bör öka minskar från 66% till 62%. Minskningen är signifikant.</a:t>
            </a:r>
          </a:p>
          <a:p>
            <a:pPr algn="l"/>
            <a:endParaRPr lang="sv-SE" sz="1300" noProof="0" dirty="0"/>
          </a:p>
          <a:p>
            <a:pPr algn="l"/>
            <a:r>
              <a:rPr lang="sv-SE" sz="1300" noProof="0" dirty="0"/>
              <a:t>Andelen som tycker att biståndsanslaget bör minska eller tas bort helt ökar från 34% till 37%, inte signifikant.</a:t>
            </a:r>
          </a:p>
        </p:txBody>
      </p:sp>
      <p:sp>
        <p:nvSpPr>
          <p:cNvPr id="19" name="textruta 18">
            <a:extLst>
              <a:ext uri="{FF2B5EF4-FFF2-40B4-BE49-F238E27FC236}">
                <a16:creationId xmlns:a16="http://schemas.microsoft.com/office/drawing/2014/main" id="{71F1AF99-0B1B-3912-E917-FCC3AA408C3D}"/>
              </a:ext>
            </a:extLst>
          </p:cNvPr>
          <p:cNvSpPr txBox="1"/>
          <p:nvPr/>
        </p:nvSpPr>
        <p:spPr>
          <a:xfrm>
            <a:off x="10537040" y="3038955"/>
            <a:ext cx="76944" cy="276999"/>
          </a:xfrm>
          <a:prstGeom prst="rect">
            <a:avLst/>
          </a:prstGeom>
        </p:spPr>
        <p:txBody>
          <a:bodyPr vert="horz" wrap="none" lIns="0" tIns="0" rIns="0" bIns="0" rtlCol="0">
            <a:spAutoFit/>
          </a:bodyPr>
          <a:lstStyle/>
          <a:p>
            <a:pPr algn="l"/>
            <a:r>
              <a:rPr lang="sv-SE" noProof="0" dirty="0"/>
              <a:t>-</a:t>
            </a:r>
          </a:p>
        </p:txBody>
      </p:sp>
      <p:sp>
        <p:nvSpPr>
          <p:cNvPr id="2" name="New shape">
            <a:extLst>
              <a:ext uri="{FF2B5EF4-FFF2-40B4-BE49-F238E27FC236}">
                <a16:creationId xmlns:a16="http://schemas.microsoft.com/office/drawing/2014/main" id="{5FDBB170-0CEA-65FE-B6D1-679E2C52FF48}"/>
              </a:ext>
            </a:extLst>
          </p:cNvPr>
          <p:cNvSpPr/>
          <p:nvPr/>
        </p:nvSpPr>
        <p:spPr>
          <a:xfrm rot="5400000">
            <a:off x="6070199" y="637258"/>
            <a:ext cx="19849" cy="11296655"/>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556579DA-0272-4177-450B-74FB874BE825}"/>
              </a:ext>
            </a:extLst>
          </p:cNvPr>
          <p:cNvSpPr txBox="1"/>
          <p:nvPr/>
        </p:nvSpPr>
        <p:spPr>
          <a:xfrm>
            <a:off x="438151" y="6327087"/>
            <a:ext cx="9258300" cy="153888"/>
          </a:xfrm>
          <a:prstGeom prst="rect">
            <a:avLst/>
          </a:prstGeom>
        </p:spPr>
        <p:txBody>
          <a:bodyPr vert="horz" wrap="square" lIns="0" tIns="0" rIns="0" bIns="0" rtlCol="0">
            <a:spAutoFit/>
          </a:bodyPr>
          <a:lstStyle/>
          <a:p>
            <a:r>
              <a:rPr lang="sv-SE" sz="1000" dirty="0"/>
              <a:t>Eftersom ’vet ej’ har exkluderats i denna beräkning visar bilden hur fördelningen ser ut bland dem som har tagit ställning, inte i hela populationen</a:t>
            </a:r>
            <a:endParaRPr lang="sv-SE" sz="1000" noProof="0" dirty="0"/>
          </a:p>
        </p:txBody>
      </p:sp>
    </p:spTree>
    <p:extLst>
      <p:ext uri="{BB962C8B-B14F-4D97-AF65-F5344CB8AC3E}">
        <p14:creationId xmlns:p14="http://schemas.microsoft.com/office/powerpoint/2010/main" val="126433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EEE3"/>
        </a:solidFill>
        <a:effectLst/>
      </p:bgPr>
    </p:bg>
    <p:spTree>
      <p:nvGrpSpPr>
        <p:cNvPr id="1" name="">
          <a:extLst>
            <a:ext uri="{FF2B5EF4-FFF2-40B4-BE49-F238E27FC236}">
              <a16:creationId xmlns:a16="http://schemas.microsoft.com/office/drawing/2014/main" id="{EC528EFA-EC1A-EE9B-29B0-DE819C24A6AB}"/>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DE4E962F-18CC-9412-7E41-0AACC610E39E}"/>
              </a:ext>
            </a:extLst>
          </p:cNvPr>
          <p:cNvGraphicFramePr>
            <a:graphicFrameLocks noGrp="1"/>
          </p:cNvGraphicFramePr>
          <p:nvPr>
            <p:ph sz="quarter" idx="12"/>
            <p:extLst>
              <p:ext uri="{D42A27DB-BD31-4B8C-83A1-F6EECF244321}">
                <p14:modId xmlns:p14="http://schemas.microsoft.com/office/powerpoint/2010/main" val="1080010823"/>
              </p:ext>
            </p:extLst>
          </p:nvPr>
        </p:nvGraphicFramePr>
        <p:xfrm>
          <a:off x="460375" y="1964801"/>
          <a:ext cx="7677150" cy="428625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C9A24DD5-DD1C-9F5A-93FC-802D7B94BEF6}"/>
              </a:ext>
            </a:extLst>
          </p:cNvPr>
          <p:cNvSpPr>
            <a:spLocks noGrp="1"/>
          </p:cNvSpPr>
          <p:nvPr>
            <p:ph type="sldNum" sz="quarter" idx="16"/>
          </p:nvPr>
        </p:nvSpPr>
        <p:spPr/>
        <p:txBody>
          <a:bodyPr/>
          <a:lstStyle/>
          <a:p>
            <a:fld id="{63DCA5C9-2E11-4C67-86EB-AE1DE127DC64}" type="slidenum">
              <a:rPr lang="sv-SE" noProof="0" smtClean="0"/>
              <a:pPr/>
              <a:t>8</a:t>
            </a:fld>
            <a:endParaRPr lang="sv-SE" noProof="0" dirty="0"/>
          </a:p>
        </p:txBody>
      </p:sp>
      <p:sp>
        <p:nvSpPr>
          <p:cNvPr id="5" name="Footer Placeholder 4">
            <a:extLst>
              <a:ext uri="{FF2B5EF4-FFF2-40B4-BE49-F238E27FC236}">
                <a16:creationId xmlns:a16="http://schemas.microsoft.com/office/drawing/2014/main" id="{66AD1785-1556-87F9-49CC-F2106B77684A}"/>
              </a:ext>
            </a:extLst>
          </p:cNvPr>
          <p:cNvSpPr>
            <a:spLocks noGrp="1"/>
          </p:cNvSpPr>
          <p:nvPr>
            <p:ph type="ftr" sz="quarter" idx="23"/>
          </p:nvPr>
        </p:nvSpPr>
        <p:spPr/>
        <p:txBody>
          <a:bodyPr/>
          <a:lstStyle/>
          <a:p>
            <a:r>
              <a:rPr lang="sv-SE" noProof="0" dirty="0"/>
              <a:t>Sida - Utveckling och bistånd 2025</a:t>
            </a:r>
          </a:p>
        </p:txBody>
      </p:sp>
      <p:sp>
        <p:nvSpPr>
          <p:cNvPr id="8" name="Title 7">
            <a:extLst>
              <a:ext uri="{FF2B5EF4-FFF2-40B4-BE49-F238E27FC236}">
                <a16:creationId xmlns:a16="http://schemas.microsoft.com/office/drawing/2014/main" id="{135762A3-3B19-99D2-01E8-A72EA9079BB1}"/>
              </a:ext>
            </a:extLst>
          </p:cNvPr>
          <p:cNvSpPr>
            <a:spLocks noGrp="1"/>
          </p:cNvSpPr>
          <p:nvPr>
            <p:ph type="title"/>
          </p:nvPr>
        </p:nvSpPr>
        <p:spPr/>
        <p:txBody>
          <a:bodyPr/>
          <a:lstStyle/>
          <a:p>
            <a:r>
              <a:rPr lang="sv-SE" noProof="0" dirty="0"/>
              <a:t>Nästan 3 av 4 tycker att det är viktigt att Sverige bidrar till utveckling i fattiga länder</a:t>
            </a:r>
          </a:p>
        </p:txBody>
      </p:sp>
      <p:sp>
        <p:nvSpPr>
          <p:cNvPr id="6" name="Date Placeholder 5">
            <a:extLst>
              <a:ext uri="{FF2B5EF4-FFF2-40B4-BE49-F238E27FC236}">
                <a16:creationId xmlns:a16="http://schemas.microsoft.com/office/drawing/2014/main" id="{90E09613-0612-D053-573E-49D7168109B9}"/>
              </a:ext>
            </a:extLst>
          </p:cNvPr>
          <p:cNvSpPr>
            <a:spLocks noGrp="1"/>
          </p:cNvSpPr>
          <p:nvPr>
            <p:ph type="dt" sz="half" idx="24"/>
          </p:nvPr>
        </p:nvSpPr>
        <p:spPr/>
        <p:txBody>
          <a:bodyPr/>
          <a:lstStyle/>
          <a:p>
            <a:r>
              <a:rPr lang="sv-SE" noProof="0" dirty="0" err="1"/>
              <a:t>Confidential</a:t>
            </a:r>
            <a:endParaRPr lang="sv-SE" noProof="0" dirty="0"/>
          </a:p>
        </p:txBody>
      </p:sp>
      <p:sp>
        <p:nvSpPr>
          <p:cNvPr id="11" name="Text Placeholder 10">
            <a:extLst>
              <a:ext uri="{FF2B5EF4-FFF2-40B4-BE49-F238E27FC236}">
                <a16:creationId xmlns:a16="http://schemas.microsoft.com/office/drawing/2014/main" id="{7A212CF2-CB54-989C-9502-DEE63C065CB6}"/>
              </a:ext>
            </a:extLst>
          </p:cNvPr>
          <p:cNvSpPr>
            <a:spLocks noGrp="1"/>
          </p:cNvSpPr>
          <p:nvPr>
            <p:ph type="body" sz="quarter" idx="26"/>
          </p:nvPr>
        </p:nvSpPr>
        <p:spPr/>
        <p:txBody>
          <a:bodyPr/>
          <a:lstStyle/>
          <a:p>
            <a:endParaRPr lang="sv-SE" noProof="0" dirty="0"/>
          </a:p>
        </p:txBody>
      </p:sp>
      <p:sp>
        <p:nvSpPr>
          <p:cNvPr id="12" name="New shape">
            <a:extLst>
              <a:ext uri="{FF2B5EF4-FFF2-40B4-BE49-F238E27FC236}">
                <a16:creationId xmlns:a16="http://schemas.microsoft.com/office/drawing/2014/main" id="{BA8B675C-997E-30D5-1AB4-D794457FD729}"/>
              </a:ext>
            </a:extLst>
          </p:cNvPr>
          <p:cNvSpPr/>
          <p:nvPr/>
        </p:nvSpPr>
        <p:spPr>
          <a:xfrm rot="5400000">
            <a:off x="4271504" y="-2234397"/>
            <a:ext cx="26316" cy="7705728"/>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13" name="New shape">
            <a:extLst>
              <a:ext uri="{FF2B5EF4-FFF2-40B4-BE49-F238E27FC236}">
                <a16:creationId xmlns:a16="http://schemas.microsoft.com/office/drawing/2014/main" id="{4B7351FF-60DE-AAE5-9658-D2264619608F}"/>
              </a:ext>
            </a:extLst>
          </p:cNvPr>
          <p:cNvSpPr/>
          <p:nvPr/>
        </p:nvSpPr>
        <p:spPr>
          <a:xfrm>
            <a:off x="431800" y="1710801"/>
            <a:ext cx="11017738"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1200" b="1" noProof="0" dirty="0">
                <a:solidFill>
                  <a:srgbClr val="000000"/>
                </a:solidFill>
                <a:latin typeface="Century Gothic" panose="020B0502020202020204" pitchFamily="34" charset="0"/>
              </a:rPr>
              <a:t>”Jag tycker att det är viktigt att Sverige bidrar till utveckling i de fattiga länderna”</a:t>
            </a:r>
          </a:p>
        </p:txBody>
      </p:sp>
      <p:sp>
        <p:nvSpPr>
          <p:cNvPr id="17" name="TextBox 16">
            <a:extLst>
              <a:ext uri="{FF2B5EF4-FFF2-40B4-BE49-F238E27FC236}">
                <a16:creationId xmlns:a16="http://schemas.microsoft.com/office/drawing/2014/main" id="{D273F333-330D-36B0-D38D-C50A33497490}"/>
              </a:ext>
            </a:extLst>
          </p:cNvPr>
          <p:cNvSpPr txBox="1"/>
          <p:nvPr/>
        </p:nvSpPr>
        <p:spPr>
          <a:xfrm>
            <a:off x="431800" y="1920351"/>
            <a:ext cx="679673" cy="184666"/>
          </a:xfrm>
          <a:prstGeom prst="rect">
            <a:avLst/>
          </a:prstGeom>
        </p:spPr>
        <p:txBody>
          <a:bodyPr vert="horz" wrap="none" lIns="0" tIns="0" rIns="0" bIns="0" rtlCol="0">
            <a:spAutoFit/>
          </a:bodyPr>
          <a:lstStyle/>
          <a:p>
            <a:pPr algn="l"/>
            <a:r>
              <a:rPr lang="sv-SE" sz="1200" noProof="0" dirty="0"/>
              <a:t>Andel i %</a:t>
            </a:r>
          </a:p>
        </p:txBody>
      </p:sp>
      <p:sp>
        <p:nvSpPr>
          <p:cNvPr id="18" name="TextBox 17">
            <a:extLst>
              <a:ext uri="{FF2B5EF4-FFF2-40B4-BE49-F238E27FC236}">
                <a16:creationId xmlns:a16="http://schemas.microsoft.com/office/drawing/2014/main" id="{49A296FB-C7E1-6AB9-0E0E-3F91A42E053F}"/>
              </a:ext>
            </a:extLst>
          </p:cNvPr>
          <p:cNvSpPr txBox="1"/>
          <p:nvPr/>
        </p:nvSpPr>
        <p:spPr>
          <a:xfrm>
            <a:off x="9334122" y="1837801"/>
            <a:ext cx="2316430" cy="4462760"/>
          </a:xfrm>
          <a:prstGeom prst="rect">
            <a:avLst/>
          </a:prstGeom>
        </p:spPr>
        <p:txBody>
          <a:bodyPr vert="horz" wrap="square" lIns="0" tIns="0" rIns="0" bIns="0" rtlCol="0">
            <a:spAutoFit/>
          </a:bodyPr>
          <a:lstStyle/>
          <a:p>
            <a:pPr algn="l"/>
            <a:r>
              <a:rPr lang="sv-SE" sz="1400" noProof="0" dirty="0"/>
              <a:t>Män anger i högre grad att det inte stämmer alls/stämmer ganska dåligt (27%), jämfört med kvinnor (11%).</a:t>
            </a:r>
          </a:p>
          <a:p>
            <a:pPr algn="l"/>
            <a:endParaRPr lang="sv-SE" sz="1400" noProof="0" dirty="0"/>
          </a:p>
          <a:p>
            <a:r>
              <a:rPr lang="sv-SE" sz="1400" dirty="0"/>
              <a:t>18–29-åringar instämmer något mindre (67 %) än övriga grupper, men anger oftare ’vet ej’. Det tyder på osäkerhet snarare än lägre instämmande.</a:t>
            </a:r>
          </a:p>
          <a:p>
            <a:endParaRPr lang="sv-SE" sz="1400" dirty="0"/>
          </a:p>
          <a:p>
            <a:r>
              <a:rPr lang="sv-SE" sz="1400" dirty="0"/>
              <a:t>Åsikterna om Sveriges roll i utveckling av fattiga länder har varit relativt stabila under en längre period.</a:t>
            </a:r>
          </a:p>
          <a:p>
            <a:pPr algn="l"/>
            <a:endParaRPr lang="sv-SE" sz="1200" noProof="0" dirty="0"/>
          </a:p>
          <a:p>
            <a:pPr algn="l"/>
            <a:endParaRPr lang="sv-SE" sz="1200" noProof="0" dirty="0"/>
          </a:p>
        </p:txBody>
      </p:sp>
      <p:graphicFrame>
        <p:nvGraphicFramePr>
          <p:cNvPr id="14" name="Tabell 13">
            <a:extLst>
              <a:ext uri="{FF2B5EF4-FFF2-40B4-BE49-F238E27FC236}">
                <a16:creationId xmlns:a16="http://schemas.microsoft.com/office/drawing/2014/main" id="{C237037F-FEE2-5818-3943-3C4E908AA623}"/>
              </a:ext>
            </a:extLst>
          </p:cNvPr>
          <p:cNvGraphicFramePr>
            <a:graphicFrameLocks noGrp="1"/>
          </p:cNvGraphicFramePr>
          <p:nvPr>
            <p:extLst>
              <p:ext uri="{D42A27DB-BD31-4B8C-83A1-F6EECF244321}">
                <p14:modId xmlns:p14="http://schemas.microsoft.com/office/powerpoint/2010/main" val="283994599"/>
              </p:ext>
            </p:extLst>
          </p:nvPr>
        </p:nvGraphicFramePr>
        <p:xfrm>
          <a:off x="8399242" y="2485952"/>
          <a:ext cx="428943" cy="3635930"/>
        </p:xfrm>
        <a:graphic>
          <a:graphicData uri="http://schemas.openxmlformats.org/drawingml/2006/table">
            <a:tbl>
              <a:tblPr firstRow="1" bandRow="1">
                <a:tableStyleId>{2D5ABB26-0587-4C30-8999-92F81FD0307C}</a:tableStyleId>
              </a:tblPr>
              <a:tblGrid>
                <a:gridCol w="428943">
                  <a:extLst>
                    <a:ext uri="{9D8B030D-6E8A-4147-A177-3AD203B41FA5}">
                      <a16:colId xmlns:a16="http://schemas.microsoft.com/office/drawing/2014/main" val="2329235301"/>
                    </a:ext>
                  </a:extLst>
                </a:gridCol>
              </a:tblGrid>
              <a:tr h="363593">
                <a:tc>
                  <a:txBody>
                    <a:bodyPr/>
                    <a:lstStyle/>
                    <a:p>
                      <a:r>
                        <a:rPr lang="sv-SE" b="0" noProof="0" dirty="0"/>
                        <a:t>74</a:t>
                      </a:r>
                    </a:p>
                  </a:txBody>
                  <a:tcPr/>
                </a:tc>
                <a:extLst>
                  <a:ext uri="{0D108BD9-81ED-4DB2-BD59-A6C34878D82A}">
                    <a16:rowId xmlns:a16="http://schemas.microsoft.com/office/drawing/2014/main" val="2929605992"/>
                  </a:ext>
                </a:extLst>
              </a:tr>
              <a:tr h="363593">
                <a:tc>
                  <a:txBody>
                    <a:bodyPr/>
                    <a:lstStyle/>
                    <a:p>
                      <a:r>
                        <a:rPr lang="sv-SE" b="0" noProof="0" dirty="0"/>
                        <a:t>75</a:t>
                      </a:r>
                    </a:p>
                  </a:txBody>
                  <a:tcPr/>
                </a:tc>
                <a:extLst>
                  <a:ext uri="{0D108BD9-81ED-4DB2-BD59-A6C34878D82A}">
                    <a16:rowId xmlns:a16="http://schemas.microsoft.com/office/drawing/2014/main" val="1551036422"/>
                  </a:ext>
                </a:extLst>
              </a:tr>
              <a:tr h="363593">
                <a:tc>
                  <a:txBody>
                    <a:bodyPr/>
                    <a:lstStyle/>
                    <a:p>
                      <a:r>
                        <a:rPr lang="sv-SE" b="0" noProof="0" dirty="0"/>
                        <a:t>74</a:t>
                      </a:r>
                    </a:p>
                  </a:txBody>
                  <a:tcPr/>
                </a:tc>
                <a:extLst>
                  <a:ext uri="{0D108BD9-81ED-4DB2-BD59-A6C34878D82A}">
                    <a16:rowId xmlns:a16="http://schemas.microsoft.com/office/drawing/2014/main" val="3008208888"/>
                  </a:ext>
                </a:extLst>
              </a:tr>
              <a:tr h="363593">
                <a:tc>
                  <a:txBody>
                    <a:bodyPr/>
                    <a:lstStyle/>
                    <a:p>
                      <a:r>
                        <a:rPr lang="sv-SE" b="0" noProof="0" dirty="0"/>
                        <a:t>76</a:t>
                      </a:r>
                    </a:p>
                  </a:txBody>
                  <a:tcPr/>
                </a:tc>
                <a:extLst>
                  <a:ext uri="{0D108BD9-81ED-4DB2-BD59-A6C34878D82A}">
                    <a16:rowId xmlns:a16="http://schemas.microsoft.com/office/drawing/2014/main" val="1056763401"/>
                  </a:ext>
                </a:extLst>
              </a:tr>
              <a:tr h="363593">
                <a:tc>
                  <a:txBody>
                    <a:bodyPr/>
                    <a:lstStyle/>
                    <a:p>
                      <a:r>
                        <a:rPr lang="sv-SE" b="0" noProof="0" dirty="0"/>
                        <a:t>77</a:t>
                      </a:r>
                    </a:p>
                  </a:txBody>
                  <a:tcPr/>
                </a:tc>
                <a:extLst>
                  <a:ext uri="{0D108BD9-81ED-4DB2-BD59-A6C34878D82A}">
                    <a16:rowId xmlns:a16="http://schemas.microsoft.com/office/drawing/2014/main" val="2777868494"/>
                  </a:ext>
                </a:extLst>
              </a:tr>
              <a:tr h="363593">
                <a:tc>
                  <a:txBody>
                    <a:bodyPr/>
                    <a:lstStyle/>
                    <a:p>
                      <a:r>
                        <a:rPr lang="sv-SE" b="0" noProof="0" dirty="0"/>
                        <a:t>75</a:t>
                      </a:r>
                    </a:p>
                  </a:txBody>
                  <a:tcPr/>
                </a:tc>
                <a:extLst>
                  <a:ext uri="{0D108BD9-81ED-4DB2-BD59-A6C34878D82A}">
                    <a16:rowId xmlns:a16="http://schemas.microsoft.com/office/drawing/2014/main" val="3964801322"/>
                  </a:ext>
                </a:extLst>
              </a:tr>
              <a:tr h="363593">
                <a:tc>
                  <a:txBody>
                    <a:bodyPr/>
                    <a:lstStyle/>
                    <a:p>
                      <a:r>
                        <a:rPr lang="sv-SE" b="0" noProof="0" dirty="0"/>
                        <a:t>75</a:t>
                      </a:r>
                    </a:p>
                  </a:txBody>
                  <a:tcPr/>
                </a:tc>
                <a:extLst>
                  <a:ext uri="{0D108BD9-81ED-4DB2-BD59-A6C34878D82A}">
                    <a16:rowId xmlns:a16="http://schemas.microsoft.com/office/drawing/2014/main" val="1450129717"/>
                  </a:ext>
                </a:extLst>
              </a:tr>
              <a:tr h="363593">
                <a:tc>
                  <a:txBody>
                    <a:bodyPr/>
                    <a:lstStyle/>
                    <a:p>
                      <a:r>
                        <a:rPr lang="sv-SE" b="0" noProof="0" dirty="0"/>
                        <a:t>82</a:t>
                      </a:r>
                    </a:p>
                  </a:txBody>
                  <a:tcPr/>
                </a:tc>
                <a:extLst>
                  <a:ext uri="{0D108BD9-81ED-4DB2-BD59-A6C34878D82A}">
                    <a16:rowId xmlns:a16="http://schemas.microsoft.com/office/drawing/2014/main" val="249473878"/>
                  </a:ext>
                </a:extLst>
              </a:tr>
              <a:tr h="363593">
                <a:tc>
                  <a:txBody>
                    <a:bodyPr/>
                    <a:lstStyle/>
                    <a:p>
                      <a:r>
                        <a:rPr lang="sv-SE" b="0" noProof="0" dirty="0"/>
                        <a:t>82</a:t>
                      </a:r>
                    </a:p>
                  </a:txBody>
                  <a:tcPr/>
                </a:tc>
                <a:extLst>
                  <a:ext uri="{0D108BD9-81ED-4DB2-BD59-A6C34878D82A}">
                    <a16:rowId xmlns:a16="http://schemas.microsoft.com/office/drawing/2014/main" val="641151745"/>
                  </a:ext>
                </a:extLst>
              </a:tr>
              <a:tr h="363593">
                <a:tc>
                  <a:txBody>
                    <a:bodyPr/>
                    <a:lstStyle/>
                    <a:p>
                      <a:r>
                        <a:rPr lang="sv-SE" b="0" noProof="0" dirty="0"/>
                        <a:t>82</a:t>
                      </a:r>
                    </a:p>
                  </a:txBody>
                  <a:tcPr/>
                </a:tc>
                <a:extLst>
                  <a:ext uri="{0D108BD9-81ED-4DB2-BD59-A6C34878D82A}">
                    <a16:rowId xmlns:a16="http://schemas.microsoft.com/office/drawing/2014/main" val="1441255188"/>
                  </a:ext>
                </a:extLst>
              </a:tr>
            </a:tbl>
          </a:graphicData>
        </a:graphic>
      </p:graphicFrame>
      <p:sp>
        <p:nvSpPr>
          <p:cNvPr id="15" name="textruta 14">
            <a:extLst>
              <a:ext uri="{FF2B5EF4-FFF2-40B4-BE49-F238E27FC236}">
                <a16:creationId xmlns:a16="http://schemas.microsoft.com/office/drawing/2014/main" id="{48BD2A84-B27A-F343-FCDD-D70FA67F58F5}"/>
              </a:ext>
            </a:extLst>
          </p:cNvPr>
          <p:cNvSpPr txBox="1"/>
          <p:nvPr/>
        </p:nvSpPr>
        <p:spPr>
          <a:xfrm>
            <a:off x="8053924" y="2027947"/>
            <a:ext cx="1136529" cy="369332"/>
          </a:xfrm>
          <a:prstGeom prst="rect">
            <a:avLst/>
          </a:prstGeom>
        </p:spPr>
        <p:txBody>
          <a:bodyPr vert="horz" wrap="none" lIns="0" tIns="0" rIns="0" bIns="0" rtlCol="0">
            <a:spAutoFit/>
          </a:bodyPr>
          <a:lstStyle/>
          <a:p>
            <a:pPr algn="ctr"/>
            <a:r>
              <a:rPr lang="sv-SE" sz="1200" b="1" noProof="0" dirty="0"/>
              <a:t>Andel stämmer</a:t>
            </a:r>
          </a:p>
          <a:p>
            <a:pPr algn="ctr"/>
            <a:r>
              <a:rPr lang="sv-SE" sz="1200" b="1" noProof="0" dirty="0"/>
              <a:t>(alt. 3+4)</a:t>
            </a:r>
          </a:p>
        </p:txBody>
      </p:sp>
      <p:sp>
        <p:nvSpPr>
          <p:cNvPr id="2" name="New shape">
            <a:extLst>
              <a:ext uri="{FF2B5EF4-FFF2-40B4-BE49-F238E27FC236}">
                <a16:creationId xmlns:a16="http://schemas.microsoft.com/office/drawing/2014/main" id="{244D2915-0081-3289-8B02-F8D7513756DD}"/>
              </a:ext>
            </a:extLst>
          </p:cNvPr>
          <p:cNvSpPr/>
          <p:nvPr/>
        </p:nvSpPr>
        <p:spPr>
          <a:xfrm rot="5400000" flipH="1">
            <a:off x="4284661" y="2442645"/>
            <a:ext cx="0" cy="7705729"/>
          </a:xfrm>
          <a:prstGeom prst="line">
            <a:avLst/>
          </a:prstGeom>
          <a:solidFill>
            <a:srgbClr val="4C4C4C"/>
          </a:solidFill>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noProof="0" dirty="0"/>
          </a:p>
        </p:txBody>
      </p:sp>
      <p:sp>
        <p:nvSpPr>
          <p:cNvPr id="3" name="TextBox 16">
            <a:extLst>
              <a:ext uri="{FF2B5EF4-FFF2-40B4-BE49-F238E27FC236}">
                <a16:creationId xmlns:a16="http://schemas.microsoft.com/office/drawing/2014/main" id="{103DD175-48D8-836E-F9EE-3D716DB2C2C7}"/>
              </a:ext>
            </a:extLst>
          </p:cNvPr>
          <p:cNvSpPr txBox="1"/>
          <p:nvPr/>
        </p:nvSpPr>
        <p:spPr>
          <a:xfrm>
            <a:off x="425206" y="6326291"/>
            <a:ext cx="5368085" cy="153888"/>
          </a:xfrm>
          <a:prstGeom prst="rect">
            <a:avLst/>
          </a:prstGeom>
        </p:spPr>
        <p:txBody>
          <a:bodyPr vert="horz" wrap="square" lIns="0" tIns="0" rIns="0" bIns="0" rtlCol="0">
            <a:spAutoFit/>
          </a:bodyPr>
          <a:lstStyle/>
          <a:p>
            <a:pPr algn="l"/>
            <a:r>
              <a:rPr lang="sv-SE" sz="1000" noProof="0" dirty="0"/>
              <a:t>Antal intervjuer: 1 551 (2025)</a:t>
            </a:r>
          </a:p>
        </p:txBody>
      </p:sp>
    </p:spTree>
    <p:extLst>
      <p:ext uri="{BB962C8B-B14F-4D97-AF65-F5344CB8AC3E}">
        <p14:creationId xmlns:p14="http://schemas.microsoft.com/office/powerpoint/2010/main" val="363111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DC4AF-3DEA-608E-615B-DC275B3F794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9A75991-560A-44CA-FE4B-3D59C795CBE6}"/>
              </a:ext>
            </a:extLst>
          </p:cNvPr>
          <p:cNvSpPr>
            <a:spLocks noGrp="1"/>
          </p:cNvSpPr>
          <p:nvPr>
            <p:ph type="body" sz="quarter" idx="19"/>
          </p:nvPr>
        </p:nvSpPr>
        <p:spPr/>
        <p:txBody>
          <a:bodyPr/>
          <a:lstStyle/>
          <a:p>
            <a:r>
              <a:rPr lang="sv-SE" noProof="0" dirty="0"/>
              <a:t>Hur effektivt är biståndet?</a:t>
            </a:r>
          </a:p>
        </p:txBody>
      </p:sp>
      <p:sp>
        <p:nvSpPr>
          <p:cNvPr id="3" name="Text Placeholder 2">
            <a:extLst>
              <a:ext uri="{FF2B5EF4-FFF2-40B4-BE49-F238E27FC236}">
                <a16:creationId xmlns:a16="http://schemas.microsoft.com/office/drawing/2014/main" id="{2B1CA3B5-D175-3469-FBBD-8A795C527771}"/>
              </a:ext>
            </a:extLst>
          </p:cNvPr>
          <p:cNvSpPr>
            <a:spLocks noGrp="1"/>
          </p:cNvSpPr>
          <p:nvPr>
            <p:ph type="body" sz="quarter" idx="22"/>
          </p:nvPr>
        </p:nvSpPr>
        <p:spPr/>
        <p:txBody>
          <a:bodyPr/>
          <a:lstStyle/>
          <a:p>
            <a:r>
              <a:rPr lang="sv-SE" noProof="0" dirty="0"/>
              <a:t>2</a:t>
            </a:r>
          </a:p>
        </p:txBody>
      </p:sp>
      <p:sp>
        <p:nvSpPr>
          <p:cNvPr id="4" name="Slide Number Placeholder 3">
            <a:extLst>
              <a:ext uri="{FF2B5EF4-FFF2-40B4-BE49-F238E27FC236}">
                <a16:creationId xmlns:a16="http://schemas.microsoft.com/office/drawing/2014/main" id="{83F97FF1-DB76-0DEF-151F-AC09A63AE29A}"/>
              </a:ext>
            </a:extLst>
          </p:cNvPr>
          <p:cNvSpPr>
            <a:spLocks noGrp="1"/>
          </p:cNvSpPr>
          <p:nvPr>
            <p:ph type="sldNum" sz="quarter" idx="24"/>
          </p:nvPr>
        </p:nvSpPr>
        <p:spPr/>
        <p:txBody>
          <a:bodyPr/>
          <a:lstStyle/>
          <a:p>
            <a:fld id="{63DCA5C9-2E11-4C67-86EB-AE1DE127DC64}" type="slidenum">
              <a:rPr lang="sv-SE" noProof="0" smtClean="0"/>
              <a:pPr/>
              <a:t>9</a:t>
            </a:fld>
            <a:endParaRPr lang="sv-SE" noProof="0" dirty="0"/>
          </a:p>
        </p:txBody>
      </p:sp>
      <p:sp>
        <p:nvSpPr>
          <p:cNvPr id="5" name="Footer Placeholder 4">
            <a:extLst>
              <a:ext uri="{FF2B5EF4-FFF2-40B4-BE49-F238E27FC236}">
                <a16:creationId xmlns:a16="http://schemas.microsoft.com/office/drawing/2014/main" id="{5F457A5C-A012-300D-9748-B22B27DB2ABC}"/>
              </a:ext>
            </a:extLst>
          </p:cNvPr>
          <p:cNvSpPr>
            <a:spLocks noGrp="1"/>
          </p:cNvSpPr>
          <p:nvPr>
            <p:ph type="ftr" sz="quarter" idx="25"/>
          </p:nvPr>
        </p:nvSpPr>
        <p:spPr/>
        <p:txBody>
          <a:bodyPr/>
          <a:lstStyle/>
          <a:p>
            <a:r>
              <a:rPr lang="sv-SE" noProof="0" dirty="0"/>
              <a:t>Sida - Utveckling och bistånd 2025</a:t>
            </a:r>
          </a:p>
        </p:txBody>
      </p:sp>
      <p:sp>
        <p:nvSpPr>
          <p:cNvPr id="6" name="Date Placeholder 5">
            <a:extLst>
              <a:ext uri="{FF2B5EF4-FFF2-40B4-BE49-F238E27FC236}">
                <a16:creationId xmlns:a16="http://schemas.microsoft.com/office/drawing/2014/main" id="{AE156980-5017-2ADD-62E8-5EF881219675}"/>
              </a:ext>
            </a:extLst>
          </p:cNvPr>
          <p:cNvSpPr>
            <a:spLocks noGrp="1"/>
          </p:cNvSpPr>
          <p:nvPr>
            <p:ph type="dt" sz="half" idx="26"/>
          </p:nvPr>
        </p:nvSpPr>
        <p:spPr/>
        <p:txBody>
          <a:bodyPr/>
          <a:lstStyle/>
          <a:p>
            <a:r>
              <a:rPr lang="sv-SE" noProof="0" dirty="0" err="1"/>
              <a:t>Confidential</a:t>
            </a:r>
            <a:endParaRPr lang="sv-SE" noProof="0" dirty="0"/>
          </a:p>
        </p:txBody>
      </p:sp>
      <p:sp>
        <p:nvSpPr>
          <p:cNvPr id="7" name="Text Placeholder 6">
            <a:extLst>
              <a:ext uri="{FF2B5EF4-FFF2-40B4-BE49-F238E27FC236}">
                <a16:creationId xmlns:a16="http://schemas.microsoft.com/office/drawing/2014/main" id="{CF4A9106-3709-4FA8-EFA5-938C81325260}"/>
              </a:ext>
            </a:extLst>
          </p:cNvPr>
          <p:cNvSpPr>
            <a:spLocks noGrp="1"/>
          </p:cNvSpPr>
          <p:nvPr>
            <p:ph type="body" sz="quarter" idx="28"/>
          </p:nvPr>
        </p:nvSpPr>
        <p:spPr/>
        <p:txBody>
          <a:bodyPr/>
          <a:lstStyle/>
          <a:p>
            <a:r>
              <a:rPr lang="sv-SE" noProof="0" dirty="0"/>
              <a:t>Effektivitet</a:t>
            </a:r>
          </a:p>
        </p:txBody>
      </p:sp>
    </p:spTree>
    <p:extLst>
      <p:ext uri="{BB962C8B-B14F-4D97-AF65-F5344CB8AC3E}">
        <p14:creationId xmlns:p14="http://schemas.microsoft.com/office/powerpoint/2010/main" val="2321198859"/>
      </p:ext>
    </p:extLst>
  </p:cSld>
  <p:clrMapOvr>
    <a:masterClrMapping/>
  </p:clrMapOvr>
</p:sld>
</file>

<file path=ppt/theme/theme1.xml><?xml version="1.0" encoding="utf-8"?>
<a:theme xmlns:a="http://schemas.openxmlformats.org/drawingml/2006/main" name="Cover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noFill/>
      </a:spPr>
      <a:bodyPr wrap="square" lIns="0" tIns="0" rIns="0" bIns="0" rtlCol="0">
        <a:normAutofit/>
      </a:bodyPr>
      <a:lstStyle>
        <a:defPPr marL="0" indent="-3657600" algn="l">
          <a:spcAft>
            <a:spcPts val="600"/>
          </a:spcAft>
          <a:defRPr sz="1800" b="0" i="0" dirty="0" smtClean="0">
            <a:solidFill>
              <a:schemeClr val="tx2"/>
            </a:solidFill>
            <a:latin typeface="+mn-lt"/>
            <a:ea typeface="Roboto" panose="02000000000000000000" pitchFamily="2" charset="0"/>
            <a:cs typeface="Segoe UI" panose="020B0502040204020203" pitchFamily="34" charset="0"/>
          </a:defRPr>
        </a:defPPr>
      </a:lstStyle>
    </a:txDef>
  </a:objectDefaults>
  <a:extraClrSchemeLst/>
  <a:extLst>
    <a:ext uri="{05A4C25C-085E-4340-85A3-A5531E510DB2}">
      <thm15:themeFamily xmlns:thm15="http://schemas.microsoft.com/office/thememl/2012/main" name="Presentation2" id="{14C38A5D-AE07-46FE-85EF-447D24DAD257}" vid="{EB61D3AD-A37A-4239-8C7D-1465763FEA71}"/>
    </a:ext>
  </a:extLst>
</a:theme>
</file>

<file path=ppt/theme/theme2.xml><?xml version="1.0" encoding="utf-8"?>
<a:theme xmlns:a="http://schemas.openxmlformats.org/drawingml/2006/main" name="Content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bodyPr vert="horz" lIns="0" tIns="0" rIns="0" bIns="0" rtlCol="0">
        <a:spAutoFit/>
      </a:bodyPr>
      <a:lstStyle>
        <a:defPPr algn="l">
          <a:defRPr smtClean="0"/>
        </a:defPPr>
      </a:lstStyle>
    </a:txDef>
  </a:objectDefaults>
  <a:extraClrSchemeLst/>
  <a:extLst>
    <a:ext uri="{05A4C25C-085E-4340-85A3-A5531E510DB2}">
      <thm15:themeFamily xmlns:thm15="http://schemas.microsoft.com/office/thememl/2012/main" name="Presentation2" id="{14C38A5D-AE07-46FE-85EF-447D24DAD257}" vid="{BCF40753-2B45-4D86-BB76-3E531FC7BB1F}"/>
    </a:ext>
  </a:extLst>
</a:theme>
</file>

<file path=ppt/theme/theme3.xml><?xml version="1.0" encoding="utf-8"?>
<a:theme xmlns:a="http://schemas.openxmlformats.org/drawingml/2006/main" name="Master element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noFill/>
      </a:spPr>
      <a:bodyPr wrap="square" lIns="0" tIns="0" rIns="0" bIns="0" rtlCol="0">
        <a:normAutofit/>
      </a:bodyPr>
      <a:lstStyle>
        <a:defPPr marL="0" indent="-3657600" algn="l">
          <a:spcAft>
            <a:spcPts val="600"/>
          </a:spcAft>
          <a:defRPr sz="1800" b="0" i="0" dirty="0" smtClean="0">
            <a:solidFill>
              <a:schemeClr val="tx2"/>
            </a:solidFill>
            <a:latin typeface="+mn-lt"/>
            <a:ea typeface="Roboto" panose="02000000000000000000" pitchFamily="2" charset="0"/>
            <a:cs typeface="Segoe UI" panose="020B0502040204020203" pitchFamily="34" charset="0"/>
          </a:defRPr>
        </a:defPPr>
      </a:lstStyle>
    </a:txDef>
  </a:objectDefaults>
  <a:extraClrSchemeLst/>
  <a:extLst>
    <a:ext uri="{05A4C25C-085E-4340-85A3-A5531E510DB2}">
      <thm15:themeFamily xmlns:thm15="http://schemas.microsoft.com/office/thememl/2012/main" name="Presentation2" id="{14C38A5D-AE07-46FE-85EF-447D24DAD257}" vid="{23FC1A74-C2CB-4D6E-9467-73FE51FF6ECE}"/>
    </a:ext>
  </a:extLst>
</a:theme>
</file>

<file path=ppt/theme/theme4.xml><?xml version="1.0" encoding="utf-8"?>
<a:theme xmlns:a="http://schemas.openxmlformats.org/drawingml/2006/main" name="1_Content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noFill/>
      </a:spPr>
      <a:bodyPr wrap="square" lIns="0" tIns="0" rIns="0" bIns="0" rtlCol="0">
        <a:normAutofit/>
      </a:bodyPr>
      <a:lstStyle>
        <a:defPPr marL="0" indent="-3657600" algn="l">
          <a:spcAft>
            <a:spcPts val="600"/>
          </a:spcAft>
          <a:defRPr sz="1800" b="0" i="0" dirty="0" smtClean="0">
            <a:solidFill>
              <a:schemeClr val="tx2"/>
            </a:solidFill>
            <a:latin typeface="+mn-lt"/>
            <a:ea typeface="Roboto" panose="02000000000000000000" pitchFamily="2" charset="0"/>
            <a:cs typeface="Segoe UI" panose="020B0502040204020203" pitchFamily="34" charset="0"/>
          </a:defRPr>
        </a:defPPr>
      </a:lstStyle>
    </a:txDef>
  </a:objectDefaults>
  <a:extraClrSchemeLst/>
  <a:extLst>
    <a:ext uri="{05A4C25C-085E-4340-85A3-A5531E510DB2}">
      <thm15:themeFamily xmlns:thm15="http://schemas.microsoft.com/office/thememl/2012/main" name="Verian Best Practice Deck for Graphs and Charts v1 Nov2023 (1).pptx" id="{31BE172B-8260-45D9-8407-D07365828AE9}" vid="{F0547FC3-7B85-4843-A851-15538F0F082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A62A6252AE9C46B2D0D71D3A7EB460" ma:contentTypeVersion="2" ma:contentTypeDescription="Create a new document." ma:contentTypeScope="" ma:versionID="8bbdd8506226d59302a2b3cf372ce8b4">
  <xsd:schema xmlns:xsd="http://www.w3.org/2001/XMLSchema" xmlns:xs="http://www.w3.org/2001/XMLSchema" xmlns:p="http://schemas.microsoft.com/office/2006/metadata/properties" xmlns:ns2="dd863ffb-b917-4012-930f-bd561e7fc261" targetNamespace="http://schemas.microsoft.com/office/2006/metadata/properties" ma:root="true" ma:fieldsID="c1fe3b4fc1d4193aa7692505f97999bb" ns2:_="">
    <xsd:import namespace="dd863ffb-b917-4012-930f-bd561e7fc261"/>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863ffb-b917-4012-930f-bd561e7fc26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F607C6-A57A-4B03-A83A-45F6327B7BA6}">
  <ds:schemaRefs>
    <ds:schemaRef ds:uri="http://purl.org/dc/dcmitype/"/>
    <ds:schemaRef ds:uri="http://schemas.microsoft.com/office/infopath/2007/PartnerControls"/>
    <ds:schemaRef ds:uri="http://purl.org/dc/terms/"/>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C437C5F9-BCC7-43EB-BEE9-C8B19820BBD8}"/>
</file>

<file path=customXml/itemProps3.xml><?xml version="1.0" encoding="utf-8"?>
<ds:datastoreItem xmlns:ds="http://schemas.openxmlformats.org/officeDocument/2006/customXml" ds:itemID="{B4EE1DD2-7369-4637-890C-945791B462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Verian PPT Presentation V3.5</Template>
  <TotalTime>2979</TotalTime>
  <Words>5502</Words>
  <Application>Microsoft Office PowerPoint</Application>
  <PresentationFormat>Bredbild</PresentationFormat>
  <Paragraphs>806</Paragraphs>
  <Slides>47</Slides>
  <Notes>0</Notes>
  <HiddenSlides>1</HiddenSlides>
  <MMClips>0</MMClips>
  <ScaleCrop>false</ScaleCrop>
  <HeadingPairs>
    <vt:vector size="6" baseType="variant">
      <vt:variant>
        <vt:lpstr>Använt teckensnitt</vt:lpstr>
      </vt:variant>
      <vt:variant>
        <vt:i4>4</vt:i4>
      </vt:variant>
      <vt:variant>
        <vt:lpstr>Tema</vt:lpstr>
      </vt:variant>
      <vt:variant>
        <vt:i4>4</vt:i4>
      </vt:variant>
      <vt:variant>
        <vt:lpstr>Bildrubriker</vt:lpstr>
      </vt:variant>
      <vt:variant>
        <vt:i4>47</vt:i4>
      </vt:variant>
    </vt:vector>
  </HeadingPairs>
  <TitlesOfParts>
    <vt:vector size="55" baseType="lpstr">
      <vt:lpstr>Arial</vt:lpstr>
      <vt:lpstr>Century Gothic</vt:lpstr>
      <vt:lpstr>Georgia</vt:lpstr>
      <vt:lpstr>Roboto</vt:lpstr>
      <vt:lpstr>Cover slides</vt:lpstr>
      <vt:lpstr>Content slides</vt:lpstr>
      <vt:lpstr>Master elements</vt:lpstr>
      <vt:lpstr>1_Content slides</vt:lpstr>
      <vt:lpstr>PowerPoint-presentation</vt:lpstr>
      <vt:lpstr>Bakgrund och syfte</vt:lpstr>
      <vt:lpstr>Sammanfattning och slutsatser</vt:lpstr>
      <vt:lpstr>Agenda</vt:lpstr>
      <vt:lpstr>PowerPoint-presentation</vt:lpstr>
      <vt:lpstr>Stödet för oförändrat eller ökat bistånd minskar över tid</vt:lpstr>
      <vt:lpstr>Något färre tycker att biståndsanslaget är lagom/bör öka</vt:lpstr>
      <vt:lpstr>Nästan 3 av 4 tycker att det är viktigt att Sverige bidrar till utveckling i fattiga länder</vt:lpstr>
      <vt:lpstr>PowerPoint-presentation</vt:lpstr>
      <vt:lpstr>Svenskarna tror att biståndet är effektivast via Svenska frivilligorganisationer</vt:lpstr>
      <vt:lpstr>Sida och EU uppfattas vara lika effektiva biståndskanaler</vt:lpstr>
      <vt:lpstr>4 av 10 tror att biståndet via Sida är ganska/mycket effektivt</vt:lpstr>
      <vt:lpstr>PowerPoint-presentation</vt:lpstr>
      <vt:lpstr>Högst kännedom om insatser vid katastrofer och konflikter samt om insatser för kunskap och hälsa</vt:lpstr>
      <vt:lpstr>Allra flest tänker på Sida när de hör ”bistånd till fattiga länder”</vt:lpstr>
      <vt:lpstr>PowerPoint-presentation</vt:lpstr>
      <vt:lpstr>1 av 5 uppger att deras intresse för utvecklingen i fattiga länder har ökat under de tre senaste åren</vt:lpstr>
      <vt:lpstr>Nästan varannan skänker pengar till frivilligorganisationer</vt:lpstr>
      <vt:lpstr>PowerPoint-presentation</vt:lpstr>
      <vt:lpstr>Utbildning och fred är särskilt viktigt för att minska fattigdom</vt:lpstr>
      <vt:lpstr>Kvinnor och äldre tycker i högre grad att vi bör tänka på andra länder ”redan nu”, oberoende inrikes problem</vt:lpstr>
      <vt:lpstr>6 av 10 tycker att svenskt bistånd bidrar till en bättre värld</vt:lpstr>
      <vt:lpstr>3 av 10 anser att de ansvariga för det svenska biståndet saknar en god kunskap om förutsättningarna i de fattiga länderna</vt:lpstr>
      <vt:lpstr>En majoritet tycker att man bör stödja de som lever under omänskliga förhållanden</vt:lpstr>
      <vt:lpstr>En tredjedel har en ganska god bild av hur Sverige arbetar med bistånd och utveckling i fattiga länder</vt:lpstr>
      <vt:lpstr>3 av 5 tycker att biståndet spelar en viktig roll för ett fattigt lands utveckling</vt:lpstr>
      <vt:lpstr>Hälften vill veta mer om svenskt bistånd</vt:lpstr>
      <vt:lpstr>3 av 10 anser inte att bistånd bidrar till att minska problem</vt:lpstr>
      <vt:lpstr>PowerPoint-presentation</vt:lpstr>
      <vt:lpstr>Fler har hört talas om de Globala målen</vt:lpstr>
      <vt:lpstr>Ungefär lika många känner till respektive mål i år som 2024</vt:lpstr>
      <vt:lpstr>Kännedomen om målen har ökat sedan 2021</vt:lpstr>
      <vt:lpstr>85 % tror inte den extrema fattigdomen kommer vara borta 2030</vt:lpstr>
      <vt:lpstr>PowerPoint-presentation</vt:lpstr>
      <vt:lpstr>Nästan hälften tror att levnadsvillkoren har förbättrats</vt:lpstr>
      <vt:lpstr>Drygt en tredjedel tror att antalet barn som föds i världen ökar för varje år</vt:lpstr>
      <vt:lpstr>Stabila andelar gällande uppfattning om barnadödlighet</vt:lpstr>
      <vt:lpstr>Bättre kunskap om medellivslängden i Vietnam än i Bolivia</vt:lpstr>
      <vt:lpstr>Många har dålig kunskap om unga i Tanzania och deras förmåga att läsa och skriva</vt:lpstr>
      <vt:lpstr>Mycket dålig kunskap om hur många barn per kvinna som föds i Bangladesh</vt:lpstr>
      <vt:lpstr>Även dålig kunskap om barnadödligheten i Kenya</vt:lpstr>
      <vt:lpstr>Uppfattningar om internetanvändning i fattiga länder</vt:lpstr>
      <vt:lpstr>PowerPoint-presentation</vt:lpstr>
      <vt:lpstr>Förklaring av index</vt:lpstr>
      <vt:lpstr>Indexen baseras på följande frågor</vt:lpstr>
      <vt:lpstr>Indexutveckling 2011-2025</vt:lpstr>
      <vt:lpstr>Tack!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Sofia Karlsson Ahrén</dc:creator>
  <cp:keywords/>
  <dc:description/>
  <cp:lastModifiedBy>Sofia Karlsson Ahrén</cp:lastModifiedBy>
  <cp:revision>56</cp:revision>
  <dcterms:created xsi:type="dcterms:W3CDTF">2025-10-13T13:10:13Z</dcterms:created>
  <dcterms:modified xsi:type="dcterms:W3CDTF">2025-11-20T09:56:55Z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0x010100BDA62A6252AE9C46B2D0D71D3A7EB460</vt:lpwstr>
  </property>
  <property fmtid="{D5CDD505-2E9C-101B-9397-08002B2CF9AE}" pid="3" name="MediaServiceImageTags">
    <vt:lpwstr/>
  </property>
  <property fmtid="{D5CDD505-2E9C-101B-9397-08002B2CF9AE}" pid="4" name="MSIP_Label_3741da7a-79c1-417c-b408-16c0bfe99fca_Enabled">
    <vt:lpwstr>true</vt:lpwstr>
  </property>
  <property fmtid="{D5CDD505-2E9C-101B-9397-08002B2CF9AE}" pid="5" name="MSIP_Label_3741da7a-79c1-417c-b408-16c0bfe99fca_SetDate">
    <vt:lpwstr>2023-09-14T15:11:27Z</vt:lpwstr>
  </property>
  <property fmtid="{D5CDD505-2E9C-101B-9397-08002B2CF9AE}" pid="6" name="MSIP_Label_3741da7a-79c1-417c-b408-16c0bfe99fca_Method">
    <vt:lpwstr>Standard</vt:lpwstr>
  </property>
  <property fmtid="{D5CDD505-2E9C-101B-9397-08002B2CF9AE}" pid="7" name="MSIP_Label_3741da7a-79c1-417c-b408-16c0bfe99fca_Name">
    <vt:lpwstr>Internal Only - Amber</vt:lpwstr>
  </property>
  <property fmtid="{D5CDD505-2E9C-101B-9397-08002B2CF9AE}" pid="8" name="MSIP_Label_3741da7a-79c1-417c-b408-16c0bfe99fca_SiteId">
    <vt:lpwstr>1e355c04-e0a4-42ed-8e2d-7351591f0ef1</vt:lpwstr>
  </property>
  <property fmtid="{D5CDD505-2E9C-101B-9397-08002B2CF9AE}" pid="9" name="MSIP_Label_3741da7a-79c1-417c-b408-16c0bfe99fca_ActionId">
    <vt:lpwstr>867cb716-2a5b-486d-bdd8-8cc5054f2796</vt:lpwstr>
  </property>
  <property fmtid="{D5CDD505-2E9C-101B-9397-08002B2CF9AE}" pid="10" name="MSIP_Label_3741da7a-79c1-417c-b408-16c0bfe99fca_ContentBits">
    <vt:lpwstr>0</vt:lpwstr>
  </property>
  <property fmtid="{D5CDD505-2E9C-101B-9397-08002B2CF9AE}" pid="11" name="Order">
    <vt:r8>5500</vt:r8>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ies>
</file>