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57" r:id="rId4"/>
  </p:sldMasterIdLst>
  <p:notesMasterIdLst>
    <p:notesMasterId r:id="rId30"/>
  </p:notesMasterIdLst>
  <p:handoutMasterIdLst>
    <p:handoutMasterId r:id="rId31"/>
  </p:handoutMasterIdLst>
  <p:sldIdLst>
    <p:sldId id="256" r:id="rId5"/>
    <p:sldId id="401" r:id="rId6"/>
    <p:sldId id="404" r:id="rId7"/>
    <p:sldId id="407" r:id="rId8"/>
    <p:sldId id="359" r:id="rId9"/>
    <p:sldId id="368" r:id="rId10"/>
    <p:sldId id="371" r:id="rId11"/>
    <p:sldId id="410" r:id="rId12"/>
    <p:sldId id="432" r:id="rId13"/>
    <p:sldId id="332" r:id="rId14"/>
    <p:sldId id="335" r:id="rId15"/>
    <p:sldId id="338" r:id="rId16"/>
    <p:sldId id="344" r:id="rId17"/>
    <p:sldId id="433" r:id="rId18"/>
    <p:sldId id="362" r:id="rId19"/>
    <p:sldId id="377" r:id="rId20"/>
    <p:sldId id="380" r:id="rId21"/>
    <p:sldId id="386" r:id="rId22"/>
    <p:sldId id="389" r:id="rId23"/>
    <p:sldId id="413" r:id="rId24"/>
    <p:sldId id="416" r:id="rId25"/>
    <p:sldId id="422" r:id="rId26"/>
    <p:sldId id="425" r:id="rId27"/>
    <p:sldId id="428" r:id="rId28"/>
    <p:sldId id="431" r:id="rId29"/>
  </p:sldIdLst>
  <p:sldSz cx="9144000" cy="5143500" type="screen16x9"/>
  <p:notesSz cx="6797675" cy="9926638"/>
  <p:custDataLst>
    <p:tags r:id="rId32"/>
  </p:custDataLst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14">
          <p15:clr>
            <a:srgbClr val="A4A3A4"/>
          </p15:clr>
        </p15:guide>
        <p15:guide id="2" pos="2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eres Sjölin" initials="TS" lastIdx="0" clrIdx="0">
    <p:extLst>
      <p:ext uri="{19B8F6BF-5375-455C-9EA6-DF929625EA0E}">
        <p15:presenceInfo xmlns:p15="http://schemas.microsoft.com/office/powerpoint/2012/main" userId="S::Theres.Sjolin@origogroup.com::7a8bbdf9-e6f8-4ca4-ac99-391d6882ae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916DE0-7B94-4B6B-A2B5-EB7CCF2BB681}" v="4" dt="2023-09-15T13:43:48.662"/>
  </p1510:revLst>
</p1510:revInfo>
</file>

<file path=ppt/tableStyles.xml><?xml version="1.0" encoding="utf-8"?>
<a:tblStyleLst xmlns:a="http://schemas.openxmlformats.org/drawingml/2006/main" def="{1FECB4D8-DB02-4DC6-A0A2-4F2EBAE1DC90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880" y="44"/>
      </p:cViewPr>
      <p:guideLst>
        <p:guide orient="horz" pos="1514"/>
        <p:guide pos="2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commentAuthors" Target="commentAuthor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gs" Target="tags/tag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Mycket trygg</c:v>
                </c:pt>
              </c:strCache>
            </c:strRef>
          </c:tx>
          <c:spPr>
            <a:solidFill>
              <a:srgbClr val="75B990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6F7216CE-2815-42AB-83C6-584D1BA1802E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40D2-4CFE-87F0-42CE8B45AD42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6E34D772-734E-4A76-AD35-EA8D22E3A9A3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0D2-4CFE-87F0-42CE8B45AD42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DA8109E4-92A7-4DBF-9F61-C0DE1DEFC199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0D2-4CFE-87F0-42CE8B45AD4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2023</c:v>
                </c:pt>
              </c:numCache>
            </c:numRef>
          </c:cat>
          <c:val>
            <c:numRef>
              <c:f>Sheet1!$B$2:$B$4</c:f>
              <c:numCache>
                <c:formatCode>0</c:formatCode>
                <c:ptCount val="3"/>
                <c:pt idx="0">
                  <c:v>40</c:v>
                </c:pt>
                <c:pt idx="1">
                  <c:v>41</c:v>
                </c:pt>
                <c:pt idx="2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0D2-4CFE-87F0-42CE8B45AD4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Ganska trygg</c:v>
                </c:pt>
              </c:strCache>
            </c:strRef>
          </c:tx>
          <c:spPr>
            <a:solidFill>
              <a:srgbClr val="ACD5BC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2B6433E5-4B49-495E-9AEC-9D35656D364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40D2-4CFE-87F0-42CE8B45AD42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C7ED312-D220-4846-B268-FCCECD87325E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0D2-4CFE-87F0-42CE8B45AD42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5A3A15DD-98A0-45C2-AD17-374471594374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40D2-4CFE-87F0-42CE8B45AD4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2023</c:v>
                </c:pt>
              </c:numCache>
            </c:numRef>
          </c:cat>
          <c:val>
            <c:numRef>
              <c:f>Sheet1!$C$2:$C$4</c:f>
              <c:numCache>
                <c:formatCode>0</c:formatCode>
                <c:ptCount val="3"/>
                <c:pt idx="0">
                  <c:v>38</c:v>
                </c:pt>
                <c:pt idx="1">
                  <c:v>37</c:v>
                </c:pt>
                <c:pt idx="2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0D2-4CFE-87F0-42CE8B45AD4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Ganska otrygg</c:v>
                </c:pt>
              </c:strCache>
            </c:strRef>
          </c:tx>
          <c:spPr>
            <a:solidFill>
              <a:srgbClr val="F3DDAA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1B716D90-0723-4A5B-BB7F-7298F7915677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40D2-4CFE-87F0-42CE8B45AD42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8C2E764-50C5-40D2-9842-177A1373D54D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40D2-4CFE-87F0-42CE8B45AD42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B6E943D-21B0-4B1F-B467-9861E208E162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40D2-4CFE-87F0-42CE8B45AD4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2023</c:v>
                </c:pt>
              </c:numCache>
            </c:numRef>
          </c:cat>
          <c:val>
            <c:numRef>
              <c:f>Sheet1!$D$2:$D$4</c:f>
              <c:numCache>
                <c:formatCode>0</c:formatCode>
                <c:ptCount val="3"/>
                <c:pt idx="0">
                  <c:v>6</c:v>
                </c:pt>
                <c:pt idx="1">
                  <c:v>6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40D2-4CFE-87F0-42CE8B45AD4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Mycket otrygg</c:v>
                </c:pt>
              </c:strCache>
            </c:strRef>
          </c:tx>
          <c:spPr>
            <a:solidFill>
              <a:srgbClr val="DAA2A8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29E9DE9-A9A7-4868-A225-CD40D230D33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40D2-4CFE-87F0-42CE8B45AD42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FC16B286-067D-42FC-A06D-AB1BAAB8871B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40D2-4CFE-87F0-42CE8B45AD42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955AC42A-04AE-4138-9B28-2EADEDEC2067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40D2-4CFE-87F0-42CE8B45AD4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2023</c:v>
                </c:pt>
              </c:numCache>
            </c:numRef>
          </c:cat>
          <c:val>
            <c:numRef>
              <c:f>Sheet1!$E$2:$E$4</c:f>
              <c:numCache>
                <c:formatCode>0</c:formatCode>
                <c:ptCount val="3"/>
                <c:pt idx="0">
                  <c:v>2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40D2-4CFE-87F0-42CE8B45AD4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Går ej ut ensam på kvällen av oro för att utsättas</c:v>
                </c:pt>
              </c:strCache>
            </c:strRef>
          </c:tx>
          <c:spPr>
            <a:solidFill>
              <a:srgbClr val="C1646E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98DFFF8-DD19-444C-B641-1A26CE9B7EF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40D2-4CFE-87F0-42CE8B45AD42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6FA5382D-136E-4B66-A726-A626DAB0B259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40D2-4CFE-87F0-42CE8B45AD42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4C00D3C9-0B64-40DC-BFF6-4CB887A052C1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2-40D2-4CFE-87F0-42CE8B45AD4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2023</c:v>
                </c:pt>
              </c:numCache>
            </c:numRef>
          </c:cat>
          <c:val>
            <c:numRef>
              <c:f>Sheet1!$F$2:$F$4</c:f>
              <c:numCache>
                <c:formatCode>0</c:formatCode>
                <c:ptCount val="3"/>
                <c:pt idx="0">
                  <c:v>5</c:v>
                </c:pt>
                <c:pt idx="1">
                  <c:v>6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40D2-4CFE-87F0-42CE8B45AD42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Går ej ut ensam på kvällen av andra orsaker</c:v>
                </c:pt>
              </c:strCache>
            </c:strRef>
          </c:tx>
          <c:spPr>
            <a:solidFill>
              <a:srgbClr val="D1D1D1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AF228B72-D01E-4010-A24D-90BEFD864122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4-40D2-4CFE-87F0-42CE8B45AD42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61B7DEC1-7E31-429A-9826-0C35EDE561D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5-40D2-4CFE-87F0-42CE8B45AD42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B0B98854-0DCC-4DA3-910E-306F8975B18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6-40D2-4CFE-87F0-42CE8B45AD4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2023</c:v>
                </c:pt>
              </c:numCache>
            </c:numRef>
          </c:cat>
          <c:val>
            <c:numRef>
              <c:f>Sheet1!$G$2:$G$4</c:f>
              <c:numCache>
                <c:formatCode>0</c:formatCode>
                <c:ptCount val="3"/>
                <c:pt idx="0">
                  <c:v>9</c:v>
                </c:pt>
                <c:pt idx="1">
                  <c:v>8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40D2-4CFE-87F0-42CE8B45AD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397163906"/>
        <c:axId val="653616332"/>
      </c:barChart>
      <c:catAx>
        <c:axId val="139716390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653616332"/>
        <c:crosses val="autoZero"/>
        <c:auto val="0"/>
        <c:lblAlgn val="ctr"/>
        <c:lblOffset val="100"/>
        <c:noMultiLvlLbl val="0"/>
      </c:catAx>
      <c:valAx>
        <c:axId val="653616332"/>
        <c:scaling>
          <c:orientation val="minMax"/>
          <c:max val="1"/>
          <c:min val="0"/>
        </c:scaling>
        <c:delete val="0"/>
        <c:axPos val="b"/>
        <c:numFmt formatCode="0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397163906"/>
        <c:crosses val="autoZero"/>
        <c:crossBetween val="between"/>
        <c:majorUnit val="0.25"/>
      </c:valAx>
      <c:spPr>
        <a:solidFill>
          <a:srgbClr val="FFFFFF">
            <a:alpha val="0"/>
          </a:srgbClr>
        </a:solidFill>
      </c:spPr>
    </c:plotArea>
    <c:legend>
      <c:legendPos val="b"/>
      <c:overlay val="0"/>
      <c:txPr>
        <a:bodyPr/>
        <a:lstStyle/>
        <a:p>
          <a:pPr>
            <a:defRPr sz="731" b="0" smtId="4294967295">
              <a:solidFill>
                <a:srgbClr val="000000"/>
              </a:solidFill>
              <a:latin typeface="arial"/>
            </a:defRPr>
          </a:pPr>
          <a:endParaRPr lang="sv-SE"/>
        </a:p>
      </c:txPr>
    </c:legend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EBBC71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DF180DF-B3C1-4EA9-972F-C3CD9231C9C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9D9F-45DD-A255-DA5C7B48A2E1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2A300B55-BECB-499D-AFDB-1B3AAA5B29E6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D9F-45DD-A255-DA5C7B48A2E1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25D74109-FB37-4118-82C0-7F526ED33E6B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9D9F-45DD-A255-DA5C7B48A2E1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69B73094-65F6-49CC-AFE4-3735BB2B5154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D9F-45DD-A255-DA5C7B48A2E1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D17CBB07-7BA5-41FE-8CF3-A2EA3873E55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9D9F-45DD-A255-DA5C7B48A2E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Bostäder som är tillhåll för narkotikamissbrukare</c:v>
                </c:pt>
                <c:pt idx="1">
                  <c:v>Berusade personer som stör ordningen</c:v>
                </c:pt>
                <c:pt idx="2">
                  <c:v>Stökiga grannar</c:v>
                </c:pt>
                <c:pt idx="3">
                  <c:v>Biltrafik på gång- och cykelvägar</c:v>
                </c:pt>
                <c:pt idx="4">
                  <c:v>Moped/MC-trafik på gång- och cykelvägar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11</c:v>
                </c:pt>
                <c:pt idx="1">
                  <c:v>13</c:v>
                </c:pt>
                <c:pt idx="2">
                  <c:v>10</c:v>
                </c:pt>
                <c:pt idx="3">
                  <c:v>10</c:v>
                </c:pt>
                <c:pt idx="4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9F-45DD-A255-DA5C7B48A2E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C1646E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60567EC3-BBC5-44C2-BFB8-9FD947EF2EC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9D9F-45DD-A255-DA5C7B48A2E1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0BD3A8E-6B9F-4CF9-B108-DCDFD2024F47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D9F-45DD-A255-DA5C7B48A2E1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64055DBE-F1AD-40D1-8555-F63FB912189E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9D9F-45DD-A255-DA5C7B48A2E1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4CED1F9B-5273-4255-9006-9E45F041DD2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9D9F-45DD-A255-DA5C7B48A2E1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B71CE3CC-5562-45BB-8A68-6B6794A9116B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9D9F-45DD-A255-DA5C7B48A2E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Bostäder som är tillhåll för narkotikamissbrukare</c:v>
                </c:pt>
                <c:pt idx="1">
                  <c:v>Berusade personer som stör ordningen</c:v>
                </c:pt>
                <c:pt idx="2">
                  <c:v>Stökiga grannar</c:v>
                </c:pt>
                <c:pt idx="3">
                  <c:v>Biltrafik på gång- och cykelvägar</c:v>
                </c:pt>
                <c:pt idx="4">
                  <c:v>Moped/MC-trafik på gång- och cykelvägar</c:v>
                </c:pt>
              </c:strCache>
            </c:strRef>
          </c:cat>
          <c:val>
            <c:numRef>
              <c:f>Sheet1!$C$2:$C$6</c:f>
              <c:numCache>
                <c:formatCode>0</c:formatCode>
                <c:ptCount val="5"/>
                <c:pt idx="0">
                  <c:v>12</c:v>
                </c:pt>
                <c:pt idx="1">
                  <c:v>13</c:v>
                </c:pt>
                <c:pt idx="2">
                  <c:v>12</c:v>
                </c:pt>
                <c:pt idx="3">
                  <c:v>9</c:v>
                </c:pt>
                <c:pt idx="4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D9F-45DD-A255-DA5C7B48A2E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624764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12695ADF-4C36-45FB-BE91-833DD77A05AE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9D9F-45DD-A255-DA5C7B48A2E1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ACE1DEB-FBD0-4088-96C7-B3B2A9217CF7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9D9F-45DD-A255-DA5C7B48A2E1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5ACE0C29-E184-428B-86BB-36AC6EC036A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9D9F-45DD-A255-DA5C7B48A2E1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75284BB-9DF7-4046-8057-64AEAFC2355E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9D9F-45DD-A255-DA5C7B48A2E1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F769D40-173C-4740-84F8-54DCC841BC61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9D9F-45DD-A255-DA5C7B48A2E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Bostäder som är tillhåll för narkotikamissbrukare</c:v>
                </c:pt>
                <c:pt idx="1">
                  <c:v>Berusade personer som stör ordningen</c:v>
                </c:pt>
                <c:pt idx="2">
                  <c:v>Stökiga grannar</c:v>
                </c:pt>
                <c:pt idx="3">
                  <c:v>Biltrafik på gång- och cykelvägar</c:v>
                </c:pt>
                <c:pt idx="4">
                  <c:v>Moped/MC-trafik på gång- och cykelvägar</c:v>
                </c:pt>
              </c:strCache>
            </c:strRef>
          </c:cat>
          <c:val>
            <c:numRef>
              <c:f>Sheet1!$D$2:$D$6</c:f>
              <c:numCache>
                <c:formatCode>0</c:formatCode>
                <c:ptCount val="5"/>
                <c:pt idx="0">
                  <c:v>10</c:v>
                </c:pt>
                <c:pt idx="1">
                  <c:v>13</c:v>
                </c:pt>
                <c:pt idx="2">
                  <c:v>10</c:v>
                </c:pt>
                <c:pt idx="3">
                  <c:v>7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9D9F-45DD-A255-DA5C7B48A2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392562505"/>
        <c:axId val="780168624"/>
      </c:barChart>
      <c:catAx>
        <c:axId val="39256250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780168624"/>
        <c:crosses val="autoZero"/>
        <c:auto val="0"/>
        <c:lblAlgn val="ctr"/>
        <c:lblOffset val="100"/>
        <c:noMultiLvlLbl val="0"/>
      </c:catAx>
      <c:valAx>
        <c:axId val="780168624"/>
        <c:scaling>
          <c:orientation val="minMax"/>
          <c:max val="100"/>
          <c:min val="0"/>
        </c:scaling>
        <c:delete val="0"/>
        <c:axPos val="b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392562505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legend>
      <c:legendPos val="b"/>
      <c:overlay val="0"/>
      <c:txPr>
        <a:bodyPr/>
        <a:lstStyle/>
        <a:p>
          <a:pPr>
            <a:defRPr sz="731" b="0" smtId="4294967295">
              <a:solidFill>
                <a:srgbClr val="000000"/>
              </a:solidFill>
              <a:latin typeface="arial"/>
            </a:defRPr>
          </a:pPr>
          <a:endParaRPr lang="sv-SE"/>
        </a:p>
      </c:txPr>
    </c:legend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 **</c:v>
                </c:pt>
              </c:strCache>
            </c:strRef>
          </c:tx>
          <c:spPr>
            <a:solidFill>
              <a:srgbClr val="EBBC71"/>
            </a:solidFill>
          </c:spPr>
          <c:invertIfNegative val="0"/>
          <c:dLbls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5AD2E78-9E23-4019-90ED-EF75331F6362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1221-4CBA-BACE-95A1E951E51D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202DDB66-7171-48F5-AF53-4CF32D3F32F2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221-4CBA-BACE-95A1E951E51D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05C1CE53-0E76-4AF3-B2E1-7B32D91AEA79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1221-4CBA-BACE-95A1E951E51D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72E365AB-33E2-4625-A9D3-0FBC1B92F207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221-4CBA-BACE-95A1E951E51D}"/>
                </c:ext>
              </c:extLst>
            </c:dLbl>
            <c:dLbl>
              <c:idx val="5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0E67925-4C8A-4F46-8945-B93C3273C84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1221-4CBA-BACE-95A1E951E51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Kriminella gäng</c:v>
                </c:pt>
                <c:pt idx="1">
                  <c:v>Ungdomar som stör ordningen</c:v>
                </c:pt>
                <c:pt idx="2">
                  <c:v>Påträngande tiggeri</c:v>
                </c:pt>
                <c:pt idx="3">
                  <c:v>Folk som bråkar och slåss utomhus</c:v>
                </c:pt>
                <c:pt idx="4">
                  <c:v>Narkotikahandel som sker öppet på gata eller torg</c:v>
                </c:pt>
                <c:pt idx="5">
                  <c:v>Narkotikamissbrukare på offentliga platser</c:v>
                </c:pt>
              </c:strCache>
            </c:strRef>
          </c:cat>
          <c:val>
            <c:numRef>
              <c:f>Sheet1!$B$2:$B$7</c:f>
              <c:numCache>
                <c:formatCode>0</c:formatCode>
                <c:ptCount val="6"/>
                <c:pt idx="1">
                  <c:v>36</c:v>
                </c:pt>
                <c:pt idx="2">
                  <c:v>43</c:v>
                </c:pt>
                <c:pt idx="3">
                  <c:v>10</c:v>
                </c:pt>
                <c:pt idx="4">
                  <c:v>11</c:v>
                </c:pt>
                <c:pt idx="5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221-4CBA-BACE-95A1E951E51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C1646E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4BED47D-B3FC-4E4D-8F1F-925414CF009D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1221-4CBA-BACE-95A1E951E51D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957FC072-0C97-493B-8E55-710A40C763F6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221-4CBA-BACE-95A1E951E51D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500F5DA8-F5F0-427D-8522-0717AE8CA623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1221-4CBA-BACE-95A1E951E51D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0BFD3641-8795-4A57-BCA3-9509044DA7F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1221-4CBA-BACE-95A1E951E51D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9EC797A3-E1E1-4AF1-B11B-08760452196E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1221-4CBA-BACE-95A1E951E51D}"/>
                </c:ext>
              </c:extLst>
            </c:dLbl>
            <c:dLbl>
              <c:idx val="5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4D43F0C-520F-429A-B747-CB223448EC7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1221-4CBA-BACE-95A1E951E51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Kriminella gäng</c:v>
                </c:pt>
                <c:pt idx="1">
                  <c:v>Ungdomar som stör ordningen</c:v>
                </c:pt>
                <c:pt idx="2">
                  <c:v>Påträngande tiggeri</c:v>
                </c:pt>
                <c:pt idx="3">
                  <c:v>Folk som bråkar och slåss utomhus</c:v>
                </c:pt>
                <c:pt idx="4">
                  <c:v>Narkotikahandel som sker öppet på gata eller torg</c:v>
                </c:pt>
                <c:pt idx="5">
                  <c:v>Narkotikamissbrukare på offentliga platser</c:v>
                </c:pt>
              </c:strCache>
            </c:strRef>
          </c:cat>
          <c:val>
            <c:numRef>
              <c:f>Sheet1!$C$2:$C$7</c:f>
              <c:numCache>
                <c:formatCode>0</c:formatCode>
                <c:ptCount val="6"/>
                <c:pt idx="0">
                  <c:v>12</c:v>
                </c:pt>
                <c:pt idx="1">
                  <c:v>37</c:v>
                </c:pt>
                <c:pt idx="2">
                  <c:v>33</c:v>
                </c:pt>
                <c:pt idx="3">
                  <c:v>10</c:v>
                </c:pt>
                <c:pt idx="4">
                  <c:v>13</c:v>
                </c:pt>
                <c:pt idx="5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221-4CBA-BACE-95A1E951E51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624764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02493F8D-BAE3-4771-BAD8-40C99594BEFD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1221-4CBA-BACE-95A1E951E51D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E1A15EC-A5DA-409E-BA60-DF6B0B0652F7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1221-4CBA-BACE-95A1E951E51D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27A79414-41F2-40DE-B258-DF6FF3E566A9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1221-4CBA-BACE-95A1E951E51D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6376B184-74B6-433E-B287-BC9F946847FB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1221-4CBA-BACE-95A1E951E51D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7506FA00-97FB-4F79-BACD-B3B45C1B30C1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1221-4CBA-BACE-95A1E951E51D}"/>
                </c:ext>
              </c:extLst>
            </c:dLbl>
            <c:dLbl>
              <c:idx val="5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32FC905-ADAD-4B85-8C09-4A5DA3FC249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2-1221-4CBA-BACE-95A1E951E51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Kriminella gäng</c:v>
                </c:pt>
                <c:pt idx="1">
                  <c:v>Ungdomar som stör ordningen</c:v>
                </c:pt>
                <c:pt idx="2">
                  <c:v>Påträngande tiggeri</c:v>
                </c:pt>
                <c:pt idx="3">
                  <c:v>Folk som bråkar och slåss utomhus</c:v>
                </c:pt>
                <c:pt idx="4">
                  <c:v>Narkotikahandel som sker öppet på gata eller torg</c:v>
                </c:pt>
                <c:pt idx="5">
                  <c:v>Narkotikamissbrukare på offentliga platser</c:v>
                </c:pt>
              </c:strCache>
            </c:strRef>
          </c:cat>
          <c:val>
            <c:numRef>
              <c:f>Sheet1!$D$2:$D$7</c:f>
              <c:numCache>
                <c:formatCode>0</c:formatCode>
                <c:ptCount val="6"/>
                <c:pt idx="0">
                  <c:v>8</c:v>
                </c:pt>
                <c:pt idx="1">
                  <c:v>34</c:v>
                </c:pt>
                <c:pt idx="2">
                  <c:v>20</c:v>
                </c:pt>
                <c:pt idx="3">
                  <c:v>8</c:v>
                </c:pt>
                <c:pt idx="4">
                  <c:v>13</c:v>
                </c:pt>
                <c:pt idx="5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1221-4CBA-BACE-95A1E951E5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1170860563"/>
        <c:axId val="1662662633"/>
      </c:barChart>
      <c:catAx>
        <c:axId val="117086056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662662633"/>
        <c:crosses val="autoZero"/>
        <c:auto val="0"/>
        <c:lblAlgn val="ctr"/>
        <c:lblOffset val="100"/>
        <c:noMultiLvlLbl val="0"/>
      </c:catAx>
      <c:valAx>
        <c:axId val="1662662633"/>
        <c:scaling>
          <c:orientation val="minMax"/>
          <c:max val="100"/>
          <c:min val="0"/>
        </c:scaling>
        <c:delete val="0"/>
        <c:axPos val="b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170860563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legend>
      <c:legendPos val="b"/>
      <c:overlay val="0"/>
      <c:txPr>
        <a:bodyPr/>
        <a:lstStyle/>
        <a:p>
          <a:pPr>
            <a:defRPr sz="731" b="0" smtId="4294967295">
              <a:solidFill>
                <a:srgbClr val="000000"/>
              </a:solidFill>
              <a:latin typeface="arial"/>
            </a:defRPr>
          </a:pPr>
          <a:endParaRPr lang="sv-SE"/>
        </a:p>
      </c:txPr>
    </c:legend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624764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708DCC0-752F-431E-86B9-F38EDDE10E63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1983-4EC8-98D7-13340F704599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BA56A37-9CB4-493F-8A0F-8280E8FE21A9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983-4EC8-98D7-13340F70459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0</c:v>
                </c:pt>
                <c:pt idx="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83-4EC8-98D7-13340F70459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C1646E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02683F5-E060-4F6E-9C31-8CD4E4E40074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983-4EC8-98D7-13340F704599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7DA6E5F-9BE1-4585-8D6C-539CA0E39C26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1983-4EC8-98D7-13340F70459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1</c:v>
                </c:pt>
                <c:pt idx="1">
                  <c:v>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983-4EC8-98D7-13340F70459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EBBC71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AC72CE51-67A8-498A-B521-EFE39E6C8A0D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1983-4EC8-98D7-13340F704599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E8EF87E-9584-420D-AED9-7F7FC66F1C91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983-4EC8-98D7-13340F70459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Sheet1!$D$2:$D$3</c:f>
              <c:numCache>
                <c:formatCode>0</c:formatCode>
                <c:ptCount val="2"/>
                <c:pt idx="0">
                  <c:v>2</c:v>
                </c:pt>
                <c:pt idx="1">
                  <c:v>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983-4EC8-98D7-13340F7045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1553853465"/>
        <c:axId val="548656088"/>
      </c:barChart>
      <c:catAx>
        <c:axId val="155385346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548656088"/>
        <c:crosses val="autoZero"/>
        <c:auto val="0"/>
        <c:lblAlgn val="ctr"/>
        <c:lblOffset val="100"/>
        <c:noMultiLvlLbl val="0"/>
      </c:catAx>
      <c:valAx>
        <c:axId val="548656088"/>
        <c:scaling>
          <c:orientation val="minMax"/>
          <c:max val="100"/>
          <c:min val="0"/>
        </c:scaling>
        <c:delete val="0"/>
        <c:axPos val="l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553853465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legend>
      <c:legendPos val="b"/>
      <c:overlay val="0"/>
      <c:txPr>
        <a:bodyPr/>
        <a:lstStyle/>
        <a:p>
          <a:pPr>
            <a:defRPr sz="731" b="0" smtId="4294967295">
              <a:solidFill>
                <a:srgbClr val="000000"/>
              </a:solidFill>
              <a:latin typeface="arial"/>
            </a:defRPr>
          </a:pPr>
          <a:endParaRPr lang="sv-SE"/>
        </a:p>
      </c:txPr>
    </c:legend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624764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7F0AEB7-4D6A-4116-89D3-49731B7FD159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8BD0-4464-A966-D3CE05F7E91C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112648B-B043-4A16-97E5-5A218BF490A4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BD0-4464-A966-D3CE05F7E91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4</c:v>
                </c:pt>
                <c:pt idx="1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BD0-4464-A966-D3CE05F7E91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C1646E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71E8B3C-FA38-4498-9EBE-A43CF987EFDE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BD0-4464-A966-D3CE05F7E91C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F4AB38B3-1CD5-4F8E-B53F-9B57FC8EA051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8BD0-4464-A966-D3CE05F7E91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5</c:v>
                </c:pt>
                <c:pt idx="1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BD0-4464-A966-D3CE05F7E91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EBBC71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BCAACBA-1946-4EE7-BDAC-B06161BE1D1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8BD0-4464-A966-D3CE05F7E91C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F6ACC69-19E3-4FD6-BB69-B7200C022DD4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BD0-4464-A966-D3CE05F7E91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Sheet1!$D$2:$D$3</c:f>
              <c:numCache>
                <c:formatCode>0</c:formatCode>
                <c:ptCount val="2"/>
                <c:pt idx="0">
                  <c:v>5</c:v>
                </c:pt>
                <c:pt idx="1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BD0-4464-A966-D3CE05F7E9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1519534186"/>
        <c:axId val="1383041468"/>
      </c:barChart>
      <c:catAx>
        <c:axId val="151953418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383041468"/>
        <c:crosses val="autoZero"/>
        <c:auto val="0"/>
        <c:lblAlgn val="ctr"/>
        <c:lblOffset val="100"/>
        <c:noMultiLvlLbl val="0"/>
      </c:catAx>
      <c:valAx>
        <c:axId val="1383041468"/>
        <c:scaling>
          <c:orientation val="minMax"/>
          <c:max val="100"/>
          <c:min val="0"/>
        </c:scaling>
        <c:delete val="0"/>
        <c:axPos val="l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519534186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legend>
      <c:legendPos val="b"/>
      <c:overlay val="0"/>
      <c:txPr>
        <a:bodyPr/>
        <a:lstStyle/>
        <a:p>
          <a:pPr>
            <a:defRPr sz="731" b="0" smtId="4294967295">
              <a:solidFill>
                <a:srgbClr val="000000"/>
              </a:solidFill>
              <a:latin typeface="arial"/>
            </a:defRPr>
          </a:pPr>
          <a:endParaRPr lang="sv-SE"/>
        </a:p>
      </c:txPr>
    </c:legend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624764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6065726E-B42E-4E5C-88B3-756C7502CEF6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75D9-4871-8459-0FCA61191430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B350485-1ABF-43D6-A0CE-4EC18337A92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5D9-4871-8459-0FCA61191430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923B28C5-E237-4ADE-9EE2-DDA3F4C1E06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75D9-4871-8459-0FCA61191430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69C7FBB8-3C95-4C95-A931-51A989DA3FB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5D9-4871-8459-0FCA6119143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Hotet har framförts muntligen vid möte</c:v>
                </c:pt>
                <c:pt idx="1">
                  <c:v>Hotet har framförts via e-post, SMS, etc.</c:v>
                </c:pt>
                <c:pt idx="2">
                  <c:v>Hotet har framförts via telefon</c:v>
                </c:pt>
                <c:pt idx="3">
                  <c:v>Hotet har framförts på annat sätt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61</c:v>
                </c:pt>
                <c:pt idx="1">
                  <c:v>18</c:v>
                </c:pt>
                <c:pt idx="2">
                  <c:v>18</c:v>
                </c:pt>
                <c:pt idx="3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5D9-4871-8459-0FCA6119143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C1646E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2C25ABF-B7E5-4A5C-9FF9-90EC1933428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5D9-4871-8459-0FCA61191430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2698AA00-DED6-42B8-8016-2A127FB1FA8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75D9-4871-8459-0FCA61191430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E8BD103-9EF9-4FB5-B412-4E2E13643032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5D9-4871-8459-0FCA61191430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713B82EE-3FAB-461E-92B2-1AA795CEE3C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75D9-4871-8459-0FCA6119143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Hotet har framförts muntligen vid möte</c:v>
                </c:pt>
                <c:pt idx="1">
                  <c:v>Hotet har framförts via e-post, SMS, etc.</c:v>
                </c:pt>
                <c:pt idx="2">
                  <c:v>Hotet har framförts via telefon</c:v>
                </c:pt>
                <c:pt idx="3">
                  <c:v>Hotet har framförts på annat sätt</c:v>
                </c:pt>
              </c:strCache>
            </c:strRef>
          </c:cat>
          <c:val>
            <c:numRef>
              <c:f>Sheet1!$C$2:$C$5</c:f>
              <c:numCache>
                <c:formatCode>0</c:formatCode>
                <c:ptCount val="4"/>
                <c:pt idx="0">
                  <c:v>56</c:v>
                </c:pt>
                <c:pt idx="1">
                  <c:v>22</c:v>
                </c:pt>
                <c:pt idx="2">
                  <c:v>17</c:v>
                </c:pt>
                <c:pt idx="3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75D9-4871-8459-0FCA6119143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EBBC71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A0A8EC9C-164E-4000-818A-2BEC5968C37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75D9-4871-8459-0FCA61191430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1CC962E-3D35-4E49-80D8-8A1B8C3C7577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75D9-4871-8459-0FCA61191430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4AD7358C-339C-48FD-B794-C31D6B8F440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75D9-4871-8459-0FCA61191430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5B1C603F-E4E1-4439-BB2A-F8D6ED7E1CE4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75D9-4871-8459-0FCA6119143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Hotet har framförts muntligen vid möte</c:v>
                </c:pt>
                <c:pt idx="1">
                  <c:v>Hotet har framförts via e-post, SMS, etc.</c:v>
                </c:pt>
                <c:pt idx="2">
                  <c:v>Hotet har framförts via telefon</c:v>
                </c:pt>
                <c:pt idx="3">
                  <c:v>Hotet har framförts på annat sätt</c:v>
                </c:pt>
              </c:strCache>
            </c:strRef>
          </c:cat>
          <c:val>
            <c:numRef>
              <c:f>Sheet1!$D$2:$D$5</c:f>
              <c:numCache>
                <c:formatCode>0</c:formatCode>
                <c:ptCount val="4"/>
                <c:pt idx="0">
                  <c:v>63</c:v>
                </c:pt>
                <c:pt idx="1">
                  <c:v>0</c:v>
                </c:pt>
                <c:pt idx="2">
                  <c:v>0</c:v>
                </c:pt>
                <c:pt idx="3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5D9-4871-8459-0FCA61191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18416453"/>
        <c:axId val="161790631"/>
      </c:barChart>
      <c:catAx>
        <c:axId val="1841645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61790631"/>
        <c:crosses val="autoZero"/>
        <c:auto val="0"/>
        <c:lblAlgn val="ctr"/>
        <c:lblOffset val="100"/>
        <c:noMultiLvlLbl val="0"/>
      </c:catAx>
      <c:valAx>
        <c:axId val="161790631"/>
        <c:scaling>
          <c:orientation val="minMax"/>
          <c:max val="100"/>
          <c:min val="0"/>
        </c:scaling>
        <c:delete val="0"/>
        <c:axPos val="l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8416453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legend>
      <c:legendPos val="b"/>
      <c:overlay val="0"/>
      <c:txPr>
        <a:bodyPr/>
        <a:lstStyle/>
        <a:p>
          <a:pPr>
            <a:defRPr sz="731" b="0" smtId="4294967295">
              <a:solidFill>
                <a:srgbClr val="000000"/>
              </a:solidFill>
              <a:latin typeface="arial"/>
            </a:defRPr>
          </a:pPr>
          <a:endParaRPr lang="sv-SE"/>
        </a:p>
      </c:txPr>
    </c:legend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624764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007EE09A-6486-4F51-9F2C-3FA5ECA59A19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9B40-4903-B1D1-E2480D852EEA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0162023E-4981-4E7A-9752-302107EB30C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B40-4903-B1D1-E2480D852EE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5</c:v>
                </c:pt>
                <c:pt idx="1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40-4903-B1D1-E2480D852EE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C1646E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280E9992-1EDF-4587-AD11-11774DF14BFB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B40-4903-B1D1-E2480D852EEA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DC3D1DCF-A556-43BC-BD7B-94D6F28AE9E1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9B40-4903-B1D1-E2480D852EE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6</c:v>
                </c:pt>
                <c:pt idx="1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B40-4903-B1D1-E2480D852EE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EBBC71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F37C5FC-1043-4421-A237-3D9AF3A177B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9B40-4903-B1D1-E2480D852EEA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9FF654C5-9921-48FD-B086-642BADEA4A4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B40-4903-B1D1-E2480D852EE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Sheet1!$D$2:$D$3</c:f>
              <c:numCache>
                <c:formatCode>0</c:formatCode>
                <c:ptCount val="2"/>
                <c:pt idx="0">
                  <c:v>4</c:v>
                </c:pt>
                <c:pt idx="1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B40-4903-B1D1-E2480D852E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1453176276"/>
        <c:axId val="1820287853"/>
      </c:barChart>
      <c:catAx>
        <c:axId val="14531762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820287853"/>
        <c:crosses val="autoZero"/>
        <c:auto val="0"/>
        <c:lblAlgn val="ctr"/>
        <c:lblOffset val="100"/>
        <c:noMultiLvlLbl val="0"/>
      </c:catAx>
      <c:valAx>
        <c:axId val="1820287853"/>
        <c:scaling>
          <c:orientation val="minMax"/>
          <c:max val="100"/>
          <c:min val="0"/>
        </c:scaling>
        <c:delete val="0"/>
        <c:axPos val="l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453176276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legend>
      <c:legendPos val="b"/>
      <c:overlay val="0"/>
      <c:txPr>
        <a:bodyPr/>
        <a:lstStyle/>
        <a:p>
          <a:pPr>
            <a:defRPr sz="731" b="0" smtId="4294967295">
              <a:solidFill>
                <a:srgbClr val="000000"/>
              </a:solidFill>
              <a:latin typeface="arial"/>
            </a:defRPr>
          </a:pPr>
          <a:endParaRPr lang="sv-SE"/>
        </a:p>
      </c:txPr>
    </c:legend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EBBC71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674DF6DE-964B-4E2C-9C13-A4EEDB21D8F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16BF-4238-8F16-20708176BB19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FA62466-0E1C-41AC-9373-B08FB184113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6BF-4238-8F16-20708176BB19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94F15A0-166E-42BD-81C0-B301C4F00519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16BF-4238-8F16-20708176BB19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06BAE4B1-3DE0-4B51-91BF-BB5E2046BA8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6BF-4238-8F16-20708176BB19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5C70BB4E-5B2B-4B8E-A55B-A5048B5FE16D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16BF-4238-8F16-20708176BB1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Skadegörelse på er bil i annat område</c:v>
                </c:pt>
                <c:pt idx="1">
                  <c:v>Skadegörelse på er bil i området där du bor</c:v>
                </c:pt>
                <c:pt idx="2">
                  <c:v>Skadegörelse i er fritidsbostad</c:v>
                </c:pt>
                <c:pt idx="3">
                  <c:v>Skadegörelse på vinden, i källare, garage, etc.</c:v>
                </c:pt>
                <c:pt idx="4">
                  <c:v>Skadegörelse inne i din bostad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30</c:v>
                </c:pt>
                <c:pt idx="1">
                  <c:v>39</c:v>
                </c:pt>
                <c:pt idx="2">
                  <c:v>10</c:v>
                </c:pt>
                <c:pt idx="3">
                  <c:v>24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6BF-4238-8F16-20708176BB1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C1646E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9059F190-3B5A-4D20-BC30-846F80910F4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16BF-4238-8F16-20708176BB19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A0E5D429-EA0C-4440-9E1E-290FDAFABAC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6BF-4238-8F16-20708176BB19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F3F30B65-F9B5-46F7-9C1A-9901499BE24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16BF-4238-8F16-20708176BB19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A216116-56D8-4376-BF21-484B8000055E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16BF-4238-8F16-20708176BB19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467F3B36-4F05-47F5-91C5-C91665EFFA52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16BF-4238-8F16-20708176BB1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Skadegörelse på er bil i annat område</c:v>
                </c:pt>
                <c:pt idx="1">
                  <c:v>Skadegörelse på er bil i området där du bor</c:v>
                </c:pt>
                <c:pt idx="2">
                  <c:v>Skadegörelse i er fritidsbostad</c:v>
                </c:pt>
                <c:pt idx="3">
                  <c:v>Skadegörelse på vinden, i källare, garage, etc.</c:v>
                </c:pt>
                <c:pt idx="4">
                  <c:v>Skadegörelse inne i din bostad</c:v>
                </c:pt>
              </c:strCache>
            </c:strRef>
          </c:cat>
          <c:val>
            <c:numRef>
              <c:f>Sheet1!$C$2:$C$6</c:f>
              <c:numCache>
                <c:formatCode>0</c:formatCode>
                <c:ptCount val="5"/>
                <c:pt idx="0">
                  <c:v>20</c:v>
                </c:pt>
                <c:pt idx="1">
                  <c:v>27</c:v>
                </c:pt>
                <c:pt idx="2">
                  <c:v>3</c:v>
                </c:pt>
                <c:pt idx="3">
                  <c:v>24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6BF-4238-8F16-20708176BB1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624764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7671CA2-099F-4C5F-8B76-B8CAB74A803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16BF-4238-8F16-20708176BB19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BB59BADC-B605-48C0-8184-77B959152E31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16BF-4238-8F16-20708176BB19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6B0E6397-B18D-4B5E-85AF-FF20F754AF2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16BF-4238-8F16-20708176BB19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76EC7D06-5F6F-4EB2-8765-56B1F920A92D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16BF-4238-8F16-20708176BB19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06A3CAF2-DB15-4DF8-8ACF-133DD0BC9E0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16BF-4238-8F16-20708176BB1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Skadegörelse på er bil i annat område</c:v>
                </c:pt>
                <c:pt idx="1">
                  <c:v>Skadegörelse på er bil i området där du bor</c:v>
                </c:pt>
                <c:pt idx="2">
                  <c:v>Skadegörelse i er fritidsbostad</c:v>
                </c:pt>
                <c:pt idx="3">
                  <c:v>Skadegörelse på vinden, i källare, garage, etc.</c:v>
                </c:pt>
                <c:pt idx="4">
                  <c:v>Skadegörelse inne i din bostad</c:v>
                </c:pt>
              </c:strCache>
            </c:strRef>
          </c:cat>
          <c:val>
            <c:numRef>
              <c:f>Sheet1!$D$2:$D$6</c:f>
              <c:numCache>
                <c:formatCode>0</c:formatCode>
                <c:ptCount val="5"/>
                <c:pt idx="0">
                  <c:v>32</c:v>
                </c:pt>
                <c:pt idx="1">
                  <c:v>21</c:v>
                </c:pt>
                <c:pt idx="2">
                  <c:v>0</c:v>
                </c:pt>
                <c:pt idx="3">
                  <c:v>38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16BF-4238-8F16-20708176BB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1167165209"/>
        <c:axId val="771256967"/>
      </c:barChart>
      <c:catAx>
        <c:axId val="116716520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771256967"/>
        <c:crosses val="autoZero"/>
        <c:auto val="0"/>
        <c:lblAlgn val="ctr"/>
        <c:lblOffset val="100"/>
        <c:noMultiLvlLbl val="0"/>
      </c:catAx>
      <c:valAx>
        <c:axId val="771256967"/>
        <c:scaling>
          <c:orientation val="minMax"/>
          <c:max val="100"/>
          <c:min val="0"/>
        </c:scaling>
        <c:delete val="0"/>
        <c:axPos val="b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167165209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legend>
      <c:legendPos val="b"/>
      <c:overlay val="0"/>
      <c:txPr>
        <a:bodyPr/>
        <a:lstStyle/>
        <a:p>
          <a:pPr>
            <a:defRPr sz="731" b="0" smtId="4294967295">
              <a:solidFill>
                <a:srgbClr val="000000"/>
              </a:solidFill>
              <a:latin typeface="arial"/>
            </a:defRPr>
          </a:pPr>
          <a:endParaRPr lang="sv-SE"/>
        </a:p>
      </c:txPr>
    </c:legend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EBBC71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ED8A91B-2E96-4B29-AE39-26953AF5EB1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9F5-4D24-A7E7-62B4D643A5B7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40D8187C-23C1-49DB-8956-8D65BA6E32AE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9F5-4D24-A7E7-62B4D643A5B7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C97B13C-E860-4C57-9D28-A2F6CCE81A4D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9F5-4D24-A7E7-62B4D643A5B7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0A0704CC-7CCD-40E1-B94F-E5763BC70BC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9F5-4D24-A7E7-62B4D643A5B7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58A0F27-2CC2-486F-872C-21E42A808FF6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39F5-4D24-A7E7-62B4D643A5B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Skadegörelse av annat</c:v>
                </c:pt>
                <c:pt idx="1">
                  <c:v>Skadegörelse på cykel, etc. i annat område</c:v>
                </c:pt>
                <c:pt idx="2">
                  <c:v>Skadegörelse på cykel, etc. i området där du bor</c:v>
                </c:pt>
                <c:pt idx="3">
                  <c:v>Skadegörelse på något i bilen i annat område</c:v>
                </c:pt>
                <c:pt idx="4">
                  <c:v>Skadegörelse på något i bilen i området där du bor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28</c:v>
                </c:pt>
                <c:pt idx="1">
                  <c:v>12</c:v>
                </c:pt>
                <c:pt idx="2">
                  <c:v>18</c:v>
                </c:pt>
                <c:pt idx="3">
                  <c:v>11</c:v>
                </c:pt>
                <c:pt idx="4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9F5-4D24-A7E7-62B4D643A5B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C1646E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C7B1397-AE71-41D6-A8CF-79F015F72761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39F5-4D24-A7E7-62B4D643A5B7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D9349D1E-8B98-459F-9746-C368C0EDCF54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9F5-4D24-A7E7-62B4D643A5B7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24D0B94F-D796-4B7C-8A2B-E995AE2ABAD4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39F5-4D24-A7E7-62B4D643A5B7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A0F5C14D-D1C8-4D4A-8AB2-9DC4CBCAED3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9F5-4D24-A7E7-62B4D643A5B7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BE217E1F-37AD-4A11-B25B-B0ACD1204D6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39F5-4D24-A7E7-62B4D643A5B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Skadegörelse av annat</c:v>
                </c:pt>
                <c:pt idx="1">
                  <c:v>Skadegörelse på cykel, etc. i annat område</c:v>
                </c:pt>
                <c:pt idx="2">
                  <c:v>Skadegörelse på cykel, etc. i området där du bor</c:v>
                </c:pt>
                <c:pt idx="3">
                  <c:v>Skadegörelse på något i bilen i annat område</c:v>
                </c:pt>
                <c:pt idx="4">
                  <c:v>Skadegörelse på något i bilen i området där du bor</c:v>
                </c:pt>
              </c:strCache>
            </c:strRef>
          </c:cat>
          <c:val>
            <c:numRef>
              <c:f>Sheet1!$C$2:$C$6</c:f>
              <c:numCache>
                <c:formatCode>0</c:formatCode>
                <c:ptCount val="5"/>
                <c:pt idx="0">
                  <c:v>29</c:v>
                </c:pt>
                <c:pt idx="1">
                  <c:v>8</c:v>
                </c:pt>
                <c:pt idx="2">
                  <c:v>11</c:v>
                </c:pt>
                <c:pt idx="3">
                  <c:v>9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39F5-4D24-A7E7-62B4D643A5B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624764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FE9A329-4253-488A-9BF8-F3A57DD7E7F4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39F5-4D24-A7E7-62B4D643A5B7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1D68B123-F6C8-48FD-94BA-EB47069F5BCE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39F5-4D24-A7E7-62B4D643A5B7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014F4E36-1481-4FA0-BBE3-2D617AE77E3B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39F5-4D24-A7E7-62B4D643A5B7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7D796F5-4E5C-4BD1-902A-B3C5C49A5E95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39F5-4D24-A7E7-62B4D643A5B7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78D26CA-9703-4BB3-AFA9-C60D59F93103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39F5-4D24-A7E7-62B4D643A5B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Skadegörelse av annat</c:v>
                </c:pt>
                <c:pt idx="1">
                  <c:v>Skadegörelse på cykel, etc. i annat område</c:v>
                </c:pt>
                <c:pt idx="2">
                  <c:v>Skadegörelse på cykel, etc. i området där du bor</c:v>
                </c:pt>
                <c:pt idx="3">
                  <c:v>Skadegörelse på något i bilen i annat område</c:v>
                </c:pt>
                <c:pt idx="4">
                  <c:v>Skadegörelse på något i bilen i området där du bor</c:v>
                </c:pt>
              </c:strCache>
            </c:strRef>
          </c:cat>
          <c:val>
            <c:numRef>
              <c:f>Sheet1!$D$2:$D$6</c:f>
              <c:numCache>
                <c:formatCode>0</c:formatCode>
                <c:ptCount val="5"/>
                <c:pt idx="0">
                  <c:v>19</c:v>
                </c:pt>
                <c:pt idx="1">
                  <c:v>5</c:v>
                </c:pt>
                <c:pt idx="2">
                  <c:v>13</c:v>
                </c:pt>
                <c:pt idx="3">
                  <c:v>2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39F5-4D24-A7E7-62B4D643A5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463645049"/>
        <c:axId val="1412556644"/>
      </c:barChart>
      <c:catAx>
        <c:axId val="46364504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412556644"/>
        <c:crosses val="autoZero"/>
        <c:auto val="0"/>
        <c:lblAlgn val="ctr"/>
        <c:lblOffset val="100"/>
        <c:noMultiLvlLbl val="0"/>
      </c:catAx>
      <c:valAx>
        <c:axId val="1412556644"/>
        <c:scaling>
          <c:orientation val="minMax"/>
          <c:max val="100"/>
          <c:min val="0"/>
        </c:scaling>
        <c:delete val="0"/>
        <c:axPos val="b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463645049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legend>
      <c:legendPos val="b"/>
      <c:overlay val="0"/>
      <c:txPr>
        <a:bodyPr/>
        <a:lstStyle/>
        <a:p>
          <a:pPr>
            <a:defRPr sz="731" b="0" smtId="4294967295">
              <a:solidFill>
                <a:srgbClr val="000000"/>
              </a:solidFill>
              <a:latin typeface="arial"/>
            </a:defRPr>
          </a:pPr>
          <a:endParaRPr lang="sv-SE"/>
        </a:p>
      </c:txPr>
    </c:legend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624764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F45DE3CA-08F0-430A-BCCF-2B7A78F5505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1E8E-4326-8996-F59EF5538AD8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64C558AC-8EF9-4750-BC85-0CC2987D5641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E8E-4326-8996-F59EF5538AD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5</c:v>
                </c:pt>
                <c:pt idx="1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8E-4326-8996-F59EF5538AD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C1646E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FBE9206-EB01-4AEB-BD20-6E7DA6F457B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E8E-4326-8996-F59EF5538AD8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D4C5EC76-9587-47F3-93A8-FABD2A277087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1E8E-4326-8996-F59EF5538AD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4</c:v>
                </c:pt>
                <c:pt idx="1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E8E-4326-8996-F59EF5538AD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EBBC71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F19DC592-642D-4E49-A7AD-BA22B109279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1E8E-4326-8996-F59EF5538AD8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B0A650C9-BFE9-486A-B92A-1DA65AE5811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E8E-4326-8996-F59EF5538AD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Sheet1!$D$2:$D$3</c:f>
              <c:numCache>
                <c:formatCode>0</c:formatCode>
                <c:ptCount val="2"/>
                <c:pt idx="0">
                  <c:v>5</c:v>
                </c:pt>
                <c:pt idx="1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E8E-4326-8996-F59EF5538A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1322513001"/>
        <c:axId val="644085768"/>
      </c:barChart>
      <c:catAx>
        <c:axId val="132251300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644085768"/>
        <c:crosses val="autoZero"/>
        <c:auto val="0"/>
        <c:lblAlgn val="ctr"/>
        <c:lblOffset val="100"/>
        <c:noMultiLvlLbl val="0"/>
      </c:catAx>
      <c:valAx>
        <c:axId val="644085768"/>
        <c:scaling>
          <c:orientation val="minMax"/>
          <c:max val="100"/>
          <c:min val="0"/>
        </c:scaling>
        <c:delete val="0"/>
        <c:axPos val="l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322513001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legend>
      <c:legendPos val="b"/>
      <c:overlay val="0"/>
      <c:txPr>
        <a:bodyPr/>
        <a:lstStyle/>
        <a:p>
          <a:pPr>
            <a:defRPr sz="731" b="0" smtId="4294967295">
              <a:solidFill>
                <a:srgbClr val="000000"/>
              </a:solidFill>
              <a:latin typeface="arial"/>
            </a:defRPr>
          </a:pPr>
          <a:endParaRPr lang="sv-SE"/>
        </a:p>
      </c:txPr>
    </c:legend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624764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A593B47F-B08E-4253-8040-BA237E5DF4D5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EC5C-4CFA-B46F-AF42F1E410BD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16566E41-4029-49B2-AA3B-7D6AB8F52F8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C5C-4CFA-B46F-AF42F1E410BD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AD1D00F2-9620-43A2-919F-6E714433EC7D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EC5C-4CFA-B46F-AF42F1E410B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När du använt internet</c:v>
                </c:pt>
                <c:pt idx="1">
                  <c:v>Någon har olovligen använt ditt bankkort/kreditkor</c:v>
                </c:pt>
                <c:pt idx="2">
                  <c:v>På annat sätt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48</c:v>
                </c:pt>
                <c:pt idx="1">
                  <c:v>15</c:v>
                </c:pt>
                <c:pt idx="2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C5C-4CFA-B46F-AF42F1E410B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C1646E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4AC38A8C-16A0-471F-8170-26CED8AC877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EC5C-4CFA-B46F-AF42F1E410BD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45850F05-A437-4B97-BD5C-3ECC54E41FA2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C5C-4CFA-B46F-AF42F1E410BD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57030805-D50E-4B44-BD65-9A34836F67C2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EC5C-4CFA-B46F-AF42F1E410B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När du använt internet</c:v>
                </c:pt>
                <c:pt idx="1">
                  <c:v>Någon har olovligen använt ditt bankkort/kreditkor</c:v>
                </c:pt>
                <c:pt idx="2">
                  <c:v>På annat sätt</c:v>
                </c:pt>
              </c:strCache>
            </c:strRef>
          </c:cat>
          <c:val>
            <c:numRef>
              <c:f>Sheet1!$C$2:$C$4</c:f>
              <c:numCache>
                <c:formatCode>0</c:formatCode>
                <c:ptCount val="3"/>
                <c:pt idx="0">
                  <c:v>36</c:v>
                </c:pt>
                <c:pt idx="1">
                  <c:v>10</c:v>
                </c:pt>
                <c:pt idx="2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C5C-4CFA-B46F-AF42F1E410B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EBBC71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4F3B037-637C-4A23-80CD-F56620346C7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EC5C-4CFA-B46F-AF42F1E410BD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5EF46F28-EF85-49B2-BFB3-3B420F07065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C5C-4CFA-B46F-AF42F1E410BD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461A315-1E07-4D14-B9FF-CDED1399BD04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EC5C-4CFA-B46F-AF42F1E410B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När du använt internet</c:v>
                </c:pt>
                <c:pt idx="1">
                  <c:v>Någon har olovligen använt ditt bankkort/kreditkor</c:v>
                </c:pt>
                <c:pt idx="2">
                  <c:v>På annat sätt</c:v>
                </c:pt>
              </c:strCache>
            </c:strRef>
          </c:cat>
          <c:val>
            <c:numRef>
              <c:f>Sheet1!$D$2:$D$4</c:f>
              <c:numCache>
                <c:formatCode>0</c:formatCode>
                <c:ptCount val="3"/>
                <c:pt idx="0">
                  <c:v>53</c:v>
                </c:pt>
                <c:pt idx="1">
                  <c:v>12</c:v>
                </c:pt>
                <c:pt idx="2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C5C-4CFA-B46F-AF42F1E410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1589228846"/>
        <c:axId val="624089725"/>
      </c:barChart>
      <c:catAx>
        <c:axId val="158922884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624089725"/>
        <c:crosses val="autoZero"/>
        <c:auto val="0"/>
        <c:lblAlgn val="ctr"/>
        <c:lblOffset val="100"/>
        <c:noMultiLvlLbl val="0"/>
      </c:catAx>
      <c:valAx>
        <c:axId val="624089725"/>
        <c:scaling>
          <c:orientation val="minMax"/>
          <c:max val="100"/>
          <c:min val="0"/>
        </c:scaling>
        <c:delete val="0"/>
        <c:axPos val="l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589228846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legend>
      <c:legendPos val="b"/>
      <c:overlay val="0"/>
      <c:txPr>
        <a:bodyPr/>
        <a:lstStyle/>
        <a:p>
          <a:pPr>
            <a:defRPr sz="731" b="0" smtId="4294967295">
              <a:solidFill>
                <a:srgbClr val="000000"/>
              </a:solidFill>
              <a:latin typeface="arial"/>
            </a:defRPr>
          </a:pPr>
          <a:endParaRPr lang="sv-SE"/>
        </a:p>
      </c:txPr>
    </c:legend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Mycket trygg</c:v>
                </c:pt>
              </c:strCache>
            </c:strRef>
          </c:tx>
          <c:spPr>
            <a:solidFill>
              <a:srgbClr val="75B990"/>
            </a:solidFill>
          </c:spPr>
          <c:invertIfNegative val="0"/>
          <c:dLbls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087D909F-B218-494B-82DE-B8AAB1F3E1E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BFE-4FFB-A05E-6BD698E79B3E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382F9B1-D5B9-43A8-96CB-95694F666B31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BFE-4FFB-A05E-6BD698E79B3E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AEA093A1-DEA4-4E6A-8851-CCE6600F50BE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BFE-4FFB-A05E-6BD698E79B3E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FDF5CA6-B878-4DE7-9D63-D268B3ED882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BFE-4FFB-A05E-6BD698E79B3E}"/>
                </c:ext>
              </c:extLst>
            </c:dLbl>
            <c:dLbl>
              <c:idx val="5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116B2E7F-5A5A-42AF-9CEB-F2433D96E136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3BFE-4FFB-A05E-6BD698E79B3E}"/>
                </c:ext>
              </c:extLst>
            </c:dLbl>
            <c:dLbl>
              <c:idx val="6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1CDF847F-5126-4718-A94D-DB4547B7BD07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BFE-4FFB-A05E-6BD698E79B3E}"/>
                </c:ext>
              </c:extLst>
            </c:dLbl>
            <c:dLbl>
              <c:idx val="7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7145E325-A0A1-496B-927C-F6B6A15DB33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3BFE-4FFB-A05E-6BD698E79B3E}"/>
                </c:ext>
              </c:extLst>
            </c:dLbl>
            <c:dLbl>
              <c:idx val="8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7AE24893-3F32-4ECB-9D95-54D5C49722B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BFE-4FFB-A05E-6BD698E79B3E}"/>
                </c:ext>
              </c:extLst>
            </c:dLbl>
            <c:dLbl>
              <c:idx val="9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6E6B99CA-2D53-4329-8593-DC45FED31883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3BFE-4FFB-A05E-6BD698E79B3E}"/>
                </c:ext>
              </c:extLst>
            </c:dLbl>
            <c:dLbl>
              <c:idx val="1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A8B0082D-526E-4F24-A29D-7E6C82302ADD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BFE-4FFB-A05E-6BD698E79B3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Annat (n=7) **</c:v>
                </c:pt>
                <c:pt idx="1">
                  <c:v>Villa/Radhus/Gård (n=509)</c:v>
                </c:pt>
                <c:pt idx="2">
                  <c:v>Bostadsrättslägenhet (n=118)</c:v>
                </c:pt>
                <c:pt idx="3">
                  <c:v>Hyreslägenhet (n=76)</c:v>
                </c:pt>
                <c:pt idx="4">
                  <c:v>65+ år (n=269)</c:v>
                </c:pt>
                <c:pt idx="5">
                  <c:v>50-64 år (n=199)</c:v>
                </c:pt>
                <c:pt idx="6">
                  <c:v>30-49 år (n=163)</c:v>
                </c:pt>
                <c:pt idx="7">
                  <c:v>20-29 år (n=52)</c:v>
                </c:pt>
                <c:pt idx="8">
                  <c:v>16-19 år (n=29)</c:v>
                </c:pt>
                <c:pt idx="9">
                  <c:v>Kvinna (n=397)</c:v>
                </c:pt>
                <c:pt idx="10">
                  <c:v>Man (n=311)</c:v>
                </c:pt>
              </c:strCache>
            </c:strRef>
          </c:cat>
          <c:val>
            <c:numRef>
              <c:f>Sheet1!$B$2:$B$12</c:f>
              <c:numCache>
                <c:formatCode>0</c:formatCode>
                <c:ptCount val="11"/>
                <c:pt idx="1">
                  <c:v>53</c:v>
                </c:pt>
                <c:pt idx="2">
                  <c:v>22</c:v>
                </c:pt>
                <c:pt idx="3">
                  <c:v>15</c:v>
                </c:pt>
                <c:pt idx="4">
                  <c:v>40</c:v>
                </c:pt>
                <c:pt idx="5">
                  <c:v>52</c:v>
                </c:pt>
                <c:pt idx="6">
                  <c:v>43</c:v>
                </c:pt>
                <c:pt idx="7">
                  <c:v>35</c:v>
                </c:pt>
                <c:pt idx="8">
                  <c:v>38</c:v>
                </c:pt>
                <c:pt idx="9">
                  <c:v>32</c:v>
                </c:pt>
                <c:pt idx="10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BFE-4FFB-A05E-6BD698E79B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Ganska trygg</c:v>
                </c:pt>
              </c:strCache>
            </c:strRef>
          </c:tx>
          <c:spPr>
            <a:solidFill>
              <a:srgbClr val="ACD5BC"/>
            </a:solidFill>
          </c:spPr>
          <c:invertIfNegative val="0"/>
          <c:dLbls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B15C7E19-D711-4C25-A59A-35221EE1C395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3BFE-4FFB-A05E-6BD698E79B3E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BC9416D9-41C9-4217-B713-18EDF680CA4E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3BFE-4FFB-A05E-6BD698E79B3E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1658A829-8181-41B8-B851-5DB17524313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3BFE-4FFB-A05E-6BD698E79B3E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A895B46E-50E7-4A63-AF54-256D86E1E3D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3BFE-4FFB-A05E-6BD698E79B3E}"/>
                </c:ext>
              </c:extLst>
            </c:dLbl>
            <c:dLbl>
              <c:idx val="5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129A86E7-C528-45BB-AD8D-A2BCFE8038F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3BFE-4FFB-A05E-6BD698E79B3E}"/>
                </c:ext>
              </c:extLst>
            </c:dLbl>
            <c:dLbl>
              <c:idx val="6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60A55D97-8E54-431C-863F-2B84A60BC23B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3BFE-4FFB-A05E-6BD698E79B3E}"/>
                </c:ext>
              </c:extLst>
            </c:dLbl>
            <c:dLbl>
              <c:idx val="7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7CB1F115-05AE-49E9-93BC-93F04181645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3BFE-4FFB-A05E-6BD698E79B3E}"/>
                </c:ext>
              </c:extLst>
            </c:dLbl>
            <c:dLbl>
              <c:idx val="8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B9E52DBE-A1B6-478B-AE0E-04BAC69B0D4D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2-3BFE-4FFB-A05E-6BD698E79B3E}"/>
                </c:ext>
              </c:extLst>
            </c:dLbl>
            <c:dLbl>
              <c:idx val="9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1EE1F4C3-09B3-4942-977B-A1F6AD8BFDE1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3BFE-4FFB-A05E-6BD698E79B3E}"/>
                </c:ext>
              </c:extLst>
            </c:dLbl>
            <c:dLbl>
              <c:idx val="1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2ED98F74-D643-45CE-9ECC-F5397E821E3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4-3BFE-4FFB-A05E-6BD698E79B3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Annat (n=7) **</c:v>
                </c:pt>
                <c:pt idx="1">
                  <c:v>Villa/Radhus/Gård (n=509)</c:v>
                </c:pt>
                <c:pt idx="2">
                  <c:v>Bostadsrättslägenhet (n=118)</c:v>
                </c:pt>
                <c:pt idx="3">
                  <c:v>Hyreslägenhet (n=76)</c:v>
                </c:pt>
                <c:pt idx="4">
                  <c:v>65+ år (n=269)</c:v>
                </c:pt>
                <c:pt idx="5">
                  <c:v>50-64 år (n=199)</c:v>
                </c:pt>
                <c:pt idx="6">
                  <c:v>30-49 år (n=163)</c:v>
                </c:pt>
                <c:pt idx="7">
                  <c:v>20-29 år (n=52)</c:v>
                </c:pt>
                <c:pt idx="8">
                  <c:v>16-19 år (n=29)</c:v>
                </c:pt>
                <c:pt idx="9">
                  <c:v>Kvinna (n=397)</c:v>
                </c:pt>
                <c:pt idx="10">
                  <c:v>Man (n=311)</c:v>
                </c:pt>
              </c:strCache>
            </c:strRef>
          </c:cat>
          <c:val>
            <c:numRef>
              <c:f>Sheet1!$C$2:$C$12</c:f>
              <c:numCache>
                <c:formatCode>0</c:formatCode>
                <c:ptCount val="11"/>
                <c:pt idx="1">
                  <c:v>32</c:v>
                </c:pt>
                <c:pt idx="2">
                  <c:v>56</c:v>
                </c:pt>
                <c:pt idx="3">
                  <c:v>51</c:v>
                </c:pt>
                <c:pt idx="4">
                  <c:v>36</c:v>
                </c:pt>
                <c:pt idx="5">
                  <c:v>34</c:v>
                </c:pt>
                <c:pt idx="6">
                  <c:v>42</c:v>
                </c:pt>
                <c:pt idx="7">
                  <c:v>46</c:v>
                </c:pt>
                <c:pt idx="8">
                  <c:v>52</c:v>
                </c:pt>
                <c:pt idx="9">
                  <c:v>43</c:v>
                </c:pt>
                <c:pt idx="10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3BFE-4FFB-A05E-6BD698E79B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Ganska otrygg</c:v>
                </c:pt>
              </c:strCache>
            </c:strRef>
          </c:tx>
          <c:spPr>
            <a:solidFill>
              <a:srgbClr val="F3DDAA"/>
            </a:solidFill>
          </c:spPr>
          <c:invertIfNegative val="0"/>
          <c:dLbls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2502504D-BE93-4A1E-B4D5-654DA0826632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6-3BFE-4FFB-A05E-6BD698E79B3E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913954E-0586-4D18-80F7-D31ABAC15604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7-3BFE-4FFB-A05E-6BD698E79B3E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633A1266-159C-464E-879F-EA01AB8DCE04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8-3BFE-4FFB-A05E-6BD698E79B3E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716A5C5-75E3-4BC5-8151-DA41EB5E472D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9-3BFE-4FFB-A05E-6BD698E79B3E}"/>
                </c:ext>
              </c:extLst>
            </c:dLbl>
            <c:dLbl>
              <c:idx val="5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179B4703-796F-4B1D-B070-E9653FCA2BF7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A-3BFE-4FFB-A05E-6BD698E79B3E}"/>
                </c:ext>
              </c:extLst>
            </c:dLbl>
            <c:dLbl>
              <c:idx val="6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78210BDA-2113-487A-94A6-666045AD20B3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B-3BFE-4FFB-A05E-6BD698E79B3E}"/>
                </c:ext>
              </c:extLst>
            </c:dLbl>
            <c:dLbl>
              <c:idx val="7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0D82083F-84E9-458B-9875-C0503F78E571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C-3BFE-4FFB-A05E-6BD698E79B3E}"/>
                </c:ext>
              </c:extLst>
            </c:dLbl>
            <c:dLbl>
              <c:idx val="8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7E0E1608-5FD7-4B12-B781-A1923B576764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D-3BFE-4FFB-A05E-6BD698E79B3E}"/>
                </c:ext>
              </c:extLst>
            </c:dLbl>
            <c:dLbl>
              <c:idx val="9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E099053-AE51-4D11-A59E-960BDA68C09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E-3BFE-4FFB-A05E-6BD698E79B3E}"/>
                </c:ext>
              </c:extLst>
            </c:dLbl>
            <c:dLbl>
              <c:idx val="1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27EF0D61-CC9A-4A57-BD2E-C6960BB2D341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F-3BFE-4FFB-A05E-6BD698E79B3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Annat (n=7) **</c:v>
                </c:pt>
                <c:pt idx="1">
                  <c:v>Villa/Radhus/Gård (n=509)</c:v>
                </c:pt>
                <c:pt idx="2">
                  <c:v>Bostadsrättslägenhet (n=118)</c:v>
                </c:pt>
                <c:pt idx="3">
                  <c:v>Hyreslägenhet (n=76)</c:v>
                </c:pt>
                <c:pt idx="4">
                  <c:v>65+ år (n=269)</c:v>
                </c:pt>
                <c:pt idx="5">
                  <c:v>50-64 år (n=199)</c:v>
                </c:pt>
                <c:pt idx="6">
                  <c:v>30-49 år (n=163)</c:v>
                </c:pt>
                <c:pt idx="7">
                  <c:v>20-29 år (n=52)</c:v>
                </c:pt>
                <c:pt idx="8">
                  <c:v>16-19 år (n=29)</c:v>
                </c:pt>
                <c:pt idx="9">
                  <c:v>Kvinna (n=397)</c:v>
                </c:pt>
                <c:pt idx="10">
                  <c:v>Man (n=311)</c:v>
                </c:pt>
              </c:strCache>
            </c:strRef>
          </c:cat>
          <c:val>
            <c:numRef>
              <c:f>Sheet1!$D$2:$D$12</c:f>
              <c:numCache>
                <c:formatCode>0</c:formatCode>
                <c:ptCount val="11"/>
                <c:pt idx="1">
                  <c:v>2</c:v>
                </c:pt>
                <c:pt idx="2">
                  <c:v>6</c:v>
                </c:pt>
                <c:pt idx="3">
                  <c:v>9</c:v>
                </c:pt>
                <c:pt idx="4">
                  <c:v>2</c:v>
                </c:pt>
                <c:pt idx="5">
                  <c:v>5</c:v>
                </c:pt>
                <c:pt idx="6">
                  <c:v>4</c:v>
                </c:pt>
                <c:pt idx="7">
                  <c:v>6</c:v>
                </c:pt>
                <c:pt idx="8">
                  <c:v>0</c:v>
                </c:pt>
                <c:pt idx="9">
                  <c:v>6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3BFE-4FFB-A05E-6BD698E79B3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Mycket otrygg</c:v>
                </c:pt>
              </c:strCache>
            </c:strRef>
          </c:tx>
          <c:spPr>
            <a:solidFill>
              <a:srgbClr val="DAA2A8"/>
            </a:solidFill>
          </c:spPr>
          <c:invertIfNegative val="0"/>
          <c:dLbls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3FFD568-86E7-4B5D-BE35-D81CA5601ED5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1-3BFE-4FFB-A05E-6BD698E79B3E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1E153F48-D061-4093-A780-58687DC075D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2-3BFE-4FFB-A05E-6BD698E79B3E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7EA89FD6-0923-4485-A1DD-91B8E867C31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3-3BFE-4FFB-A05E-6BD698E79B3E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14CF0096-9913-463B-96DB-F4494DB74FE6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4-3BFE-4FFB-A05E-6BD698E79B3E}"/>
                </c:ext>
              </c:extLst>
            </c:dLbl>
            <c:dLbl>
              <c:idx val="5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9DAC3240-1099-445A-A80E-DEE8ECBD784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5-3BFE-4FFB-A05E-6BD698E79B3E}"/>
                </c:ext>
              </c:extLst>
            </c:dLbl>
            <c:dLbl>
              <c:idx val="6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945B68C0-BBBE-407E-8404-19309EED616B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6-3BFE-4FFB-A05E-6BD698E79B3E}"/>
                </c:ext>
              </c:extLst>
            </c:dLbl>
            <c:dLbl>
              <c:idx val="7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A15CEBD9-11BA-4D17-93CF-82A329873CCB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7-3BFE-4FFB-A05E-6BD698E79B3E}"/>
                </c:ext>
              </c:extLst>
            </c:dLbl>
            <c:dLbl>
              <c:idx val="8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4BCC20F0-95FF-4B4D-89B0-C7D36703E243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8-3BFE-4FFB-A05E-6BD698E79B3E}"/>
                </c:ext>
              </c:extLst>
            </c:dLbl>
            <c:dLbl>
              <c:idx val="9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4566D3C9-4D2E-4DD6-946E-0E483F683B0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9-3BFE-4FFB-A05E-6BD698E79B3E}"/>
                </c:ext>
              </c:extLst>
            </c:dLbl>
            <c:dLbl>
              <c:idx val="1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58798C2E-D5C0-4C68-A417-6CDAB516D764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A-3BFE-4FFB-A05E-6BD698E79B3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Annat (n=7) **</c:v>
                </c:pt>
                <c:pt idx="1">
                  <c:v>Villa/Radhus/Gård (n=509)</c:v>
                </c:pt>
                <c:pt idx="2">
                  <c:v>Bostadsrättslägenhet (n=118)</c:v>
                </c:pt>
                <c:pt idx="3">
                  <c:v>Hyreslägenhet (n=76)</c:v>
                </c:pt>
                <c:pt idx="4">
                  <c:v>65+ år (n=269)</c:v>
                </c:pt>
                <c:pt idx="5">
                  <c:v>50-64 år (n=199)</c:v>
                </c:pt>
                <c:pt idx="6">
                  <c:v>30-49 år (n=163)</c:v>
                </c:pt>
                <c:pt idx="7">
                  <c:v>20-29 år (n=52)</c:v>
                </c:pt>
                <c:pt idx="8">
                  <c:v>16-19 år (n=29)</c:v>
                </c:pt>
                <c:pt idx="9">
                  <c:v>Kvinna (n=397)</c:v>
                </c:pt>
                <c:pt idx="10">
                  <c:v>Man (n=311)</c:v>
                </c:pt>
              </c:strCache>
            </c:strRef>
          </c:cat>
          <c:val>
            <c:numRef>
              <c:f>Sheet1!$E$2:$E$12</c:f>
              <c:numCache>
                <c:formatCode>0</c:formatCode>
                <c:ptCount val="11"/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1</c:v>
                </c:pt>
                <c:pt idx="5">
                  <c:v>3</c:v>
                </c:pt>
                <c:pt idx="6">
                  <c:v>1</c:v>
                </c:pt>
                <c:pt idx="7">
                  <c:v>4</c:v>
                </c:pt>
                <c:pt idx="8">
                  <c:v>0</c:v>
                </c:pt>
                <c:pt idx="9">
                  <c:v>2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B-3BFE-4FFB-A05E-6BD698E79B3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Går ej ut ensam på kvällen av oro för att utsättas</c:v>
                </c:pt>
              </c:strCache>
            </c:strRef>
          </c:tx>
          <c:spPr>
            <a:solidFill>
              <a:srgbClr val="C1646E"/>
            </a:solidFill>
          </c:spPr>
          <c:invertIfNegative val="0"/>
          <c:dLbls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49B05B3-5673-4CF7-A7FF-7D35389E57C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C-3BFE-4FFB-A05E-6BD698E79B3E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41FF443E-DB62-481F-A3D7-29B6722022A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D-3BFE-4FFB-A05E-6BD698E79B3E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FC9BF26-4C8F-4376-9A7A-09F2694E8B4B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E-3BFE-4FFB-A05E-6BD698E79B3E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B27786F-9681-44FC-8CE6-FDF94A6EAC91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F-3BFE-4FFB-A05E-6BD698E79B3E}"/>
                </c:ext>
              </c:extLst>
            </c:dLbl>
            <c:dLbl>
              <c:idx val="5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1F3C280-22C1-4857-B3D4-1DE3DEB3972B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30-3BFE-4FFB-A05E-6BD698E79B3E}"/>
                </c:ext>
              </c:extLst>
            </c:dLbl>
            <c:dLbl>
              <c:idx val="6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4AF8660-9B4E-4FC2-952C-AAD84A7E6645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31-3BFE-4FFB-A05E-6BD698E79B3E}"/>
                </c:ext>
              </c:extLst>
            </c:dLbl>
            <c:dLbl>
              <c:idx val="7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9779F530-130F-4B45-B6BC-A5346677F752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32-3BFE-4FFB-A05E-6BD698E79B3E}"/>
                </c:ext>
              </c:extLst>
            </c:dLbl>
            <c:dLbl>
              <c:idx val="8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A5EF5F49-D755-493B-8E87-D11EB99F6FE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33-3BFE-4FFB-A05E-6BD698E79B3E}"/>
                </c:ext>
              </c:extLst>
            </c:dLbl>
            <c:dLbl>
              <c:idx val="9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7F70665-EC2B-4513-91B5-CBB65B356A56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34-3BFE-4FFB-A05E-6BD698E79B3E}"/>
                </c:ext>
              </c:extLst>
            </c:dLbl>
            <c:dLbl>
              <c:idx val="1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2C3AE1E9-E3EF-4983-860E-A8BA9BBDFFA7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35-3BFE-4FFB-A05E-6BD698E79B3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Annat (n=7) **</c:v>
                </c:pt>
                <c:pt idx="1">
                  <c:v>Villa/Radhus/Gård (n=509)</c:v>
                </c:pt>
                <c:pt idx="2">
                  <c:v>Bostadsrättslägenhet (n=118)</c:v>
                </c:pt>
                <c:pt idx="3">
                  <c:v>Hyreslägenhet (n=76)</c:v>
                </c:pt>
                <c:pt idx="4">
                  <c:v>65+ år (n=269)</c:v>
                </c:pt>
                <c:pt idx="5">
                  <c:v>50-64 år (n=199)</c:v>
                </c:pt>
                <c:pt idx="6">
                  <c:v>30-49 år (n=163)</c:v>
                </c:pt>
                <c:pt idx="7">
                  <c:v>20-29 år (n=52)</c:v>
                </c:pt>
                <c:pt idx="8">
                  <c:v>16-19 år (n=29)</c:v>
                </c:pt>
                <c:pt idx="9">
                  <c:v>Kvinna (n=397)</c:v>
                </c:pt>
                <c:pt idx="10">
                  <c:v>Man (n=311)</c:v>
                </c:pt>
              </c:strCache>
            </c:strRef>
          </c:cat>
          <c:val>
            <c:numRef>
              <c:f>Sheet1!$F$2:$F$12</c:f>
              <c:numCache>
                <c:formatCode>0</c:formatCode>
                <c:ptCount val="11"/>
                <c:pt idx="1">
                  <c:v>3</c:v>
                </c:pt>
                <c:pt idx="2">
                  <c:v>1</c:v>
                </c:pt>
                <c:pt idx="3">
                  <c:v>10</c:v>
                </c:pt>
                <c:pt idx="4">
                  <c:v>5</c:v>
                </c:pt>
                <c:pt idx="5">
                  <c:v>3</c:v>
                </c:pt>
                <c:pt idx="6">
                  <c:v>2</c:v>
                </c:pt>
                <c:pt idx="7">
                  <c:v>4</c:v>
                </c:pt>
                <c:pt idx="8">
                  <c:v>3</c:v>
                </c:pt>
                <c:pt idx="9">
                  <c:v>5</c:v>
                </c:pt>
                <c:pt idx="1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6-3BFE-4FFB-A05E-6BD698E79B3E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Går ej ut ensam på kvällen av andra orsaker</c:v>
                </c:pt>
              </c:strCache>
            </c:strRef>
          </c:tx>
          <c:spPr>
            <a:solidFill>
              <a:srgbClr val="D1D1D1"/>
            </a:solidFill>
          </c:spPr>
          <c:invertIfNegative val="0"/>
          <c:dLbls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4BDD38A-4B29-46C3-9CA1-EFA76DB2812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37-3BFE-4FFB-A05E-6BD698E79B3E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F4242E43-DB42-4BAF-848B-DD7D22AAF247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38-3BFE-4FFB-A05E-6BD698E79B3E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4CA1A2CF-437A-486C-BFFC-04B7EAB028F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39-3BFE-4FFB-A05E-6BD698E79B3E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A41D5790-FDE6-41C4-AA7E-02B91A20A19E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3A-3BFE-4FFB-A05E-6BD698E79B3E}"/>
                </c:ext>
              </c:extLst>
            </c:dLbl>
            <c:dLbl>
              <c:idx val="5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7F4925F3-A286-41B1-BA46-46D529153917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3B-3BFE-4FFB-A05E-6BD698E79B3E}"/>
                </c:ext>
              </c:extLst>
            </c:dLbl>
            <c:dLbl>
              <c:idx val="6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3AB1400-3AEE-461F-A1D6-44FF9C7DCB0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3C-3BFE-4FFB-A05E-6BD698E79B3E}"/>
                </c:ext>
              </c:extLst>
            </c:dLbl>
            <c:dLbl>
              <c:idx val="7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DDD8E77-BF1C-4DD9-BF27-FF50634590C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3D-3BFE-4FFB-A05E-6BD698E79B3E}"/>
                </c:ext>
              </c:extLst>
            </c:dLbl>
            <c:dLbl>
              <c:idx val="8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732D2558-A4AB-4E63-B761-2D6A9DDD1FA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3E-3BFE-4FFB-A05E-6BD698E79B3E}"/>
                </c:ext>
              </c:extLst>
            </c:dLbl>
            <c:dLbl>
              <c:idx val="9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206E730-D10A-4D95-8162-BB2607C25F86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3F-3BFE-4FFB-A05E-6BD698E79B3E}"/>
                </c:ext>
              </c:extLst>
            </c:dLbl>
            <c:dLbl>
              <c:idx val="1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D96395E6-0E61-47A9-8915-9CABD8EE97D7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40-3BFE-4FFB-A05E-6BD698E79B3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Annat (n=7) **</c:v>
                </c:pt>
                <c:pt idx="1">
                  <c:v>Villa/Radhus/Gård (n=509)</c:v>
                </c:pt>
                <c:pt idx="2">
                  <c:v>Bostadsrättslägenhet (n=118)</c:v>
                </c:pt>
                <c:pt idx="3">
                  <c:v>Hyreslägenhet (n=76)</c:v>
                </c:pt>
                <c:pt idx="4">
                  <c:v>65+ år (n=269)</c:v>
                </c:pt>
                <c:pt idx="5">
                  <c:v>50-64 år (n=199)</c:v>
                </c:pt>
                <c:pt idx="6">
                  <c:v>30-49 år (n=163)</c:v>
                </c:pt>
                <c:pt idx="7">
                  <c:v>20-29 år (n=52)</c:v>
                </c:pt>
                <c:pt idx="8">
                  <c:v>16-19 år (n=29)</c:v>
                </c:pt>
                <c:pt idx="9">
                  <c:v>Kvinna (n=397)</c:v>
                </c:pt>
                <c:pt idx="10">
                  <c:v>Man (n=311)</c:v>
                </c:pt>
              </c:strCache>
            </c:strRef>
          </c:cat>
          <c:val>
            <c:numRef>
              <c:f>Sheet1!$G$2:$G$12</c:f>
              <c:numCache>
                <c:formatCode>0</c:formatCode>
                <c:ptCount val="11"/>
                <c:pt idx="1">
                  <c:v>8</c:v>
                </c:pt>
                <c:pt idx="2">
                  <c:v>14</c:v>
                </c:pt>
                <c:pt idx="3">
                  <c:v>12</c:v>
                </c:pt>
                <c:pt idx="4">
                  <c:v>16</c:v>
                </c:pt>
                <c:pt idx="5">
                  <c:v>3</c:v>
                </c:pt>
                <c:pt idx="6">
                  <c:v>7</c:v>
                </c:pt>
                <c:pt idx="7">
                  <c:v>5</c:v>
                </c:pt>
                <c:pt idx="8">
                  <c:v>7</c:v>
                </c:pt>
                <c:pt idx="9">
                  <c:v>13</c:v>
                </c:pt>
                <c:pt idx="1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1-3BFE-4FFB-A05E-6BD698E79B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853198660"/>
        <c:axId val="1298853151"/>
      </c:barChart>
      <c:catAx>
        <c:axId val="8531986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298853151"/>
        <c:crosses val="autoZero"/>
        <c:auto val="0"/>
        <c:lblAlgn val="ctr"/>
        <c:lblOffset val="100"/>
        <c:noMultiLvlLbl val="0"/>
      </c:catAx>
      <c:valAx>
        <c:axId val="1298853151"/>
        <c:scaling>
          <c:orientation val="minMax"/>
          <c:max val="1"/>
          <c:min val="0"/>
        </c:scaling>
        <c:delete val="0"/>
        <c:axPos val="b"/>
        <c:numFmt formatCode="0%" sourceLinked="0"/>
        <c:majorTickMark val="none"/>
        <c:minorTickMark val="none"/>
        <c:tickLblPos val="low"/>
        <c:spPr>
          <a:ln w="9525" cap="sq">
            <a:solidFill>
              <a:srgbClr val="FFFFFF">
                <a:alpha val="0"/>
              </a:srgbClr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FFFFFF">
                    <a:alpha val="0"/>
                  </a:srgbClr>
                </a:solidFill>
                <a:latin typeface="arial"/>
              </a:defRPr>
            </a:pPr>
            <a:endParaRPr lang="sv-SE"/>
          </a:p>
        </c:txPr>
        <c:crossAx val="853198660"/>
        <c:crosses val="autoZero"/>
        <c:crossBetween val="between"/>
        <c:majorUnit val="0.25"/>
      </c:valAx>
      <c:spPr>
        <a:solidFill>
          <a:srgbClr val="FFFFFF">
            <a:alpha val="0"/>
          </a:srgbClr>
        </a:solidFill>
      </c:spPr>
    </c:plotArea>
    <c:legend>
      <c:legendPos val="b"/>
      <c:overlay val="0"/>
      <c:txPr>
        <a:bodyPr/>
        <a:lstStyle/>
        <a:p>
          <a:pPr>
            <a:defRPr sz="731" b="0" smtId="4294967295">
              <a:solidFill>
                <a:srgbClr val="000000"/>
              </a:solidFill>
              <a:latin typeface="arial"/>
            </a:defRPr>
          </a:pPr>
          <a:endParaRPr lang="sv-SE"/>
        </a:p>
      </c:txPr>
    </c:legend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C1646E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F2203D3-2045-4540-8619-E5D5FE494DC1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DDCD-46D7-B9B1-B07AA6A1C33F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0CE6E6CB-DF17-482D-946C-85E565461CF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DCD-46D7-B9B1-B07AA6A1C33F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03BB1533-A067-47A6-AAF6-69E2C27B112E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DDCD-46D7-B9B1-B07AA6A1C33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Nej</c:v>
                </c:pt>
                <c:pt idx="1">
                  <c:v>Ja, flera platser</c:v>
                </c:pt>
                <c:pt idx="2">
                  <c:v>Ja, en plats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71</c:v>
                </c:pt>
                <c:pt idx="1">
                  <c:v>14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DCD-46D7-B9B1-B07AA6A1C33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624764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0F3E6C3D-37B2-44C9-8D33-F1E836C8C71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DDCD-46D7-B9B1-B07AA6A1C33F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F4A904E1-A4FE-4E22-8AB5-53CABE4DDA51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DCD-46D7-B9B1-B07AA6A1C33F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66F99FEC-6622-46D7-BC88-0980B9554C0D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DDCD-46D7-B9B1-B07AA6A1C33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Nej</c:v>
                </c:pt>
                <c:pt idx="1">
                  <c:v>Ja, flera platser</c:v>
                </c:pt>
                <c:pt idx="2">
                  <c:v>Ja, en plats</c:v>
                </c:pt>
              </c:strCache>
            </c:strRef>
          </c:cat>
          <c:val>
            <c:numRef>
              <c:f>Sheet1!$C$2:$C$4</c:f>
              <c:numCache>
                <c:formatCode>0</c:formatCode>
                <c:ptCount val="3"/>
                <c:pt idx="0">
                  <c:v>74</c:v>
                </c:pt>
                <c:pt idx="1">
                  <c:v>12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DCD-46D7-B9B1-B07AA6A1C3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771022758"/>
        <c:axId val="1366964461"/>
      </c:barChart>
      <c:catAx>
        <c:axId val="77102275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366964461"/>
        <c:crosses val="autoZero"/>
        <c:auto val="0"/>
        <c:lblAlgn val="ctr"/>
        <c:lblOffset val="100"/>
        <c:noMultiLvlLbl val="0"/>
      </c:catAx>
      <c:valAx>
        <c:axId val="1366964461"/>
        <c:scaling>
          <c:orientation val="minMax"/>
          <c:max val="100"/>
          <c:min val="0"/>
        </c:scaling>
        <c:delete val="0"/>
        <c:axPos val="b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771022758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legend>
      <c:legendPos val="b"/>
      <c:overlay val="0"/>
      <c:txPr>
        <a:bodyPr/>
        <a:lstStyle/>
        <a:p>
          <a:pPr>
            <a:defRPr sz="731" b="0" smtId="4294967295">
              <a:solidFill>
                <a:srgbClr val="000000"/>
              </a:solidFill>
              <a:latin typeface="arial"/>
            </a:defRPr>
          </a:pPr>
          <a:endParaRPr lang="sv-SE"/>
        </a:p>
      </c:txPr>
    </c:legend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Instämmer helt</c:v>
                </c:pt>
              </c:strCache>
            </c:strRef>
          </c:tx>
          <c:spPr>
            <a:solidFill>
              <a:srgbClr val="75B990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D206E15A-0952-473A-BB38-4E9A96A0802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5BAB-43DA-BB84-7C884D1DC019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06379BF-75F2-465C-B903-A3C939C88F45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BAB-43DA-BB84-7C884D1DC019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7E51065C-E994-4B0F-AA14-CCDF791675B3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5BAB-43DA-BB84-7C884D1DC019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9D5508CD-5631-4869-BF93-750F3B9DE62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BAB-43DA-BB84-7C884D1DC019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0A05FE9D-B083-4248-83E3-93B815AD8DDB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5BAB-43DA-BB84-7C884D1DC019}"/>
                </c:ext>
              </c:extLst>
            </c:dLbl>
            <c:dLbl>
              <c:idx val="5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FA56086A-4B63-4051-B5B2-7034CD0785B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BAB-43DA-BB84-7C884D1DC01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Kommunens agerande - 2020</c:v>
                </c:pt>
                <c:pt idx="1">
                  <c:v>Kommunens agerande - 2021</c:v>
                </c:pt>
                <c:pt idx="2">
                  <c:v>Kommunens agerande - 2023</c:v>
                </c:pt>
                <c:pt idx="3">
                  <c:v>Polisens agerande - 2020</c:v>
                </c:pt>
                <c:pt idx="4">
                  <c:v>Polisens agerande - 2021</c:v>
                </c:pt>
                <c:pt idx="5">
                  <c:v>Polisens agerande - 2023</c:v>
                </c:pt>
              </c:strCache>
            </c:strRef>
          </c:cat>
          <c:val>
            <c:numRef>
              <c:f>Sheet1!$B$2:$B$7</c:f>
              <c:numCache>
                <c:formatCode>0</c:formatCode>
                <c:ptCount val="6"/>
                <c:pt idx="0">
                  <c:v>9</c:v>
                </c:pt>
                <c:pt idx="1">
                  <c:v>8</c:v>
                </c:pt>
                <c:pt idx="2">
                  <c:v>7</c:v>
                </c:pt>
                <c:pt idx="3">
                  <c:v>18</c:v>
                </c:pt>
                <c:pt idx="4">
                  <c:v>19</c:v>
                </c:pt>
                <c:pt idx="5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BAB-43DA-BB84-7C884D1DC01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Instämmer delvis</c:v>
                </c:pt>
              </c:strCache>
            </c:strRef>
          </c:tx>
          <c:spPr>
            <a:solidFill>
              <a:srgbClr val="ACD5BC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42BCA78C-A5D1-46E9-8B6C-A4BEEF5DCAE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BAB-43DA-BB84-7C884D1DC019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3B06969-3ABB-4A66-85F3-375EBB7C2DD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5BAB-43DA-BB84-7C884D1DC019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F3979F6C-3061-4890-B8EB-8764C2706C05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5BAB-43DA-BB84-7C884D1DC019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BD611301-D056-42FE-8EB4-46AF96FEC0D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5BAB-43DA-BB84-7C884D1DC019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91EE9E0D-FA4B-464E-AD19-D6A132B6AFDD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5BAB-43DA-BB84-7C884D1DC019}"/>
                </c:ext>
              </c:extLst>
            </c:dLbl>
            <c:dLbl>
              <c:idx val="5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9FA3B11-56B7-4311-BC55-9D1D207678F1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5BAB-43DA-BB84-7C884D1DC01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Kommunens agerande - 2020</c:v>
                </c:pt>
                <c:pt idx="1">
                  <c:v>Kommunens agerande - 2021</c:v>
                </c:pt>
                <c:pt idx="2">
                  <c:v>Kommunens agerande - 2023</c:v>
                </c:pt>
                <c:pt idx="3">
                  <c:v>Polisens agerande - 2020</c:v>
                </c:pt>
                <c:pt idx="4">
                  <c:v>Polisens agerande - 2021</c:v>
                </c:pt>
                <c:pt idx="5">
                  <c:v>Polisens agerande - 2023</c:v>
                </c:pt>
              </c:strCache>
            </c:strRef>
          </c:cat>
          <c:val>
            <c:numRef>
              <c:f>Sheet1!$C$2:$C$7</c:f>
              <c:numCache>
                <c:formatCode>0</c:formatCode>
                <c:ptCount val="6"/>
                <c:pt idx="0">
                  <c:v>31</c:v>
                </c:pt>
                <c:pt idx="1">
                  <c:v>24</c:v>
                </c:pt>
                <c:pt idx="2">
                  <c:v>25</c:v>
                </c:pt>
                <c:pt idx="3">
                  <c:v>25</c:v>
                </c:pt>
                <c:pt idx="4">
                  <c:v>23</c:v>
                </c:pt>
                <c:pt idx="5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5BAB-43DA-BB84-7C884D1DC01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Instämmer inte</c:v>
                </c:pt>
              </c:strCache>
            </c:strRef>
          </c:tx>
          <c:spPr>
            <a:solidFill>
              <a:srgbClr val="DAA2A8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D46B2754-9D0A-477C-8D99-BD687B4EE485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5BAB-43DA-BB84-7C884D1DC019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2DB5E1FD-9B87-44CF-8BC5-D3FDB26596E9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5BAB-43DA-BB84-7C884D1DC019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54DCE710-B1C2-478B-B16D-AAEC9C5A91D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5BAB-43DA-BB84-7C884D1DC019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B1CB60E7-AFED-41BA-A80B-F2D4196B1BB9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5BAB-43DA-BB84-7C884D1DC019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BD9C2421-F724-4DDA-A0C6-4BC6D9DAF8B6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2-5BAB-43DA-BB84-7C884D1DC019}"/>
                </c:ext>
              </c:extLst>
            </c:dLbl>
            <c:dLbl>
              <c:idx val="5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57CCADB2-9D08-4F13-BB24-0E588BB4B34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5BAB-43DA-BB84-7C884D1DC01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Kommunens agerande - 2020</c:v>
                </c:pt>
                <c:pt idx="1">
                  <c:v>Kommunens agerande - 2021</c:v>
                </c:pt>
                <c:pt idx="2">
                  <c:v>Kommunens agerande - 2023</c:v>
                </c:pt>
                <c:pt idx="3">
                  <c:v>Polisens agerande - 2020</c:v>
                </c:pt>
                <c:pt idx="4">
                  <c:v>Polisens agerande - 2021</c:v>
                </c:pt>
                <c:pt idx="5">
                  <c:v>Polisens agerande - 2023</c:v>
                </c:pt>
              </c:strCache>
            </c:strRef>
          </c:cat>
          <c:val>
            <c:numRef>
              <c:f>Sheet1!$D$2:$D$7</c:f>
              <c:numCache>
                <c:formatCode>0</c:formatCode>
                <c:ptCount val="6"/>
                <c:pt idx="0">
                  <c:v>11</c:v>
                </c:pt>
                <c:pt idx="1">
                  <c:v>14</c:v>
                </c:pt>
                <c:pt idx="2">
                  <c:v>13</c:v>
                </c:pt>
                <c:pt idx="3">
                  <c:v>7</c:v>
                </c:pt>
                <c:pt idx="4">
                  <c:v>7</c:v>
                </c:pt>
                <c:pt idx="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5BAB-43DA-BB84-7C884D1DC01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Instämmer absolut inte</c:v>
                </c:pt>
              </c:strCache>
            </c:strRef>
          </c:tx>
          <c:spPr>
            <a:solidFill>
              <a:srgbClr val="C1646E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095C8EDB-FA8B-4906-BC05-BBA4FBBFBF6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5-5BAB-43DA-BB84-7C884D1DC019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2C3000E-CDD5-4F93-89D9-A0367077F76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6-5BAB-43DA-BB84-7C884D1DC019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4111079-8DEE-45CA-96A1-A8554BC8E7A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7-5BAB-43DA-BB84-7C884D1DC019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FC3261B-D91B-47D4-A5DF-265BC1E35EE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8-5BAB-43DA-BB84-7C884D1DC019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3B71CD0-79DC-41F8-8B24-6F07424E8FBD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9-5BAB-43DA-BB84-7C884D1DC019}"/>
                </c:ext>
              </c:extLst>
            </c:dLbl>
            <c:dLbl>
              <c:idx val="5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9CD58E0C-0289-4661-AB5A-C1444B88C9F1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A-5BAB-43DA-BB84-7C884D1DC01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Kommunens agerande - 2020</c:v>
                </c:pt>
                <c:pt idx="1">
                  <c:v>Kommunens agerande - 2021</c:v>
                </c:pt>
                <c:pt idx="2">
                  <c:v>Kommunens agerande - 2023</c:v>
                </c:pt>
                <c:pt idx="3">
                  <c:v>Polisens agerande - 2020</c:v>
                </c:pt>
                <c:pt idx="4">
                  <c:v>Polisens agerande - 2021</c:v>
                </c:pt>
                <c:pt idx="5">
                  <c:v>Polisens agerande - 2023</c:v>
                </c:pt>
              </c:strCache>
            </c:strRef>
          </c:cat>
          <c:val>
            <c:numRef>
              <c:f>Sheet1!$E$2:$E$7</c:f>
              <c:numCache>
                <c:formatCode>0</c:formatCode>
                <c:ptCount val="6"/>
                <c:pt idx="0">
                  <c:v>7</c:v>
                </c:pt>
                <c:pt idx="1">
                  <c:v>7</c:v>
                </c:pt>
                <c:pt idx="2">
                  <c:v>6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5BAB-43DA-BB84-7C884D1DC01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Vet ej</c:v>
                </c:pt>
              </c:strCache>
            </c:strRef>
          </c:tx>
          <c:spPr>
            <a:solidFill>
              <a:srgbClr val="D1D1D1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BC615604-6AAB-4C10-8F30-B645F32AA29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C-5BAB-43DA-BB84-7C884D1DC019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5CF01680-29DD-49DA-A692-4EC0CD03C2C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D-5BAB-43DA-BB84-7C884D1DC019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6CCA6203-1757-4961-99D9-FE2B1494ED25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E-5BAB-43DA-BB84-7C884D1DC019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98DADC4D-737E-4A18-AEBC-DEBE6C1F99A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F-5BAB-43DA-BB84-7C884D1DC019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F891B5F1-9ACF-4194-9A35-6BE028E55299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0-5BAB-43DA-BB84-7C884D1DC019}"/>
                </c:ext>
              </c:extLst>
            </c:dLbl>
            <c:dLbl>
              <c:idx val="5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6BA9F951-E57C-4AB3-9305-3EB48261D959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1-5BAB-43DA-BB84-7C884D1DC01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Kommunens agerande - 2020</c:v>
                </c:pt>
                <c:pt idx="1">
                  <c:v>Kommunens agerande - 2021</c:v>
                </c:pt>
                <c:pt idx="2">
                  <c:v>Kommunens agerande - 2023</c:v>
                </c:pt>
                <c:pt idx="3">
                  <c:v>Polisens agerande - 2020</c:v>
                </c:pt>
                <c:pt idx="4">
                  <c:v>Polisens agerande - 2021</c:v>
                </c:pt>
                <c:pt idx="5">
                  <c:v>Polisens agerande - 2023</c:v>
                </c:pt>
              </c:strCache>
            </c:strRef>
          </c:cat>
          <c:val>
            <c:numRef>
              <c:f>Sheet1!$F$2:$F$7</c:f>
              <c:numCache>
                <c:formatCode>0</c:formatCode>
                <c:ptCount val="6"/>
                <c:pt idx="0">
                  <c:v>42</c:v>
                </c:pt>
                <c:pt idx="1">
                  <c:v>46</c:v>
                </c:pt>
                <c:pt idx="2">
                  <c:v>49</c:v>
                </c:pt>
                <c:pt idx="3">
                  <c:v>46</c:v>
                </c:pt>
                <c:pt idx="4">
                  <c:v>46</c:v>
                </c:pt>
                <c:pt idx="5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2-5BAB-43DA-BB84-7C884D1DC0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675754041"/>
        <c:axId val="913180943"/>
      </c:barChart>
      <c:catAx>
        <c:axId val="167575404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913180943"/>
        <c:crosses val="autoZero"/>
        <c:auto val="0"/>
        <c:lblAlgn val="ctr"/>
        <c:lblOffset val="100"/>
        <c:noMultiLvlLbl val="0"/>
      </c:catAx>
      <c:valAx>
        <c:axId val="913180943"/>
        <c:scaling>
          <c:orientation val="minMax"/>
          <c:max val="1"/>
          <c:min val="0"/>
        </c:scaling>
        <c:delete val="0"/>
        <c:axPos val="b"/>
        <c:numFmt formatCode="0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675754041"/>
        <c:crosses val="autoZero"/>
        <c:crossBetween val="between"/>
        <c:majorUnit val="0.25"/>
      </c:valAx>
      <c:spPr>
        <a:solidFill>
          <a:srgbClr val="FFFFFF">
            <a:alpha val="0"/>
          </a:srgbClr>
        </a:solidFill>
      </c:spPr>
    </c:plotArea>
    <c:legend>
      <c:legendPos val="b"/>
      <c:overlay val="0"/>
      <c:txPr>
        <a:bodyPr/>
        <a:lstStyle/>
        <a:p>
          <a:pPr>
            <a:defRPr sz="731" b="0" smtId="4294967295">
              <a:solidFill>
                <a:srgbClr val="000000"/>
              </a:solidFill>
              <a:latin typeface="arial"/>
            </a:defRPr>
          </a:pPr>
          <a:endParaRPr lang="sv-SE"/>
        </a:p>
      </c:txPr>
    </c:legend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624764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DDBB6B64-7A40-46F7-ABDC-3E96B3DFD375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ED72-405A-B947-21555FC4A0AF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4E8FECC-CAD2-485A-89BA-7D494FB4B3D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D72-405A-B947-21555FC4A0AF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4DEC8CE7-20F8-4DA3-8F12-6DAD4F8A1505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ED72-405A-B947-21555FC4A0AF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DB87F6C0-BF33-4FE0-A280-D34E2D4524D1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D72-405A-B947-21555FC4A0A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Ja, samtliga brott</c:v>
                </c:pt>
                <c:pt idx="1">
                  <c:v>Ja, men bara vissa</c:v>
                </c:pt>
                <c:pt idx="2">
                  <c:v>Nej</c:v>
                </c:pt>
                <c:pt idx="3">
                  <c:v>Har inte varit utsatt för brott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7</c:v>
                </c:pt>
                <c:pt idx="1">
                  <c:v>2</c:v>
                </c:pt>
                <c:pt idx="2">
                  <c:v>15</c:v>
                </c:pt>
                <c:pt idx="3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D72-405A-B947-21555FC4A0A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C1646E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7DCCC01D-807B-48CC-A78E-1E015E36D73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D72-405A-B947-21555FC4A0AF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6B3E2DEF-6F8D-4C97-BC52-241026696815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ED72-405A-B947-21555FC4A0AF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61007FF-442C-4612-AB2E-BB5CB711608B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D72-405A-B947-21555FC4A0AF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6E77273-8513-4BF5-98B1-B518A697E85D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ED72-405A-B947-21555FC4A0A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Ja, samtliga brott</c:v>
                </c:pt>
                <c:pt idx="1">
                  <c:v>Ja, men bara vissa</c:v>
                </c:pt>
                <c:pt idx="2">
                  <c:v>Nej</c:v>
                </c:pt>
                <c:pt idx="3">
                  <c:v>Har inte varit utsatt för brott</c:v>
                </c:pt>
              </c:strCache>
            </c:strRef>
          </c:cat>
          <c:val>
            <c:numRef>
              <c:f>Sheet1!$C$2:$C$5</c:f>
              <c:numCache>
                <c:formatCode>0</c:formatCode>
                <c:ptCount val="4"/>
                <c:pt idx="0">
                  <c:v>6</c:v>
                </c:pt>
                <c:pt idx="1">
                  <c:v>2</c:v>
                </c:pt>
                <c:pt idx="2">
                  <c:v>14</c:v>
                </c:pt>
                <c:pt idx="3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ED72-405A-B947-21555FC4A0A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EBBC71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B39D651-C7BE-4C04-9240-6477595B9E9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ED72-405A-B947-21555FC4A0AF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3884D71-562A-4A52-8D5D-3B57B1165652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ED72-405A-B947-21555FC4A0AF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D44D7D0-8D3E-4746-827E-55794D7CAD3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ED72-405A-B947-21555FC4A0AF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1842ED76-D33D-41A8-A06B-667F7DB169CB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ED72-405A-B947-21555FC4A0A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Ja, samtliga brott</c:v>
                </c:pt>
                <c:pt idx="1">
                  <c:v>Ja, men bara vissa</c:v>
                </c:pt>
                <c:pt idx="2">
                  <c:v>Nej</c:v>
                </c:pt>
                <c:pt idx="3">
                  <c:v>Har inte varit utsatt för brott</c:v>
                </c:pt>
              </c:strCache>
            </c:strRef>
          </c:cat>
          <c:val>
            <c:numRef>
              <c:f>Sheet1!$D$2:$D$5</c:f>
              <c:numCache>
                <c:formatCode>0</c:formatCode>
                <c:ptCount val="4"/>
                <c:pt idx="0">
                  <c:v>8</c:v>
                </c:pt>
                <c:pt idx="1">
                  <c:v>1</c:v>
                </c:pt>
                <c:pt idx="2">
                  <c:v>7</c:v>
                </c:pt>
                <c:pt idx="3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D72-405A-B947-21555FC4A0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190875419"/>
        <c:axId val="959954151"/>
      </c:barChart>
      <c:catAx>
        <c:axId val="1908754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959954151"/>
        <c:crosses val="autoZero"/>
        <c:auto val="0"/>
        <c:lblAlgn val="ctr"/>
        <c:lblOffset val="100"/>
        <c:noMultiLvlLbl val="0"/>
      </c:catAx>
      <c:valAx>
        <c:axId val="959954151"/>
        <c:scaling>
          <c:orientation val="minMax"/>
          <c:max val="100"/>
          <c:min val="0"/>
        </c:scaling>
        <c:delete val="0"/>
        <c:axPos val="l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90875419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legend>
      <c:legendPos val="b"/>
      <c:overlay val="0"/>
      <c:txPr>
        <a:bodyPr/>
        <a:lstStyle/>
        <a:p>
          <a:pPr>
            <a:defRPr sz="731" b="0" smtId="4294967295">
              <a:solidFill>
                <a:srgbClr val="000000"/>
              </a:solidFill>
              <a:latin typeface="arial"/>
            </a:defRPr>
          </a:pPr>
          <a:endParaRPr lang="sv-SE"/>
        </a:p>
      </c:txPr>
    </c:legend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Column02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1F3A-4012-8943-90E522EB975E}"/>
              </c:ext>
            </c:extLst>
          </c:dPt>
          <c:dPt>
            <c:idx val="1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1F3A-4012-8943-90E522EB975E}"/>
              </c:ext>
            </c:extLst>
          </c:dPt>
          <c:dPt>
            <c:idx val="2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1F3A-4012-8943-90E522EB975E}"/>
              </c:ext>
            </c:extLst>
          </c:dPt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4481F29F-E90E-45B8-AD47-C9E84B82ACA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F3A-4012-8943-90E522EB975E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B556B59D-7939-4510-9401-4622CDD815F2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F3A-4012-8943-90E522EB975E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0FE69750-3666-4F40-95E3-A36317BBED0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F3A-4012-8943-90E522EB975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Annat</c:v>
                </c:pt>
                <c:pt idx="1">
                  <c:v>Kvinna</c:v>
                </c:pt>
                <c:pt idx="2">
                  <c:v>Man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0</c:v>
                </c:pt>
                <c:pt idx="1">
                  <c:v>56</c:v>
                </c:pt>
                <c:pt idx="2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F3A-4012-8943-90E522EB9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664827494"/>
        <c:axId val="1674200365"/>
      </c:barChart>
      <c:catAx>
        <c:axId val="66482749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674200365"/>
        <c:crosses val="autoZero"/>
        <c:auto val="0"/>
        <c:lblAlgn val="ctr"/>
        <c:lblOffset val="100"/>
        <c:noMultiLvlLbl val="0"/>
      </c:catAx>
      <c:valAx>
        <c:axId val="1674200365"/>
        <c:scaling>
          <c:orientation val="minMax"/>
          <c:max val="100"/>
          <c:min val="0"/>
        </c:scaling>
        <c:delete val="0"/>
        <c:axPos val="b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619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664827494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Column02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8309-4AC2-A41B-65E816B9C469}"/>
              </c:ext>
            </c:extLst>
          </c:dPt>
          <c:dPt>
            <c:idx val="1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8309-4AC2-A41B-65E816B9C469}"/>
              </c:ext>
            </c:extLst>
          </c:dPt>
          <c:dPt>
            <c:idx val="2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8309-4AC2-A41B-65E816B9C469}"/>
              </c:ext>
            </c:extLst>
          </c:dPt>
          <c:dPt>
            <c:idx val="3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8309-4AC2-A41B-65E816B9C469}"/>
              </c:ext>
            </c:extLst>
          </c:dPt>
          <c:dPt>
            <c:idx val="4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8309-4AC2-A41B-65E816B9C469}"/>
              </c:ext>
            </c:extLst>
          </c:dPt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3982678-BFD0-4796-8302-D87DA4E5DC86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309-4AC2-A41B-65E816B9C469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0A5AB17F-BB2E-4CD0-9BF7-B6A999771795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309-4AC2-A41B-65E816B9C469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1C9D7671-8C5C-4C01-8DC3-96CDB137AF4D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309-4AC2-A41B-65E816B9C469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D7808B7-D74F-47A4-87EA-2C3C1DF526FE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309-4AC2-A41B-65E816B9C469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0798E434-625C-417F-984D-28C405770FD7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8309-4AC2-A41B-65E816B9C46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65+ år</c:v>
                </c:pt>
                <c:pt idx="1">
                  <c:v>50-64 år</c:v>
                </c:pt>
                <c:pt idx="2">
                  <c:v>30-49 år</c:v>
                </c:pt>
                <c:pt idx="3">
                  <c:v>20-29 år</c:v>
                </c:pt>
                <c:pt idx="4">
                  <c:v>16-19 år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38</c:v>
                </c:pt>
                <c:pt idx="1">
                  <c:v>28</c:v>
                </c:pt>
                <c:pt idx="2">
                  <c:v>23</c:v>
                </c:pt>
                <c:pt idx="3">
                  <c:v>7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309-4AC2-A41B-65E816B9C4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1994171100"/>
        <c:axId val="1885610695"/>
      </c:barChart>
      <c:catAx>
        <c:axId val="19941711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885610695"/>
        <c:crosses val="autoZero"/>
        <c:auto val="0"/>
        <c:lblAlgn val="ctr"/>
        <c:lblOffset val="100"/>
        <c:noMultiLvlLbl val="0"/>
      </c:catAx>
      <c:valAx>
        <c:axId val="1885610695"/>
        <c:scaling>
          <c:orientation val="minMax"/>
          <c:max val="100"/>
          <c:min val="0"/>
        </c:scaling>
        <c:delete val="0"/>
        <c:axPos val="b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619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994171100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Column02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1CFC-43E3-ADB4-9F75F41A2730}"/>
              </c:ext>
            </c:extLst>
          </c:dPt>
          <c:dPt>
            <c:idx val="1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1CFC-43E3-ADB4-9F75F41A2730}"/>
              </c:ext>
            </c:extLst>
          </c:dPt>
          <c:dPt>
            <c:idx val="2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1CFC-43E3-ADB4-9F75F41A2730}"/>
              </c:ext>
            </c:extLst>
          </c:dPt>
          <c:dPt>
            <c:idx val="3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1CFC-43E3-ADB4-9F75F41A2730}"/>
              </c:ext>
            </c:extLst>
          </c:dPt>
          <c:dPt>
            <c:idx val="4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1CFC-43E3-ADB4-9F75F41A2730}"/>
              </c:ext>
            </c:extLst>
          </c:dPt>
          <c:dPt>
            <c:idx val="5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B-1CFC-43E3-ADB4-9F75F41A2730}"/>
              </c:ext>
            </c:extLst>
          </c:dPt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BE66BBE1-A53F-40B5-B0DD-F94EE6360C1B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CFC-43E3-ADB4-9F75F41A2730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E041260-34D5-43B1-B16C-E901A1B38589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CFC-43E3-ADB4-9F75F41A2730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A8E745DA-EE34-4376-B405-7E7ABCFC79D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CFC-43E3-ADB4-9F75F41A2730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0FB93415-1C12-4443-8D20-F86ABE3AC8FB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CFC-43E3-ADB4-9F75F41A2730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9EFAC9CA-9100-49DC-8F34-ADB84171E41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1CFC-43E3-ADB4-9F75F41A2730}"/>
                </c:ext>
              </c:extLst>
            </c:dLbl>
            <c:dLbl>
              <c:idx val="5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74D701E-A9D2-4554-82A1-E343D8DD3B5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1CFC-43E3-ADB4-9F75F41A273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Annat</c:v>
                </c:pt>
                <c:pt idx="1">
                  <c:v>Jag är gift/sambo utan hemmavarande barn</c:v>
                </c:pt>
                <c:pt idx="2">
                  <c:v>Jag är gift/sambo med barn</c:v>
                </c:pt>
                <c:pt idx="3">
                  <c:v>Jag är ensamstående med barn (barn under 18 år)</c:v>
                </c:pt>
                <c:pt idx="4">
                  <c:v>Jag är ensamstående och bor ensam</c:v>
                </c:pt>
                <c:pt idx="5">
                  <c:v>Jag bor hos mina föräldrar</c:v>
                </c:pt>
              </c:strCache>
            </c:strRef>
          </c:cat>
          <c:val>
            <c:numRef>
              <c:f>Sheet1!$B$2:$B$7</c:f>
              <c:numCache>
                <c:formatCode>0</c:formatCode>
                <c:ptCount val="6"/>
                <c:pt idx="0">
                  <c:v>4</c:v>
                </c:pt>
                <c:pt idx="1">
                  <c:v>38</c:v>
                </c:pt>
                <c:pt idx="2">
                  <c:v>31</c:v>
                </c:pt>
                <c:pt idx="3">
                  <c:v>3</c:v>
                </c:pt>
                <c:pt idx="4">
                  <c:v>16</c:v>
                </c:pt>
                <c:pt idx="5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CFC-43E3-ADB4-9F75F41A27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1420210394"/>
        <c:axId val="1175112888"/>
      </c:barChart>
      <c:catAx>
        <c:axId val="142021039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175112888"/>
        <c:crosses val="autoZero"/>
        <c:auto val="0"/>
        <c:lblAlgn val="ctr"/>
        <c:lblOffset val="100"/>
        <c:noMultiLvlLbl val="0"/>
      </c:catAx>
      <c:valAx>
        <c:axId val="1175112888"/>
        <c:scaling>
          <c:orientation val="minMax"/>
          <c:max val="100"/>
          <c:min val="0"/>
        </c:scaling>
        <c:delete val="0"/>
        <c:axPos val="b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619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420210394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Column02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1518-48C2-A6D1-BC6283A708BD}"/>
              </c:ext>
            </c:extLst>
          </c:dPt>
          <c:dPt>
            <c:idx val="1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1518-48C2-A6D1-BC6283A708BD}"/>
              </c:ext>
            </c:extLst>
          </c:dPt>
          <c:dPt>
            <c:idx val="2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1518-48C2-A6D1-BC6283A708BD}"/>
              </c:ext>
            </c:extLst>
          </c:dPt>
          <c:dPt>
            <c:idx val="3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1518-48C2-A6D1-BC6283A708BD}"/>
              </c:ext>
            </c:extLst>
          </c:dPt>
          <c:dPt>
            <c:idx val="4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1518-48C2-A6D1-BC6283A708BD}"/>
              </c:ext>
            </c:extLst>
          </c:dPt>
          <c:dPt>
            <c:idx val="5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B-1518-48C2-A6D1-BC6283A708BD}"/>
              </c:ext>
            </c:extLst>
          </c:dPt>
          <c:dPt>
            <c:idx val="6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D-1518-48C2-A6D1-BC6283A708BD}"/>
              </c:ext>
            </c:extLst>
          </c:dPt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722268EE-D7EF-4E3F-B4AE-AB07848F541E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518-48C2-A6D1-BC6283A708BD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7A9BB5FD-1625-4B8E-9DA4-6F531883DFEB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518-48C2-A6D1-BC6283A708BD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199AF1AF-0D0D-453F-A004-501FB0DD460D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518-48C2-A6D1-BC6283A708BD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A2257E61-FA74-405A-B471-F6C726C28574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518-48C2-A6D1-BC6283A708BD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D353BC7E-6F52-4087-BEF8-CD14645E4CD9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1518-48C2-A6D1-BC6283A708BD}"/>
                </c:ext>
              </c:extLst>
            </c:dLbl>
            <c:dLbl>
              <c:idx val="5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7F107BCD-5CB9-41B4-A1D6-4B619CFB4809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1518-48C2-A6D1-BC6283A708BD}"/>
                </c:ext>
              </c:extLst>
            </c:dLbl>
            <c:dLbl>
              <c:idx val="6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D9994A07-A957-4FDF-BE1C-EA28FC57EBA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1518-48C2-A6D1-BC6283A708B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Annat</c:v>
                </c:pt>
                <c:pt idx="1">
                  <c:v>Pensionär</c:v>
                </c:pt>
                <c:pt idx="2">
                  <c:v>Arbetslös</c:v>
                </c:pt>
                <c:pt idx="3">
                  <c:v>Studerande</c:v>
                </c:pt>
                <c:pt idx="4">
                  <c:v>Privatanställd</c:v>
                </c:pt>
                <c:pt idx="5">
                  <c:v>Offentligt anställd</c:v>
                </c:pt>
                <c:pt idx="6">
                  <c:v>Egen företagare</c:v>
                </c:pt>
              </c:strCache>
            </c:strRef>
          </c:cat>
          <c:val>
            <c:numRef>
              <c:f>Sheet1!$B$2:$B$8</c:f>
              <c:numCache>
                <c:formatCode>0</c:formatCode>
                <c:ptCount val="7"/>
                <c:pt idx="0">
                  <c:v>2</c:v>
                </c:pt>
                <c:pt idx="1">
                  <c:v>36</c:v>
                </c:pt>
                <c:pt idx="2">
                  <c:v>1</c:v>
                </c:pt>
                <c:pt idx="3">
                  <c:v>8</c:v>
                </c:pt>
                <c:pt idx="4">
                  <c:v>28</c:v>
                </c:pt>
                <c:pt idx="5">
                  <c:v>17</c:v>
                </c:pt>
                <c:pt idx="6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518-48C2-A6D1-BC6283A708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1807569307"/>
        <c:axId val="1611034701"/>
      </c:barChart>
      <c:catAx>
        <c:axId val="18075693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611034701"/>
        <c:crosses val="autoZero"/>
        <c:auto val="0"/>
        <c:lblAlgn val="ctr"/>
        <c:lblOffset val="100"/>
        <c:noMultiLvlLbl val="0"/>
      </c:catAx>
      <c:valAx>
        <c:axId val="1611034701"/>
        <c:scaling>
          <c:orientation val="minMax"/>
          <c:max val="100"/>
          <c:min val="0"/>
        </c:scaling>
        <c:delete val="0"/>
        <c:axPos val="b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807569307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Column02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C91F-42AA-B9FC-5E8BA90E1751}"/>
              </c:ext>
            </c:extLst>
          </c:dPt>
          <c:dPt>
            <c:idx val="1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C91F-42AA-B9FC-5E8BA90E1751}"/>
              </c:ext>
            </c:extLst>
          </c:dPt>
          <c:dPt>
            <c:idx val="2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C91F-42AA-B9FC-5E8BA90E1751}"/>
              </c:ext>
            </c:extLst>
          </c:dPt>
          <c:dPt>
            <c:idx val="3"/>
            <c:invertIfNegative val="0"/>
            <c:bubble3D val="0"/>
            <c:spPr>
              <a:solidFill>
                <a:srgbClr val="624764"/>
              </a:solidFill>
              <a:ln>
                <a:solidFill>
                  <a:srgbClr val="62476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C91F-42AA-B9FC-5E8BA90E1751}"/>
              </c:ext>
            </c:extLst>
          </c:dPt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9EDB04F5-8206-4023-86C0-23CE75ED67B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91F-42AA-B9FC-5E8BA90E1751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BD86531-FDAE-4DC6-A01E-324B934143D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91F-42AA-B9FC-5E8BA90E1751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F6A594D2-AB6B-4ED8-BDA0-D14D92D254B5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91F-42AA-B9FC-5E8BA90E1751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D521B811-88F8-4BA8-B41A-84F1728C3A83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C91F-42AA-B9FC-5E8BA90E175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Annat</c:v>
                </c:pt>
                <c:pt idx="1">
                  <c:v>Villa/Radhus/Gård</c:v>
                </c:pt>
                <c:pt idx="2">
                  <c:v>Bostadsrättslägenhet</c:v>
                </c:pt>
                <c:pt idx="3">
                  <c:v>Hyreslägenhet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1</c:v>
                </c:pt>
                <c:pt idx="1">
                  <c:v>71</c:v>
                </c:pt>
                <c:pt idx="2">
                  <c:v>17</c:v>
                </c:pt>
                <c:pt idx="3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91F-42AA-B9FC-5E8BA90E17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118225827"/>
        <c:axId val="113344874"/>
      </c:barChart>
      <c:catAx>
        <c:axId val="11822582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13344874"/>
        <c:crosses val="autoZero"/>
        <c:auto val="0"/>
        <c:lblAlgn val="ctr"/>
        <c:lblOffset val="100"/>
        <c:noMultiLvlLbl val="0"/>
      </c:catAx>
      <c:valAx>
        <c:axId val="113344874"/>
        <c:scaling>
          <c:orientation val="minMax"/>
          <c:max val="100"/>
          <c:min val="0"/>
        </c:scaling>
        <c:delete val="0"/>
        <c:axPos val="b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18225827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EBBC71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2D7F75C4-92DF-41C1-9D25-C0FE3C3D8BD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CAE3-4DA0-923B-4AD7F066F16F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99561398-6679-4C91-9EF2-3E0CFFE2FB74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AE3-4DA0-923B-4AD7F066F16F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A9010A83-553A-40EE-89CB-AF2DE5996447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CAE3-4DA0-923B-4AD7F066F16F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40B6A69-041F-4F9F-9472-7604139ACBE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AE3-4DA0-923B-4AD7F066F16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att du oroat dig för att bli överfallen eller  misshandlad i området där du bor?</c:v>
                </c:pt>
                <c:pt idx="1">
                  <c:v>att du oroat dig för att din bil, mc, moped eller  cykel ska utsättas för stöld eller skadegörelse?</c:v>
                </c:pt>
                <c:pt idx="2">
                  <c:v>att du oroat dig för att bli utsatt för inbrott i förråd, källare, etc?</c:v>
                </c:pt>
                <c:pt idx="3">
                  <c:v>att du oroat dig för att bli utsatt för inbrott  i den egna bostaden?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23</c:v>
                </c:pt>
                <c:pt idx="1">
                  <c:v>43</c:v>
                </c:pt>
                <c:pt idx="2">
                  <c:v>48</c:v>
                </c:pt>
                <c:pt idx="3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AE3-4DA0-923B-4AD7F066F16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C1646E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22342631-16C1-48D2-9B24-E4F2D55BE012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AE3-4DA0-923B-4AD7F066F16F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E1DD1EE-2E28-4362-AB41-D17EDC2A7572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CAE3-4DA0-923B-4AD7F066F16F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078259E2-B7B1-414C-94B5-F6E100D337ED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CAE3-4DA0-923B-4AD7F066F16F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072E90D-3FA5-407F-984E-8AB25BEDB384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CAE3-4DA0-923B-4AD7F066F16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att du oroat dig för att bli överfallen eller  misshandlad i området där du bor?</c:v>
                </c:pt>
                <c:pt idx="1">
                  <c:v>att du oroat dig för att din bil, mc, moped eller  cykel ska utsättas för stöld eller skadegörelse?</c:v>
                </c:pt>
                <c:pt idx="2">
                  <c:v>att du oroat dig för att bli utsatt för inbrott i förråd, källare, etc?</c:v>
                </c:pt>
                <c:pt idx="3">
                  <c:v>att du oroat dig för att bli utsatt för inbrott  i den egna bostaden?</c:v>
                </c:pt>
              </c:strCache>
            </c:strRef>
          </c:cat>
          <c:val>
            <c:numRef>
              <c:f>Sheet1!$C$2:$C$5</c:f>
              <c:numCache>
                <c:formatCode>0</c:formatCode>
                <c:ptCount val="4"/>
                <c:pt idx="0">
                  <c:v>18</c:v>
                </c:pt>
                <c:pt idx="1">
                  <c:v>45</c:v>
                </c:pt>
                <c:pt idx="2">
                  <c:v>44</c:v>
                </c:pt>
                <c:pt idx="3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AE3-4DA0-923B-4AD7F066F16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624764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BE324DAE-F176-4755-B2DF-31947FA80123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CAE3-4DA0-923B-4AD7F066F16F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2E6AE50F-B7EF-4CA5-892E-1BC49EA01603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CAE3-4DA0-923B-4AD7F066F16F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0855AF17-E78F-4E39-AA44-9FB9C84580AD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CAE3-4DA0-923B-4AD7F066F16F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D8AD949F-E65A-4D76-BF85-FF0C1940E9A2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CAE3-4DA0-923B-4AD7F066F16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att du oroat dig för att bli överfallen eller  misshandlad i området där du bor?</c:v>
                </c:pt>
                <c:pt idx="1">
                  <c:v>att du oroat dig för att din bil, mc, moped eller  cykel ska utsättas för stöld eller skadegörelse?</c:v>
                </c:pt>
                <c:pt idx="2">
                  <c:v>att du oroat dig för att bli utsatt för inbrott i förråd, källare, etc?</c:v>
                </c:pt>
                <c:pt idx="3">
                  <c:v>att du oroat dig för att bli utsatt för inbrott  i den egna bostaden?</c:v>
                </c:pt>
              </c:strCache>
            </c:strRef>
          </c:cat>
          <c:val>
            <c:numRef>
              <c:f>Sheet1!$D$2:$D$5</c:f>
              <c:numCache>
                <c:formatCode>0</c:formatCode>
                <c:ptCount val="4"/>
                <c:pt idx="0">
                  <c:v>15</c:v>
                </c:pt>
                <c:pt idx="1">
                  <c:v>42</c:v>
                </c:pt>
                <c:pt idx="2">
                  <c:v>44</c:v>
                </c:pt>
                <c:pt idx="3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AE3-4DA0-923B-4AD7F066F1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235551607"/>
        <c:axId val="2120563826"/>
      </c:barChart>
      <c:catAx>
        <c:axId val="2355516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2120563826"/>
        <c:crosses val="autoZero"/>
        <c:auto val="0"/>
        <c:lblAlgn val="ctr"/>
        <c:lblOffset val="100"/>
        <c:noMultiLvlLbl val="0"/>
      </c:catAx>
      <c:valAx>
        <c:axId val="2120563826"/>
        <c:scaling>
          <c:orientation val="minMax"/>
          <c:max val="100"/>
          <c:min val="0"/>
        </c:scaling>
        <c:delete val="0"/>
        <c:axPos val="b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235551607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legend>
      <c:legendPos val="b"/>
      <c:overlay val="0"/>
      <c:txPr>
        <a:bodyPr/>
        <a:lstStyle/>
        <a:p>
          <a:pPr>
            <a:defRPr sz="731" b="0" smtId="4294967295">
              <a:solidFill>
                <a:srgbClr val="000000"/>
              </a:solidFill>
              <a:latin typeface="arial"/>
            </a:defRPr>
          </a:pPr>
          <a:endParaRPr lang="sv-SE"/>
        </a:p>
      </c:txPr>
    </c:legend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624764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7F0AEB7-4D6A-4116-89D3-49731B7FD159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8BD0-4464-A966-D3CE05F7E91C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112648B-B043-4A16-97E5-5A218BF490A4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BD0-4464-A966-D3CE05F7E91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4</c:v>
                </c:pt>
                <c:pt idx="1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BD0-4464-A966-D3CE05F7E91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C1646E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71E8B3C-FA38-4498-9EBE-A43CF987EFDE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BD0-4464-A966-D3CE05F7E91C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F4AB38B3-1CD5-4F8E-B53F-9B57FC8EA051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8BD0-4464-A966-D3CE05F7E91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5</c:v>
                </c:pt>
                <c:pt idx="1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BD0-4464-A966-D3CE05F7E91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EBBC71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BCAACBA-1946-4EE7-BDAC-B06161BE1D1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8BD0-4464-A966-D3CE05F7E91C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F6ACC69-19E3-4FD6-BB69-B7200C022DD4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BD0-4464-A966-D3CE05F7E91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Sheet1!$D$2:$D$3</c:f>
              <c:numCache>
                <c:formatCode>0</c:formatCode>
                <c:ptCount val="2"/>
                <c:pt idx="0">
                  <c:v>5</c:v>
                </c:pt>
                <c:pt idx="1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BD0-4464-A966-D3CE05F7E9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1519534186"/>
        <c:axId val="1383041468"/>
      </c:barChart>
      <c:catAx>
        <c:axId val="151953418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383041468"/>
        <c:crosses val="autoZero"/>
        <c:auto val="0"/>
        <c:lblAlgn val="ctr"/>
        <c:lblOffset val="100"/>
        <c:noMultiLvlLbl val="0"/>
      </c:catAx>
      <c:valAx>
        <c:axId val="1383041468"/>
        <c:scaling>
          <c:orientation val="minMax"/>
          <c:max val="100"/>
          <c:min val="0"/>
        </c:scaling>
        <c:delete val="0"/>
        <c:axPos val="l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519534186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legend>
      <c:legendPos val="b"/>
      <c:overlay val="0"/>
      <c:txPr>
        <a:bodyPr/>
        <a:lstStyle/>
        <a:p>
          <a:pPr>
            <a:defRPr sz="731" b="0" smtId="4294967295">
              <a:solidFill>
                <a:srgbClr val="000000"/>
              </a:solidFill>
              <a:latin typeface="arial"/>
            </a:defRPr>
          </a:pPr>
          <a:endParaRPr lang="sv-SE"/>
        </a:p>
      </c:txPr>
    </c:legend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624764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2B3CBEC9-1F69-4010-9F7C-47E9EC5781A3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72C9-4A01-9A30-A27F661E2363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600070B6-BA97-4A95-ABE2-030C4CC6D86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2C9-4A01-9A30-A27F661E236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7</c:v>
                </c:pt>
                <c:pt idx="1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C9-4A01-9A30-A27F661E236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C1646E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BEAAEC1-27A1-4A56-9948-14D526E2961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2C9-4A01-9A30-A27F661E2363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FD3D3C1D-FD57-4BDD-8017-A01F3CBEDC46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72C9-4A01-9A30-A27F661E236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7</c:v>
                </c:pt>
                <c:pt idx="1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2C9-4A01-9A30-A27F661E236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EBBC71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6094C34-43AF-4216-93FA-3BBD1939BE85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72C9-4A01-9A30-A27F661E2363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B9A14215-756C-4B41-A89C-380F49479AB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2C9-4A01-9A30-A27F661E236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Ja</c:v>
                </c:pt>
                <c:pt idx="1">
                  <c:v>Nej</c:v>
                </c:pt>
              </c:strCache>
            </c:strRef>
          </c:cat>
          <c:val>
            <c:numRef>
              <c:f>Sheet1!$D$2:$D$3</c:f>
              <c:numCache>
                <c:formatCode>0</c:formatCode>
                <c:ptCount val="2"/>
                <c:pt idx="0">
                  <c:v>7</c:v>
                </c:pt>
                <c:pt idx="1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2C9-4A01-9A30-A27F661E23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247068523"/>
        <c:axId val="526282762"/>
      </c:barChart>
      <c:catAx>
        <c:axId val="2470685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526282762"/>
        <c:crosses val="autoZero"/>
        <c:auto val="0"/>
        <c:lblAlgn val="ctr"/>
        <c:lblOffset val="100"/>
        <c:noMultiLvlLbl val="0"/>
      </c:catAx>
      <c:valAx>
        <c:axId val="526282762"/>
        <c:scaling>
          <c:orientation val="minMax"/>
          <c:max val="100"/>
          <c:min val="0"/>
        </c:scaling>
        <c:delete val="0"/>
        <c:axPos val="l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247068523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legend>
      <c:legendPos val="b"/>
      <c:overlay val="0"/>
      <c:txPr>
        <a:bodyPr/>
        <a:lstStyle/>
        <a:p>
          <a:pPr>
            <a:defRPr sz="731" b="0" smtId="4294967295">
              <a:solidFill>
                <a:srgbClr val="000000"/>
              </a:solidFill>
              <a:latin typeface="arial"/>
            </a:defRPr>
          </a:pPr>
          <a:endParaRPr lang="sv-SE"/>
        </a:p>
      </c:txPr>
    </c:legend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EBBC71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429D8259-EEAB-49CB-9A9A-AA67D09FCB05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9C6D-42B9-963B-0FFE7ABA7A2B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B49B1D5F-8D9C-4AC4-9CC5-8DAB8D04BCD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C6D-42B9-963B-0FFE7ABA7A2B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7070FDC-15BC-41A9-ABAB-B64025B2788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9C6D-42B9-963B-0FFE7ABA7A2B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DFA48CD7-50A4-4F01-A2B2-7B603A1100A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C6D-42B9-963B-0FFE7ABA7A2B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512D910-F5A7-467D-A4E2-80A89DF40B29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9C6D-42B9-963B-0FFE7ABA7A2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Stöld av er bil i annat område</c:v>
                </c:pt>
                <c:pt idx="1">
                  <c:v>Stöld av er bil i området där du bor</c:v>
                </c:pt>
                <c:pt idx="2">
                  <c:v>Stöld i er fritidsbostad</c:v>
                </c:pt>
                <c:pt idx="3">
                  <c:v>Stöld på vinden, i källare, garage, etc.</c:v>
                </c:pt>
                <c:pt idx="4">
                  <c:v>Stöld inne i din bostad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3</c:v>
                </c:pt>
                <c:pt idx="1">
                  <c:v>15</c:v>
                </c:pt>
                <c:pt idx="2">
                  <c:v>7</c:v>
                </c:pt>
                <c:pt idx="3">
                  <c:v>26</c:v>
                </c:pt>
                <c:pt idx="4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C6D-42B9-963B-0FFE7ABA7A2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C1646E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BB08B809-542A-473D-B7EE-0913917203E3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9C6D-42B9-963B-0FFE7ABA7A2B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1A8317CA-5C64-4765-A140-0877413CF33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C6D-42B9-963B-0FFE7ABA7A2B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A6CC17B-739C-48CE-ACDE-FC2465E91FE9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9C6D-42B9-963B-0FFE7ABA7A2B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766EBFDC-F5CA-42B1-9420-9C57955468F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9C6D-42B9-963B-0FFE7ABA7A2B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196FBFDB-477A-4FE4-A11E-C53DE42DB7A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9C6D-42B9-963B-0FFE7ABA7A2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Stöld av er bil i annat område</c:v>
                </c:pt>
                <c:pt idx="1">
                  <c:v>Stöld av er bil i området där du bor</c:v>
                </c:pt>
                <c:pt idx="2">
                  <c:v>Stöld i er fritidsbostad</c:v>
                </c:pt>
                <c:pt idx="3">
                  <c:v>Stöld på vinden, i källare, garage, etc.</c:v>
                </c:pt>
                <c:pt idx="4">
                  <c:v>Stöld inne i din bostad</c:v>
                </c:pt>
              </c:strCache>
            </c:strRef>
          </c:cat>
          <c:val>
            <c:numRef>
              <c:f>Sheet1!$C$2:$C$6</c:f>
              <c:numCache>
                <c:formatCode>0</c:formatCode>
                <c:ptCount val="5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37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C6D-42B9-963B-0FFE7ABA7A2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624764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75C88BA-C50A-4AAA-A825-8D96A3154DD9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9C6D-42B9-963B-0FFE7ABA7A2B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49F2E106-82E8-4CD0-8CD4-2364CD6E8CF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9C6D-42B9-963B-0FFE7ABA7A2B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4DDCA975-4743-48EE-BB4F-B1BD5CD2AE0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9C6D-42B9-963B-0FFE7ABA7A2B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FC00725-9BA3-4A06-8862-E63207BC2BD4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9C6D-42B9-963B-0FFE7ABA7A2B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CF10C1B-8764-44A0-B3D1-BBC146416F1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9C6D-42B9-963B-0FFE7ABA7A2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Stöld av er bil i annat område</c:v>
                </c:pt>
                <c:pt idx="1">
                  <c:v>Stöld av er bil i området där du bor</c:v>
                </c:pt>
                <c:pt idx="2">
                  <c:v>Stöld i er fritidsbostad</c:v>
                </c:pt>
                <c:pt idx="3">
                  <c:v>Stöld på vinden, i källare, garage, etc.</c:v>
                </c:pt>
                <c:pt idx="4">
                  <c:v>Stöld inne i din bostad</c:v>
                </c:pt>
              </c:strCache>
            </c:strRef>
          </c:cat>
          <c:val>
            <c:numRef>
              <c:f>Sheet1!$D$2:$D$6</c:f>
              <c:numCache>
                <c:formatCode>0</c:formatCode>
                <c:ptCount val="5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43</c:v>
                </c:pt>
                <c:pt idx="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9C6D-42B9-963B-0FFE7ABA7A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1087328133"/>
        <c:axId val="646597863"/>
      </c:barChart>
      <c:catAx>
        <c:axId val="108732813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646597863"/>
        <c:crosses val="autoZero"/>
        <c:auto val="0"/>
        <c:lblAlgn val="ctr"/>
        <c:lblOffset val="100"/>
        <c:noMultiLvlLbl val="0"/>
      </c:catAx>
      <c:valAx>
        <c:axId val="646597863"/>
        <c:scaling>
          <c:orientation val="minMax"/>
          <c:max val="100"/>
          <c:min val="0"/>
        </c:scaling>
        <c:delete val="0"/>
        <c:axPos val="b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1087328133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legend>
      <c:legendPos val="b"/>
      <c:overlay val="0"/>
      <c:txPr>
        <a:bodyPr/>
        <a:lstStyle/>
        <a:p>
          <a:pPr>
            <a:defRPr sz="731" b="0" smtId="4294967295">
              <a:solidFill>
                <a:srgbClr val="000000"/>
              </a:solidFill>
              <a:latin typeface="arial"/>
            </a:defRPr>
          </a:pPr>
          <a:endParaRPr lang="sv-SE"/>
        </a:p>
      </c:txPr>
    </c:legend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EBBC71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B346B325-8791-4263-AE98-A47769C09954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EAD1-488C-9F48-393E9941584A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240A6AC9-3746-4B6C-8319-A697888DA20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AD1-488C-9F48-393E9941584A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5CF3FBDB-1329-411E-90FF-FE83758D5775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EAD1-488C-9F48-393E9941584A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77489737-CFE8-47B4-9972-49F85282AF6D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AD1-488C-9F48-393E9941584A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451CDD0-C1FA-4ABA-B1CB-183D6F13F15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EAD1-488C-9F48-393E9941584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Annan stöld de senaste 12 månaderna</c:v>
                </c:pt>
                <c:pt idx="1">
                  <c:v>Stöld av cykel, moped, etc. i annat område</c:v>
                </c:pt>
                <c:pt idx="2">
                  <c:v>Stöld av cykel, moped, etc. i området där du bor</c:v>
                </c:pt>
                <c:pt idx="3">
                  <c:v>Stöld av något ur bilen i annat område</c:v>
                </c:pt>
                <c:pt idx="4">
                  <c:v>Stöld av något ur bilen i området där du bor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41</c:v>
                </c:pt>
                <c:pt idx="1">
                  <c:v>5</c:v>
                </c:pt>
                <c:pt idx="2">
                  <c:v>29</c:v>
                </c:pt>
                <c:pt idx="3">
                  <c:v>10</c:v>
                </c:pt>
                <c:pt idx="4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AD1-488C-9F48-393E9941584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C1646E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95C9C927-0C5C-4380-B05E-7BA3928123F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EAD1-488C-9F48-393E9941584A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9B71AA8-17C7-4125-B4A5-38C377C464F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AD1-488C-9F48-393E9941584A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89AF93D-81D7-4720-B164-7F100B8862A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EAD1-488C-9F48-393E9941584A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9204C9F-65B6-448A-BDE1-5327BAE0CAD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AD1-488C-9F48-393E9941584A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154067D8-51F0-4CDD-87D8-BE71BD39313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EAD1-488C-9F48-393E9941584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Annan stöld de senaste 12 månaderna</c:v>
                </c:pt>
                <c:pt idx="1">
                  <c:v>Stöld av cykel, moped, etc. i annat område</c:v>
                </c:pt>
                <c:pt idx="2">
                  <c:v>Stöld av cykel, moped, etc. i området där du bor</c:v>
                </c:pt>
                <c:pt idx="3">
                  <c:v>Stöld av något ur bilen i annat område</c:v>
                </c:pt>
                <c:pt idx="4">
                  <c:v>Stöld av något ur bilen i området där du bor</c:v>
                </c:pt>
              </c:strCache>
            </c:strRef>
          </c:cat>
          <c:val>
            <c:numRef>
              <c:f>Sheet1!$C$2:$C$6</c:f>
              <c:numCache>
                <c:formatCode>0</c:formatCode>
                <c:ptCount val="5"/>
                <c:pt idx="0">
                  <c:v>28</c:v>
                </c:pt>
                <c:pt idx="1">
                  <c:v>16</c:v>
                </c:pt>
                <c:pt idx="2">
                  <c:v>36</c:v>
                </c:pt>
                <c:pt idx="3">
                  <c:v>4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AD1-488C-9F48-393E9941584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624764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F3D5EFF5-0F6F-4FD2-B934-6263F53A7C56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EAD1-488C-9F48-393E9941584A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62B50651-9E59-438C-BB2B-B085B8C6C63B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EAD1-488C-9F48-393E9941584A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2B786DB7-250C-47BA-BA8C-9CB837B3B8E3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EAD1-488C-9F48-393E9941584A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A5EA268-2F49-483E-B228-BFECA2218DA2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EAD1-488C-9F48-393E9941584A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1C19F132-BDE5-423C-8C2F-45E66ADFE29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EAD1-488C-9F48-393E9941584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Annan stöld de senaste 12 månaderna</c:v>
                </c:pt>
                <c:pt idx="1">
                  <c:v>Stöld av cykel, moped, etc. i annat område</c:v>
                </c:pt>
                <c:pt idx="2">
                  <c:v>Stöld av cykel, moped, etc. i området där du bor</c:v>
                </c:pt>
                <c:pt idx="3">
                  <c:v>Stöld av något ur bilen i annat område</c:v>
                </c:pt>
                <c:pt idx="4">
                  <c:v>Stöld av något ur bilen i området där du bor</c:v>
                </c:pt>
              </c:strCache>
            </c:strRef>
          </c:cat>
          <c:val>
            <c:numRef>
              <c:f>Sheet1!$D$2:$D$6</c:f>
              <c:numCache>
                <c:formatCode>0</c:formatCode>
                <c:ptCount val="5"/>
                <c:pt idx="0">
                  <c:v>17</c:v>
                </c:pt>
                <c:pt idx="1">
                  <c:v>17</c:v>
                </c:pt>
                <c:pt idx="2">
                  <c:v>28</c:v>
                </c:pt>
                <c:pt idx="3">
                  <c:v>6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EAD1-488C-9F48-393E994158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353824211"/>
        <c:axId val="444754969"/>
      </c:barChart>
      <c:catAx>
        <c:axId val="3538242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444754969"/>
        <c:crosses val="autoZero"/>
        <c:auto val="0"/>
        <c:lblAlgn val="ctr"/>
        <c:lblOffset val="100"/>
        <c:noMultiLvlLbl val="0"/>
      </c:catAx>
      <c:valAx>
        <c:axId val="444754969"/>
        <c:scaling>
          <c:orientation val="minMax"/>
          <c:max val="100"/>
          <c:min val="0"/>
        </c:scaling>
        <c:delete val="0"/>
        <c:axPos val="b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353824211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legend>
      <c:legendPos val="b"/>
      <c:overlay val="0"/>
      <c:txPr>
        <a:bodyPr/>
        <a:lstStyle/>
        <a:p>
          <a:pPr>
            <a:defRPr sz="731" b="0" smtId="4294967295">
              <a:solidFill>
                <a:srgbClr val="000000"/>
              </a:solidFill>
              <a:latin typeface="arial"/>
            </a:defRPr>
          </a:pPr>
          <a:endParaRPr lang="sv-SE"/>
        </a:p>
      </c:txPr>
    </c:legend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EBBC71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5ABD94B-DCAE-4774-BEDA-BA460BF50DD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E340-4C58-8538-E2BBDB4CBAB5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5475B803-0349-4250-8A93-E6B71C60CC42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340-4C58-8538-E2BBDB4CBAB5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3F57C07-3409-4265-BC0F-00C49D00732E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E340-4C58-8538-E2BBDB4CBAB5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548C415E-8D8B-42EA-B68D-E9A1014D9944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340-4C58-8538-E2BBDB4CBAB5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66B323F-36F5-4CFF-8BA3-1BCD566BAE35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E340-4C58-8538-E2BBDB4CBAB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Avstått kollektivtrafik</c:v>
                </c:pt>
                <c:pt idx="1">
                  <c:v>Avstått föreningsmöten etc.</c:v>
                </c:pt>
                <c:pt idx="2">
                  <c:v>Avstått sportevenemang</c:v>
                </c:pt>
                <c:pt idx="3">
                  <c:v>Avstått restaurang, pub etc.</c:v>
                </c:pt>
                <c:pt idx="4">
                  <c:v>Avstått bio, teater etc.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12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340-4C58-8538-E2BBDB4CBAB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C1646E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D4168DD-2B52-4037-ADF6-FB146041A6DA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E340-4C58-8538-E2BBDB4CBAB5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1371B81-EF29-49A7-9585-DD02F61D6CF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340-4C58-8538-E2BBDB4CBAB5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C6B46149-2F4D-4CDF-A37A-E45F128B0262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E340-4C58-8538-E2BBDB4CBAB5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95C5BD02-C012-49CF-8638-900B3ADC3B1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340-4C58-8538-E2BBDB4CBAB5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F1DA9A54-8907-441F-A28A-87EE8D21510E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E340-4C58-8538-E2BBDB4CBAB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Avstått kollektivtrafik</c:v>
                </c:pt>
                <c:pt idx="1">
                  <c:v>Avstått föreningsmöten etc.</c:v>
                </c:pt>
                <c:pt idx="2">
                  <c:v>Avstått sportevenemang</c:v>
                </c:pt>
                <c:pt idx="3">
                  <c:v>Avstått restaurang, pub etc.</c:v>
                </c:pt>
                <c:pt idx="4">
                  <c:v>Avstått bio, teater etc.</c:v>
                </c:pt>
              </c:strCache>
            </c:strRef>
          </c:cat>
          <c:val>
            <c:numRef>
              <c:f>Sheet1!$C$2:$C$6</c:f>
              <c:numCache>
                <c:formatCode>0</c:formatCode>
                <c:ptCount val="5"/>
                <c:pt idx="0">
                  <c:v>17</c:v>
                </c:pt>
                <c:pt idx="1">
                  <c:v>4</c:v>
                </c:pt>
                <c:pt idx="2">
                  <c:v>6</c:v>
                </c:pt>
                <c:pt idx="3">
                  <c:v>8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340-4C58-8538-E2BBDB4CBAB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624764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A8E2767-6CC2-424C-9768-86198931E6D2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E340-4C58-8538-E2BBDB4CBAB5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728A11C7-EC60-480A-846F-B819980FCDA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E340-4C58-8538-E2BBDB4CBAB5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54BBB3B3-811E-425F-9639-50EC489012C7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E340-4C58-8538-E2BBDB4CBAB5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523DF19F-55AB-4ECE-BD68-2E9DB0C443F0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E340-4C58-8538-E2BBDB4CBAB5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1E55EBC0-C86E-443D-BEC3-17C2271E01DE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E340-4C58-8538-E2BBDB4CBAB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Avstått kollektivtrafik</c:v>
                </c:pt>
                <c:pt idx="1">
                  <c:v>Avstått föreningsmöten etc.</c:v>
                </c:pt>
                <c:pt idx="2">
                  <c:v>Avstått sportevenemang</c:v>
                </c:pt>
                <c:pt idx="3">
                  <c:v>Avstått restaurang, pub etc.</c:v>
                </c:pt>
                <c:pt idx="4">
                  <c:v>Avstått bio, teater etc.</c:v>
                </c:pt>
              </c:strCache>
            </c:strRef>
          </c:cat>
          <c:val>
            <c:numRef>
              <c:f>Sheet1!$D$2:$D$6</c:f>
              <c:numCache>
                <c:formatCode>0</c:formatCode>
                <c:ptCount val="5"/>
                <c:pt idx="0">
                  <c:v>17</c:v>
                </c:pt>
                <c:pt idx="1">
                  <c:v>2</c:v>
                </c:pt>
                <c:pt idx="2">
                  <c:v>6</c:v>
                </c:pt>
                <c:pt idx="3">
                  <c:v>7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E340-4C58-8538-E2BBDB4CBA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327519662"/>
        <c:axId val="2035408017"/>
      </c:barChart>
      <c:catAx>
        <c:axId val="32751966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2035408017"/>
        <c:crosses val="autoZero"/>
        <c:auto val="0"/>
        <c:lblAlgn val="ctr"/>
        <c:lblOffset val="100"/>
        <c:noMultiLvlLbl val="0"/>
      </c:catAx>
      <c:valAx>
        <c:axId val="2035408017"/>
        <c:scaling>
          <c:orientation val="minMax"/>
          <c:max val="100"/>
          <c:min val="0"/>
        </c:scaling>
        <c:delete val="0"/>
        <c:axPos val="b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327519662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legend>
      <c:legendPos val="b"/>
      <c:overlay val="0"/>
      <c:txPr>
        <a:bodyPr/>
        <a:lstStyle/>
        <a:p>
          <a:pPr>
            <a:defRPr sz="731" b="0" smtId="4294967295">
              <a:solidFill>
                <a:srgbClr val="000000"/>
              </a:solidFill>
              <a:latin typeface="arial"/>
            </a:defRPr>
          </a:pPr>
          <a:endParaRPr lang="sv-SE"/>
        </a:p>
      </c:txPr>
    </c:legend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EBBC71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465B4C63-8ADC-462E-9B23-2841D9C92C0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A27E-427D-A30E-FD4B0852D447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8E273798-DB61-4DDA-BB86-B61E89AD7E18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27E-427D-A30E-FD4B0852D447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88089C6-CCDC-413A-971B-FCEA452B13B9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A27E-427D-A30E-FD4B0852D447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5F0D4F2-E912-4B6B-8279-AF9338BF031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27E-427D-A30E-FD4B0852D447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F7E68FF9-0B6D-4193-BD76-767CDB4BD89B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A27E-427D-A30E-FD4B0852D44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Anlagda bränder i t.ex. papperskorgar</c:v>
                </c:pt>
                <c:pt idx="1">
                  <c:v>Skadegörelse</c:v>
                </c:pt>
                <c:pt idx="2">
                  <c:v>Nedskräpning</c:v>
                </c:pt>
                <c:pt idx="3">
                  <c:v>Klotter</c:v>
                </c:pt>
                <c:pt idx="4">
                  <c:v>Mörka områden och dålig belysning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11</c:v>
                </c:pt>
                <c:pt idx="1">
                  <c:v>49</c:v>
                </c:pt>
                <c:pt idx="2">
                  <c:v>67</c:v>
                </c:pt>
                <c:pt idx="3">
                  <c:v>56</c:v>
                </c:pt>
                <c:pt idx="4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27E-427D-A30E-FD4B0852D44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C1646E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9B597668-FDCE-4F48-B451-C90408D91BB2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A27E-427D-A30E-FD4B0852D447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AFABAA76-98EF-4625-BC77-C72632064BD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27E-427D-A30E-FD4B0852D447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249AF238-2CE0-422B-A6A4-7D97A2C0DD49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A27E-427D-A30E-FD4B0852D447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A5FA47F0-1CE8-43C3-B9AA-96A4C04E63CE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A27E-427D-A30E-FD4B0852D447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56AE6F0C-C89B-4FBE-9654-203B1C911DF3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A27E-427D-A30E-FD4B0852D44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Anlagda bränder i t.ex. papperskorgar</c:v>
                </c:pt>
                <c:pt idx="1">
                  <c:v>Skadegörelse</c:v>
                </c:pt>
                <c:pt idx="2">
                  <c:v>Nedskräpning</c:v>
                </c:pt>
                <c:pt idx="3">
                  <c:v>Klotter</c:v>
                </c:pt>
                <c:pt idx="4">
                  <c:v>Mörka områden och dålig belysning</c:v>
                </c:pt>
              </c:strCache>
            </c:strRef>
          </c:cat>
          <c:val>
            <c:numRef>
              <c:f>Sheet1!$C$2:$C$6</c:f>
              <c:numCache>
                <c:formatCode>0</c:formatCode>
                <c:ptCount val="5"/>
                <c:pt idx="0">
                  <c:v>15</c:v>
                </c:pt>
                <c:pt idx="1">
                  <c:v>42</c:v>
                </c:pt>
                <c:pt idx="2">
                  <c:v>55</c:v>
                </c:pt>
                <c:pt idx="3">
                  <c:v>43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A27E-427D-A30E-FD4B0852D44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624764"/>
            </a:solidFill>
          </c:spPr>
          <c:invertIfNegative val="0"/>
          <c:dLbls>
            <c:dLbl>
              <c:idx val="0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77C3BFBA-5C4B-41A6-995F-C18D2260AE7E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A27E-427D-A30E-FD4B0852D447}"/>
                </c:ext>
              </c:extLst>
            </c:dLbl>
            <c:dLbl>
              <c:idx val="1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99045AE0-C7E3-4A4E-92AF-FA7E56764D65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A27E-427D-A30E-FD4B0852D447}"/>
                </c:ext>
              </c:extLst>
            </c:dLbl>
            <c:dLbl>
              <c:idx val="2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EB402097-2D15-4F81-9BB3-C4E408C9042C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A27E-427D-A30E-FD4B0852D447}"/>
                </c:ext>
              </c:extLst>
            </c:dLbl>
            <c:dLbl>
              <c:idx val="3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A815443-F7AE-46BF-B6FF-24F29206671F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A27E-427D-A30E-FD4B0852D447}"/>
                </c:ext>
              </c:extLst>
            </c:dLbl>
            <c:dLbl>
              <c:idx val="4"/>
              <c:tx>
                <c:rich>
                  <a:bodyPr wrap="none">
                    <a:spAutoFit/>
                  </a:bodyPr>
                  <a:lstStyle/>
                  <a:p>
                    <a:pPr>
                      <a:defRPr/>
                    </a:pPr>
                    <a:fld id="{3D51C776-2A08-4037-A6D8-5244436FEA31}" type="VALUE">
                      <a:rPr lang="en-US" sz="731">
                        <a:solidFill>
                          <a:srgbClr val="000000"/>
                        </a:solidFill>
                        <a:latin typeface="arial"/>
                      </a:rPr>
                      <a:pPr>
                        <a:defRPr/>
                      </a:pPr>
                      <a:t>[VÄRDE]</a:t>
                    </a:fld>
                    <a:endParaRPr lang="sv-SE"/>
                  </a:p>
                </c:rich>
              </c:tx>
              <c:spPr>
                <a:noFill/>
                <a:ln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A27E-427D-A30E-FD4B0852D44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Anlagda bränder i t.ex. papperskorgar</c:v>
                </c:pt>
                <c:pt idx="1">
                  <c:v>Skadegörelse</c:v>
                </c:pt>
                <c:pt idx="2">
                  <c:v>Nedskräpning</c:v>
                </c:pt>
                <c:pt idx="3">
                  <c:v>Klotter</c:v>
                </c:pt>
                <c:pt idx="4">
                  <c:v>Mörka områden och dålig belysning</c:v>
                </c:pt>
              </c:strCache>
            </c:strRef>
          </c:cat>
          <c:val>
            <c:numRef>
              <c:f>Sheet1!$D$2:$D$6</c:f>
              <c:numCache>
                <c:formatCode>0</c:formatCode>
                <c:ptCount val="5"/>
                <c:pt idx="0">
                  <c:v>8</c:v>
                </c:pt>
                <c:pt idx="1">
                  <c:v>37</c:v>
                </c:pt>
                <c:pt idx="2">
                  <c:v>50</c:v>
                </c:pt>
                <c:pt idx="3">
                  <c:v>34</c:v>
                </c:pt>
                <c:pt idx="4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A27E-427D-A30E-FD4B0852D4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457293683"/>
        <c:axId val="368860756"/>
      </c:barChart>
      <c:catAx>
        <c:axId val="4572936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368860756"/>
        <c:crosses val="autoZero"/>
        <c:auto val="0"/>
        <c:lblAlgn val="ctr"/>
        <c:lblOffset val="100"/>
        <c:noMultiLvlLbl val="0"/>
      </c:catAx>
      <c:valAx>
        <c:axId val="368860756"/>
        <c:scaling>
          <c:orientation val="minMax"/>
          <c:max val="100"/>
          <c:min val="0"/>
        </c:scaling>
        <c:delete val="0"/>
        <c:axPos val="b"/>
        <c:numFmt formatCode="General\%" sourceLinked="0"/>
        <c:majorTickMark val="none"/>
        <c:minorTickMark val="none"/>
        <c:tickLblPos val="low"/>
        <c:spPr>
          <a:ln w="9525" cap="sq">
            <a:solidFill>
              <a:srgbClr val="D1D1D1"/>
            </a:solidFill>
            <a:prstDash val="solid"/>
            <a:miter/>
          </a:ln>
        </c:spPr>
        <c:txPr>
          <a:bodyPr rot="0"/>
          <a:lstStyle/>
          <a:p>
            <a:pPr>
              <a:defRPr sz="731" smtId="4294967295">
                <a:solidFill>
                  <a:srgbClr val="000000"/>
                </a:solidFill>
                <a:latin typeface="arial"/>
              </a:defRPr>
            </a:pPr>
            <a:endParaRPr lang="sv-SE"/>
          </a:p>
        </c:txPr>
        <c:crossAx val="457293683"/>
        <c:crosses val="autoZero"/>
        <c:crossBetween val="between"/>
        <c:majorUnit val="25"/>
      </c:valAx>
      <c:spPr>
        <a:solidFill>
          <a:srgbClr val="FFFFFF">
            <a:alpha val="0"/>
          </a:srgbClr>
        </a:solidFill>
      </c:spPr>
    </c:plotArea>
    <c:legend>
      <c:legendPos val="b"/>
      <c:overlay val="0"/>
      <c:txPr>
        <a:bodyPr/>
        <a:lstStyle/>
        <a:p>
          <a:pPr>
            <a:defRPr sz="731" b="0" smtId="4294967295">
              <a:solidFill>
                <a:srgbClr val="000000"/>
              </a:solidFill>
              <a:latin typeface="arial"/>
            </a:defRPr>
          </a:pPr>
          <a:endParaRPr lang="sv-SE"/>
        </a:p>
      </c:txPr>
    </c:legend>
    <c:plotVisOnly val="1"/>
    <c:dispBlanksAs val="gap"/>
    <c:showDLblsOverMax val="1"/>
  </c:chart>
  <c:spPr>
    <a:solidFill>
      <a:srgbClr val="FFFFFF">
        <a:alpha val="0"/>
      </a:srgbClr>
    </a:solidFill>
  </c:spPr>
  <c:txPr>
    <a:bodyPr/>
    <a:lstStyle/>
    <a:p>
      <a:pPr>
        <a:defRPr smtId="4294967295">
          <a:latin typeface="arial"/>
        </a:defRPr>
      </a:pPr>
      <a:endParaRPr lang="sv-S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5564E8-2DAA-9D4A-8CA9-52BC9ADC754C}" type="datetimeFigureOut">
              <a:rPr lang="sv-SE" smtClean="0"/>
              <a:t>2023-09-18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B0C59C-18BC-024C-A299-A865F2532D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67100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C5F231-4156-C04E-BE2B-1C8D650CB271}" type="datetimeFigureOut">
              <a:rPr lang="sv-SE" smtClean="0"/>
              <a:t>2023-09-18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3EFBC-DFEB-4449-86E5-2B2FB3796C6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51478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amsida rapport"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 1">
            <a:extLst>
              <a:ext uri="{FF2B5EF4-FFF2-40B4-BE49-F238E27FC236}">
                <a16:creationId xmlns:a16="http://schemas.microsoft.com/office/drawing/2014/main" id="{9D46DF42-0B31-40B3-A118-2C53455F1F7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/>
              <a:t>Klicka på ikonen för att lägga till en bild i Fotografisk stil 2 (inverterat O – centrerat)</a:t>
            </a:r>
          </a:p>
        </p:txBody>
      </p:sp>
      <p:sp>
        <p:nvSpPr>
          <p:cNvPr id="13" name="Underrubrik 1"/>
          <p:cNvSpPr>
            <a:spLocks noGrp="1"/>
          </p:cNvSpPr>
          <p:nvPr>
            <p:ph type="body" idx="1" hasCustomPrompt="1"/>
          </p:nvPr>
        </p:nvSpPr>
        <p:spPr>
          <a:xfrm>
            <a:off x="2438400" y="3009900"/>
            <a:ext cx="4265744" cy="37528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lnSpc>
                <a:spcPct val="110000"/>
              </a:lnSpc>
              <a:spcBef>
                <a:spcPts val="200"/>
              </a:spcBef>
              <a:spcAft>
                <a:spcPct val="0"/>
              </a:spcAft>
              <a:buNone/>
              <a:defRPr lang="sv-SE" sz="800" b="1" kern="0" cap="all" spc="200" baseline="0" smtClean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</a:t>
            </a:r>
            <a:br>
              <a:rPr lang="sv-SE"/>
            </a:br>
            <a:r>
              <a:rPr lang="sv-SE"/>
              <a:t>format på bakgrundstexten</a:t>
            </a:r>
          </a:p>
        </p:txBody>
      </p:sp>
      <p:sp>
        <p:nvSpPr>
          <p:cNvPr id="12" name="Rubrik"/>
          <p:cNvSpPr>
            <a:spLocks noGrp="1"/>
          </p:cNvSpPr>
          <p:nvPr>
            <p:ph type="title"/>
          </p:nvPr>
        </p:nvSpPr>
        <p:spPr>
          <a:xfrm>
            <a:off x="2439127" y="2105420"/>
            <a:ext cx="4265744" cy="726235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 defTabSz="457200" rtl="0" eaLnBrk="1" fontAlgn="base" hangingPunct="1">
              <a:spcBef>
                <a:spcPts val="1000"/>
              </a:spcBef>
              <a:spcAft>
                <a:spcPts val="1000"/>
              </a:spcAft>
              <a:buFont typeface="Arial"/>
              <a:buNone/>
              <a:defRPr lang="sv-SE" sz="3200" spc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948795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verrubrik, mellan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nummer">
            <a:extLst>
              <a:ext uri="{FF2B5EF4-FFF2-40B4-BE49-F238E27FC236}">
                <a16:creationId xmlns:a16="http://schemas.microsoft.com/office/drawing/2014/main" id="{1D0FB6E8-4013-4817-A360-23929DFED15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0BCBA026-1F68-453E-9036-CC352B75EE63}" type="slidenum">
              <a:rPr lang="sv-SE" smtClean="0"/>
              <a:t>‹#›</a:t>
            </a:fld>
            <a:endParaRPr lang="sv-SE"/>
          </a:p>
        </p:txBody>
      </p:sp>
      <p:sp>
        <p:nvSpPr>
          <p:cNvPr id="2" name="Sidfot">
            <a:extLst>
              <a:ext uri="{FF2B5EF4-FFF2-40B4-BE49-F238E27FC236}">
                <a16:creationId xmlns:a16="http://schemas.microsoft.com/office/drawing/2014/main" id="{4BE1501E-5F9D-4F34-AE4A-E447643393B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Text 1">
            <a:extLst>
              <a:ext uri="{FF2B5EF4-FFF2-40B4-BE49-F238E27FC236}">
                <a16:creationId xmlns:a16="http://schemas.microsoft.com/office/drawing/2014/main" id="{12F92EEA-F31B-41FD-BF08-FD9B7AA5623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57199" y="2173200"/>
            <a:ext cx="5003999" cy="23861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sv-SE"/>
              <a:t>Text</a:t>
            </a:r>
          </a:p>
          <a:p>
            <a:pPr lvl="1"/>
            <a:r>
              <a:rPr lang="sv-SE"/>
              <a:t>Lista nivå ett</a:t>
            </a:r>
          </a:p>
          <a:p>
            <a:pPr lvl="2"/>
            <a:r>
              <a:rPr lang="sv-SE"/>
              <a:t>Lista nivå två</a:t>
            </a:r>
          </a:p>
          <a:p>
            <a:pPr lvl="3"/>
            <a:r>
              <a:rPr lang="sv-SE"/>
              <a:t>Underrubrik</a:t>
            </a:r>
          </a:p>
          <a:p>
            <a:pPr lvl="4"/>
            <a:r>
              <a:rPr lang="sv-SE"/>
              <a:t>Ingress</a:t>
            </a:r>
          </a:p>
        </p:txBody>
      </p:sp>
      <p:sp>
        <p:nvSpPr>
          <p:cNvPr id="8" name="Underrubrik 1">
            <a:extLst>
              <a:ext uri="{FF2B5EF4-FFF2-40B4-BE49-F238E27FC236}">
                <a16:creationId xmlns:a16="http://schemas.microsoft.com/office/drawing/2014/main" id="{8AEC6E39-5380-42ED-8A07-A89121A13D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1079500"/>
            <a:ext cx="6570000" cy="1008000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defRPr lang="sv-SE">
                <a:solidFill>
                  <a:schemeClr val="accent2"/>
                </a:solidFill>
              </a:defRPr>
            </a:lvl1pPr>
          </a:lstStyle>
          <a:p>
            <a:pPr marL="0" lvl="0"/>
            <a:r>
              <a:rPr lang="sv-SE"/>
              <a:t>Mellanrubrik 1 rad</a:t>
            </a:r>
          </a:p>
        </p:txBody>
      </p:sp>
      <p:sp>
        <p:nvSpPr>
          <p:cNvPr id="12" name="Rubrik">
            <a:extLst>
              <a:ext uri="{FF2B5EF4-FFF2-40B4-BE49-F238E27FC236}">
                <a16:creationId xmlns:a16="http://schemas.microsoft.com/office/drawing/2014/main" id="{7B7F95B8-DA24-452E-997C-A055E8A3CDC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508000"/>
            <a:ext cx="6530400" cy="511200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lnSpc>
                <a:spcPct val="100000"/>
              </a:lnSpc>
              <a:defRPr lang="sv-SE" b="1" kern="0" cap="all" spc="16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>
              <a:spcBef>
                <a:spcPct val="0"/>
              </a:spcBef>
            </a:pPr>
            <a:r>
              <a:rPr lang="sv-SE"/>
              <a:t>Överrubrik (Rubrikruta)</a:t>
            </a:r>
          </a:p>
        </p:txBody>
      </p:sp>
    </p:spTree>
    <p:extLst>
      <p:ext uri="{BB962C8B-B14F-4D97-AF65-F5344CB8AC3E}">
        <p14:creationId xmlns:p14="http://schemas.microsoft.com/office/powerpoint/2010/main" val="260202763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dningsrubrik, 1 ruta med ingr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ildnummer">
            <a:extLst>
              <a:ext uri="{FF2B5EF4-FFF2-40B4-BE49-F238E27FC236}">
                <a16:creationId xmlns:a16="http://schemas.microsoft.com/office/drawing/2014/main" id="{D86ACE80-384F-4B1D-AE65-EB8AE4EDBBF0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>
            <a:noAutofit/>
          </a:bodyPr>
          <a:lstStyle/>
          <a:p>
            <a:fld id="{0BCBA026-1F68-453E-9036-CC352B75EE63}" type="slidenum">
              <a:rPr lang="sv-SE" smtClean="0"/>
              <a:t>‹#›</a:t>
            </a:fld>
            <a:endParaRPr lang="sv-SE"/>
          </a:p>
        </p:txBody>
      </p:sp>
      <p:sp>
        <p:nvSpPr>
          <p:cNvPr id="5" name="Sidfot">
            <a:extLst>
              <a:ext uri="{FF2B5EF4-FFF2-40B4-BE49-F238E27FC236}">
                <a16:creationId xmlns:a16="http://schemas.microsoft.com/office/drawing/2014/main" id="{1C1E8E9B-083D-4EB9-8DC8-F8E79734B134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>
            <a:noAutofit/>
          </a:bodyPr>
          <a:lstStyle/>
          <a:p>
            <a:endParaRPr lang="sv-SE"/>
          </a:p>
        </p:txBody>
      </p:sp>
      <p:sp>
        <p:nvSpPr>
          <p:cNvPr id="7" name="Text 1">
            <a:extLst>
              <a:ext uri="{FF2B5EF4-FFF2-40B4-BE49-F238E27FC236}">
                <a16:creationId xmlns:a16="http://schemas.microsoft.com/office/drawing/2014/main" id="{D9104BB8-195B-4C37-B77C-0E5DFB4CFE6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57198" y="2011679"/>
            <a:ext cx="6570002" cy="2712720"/>
          </a:xfrm>
        </p:spPr>
        <p:txBody>
          <a:bodyPr/>
          <a:lstStyle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Tabell/figur/text</a:t>
            </a:r>
          </a:p>
        </p:txBody>
      </p:sp>
      <p:sp>
        <p:nvSpPr>
          <p:cNvPr id="3" name="Underrubrik 1">
            <a:extLst>
              <a:ext uri="{FF2B5EF4-FFF2-40B4-BE49-F238E27FC236}">
                <a16:creationId xmlns:a16="http://schemas.microsoft.com/office/drawing/2014/main" id="{70A02B6F-8FBD-4029-A5A3-B10D7900D6D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7200" y="1230874"/>
            <a:ext cx="6530400" cy="731276"/>
          </a:xfrm>
        </p:spPr>
        <p:txBody>
          <a:bodyPr>
            <a:noAutofit/>
          </a:bodyPr>
          <a:lstStyle>
            <a:lvl1pPr>
              <a:defRPr lang="sv-SE"/>
            </a:lvl1pPr>
          </a:lstStyle>
          <a:p>
            <a:pPr lvl="0"/>
            <a:r>
              <a:rPr lang="sv-SE"/>
              <a:t>Text/Ingress</a:t>
            </a:r>
          </a:p>
        </p:txBody>
      </p:sp>
      <p:sp>
        <p:nvSpPr>
          <p:cNvPr id="16" name="Rubrik">
            <a:extLst>
              <a:ext uri="{FF2B5EF4-FFF2-40B4-BE49-F238E27FC236}">
                <a16:creationId xmlns:a16="http://schemas.microsoft.com/office/drawing/2014/main" id="{50ECD09F-3FDC-4EAD-A9F6-F7D3AE3ECD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100" y="673100"/>
            <a:ext cx="6570000" cy="450000"/>
          </a:xfrm>
        </p:spPr>
        <p:txBody>
          <a:bodyPr/>
          <a:lstStyle>
            <a:lvl1pPr>
              <a:defRPr lang="sv-SE" sz="2200" spc="0"/>
            </a:lvl1pPr>
          </a:lstStyle>
          <a:p>
            <a:r>
              <a:rPr lang="sv-SE"/>
              <a:t>Tidningsrubrik light</a:t>
            </a:r>
          </a:p>
        </p:txBody>
      </p:sp>
    </p:spTree>
    <p:extLst>
      <p:ext uri="{BB962C8B-B14F-4D97-AF65-F5344CB8AC3E}">
        <p14:creationId xmlns:p14="http://schemas.microsoft.com/office/powerpoint/2010/main" val="392714047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dningsrubrik 1 r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nummer">
            <a:extLst>
              <a:ext uri="{FF2B5EF4-FFF2-40B4-BE49-F238E27FC236}">
                <a16:creationId xmlns:a16="http://schemas.microsoft.com/office/drawing/2014/main" id="{EFA6F017-C0B7-470C-968D-909303371A5F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>
            <a:noAutofit/>
          </a:bodyPr>
          <a:lstStyle/>
          <a:p>
            <a:fld id="{0BCBA026-1F68-453E-9036-CC352B75EE63}" type="slidenum">
              <a:rPr lang="sv-SE" smtClean="0"/>
              <a:t>‹#›</a:t>
            </a:fld>
            <a:endParaRPr lang="sv-SE"/>
          </a:p>
        </p:txBody>
      </p:sp>
      <p:sp>
        <p:nvSpPr>
          <p:cNvPr id="4" name="Sidfot">
            <a:extLst>
              <a:ext uri="{FF2B5EF4-FFF2-40B4-BE49-F238E27FC236}">
                <a16:creationId xmlns:a16="http://schemas.microsoft.com/office/drawing/2014/main" id="{22E45488-C2A0-4BA0-B39B-D7F4D14CD8EA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>
            <a:noAutofit/>
          </a:bodyPr>
          <a:lstStyle/>
          <a:p>
            <a:endParaRPr lang="sv-SE"/>
          </a:p>
        </p:txBody>
      </p:sp>
      <p:sp>
        <p:nvSpPr>
          <p:cNvPr id="7" name="Text 2">
            <a:extLst>
              <a:ext uri="{FF2B5EF4-FFF2-40B4-BE49-F238E27FC236}">
                <a16:creationId xmlns:a16="http://schemas.microsoft.com/office/drawing/2014/main" id="{1E2865D5-2772-4FC6-B85C-C7B64DB2ABC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683049" y="1239966"/>
            <a:ext cx="3966323" cy="3319334"/>
          </a:xfrm>
        </p:spPr>
        <p:txBody>
          <a:bodyPr/>
          <a:lstStyle/>
          <a:p>
            <a:pPr lvl="0"/>
            <a:r>
              <a:rPr lang="sv-SE"/>
              <a:t>Tabell/figur/text</a:t>
            </a:r>
          </a:p>
        </p:txBody>
      </p:sp>
      <p:sp>
        <p:nvSpPr>
          <p:cNvPr id="9" name="Text 1">
            <a:extLst>
              <a:ext uri="{FF2B5EF4-FFF2-40B4-BE49-F238E27FC236}">
                <a16:creationId xmlns:a16="http://schemas.microsoft.com/office/drawing/2014/main" id="{7CE0F654-606D-4BCD-B15F-702A6823C5ED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57198" y="1239967"/>
            <a:ext cx="3966323" cy="3319334"/>
          </a:xfrm>
        </p:spPr>
        <p:txBody>
          <a:bodyPr/>
          <a:lstStyle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Tabell/figur/text</a:t>
            </a:r>
          </a:p>
        </p:txBody>
      </p:sp>
      <p:sp>
        <p:nvSpPr>
          <p:cNvPr id="8" name="Rubrik">
            <a:extLst>
              <a:ext uri="{FF2B5EF4-FFF2-40B4-BE49-F238E27FC236}">
                <a16:creationId xmlns:a16="http://schemas.microsoft.com/office/drawing/2014/main" id="{27F1C8C8-6CED-4CC7-89EC-E13F41F2B4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100" y="673100"/>
            <a:ext cx="6530400" cy="450000"/>
          </a:xfrm>
        </p:spPr>
        <p:txBody>
          <a:bodyPr/>
          <a:lstStyle>
            <a:lvl1pPr>
              <a:defRPr lang="sv-SE" sz="2200" spc="0"/>
            </a:lvl1pPr>
          </a:lstStyle>
          <a:p>
            <a:r>
              <a:rPr lang="sv-SE"/>
              <a:t>Tidningsrubrik light</a:t>
            </a:r>
          </a:p>
        </p:txBody>
      </p:sp>
    </p:spTree>
    <p:extLst>
      <p:ext uri="{BB962C8B-B14F-4D97-AF65-F5344CB8AC3E}">
        <p14:creationId xmlns:p14="http://schemas.microsoft.com/office/powerpoint/2010/main" val="1166836307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dningsrubrik 2 r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nummer">
            <a:extLst>
              <a:ext uri="{FF2B5EF4-FFF2-40B4-BE49-F238E27FC236}">
                <a16:creationId xmlns:a16="http://schemas.microsoft.com/office/drawing/2014/main" id="{CE68E06A-6E96-4E87-BDC0-7456BEDFF49D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>
            <a:noAutofit/>
          </a:bodyPr>
          <a:lstStyle/>
          <a:p>
            <a:fld id="{0BCBA026-1F68-453E-9036-CC352B75EE63}" type="slidenum">
              <a:rPr lang="sv-SE" smtClean="0"/>
              <a:t>‹#›</a:t>
            </a:fld>
            <a:endParaRPr lang="sv-SE"/>
          </a:p>
        </p:txBody>
      </p:sp>
      <p:sp>
        <p:nvSpPr>
          <p:cNvPr id="5" name="Sidfot">
            <a:extLst>
              <a:ext uri="{FF2B5EF4-FFF2-40B4-BE49-F238E27FC236}">
                <a16:creationId xmlns:a16="http://schemas.microsoft.com/office/drawing/2014/main" id="{FE11BFE9-4780-4286-A3E9-7ADCEBBE9F0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>
            <a:noAutofit/>
          </a:bodyPr>
          <a:lstStyle/>
          <a:p>
            <a:endParaRPr lang="sv-SE"/>
          </a:p>
        </p:txBody>
      </p:sp>
      <p:sp>
        <p:nvSpPr>
          <p:cNvPr id="23" name="Rubrik">
            <a:extLst>
              <a:ext uri="{FF2B5EF4-FFF2-40B4-BE49-F238E27FC236}">
                <a16:creationId xmlns:a16="http://schemas.microsoft.com/office/drawing/2014/main" id="{65CDECB4-D031-4B6D-8652-00D37969EB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100" y="673100"/>
            <a:ext cx="6530400" cy="784860"/>
          </a:xfrm>
        </p:spPr>
        <p:txBody>
          <a:bodyPr/>
          <a:lstStyle>
            <a:lvl1pPr>
              <a:defRPr lang="sv-SE" sz="2200" spc="0"/>
            </a:lvl1pPr>
          </a:lstStyle>
          <a:p>
            <a:r>
              <a:rPr lang="sv-SE"/>
              <a:t>Tidningsrubrik light </a:t>
            </a:r>
            <a:br>
              <a:rPr lang="sv-SE"/>
            </a:br>
            <a:r>
              <a:rPr lang="sv-SE"/>
              <a:t>2 rader</a:t>
            </a:r>
          </a:p>
        </p:txBody>
      </p:sp>
      <p:sp>
        <p:nvSpPr>
          <p:cNvPr id="7" name="Text 2">
            <a:extLst>
              <a:ext uri="{FF2B5EF4-FFF2-40B4-BE49-F238E27FC236}">
                <a16:creationId xmlns:a16="http://schemas.microsoft.com/office/drawing/2014/main" id="{4057A82C-E372-4E0D-8097-F38DAEB14048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683049" y="1541416"/>
            <a:ext cx="3966323" cy="3017884"/>
          </a:xfrm>
        </p:spPr>
        <p:txBody>
          <a:bodyPr/>
          <a:lstStyle/>
          <a:p>
            <a:pPr lvl="0"/>
            <a:r>
              <a:rPr lang="sv-SE"/>
              <a:t>Tabell/figur/text</a:t>
            </a:r>
          </a:p>
        </p:txBody>
      </p:sp>
      <p:sp>
        <p:nvSpPr>
          <p:cNvPr id="9" name="Text 1">
            <a:extLst>
              <a:ext uri="{FF2B5EF4-FFF2-40B4-BE49-F238E27FC236}">
                <a16:creationId xmlns:a16="http://schemas.microsoft.com/office/drawing/2014/main" id="{F5C436C3-FD5E-49F4-94C4-2F90A12D58E8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57198" y="1541417"/>
            <a:ext cx="3966323" cy="3017884"/>
          </a:xfrm>
        </p:spPr>
        <p:txBody>
          <a:bodyPr/>
          <a:lstStyle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Tabell/figur/text</a:t>
            </a:r>
          </a:p>
        </p:txBody>
      </p:sp>
    </p:spTree>
    <p:extLst>
      <p:ext uri="{BB962C8B-B14F-4D97-AF65-F5344CB8AC3E}">
        <p14:creationId xmlns:p14="http://schemas.microsoft.com/office/powerpoint/2010/main" val="282398605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dningsrubrik, tabellru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nummer">
            <a:extLst>
              <a:ext uri="{FF2B5EF4-FFF2-40B4-BE49-F238E27FC236}">
                <a16:creationId xmlns:a16="http://schemas.microsoft.com/office/drawing/2014/main" id="{EFA6F017-C0B7-470C-968D-909303371A5F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>
            <a:noAutofit/>
          </a:bodyPr>
          <a:lstStyle/>
          <a:p>
            <a:fld id="{0BCBA026-1F68-453E-9036-CC352B75EE63}" type="slidenum">
              <a:rPr lang="sv-SE" smtClean="0"/>
              <a:t>‹#›</a:t>
            </a:fld>
            <a:endParaRPr lang="sv-SE"/>
          </a:p>
        </p:txBody>
      </p:sp>
      <p:sp>
        <p:nvSpPr>
          <p:cNvPr id="4" name="Sidfot">
            <a:extLst>
              <a:ext uri="{FF2B5EF4-FFF2-40B4-BE49-F238E27FC236}">
                <a16:creationId xmlns:a16="http://schemas.microsoft.com/office/drawing/2014/main" id="{22E45488-C2A0-4BA0-B39B-D7F4D14CD8EA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>
            <a:noAutofit/>
          </a:bodyPr>
          <a:lstStyle/>
          <a:p>
            <a:endParaRPr lang="sv-SE"/>
          </a:p>
        </p:txBody>
      </p:sp>
      <p:sp>
        <p:nvSpPr>
          <p:cNvPr id="19" name="Text 6">
            <a:extLst>
              <a:ext uri="{FF2B5EF4-FFF2-40B4-BE49-F238E27FC236}">
                <a16:creationId xmlns:a16="http://schemas.microsoft.com/office/drawing/2014/main" id="{37A71339-E73F-4ED6-AF11-55CBFD835DCB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046522" y="3026530"/>
            <a:ext cx="2668853" cy="1692000"/>
          </a:xfrm>
        </p:spPr>
        <p:txBody>
          <a:bodyPr>
            <a:noAutofit/>
          </a:bodyPr>
          <a:lstStyle>
            <a:lvl1pPr>
              <a:defRPr sz="1050"/>
            </a:lvl1pPr>
          </a:lstStyle>
          <a:p>
            <a:pPr lvl="0"/>
            <a:r>
              <a:rPr lang="sv-SE"/>
              <a:t>Tabell/figur/text</a:t>
            </a:r>
          </a:p>
        </p:txBody>
      </p:sp>
      <p:sp>
        <p:nvSpPr>
          <p:cNvPr id="18" name="Text 5">
            <a:extLst>
              <a:ext uri="{FF2B5EF4-FFF2-40B4-BE49-F238E27FC236}">
                <a16:creationId xmlns:a16="http://schemas.microsoft.com/office/drawing/2014/main" id="{8365512B-58B2-4A24-86FE-118A4B045B93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3251861" y="3026530"/>
            <a:ext cx="2668853" cy="1692000"/>
          </a:xfrm>
        </p:spPr>
        <p:txBody>
          <a:bodyPr>
            <a:noAutofit/>
          </a:bodyPr>
          <a:lstStyle>
            <a:lvl1pPr>
              <a:defRPr sz="1050"/>
            </a:lvl1pPr>
          </a:lstStyle>
          <a:p>
            <a:pPr lvl="0"/>
            <a:r>
              <a:rPr lang="sv-SE"/>
              <a:t>Tabell/figur/text</a:t>
            </a:r>
          </a:p>
        </p:txBody>
      </p:sp>
      <p:sp>
        <p:nvSpPr>
          <p:cNvPr id="16" name="Text 4">
            <a:extLst>
              <a:ext uri="{FF2B5EF4-FFF2-40B4-BE49-F238E27FC236}">
                <a16:creationId xmlns:a16="http://schemas.microsoft.com/office/drawing/2014/main" id="{24609C24-3B43-4440-AF7A-F593388D885B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457200" y="3026530"/>
            <a:ext cx="2668853" cy="1692000"/>
          </a:xfrm>
        </p:spPr>
        <p:txBody>
          <a:bodyPr>
            <a:noAutofit/>
          </a:bodyPr>
          <a:lstStyle>
            <a:lvl1pPr>
              <a:defRPr sz="1050"/>
            </a:lvl1pPr>
          </a:lstStyle>
          <a:p>
            <a:pPr lvl="0"/>
            <a:r>
              <a:rPr lang="sv-SE"/>
              <a:t>Tabell/figur/text</a:t>
            </a:r>
          </a:p>
        </p:txBody>
      </p:sp>
      <p:sp>
        <p:nvSpPr>
          <p:cNvPr id="15" name="Text 3">
            <a:extLst>
              <a:ext uri="{FF2B5EF4-FFF2-40B4-BE49-F238E27FC236}">
                <a16:creationId xmlns:a16="http://schemas.microsoft.com/office/drawing/2014/main" id="{733BF0DF-23E7-4BEF-AA38-3CF4A5D3EF85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6046522" y="1239966"/>
            <a:ext cx="2668853" cy="1692000"/>
          </a:xfrm>
        </p:spPr>
        <p:txBody>
          <a:bodyPr>
            <a:noAutofit/>
          </a:bodyPr>
          <a:lstStyle>
            <a:lvl1pPr>
              <a:defRPr sz="1050"/>
            </a:lvl1pPr>
          </a:lstStyle>
          <a:p>
            <a:pPr lvl="0"/>
            <a:r>
              <a:rPr lang="sv-SE"/>
              <a:t>Tabell/figur/text</a:t>
            </a:r>
          </a:p>
        </p:txBody>
      </p:sp>
      <p:sp>
        <p:nvSpPr>
          <p:cNvPr id="14" name="Text 2">
            <a:extLst>
              <a:ext uri="{FF2B5EF4-FFF2-40B4-BE49-F238E27FC236}">
                <a16:creationId xmlns:a16="http://schemas.microsoft.com/office/drawing/2014/main" id="{929F900D-0EC1-4150-A27D-25D098393F95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3251861" y="1239966"/>
            <a:ext cx="2668853" cy="1692000"/>
          </a:xfrm>
        </p:spPr>
        <p:txBody>
          <a:bodyPr>
            <a:noAutofit/>
          </a:bodyPr>
          <a:lstStyle>
            <a:lvl1pPr>
              <a:defRPr sz="1050"/>
            </a:lvl1pPr>
          </a:lstStyle>
          <a:p>
            <a:pPr lvl="0"/>
            <a:r>
              <a:rPr lang="sv-SE"/>
              <a:t>Tabell/figur/text</a:t>
            </a:r>
          </a:p>
        </p:txBody>
      </p:sp>
      <p:sp>
        <p:nvSpPr>
          <p:cNvPr id="13" name="Text 1">
            <a:extLst>
              <a:ext uri="{FF2B5EF4-FFF2-40B4-BE49-F238E27FC236}">
                <a16:creationId xmlns:a16="http://schemas.microsoft.com/office/drawing/2014/main" id="{5625F7D3-45ED-4596-8700-994A29EF02C9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57200" y="1239966"/>
            <a:ext cx="2668853" cy="1692000"/>
          </a:xfrm>
        </p:spPr>
        <p:txBody>
          <a:bodyPr>
            <a:noAutofit/>
          </a:bodyPr>
          <a:lstStyle>
            <a:lvl1pPr>
              <a:defRPr sz="1050"/>
            </a:lvl1pPr>
          </a:lstStyle>
          <a:p>
            <a:pPr lvl="0"/>
            <a:r>
              <a:rPr lang="sv-SE"/>
              <a:t>Tabell/figur/text</a:t>
            </a:r>
          </a:p>
        </p:txBody>
      </p:sp>
      <p:sp>
        <p:nvSpPr>
          <p:cNvPr id="8" name="Rubrik">
            <a:extLst>
              <a:ext uri="{FF2B5EF4-FFF2-40B4-BE49-F238E27FC236}">
                <a16:creationId xmlns:a16="http://schemas.microsoft.com/office/drawing/2014/main" id="{27F1C8C8-6CED-4CC7-89EC-E13F41F2B4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100" y="673100"/>
            <a:ext cx="6530400" cy="450000"/>
          </a:xfrm>
        </p:spPr>
        <p:txBody>
          <a:bodyPr/>
          <a:lstStyle>
            <a:lvl1pPr>
              <a:defRPr lang="sv-SE" sz="2200" spc="0"/>
            </a:lvl1pPr>
          </a:lstStyle>
          <a:p>
            <a:r>
              <a:rPr lang="sv-SE"/>
              <a:t>Tidningsrubrik light</a:t>
            </a:r>
          </a:p>
        </p:txBody>
      </p:sp>
    </p:spTree>
    <p:extLst>
      <p:ext uri="{BB962C8B-B14F-4D97-AF65-F5344CB8AC3E}">
        <p14:creationId xmlns:p14="http://schemas.microsoft.com/office/powerpoint/2010/main" val="486193824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nummer">
            <a:extLst>
              <a:ext uri="{FF2B5EF4-FFF2-40B4-BE49-F238E27FC236}">
                <a16:creationId xmlns:a16="http://schemas.microsoft.com/office/drawing/2014/main" id="{66463AD4-86EC-4253-9081-8BD573C8FE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CBA026-1F68-453E-9036-CC352B75EE63}" type="slidenum">
              <a:rPr lang="sv-SE" smtClean="0"/>
              <a:t>‹#›</a:t>
            </a:fld>
            <a:endParaRPr lang="sv-SE"/>
          </a:p>
        </p:txBody>
      </p:sp>
      <p:sp>
        <p:nvSpPr>
          <p:cNvPr id="3" name="Sidfot">
            <a:extLst>
              <a:ext uri="{FF2B5EF4-FFF2-40B4-BE49-F238E27FC236}">
                <a16:creationId xmlns:a16="http://schemas.microsoft.com/office/drawing/2014/main" id="{D0B1DF18-5F15-4B51-A4BA-5235D303E5C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5212589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ymboler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nummer">
            <a:extLst>
              <a:ext uri="{FF2B5EF4-FFF2-40B4-BE49-F238E27FC236}">
                <a16:creationId xmlns:a16="http://schemas.microsoft.com/office/drawing/2014/main" id="{67CD8B37-F37F-40A7-AD1B-153EB5A183F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CBA026-1F68-453E-9036-CC352B75EE63}" type="slidenum">
              <a:rPr lang="sv-SE" smtClean="0"/>
              <a:t>‹#›</a:t>
            </a:fld>
            <a:endParaRPr lang="sv-SE"/>
          </a:p>
        </p:txBody>
      </p:sp>
      <p:sp>
        <p:nvSpPr>
          <p:cNvPr id="3" name="Sidfot">
            <a:extLst>
              <a:ext uri="{FF2B5EF4-FFF2-40B4-BE49-F238E27FC236}">
                <a16:creationId xmlns:a16="http://schemas.microsoft.com/office/drawing/2014/main" id="{97045ACB-B6B0-4D16-A684-4F6FDCAFA6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8" name="Text 3">
            <a:extLst>
              <a:ext uri="{FF2B5EF4-FFF2-40B4-BE49-F238E27FC236}">
                <a16:creationId xmlns:a16="http://schemas.microsoft.com/office/drawing/2014/main" id="{E9F6CAE7-1C23-4CFE-99AF-3E3458B8FD6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980310" y="3219450"/>
            <a:ext cx="2736555" cy="1329894"/>
          </a:xfrm>
        </p:spPr>
        <p:txBody>
          <a:bodyPr/>
          <a:lstStyle>
            <a:lvl1pPr algn="ctr"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sv-SE"/>
              <a:t>Text/beskrivning</a:t>
            </a:r>
          </a:p>
        </p:txBody>
      </p:sp>
      <p:sp>
        <p:nvSpPr>
          <p:cNvPr id="20" name="Underrubrik 3">
            <a:extLst>
              <a:ext uri="{FF2B5EF4-FFF2-40B4-BE49-F238E27FC236}">
                <a16:creationId xmlns:a16="http://schemas.microsoft.com/office/drawing/2014/main" id="{2190BE62-0C03-4BD8-902E-4540F41D5DF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509787" y="1317711"/>
            <a:ext cx="1677600" cy="1677600"/>
          </a:xfrm>
          <a:prstGeom prst="ellipse">
            <a:avLst/>
          </a:prstGeom>
          <a:ln w="2222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lIns="0" tIns="0" rIns="0" bIns="0" anchor="ctr"/>
          <a:lstStyle>
            <a:lvl1pPr algn="ctr">
              <a:defRPr sz="1100" b="1" cap="all" spc="20" baseline="0">
                <a:latin typeface="+mn-lt"/>
                <a:ea typeface="Roboto Bold" panose="02000000000000000000" pitchFamily="2" charset="0"/>
              </a:defRPr>
            </a:lvl1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17" name="Text 2">
            <a:extLst>
              <a:ext uri="{FF2B5EF4-FFF2-40B4-BE49-F238E27FC236}">
                <a16:creationId xmlns:a16="http://schemas.microsoft.com/office/drawing/2014/main" id="{156F4025-32B3-48CC-8CAB-2DC981B36C8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200925" y="3219449"/>
            <a:ext cx="2736555" cy="1329894"/>
          </a:xfrm>
        </p:spPr>
        <p:txBody>
          <a:bodyPr/>
          <a:lstStyle>
            <a:lvl1pPr algn="ctr"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sv-SE"/>
              <a:t>Text/beskrivning</a:t>
            </a:r>
          </a:p>
        </p:txBody>
      </p:sp>
      <p:sp>
        <p:nvSpPr>
          <p:cNvPr id="19" name="Underrubrik 2">
            <a:extLst>
              <a:ext uri="{FF2B5EF4-FFF2-40B4-BE49-F238E27FC236}">
                <a16:creationId xmlns:a16="http://schemas.microsoft.com/office/drawing/2014/main" id="{6E0F5E72-D991-4591-8B53-1A4657241A9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730402" y="1317712"/>
            <a:ext cx="1677600" cy="1677600"/>
          </a:xfrm>
          <a:prstGeom prst="ellipse">
            <a:avLst/>
          </a:prstGeom>
          <a:ln w="2222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lIns="0" tIns="0" rIns="0" bIns="0" anchor="ctr"/>
          <a:lstStyle>
            <a:lvl1pPr algn="ctr">
              <a:defRPr sz="1100" b="1" cap="all" spc="20" baseline="0">
                <a:latin typeface="+mn-lt"/>
                <a:ea typeface="Roboto Bold" panose="02000000000000000000" pitchFamily="2" charset="0"/>
              </a:defRPr>
            </a:lvl1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15" name="Text 1">
            <a:extLst>
              <a:ext uri="{FF2B5EF4-FFF2-40B4-BE49-F238E27FC236}">
                <a16:creationId xmlns:a16="http://schemas.microsoft.com/office/drawing/2014/main" id="{AED9F0FE-EC2B-470D-A88F-4990931A785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1540" y="3219450"/>
            <a:ext cx="2736555" cy="1329894"/>
          </a:xfrm>
        </p:spPr>
        <p:txBody>
          <a:bodyPr/>
          <a:lstStyle>
            <a:lvl1pPr algn="ctr"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sv-SE"/>
              <a:t>Text/beskrivning</a:t>
            </a:r>
          </a:p>
        </p:txBody>
      </p:sp>
      <p:sp>
        <p:nvSpPr>
          <p:cNvPr id="6" name="Underrubrik 1">
            <a:extLst>
              <a:ext uri="{FF2B5EF4-FFF2-40B4-BE49-F238E27FC236}">
                <a16:creationId xmlns:a16="http://schemas.microsoft.com/office/drawing/2014/main" id="{7B9E9639-DB75-41E4-8537-6FF7341FDFE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23017" y="1317712"/>
            <a:ext cx="1677600" cy="1677600"/>
          </a:xfrm>
          <a:prstGeom prst="ellipse">
            <a:avLst/>
          </a:prstGeom>
          <a:ln w="222250"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lIns="0" tIns="0" rIns="0" bIns="0" anchor="ctr"/>
          <a:lstStyle>
            <a:lvl1pPr algn="ctr">
              <a:defRPr sz="1100" b="1" cap="all" spc="20" baseline="0">
                <a:latin typeface="+mn-lt"/>
                <a:ea typeface="Roboto Bold" panose="02000000000000000000" pitchFamily="2" charset="0"/>
              </a:defRPr>
            </a:lvl1pPr>
          </a:lstStyle>
          <a:p>
            <a:pPr lvl="0"/>
            <a:r>
              <a:rPr lang="sv-SE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167921222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ag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nummer">
            <a:extLst>
              <a:ext uri="{FF2B5EF4-FFF2-40B4-BE49-F238E27FC236}">
                <a16:creationId xmlns:a16="http://schemas.microsoft.com/office/drawing/2014/main" id="{2E56692F-7B72-42C1-8BFA-99A6BD7A1A94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7676534" y="4767263"/>
            <a:ext cx="976625" cy="274637"/>
          </a:xfrm>
        </p:spPr>
        <p:txBody>
          <a:bodyPr>
            <a:noAutofit/>
          </a:bodyPr>
          <a:lstStyle/>
          <a:p>
            <a:fld id="{0BCBA026-1F68-453E-9036-CC352B75EE63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Sidfot">
            <a:extLst>
              <a:ext uri="{FF2B5EF4-FFF2-40B4-BE49-F238E27FC236}">
                <a16:creationId xmlns:a16="http://schemas.microsoft.com/office/drawing/2014/main" id="{0477FD56-C21F-46FB-85DB-41F7D3DAE222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423560" y="4767263"/>
            <a:ext cx="7134988" cy="274637"/>
          </a:xfrm>
        </p:spPr>
        <p:txBody>
          <a:bodyPr>
            <a:noAutofit/>
          </a:bodyPr>
          <a:lstStyle/>
          <a:p>
            <a:endParaRPr lang="sv-SE"/>
          </a:p>
        </p:txBody>
      </p:sp>
      <p:sp>
        <p:nvSpPr>
          <p:cNvPr id="10" name="Text 2">
            <a:extLst>
              <a:ext uri="{FF2B5EF4-FFF2-40B4-BE49-F238E27FC236}">
                <a16:creationId xmlns:a16="http://schemas.microsoft.com/office/drawing/2014/main" id="{608D373E-A872-43CD-81F9-5DB77B989CD5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6262084" y="1068559"/>
            <a:ext cx="2261403" cy="3589631"/>
          </a:xfrm>
        </p:spPr>
        <p:txBody>
          <a:bodyPr/>
          <a:lstStyle>
            <a:lvl1pPr>
              <a:spcAft>
                <a:spcPts val="500"/>
              </a:spcAft>
              <a:defRPr sz="800"/>
            </a:lvl1pPr>
            <a:lvl2pPr>
              <a:spcAft>
                <a:spcPts val="500"/>
              </a:spcAft>
              <a:defRPr sz="800"/>
            </a:lvl2pPr>
            <a:lvl3pPr>
              <a:spcAft>
                <a:spcPts val="250"/>
              </a:spcAft>
              <a:defRPr sz="8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Text 1">
            <a:extLst>
              <a:ext uri="{FF2B5EF4-FFF2-40B4-BE49-F238E27FC236}">
                <a16:creationId xmlns:a16="http://schemas.microsoft.com/office/drawing/2014/main" id="{A61E2BDB-CE69-4E58-9148-74E906E8D71F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57200" y="1098954"/>
            <a:ext cx="5005388" cy="35182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8" name="Underrubrik 1">
            <a:extLst>
              <a:ext uri="{FF2B5EF4-FFF2-40B4-BE49-F238E27FC236}">
                <a16:creationId xmlns:a16="http://schemas.microsoft.com/office/drawing/2014/main" id="{3D931394-48FF-42C4-8E41-BC52FD14760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62086" y="485310"/>
            <a:ext cx="2261401" cy="641662"/>
          </a:xfrm>
        </p:spPr>
        <p:txBody>
          <a:bodyPr anchor="b">
            <a:noAutofit/>
          </a:bodyPr>
          <a:lstStyle>
            <a:lvl1pPr>
              <a:spcBef>
                <a:spcPct val="0"/>
              </a:spcBef>
              <a:spcAft>
                <a:spcPct val="0"/>
              </a:spcAft>
              <a:defRPr lang="sv-SE" sz="800" b="1" spc="20" baseline="0">
                <a:latin typeface="+mj-lt"/>
                <a:ea typeface="Roboto Bold" panose="02000000000000000000" pitchFamily="2" charset="0"/>
              </a:defRPr>
            </a:lvl1pPr>
          </a:lstStyle>
          <a:p>
            <a:pPr lvl="0"/>
            <a:r>
              <a:rPr lang="sv-SE"/>
              <a:t>Spaltrubrik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5" y="485309"/>
            <a:ext cx="5004673" cy="57036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>
              <a:defRPr lang="sv-SE" sz="1200" b="1" kern="0" cap="all" spc="160">
                <a:solidFill>
                  <a:schemeClr val="tx2"/>
                </a:solidFill>
                <a:ea typeface="Roboto Slab Bold" pitchFamily="2" charset="0"/>
                <a:cs typeface="Roboto Slab Bold" pitchFamily="2" charset="0"/>
              </a:defRPr>
            </a:lvl1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Font typeface="Arial"/>
              <a:tabLst>
                <a:tab pos="2873375" algn="l"/>
              </a:tabLst>
            </a:pPr>
            <a:r>
              <a:rPr lang="en-US"/>
              <a:t>Click to edit Master title style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63195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ut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0" y="2989530"/>
            <a:ext cx="9143999" cy="37528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spcBef>
                <a:spcPts val="200"/>
              </a:spcBef>
              <a:spcAft>
                <a:spcPct val="0"/>
              </a:spcAft>
              <a:buNone/>
              <a:defRPr lang="sv-SE" sz="800" b="1" kern="0" cap="all" spc="200" baseline="0" smtClean="0">
                <a:solidFill>
                  <a:schemeClr val="tx1"/>
                </a:solidFill>
                <a:latin typeface="+mj-lt"/>
                <a:ea typeface="Roboto Slab Bold" pitchFamily="2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4" name="Logo">
            <a:extLst>
              <a:ext uri="{FF2B5EF4-FFF2-40B4-BE49-F238E27FC236}">
                <a16:creationId xmlns:a16="http://schemas.microsoft.com/office/drawing/2014/main" id="{345EDE44-F5AE-4637-9F39-CAB875C58E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3207" y="1775039"/>
            <a:ext cx="3797587" cy="1265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52853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ild 1">
            <a:extLst>
              <a:ext uri="{FF2B5EF4-FFF2-40B4-BE49-F238E27FC236}">
                <a16:creationId xmlns:a16="http://schemas.microsoft.com/office/drawing/2014/main" id="{E0245FF9-7A8F-4C21-93FA-0F816717A38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51435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på ikonen för att lägga till en bild i Fotografisk stil 2 (inverterat O – höger/vänster)</a:t>
            </a:r>
          </a:p>
        </p:txBody>
      </p:sp>
      <p:sp>
        <p:nvSpPr>
          <p:cNvPr id="13" name="Text 1">
            <a:extLst>
              <a:ext uri="{FF2B5EF4-FFF2-40B4-BE49-F238E27FC236}">
                <a16:creationId xmlns:a16="http://schemas.microsoft.com/office/drawing/2014/main" id="{604188A8-4C49-42D1-990A-5171E36A9B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51500" y="1625600"/>
            <a:ext cx="2538000" cy="2782800"/>
          </a:xfrm>
        </p:spPr>
        <p:txBody>
          <a:bodyPr/>
          <a:lstStyle>
            <a:lvl1pPr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FontTx/>
              <a:buNone/>
              <a:tabLst>
                <a:tab pos="2332038" algn="r"/>
              </a:tabLst>
              <a:defRPr lang="sv-SE"/>
            </a:lvl1pPr>
            <a:lvl2pPr marL="0" inden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332038" algn="r"/>
              </a:tabLst>
              <a:defRPr lang="sv-SE" sz="1050">
                <a:solidFill>
                  <a:schemeClr val="tx2"/>
                </a:solidFill>
              </a:defRPr>
            </a:lvl2pPr>
          </a:lstStyle>
          <a:p>
            <a:pPr lvl="0"/>
            <a:r>
              <a:rPr lang="sv-SE"/>
              <a:t>Nivå ett</a:t>
            </a:r>
          </a:p>
          <a:p>
            <a:pPr lvl="1"/>
            <a:r>
              <a:rPr lang="sv-SE"/>
              <a:t>Nivå två</a:t>
            </a:r>
          </a:p>
        </p:txBody>
      </p:sp>
      <p:sp>
        <p:nvSpPr>
          <p:cNvPr id="9" name="Rubrik">
            <a:extLst>
              <a:ext uri="{FF2B5EF4-FFF2-40B4-BE49-F238E27FC236}">
                <a16:creationId xmlns:a16="http://schemas.microsoft.com/office/drawing/2014/main" id="{E164D1DF-9B22-49A3-94B8-C05DB24006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100" y="1498600"/>
            <a:ext cx="3981600" cy="3171600"/>
          </a:xfrm>
        </p:spPr>
        <p:txBody>
          <a:bodyPr/>
          <a:lstStyle>
            <a:lvl1pPr>
              <a:defRPr lang="sv-SE" baseline="0">
                <a:solidFill>
                  <a:schemeClr val="tx2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342235581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 1">
            <a:extLst>
              <a:ext uri="{FF2B5EF4-FFF2-40B4-BE49-F238E27FC236}">
                <a16:creationId xmlns:a16="http://schemas.microsoft.com/office/drawing/2014/main" id="{287B15F8-E055-4194-8C6F-1F745519D2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  <a:endParaRPr lang="sv-SE"/>
          </a:p>
        </p:txBody>
      </p:sp>
      <p:sp>
        <p:nvSpPr>
          <p:cNvPr id="8" name="Rubrik">
            <a:extLst>
              <a:ext uri="{FF2B5EF4-FFF2-40B4-BE49-F238E27FC236}">
                <a16:creationId xmlns:a16="http://schemas.microsoft.com/office/drawing/2014/main" id="{22E61C18-8F68-4FC2-BA0C-9DFD473F63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5600" y="581894"/>
            <a:ext cx="6423067" cy="1147758"/>
          </a:xfrm>
        </p:spPr>
        <p:txBody>
          <a:bodyPr/>
          <a:lstStyle>
            <a:lvl1pPr>
              <a:defRPr strike="noStrike">
                <a:solidFill>
                  <a:schemeClr val="tx2"/>
                </a:solidFill>
                <a:effectLst/>
              </a:defRPr>
            </a:lvl1pPr>
          </a:lstStyle>
          <a:p>
            <a:r>
              <a:rPr lang="sv-SE"/>
              <a:t>Rubrik/Avsnitt</a:t>
            </a:r>
          </a:p>
        </p:txBody>
      </p:sp>
    </p:spTree>
    <p:extLst>
      <p:ext uri="{BB962C8B-B14F-4D97-AF65-F5344CB8AC3E}">
        <p14:creationId xmlns:p14="http://schemas.microsoft.com/office/powerpoint/2010/main" val="224475748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nummer">
            <a:extLst>
              <a:ext uri="{FF2B5EF4-FFF2-40B4-BE49-F238E27FC236}">
                <a16:creationId xmlns:a16="http://schemas.microsoft.com/office/drawing/2014/main" id="{ADCB667F-25DA-4432-B46F-FF254F29B21D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0BCBA026-1F68-453E-9036-CC352B75EE63}" type="slidenum">
              <a:rPr lang="sv-SE" smtClean="0"/>
              <a:t>‹#›</a:t>
            </a:fld>
            <a:endParaRPr lang="sv-SE"/>
          </a:p>
        </p:txBody>
      </p:sp>
      <p:sp>
        <p:nvSpPr>
          <p:cNvPr id="3" name="Sidfot">
            <a:extLst>
              <a:ext uri="{FF2B5EF4-FFF2-40B4-BE49-F238E27FC236}">
                <a16:creationId xmlns:a16="http://schemas.microsoft.com/office/drawing/2014/main" id="{A97B2FD6-09C6-445B-814B-25E2171A14A6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Text 1">
            <a:extLst>
              <a:ext uri="{FF2B5EF4-FFF2-40B4-BE49-F238E27FC236}">
                <a16:creationId xmlns:a16="http://schemas.microsoft.com/office/drawing/2014/main" id="{8A45426B-74EC-4A05-B595-82493036427D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57198" y="1304924"/>
            <a:ext cx="6570000" cy="3165475"/>
          </a:xfrm>
        </p:spPr>
        <p:txBody>
          <a:bodyPr numCol="1" spcCol="432000"/>
          <a:lstStyle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Text</a:t>
            </a:r>
          </a:p>
          <a:p>
            <a:pPr lvl="1"/>
            <a:r>
              <a:rPr lang="sv-SE"/>
              <a:t>Lista nivå ett</a:t>
            </a:r>
          </a:p>
          <a:p>
            <a:pPr lvl="2"/>
            <a:r>
              <a:rPr lang="sv-SE"/>
              <a:t>Lista nivå två</a:t>
            </a:r>
          </a:p>
          <a:p>
            <a:pPr lvl="3"/>
            <a:r>
              <a:rPr lang="sv-SE"/>
              <a:t>Underrubrik</a:t>
            </a:r>
          </a:p>
          <a:p>
            <a:pPr lvl="4"/>
            <a:r>
              <a:rPr lang="sv-SE"/>
              <a:t>Ingress</a:t>
            </a:r>
          </a:p>
        </p:txBody>
      </p:sp>
      <p:sp>
        <p:nvSpPr>
          <p:cNvPr id="5" name="Rubrik">
            <a:extLst>
              <a:ext uri="{FF2B5EF4-FFF2-40B4-BE49-F238E27FC236}">
                <a16:creationId xmlns:a16="http://schemas.microsoft.com/office/drawing/2014/main" id="{D150D916-6696-42D1-B4F5-311235B971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100" y="673100"/>
            <a:ext cx="6570000" cy="529200"/>
          </a:xfrm>
        </p:spPr>
        <p:txBody>
          <a:bodyPr anchor="b"/>
          <a:lstStyle>
            <a:lvl1pPr>
              <a:defRPr sz="3000" spc="0" baseline="0"/>
            </a:lvl1pPr>
          </a:lstStyle>
          <a:p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215994010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ru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ildnummer">
            <a:extLst>
              <a:ext uri="{FF2B5EF4-FFF2-40B4-BE49-F238E27FC236}">
                <a16:creationId xmlns:a16="http://schemas.microsoft.com/office/drawing/2014/main" id="{85BE201B-E199-4F11-AFB0-10206FF3E05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0BCBA026-1F68-453E-9036-CC352B75EE63}" type="slidenum">
              <a:rPr lang="sv-SE" smtClean="0"/>
              <a:t>‹#›</a:t>
            </a:fld>
            <a:endParaRPr lang="sv-SE"/>
          </a:p>
        </p:txBody>
      </p:sp>
      <p:sp>
        <p:nvSpPr>
          <p:cNvPr id="13" name="Sidfot">
            <a:extLst>
              <a:ext uri="{FF2B5EF4-FFF2-40B4-BE49-F238E27FC236}">
                <a16:creationId xmlns:a16="http://schemas.microsoft.com/office/drawing/2014/main" id="{8645A74C-C8A8-4C54-B8BD-1E4C524A892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2" name="Text 2">
            <a:extLst>
              <a:ext uri="{FF2B5EF4-FFF2-40B4-BE49-F238E27FC236}">
                <a16:creationId xmlns:a16="http://schemas.microsoft.com/office/drawing/2014/main" id="{04043EA9-D8B0-4DBB-B5D9-46B4D7654F9C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683049" y="1304923"/>
            <a:ext cx="3966323" cy="3165475"/>
          </a:xfrm>
        </p:spPr>
        <p:txBody>
          <a:bodyPr/>
          <a:lstStyle/>
          <a:p>
            <a:pPr lvl="0"/>
            <a:r>
              <a:rPr lang="sv-SE"/>
              <a:t>Text</a:t>
            </a:r>
          </a:p>
          <a:p>
            <a:pPr lvl="1"/>
            <a:r>
              <a:rPr lang="sv-SE"/>
              <a:t>Lista nivå ett</a:t>
            </a:r>
          </a:p>
          <a:p>
            <a:pPr lvl="2"/>
            <a:r>
              <a:rPr lang="sv-SE"/>
              <a:t>Lista nivå två</a:t>
            </a:r>
          </a:p>
          <a:p>
            <a:pPr lvl="3"/>
            <a:r>
              <a:rPr lang="sv-SE"/>
              <a:t>Underrubrik</a:t>
            </a:r>
          </a:p>
          <a:p>
            <a:pPr lvl="4"/>
            <a:r>
              <a:rPr lang="sv-SE"/>
              <a:t>Ingress</a:t>
            </a:r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81C74004-9A72-4190-AA51-CCADE48261C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57198" y="1304924"/>
            <a:ext cx="3966323" cy="3165475"/>
          </a:xfrm>
        </p:spPr>
        <p:txBody>
          <a:bodyPr/>
          <a:lstStyle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Text</a:t>
            </a:r>
          </a:p>
          <a:p>
            <a:pPr lvl="1"/>
            <a:r>
              <a:rPr lang="sv-SE"/>
              <a:t>Lista nivå ett</a:t>
            </a:r>
          </a:p>
          <a:p>
            <a:pPr lvl="2"/>
            <a:r>
              <a:rPr lang="sv-SE"/>
              <a:t>Lista nivå två</a:t>
            </a:r>
          </a:p>
          <a:p>
            <a:pPr lvl="3"/>
            <a:r>
              <a:rPr lang="sv-SE"/>
              <a:t>Underrubrik</a:t>
            </a:r>
          </a:p>
          <a:p>
            <a:pPr lvl="4"/>
            <a:r>
              <a:rPr lang="sv-SE"/>
              <a:t>Ingress</a:t>
            </a:r>
          </a:p>
        </p:txBody>
      </p:sp>
      <p:sp>
        <p:nvSpPr>
          <p:cNvPr id="6" name="Rubrik">
            <a:extLst>
              <a:ext uri="{FF2B5EF4-FFF2-40B4-BE49-F238E27FC236}">
                <a16:creationId xmlns:a16="http://schemas.microsoft.com/office/drawing/2014/main" id="{CFC1A926-9CD9-49F9-8CEB-E0AB9CE33B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100" y="673100"/>
            <a:ext cx="6570000" cy="529200"/>
          </a:xfrm>
        </p:spPr>
        <p:txBody>
          <a:bodyPr anchor="b"/>
          <a:lstStyle>
            <a:lvl1pPr>
              <a:defRPr sz="3000" spc="0" baseline="0"/>
            </a:lvl1pPr>
          </a:lstStyle>
          <a:p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99976702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med mellan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Bildnummer">
            <a:extLst>
              <a:ext uri="{FF2B5EF4-FFF2-40B4-BE49-F238E27FC236}">
                <a16:creationId xmlns:a16="http://schemas.microsoft.com/office/drawing/2014/main" id="{413C808F-D70F-4308-95FC-1FFAFAA535BB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>
            <a:noAutofit/>
          </a:bodyPr>
          <a:lstStyle/>
          <a:p>
            <a:fld id="{0BCBA026-1F68-453E-9036-CC352B75EE63}" type="slidenum">
              <a:rPr lang="sv-SE" smtClean="0"/>
              <a:t>‹#›</a:t>
            </a:fld>
            <a:endParaRPr lang="sv-SE"/>
          </a:p>
        </p:txBody>
      </p:sp>
      <p:sp>
        <p:nvSpPr>
          <p:cNvPr id="25" name="Sidfot">
            <a:extLst>
              <a:ext uri="{FF2B5EF4-FFF2-40B4-BE49-F238E27FC236}">
                <a16:creationId xmlns:a16="http://schemas.microsoft.com/office/drawing/2014/main" id="{D95EB73C-F99C-4F23-8E78-D4A6E9237D24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>
            <a:noAutofit/>
          </a:bodyPr>
          <a:lstStyle/>
          <a:p>
            <a:endParaRPr lang="sv-SE"/>
          </a:p>
        </p:txBody>
      </p:sp>
      <p:sp>
        <p:nvSpPr>
          <p:cNvPr id="16" name="Underrubrik 2">
            <a:extLst>
              <a:ext uri="{FF2B5EF4-FFF2-40B4-BE49-F238E27FC236}">
                <a16:creationId xmlns:a16="http://schemas.microsoft.com/office/drawing/2014/main" id="{A848F143-019A-44D1-AF28-9C9044069A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94256" y="1071880"/>
            <a:ext cx="3966324" cy="511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b="1" kern="0" cap="all" spc="15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sv-SE"/>
              <a:t>Underrubrik</a:t>
            </a:r>
          </a:p>
          <a:p>
            <a:pPr lvl="0"/>
            <a:r>
              <a:rPr lang="sv-SE"/>
              <a:t>2 rader</a:t>
            </a:r>
          </a:p>
        </p:txBody>
      </p:sp>
      <p:sp>
        <p:nvSpPr>
          <p:cNvPr id="12" name="Underrubrik 1">
            <a:extLst>
              <a:ext uri="{FF2B5EF4-FFF2-40B4-BE49-F238E27FC236}">
                <a16:creationId xmlns:a16="http://schemas.microsoft.com/office/drawing/2014/main" id="{5CD3A173-FB48-4A65-9637-80E186B8B1C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1071880"/>
            <a:ext cx="3966324" cy="511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b="1" kern="0" cap="all" spc="15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sv-SE"/>
              <a:t>Underrubrik</a:t>
            </a:r>
          </a:p>
          <a:p>
            <a:pPr lvl="0"/>
            <a:r>
              <a:rPr lang="sv-SE"/>
              <a:t>2 rader</a:t>
            </a:r>
          </a:p>
        </p:txBody>
      </p:sp>
      <p:sp>
        <p:nvSpPr>
          <p:cNvPr id="17" name="Rubrik">
            <a:extLst>
              <a:ext uri="{FF2B5EF4-FFF2-40B4-BE49-F238E27FC236}">
                <a16:creationId xmlns:a16="http://schemas.microsoft.com/office/drawing/2014/main" id="{BDDCEFA2-946E-4333-B0B7-97399DEFF0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100" y="673100"/>
            <a:ext cx="6570000" cy="529200"/>
          </a:xfrm>
        </p:spPr>
        <p:txBody>
          <a:bodyPr anchor="b">
            <a:noAutofit/>
          </a:bodyPr>
          <a:lstStyle>
            <a:lvl1pPr>
              <a:defRPr sz="3000" spc="0" baseline="0"/>
            </a:lvl1pPr>
          </a:lstStyle>
          <a:p>
            <a:r>
              <a:rPr lang="sv-SE"/>
              <a:t>Rubrik</a:t>
            </a:r>
          </a:p>
        </p:txBody>
      </p:sp>
      <p:sp>
        <p:nvSpPr>
          <p:cNvPr id="9" name="Text 2">
            <a:extLst>
              <a:ext uri="{FF2B5EF4-FFF2-40B4-BE49-F238E27FC236}">
                <a16:creationId xmlns:a16="http://schemas.microsoft.com/office/drawing/2014/main" id="{EF1C3B51-2D83-4AF2-8ACC-AB4D3DB5D962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683049" y="1689099"/>
            <a:ext cx="3966323" cy="2781299"/>
          </a:xfrm>
        </p:spPr>
        <p:txBody>
          <a:bodyPr/>
          <a:lstStyle/>
          <a:p>
            <a:pPr lvl="0"/>
            <a:r>
              <a:rPr lang="sv-SE"/>
              <a:t>Text</a:t>
            </a:r>
          </a:p>
          <a:p>
            <a:pPr lvl="1"/>
            <a:r>
              <a:rPr lang="sv-SE"/>
              <a:t>Lista nivå ett</a:t>
            </a:r>
          </a:p>
          <a:p>
            <a:pPr lvl="2"/>
            <a:r>
              <a:rPr lang="sv-SE"/>
              <a:t>Lista nivå två</a:t>
            </a:r>
          </a:p>
          <a:p>
            <a:pPr lvl="3"/>
            <a:r>
              <a:rPr lang="sv-SE"/>
              <a:t>Underrubrik</a:t>
            </a:r>
          </a:p>
          <a:p>
            <a:pPr lvl="4"/>
            <a:r>
              <a:rPr lang="sv-SE"/>
              <a:t>Ingress</a:t>
            </a:r>
          </a:p>
        </p:txBody>
      </p:sp>
      <p:sp>
        <p:nvSpPr>
          <p:cNvPr id="10" name="Text 1">
            <a:extLst>
              <a:ext uri="{FF2B5EF4-FFF2-40B4-BE49-F238E27FC236}">
                <a16:creationId xmlns:a16="http://schemas.microsoft.com/office/drawing/2014/main" id="{D7D6173C-F79D-40CC-BC6F-B2EAFA8D9A49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57198" y="1689100"/>
            <a:ext cx="3966323" cy="2781299"/>
          </a:xfrm>
        </p:spPr>
        <p:txBody>
          <a:bodyPr/>
          <a:lstStyle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Text</a:t>
            </a:r>
          </a:p>
          <a:p>
            <a:pPr lvl="1"/>
            <a:r>
              <a:rPr lang="sv-SE"/>
              <a:t>Lista nivå ett</a:t>
            </a:r>
          </a:p>
          <a:p>
            <a:pPr lvl="2"/>
            <a:r>
              <a:rPr lang="sv-SE"/>
              <a:t>Lista nivå två</a:t>
            </a:r>
          </a:p>
          <a:p>
            <a:pPr lvl="3"/>
            <a:r>
              <a:rPr lang="sv-SE"/>
              <a:t>Underrubrik</a:t>
            </a:r>
          </a:p>
          <a:p>
            <a:pPr lvl="4"/>
            <a:r>
              <a:rPr lang="sv-SE"/>
              <a:t>Ingress</a:t>
            </a:r>
          </a:p>
        </p:txBody>
      </p:sp>
    </p:spTree>
    <p:extLst>
      <p:ext uri="{BB962C8B-B14F-4D97-AF65-F5344CB8AC3E}">
        <p14:creationId xmlns:p14="http://schemas.microsoft.com/office/powerpoint/2010/main" val="3354401445"/>
      </p:ext>
    </p:extLst>
  </p:cSld>
  <p:clrMapOvr>
    <a:masterClrMapping/>
  </p:clrMapOvr>
  <p:transition/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rubrik, 1 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nummer">
            <a:extLst>
              <a:ext uri="{FF2B5EF4-FFF2-40B4-BE49-F238E27FC236}">
                <a16:creationId xmlns:a16="http://schemas.microsoft.com/office/drawing/2014/main" id="{318EBBE4-CBB0-4854-BAE8-1068E604B248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0BCBA026-1F68-453E-9036-CC352B75EE63}" type="slidenum">
              <a:rPr lang="sv-SE" smtClean="0"/>
              <a:t>‹#›</a:t>
            </a:fld>
            <a:endParaRPr lang="sv-SE"/>
          </a:p>
        </p:txBody>
      </p:sp>
      <p:sp>
        <p:nvSpPr>
          <p:cNvPr id="3" name="Sidfot">
            <a:extLst>
              <a:ext uri="{FF2B5EF4-FFF2-40B4-BE49-F238E27FC236}">
                <a16:creationId xmlns:a16="http://schemas.microsoft.com/office/drawing/2014/main" id="{A61B7A20-DD98-42B3-BDF6-33BE5521F9B4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3" name="Text 1">
            <a:extLst>
              <a:ext uri="{FF2B5EF4-FFF2-40B4-BE49-F238E27FC236}">
                <a16:creationId xmlns:a16="http://schemas.microsoft.com/office/drawing/2014/main" id="{AE194DFD-4706-47E8-BECC-CA3495CAA4BC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57200" y="1905000"/>
            <a:ext cx="6570000" cy="2654300"/>
          </a:xfrm>
        </p:spPr>
        <p:txBody>
          <a:bodyPr numCol="1" spcCol="432000"/>
          <a:lstStyle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Text</a:t>
            </a:r>
          </a:p>
          <a:p>
            <a:pPr lvl="1"/>
            <a:r>
              <a:rPr lang="sv-SE"/>
              <a:t>Lista nivå ett</a:t>
            </a:r>
          </a:p>
          <a:p>
            <a:pPr lvl="2"/>
            <a:r>
              <a:rPr lang="sv-SE"/>
              <a:t>Lista nivå två</a:t>
            </a:r>
          </a:p>
          <a:p>
            <a:pPr lvl="3"/>
            <a:r>
              <a:rPr lang="sv-SE"/>
              <a:t>Underrubrik</a:t>
            </a:r>
          </a:p>
          <a:p>
            <a:pPr lvl="4"/>
            <a:r>
              <a:rPr lang="sv-SE"/>
              <a:t>Ingress</a:t>
            </a:r>
          </a:p>
        </p:txBody>
      </p:sp>
      <p:sp>
        <p:nvSpPr>
          <p:cNvPr id="6" name="Rubrik">
            <a:extLst>
              <a:ext uri="{FF2B5EF4-FFF2-40B4-BE49-F238E27FC236}">
                <a16:creationId xmlns:a16="http://schemas.microsoft.com/office/drawing/2014/main" id="{8F98D274-745F-4FFC-B915-FE9DEC78B7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100" y="584200"/>
            <a:ext cx="6570000" cy="12744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343551124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rubrik, 2 ru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nummer">
            <a:extLst>
              <a:ext uri="{FF2B5EF4-FFF2-40B4-BE49-F238E27FC236}">
                <a16:creationId xmlns:a16="http://schemas.microsoft.com/office/drawing/2014/main" id="{CFD529F0-6056-4055-B811-1D7BBB1410A4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0BCBA026-1F68-453E-9036-CC352B75EE63}" type="slidenum">
              <a:rPr lang="sv-SE" smtClean="0"/>
              <a:t>‹#›</a:t>
            </a:fld>
            <a:endParaRPr lang="sv-SE"/>
          </a:p>
        </p:txBody>
      </p:sp>
      <p:sp>
        <p:nvSpPr>
          <p:cNvPr id="3" name="Sidfot">
            <a:extLst>
              <a:ext uri="{FF2B5EF4-FFF2-40B4-BE49-F238E27FC236}">
                <a16:creationId xmlns:a16="http://schemas.microsoft.com/office/drawing/2014/main" id="{DC90A72E-E734-48CB-B510-BA970B4BF961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2" name="Text 2">
            <a:extLst>
              <a:ext uri="{FF2B5EF4-FFF2-40B4-BE49-F238E27FC236}">
                <a16:creationId xmlns:a16="http://schemas.microsoft.com/office/drawing/2014/main" id="{0F95079A-9A4F-45DC-A8AA-37D7D9374E03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683049" y="1906224"/>
            <a:ext cx="3966323" cy="2653075"/>
          </a:xfrm>
        </p:spPr>
        <p:txBody>
          <a:bodyPr/>
          <a:lstStyle/>
          <a:p>
            <a:pPr lvl="0"/>
            <a:r>
              <a:rPr lang="sv-SE"/>
              <a:t>Text</a:t>
            </a:r>
          </a:p>
          <a:p>
            <a:pPr lvl="1"/>
            <a:r>
              <a:rPr lang="sv-SE"/>
              <a:t>Lista nivå ett</a:t>
            </a:r>
          </a:p>
          <a:p>
            <a:pPr lvl="2"/>
            <a:r>
              <a:rPr lang="sv-SE"/>
              <a:t>Lista nivå två</a:t>
            </a:r>
          </a:p>
          <a:p>
            <a:pPr lvl="3"/>
            <a:r>
              <a:rPr lang="sv-SE"/>
              <a:t>Underrubrik</a:t>
            </a:r>
          </a:p>
          <a:p>
            <a:pPr lvl="4"/>
            <a:r>
              <a:rPr lang="sv-SE"/>
              <a:t>Ingress</a:t>
            </a:r>
          </a:p>
        </p:txBody>
      </p:sp>
      <p:sp>
        <p:nvSpPr>
          <p:cNvPr id="11" name="Text 1">
            <a:extLst>
              <a:ext uri="{FF2B5EF4-FFF2-40B4-BE49-F238E27FC236}">
                <a16:creationId xmlns:a16="http://schemas.microsoft.com/office/drawing/2014/main" id="{296309E7-B3BA-4B3A-A2E6-B2A5C9D13DBD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57198" y="1906225"/>
            <a:ext cx="3966323" cy="2653075"/>
          </a:xfrm>
        </p:spPr>
        <p:txBody>
          <a:bodyPr/>
          <a:lstStyle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Text</a:t>
            </a:r>
          </a:p>
          <a:p>
            <a:pPr lvl="1"/>
            <a:r>
              <a:rPr lang="sv-SE"/>
              <a:t>Lista nivå ett</a:t>
            </a:r>
          </a:p>
          <a:p>
            <a:pPr lvl="2"/>
            <a:r>
              <a:rPr lang="sv-SE"/>
              <a:t>Lista nivå två</a:t>
            </a:r>
          </a:p>
          <a:p>
            <a:pPr lvl="3"/>
            <a:r>
              <a:rPr lang="sv-SE"/>
              <a:t>Underrubrik</a:t>
            </a:r>
          </a:p>
          <a:p>
            <a:pPr lvl="4"/>
            <a:r>
              <a:rPr lang="sv-SE"/>
              <a:t>Ingress</a:t>
            </a:r>
          </a:p>
        </p:txBody>
      </p:sp>
      <p:sp>
        <p:nvSpPr>
          <p:cNvPr id="6" name="Rubrik">
            <a:extLst>
              <a:ext uri="{FF2B5EF4-FFF2-40B4-BE49-F238E27FC236}">
                <a16:creationId xmlns:a16="http://schemas.microsoft.com/office/drawing/2014/main" id="{8A3798FB-1C33-4162-8161-7231F6B16C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100" y="584200"/>
            <a:ext cx="6570000" cy="12744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36890018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rubrik, 2 text med mellan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nummer">
            <a:extLst>
              <a:ext uri="{FF2B5EF4-FFF2-40B4-BE49-F238E27FC236}">
                <a16:creationId xmlns:a16="http://schemas.microsoft.com/office/drawing/2014/main" id="{469679F7-FCB3-4420-AC7F-6308410E538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0BCBA026-1F68-453E-9036-CC352B75EE63}" type="slidenum">
              <a:rPr lang="sv-SE" smtClean="0"/>
              <a:t>‹#›</a:t>
            </a:fld>
            <a:endParaRPr lang="sv-SE"/>
          </a:p>
        </p:txBody>
      </p:sp>
      <p:sp>
        <p:nvSpPr>
          <p:cNvPr id="4" name="Sidfot">
            <a:extLst>
              <a:ext uri="{FF2B5EF4-FFF2-40B4-BE49-F238E27FC236}">
                <a16:creationId xmlns:a16="http://schemas.microsoft.com/office/drawing/2014/main" id="{43E5837A-7308-4DE4-9E06-173ED1F7E7BC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7" name="Text 2">
            <a:extLst>
              <a:ext uri="{FF2B5EF4-FFF2-40B4-BE49-F238E27FC236}">
                <a16:creationId xmlns:a16="http://schemas.microsoft.com/office/drawing/2014/main" id="{B8C57CD7-F3ED-4660-9F95-D647CA935D9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88653" y="2291080"/>
            <a:ext cx="3966323" cy="2260600"/>
          </a:xfrm>
        </p:spPr>
        <p:txBody>
          <a:bodyPr/>
          <a:lstStyle/>
          <a:p>
            <a:pPr lvl="0"/>
            <a:r>
              <a:rPr lang="sv-SE"/>
              <a:t>Text</a:t>
            </a:r>
          </a:p>
          <a:p>
            <a:pPr lvl="1"/>
            <a:r>
              <a:rPr lang="sv-SE"/>
              <a:t>Lista nivå ett</a:t>
            </a:r>
          </a:p>
          <a:p>
            <a:pPr lvl="2"/>
            <a:r>
              <a:rPr lang="sv-SE"/>
              <a:t>Lista nivå två</a:t>
            </a:r>
          </a:p>
          <a:p>
            <a:pPr lvl="3"/>
            <a:r>
              <a:rPr lang="sv-SE"/>
              <a:t>Underrubrik</a:t>
            </a:r>
          </a:p>
          <a:p>
            <a:pPr lvl="4"/>
            <a:r>
              <a:rPr lang="sv-SE"/>
              <a:t>Ingress</a:t>
            </a:r>
          </a:p>
        </p:txBody>
      </p:sp>
      <p:sp>
        <p:nvSpPr>
          <p:cNvPr id="26" name="Text 1">
            <a:extLst>
              <a:ext uri="{FF2B5EF4-FFF2-40B4-BE49-F238E27FC236}">
                <a16:creationId xmlns:a16="http://schemas.microsoft.com/office/drawing/2014/main" id="{AD7B6BB3-2CF6-464D-B999-8C852A7D0D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199" y="2291080"/>
            <a:ext cx="3966323" cy="22606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sv-SE"/>
              <a:t>Text</a:t>
            </a:r>
          </a:p>
          <a:p>
            <a:pPr lvl="1"/>
            <a:r>
              <a:rPr lang="sv-SE"/>
              <a:t>Lista nivå ett</a:t>
            </a:r>
          </a:p>
          <a:p>
            <a:pPr lvl="2"/>
            <a:r>
              <a:rPr lang="sv-SE"/>
              <a:t>Lista nivå två</a:t>
            </a:r>
          </a:p>
          <a:p>
            <a:pPr lvl="3"/>
            <a:r>
              <a:rPr lang="sv-SE"/>
              <a:t>Underrubrik</a:t>
            </a:r>
          </a:p>
          <a:p>
            <a:pPr lvl="4"/>
            <a:r>
              <a:rPr lang="sv-SE"/>
              <a:t>Ingress</a:t>
            </a:r>
          </a:p>
        </p:txBody>
      </p:sp>
      <p:sp>
        <p:nvSpPr>
          <p:cNvPr id="25" name="Underrubrik 2">
            <a:extLst>
              <a:ext uri="{FF2B5EF4-FFF2-40B4-BE49-F238E27FC236}">
                <a16:creationId xmlns:a16="http://schemas.microsoft.com/office/drawing/2014/main" id="{FFFEF200-B54D-49DA-BAE4-D12C2C35F06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94256" y="1673860"/>
            <a:ext cx="3966324" cy="511200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sv-SE" b="1" kern="0" cap="all" spc="150">
                <a:solidFill>
                  <a:schemeClr val="tx2"/>
                </a:solidFill>
                <a:latin typeface="+mj-lt"/>
              </a:defRPr>
            </a:lvl1pPr>
          </a:lstStyle>
          <a:p>
            <a:pPr lvl="0">
              <a:lnSpc>
                <a:spcPct val="100000"/>
              </a:lnSpc>
              <a:spcAft>
                <a:spcPct val="0"/>
              </a:spcAft>
            </a:pPr>
            <a:r>
              <a:rPr lang="sv-SE"/>
              <a:t>Underrubrik</a:t>
            </a:r>
          </a:p>
          <a:p>
            <a:pPr lvl="0">
              <a:lnSpc>
                <a:spcPct val="100000"/>
              </a:lnSpc>
              <a:spcAft>
                <a:spcPct val="0"/>
              </a:spcAft>
            </a:pPr>
            <a:r>
              <a:rPr lang="sv-SE"/>
              <a:t>2 rader</a:t>
            </a:r>
          </a:p>
        </p:txBody>
      </p:sp>
      <p:sp>
        <p:nvSpPr>
          <p:cNvPr id="24" name="Underrubrik 1">
            <a:extLst>
              <a:ext uri="{FF2B5EF4-FFF2-40B4-BE49-F238E27FC236}">
                <a16:creationId xmlns:a16="http://schemas.microsoft.com/office/drawing/2014/main" id="{89BE5A6A-4657-42FE-98F6-F8D5E94903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1673860"/>
            <a:ext cx="3966324" cy="511200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sv-SE" b="1" kern="0" cap="all" spc="150">
                <a:solidFill>
                  <a:schemeClr val="tx2"/>
                </a:solidFill>
                <a:latin typeface="+mj-lt"/>
              </a:defRPr>
            </a:lvl1pPr>
          </a:lstStyle>
          <a:p>
            <a:pPr lvl="0">
              <a:lnSpc>
                <a:spcPct val="100000"/>
              </a:lnSpc>
              <a:spcAft>
                <a:spcPct val="0"/>
              </a:spcAft>
            </a:pPr>
            <a:r>
              <a:rPr lang="sv-SE"/>
              <a:t>Underrubrik</a:t>
            </a:r>
          </a:p>
          <a:p>
            <a:pPr lvl="0">
              <a:lnSpc>
                <a:spcPct val="100000"/>
              </a:lnSpc>
              <a:spcAft>
                <a:spcPct val="0"/>
              </a:spcAft>
            </a:pPr>
            <a:r>
              <a:rPr lang="sv-SE"/>
              <a:t>2 rader</a:t>
            </a:r>
          </a:p>
        </p:txBody>
      </p:sp>
      <p:sp>
        <p:nvSpPr>
          <p:cNvPr id="2" name="Rubrik">
            <a:extLst>
              <a:ext uri="{FF2B5EF4-FFF2-40B4-BE49-F238E27FC236}">
                <a16:creationId xmlns:a16="http://schemas.microsoft.com/office/drawing/2014/main" id="{E88B7C56-0101-4EBC-BD5F-4667862B97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100" y="584200"/>
            <a:ext cx="6570000" cy="12744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248258886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nummer">
            <a:extLst>
              <a:ext uri="{FF2B5EF4-FFF2-40B4-BE49-F238E27FC236}">
                <a16:creationId xmlns:a16="http://schemas.microsoft.com/office/drawing/2014/main" id="{E3B328F4-9E9A-43B1-BA8B-1BCAF802E7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76534" y="4767263"/>
            <a:ext cx="976625" cy="27463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fld id="{0BCBA026-1F68-453E-9036-CC352B75EE63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Sidfot">
            <a:extLst>
              <a:ext uri="{FF2B5EF4-FFF2-40B4-BE49-F238E27FC236}">
                <a16:creationId xmlns:a16="http://schemas.microsoft.com/office/drawing/2014/main" id="{6155ACEA-7623-4BBE-8DEF-F909FE755E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3560" y="4767263"/>
            <a:ext cx="7134988" cy="27463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Text 1">
            <a:extLst>
              <a:ext uri="{FF2B5EF4-FFF2-40B4-BE49-F238E27FC236}">
                <a16:creationId xmlns:a16="http://schemas.microsoft.com/office/drawing/2014/main" id="{451E35F2-12D0-4106-B871-635471C80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3560" y="2990850"/>
            <a:ext cx="8229600" cy="16414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/>
              <a:t>Löptext</a:t>
            </a:r>
          </a:p>
          <a:p>
            <a:pPr lvl="1"/>
            <a:r>
              <a:rPr lang="sv-SE"/>
              <a:t>Lista nivå ett</a:t>
            </a:r>
          </a:p>
          <a:p>
            <a:pPr lvl="2"/>
            <a:r>
              <a:rPr lang="sv-SE"/>
              <a:t>Lista nivå två</a:t>
            </a:r>
          </a:p>
          <a:p>
            <a:pPr lvl="3"/>
            <a:r>
              <a:rPr lang="sv-SE"/>
              <a:t>Mellanrubrik</a:t>
            </a:r>
          </a:p>
          <a:p>
            <a:pPr lvl="4"/>
            <a:r>
              <a:rPr lang="sv-SE"/>
              <a:t>Ingress</a:t>
            </a:r>
          </a:p>
        </p:txBody>
      </p:sp>
      <p:sp>
        <p:nvSpPr>
          <p:cNvPr id="2" name="Rubrik"/>
          <p:cNvSpPr>
            <a:spLocks noGrp="1"/>
          </p:cNvSpPr>
          <p:nvPr>
            <p:ph type="title"/>
          </p:nvPr>
        </p:nvSpPr>
        <p:spPr>
          <a:xfrm>
            <a:off x="423560" y="1114091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sv-SE"/>
              <a:t>Klicka här för att ändra format</a:t>
            </a:r>
          </a:p>
        </p:txBody>
      </p:sp>
      <p:pic>
        <p:nvPicPr>
          <p:cNvPr id="7" name="Logo">
            <a:extLst>
              <a:ext uri="{FF2B5EF4-FFF2-40B4-BE49-F238E27FC236}">
                <a16:creationId xmlns:a16="http://schemas.microsoft.com/office/drawing/2014/main" id="{51146008-3913-4335-9BAB-C6E5B88CE7B8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8252290" y="215300"/>
            <a:ext cx="625754" cy="208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55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675" r:id="rId2"/>
    <p:sldLayoutId id="2147483677" r:id="rId3"/>
    <p:sldLayoutId id="2147483707" r:id="rId4"/>
    <p:sldLayoutId id="2147483708" r:id="rId5"/>
    <p:sldLayoutId id="2147483706" r:id="rId6"/>
    <p:sldLayoutId id="2147483680" r:id="rId7"/>
    <p:sldLayoutId id="2147483679" r:id="rId8"/>
    <p:sldLayoutId id="2147483678" r:id="rId9"/>
    <p:sldLayoutId id="2147483687" r:id="rId10"/>
    <p:sldLayoutId id="2147483693" r:id="rId11"/>
    <p:sldLayoutId id="2147483691" r:id="rId12"/>
    <p:sldLayoutId id="2147483694" r:id="rId13"/>
    <p:sldLayoutId id="2147483721" r:id="rId14"/>
    <p:sldLayoutId id="2147483722" r:id="rId15"/>
    <p:sldLayoutId id="2147483734" r:id="rId16"/>
    <p:sldLayoutId id="2147483737" r:id="rId17"/>
    <p:sldLayoutId id="2147483729" r:id="rId18"/>
  </p:sldLayoutIdLst>
  <p:transition/>
  <p:hf hdr="0" ftr="0" dt="0"/>
  <p:txStyles>
    <p:titleStyle>
      <a:lvl1pPr algn="l" defTabSz="457200" rtl="0" eaLnBrk="1" latinLnBrk="0" hangingPunct="1">
        <a:spcBef>
          <a:spcPct val="0"/>
        </a:spcBef>
        <a:buNone/>
        <a:defRPr lang="sv-SE" sz="6000" kern="1200" spc="-120" baseline="0">
          <a:solidFill>
            <a:schemeClr val="accent1"/>
          </a:solidFill>
          <a:latin typeface="+mj-lt"/>
          <a:ea typeface="+mj-ea"/>
          <a:cs typeface="Roboto Slab Light"/>
        </a:defRPr>
      </a:lvl1pPr>
    </p:titleStyle>
    <p:bodyStyle>
      <a:lvl1pPr marL="0" indent="0" algn="l" defTabSz="457200" rtl="0" eaLnBrk="1" latinLnBrk="0" hangingPunct="1">
        <a:lnSpc>
          <a:spcPct val="110000"/>
        </a:lnSpc>
        <a:spcBef>
          <a:spcPct val="0"/>
        </a:spcBef>
        <a:spcAft>
          <a:spcPts val="1000"/>
        </a:spcAft>
        <a:buFont typeface="Arial"/>
        <a:buNone/>
        <a:tabLst>
          <a:tab pos="2873375" algn="l"/>
        </a:tabLst>
        <a:defRPr lang="sv-SE" sz="1200" kern="1200" cap="none" spc="0" baseline="0" smtClean="0">
          <a:solidFill>
            <a:schemeClr val="tx1"/>
          </a:solidFill>
          <a:latin typeface="+mn-lt"/>
          <a:ea typeface="Roboto Slab Bold" pitchFamily="2" charset="0"/>
          <a:cs typeface="Roboto Slab Bold" pitchFamily="2" charset="0"/>
        </a:defRPr>
      </a:lvl1pPr>
      <a:lvl2pPr marL="270000" indent="-234000" algn="l" defTabSz="457200" rtl="0" eaLnBrk="1" latinLnBrk="0" hangingPunct="1">
        <a:lnSpc>
          <a:spcPct val="110000"/>
        </a:lnSpc>
        <a:spcBef>
          <a:spcPct val="0"/>
        </a:spcBef>
        <a:spcAft>
          <a:spcPts val="1000"/>
        </a:spcAft>
        <a:buClr>
          <a:schemeClr val="accent1"/>
        </a:buClr>
        <a:buSzPct val="105000"/>
        <a:buFont typeface="Wingdings" panose="05000000000000000000" pitchFamily="2" charset="2"/>
        <a:buChar char="¡"/>
        <a:tabLst>
          <a:tab pos="2873375" algn="l"/>
        </a:tabLst>
        <a:defRPr lang="sv-SE" sz="1200" kern="1200" baseline="0" smtClean="0">
          <a:solidFill>
            <a:schemeClr val="tx1"/>
          </a:solidFill>
          <a:latin typeface="+mn-lt"/>
          <a:ea typeface="+mn-ea"/>
          <a:cs typeface="Roboto Light"/>
        </a:defRPr>
      </a:lvl2pPr>
      <a:lvl3pPr marL="266700" indent="-179388" algn="l" defTabSz="457200" rtl="0" eaLnBrk="1" latinLnBrk="0" hangingPunct="1">
        <a:lnSpc>
          <a:spcPct val="110000"/>
        </a:lnSpc>
        <a:spcBef>
          <a:spcPct val="0"/>
        </a:spcBef>
        <a:spcAft>
          <a:spcPts val="500"/>
        </a:spcAft>
        <a:buClr>
          <a:schemeClr val="tx2"/>
        </a:buClr>
        <a:buSzPct val="125000"/>
        <a:buFont typeface="Arial" panose="020B0604020202020204" pitchFamily="34" charset="0"/>
        <a:buChar char="•"/>
        <a:tabLst>
          <a:tab pos="2873375" algn="l"/>
        </a:tabLst>
        <a:defRPr lang="sv-SE" sz="1200" kern="1200" baseline="0" smtClean="0">
          <a:solidFill>
            <a:schemeClr val="tx1"/>
          </a:solidFill>
          <a:latin typeface="+mn-lt"/>
          <a:ea typeface="+mn-ea"/>
          <a:cs typeface="Roboto Light"/>
        </a:defRPr>
      </a:lvl3pPr>
      <a:lvl4pPr marL="0" indent="0" algn="l" defTabSz="457200" rtl="0" eaLnBrk="1" latinLnBrk="0" hangingPunct="1">
        <a:lnSpc>
          <a:spcPct val="100000"/>
        </a:lnSpc>
        <a:spcBef>
          <a:spcPts val="1000"/>
        </a:spcBef>
        <a:spcAft>
          <a:spcPts val="500"/>
        </a:spcAft>
        <a:buClr>
          <a:schemeClr val="tx2"/>
        </a:buClr>
        <a:buSzPct val="125000"/>
        <a:buFont typeface="Arial" panose="020B0604020202020204" pitchFamily="34" charset="0"/>
        <a:buNone/>
        <a:tabLst>
          <a:tab pos="2873375" algn="l"/>
        </a:tabLst>
        <a:defRPr lang="sv-SE" sz="1200" b="1" kern="0" cap="all" spc="160" baseline="0">
          <a:solidFill>
            <a:schemeClr val="tx2"/>
          </a:solidFill>
          <a:latin typeface="+mj-lt"/>
          <a:ea typeface="Roboto Slab Bold" pitchFamily="2" charset="0"/>
          <a:cs typeface="Roboto Slab Bold" pitchFamily="2" charset="0"/>
        </a:defRPr>
      </a:lvl4pPr>
      <a:lvl5pPr marL="0" indent="0" algn="l" defTabSz="457200" rtl="0" eaLnBrk="1" latinLnBrk="0" hangingPunct="1">
        <a:lnSpc>
          <a:spcPct val="110000"/>
        </a:lnSpc>
        <a:spcBef>
          <a:spcPct val="0"/>
        </a:spcBef>
        <a:spcAft>
          <a:spcPts val="1000"/>
        </a:spcAft>
        <a:buFont typeface="Arial"/>
        <a:buNone/>
        <a:tabLst>
          <a:tab pos="2873375" algn="l"/>
        </a:tabLst>
        <a:defRPr lang="sv-SE" sz="1800" kern="1200" baseline="0">
          <a:solidFill>
            <a:schemeClr val="tx1"/>
          </a:solidFill>
          <a:latin typeface="+mn-lt"/>
          <a:ea typeface="Roboto Bold" panose="02000000000000000000" pitchFamily="2" charset="0"/>
          <a:cs typeface="Roboto Bold" panose="02000000000000000000" pitchFamily="2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2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latshållare för bild 5">
            <a:extLst>
              <a:ext uri="{FF2B5EF4-FFF2-40B4-BE49-F238E27FC236}">
                <a16:creationId xmlns:a16="http://schemas.microsoft.com/office/drawing/2014/main" id="{FD6B1FD7-5D88-43EC-A5A1-01AB718126C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5143499"/>
          </a:xfrm>
        </p:spPr>
      </p:pic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6E7B5C7-7526-468A-A64A-F5C9F6410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38400" y="3296317"/>
            <a:ext cx="4265744" cy="375285"/>
          </a:xfrm>
        </p:spPr>
        <p:txBody>
          <a:bodyPr/>
          <a:lstStyle/>
          <a:p>
            <a:r>
              <a:rPr lang="sv-SE"/>
              <a:t>Genomförd av Origo Group</a:t>
            </a:r>
          </a:p>
          <a:p>
            <a:r>
              <a:rPr lang="sv-SE"/>
              <a:t>Apr-aug 2023</a:t>
            </a:r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1E7A88E3-DAD4-41D2-ADFC-D542E96EB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2437067"/>
            <a:ext cx="4265744" cy="726235"/>
          </a:xfrm>
        </p:spPr>
        <p:txBody>
          <a:bodyPr/>
          <a:lstStyle/>
          <a:p>
            <a:r>
              <a:rPr lang="sv-SE" sz="2800"/>
              <a:t>Trygghetsundersökning i</a:t>
            </a:r>
            <a:br>
              <a:rPr lang="sv-SE" sz="2800"/>
            </a:br>
            <a:r>
              <a:rPr lang="sv-SE" sz="2800"/>
              <a:t>region Stockholm 2023</a:t>
            </a:r>
            <a:br>
              <a:rPr lang="sv-SE" sz="2800"/>
            </a:br>
            <a:r>
              <a:rPr lang="sv-SE" sz="2000" i="1"/>
              <a:t>Värmdö</a:t>
            </a:r>
            <a:endParaRPr lang="sv-SE" sz="2800" i="1"/>
          </a:p>
        </p:txBody>
      </p:sp>
      <p:pic>
        <p:nvPicPr>
          <p:cNvPr id="5" name="Logo">
            <a:extLst>
              <a:ext uri="{FF2B5EF4-FFF2-40B4-BE49-F238E27FC236}">
                <a16:creationId xmlns:a16="http://schemas.microsoft.com/office/drawing/2014/main" id="{7B851D94-B1AA-4D0C-80D1-36F9D11891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7827" y="3804617"/>
            <a:ext cx="1648347" cy="549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69214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0"/>
            <a:ext cx="8458200" cy="95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marL="279400" lvl="1" algn="l"/>
            <a:r>
              <a:rPr sz="1800" b="1">
                <a:solidFill>
                  <a:srgbClr val="624764"/>
                </a:solidFill>
                <a:latin typeface="arial"/>
              </a:rPr>
              <a:t>Problem i området (1/3)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2959100" y="952500"/>
          <a:ext cx="32131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New shape"/>
          <p:cNvSpPr/>
          <p:nvPr/>
        </p:nvSpPr>
        <p:spPr>
          <a:xfrm>
            <a:off x="419100" y="7747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1000">
                <a:solidFill>
                  <a:prstClr val="black"/>
                </a:solidFill>
                <a:latin typeface="arial"/>
              </a:rPr>
              <a:t>Upplever du att det finns problem med följande fenomen i ditt bostadsområde eller i anknytning till detta? </a:t>
            </a:r>
          </a:p>
        </p:txBody>
      </p:sp>
      <p:sp>
        <p:nvSpPr>
          <p:cNvPr id="5" name="New shape"/>
          <p:cNvSpPr/>
          <p:nvPr/>
        </p:nvSpPr>
        <p:spPr>
          <a:xfrm>
            <a:off x="419100" y="46355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800">
                <a:solidFill>
                  <a:prstClr val="black"/>
                </a:solidFill>
                <a:latin typeface="arial"/>
              </a:rPr>
              <a:t>Bas: De </a:t>
            </a:r>
            <a:r>
              <a:rPr sz="800" err="1">
                <a:solidFill>
                  <a:prstClr val="black"/>
                </a:solidFill>
                <a:latin typeface="arial"/>
              </a:rPr>
              <a:t>som</a:t>
            </a:r>
            <a:r>
              <a:rPr sz="800">
                <a:solidFill>
                  <a:prstClr val="black"/>
                </a:solidFill>
                <a:latin typeface="arial"/>
              </a:rPr>
              <a:t> </a:t>
            </a:r>
            <a:r>
              <a:rPr sz="800" err="1">
                <a:solidFill>
                  <a:prstClr val="black"/>
                </a:solidFill>
                <a:latin typeface="arial"/>
              </a:rPr>
              <a:t>svarat</a:t>
            </a:r>
            <a:r>
              <a:rPr sz="800">
                <a:solidFill>
                  <a:prstClr val="black"/>
                </a:solidFill>
                <a:latin typeface="arial"/>
              </a:rPr>
              <a:t> "Ja, </a:t>
            </a:r>
            <a:r>
              <a:rPr sz="800" err="1">
                <a:solidFill>
                  <a:prstClr val="black"/>
                </a:solidFill>
                <a:latin typeface="arial"/>
              </a:rPr>
              <a:t>i</a:t>
            </a:r>
            <a:r>
              <a:rPr sz="800">
                <a:solidFill>
                  <a:prstClr val="black"/>
                </a:solidFill>
                <a:latin typeface="arial"/>
              </a:rPr>
              <a:t> </a:t>
            </a:r>
            <a:r>
              <a:rPr sz="800" err="1">
                <a:solidFill>
                  <a:prstClr val="black"/>
                </a:solidFill>
                <a:latin typeface="arial"/>
              </a:rPr>
              <a:t>liten</a:t>
            </a:r>
            <a:r>
              <a:rPr sz="800">
                <a:solidFill>
                  <a:prstClr val="black"/>
                </a:solidFill>
                <a:latin typeface="arial"/>
              </a:rPr>
              <a:t> </a:t>
            </a:r>
            <a:r>
              <a:rPr sz="800" err="1">
                <a:solidFill>
                  <a:prstClr val="black"/>
                </a:solidFill>
                <a:latin typeface="arial"/>
              </a:rPr>
              <a:t>utsträckning</a:t>
            </a:r>
            <a:r>
              <a:rPr sz="800">
                <a:solidFill>
                  <a:prstClr val="black"/>
                </a:solidFill>
                <a:latin typeface="arial"/>
              </a:rPr>
              <a:t>" </a:t>
            </a:r>
            <a:r>
              <a:rPr sz="800" err="1">
                <a:solidFill>
                  <a:prstClr val="black"/>
                </a:solidFill>
                <a:latin typeface="arial"/>
              </a:rPr>
              <a:t>eller</a:t>
            </a:r>
            <a:r>
              <a:rPr sz="800">
                <a:solidFill>
                  <a:prstClr val="black"/>
                </a:solidFill>
                <a:latin typeface="arial"/>
              </a:rPr>
              <a:t> "Ja, </a:t>
            </a:r>
            <a:r>
              <a:rPr sz="800" err="1">
                <a:solidFill>
                  <a:prstClr val="black"/>
                </a:solidFill>
                <a:latin typeface="arial"/>
              </a:rPr>
              <a:t>i</a:t>
            </a:r>
            <a:r>
              <a:rPr sz="800">
                <a:solidFill>
                  <a:prstClr val="black"/>
                </a:solidFill>
                <a:latin typeface="arial"/>
              </a:rPr>
              <a:t> </a:t>
            </a:r>
            <a:r>
              <a:rPr sz="800" err="1">
                <a:solidFill>
                  <a:prstClr val="black"/>
                </a:solidFill>
                <a:latin typeface="arial"/>
              </a:rPr>
              <a:t>stor</a:t>
            </a:r>
            <a:r>
              <a:rPr sz="800">
                <a:solidFill>
                  <a:prstClr val="black"/>
                </a:solidFill>
                <a:latin typeface="arial"/>
              </a:rPr>
              <a:t> </a:t>
            </a:r>
            <a:r>
              <a:rPr sz="800" err="1">
                <a:solidFill>
                  <a:prstClr val="black"/>
                </a:solidFill>
                <a:latin typeface="arial"/>
              </a:rPr>
              <a:t>utsträckning</a:t>
            </a:r>
            <a:r>
              <a:rPr sz="800">
                <a:solidFill>
                  <a:prstClr val="black"/>
                </a:solidFill>
                <a:latin typeface="arial"/>
              </a:rPr>
              <a:t>". 2023, n=</a:t>
            </a:r>
            <a:r>
              <a:rPr lang="en-US" sz="800">
                <a:solidFill>
                  <a:prstClr val="black"/>
                </a:solidFill>
                <a:latin typeface="arial"/>
              </a:rPr>
              <a:t>721</a:t>
            </a:r>
            <a:r>
              <a:rPr sz="800">
                <a:solidFill>
                  <a:prstClr val="black"/>
                </a:solidFill>
                <a:latin typeface="arial"/>
              </a:rPr>
              <a:t>; 2021, n=</a:t>
            </a:r>
            <a:r>
              <a:rPr lang="en-US" sz="800">
                <a:solidFill>
                  <a:prstClr val="black"/>
                </a:solidFill>
                <a:latin typeface="arial"/>
              </a:rPr>
              <a:t>900</a:t>
            </a:r>
            <a:r>
              <a:rPr sz="800">
                <a:solidFill>
                  <a:prstClr val="black"/>
                </a:solidFill>
                <a:latin typeface="arial"/>
              </a:rPr>
              <a:t>; 2020, n=</a:t>
            </a:r>
            <a:r>
              <a:rPr lang="en-US" sz="800">
                <a:solidFill>
                  <a:prstClr val="black"/>
                </a:solidFill>
                <a:latin typeface="arial"/>
              </a:rPr>
              <a:t>1022</a:t>
            </a:r>
            <a:endParaRPr sz="80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02620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0"/>
            <a:ext cx="8458200" cy="95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marL="279400" lvl="1" algn="l"/>
            <a:r>
              <a:rPr sz="1800" b="1">
                <a:solidFill>
                  <a:srgbClr val="624764"/>
                </a:solidFill>
                <a:latin typeface="arial"/>
              </a:rPr>
              <a:t>Problem i området (2/3)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2959100" y="952500"/>
          <a:ext cx="32131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New shape"/>
          <p:cNvSpPr/>
          <p:nvPr/>
        </p:nvSpPr>
        <p:spPr>
          <a:xfrm>
            <a:off x="419100" y="7747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1000">
                <a:solidFill>
                  <a:prstClr val="black"/>
                </a:solidFill>
                <a:latin typeface="arial"/>
              </a:rPr>
              <a:t>Upplever du att det finns problem med följande fenomen i ditt bostadsområde eller i anknytning till detta? </a:t>
            </a:r>
          </a:p>
        </p:txBody>
      </p:sp>
      <p:sp>
        <p:nvSpPr>
          <p:cNvPr id="5" name="New shape"/>
          <p:cNvSpPr/>
          <p:nvPr/>
        </p:nvSpPr>
        <p:spPr>
          <a:xfrm>
            <a:off x="419100" y="46355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800">
                <a:solidFill>
                  <a:prstClr val="black"/>
                </a:solidFill>
                <a:latin typeface="arial"/>
              </a:rPr>
              <a:t>Bas: De </a:t>
            </a:r>
            <a:r>
              <a:rPr sz="800" err="1">
                <a:solidFill>
                  <a:prstClr val="black"/>
                </a:solidFill>
                <a:latin typeface="arial"/>
              </a:rPr>
              <a:t>som</a:t>
            </a:r>
            <a:r>
              <a:rPr sz="800">
                <a:solidFill>
                  <a:prstClr val="black"/>
                </a:solidFill>
                <a:latin typeface="arial"/>
              </a:rPr>
              <a:t> </a:t>
            </a:r>
            <a:r>
              <a:rPr sz="800" err="1">
                <a:solidFill>
                  <a:prstClr val="black"/>
                </a:solidFill>
                <a:latin typeface="arial"/>
              </a:rPr>
              <a:t>svarat</a:t>
            </a:r>
            <a:r>
              <a:rPr sz="800">
                <a:solidFill>
                  <a:prstClr val="black"/>
                </a:solidFill>
                <a:latin typeface="arial"/>
              </a:rPr>
              <a:t> "Ja, </a:t>
            </a:r>
            <a:r>
              <a:rPr sz="800" err="1">
                <a:solidFill>
                  <a:prstClr val="black"/>
                </a:solidFill>
                <a:latin typeface="arial"/>
              </a:rPr>
              <a:t>i</a:t>
            </a:r>
            <a:r>
              <a:rPr sz="800">
                <a:solidFill>
                  <a:prstClr val="black"/>
                </a:solidFill>
                <a:latin typeface="arial"/>
              </a:rPr>
              <a:t> </a:t>
            </a:r>
            <a:r>
              <a:rPr sz="800" err="1">
                <a:solidFill>
                  <a:prstClr val="black"/>
                </a:solidFill>
                <a:latin typeface="arial"/>
              </a:rPr>
              <a:t>liten</a:t>
            </a:r>
            <a:r>
              <a:rPr sz="800">
                <a:solidFill>
                  <a:prstClr val="black"/>
                </a:solidFill>
                <a:latin typeface="arial"/>
              </a:rPr>
              <a:t> </a:t>
            </a:r>
            <a:r>
              <a:rPr sz="800" err="1">
                <a:solidFill>
                  <a:prstClr val="black"/>
                </a:solidFill>
                <a:latin typeface="arial"/>
              </a:rPr>
              <a:t>utsträckning</a:t>
            </a:r>
            <a:r>
              <a:rPr sz="800">
                <a:solidFill>
                  <a:prstClr val="black"/>
                </a:solidFill>
                <a:latin typeface="arial"/>
              </a:rPr>
              <a:t>" </a:t>
            </a:r>
            <a:r>
              <a:rPr sz="800" err="1">
                <a:solidFill>
                  <a:prstClr val="black"/>
                </a:solidFill>
                <a:latin typeface="arial"/>
              </a:rPr>
              <a:t>eller</a:t>
            </a:r>
            <a:r>
              <a:rPr sz="800">
                <a:solidFill>
                  <a:prstClr val="black"/>
                </a:solidFill>
                <a:latin typeface="arial"/>
              </a:rPr>
              <a:t> "Ja, </a:t>
            </a:r>
            <a:r>
              <a:rPr sz="800" err="1">
                <a:solidFill>
                  <a:prstClr val="black"/>
                </a:solidFill>
                <a:latin typeface="arial"/>
              </a:rPr>
              <a:t>i</a:t>
            </a:r>
            <a:r>
              <a:rPr sz="800">
                <a:solidFill>
                  <a:prstClr val="black"/>
                </a:solidFill>
                <a:latin typeface="arial"/>
              </a:rPr>
              <a:t> </a:t>
            </a:r>
            <a:r>
              <a:rPr sz="800" err="1">
                <a:solidFill>
                  <a:prstClr val="black"/>
                </a:solidFill>
                <a:latin typeface="arial"/>
              </a:rPr>
              <a:t>stor</a:t>
            </a:r>
            <a:r>
              <a:rPr sz="800">
                <a:solidFill>
                  <a:prstClr val="black"/>
                </a:solidFill>
                <a:latin typeface="arial"/>
              </a:rPr>
              <a:t> </a:t>
            </a:r>
            <a:r>
              <a:rPr sz="800" err="1">
                <a:solidFill>
                  <a:prstClr val="black"/>
                </a:solidFill>
                <a:latin typeface="arial"/>
              </a:rPr>
              <a:t>utsträckning</a:t>
            </a:r>
            <a:r>
              <a:rPr sz="800">
                <a:solidFill>
                  <a:prstClr val="black"/>
                </a:solidFill>
                <a:latin typeface="arial"/>
              </a:rPr>
              <a:t>". </a:t>
            </a:r>
            <a:r>
              <a:rPr lang="pt-BR" sz="800">
                <a:solidFill>
                  <a:prstClr val="black"/>
                </a:solidFill>
                <a:latin typeface="arial"/>
              </a:rPr>
              <a:t>2023, n=721; 2021, n=900; 2020, n=1022</a:t>
            </a:r>
            <a:endParaRPr sz="80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201418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0"/>
            <a:ext cx="8458200" cy="95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marL="279400" lvl="1" algn="l"/>
            <a:r>
              <a:rPr sz="1800" b="1">
                <a:solidFill>
                  <a:srgbClr val="624764"/>
                </a:solidFill>
                <a:latin typeface="arial"/>
              </a:rPr>
              <a:t>Problem i området (3/3)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2959100" y="952500"/>
          <a:ext cx="32131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New shape"/>
          <p:cNvSpPr/>
          <p:nvPr/>
        </p:nvSpPr>
        <p:spPr>
          <a:xfrm>
            <a:off x="419100" y="7747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1000">
                <a:solidFill>
                  <a:prstClr val="black"/>
                </a:solidFill>
                <a:latin typeface="arial"/>
              </a:rPr>
              <a:t>Upplever du att det finns problem med följande fenomen i ditt bostadsområde eller i anknytning till detta? </a:t>
            </a:r>
          </a:p>
        </p:txBody>
      </p:sp>
      <p:sp>
        <p:nvSpPr>
          <p:cNvPr id="5" name="New shape"/>
          <p:cNvSpPr/>
          <p:nvPr/>
        </p:nvSpPr>
        <p:spPr>
          <a:xfrm>
            <a:off x="419100" y="46355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800">
                <a:solidFill>
                  <a:prstClr val="black"/>
                </a:solidFill>
                <a:latin typeface="arial"/>
              </a:rPr>
              <a:t>Bas: De </a:t>
            </a:r>
            <a:r>
              <a:rPr sz="800" err="1">
                <a:solidFill>
                  <a:prstClr val="black"/>
                </a:solidFill>
                <a:latin typeface="arial"/>
              </a:rPr>
              <a:t>som</a:t>
            </a:r>
            <a:r>
              <a:rPr sz="800">
                <a:solidFill>
                  <a:prstClr val="black"/>
                </a:solidFill>
                <a:latin typeface="arial"/>
              </a:rPr>
              <a:t> </a:t>
            </a:r>
            <a:r>
              <a:rPr sz="800" err="1">
                <a:solidFill>
                  <a:prstClr val="black"/>
                </a:solidFill>
                <a:latin typeface="arial"/>
              </a:rPr>
              <a:t>svarat</a:t>
            </a:r>
            <a:r>
              <a:rPr sz="800">
                <a:solidFill>
                  <a:prstClr val="black"/>
                </a:solidFill>
                <a:latin typeface="arial"/>
              </a:rPr>
              <a:t> "Ja, </a:t>
            </a:r>
            <a:r>
              <a:rPr sz="800" err="1">
                <a:solidFill>
                  <a:prstClr val="black"/>
                </a:solidFill>
                <a:latin typeface="arial"/>
              </a:rPr>
              <a:t>i</a:t>
            </a:r>
            <a:r>
              <a:rPr sz="800">
                <a:solidFill>
                  <a:prstClr val="black"/>
                </a:solidFill>
                <a:latin typeface="arial"/>
              </a:rPr>
              <a:t> </a:t>
            </a:r>
            <a:r>
              <a:rPr sz="800" err="1">
                <a:solidFill>
                  <a:prstClr val="black"/>
                </a:solidFill>
                <a:latin typeface="arial"/>
              </a:rPr>
              <a:t>liten</a:t>
            </a:r>
            <a:r>
              <a:rPr sz="800">
                <a:solidFill>
                  <a:prstClr val="black"/>
                </a:solidFill>
                <a:latin typeface="arial"/>
              </a:rPr>
              <a:t> </a:t>
            </a:r>
            <a:r>
              <a:rPr sz="800" err="1">
                <a:solidFill>
                  <a:prstClr val="black"/>
                </a:solidFill>
                <a:latin typeface="arial"/>
              </a:rPr>
              <a:t>utsträckning</a:t>
            </a:r>
            <a:r>
              <a:rPr sz="800">
                <a:solidFill>
                  <a:prstClr val="black"/>
                </a:solidFill>
                <a:latin typeface="arial"/>
              </a:rPr>
              <a:t>" </a:t>
            </a:r>
            <a:r>
              <a:rPr sz="800" err="1">
                <a:solidFill>
                  <a:prstClr val="black"/>
                </a:solidFill>
                <a:latin typeface="arial"/>
              </a:rPr>
              <a:t>eller</a:t>
            </a:r>
            <a:r>
              <a:rPr sz="800">
                <a:solidFill>
                  <a:prstClr val="black"/>
                </a:solidFill>
                <a:latin typeface="arial"/>
              </a:rPr>
              <a:t> "Ja, </a:t>
            </a:r>
            <a:r>
              <a:rPr sz="800" err="1">
                <a:solidFill>
                  <a:prstClr val="black"/>
                </a:solidFill>
                <a:latin typeface="arial"/>
              </a:rPr>
              <a:t>i</a:t>
            </a:r>
            <a:r>
              <a:rPr sz="800">
                <a:solidFill>
                  <a:prstClr val="black"/>
                </a:solidFill>
                <a:latin typeface="arial"/>
              </a:rPr>
              <a:t> </a:t>
            </a:r>
            <a:r>
              <a:rPr sz="800" err="1">
                <a:solidFill>
                  <a:prstClr val="black"/>
                </a:solidFill>
                <a:latin typeface="arial"/>
              </a:rPr>
              <a:t>stor</a:t>
            </a:r>
            <a:r>
              <a:rPr sz="800">
                <a:solidFill>
                  <a:prstClr val="black"/>
                </a:solidFill>
                <a:latin typeface="arial"/>
              </a:rPr>
              <a:t> </a:t>
            </a:r>
            <a:r>
              <a:rPr sz="800" err="1">
                <a:solidFill>
                  <a:prstClr val="black"/>
                </a:solidFill>
                <a:latin typeface="arial"/>
              </a:rPr>
              <a:t>utsträckning</a:t>
            </a:r>
            <a:r>
              <a:rPr sz="800">
                <a:solidFill>
                  <a:prstClr val="black"/>
                </a:solidFill>
                <a:latin typeface="arial"/>
              </a:rPr>
              <a:t>". </a:t>
            </a:r>
            <a:r>
              <a:rPr lang="pt-BR" sz="800">
                <a:solidFill>
                  <a:prstClr val="black"/>
                </a:solidFill>
                <a:latin typeface="arial"/>
              </a:rPr>
              <a:t>2023, n=721; 2021, n=900; 2020, n=1022</a:t>
            </a:r>
            <a:endParaRPr sz="80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201418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0"/>
            <a:ext cx="8458200" cy="95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marL="279400" lvl="1" algn="l"/>
            <a:r>
              <a:rPr sz="1800" b="1">
                <a:solidFill>
                  <a:srgbClr val="624764"/>
                </a:solidFill>
                <a:latin typeface="arial"/>
              </a:rPr>
              <a:t>Utsatt för fysiskt våld som gett smärta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2959100" y="952500"/>
          <a:ext cx="32131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New shape"/>
          <p:cNvSpPr/>
          <p:nvPr/>
        </p:nvSpPr>
        <p:spPr>
          <a:xfrm>
            <a:off x="419100" y="7747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1000">
                <a:solidFill>
                  <a:prstClr val="black"/>
                </a:solidFill>
                <a:latin typeface="arial"/>
              </a:rPr>
              <a:t>Har du under de senaste 12 månaderna varit utsatt för fysiskt våld som gett smärta?</a:t>
            </a:r>
          </a:p>
        </p:txBody>
      </p:sp>
      <p:sp>
        <p:nvSpPr>
          <p:cNvPr id="5" name="New shape"/>
          <p:cNvSpPr/>
          <p:nvPr/>
        </p:nvSpPr>
        <p:spPr>
          <a:xfrm>
            <a:off x="419100" y="46355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r>
              <a:rPr sz="800">
                <a:solidFill>
                  <a:prstClr val="black"/>
                </a:solidFill>
                <a:latin typeface="arial"/>
              </a:rPr>
              <a:t>Bas: </a:t>
            </a:r>
            <a:r>
              <a:rPr lang="pt-BR" sz="800">
                <a:solidFill>
                  <a:prstClr val="black"/>
                </a:solidFill>
                <a:latin typeface="arial"/>
              </a:rPr>
              <a:t>2023, n=721; 2021, n=900; 2020, n=1022</a:t>
            </a:r>
            <a:endParaRPr lang="sv-SE" sz="800"/>
          </a:p>
          <a:p>
            <a:pPr algn="l"/>
            <a:endParaRPr sz="80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2014185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0"/>
            <a:ext cx="8458200" cy="95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marL="279400" lvl="1" algn="l"/>
            <a:r>
              <a:rPr sz="1800" b="1">
                <a:solidFill>
                  <a:srgbClr val="624764"/>
                </a:solidFill>
                <a:latin typeface="arial"/>
              </a:rPr>
              <a:t>Varit utsatt för hot under de senaste 12 månaderna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2959100" y="952500"/>
          <a:ext cx="32131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New shape"/>
          <p:cNvSpPr/>
          <p:nvPr/>
        </p:nvSpPr>
        <p:spPr>
          <a:xfrm>
            <a:off x="419100" y="7747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1000">
                <a:solidFill>
                  <a:prstClr val="black"/>
                </a:solidFill>
                <a:latin typeface="arial"/>
              </a:rPr>
              <a:t>Har någon under de senaste 12 månaderna hotat dig med våld eller annan brottslighet i avsikt att skrämma dig?</a:t>
            </a:r>
          </a:p>
        </p:txBody>
      </p:sp>
      <p:sp>
        <p:nvSpPr>
          <p:cNvPr id="6" name="New shape">
            <a:extLst>
              <a:ext uri="{FF2B5EF4-FFF2-40B4-BE49-F238E27FC236}">
                <a16:creationId xmlns:a16="http://schemas.microsoft.com/office/drawing/2014/main" id="{6633AC16-FDC2-507F-1F0A-CF4EE5480879}"/>
              </a:ext>
            </a:extLst>
          </p:cNvPr>
          <p:cNvSpPr/>
          <p:nvPr/>
        </p:nvSpPr>
        <p:spPr>
          <a:xfrm>
            <a:off x="419100" y="46355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r>
              <a:rPr sz="800">
                <a:solidFill>
                  <a:prstClr val="black"/>
                </a:solidFill>
                <a:latin typeface="arial"/>
              </a:rPr>
              <a:t>Bas: </a:t>
            </a:r>
            <a:r>
              <a:rPr lang="pt-BR" sz="800">
                <a:solidFill>
                  <a:prstClr val="black"/>
                </a:solidFill>
                <a:latin typeface="arial"/>
              </a:rPr>
              <a:t>2023, n=721; 2021, n=900; 2020, n=1022</a:t>
            </a:r>
            <a:endParaRPr lang="sv-SE" sz="800"/>
          </a:p>
          <a:p>
            <a:pPr algn="l"/>
            <a:endParaRPr sz="80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412365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0"/>
            <a:ext cx="8458200" cy="95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marL="279400" lvl="1" algn="l"/>
            <a:r>
              <a:rPr sz="1800" b="1">
                <a:solidFill>
                  <a:srgbClr val="624764"/>
                </a:solidFill>
                <a:latin typeface="arial"/>
              </a:rPr>
              <a:t> Hur har hotet skett?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2420928605"/>
              </p:ext>
            </p:extLst>
          </p:nvPr>
        </p:nvGraphicFramePr>
        <p:xfrm>
          <a:off x="2349500" y="952500"/>
          <a:ext cx="44196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New shape">
            <a:extLst>
              <a:ext uri="{FF2B5EF4-FFF2-40B4-BE49-F238E27FC236}">
                <a16:creationId xmlns:a16="http://schemas.microsoft.com/office/drawing/2014/main" id="{2F5C2B73-C7E9-320C-4A36-FC4CA929E90B}"/>
              </a:ext>
            </a:extLst>
          </p:cNvPr>
          <p:cNvSpPr/>
          <p:nvPr/>
        </p:nvSpPr>
        <p:spPr>
          <a:xfrm>
            <a:off x="419100" y="46355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800">
                <a:solidFill>
                  <a:prstClr val="black"/>
                </a:solidFill>
                <a:latin typeface="arial"/>
              </a:rPr>
              <a:t>Bas: 2023, n=</a:t>
            </a:r>
            <a:r>
              <a:rPr lang="en-US" sz="800">
                <a:solidFill>
                  <a:prstClr val="black"/>
                </a:solidFill>
                <a:latin typeface="arial"/>
              </a:rPr>
              <a:t>28; </a:t>
            </a:r>
            <a:r>
              <a:rPr sz="800">
                <a:solidFill>
                  <a:prstClr val="black"/>
                </a:solidFill>
                <a:latin typeface="arial"/>
              </a:rPr>
              <a:t>2021, n=</a:t>
            </a:r>
            <a:r>
              <a:rPr lang="en-US" sz="800">
                <a:solidFill>
                  <a:prstClr val="black"/>
                </a:solidFill>
                <a:latin typeface="arial"/>
              </a:rPr>
              <a:t>43</a:t>
            </a:r>
            <a:r>
              <a:rPr sz="800">
                <a:solidFill>
                  <a:prstClr val="black"/>
                </a:solidFill>
                <a:latin typeface="arial"/>
              </a:rPr>
              <a:t>; 2020, n=</a:t>
            </a:r>
            <a:r>
              <a:rPr lang="en-US" sz="800">
                <a:solidFill>
                  <a:prstClr val="black"/>
                </a:solidFill>
                <a:latin typeface="arial"/>
              </a:rPr>
              <a:t>52</a:t>
            </a:r>
            <a:br>
              <a:rPr lang="en-US" sz="800">
                <a:solidFill>
                  <a:prstClr val="black"/>
                </a:solidFill>
                <a:latin typeface="arial"/>
              </a:rPr>
            </a:br>
            <a:r>
              <a:rPr lang="en-US" sz="800">
                <a:solidFill>
                  <a:prstClr val="black"/>
                </a:solidFill>
                <a:latin typeface="arial"/>
              </a:rPr>
              <a:t>** = Bas för </a:t>
            </a:r>
            <a:r>
              <a:rPr lang="en-US" sz="800" err="1">
                <a:solidFill>
                  <a:prstClr val="black"/>
                </a:solidFill>
                <a:latin typeface="arial"/>
              </a:rPr>
              <a:t>låg</a:t>
            </a:r>
            <a:r>
              <a:rPr lang="en-US" sz="800">
                <a:solidFill>
                  <a:prstClr val="black"/>
                </a:solidFill>
                <a:latin typeface="arial"/>
              </a:rPr>
              <a:t> </a:t>
            </a:r>
            <a:r>
              <a:rPr lang="en-US" sz="800" err="1">
                <a:solidFill>
                  <a:prstClr val="black"/>
                </a:solidFill>
                <a:latin typeface="arial"/>
              </a:rPr>
              <a:t>att</a:t>
            </a:r>
            <a:r>
              <a:rPr lang="en-US" sz="800">
                <a:solidFill>
                  <a:prstClr val="black"/>
                </a:solidFill>
                <a:latin typeface="arial"/>
              </a:rPr>
              <a:t> </a:t>
            </a:r>
            <a:r>
              <a:rPr lang="en-US" sz="800" err="1">
                <a:solidFill>
                  <a:prstClr val="black"/>
                </a:solidFill>
                <a:latin typeface="arial"/>
              </a:rPr>
              <a:t>redovisas</a:t>
            </a:r>
            <a:endParaRPr sz="80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2014185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0"/>
            <a:ext cx="8458200" cy="95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marL="279400" lvl="1" algn="l"/>
            <a:r>
              <a:rPr sz="1800" b="1">
                <a:solidFill>
                  <a:srgbClr val="624764"/>
                </a:solidFill>
                <a:latin typeface="arial"/>
              </a:rPr>
              <a:t>Varit utsatt för skadegörelse under de senaste 12 månaderna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2959100" y="952500"/>
          <a:ext cx="32131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New shape"/>
          <p:cNvSpPr/>
          <p:nvPr/>
        </p:nvSpPr>
        <p:spPr>
          <a:xfrm>
            <a:off x="419100" y="7747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1000">
                <a:solidFill>
                  <a:prstClr val="black"/>
                </a:solidFill>
                <a:latin typeface="arial"/>
              </a:rPr>
              <a:t>Har du under de senaste 12 månaderna utsatts för skadegörelse?</a:t>
            </a:r>
          </a:p>
        </p:txBody>
      </p:sp>
      <p:sp>
        <p:nvSpPr>
          <p:cNvPr id="6" name="New shape">
            <a:extLst>
              <a:ext uri="{FF2B5EF4-FFF2-40B4-BE49-F238E27FC236}">
                <a16:creationId xmlns:a16="http://schemas.microsoft.com/office/drawing/2014/main" id="{9EA51CFA-B5F7-5AA1-4631-E792AEF70E73}"/>
              </a:ext>
            </a:extLst>
          </p:cNvPr>
          <p:cNvSpPr/>
          <p:nvPr/>
        </p:nvSpPr>
        <p:spPr>
          <a:xfrm>
            <a:off x="419100" y="46355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r>
              <a:rPr sz="800">
                <a:solidFill>
                  <a:prstClr val="black"/>
                </a:solidFill>
                <a:latin typeface="arial"/>
              </a:rPr>
              <a:t>Bas: </a:t>
            </a:r>
            <a:r>
              <a:rPr lang="pt-BR" sz="800">
                <a:solidFill>
                  <a:prstClr val="black"/>
                </a:solidFill>
                <a:latin typeface="arial"/>
              </a:rPr>
              <a:t>2023, n=721; 2021, n=900; 2020, n=1022</a:t>
            </a:r>
            <a:endParaRPr lang="sv-SE" sz="800"/>
          </a:p>
          <a:p>
            <a:pPr algn="l"/>
            <a:endParaRPr sz="80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2014185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0"/>
            <a:ext cx="8458200" cy="95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marL="279400" lvl="1" algn="l"/>
            <a:r>
              <a:rPr sz="1800" b="1">
                <a:solidFill>
                  <a:srgbClr val="624764"/>
                </a:solidFill>
                <a:latin typeface="arial"/>
              </a:rPr>
              <a:t>Var </a:t>
            </a:r>
            <a:r>
              <a:rPr sz="1800" b="1" err="1">
                <a:solidFill>
                  <a:srgbClr val="624764"/>
                </a:solidFill>
                <a:latin typeface="arial"/>
              </a:rPr>
              <a:t>har</a:t>
            </a:r>
            <a:r>
              <a:rPr sz="1800" b="1">
                <a:solidFill>
                  <a:srgbClr val="624764"/>
                </a:solidFill>
                <a:latin typeface="arial"/>
              </a:rPr>
              <a:t> </a:t>
            </a:r>
            <a:r>
              <a:rPr sz="1800" b="1" err="1">
                <a:solidFill>
                  <a:srgbClr val="624764"/>
                </a:solidFill>
                <a:latin typeface="arial"/>
              </a:rPr>
              <a:t>skadegörelsen</a:t>
            </a:r>
            <a:r>
              <a:rPr sz="1800" b="1">
                <a:solidFill>
                  <a:srgbClr val="624764"/>
                </a:solidFill>
                <a:latin typeface="arial"/>
              </a:rPr>
              <a:t> </a:t>
            </a:r>
            <a:r>
              <a:rPr sz="1800" b="1" err="1">
                <a:solidFill>
                  <a:srgbClr val="624764"/>
                </a:solidFill>
                <a:latin typeface="arial"/>
              </a:rPr>
              <a:t>hänt</a:t>
            </a:r>
            <a:r>
              <a:rPr sz="1800" b="1">
                <a:solidFill>
                  <a:srgbClr val="624764"/>
                </a:solidFill>
                <a:latin typeface="arial"/>
              </a:rPr>
              <a:t> </a:t>
            </a:r>
            <a:r>
              <a:rPr sz="1800" b="1" err="1">
                <a:solidFill>
                  <a:srgbClr val="624764"/>
                </a:solidFill>
                <a:latin typeface="arial"/>
              </a:rPr>
              <a:t>och</a:t>
            </a:r>
            <a:r>
              <a:rPr sz="1800" b="1">
                <a:solidFill>
                  <a:srgbClr val="624764"/>
                </a:solidFill>
                <a:latin typeface="arial"/>
              </a:rPr>
              <a:t> </a:t>
            </a:r>
            <a:r>
              <a:rPr sz="1800" b="1" err="1">
                <a:solidFill>
                  <a:srgbClr val="624764"/>
                </a:solidFill>
                <a:latin typeface="arial"/>
              </a:rPr>
              <a:t>hur</a:t>
            </a:r>
            <a:r>
              <a:rPr sz="1800" b="1">
                <a:solidFill>
                  <a:srgbClr val="624764"/>
                </a:solidFill>
                <a:latin typeface="arial"/>
              </a:rPr>
              <a:t> </a:t>
            </a:r>
            <a:r>
              <a:rPr sz="1800" b="1" err="1">
                <a:solidFill>
                  <a:srgbClr val="624764"/>
                </a:solidFill>
                <a:latin typeface="arial"/>
              </a:rPr>
              <a:t>många</a:t>
            </a:r>
            <a:r>
              <a:rPr sz="1800" b="1">
                <a:solidFill>
                  <a:srgbClr val="624764"/>
                </a:solidFill>
                <a:latin typeface="arial"/>
              </a:rPr>
              <a:t> </a:t>
            </a:r>
            <a:r>
              <a:rPr sz="1800" b="1" err="1">
                <a:solidFill>
                  <a:srgbClr val="624764"/>
                </a:solidFill>
                <a:latin typeface="arial"/>
              </a:rPr>
              <a:t>gånger</a:t>
            </a:r>
            <a:r>
              <a:rPr sz="1800" b="1">
                <a:solidFill>
                  <a:srgbClr val="624764"/>
                </a:solidFill>
                <a:latin typeface="arial"/>
              </a:rPr>
              <a:t> de </a:t>
            </a:r>
            <a:r>
              <a:rPr sz="1800" b="1" err="1">
                <a:solidFill>
                  <a:srgbClr val="624764"/>
                </a:solidFill>
                <a:latin typeface="arial"/>
              </a:rPr>
              <a:t>senaste</a:t>
            </a:r>
            <a:r>
              <a:rPr sz="1800" b="1">
                <a:solidFill>
                  <a:srgbClr val="624764"/>
                </a:solidFill>
                <a:latin typeface="arial"/>
              </a:rPr>
              <a:t> 12 </a:t>
            </a:r>
            <a:r>
              <a:rPr sz="1800" b="1" err="1">
                <a:solidFill>
                  <a:srgbClr val="624764"/>
                </a:solidFill>
                <a:latin typeface="arial"/>
              </a:rPr>
              <a:t>månaderna</a:t>
            </a:r>
            <a:r>
              <a:rPr sz="1800" b="1">
                <a:solidFill>
                  <a:srgbClr val="624764"/>
                </a:solidFill>
                <a:latin typeface="arial"/>
              </a:rPr>
              <a:t>?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1103878380"/>
              </p:ext>
            </p:extLst>
          </p:nvPr>
        </p:nvGraphicFramePr>
        <p:xfrm>
          <a:off x="1282700" y="952500"/>
          <a:ext cx="32131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284185855"/>
              </p:ext>
            </p:extLst>
          </p:nvPr>
        </p:nvGraphicFramePr>
        <p:xfrm>
          <a:off x="4597400" y="952500"/>
          <a:ext cx="32131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New shape">
            <a:extLst>
              <a:ext uri="{FF2B5EF4-FFF2-40B4-BE49-F238E27FC236}">
                <a16:creationId xmlns:a16="http://schemas.microsoft.com/office/drawing/2014/main" id="{DA59356A-83D2-415E-071B-A2315216D25A}"/>
              </a:ext>
            </a:extLst>
          </p:cNvPr>
          <p:cNvSpPr/>
          <p:nvPr/>
        </p:nvSpPr>
        <p:spPr>
          <a:xfrm>
            <a:off x="571500" y="47879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lang="sv-SE" sz="800">
                <a:solidFill>
                  <a:prstClr val="black"/>
                </a:solidFill>
                <a:latin typeface="arial"/>
              </a:rPr>
              <a:t>Bas: De som utsatts</a:t>
            </a:r>
            <a:endParaRPr sz="80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2014185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0"/>
            <a:ext cx="8458200" cy="95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marL="279400" lvl="1" algn="l"/>
            <a:r>
              <a:rPr sz="1800" b="1">
                <a:solidFill>
                  <a:srgbClr val="624764"/>
                </a:solidFill>
                <a:latin typeface="arial"/>
              </a:rPr>
              <a:t>Varit utsatt för bedrägeri under de senaste 12 månaderna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2959100" y="952500"/>
          <a:ext cx="32131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New shape"/>
          <p:cNvSpPr/>
          <p:nvPr/>
        </p:nvSpPr>
        <p:spPr>
          <a:xfrm>
            <a:off x="419100" y="635000"/>
            <a:ext cx="8026400" cy="317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1000">
                <a:solidFill>
                  <a:prstClr val="black"/>
                </a:solidFill>
                <a:latin typeface="arial"/>
              </a:rPr>
              <a:t> Har du någon gång under de senaste 12 månaderna utsatts för bedrägeri, d.v.s. har någon lurat dig så att du gjort en ekonomisk förlust?</a:t>
            </a:r>
          </a:p>
        </p:txBody>
      </p:sp>
      <p:sp>
        <p:nvSpPr>
          <p:cNvPr id="6" name="New shape">
            <a:extLst>
              <a:ext uri="{FF2B5EF4-FFF2-40B4-BE49-F238E27FC236}">
                <a16:creationId xmlns:a16="http://schemas.microsoft.com/office/drawing/2014/main" id="{2D9209CE-52FC-4CD7-A98E-2E9D31B5339B}"/>
              </a:ext>
            </a:extLst>
          </p:cNvPr>
          <p:cNvSpPr/>
          <p:nvPr/>
        </p:nvSpPr>
        <p:spPr>
          <a:xfrm>
            <a:off x="419100" y="46355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r>
              <a:rPr sz="800">
                <a:solidFill>
                  <a:prstClr val="black"/>
                </a:solidFill>
                <a:latin typeface="arial"/>
              </a:rPr>
              <a:t>Bas: </a:t>
            </a:r>
            <a:r>
              <a:rPr lang="pt-BR" sz="800">
                <a:solidFill>
                  <a:prstClr val="black"/>
                </a:solidFill>
                <a:latin typeface="arial"/>
              </a:rPr>
              <a:t>2023, n=721; 2021, n=900; 2020, n=1022</a:t>
            </a:r>
            <a:endParaRPr lang="sv-SE" sz="800"/>
          </a:p>
          <a:p>
            <a:pPr algn="l"/>
            <a:endParaRPr sz="80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2014185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0"/>
            <a:ext cx="8458200" cy="95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marL="279400" lvl="1" algn="l"/>
            <a:r>
              <a:rPr sz="1800" b="1">
                <a:solidFill>
                  <a:srgbClr val="624764"/>
                </a:solidFill>
                <a:latin typeface="arial"/>
              </a:rPr>
              <a:t>Hur har bedrägeriet skett?</a:t>
            </a:r>
          </a:p>
        </p:txBody>
      </p:sp>
      <p:graphicFrame>
        <p:nvGraphicFramePr>
          <p:cNvPr id="3" name="ChartObject"/>
          <p:cNvGraphicFramePr/>
          <p:nvPr>
            <p:extLst>
              <p:ext uri="{D42A27DB-BD31-4B8C-83A1-F6EECF244321}">
                <p14:modId xmlns:p14="http://schemas.microsoft.com/office/powerpoint/2010/main" val="1516192570"/>
              </p:ext>
            </p:extLst>
          </p:nvPr>
        </p:nvGraphicFramePr>
        <p:xfrm>
          <a:off x="2349500" y="952500"/>
          <a:ext cx="44196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New shape">
            <a:extLst>
              <a:ext uri="{FF2B5EF4-FFF2-40B4-BE49-F238E27FC236}">
                <a16:creationId xmlns:a16="http://schemas.microsoft.com/office/drawing/2014/main" id="{EFE204EF-963C-D273-9C44-85DF65EAB006}"/>
              </a:ext>
            </a:extLst>
          </p:cNvPr>
          <p:cNvSpPr/>
          <p:nvPr/>
        </p:nvSpPr>
        <p:spPr>
          <a:xfrm>
            <a:off x="419100" y="46355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r>
              <a:rPr sz="800">
                <a:solidFill>
                  <a:prstClr val="black"/>
                </a:solidFill>
                <a:latin typeface="arial"/>
              </a:rPr>
              <a:t>Bas: </a:t>
            </a:r>
            <a:r>
              <a:rPr lang="pt-BR" sz="800">
                <a:solidFill>
                  <a:prstClr val="black"/>
                </a:solidFill>
                <a:latin typeface="arial"/>
              </a:rPr>
              <a:t>2023, n=40; 2021, n=39; 2020, n=57</a:t>
            </a:r>
            <a:endParaRPr lang="sv-SE" sz="800"/>
          </a:p>
          <a:p>
            <a:pPr algn="l"/>
            <a:endParaRPr sz="80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20141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Object"/>
          <p:cNvGraphicFramePr/>
          <p:nvPr/>
        </p:nvGraphicFramePr>
        <p:xfrm>
          <a:off x="673100" y="952500"/>
          <a:ext cx="44577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New shape"/>
          <p:cNvSpPr/>
          <p:nvPr/>
        </p:nvSpPr>
        <p:spPr>
          <a:xfrm>
            <a:off x="0" y="0"/>
            <a:ext cx="8458200" cy="95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marL="279400" lvl="1" algn="l"/>
            <a:r>
              <a:rPr sz="1800" b="1">
                <a:solidFill>
                  <a:srgbClr val="624764"/>
                </a:solidFill>
                <a:latin typeface="arial"/>
              </a:rPr>
              <a:t>Trygghet kvällstid</a:t>
            </a:r>
          </a:p>
        </p:txBody>
      </p:sp>
      <p:sp>
        <p:nvSpPr>
          <p:cNvPr id="4" name="New shape"/>
          <p:cNvSpPr/>
          <p:nvPr/>
        </p:nvSpPr>
        <p:spPr>
          <a:xfrm>
            <a:off x="419100" y="635000"/>
            <a:ext cx="8026400" cy="317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1000">
                <a:solidFill>
                  <a:prstClr val="black"/>
                </a:solidFill>
                <a:latin typeface="arial"/>
              </a:rPr>
              <a:t>Om du går ut ensam sent en kväll i området där du bor, känner du dig trygg eller otrygg eller går du i stort sett aldrig ut ensam på kvällarna?</a:t>
            </a:r>
          </a:p>
        </p:txBody>
      </p:sp>
      <p:sp>
        <p:nvSpPr>
          <p:cNvPr id="6" name="New shape">
            <a:extLst>
              <a:ext uri="{FF2B5EF4-FFF2-40B4-BE49-F238E27FC236}">
                <a16:creationId xmlns:a16="http://schemas.microsoft.com/office/drawing/2014/main" id="{7859AEE9-164E-BE68-4894-C0F7731E7970}"/>
              </a:ext>
            </a:extLst>
          </p:cNvPr>
          <p:cNvSpPr/>
          <p:nvPr/>
        </p:nvSpPr>
        <p:spPr>
          <a:xfrm>
            <a:off x="571500" y="47879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r>
              <a:rPr sz="800">
                <a:solidFill>
                  <a:prstClr val="black"/>
                </a:solidFill>
                <a:latin typeface="arial"/>
              </a:rPr>
              <a:t>Bas: </a:t>
            </a:r>
            <a:r>
              <a:rPr lang="pt-BR" sz="800">
                <a:solidFill>
                  <a:prstClr val="black"/>
                </a:solidFill>
                <a:latin typeface="arial"/>
              </a:rPr>
              <a:t>2023, n=721; 2021, n=900; 2020, n=1022</a:t>
            </a:r>
            <a:endParaRPr lang="sv-SE" sz="800"/>
          </a:p>
          <a:p>
            <a:pPr algn="l"/>
            <a:endParaRPr sz="80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36046255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0"/>
            <a:ext cx="8458200" cy="95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marL="279400" lvl="1" algn="l"/>
            <a:r>
              <a:rPr sz="1800" b="1">
                <a:solidFill>
                  <a:srgbClr val="624764"/>
                </a:solidFill>
                <a:latin typeface="arial"/>
              </a:rPr>
              <a:t>Finns platser du undviker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2959100" y="952500"/>
          <a:ext cx="32131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New shape"/>
          <p:cNvSpPr/>
          <p:nvPr/>
        </p:nvSpPr>
        <p:spPr>
          <a:xfrm>
            <a:off x="419100" y="774700"/>
            <a:ext cx="80264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1000">
                <a:solidFill>
                  <a:prstClr val="black"/>
                </a:solidFill>
                <a:latin typeface="arial"/>
              </a:rPr>
              <a:t>Finns det platser i området där du bor som du undviker under vissa tider på dygnet på grund av oro för att utsättas för brott?</a:t>
            </a:r>
          </a:p>
        </p:txBody>
      </p:sp>
      <p:sp>
        <p:nvSpPr>
          <p:cNvPr id="6" name="New shape">
            <a:extLst>
              <a:ext uri="{FF2B5EF4-FFF2-40B4-BE49-F238E27FC236}">
                <a16:creationId xmlns:a16="http://schemas.microsoft.com/office/drawing/2014/main" id="{2C867C11-419D-5DA7-1CE5-823099967223}"/>
              </a:ext>
            </a:extLst>
          </p:cNvPr>
          <p:cNvSpPr/>
          <p:nvPr/>
        </p:nvSpPr>
        <p:spPr>
          <a:xfrm>
            <a:off x="571500" y="47879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r>
              <a:rPr sz="800">
                <a:solidFill>
                  <a:prstClr val="black"/>
                </a:solidFill>
                <a:latin typeface="arial"/>
              </a:rPr>
              <a:t>Bas: </a:t>
            </a:r>
            <a:r>
              <a:rPr lang="pt-BR" sz="800">
                <a:solidFill>
                  <a:prstClr val="black"/>
                </a:solidFill>
                <a:latin typeface="arial"/>
              </a:rPr>
              <a:t>2023, n=721; 2021, n=900; 2020, n=1022</a:t>
            </a:r>
            <a:endParaRPr lang="sv-SE" sz="800"/>
          </a:p>
          <a:p>
            <a:pPr algn="l"/>
            <a:endParaRPr sz="80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2014185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Object"/>
          <p:cNvGraphicFramePr/>
          <p:nvPr/>
        </p:nvGraphicFramePr>
        <p:xfrm>
          <a:off x="1955800" y="1168400"/>
          <a:ext cx="44577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New shape"/>
          <p:cNvSpPr/>
          <p:nvPr/>
        </p:nvSpPr>
        <p:spPr>
          <a:xfrm>
            <a:off x="0" y="0"/>
            <a:ext cx="8458200" cy="95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marL="279400" lvl="1" algn="l"/>
            <a:r>
              <a:rPr sz="1800" b="1">
                <a:solidFill>
                  <a:srgbClr val="624764"/>
                </a:solidFill>
                <a:latin typeface="arial"/>
              </a:rPr>
              <a:t>Polisens/kommunens agerande</a:t>
            </a:r>
          </a:p>
        </p:txBody>
      </p:sp>
      <p:sp>
        <p:nvSpPr>
          <p:cNvPr id="5" name="New shape"/>
          <p:cNvSpPr/>
          <p:nvPr/>
        </p:nvSpPr>
        <p:spPr>
          <a:xfrm>
            <a:off x="419100" y="774700"/>
            <a:ext cx="47498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1000" err="1">
                <a:solidFill>
                  <a:prstClr val="black"/>
                </a:solidFill>
                <a:latin typeface="arial"/>
              </a:rPr>
              <a:t>Polisen</a:t>
            </a:r>
            <a:r>
              <a:rPr sz="1000">
                <a:solidFill>
                  <a:prstClr val="black"/>
                </a:solidFill>
                <a:latin typeface="arial"/>
              </a:rPr>
              <a:t>/</a:t>
            </a:r>
            <a:r>
              <a:rPr sz="1000" err="1">
                <a:solidFill>
                  <a:prstClr val="black"/>
                </a:solidFill>
                <a:latin typeface="arial"/>
              </a:rPr>
              <a:t>Kommunen</a:t>
            </a:r>
            <a:r>
              <a:rPr sz="1000">
                <a:solidFill>
                  <a:prstClr val="black"/>
                </a:solidFill>
                <a:latin typeface="arial"/>
              </a:rPr>
              <a:t> </a:t>
            </a:r>
            <a:r>
              <a:rPr sz="1000" err="1">
                <a:solidFill>
                  <a:prstClr val="black"/>
                </a:solidFill>
                <a:latin typeface="arial"/>
              </a:rPr>
              <a:t>bryr</a:t>
            </a:r>
            <a:r>
              <a:rPr sz="1000">
                <a:solidFill>
                  <a:prstClr val="black"/>
                </a:solidFill>
                <a:latin typeface="arial"/>
              </a:rPr>
              <a:t> sig om de problem </a:t>
            </a:r>
            <a:r>
              <a:rPr sz="1000" err="1">
                <a:solidFill>
                  <a:prstClr val="black"/>
                </a:solidFill>
                <a:latin typeface="arial"/>
              </a:rPr>
              <a:t>som</a:t>
            </a:r>
            <a:r>
              <a:rPr sz="1000">
                <a:solidFill>
                  <a:prstClr val="black"/>
                </a:solidFill>
                <a:latin typeface="arial"/>
              </a:rPr>
              <a:t> </a:t>
            </a:r>
            <a:r>
              <a:rPr sz="1000" err="1">
                <a:solidFill>
                  <a:prstClr val="black"/>
                </a:solidFill>
                <a:latin typeface="arial"/>
              </a:rPr>
              <a:t>finns</a:t>
            </a:r>
            <a:r>
              <a:rPr sz="1000">
                <a:solidFill>
                  <a:prstClr val="black"/>
                </a:solidFill>
                <a:latin typeface="arial"/>
              </a:rPr>
              <a:t> </a:t>
            </a:r>
            <a:r>
              <a:rPr sz="1000" err="1">
                <a:solidFill>
                  <a:prstClr val="black"/>
                </a:solidFill>
                <a:latin typeface="arial"/>
              </a:rPr>
              <a:t>i</a:t>
            </a:r>
            <a:r>
              <a:rPr sz="1000">
                <a:solidFill>
                  <a:prstClr val="black"/>
                </a:solidFill>
                <a:latin typeface="arial"/>
              </a:rPr>
              <a:t> det </a:t>
            </a:r>
            <a:r>
              <a:rPr sz="1000" err="1">
                <a:solidFill>
                  <a:prstClr val="black"/>
                </a:solidFill>
                <a:latin typeface="arial"/>
              </a:rPr>
              <a:t>område</a:t>
            </a:r>
            <a:r>
              <a:rPr sz="1000">
                <a:solidFill>
                  <a:prstClr val="black"/>
                </a:solidFill>
                <a:latin typeface="arial"/>
              </a:rPr>
              <a:t> </a:t>
            </a:r>
            <a:r>
              <a:rPr sz="1000" err="1">
                <a:solidFill>
                  <a:prstClr val="black"/>
                </a:solidFill>
                <a:latin typeface="arial"/>
              </a:rPr>
              <a:t>där</a:t>
            </a:r>
            <a:r>
              <a:rPr sz="1000">
                <a:solidFill>
                  <a:prstClr val="black"/>
                </a:solidFill>
                <a:latin typeface="arial"/>
              </a:rPr>
              <a:t> jag </a:t>
            </a:r>
            <a:r>
              <a:rPr sz="1000" err="1">
                <a:solidFill>
                  <a:prstClr val="black"/>
                </a:solidFill>
                <a:latin typeface="arial"/>
              </a:rPr>
              <a:t>bor</a:t>
            </a:r>
            <a:endParaRPr sz="1000">
              <a:solidFill>
                <a:prstClr val="black"/>
              </a:solidFill>
              <a:latin typeface="arial"/>
            </a:endParaRPr>
          </a:p>
        </p:txBody>
      </p:sp>
      <p:sp>
        <p:nvSpPr>
          <p:cNvPr id="7" name="New shape">
            <a:extLst>
              <a:ext uri="{FF2B5EF4-FFF2-40B4-BE49-F238E27FC236}">
                <a16:creationId xmlns:a16="http://schemas.microsoft.com/office/drawing/2014/main" id="{4C78F30F-5201-3779-A81A-9EE80377011E}"/>
              </a:ext>
            </a:extLst>
          </p:cNvPr>
          <p:cNvSpPr/>
          <p:nvPr/>
        </p:nvSpPr>
        <p:spPr>
          <a:xfrm>
            <a:off x="419100" y="46355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r>
              <a:rPr sz="800">
                <a:solidFill>
                  <a:prstClr val="black"/>
                </a:solidFill>
                <a:latin typeface="arial"/>
              </a:rPr>
              <a:t>Bas: </a:t>
            </a:r>
            <a:r>
              <a:rPr lang="pt-BR" sz="800">
                <a:solidFill>
                  <a:prstClr val="black"/>
                </a:solidFill>
                <a:latin typeface="arial"/>
              </a:rPr>
              <a:t>2023, n=721; 2021, n=900; 2020, n=1022</a:t>
            </a:r>
            <a:endParaRPr lang="sv-SE" sz="800"/>
          </a:p>
          <a:p>
            <a:pPr algn="l"/>
            <a:endParaRPr sz="80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2014185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0"/>
            <a:ext cx="8458200" cy="95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marL="279400" lvl="1" algn="l"/>
            <a:r>
              <a:rPr sz="1800" b="1">
                <a:solidFill>
                  <a:srgbClr val="624764"/>
                </a:solidFill>
                <a:latin typeface="arial"/>
              </a:rPr>
              <a:t>Polisanmält utsatthet för brott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2349500" y="952500"/>
          <a:ext cx="44196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419100" y="774700"/>
            <a:ext cx="63500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1000">
                <a:solidFill>
                  <a:prstClr val="black"/>
                </a:solidFill>
                <a:latin typeface="arial"/>
              </a:rPr>
              <a:t>Om du blivit utsatt för brott under de senaste 12 månaderna, har du i så fall polisanmält detta?</a:t>
            </a:r>
          </a:p>
        </p:txBody>
      </p:sp>
      <p:sp>
        <p:nvSpPr>
          <p:cNvPr id="7" name="New shape">
            <a:extLst>
              <a:ext uri="{FF2B5EF4-FFF2-40B4-BE49-F238E27FC236}">
                <a16:creationId xmlns:a16="http://schemas.microsoft.com/office/drawing/2014/main" id="{A6074A95-F1AC-0A33-1240-75643C6E227E}"/>
              </a:ext>
            </a:extLst>
          </p:cNvPr>
          <p:cNvSpPr/>
          <p:nvPr/>
        </p:nvSpPr>
        <p:spPr>
          <a:xfrm>
            <a:off x="419100" y="46355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r>
              <a:rPr sz="800">
                <a:solidFill>
                  <a:prstClr val="black"/>
                </a:solidFill>
                <a:latin typeface="arial"/>
              </a:rPr>
              <a:t>Bas: </a:t>
            </a:r>
            <a:r>
              <a:rPr lang="pt-BR" sz="800">
                <a:solidFill>
                  <a:prstClr val="black"/>
                </a:solidFill>
                <a:latin typeface="arial"/>
              </a:rPr>
              <a:t>2023, n=721; 2021, n=900; 2020, n=1022</a:t>
            </a:r>
            <a:endParaRPr lang="sv-SE" sz="800"/>
          </a:p>
          <a:p>
            <a:pPr algn="l"/>
            <a:endParaRPr sz="80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2014185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49300"/>
            <a:ext cx="6527800" cy="2489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6000" err="1">
                <a:solidFill>
                  <a:srgbClr val="8C8C8C"/>
                </a:solidFill>
                <a:latin typeface="arial"/>
              </a:rPr>
              <a:t>Bakgrundsfrågor</a:t>
            </a:r>
            <a:endParaRPr sz="6000">
              <a:solidFill>
                <a:srgbClr val="8C8C8C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2014185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Object"/>
          <p:cNvGraphicFramePr/>
          <p:nvPr/>
        </p:nvGraphicFramePr>
        <p:xfrm>
          <a:off x="25400" y="1104900"/>
          <a:ext cx="29972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Object"/>
          <p:cNvGraphicFramePr/>
          <p:nvPr/>
        </p:nvGraphicFramePr>
        <p:xfrm>
          <a:off x="3060700" y="1104900"/>
          <a:ext cx="29972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Object"/>
          <p:cNvGraphicFramePr/>
          <p:nvPr/>
        </p:nvGraphicFramePr>
        <p:xfrm>
          <a:off x="6096000" y="1104900"/>
          <a:ext cx="29972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New shape"/>
          <p:cNvSpPr/>
          <p:nvPr/>
        </p:nvSpPr>
        <p:spPr>
          <a:xfrm>
            <a:off x="25400" y="749300"/>
            <a:ext cx="29972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ctr"/>
            <a:r>
              <a:rPr sz="1200" b="1">
                <a:solidFill>
                  <a:srgbClr val="624764"/>
                </a:solidFill>
                <a:latin typeface="arial"/>
              </a:rPr>
              <a:t>Kön</a:t>
            </a:r>
          </a:p>
        </p:txBody>
      </p:sp>
      <p:sp>
        <p:nvSpPr>
          <p:cNvPr id="6" name="New shape"/>
          <p:cNvSpPr/>
          <p:nvPr/>
        </p:nvSpPr>
        <p:spPr>
          <a:xfrm>
            <a:off x="3060700" y="749300"/>
            <a:ext cx="29972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ctr"/>
            <a:r>
              <a:rPr sz="1200" b="1">
                <a:solidFill>
                  <a:srgbClr val="624764"/>
                </a:solidFill>
                <a:latin typeface="arial"/>
              </a:rPr>
              <a:t>Ålder</a:t>
            </a:r>
          </a:p>
        </p:txBody>
      </p:sp>
      <p:sp>
        <p:nvSpPr>
          <p:cNvPr id="7" name="New shape"/>
          <p:cNvSpPr/>
          <p:nvPr/>
        </p:nvSpPr>
        <p:spPr>
          <a:xfrm>
            <a:off x="6096000" y="749300"/>
            <a:ext cx="29972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ctr"/>
            <a:r>
              <a:rPr sz="1200" b="1">
                <a:solidFill>
                  <a:srgbClr val="624764"/>
                </a:solidFill>
                <a:latin typeface="arial"/>
              </a:rPr>
              <a:t>Civilstånd</a:t>
            </a:r>
          </a:p>
        </p:txBody>
      </p:sp>
      <p:sp>
        <p:nvSpPr>
          <p:cNvPr id="8" name="New shape"/>
          <p:cNvSpPr/>
          <p:nvPr/>
        </p:nvSpPr>
        <p:spPr>
          <a:xfrm>
            <a:off x="419100" y="46355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800">
                <a:solidFill>
                  <a:prstClr val="black"/>
                </a:solidFill>
                <a:latin typeface="arial"/>
              </a:rPr>
              <a:t>Bas: 2023, n=</a:t>
            </a:r>
            <a:r>
              <a:rPr lang="en-US" sz="800">
                <a:solidFill>
                  <a:prstClr val="black"/>
                </a:solidFill>
                <a:latin typeface="arial"/>
              </a:rPr>
              <a:t>720</a:t>
            </a:r>
            <a:endParaRPr sz="80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2014185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Object"/>
          <p:cNvGraphicFramePr/>
          <p:nvPr>
            <p:extLst>
              <p:ext uri="{D42A27DB-BD31-4B8C-83A1-F6EECF244321}">
                <p14:modId xmlns:p14="http://schemas.microsoft.com/office/powerpoint/2010/main" val="1306148330"/>
              </p:ext>
            </p:extLst>
          </p:nvPr>
        </p:nvGraphicFramePr>
        <p:xfrm>
          <a:off x="1206500" y="1104900"/>
          <a:ext cx="32131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Object"/>
          <p:cNvGraphicFramePr/>
          <p:nvPr/>
        </p:nvGraphicFramePr>
        <p:xfrm>
          <a:off x="4711700" y="1104900"/>
          <a:ext cx="32131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New shape"/>
          <p:cNvSpPr/>
          <p:nvPr/>
        </p:nvSpPr>
        <p:spPr>
          <a:xfrm>
            <a:off x="1206500" y="749300"/>
            <a:ext cx="32131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ctr"/>
            <a:r>
              <a:rPr sz="1200" b="1">
                <a:solidFill>
                  <a:srgbClr val="624764"/>
                </a:solidFill>
                <a:latin typeface="arial"/>
              </a:rPr>
              <a:t>Sysselsättning</a:t>
            </a:r>
          </a:p>
        </p:txBody>
      </p:sp>
      <p:sp>
        <p:nvSpPr>
          <p:cNvPr id="6" name="New shape"/>
          <p:cNvSpPr/>
          <p:nvPr/>
        </p:nvSpPr>
        <p:spPr>
          <a:xfrm>
            <a:off x="4711700" y="749300"/>
            <a:ext cx="32131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ctr"/>
            <a:r>
              <a:rPr sz="1200" b="1">
                <a:solidFill>
                  <a:srgbClr val="624764"/>
                </a:solidFill>
                <a:latin typeface="arial"/>
              </a:rPr>
              <a:t>Boende</a:t>
            </a:r>
          </a:p>
        </p:txBody>
      </p:sp>
      <p:sp>
        <p:nvSpPr>
          <p:cNvPr id="7" name="New shape"/>
          <p:cNvSpPr/>
          <p:nvPr/>
        </p:nvSpPr>
        <p:spPr>
          <a:xfrm>
            <a:off x="419100" y="46355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800">
                <a:solidFill>
                  <a:prstClr val="black"/>
                </a:solidFill>
                <a:latin typeface="arial"/>
              </a:rPr>
              <a:t>Bas: 2023, n=</a:t>
            </a:r>
            <a:r>
              <a:rPr lang="en-US" sz="800">
                <a:solidFill>
                  <a:prstClr val="black"/>
                </a:solidFill>
                <a:latin typeface="arial"/>
              </a:rPr>
              <a:t>720</a:t>
            </a:r>
            <a:endParaRPr sz="80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201418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Object"/>
          <p:cNvGraphicFramePr/>
          <p:nvPr/>
        </p:nvGraphicFramePr>
        <p:xfrm>
          <a:off x="1816100" y="952500"/>
          <a:ext cx="4457700" cy="323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New shape"/>
          <p:cNvSpPr/>
          <p:nvPr/>
        </p:nvSpPr>
        <p:spPr>
          <a:xfrm>
            <a:off x="0" y="0"/>
            <a:ext cx="8458200" cy="95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marL="279400" lvl="1" algn="l"/>
            <a:r>
              <a:rPr sz="1800" b="1">
                <a:solidFill>
                  <a:srgbClr val="624764"/>
                </a:solidFill>
                <a:latin typeface="arial"/>
              </a:rPr>
              <a:t>Trygghet kvällstid</a:t>
            </a:r>
          </a:p>
        </p:txBody>
      </p:sp>
      <p:sp>
        <p:nvSpPr>
          <p:cNvPr id="4" name="New shape"/>
          <p:cNvSpPr/>
          <p:nvPr/>
        </p:nvSpPr>
        <p:spPr>
          <a:xfrm>
            <a:off x="419100" y="46355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800">
                <a:solidFill>
                  <a:prstClr val="black"/>
                </a:solidFill>
                <a:latin typeface="arial"/>
              </a:rPr>
              <a:t>Bas: </a:t>
            </a:r>
            <a:r>
              <a:rPr sz="800" err="1">
                <a:solidFill>
                  <a:prstClr val="black"/>
                </a:solidFill>
                <a:latin typeface="arial"/>
              </a:rPr>
              <a:t>Antal</a:t>
            </a:r>
            <a:r>
              <a:rPr sz="800">
                <a:solidFill>
                  <a:prstClr val="black"/>
                </a:solidFill>
                <a:latin typeface="arial"/>
              </a:rPr>
              <a:t> </a:t>
            </a:r>
            <a:r>
              <a:rPr sz="800" err="1">
                <a:solidFill>
                  <a:prstClr val="black"/>
                </a:solidFill>
                <a:latin typeface="arial"/>
              </a:rPr>
              <a:t>svarande</a:t>
            </a:r>
            <a:r>
              <a:rPr sz="800">
                <a:solidFill>
                  <a:prstClr val="black"/>
                </a:solidFill>
                <a:latin typeface="arial"/>
              </a:rPr>
              <a:t> för </a:t>
            </a:r>
            <a:r>
              <a:rPr sz="800" err="1">
                <a:solidFill>
                  <a:prstClr val="black"/>
                </a:solidFill>
                <a:latin typeface="arial"/>
              </a:rPr>
              <a:t>respektive</a:t>
            </a:r>
            <a:r>
              <a:rPr sz="800">
                <a:solidFill>
                  <a:prstClr val="black"/>
                </a:solidFill>
                <a:latin typeface="arial"/>
              </a:rPr>
              <a:t> </a:t>
            </a:r>
            <a:r>
              <a:rPr sz="800" err="1">
                <a:solidFill>
                  <a:prstClr val="black"/>
                </a:solidFill>
                <a:latin typeface="arial"/>
              </a:rPr>
              <a:t>grupp</a:t>
            </a:r>
            <a:r>
              <a:rPr sz="800">
                <a:solidFill>
                  <a:prstClr val="black"/>
                </a:solidFill>
                <a:latin typeface="arial"/>
              </a:rPr>
              <a:t> </a:t>
            </a:r>
            <a:r>
              <a:rPr sz="800" err="1">
                <a:solidFill>
                  <a:prstClr val="black"/>
                </a:solidFill>
                <a:latin typeface="arial"/>
              </a:rPr>
              <a:t>redovisas</a:t>
            </a:r>
            <a:r>
              <a:rPr sz="800">
                <a:solidFill>
                  <a:prstClr val="black"/>
                </a:solidFill>
                <a:latin typeface="arial"/>
              </a:rPr>
              <a:t> </a:t>
            </a:r>
            <a:r>
              <a:rPr sz="800" err="1">
                <a:solidFill>
                  <a:prstClr val="black"/>
                </a:solidFill>
                <a:latin typeface="arial"/>
              </a:rPr>
              <a:t>inom</a:t>
            </a:r>
            <a:r>
              <a:rPr sz="800">
                <a:solidFill>
                  <a:prstClr val="black"/>
                </a:solidFill>
                <a:latin typeface="arial"/>
              </a:rPr>
              <a:t> </a:t>
            </a:r>
            <a:r>
              <a:rPr sz="800" err="1">
                <a:solidFill>
                  <a:prstClr val="black"/>
                </a:solidFill>
                <a:latin typeface="arial"/>
              </a:rPr>
              <a:t>parentes</a:t>
            </a:r>
            <a:endParaRPr sz="800">
              <a:solidFill>
                <a:prstClr val="black"/>
              </a:solidFill>
              <a:latin typeface="arial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19100" y="635000"/>
            <a:ext cx="8026400" cy="317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1000">
                <a:solidFill>
                  <a:prstClr val="black"/>
                </a:solidFill>
                <a:latin typeface="arial"/>
              </a:rPr>
              <a:t>Om du går ut ensam sent en kväll i området där du bor, känner du dig trygg eller otrygg eller går du i stort sett aldrig ut ensam på kvällarna?</a:t>
            </a:r>
          </a:p>
        </p:txBody>
      </p:sp>
      <p:sp>
        <p:nvSpPr>
          <p:cNvPr id="6" name="New shape"/>
          <p:cNvSpPr/>
          <p:nvPr/>
        </p:nvSpPr>
        <p:spPr>
          <a:xfrm>
            <a:off x="889000" y="1206500"/>
            <a:ext cx="9271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ctr"/>
            <a:r>
              <a:rPr sz="1000" b="1">
                <a:solidFill>
                  <a:srgbClr val="624764"/>
                </a:solidFill>
                <a:latin typeface="arial"/>
              </a:rPr>
              <a:t>Kön</a:t>
            </a:r>
          </a:p>
        </p:txBody>
      </p:sp>
      <p:sp>
        <p:nvSpPr>
          <p:cNvPr id="7" name="New shape"/>
          <p:cNvSpPr/>
          <p:nvPr/>
        </p:nvSpPr>
        <p:spPr>
          <a:xfrm>
            <a:off x="889000" y="1727200"/>
            <a:ext cx="9271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ctr"/>
            <a:r>
              <a:rPr sz="1000" b="1" err="1">
                <a:solidFill>
                  <a:srgbClr val="624764"/>
                </a:solidFill>
                <a:latin typeface="arial"/>
              </a:rPr>
              <a:t>Ålder</a:t>
            </a:r>
            <a:endParaRPr sz="1000" b="1">
              <a:solidFill>
                <a:srgbClr val="624764"/>
              </a:solidFill>
              <a:latin typeface="arial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889000" y="2355850"/>
            <a:ext cx="9271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ctr"/>
            <a:r>
              <a:rPr sz="1000" b="1" err="1">
                <a:solidFill>
                  <a:srgbClr val="624764"/>
                </a:solidFill>
                <a:latin typeface="arial"/>
              </a:rPr>
              <a:t>Boende</a:t>
            </a:r>
            <a:endParaRPr sz="1000" b="1">
              <a:solidFill>
                <a:srgbClr val="624764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1503120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0"/>
            <a:ext cx="8458200" cy="95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marL="279400" lvl="1" algn="l"/>
            <a:r>
              <a:rPr sz="1800" b="1">
                <a:solidFill>
                  <a:srgbClr val="624764"/>
                </a:solidFill>
                <a:latin typeface="arial"/>
              </a:rPr>
              <a:t>Har det under de senaste 12 månaderna hänt …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2959100" y="952500"/>
          <a:ext cx="32131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>
            <a:extLst>
              <a:ext uri="{FF2B5EF4-FFF2-40B4-BE49-F238E27FC236}">
                <a16:creationId xmlns:a16="http://schemas.microsoft.com/office/drawing/2014/main" id="{D918774D-8361-383E-34AD-B97FB1762C53}"/>
              </a:ext>
            </a:extLst>
          </p:cNvPr>
          <p:cNvSpPr/>
          <p:nvPr/>
        </p:nvSpPr>
        <p:spPr>
          <a:xfrm>
            <a:off x="419100" y="46355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r>
              <a:rPr sz="800">
                <a:solidFill>
                  <a:prstClr val="black"/>
                </a:solidFill>
                <a:latin typeface="arial"/>
              </a:rPr>
              <a:t>Bas: </a:t>
            </a:r>
            <a:r>
              <a:rPr lang="pt-BR" sz="800">
                <a:solidFill>
                  <a:prstClr val="black"/>
                </a:solidFill>
                <a:latin typeface="arial"/>
              </a:rPr>
              <a:t>2023, n=721; 2021, n=900; 2020, n=1022</a:t>
            </a:r>
            <a:endParaRPr lang="sv-SE" sz="800"/>
          </a:p>
          <a:p>
            <a:pPr algn="l"/>
            <a:endParaRPr sz="80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164166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0"/>
            <a:ext cx="8458200" cy="95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marL="279400" lvl="1" algn="l"/>
            <a:r>
              <a:rPr sz="1800" b="1">
                <a:solidFill>
                  <a:srgbClr val="624764"/>
                </a:solidFill>
                <a:latin typeface="arial"/>
              </a:rPr>
              <a:t>Varit utsatt för hot under de senaste 12 månaderna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2959100" y="952500"/>
          <a:ext cx="32131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New shape"/>
          <p:cNvSpPr/>
          <p:nvPr/>
        </p:nvSpPr>
        <p:spPr>
          <a:xfrm>
            <a:off x="419100" y="7747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1000">
                <a:solidFill>
                  <a:prstClr val="black"/>
                </a:solidFill>
                <a:latin typeface="arial"/>
              </a:rPr>
              <a:t>Har någon under de senaste 12 månaderna hotat dig med våld eller annan brottslighet i avsikt att skrämma dig?</a:t>
            </a:r>
          </a:p>
        </p:txBody>
      </p:sp>
      <p:sp>
        <p:nvSpPr>
          <p:cNvPr id="6" name="New shape">
            <a:extLst>
              <a:ext uri="{FF2B5EF4-FFF2-40B4-BE49-F238E27FC236}">
                <a16:creationId xmlns:a16="http://schemas.microsoft.com/office/drawing/2014/main" id="{6633AC16-FDC2-507F-1F0A-CF4EE5480879}"/>
              </a:ext>
            </a:extLst>
          </p:cNvPr>
          <p:cNvSpPr/>
          <p:nvPr/>
        </p:nvSpPr>
        <p:spPr>
          <a:xfrm>
            <a:off x="419100" y="46355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r>
              <a:rPr sz="800">
                <a:solidFill>
                  <a:prstClr val="black"/>
                </a:solidFill>
                <a:latin typeface="arial"/>
              </a:rPr>
              <a:t>Bas: </a:t>
            </a:r>
            <a:r>
              <a:rPr lang="pt-BR" sz="800">
                <a:solidFill>
                  <a:prstClr val="black"/>
                </a:solidFill>
                <a:latin typeface="arial"/>
              </a:rPr>
              <a:t>2023, n=721; 2021, n=900; 2020, n=1022</a:t>
            </a:r>
            <a:endParaRPr lang="sv-SE" sz="800"/>
          </a:p>
          <a:p>
            <a:pPr algn="l"/>
            <a:endParaRPr sz="80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9993544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0"/>
            <a:ext cx="8458200" cy="95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marL="279400" lvl="1" algn="l"/>
            <a:r>
              <a:rPr sz="1800" b="1">
                <a:solidFill>
                  <a:srgbClr val="624764"/>
                </a:solidFill>
                <a:latin typeface="arial"/>
              </a:rPr>
              <a:t>Varit utsatt för stöld under de senaste 12 månaderna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2959100" y="952500"/>
          <a:ext cx="32131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New shape"/>
          <p:cNvSpPr/>
          <p:nvPr/>
        </p:nvSpPr>
        <p:spPr>
          <a:xfrm>
            <a:off x="419100" y="7747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1000">
                <a:solidFill>
                  <a:prstClr val="black"/>
                </a:solidFill>
                <a:latin typeface="arial"/>
              </a:rPr>
              <a:t>Har du under de senaste 12 månaderna varit utsatt för stöld?</a:t>
            </a:r>
          </a:p>
        </p:txBody>
      </p:sp>
      <p:sp>
        <p:nvSpPr>
          <p:cNvPr id="6" name="New shape">
            <a:extLst>
              <a:ext uri="{FF2B5EF4-FFF2-40B4-BE49-F238E27FC236}">
                <a16:creationId xmlns:a16="http://schemas.microsoft.com/office/drawing/2014/main" id="{E7B00B7A-191F-5F6F-EE72-C7A9C6F0559E}"/>
              </a:ext>
            </a:extLst>
          </p:cNvPr>
          <p:cNvSpPr/>
          <p:nvPr/>
        </p:nvSpPr>
        <p:spPr>
          <a:xfrm>
            <a:off x="419100" y="46355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r>
              <a:rPr sz="800">
                <a:solidFill>
                  <a:prstClr val="black"/>
                </a:solidFill>
                <a:latin typeface="arial"/>
              </a:rPr>
              <a:t>Bas: </a:t>
            </a:r>
            <a:r>
              <a:rPr lang="pt-BR" sz="800">
                <a:solidFill>
                  <a:prstClr val="black"/>
                </a:solidFill>
                <a:latin typeface="arial"/>
              </a:rPr>
              <a:t>2023, n=721; 2021, n=900; 2020, n=1022</a:t>
            </a:r>
            <a:endParaRPr lang="sv-SE" sz="800"/>
          </a:p>
          <a:p>
            <a:pPr algn="l"/>
            <a:endParaRPr sz="80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0701537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0"/>
            <a:ext cx="8458200" cy="95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marL="279400" lvl="1" algn="l"/>
            <a:r>
              <a:rPr sz="1800" b="1">
                <a:solidFill>
                  <a:srgbClr val="624764"/>
                </a:solidFill>
                <a:latin typeface="arial"/>
              </a:rPr>
              <a:t>Var har stölden hänt och hur många gånger de senaste 12 månaderna?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1282700" y="952500"/>
          <a:ext cx="32131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Object"/>
          <p:cNvGraphicFramePr/>
          <p:nvPr/>
        </p:nvGraphicFramePr>
        <p:xfrm>
          <a:off x="4597400" y="927100"/>
          <a:ext cx="32131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New shape">
            <a:extLst>
              <a:ext uri="{FF2B5EF4-FFF2-40B4-BE49-F238E27FC236}">
                <a16:creationId xmlns:a16="http://schemas.microsoft.com/office/drawing/2014/main" id="{01FE305C-2DCC-7646-2523-7C61C8B5BA3A}"/>
              </a:ext>
            </a:extLst>
          </p:cNvPr>
          <p:cNvSpPr/>
          <p:nvPr/>
        </p:nvSpPr>
        <p:spPr>
          <a:xfrm>
            <a:off x="419100" y="46355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800">
                <a:solidFill>
                  <a:prstClr val="black"/>
                </a:solidFill>
                <a:latin typeface="arial"/>
              </a:rPr>
              <a:t>Bas: </a:t>
            </a:r>
            <a:r>
              <a:rPr lang="en-US" sz="800">
                <a:solidFill>
                  <a:prstClr val="black"/>
                </a:solidFill>
                <a:latin typeface="arial"/>
              </a:rPr>
              <a:t>De </a:t>
            </a:r>
            <a:r>
              <a:rPr lang="en-US" sz="800" err="1">
                <a:solidFill>
                  <a:prstClr val="black"/>
                </a:solidFill>
                <a:latin typeface="arial"/>
              </a:rPr>
              <a:t>som</a:t>
            </a:r>
            <a:r>
              <a:rPr lang="en-US" sz="800">
                <a:solidFill>
                  <a:prstClr val="black"/>
                </a:solidFill>
                <a:latin typeface="arial"/>
              </a:rPr>
              <a:t> </a:t>
            </a:r>
            <a:r>
              <a:rPr lang="en-US" sz="800" err="1">
                <a:solidFill>
                  <a:prstClr val="black"/>
                </a:solidFill>
                <a:latin typeface="arial"/>
              </a:rPr>
              <a:t>utsatts</a:t>
            </a:r>
            <a:endParaRPr sz="80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184602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0"/>
            <a:ext cx="8458200" cy="952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marL="279400" lvl="1" algn="l"/>
            <a:r>
              <a:rPr sz="1800" b="1">
                <a:solidFill>
                  <a:srgbClr val="624764"/>
                </a:solidFill>
                <a:latin typeface="arial"/>
              </a:rPr>
              <a:t>Avstått från aktiviteter</a:t>
            </a:r>
          </a:p>
        </p:txBody>
      </p:sp>
      <p:graphicFrame>
        <p:nvGraphicFramePr>
          <p:cNvPr id="3" name="ChartObject"/>
          <p:cNvGraphicFramePr/>
          <p:nvPr/>
        </p:nvGraphicFramePr>
        <p:xfrm>
          <a:off x="2959100" y="952500"/>
          <a:ext cx="3213100" cy="321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New shape"/>
          <p:cNvSpPr/>
          <p:nvPr/>
        </p:nvSpPr>
        <p:spPr>
          <a:xfrm>
            <a:off x="419100" y="635000"/>
            <a:ext cx="8026400" cy="317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pPr algn="l"/>
            <a:r>
              <a:rPr sz="1000">
                <a:solidFill>
                  <a:prstClr val="black"/>
                </a:solidFill>
                <a:latin typeface="arial"/>
              </a:rPr>
              <a:t>Har det under de senaste 12 månaderna hänt att du under kvällstid avstått från att delta i någon av följande aktiviteter därför att du känt dig otrygg eller rädd för att bli hotad, ofredad eller utsatt för våld?</a:t>
            </a:r>
          </a:p>
        </p:txBody>
      </p:sp>
      <p:sp>
        <p:nvSpPr>
          <p:cNvPr id="6" name="New shape">
            <a:extLst>
              <a:ext uri="{FF2B5EF4-FFF2-40B4-BE49-F238E27FC236}">
                <a16:creationId xmlns:a16="http://schemas.microsoft.com/office/drawing/2014/main" id="{848210F5-0393-0FBF-2287-C179E43ED57B}"/>
              </a:ext>
            </a:extLst>
          </p:cNvPr>
          <p:cNvSpPr/>
          <p:nvPr/>
        </p:nvSpPr>
        <p:spPr>
          <a:xfrm>
            <a:off x="571500" y="4787900"/>
            <a:ext cx="6667500" cy="17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/>
          <a:lstStyle/>
          <a:p>
            <a:r>
              <a:rPr sz="800">
                <a:solidFill>
                  <a:prstClr val="black"/>
                </a:solidFill>
                <a:latin typeface="arial"/>
              </a:rPr>
              <a:t>Bas: </a:t>
            </a:r>
            <a:r>
              <a:rPr lang="pt-BR" sz="800">
                <a:solidFill>
                  <a:prstClr val="black"/>
                </a:solidFill>
                <a:latin typeface="arial"/>
              </a:rPr>
              <a:t>2023, n=721; 2021, n=900; 2020, n=1022</a:t>
            </a:r>
            <a:endParaRPr lang="sv-SE" sz="800"/>
          </a:p>
          <a:p>
            <a:pPr algn="l"/>
            <a:endParaRPr sz="80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9720628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B8C1213D-03A6-0AF0-114D-504680D748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3C2A5DB7-87A1-7794-31A1-A04E0EEB5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Fördjupning</a:t>
            </a:r>
          </a:p>
        </p:txBody>
      </p:sp>
    </p:spTree>
    <p:extLst>
      <p:ext uri="{BB962C8B-B14F-4D97-AF65-F5344CB8AC3E}">
        <p14:creationId xmlns:p14="http://schemas.microsoft.com/office/powerpoint/2010/main" val="1717663774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8.21"/>
  <p:tag name="AS_TITLE" val="Aspose.Slides for .NET 4.0 Client Profile"/>
  <p:tag name="AS_VERSION" val="17.8"/>
</p:tagLst>
</file>

<file path=ppt/theme/theme1.xml><?xml version="1.0" encoding="utf-8"?>
<a:theme xmlns:a="http://schemas.openxmlformats.org/drawingml/2006/main" name="Origo Group">
  <a:themeElements>
    <a:clrScheme name="Origo 2021">
      <a:dk1>
        <a:srgbClr val="212121"/>
      </a:dk1>
      <a:lt1>
        <a:srgbClr val="FFFFFF"/>
      </a:lt1>
      <a:dk2>
        <a:srgbClr val="8C8C8C"/>
      </a:dk2>
      <a:lt2>
        <a:srgbClr val="F3FADD"/>
      </a:lt2>
      <a:accent1>
        <a:srgbClr val="624764"/>
      </a:accent1>
      <a:accent2>
        <a:srgbClr val="C1646E"/>
      </a:accent2>
      <a:accent3>
        <a:srgbClr val="EBBC71"/>
      </a:accent3>
      <a:accent4>
        <a:srgbClr val="D1D1D1"/>
      </a:accent4>
      <a:accent5>
        <a:srgbClr val="92E7E2"/>
      </a:accent5>
      <a:accent6>
        <a:srgbClr val="75B990"/>
      </a:accent6>
      <a:hlink>
        <a:srgbClr val="C1646E"/>
      </a:hlink>
      <a:folHlink>
        <a:srgbClr val="C1646E"/>
      </a:folHlink>
    </a:clrScheme>
    <a:fontScheme name="Origo 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/>
      <a:lstStyle/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apportmall (Arial).potx" id="{60338A56-CD39-48B6-8731-6623A354E250}" vid="{D9A983AF-EBD3-4F1E-BCD0-DF7351BFAED9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rigo 2021">
    <a:dk1>
      <a:srgbClr val="212121"/>
    </a:dk1>
    <a:lt1>
      <a:srgbClr val="FFFFFF"/>
    </a:lt1>
    <a:dk2>
      <a:srgbClr val="8C8C8C"/>
    </a:dk2>
    <a:lt2>
      <a:srgbClr val="F3FADD"/>
    </a:lt2>
    <a:accent1>
      <a:srgbClr val="624764"/>
    </a:accent1>
    <a:accent2>
      <a:srgbClr val="C1646E"/>
    </a:accent2>
    <a:accent3>
      <a:srgbClr val="EBBC71"/>
    </a:accent3>
    <a:accent4>
      <a:srgbClr val="D1D1D1"/>
    </a:accent4>
    <a:accent5>
      <a:srgbClr val="92E7E2"/>
    </a:accent5>
    <a:accent6>
      <a:srgbClr val="75B990"/>
    </a:accent6>
    <a:hlink>
      <a:srgbClr val="C1646E"/>
    </a:hlink>
    <a:folHlink>
      <a:srgbClr val="C1646E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04F515631FA740B2CADC00F8FFBF04" ma:contentTypeVersion="16" ma:contentTypeDescription="Create a new document." ma:contentTypeScope="" ma:versionID="d85002010a566a7ae36fa8a94b9b7b76">
  <xsd:schema xmlns:xsd="http://www.w3.org/2001/XMLSchema" xmlns:xs="http://www.w3.org/2001/XMLSchema" xmlns:p="http://schemas.microsoft.com/office/2006/metadata/properties" xmlns:ns2="3ea75267-d1ed-41c1-8105-0f34e6369194" xmlns:ns3="8c4c90e4-0695-492b-a958-b9783bf636a2" targetNamespace="http://schemas.microsoft.com/office/2006/metadata/properties" ma:root="true" ma:fieldsID="182e9c12f6e3c9058ea6ac389196cdfd" ns2:_="" ns3:_="">
    <xsd:import namespace="3ea75267-d1ed-41c1-8105-0f34e6369194"/>
    <xsd:import namespace="8c4c90e4-0695-492b-a958-b9783bf636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a75267-d1ed-41c1-8105-0f34e63691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98afe60f-b05a-43cd-9a34-197b93c526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c90e4-0695-492b-a958-b9783bf636a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0a17e00-34b4-4b39-847b-e8736a75b014}" ma:internalName="TaxCatchAll" ma:showField="CatchAllData" ma:web="8c4c90e4-0695-492b-a958-b9783bf636a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4c90e4-0695-492b-a958-b9783bf636a2" xsi:nil="true"/>
    <lcf76f155ced4ddcb4097134ff3c332f xmlns="3ea75267-d1ed-41c1-8105-0f34e6369194">
      <Terms xmlns="http://schemas.microsoft.com/office/infopath/2007/PartnerControls"/>
    </lcf76f155ced4ddcb4097134ff3c332f>
    <SharedWithUsers xmlns="8c4c90e4-0695-492b-a958-b9783bf636a2">
      <UserInfo>
        <DisplayName>Anette Andersson</DisplayName>
        <AccountId>29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AA57068C-1A74-4AED-98DB-F74E2E79600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1775175-BE2E-4951-B4E7-F3B35B684475}">
  <ds:schemaRefs>
    <ds:schemaRef ds:uri="3ea75267-d1ed-41c1-8105-0f34e6369194"/>
    <ds:schemaRef ds:uri="8c4c90e4-0695-492b-a958-b9783bf636a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2C2E440-CFC1-4E4A-ABDC-B499A90ADA72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www.w3.org/XML/1998/namespace"/>
    <ds:schemaRef ds:uri="http://purl.org/dc/elements/1.1/"/>
    <ds:schemaRef ds:uri="8c4c90e4-0695-492b-a958-b9783bf636a2"/>
    <ds:schemaRef ds:uri="http://schemas.openxmlformats.org/package/2006/metadata/core-properties"/>
    <ds:schemaRef ds:uri="3ea75267-d1ed-41c1-8105-0f34e6369194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Rapportmall (Arial)</Template>
  <TotalTime>2</TotalTime>
  <Words>1251</Words>
  <Application>Microsoft Office PowerPoint</Application>
  <PresentationFormat>Bildspel på skärmen (16:9)</PresentationFormat>
  <Paragraphs>412</Paragraphs>
  <Slides>25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25</vt:i4>
      </vt:variant>
    </vt:vector>
  </HeadingPairs>
  <TitlesOfParts>
    <vt:vector size="30" baseType="lpstr">
      <vt:lpstr>Arial</vt:lpstr>
      <vt:lpstr>Arial</vt:lpstr>
      <vt:lpstr>Calibri</vt:lpstr>
      <vt:lpstr>Wingdings</vt:lpstr>
      <vt:lpstr>Origo Group</vt:lpstr>
      <vt:lpstr>Trygghetsundersökning i region Stockholm 2023 Värmdö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Fördjupning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[Företagsnamn] Undersökningsnamn</dc:title>
  <dc:creator>Marie Svensson</dc:creator>
  <cp:lastModifiedBy>Anette Andersson</cp:lastModifiedBy>
  <cp:revision>1</cp:revision>
  <cp:lastPrinted>2023-09-15T10:45:20Z</cp:lastPrinted>
  <dcterms:created xsi:type="dcterms:W3CDTF">2023-04-24T06:51:29Z</dcterms:created>
  <dcterms:modified xsi:type="dcterms:W3CDTF">2023-09-18T06:48:40Z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0x0101005C04F515631FA740B2CADC00F8FFBF04</vt:lpwstr>
  </property>
  <property fmtid="{D5CDD505-2E9C-101B-9397-08002B2CF9AE}" pid="3" name="MSIP_Label_9036c8fc-8c8a-476f-a102-ab27a82a4c1d_Enabled">
    <vt:lpwstr>true</vt:lpwstr>
  </property>
  <property fmtid="{D5CDD505-2E9C-101B-9397-08002B2CF9AE}" pid="4" name="MSIP_Label_9036c8fc-8c8a-476f-a102-ab27a82a4c1d_SetDate">
    <vt:lpwstr>2023-09-15T10:45:14Z</vt:lpwstr>
  </property>
  <property fmtid="{D5CDD505-2E9C-101B-9397-08002B2CF9AE}" pid="5" name="MSIP_Label_9036c8fc-8c8a-476f-a102-ab27a82a4c1d_Method">
    <vt:lpwstr>Privileged</vt:lpwstr>
  </property>
  <property fmtid="{D5CDD505-2E9C-101B-9397-08002B2CF9AE}" pid="6" name="MSIP_Label_9036c8fc-8c8a-476f-a102-ab27a82a4c1d_Name">
    <vt:lpwstr>Öppen</vt:lpwstr>
  </property>
  <property fmtid="{D5CDD505-2E9C-101B-9397-08002B2CF9AE}" pid="7" name="MSIP_Label_9036c8fc-8c8a-476f-a102-ab27a82a4c1d_SiteId">
    <vt:lpwstr>8ba9d3a6-cb6c-4247-b39e-71cb0d999014</vt:lpwstr>
  </property>
  <property fmtid="{D5CDD505-2E9C-101B-9397-08002B2CF9AE}" pid="8" name="MSIP_Label_9036c8fc-8c8a-476f-a102-ab27a82a4c1d_ActionId">
    <vt:lpwstr>b5f1b932-c326-4fe3-b507-26855a2fc0bd</vt:lpwstr>
  </property>
  <property fmtid="{D5CDD505-2E9C-101B-9397-08002B2CF9AE}" pid="9" name="MSIP_Label_9036c8fc-8c8a-476f-a102-ab27a82a4c1d_ContentBits">
    <vt:lpwstr>0</vt:lpwstr>
  </property>
  <property fmtid="{D5CDD505-2E9C-101B-9397-08002B2CF9AE}" pid="10" name="MediaServiceImageTags">
    <vt:lpwstr/>
  </property>
</Properties>
</file>