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1" r:id="rId2"/>
    <p:sldId id="289" r:id="rId3"/>
    <p:sldId id="257" r:id="rId4"/>
    <p:sldId id="259" r:id="rId5"/>
    <p:sldId id="260" r:id="rId6"/>
    <p:sldId id="261" r:id="rId7"/>
    <p:sldId id="262" r:id="rId8"/>
    <p:sldId id="263" r:id="rId9"/>
    <p:sldId id="264" r:id="rId10"/>
    <p:sldId id="265" r:id="rId11"/>
    <p:sldId id="266" r:id="rId12"/>
    <p:sldId id="267" r:id="rId13"/>
    <p:sldId id="268" r:id="rId14"/>
    <p:sldId id="294" r:id="rId15"/>
    <p:sldId id="269" r:id="rId16"/>
    <p:sldId id="270" r:id="rId17"/>
    <p:sldId id="293" r:id="rId18"/>
    <p:sldId id="271" r:id="rId19"/>
    <p:sldId id="278" r:id="rId20"/>
    <p:sldId id="273" r:id="rId21"/>
    <p:sldId id="285" r:id="rId22"/>
    <p:sldId id="286" r:id="rId23"/>
    <p:sldId id="288" r:id="rId24"/>
    <p:sldId id="29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4660"/>
  </p:normalViewPr>
  <p:slideViewPr>
    <p:cSldViewPr snapToGrid="0">
      <p:cViewPr varScale="1">
        <p:scale>
          <a:sx n="105" d="100"/>
          <a:sy n="105"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A0979-C9EC-4AA1-B799-8840EAD9DC69}" type="datetimeFigureOut">
              <a:rPr lang="sv-SE" smtClean="0"/>
              <a:t>2025-11-17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14BA7-A28A-4D7B-A591-5476FD4410A2}" type="slidenum">
              <a:rPr lang="sv-SE" smtClean="0"/>
              <a:t>‹#›</a:t>
            </a:fld>
            <a:endParaRPr lang="sv-SE"/>
          </a:p>
        </p:txBody>
      </p:sp>
    </p:spTree>
    <p:extLst>
      <p:ext uri="{BB962C8B-B14F-4D97-AF65-F5344CB8AC3E}">
        <p14:creationId xmlns:p14="http://schemas.microsoft.com/office/powerpoint/2010/main" val="413930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BE98CB-6946-CD53-DAB3-84FF139C93C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ACA3C76-5A96-41AD-2C4F-3FDAA2F36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4726BDC-2874-B3E6-12CF-50F846D0FBF7}"/>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5" name="Platshållare för sidfot 4">
            <a:extLst>
              <a:ext uri="{FF2B5EF4-FFF2-40B4-BE49-F238E27FC236}">
                <a16:creationId xmlns:a16="http://schemas.microsoft.com/office/drawing/2014/main" id="{218CBADB-6B9A-356B-34BC-49E081A2DE33}"/>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17A01302-DA08-E5B2-B471-6510A24AE61E}"/>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1494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38DD21-5CD2-A355-BE34-608FBED0D04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161D8EC-2630-69FD-B91D-27283D0AA9D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0ABD7DC-817A-940B-CDCB-5692B1434FDD}"/>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5" name="Platshållare för sidfot 4">
            <a:extLst>
              <a:ext uri="{FF2B5EF4-FFF2-40B4-BE49-F238E27FC236}">
                <a16:creationId xmlns:a16="http://schemas.microsoft.com/office/drawing/2014/main" id="{6BFF2519-DAA9-05A3-1D47-2174C12A8338}"/>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3CAEEFF1-8637-1483-C3AB-4AAFEC8AADA9}"/>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41746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bg>
      <p:bgPr>
        <a:solidFill>
          <a:srgbClr val="FFF8DC"/>
        </a:solidFill>
        <a:effectLst/>
      </p:bgPr>
    </p:bg>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FD30377-1257-2ECE-CDD6-67B94862AF2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A8F9019-7D28-48A0-0DE3-2B997616186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3AE9898-D377-9A3D-B0B3-083C73271F8A}"/>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5" name="Platshållare för sidfot 4">
            <a:extLst>
              <a:ext uri="{FF2B5EF4-FFF2-40B4-BE49-F238E27FC236}">
                <a16:creationId xmlns:a16="http://schemas.microsoft.com/office/drawing/2014/main" id="{3765BD65-7499-2A40-CCF1-3FC6BE73B2E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16FD0733-2ED7-63E2-541D-0B6C694EB099}"/>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205825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240492-8133-1888-261E-C9ACE76F72BF}"/>
              </a:ext>
            </a:extLst>
          </p:cNvPr>
          <p:cNvSpPr>
            <a:spLocks noGrp="1"/>
          </p:cNvSpPr>
          <p:nvPr>
            <p:ph type="title"/>
          </p:nvPr>
        </p:nvSpPr>
        <p:spPr>
          <a:xfrm>
            <a:off x="410485" y="381794"/>
            <a:ext cx="9721067"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3801C3-EFF1-68AE-6538-58906FB21FD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C2992B-478D-3A2D-C6CD-49CCD2E9773E}"/>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5" name="Platshållare för sidfot 4">
            <a:extLst>
              <a:ext uri="{FF2B5EF4-FFF2-40B4-BE49-F238E27FC236}">
                <a16:creationId xmlns:a16="http://schemas.microsoft.com/office/drawing/2014/main" id="{11814946-A8E1-F0EA-B123-9B510515A24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B00C794C-D802-4F7F-1AF1-456B210207D6}"/>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83402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F1AA51-7F03-4032-47B9-4C511F215B31}"/>
              </a:ext>
            </a:extLst>
          </p:cNvPr>
          <p:cNvSpPr>
            <a:spLocks noGrp="1"/>
          </p:cNvSpPr>
          <p:nvPr>
            <p:ph type="title"/>
          </p:nvPr>
        </p:nvSpPr>
        <p:spPr>
          <a:xfrm>
            <a:off x="831850" y="1709738"/>
            <a:ext cx="10515600" cy="2852737"/>
          </a:xfrm>
        </p:spPr>
        <p:txBody>
          <a:bodyPr anchor="b"/>
          <a:lstStyle>
            <a:lvl1pPr algn="l">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165D4C8-9C7B-948C-96DE-7F71812A4E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034E980-0CD6-1FA6-99B5-05CB9E50D868}"/>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5" name="Platshållare för sidfot 4">
            <a:extLst>
              <a:ext uri="{FF2B5EF4-FFF2-40B4-BE49-F238E27FC236}">
                <a16:creationId xmlns:a16="http://schemas.microsoft.com/office/drawing/2014/main" id="{79F427DA-3152-0E3E-3205-3F935968BA8C}"/>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8AEA9B7-61DB-7691-B56E-277564ED2D27}"/>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255222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C29071-638F-00FF-8055-F9EF0C14FF74}"/>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66373522-4F6A-5C36-C002-F87E182871B9}"/>
              </a:ext>
            </a:extLst>
          </p:cNvPr>
          <p:cNvSpPr>
            <a:spLocks noGrp="1"/>
          </p:cNvSpPr>
          <p:nvPr>
            <p:ph sz="half" idx="1"/>
          </p:nvPr>
        </p:nvSpPr>
        <p:spPr>
          <a:xfrm>
            <a:off x="838200" y="1825625"/>
            <a:ext cx="5181600" cy="42002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0F5A1D0-EBB0-2A41-0F6F-C9938E383FA5}"/>
              </a:ext>
            </a:extLst>
          </p:cNvPr>
          <p:cNvSpPr>
            <a:spLocks noGrp="1"/>
          </p:cNvSpPr>
          <p:nvPr>
            <p:ph sz="half" idx="2"/>
          </p:nvPr>
        </p:nvSpPr>
        <p:spPr>
          <a:xfrm>
            <a:off x="6172200" y="1825625"/>
            <a:ext cx="5181600" cy="420027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2696C41-BF64-8BE2-6020-82EC0AE71E4E}"/>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6" name="Platshållare för sidfot 5">
            <a:extLst>
              <a:ext uri="{FF2B5EF4-FFF2-40B4-BE49-F238E27FC236}">
                <a16:creationId xmlns:a16="http://schemas.microsoft.com/office/drawing/2014/main" id="{727311E2-C9A1-CA45-5FBE-918F37E5F2C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3F3930E4-99EA-8411-7ACE-47D45A27AD15}"/>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103849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798B1F-CF64-9C80-139C-0C36F5011F61}"/>
              </a:ext>
            </a:extLst>
          </p:cNvPr>
          <p:cNvSpPr>
            <a:spLocks noGrp="1"/>
          </p:cNvSpPr>
          <p:nvPr>
            <p:ph type="title"/>
          </p:nvPr>
        </p:nvSpPr>
        <p:spPr>
          <a:xfrm>
            <a:off x="839788" y="365125"/>
            <a:ext cx="10515600" cy="1325563"/>
          </a:xfrm>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F534877-28B1-3129-D059-7E4AEDFA9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DC9C09D-AA72-17CD-B619-29A8B78A3C4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FAB6AC4-6415-DD2F-F229-5EE2908B8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ED1027A-B92C-E1C6-2156-78C0CCFC926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433084C-2042-7430-DE4A-437F5DE62715}"/>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8" name="Platshållare för sidfot 7">
            <a:extLst>
              <a:ext uri="{FF2B5EF4-FFF2-40B4-BE49-F238E27FC236}">
                <a16:creationId xmlns:a16="http://schemas.microsoft.com/office/drawing/2014/main" id="{D7D15E6A-AD93-16F6-908C-6155112B364A}"/>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6F1DCD04-6B05-86E5-CAC9-82A39D1AD660}"/>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106764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EEA44-E9C8-0F09-0813-D705CC275BC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1589D22-3F33-E546-22B6-55712B151E5E}"/>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4" name="Platshållare för sidfot 3">
            <a:extLst>
              <a:ext uri="{FF2B5EF4-FFF2-40B4-BE49-F238E27FC236}">
                <a16:creationId xmlns:a16="http://schemas.microsoft.com/office/drawing/2014/main" id="{8617C5DA-C1B0-818C-94B2-882D3FBB13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7E572F2B-D983-DD76-F2C6-30A044457B99}"/>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368295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FFF8DC"/>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2CB239F-931B-280A-C6F9-73F70693FACD}"/>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3" name="Platshållare för sidfot 2">
            <a:extLst>
              <a:ext uri="{FF2B5EF4-FFF2-40B4-BE49-F238E27FC236}">
                <a16:creationId xmlns:a16="http://schemas.microsoft.com/office/drawing/2014/main" id="{E4BE6741-EE03-3063-D95B-354974FF1555}"/>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C0FED70-DCD6-0E10-7C80-3F831F84B9B3}"/>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334922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8F010-96B4-5111-1A1E-53FC87AA282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1C6CF1A-F308-B817-55B1-1CFFAC994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E1FC8B9-ADF3-1260-A025-2831C24D9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F7A3D0E-057D-DE67-45DC-375DC9F8AB55}"/>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6" name="Platshållare för sidfot 5">
            <a:extLst>
              <a:ext uri="{FF2B5EF4-FFF2-40B4-BE49-F238E27FC236}">
                <a16:creationId xmlns:a16="http://schemas.microsoft.com/office/drawing/2014/main" id="{B9C0182F-5BA3-1404-172B-AC35A90892AF}"/>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09F82BF3-FB8A-C41E-DA56-8BD9BE07657A}"/>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7888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bg>
      <p:bgPr>
        <a:solidFill>
          <a:srgbClr val="FFF8D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CC7A53-C11E-E049-B24D-45BBD7DB98C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95AC7B8-0CB3-4CFD-D4E1-BF48927BA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5B663F-8445-382C-EEBA-0ED0A0B99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4B89730-3943-FA2E-5267-B59334965050}"/>
              </a:ext>
            </a:extLst>
          </p:cNvPr>
          <p:cNvSpPr>
            <a:spLocks noGrp="1"/>
          </p:cNvSpPr>
          <p:nvPr>
            <p:ph type="dt" sz="half" idx="10"/>
          </p:nvPr>
        </p:nvSpPr>
        <p:spPr>
          <a:xfrm>
            <a:off x="838200" y="6356350"/>
            <a:ext cx="2743200" cy="365125"/>
          </a:xfrm>
          <a:prstGeom prst="rect">
            <a:avLst/>
          </a:prstGeom>
        </p:spPr>
        <p:txBody>
          <a:bodyPr/>
          <a:lstStyle/>
          <a:p>
            <a:fld id="{96F9ADBF-4596-4E44-BE41-3EF04D3CC83E}" type="datetimeFigureOut">
              <a:rPr lang="sv-SE" smtClean="0"/>
              <a:t>2025-11-17</a:t>
            </a:fld>
            <a:endParaRPr lang="sv-SE"/>
          </a:p>
        </p:txBody>
      </p:sp>
      <p:sp>
        <p:nvSpPr>
          <p:cNvPr id="6" name="Platshållare för sidfot 5">
            <a:extLst>
              <a:ext uri="{FF2B5EF4-FFF2-40B4-BE49-F238E27FC236}">
                <a16:creationId xmlns:a16="http://schemas.microsoft.com/office/drawing/2014/main" id="{18CF1C21-3709-A58A-3D2B-7879ADCECB84}"/>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5BE3AEF-9364-1090-9D7B-E452B5331F81}"/>
              </a:ext>
            </a:extLst>
          </p:cNvPr>
          <p:cNvSpPr>
            <a:spLocks noGrp="1"/>
          </p:cNvSpPr>
          <p:nvPr>
            <p:ph type="sldNum" sz="quarter" idx="12"/>
          </p:nvPr>
        </p:nvSpPr>
        <p:spPr>
          <a:xfrm>
            <a:off x="8610600" y="6356350"/>
            <a:ext cx="2743200" cy="365125"/>
          </a:xfrm>
          <a:prstGeom prst="rect">
            <a:avLst/>
          </a:prstGeom>
        </p:spPr>
        <p:txBody>
          <a:bodyPr/>
          <a:lstStyle/>
          <a:p>
            <a:fld id="{3DF4A8AA-4BF5-440C-BD48-16E86111D751}" type="slidenum">
              <a:rPr lang="sv-SE" smtClean="0"/>
              <a:t>‹#›</a:t>
            </a:fld>
            <a:endParaRPr lang="sv-SE"/>
          </a:p>
        </p:txBody>
      </p:sp>
    </p:spTree>
    <p:extLst>
      <p:ext uri="{BB962C8B-B14F-4D97-AF65-F5344CB8AC3E}">
        <p14:creationId xmlns:p14="http://schemas.microsoft.com/office/powerpoint/2010/main" val="275421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DC"/>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9B630CB-A009-BA1B-4B0A-BFCEE3C79AE6}"/>
              </a:ext>
            </a:extLst>
          </p:cNvPr>
          <p:cNvSpPr>
            <a:spLocks noGrp="1"/>
          </p:cNvSpPr>
          <p:nvPr>
            <p:ph type="title"/>
          </p:nvPr>
        </p:nvSpPr>
        <p:spPr>
          <a:xfrm>
            <a:off x="410485" y="381794"/>
            <a:ext cx="9757643"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153D9FA-4D1F-DB4F-857E-C357DB6A95AF}"/>
              </a:ext>
            </a:extLst>
          </p:cNvPr>
          <p:cNvSpPr>
            <a:spLocks noGrp="1"/>
          </p:cNvSpPr>
          <p:nvPr>
            <p:ph type="body" idx="1"/>
          </p:nvPr>
        </p:nvSpPr>
        <p:spPr>
          <a:xfrm>
            <a:off x="410485" y="1826418"/>
            <a:ext cx="10515600" cy="405717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6">
            <a:extLst>
              <a:ext uri="{FF2B5EF4-FFF2-40B4-BE49-F238E27FC236}">
                <a16:creationId xmlns:a16="http://schemas.microsoft.com/office/drawing/2014/main" id="{250032F7-231C-EE33-185A-4BB2FEC5BB53}"/>
              </a:ext>
            </a:extLst>
          </p:cNvPr>
          <p:cNvSpPr/>
          <p:nvPr userDrawn="1"/>
        </p:nvSpPr>
        <p:spPr>
          <a:xfrm>
            <a:off x="0" y="6152356"/>
            <a:ext cx="12192000" cy="70564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chemeClr val="bg1"/>
              </a:solidFill>
              <a:effectLst/>
              <a:uLnTx/>
              <a:uFillTx/>
              <a:latin typeface="Aptos Display" panose="02110004020202020204"/>
              <a:ea typeface="+mn-ea"/>
              <a:cs typeface="+mn-cs"/>
            </a:endParaRPr>
          </a:p>
        </p:txBody>
      </p:sp>
      <p:sp>
        <p:nvSpPr>
          <p:cNvPr id="8" name="Platshållare för datum 3">
            <a:extLst>
              <a:ext uri="{FF2B5EF4-FFF2-40B4-BE49-F238E27FC236}">
                <a16:creationId xmlns:a16="http://schemas.microsoft.com/office/drawing/2014/main" id="{155BB6A4-51C8-F3B0-91AC-05CEACE2F3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lumMod val="95000"/>
                  </a:schemeClr>
                </a:solidFill>
                <a:latin typeface="Garamond" panose="02020404030301010803" pitchFamily="18" charset="0"/>
              </a:defRPr>
            </a:lvl1pPr>
          </a:lstStyle>
          <a:p>
            <a:fld id="{96F9ADBF-4596-4E44-BE41-3EF04D3CC83E}" type="datetimeFigureOut">
              <a:rPr lang="sv-SE" smtClean="0"/>
              <a:pPr/>
              <a:t>2025-11-17</a:t>
            </a:fld>
            <a:endParaRPr lang="sv-SE" dirty="0"/>
          </a:p>
        </p:txBody>
      </p:sp>
      <p:sp>
        <p:nvSpPr>
          <p:cNvPr id="9" name="Platshållare för sidfot 4">
            <a:extLst>
              <a:ext uri="{FF2B5EF4-FFF2-40B4-BE49-F238E27FC236}">
                <a16:creationId xmlns:a16="http://schemas.microsoft.com/office/drawing/2014/main" id="{5A286065-B053-3960-6C2A-8B2C19257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95000"/>
                  </a:schemeClr>
                </a:solidFill>
                <a:latin typeface="Garamond" panose="02020404030301010803" pitchFamily="18" charset="0"/>
              </a:defRPr>
            </a:lvl1pPr>
          </a:lstStyle>
          <a:p>
            <a:endParaRPr lang="sv-SE" dirty="0"/>
          </a:p>
        </p:txBody>
      </p:sp>
      <p:sp>
        <p:nvSpPr>
          <p:cNvPr id="10" name="Platshållare för bildnummer 5">
            <a:extLst>
              <a:ext uri="{FF2B5EF4-FFF2-40B4-BE49-F238E27FC236}">
                <a16:creationId xmlns:a16="http://schemas.microsoft.com/office/drawing/2014/main" id="{39DD05E3-8CDB-ED40-733A-EEFE2A2C7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95000"/>
                  </a:schemeClr>
                </a:solidFill>
                <a:latin typeface="Garamond" panose="02020404030301010803" pitchFamily="18" charset="0"/>
              </a:defRPr>
            </a:lvl1pPr>
          </a:lstStyle>
          <a:p>
            <a:fld id="{3DF4A8AA-4BF5-440C-BD48-16E86111D751}" type="slidenum">
              <a:rPr lang="sv-SE" smtClean="0"/>
              <a:pPr/>
              <a:t>‹#›</a:t>
            </a:fld>
            <a:endParaRPr lang="sv-SE" dirty="0"/>
          </a:p>
        </p:txBody>
      </p:sp>
      <p:pic>
        <p:nvPicPr>
          <p:cNvPr id="11" name="Bildobjekt 10" descr="En bild som visar text, svart, mörker, design&#10;&#10;Automatiskt genererad beskrivning">
            <a:extLst>
              <a:ext uri="{FF2B5EF4-FFF2-40B4-BE49-F238E27FC236}">
                <a16:creationId xmlns:a16="http://schemas.microsoft.com/office/drawing/2014/main" id="{DEAE1504-AE2A-882C-B368-7965DE9FA07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69536" y="-27053"/>
            <a:ext cx="3560748" cy="2002921"/>
          </a:xfrm>
          <a:prstGeom prst="rect">
            <a:avLst/>
          </a:prstGeom>
        </p:spPr>
      </p:pic>
    </p:spTree>
    <p:extLst>
      <p:ext uri="{BB962C8B-B14F-4D97-AF65-F5344CB8AC3E}">
        <p14:creationId xmlns:p14="http://schemas.microsoft.com/office/powerpoint/2010/main" val="3160056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sv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xml"/><Relationship Id="rId5" Type="http://schemas.openxmlformats.org/officeDocument/2006/relationships/image" Target="../media/image52.sv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4.xml"/><Relationship Id="rId5" Type="http://schemas.openxmlformats.org/officeDocument/2006/relationships/image" Target="../media/image60.sv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 Id="rId5" Type="http://schemas.openxmlformats.org/officeDocument/2006/relationships/image" Target="../media/image66.sv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5" descr="En bild som visar landskap, himmel, utomhus, gräs&#10;&#10;AI-genererat innehåll kan vara felaktigt.">
            <a:extLst>
              <a:ext uri="{FF2B5EF4-FFF2-40B4-BE49-F238E27FC236}">
                <a16:creationId xmlns:a16="http://schemas.microsoft.com/office/drawing/2014/main" id="{E5A4B466-322F-5CF1-B4A3-FFA301CBEABF}"/>
              </a:ext>
            </a:extLst>
          </p:cNvPr>
          <p:cNvPicPr>
            <a:picLocks noGrp="1" noChangeAspect="1"/>
          </p:cNvPicPr>
          <p:nvPr>
            <p:ph sz="half" idx="1"/>
          </p:nvPr>
        </p:nvPicPr>
        <p:blipFill>
          <a:blip r:embed="rId2">
            <a:alphaModFix amt="31000"/>
            <a:extLst>
              <a:ext uri="{28A0092B-C50C-407E-A947-70E740481C1C}">
                <a14:useLocalDpi xmlns:a14="http://schemas.microsoft.com/office/drawing/2010/main" val="0"/>
              </a:ext>
            </a:extLst>
          </a:blip>
          <a:srcRect l="15448" r="371" b="10000"/>
          <a:stretch>
            <a:fillRect/>
          </a:stretch>
        </p:blipFill>
        <p:spPr>
          <a:xfrm>
            <a:off x="14514" y="0"/>
            <a:ext cx="12177486" cy="6139543"/>
          </a:xfrm>
          <a:solidFill>
            <a:srgbClr val="FFF8DC"/>
          </a:solidFill>
          <a:effectLst>
            <a:outerShdw blurRad="50800" dist="50800" dir="5400000" algn="ctr" rotWithShape="0">
              <a:srgbClr val="000000">
                <a:alpha val="50000"/>
              </a:srgbClr>
            </a:outerShdw>
          </a:effectLst>
        </p:spPr>
      </p:pic>
      <p:pic>
        <p:nvPicPr>
          <p:cNvPr id="8" name="Bildobjekt 7" descr="En bild som visar text, svart, mörker, design&#10;&#10;Automatiskt genererad beskrivning">
            <a:extLst>
              <a:ext uri="{FF2B5EF4-FFF2-40B4-BE49-F238E27FC236}">
                <a16:creationId xmlns:a16="http://schemas.microsoft.com/office/drawing/2014/main" id="{A337EDFE-A469-2790-E68F-D29C858B5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314" y="0"/>
            <a:ext cx="3153547" cy="1773870"/>
          </a:xfrm>
          <a:prstGeom prst="rect">
            <a:avLst/>
          </a:prstGeom>
        </p:spPr>
      </p:pic>
      <p:sp>
        <p:nvSpPr>
          <p:cNvPr id="9" name="Rubrik 1">
            <a:extLst>
              <a:ext uri="{FF2B5EF4-FFF2-40B4-BE49-F238E27FC236}">
                <a16:creationId xmlns:a16="http://schemas.microsoft.com/office/drawing/2014/main" id="{AFD2DF28-9EE6-4F8F-D138-E86881172057}"/>
              </a:ext>
            </a:extLst>
          </p:cNvPr>
          <p:cNvSpPr txBox="1">
            <a:spLocks/>
          </p:cNvSpPr>
          <p:nvPr/>
        </p:nvSpPr>
        <p:spPr>
          <a:xfrm>
            <a:off x="6721625" y="1427837"/>
            <a:ext cx="5694096" cy="200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Garamond" panose="02020404030301010803" pitchFamily="18" charset="0"/>
                <a:ea typeface="+mj-ea"/>
                <a:cs typeface="+mj-cs"/>
              </a:defRPr>
            </a:lvl1pPr>
          </a:lstStyle>
          <a:p>
            <a:r>
              <a:rPr lang="sv-SE" sz="4400" dirty="0">
                <a:latin typeface="Cambria" panose="02040503050406030204" pitchFamily="18" charset="0"/>
                <a:ea typeface="Cambria" panose="02040503050406030204" pitchFamily="18" charset="0"/>
              </a:rPr>
              <a:t>Extremväder och klimatanpassning</a:t>
            </a:r>
            <a:endParaRPr lang="en-US" sz="4400" dirty="0">
              <a:latin typeface="Cambria" panose="02040503050406030204" pitchFamily="18" charset="0"/>
              <a:ea typeface="Cambria" panose="02040503050406030204" pitchFamily="18" charset="0"/>
            </a:endParaRPr>
          </a:p>
        </p:txBody>
      </p:sp>
      <p:sp>
        <p:nvSpPr>
          <p:cNvPr id="10" name="Underrubrik 5">
            <a:extLst>
              <a:ext uri="{FF2B5EF4-FFF2-40B4-BE49-F238E27FC236}">
                <a16:creationId xmlns:a16="http://schemas.microsoft.com/office/drawing/2014/main" id="{D97A251F-37BC-81BB-18EA-0A08DF2B3733}"/>
              </a:ext>
            </a:extLst>
          </p:cNvPr>
          <p:cNvSpPr txBox="1">
            <a:spLocks/>
          </p:cNvSpPr>
          <p:nvPr/>
        </p:nvSpPr>
        <p:spPr>
          <a:xfrm>
            <a:off x="6665796" y="3093408"/>
            <a:ext cx="5512628" cy="932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b="0" dirty="0">
                <a:latin typeface="Cambria" panose="02040503050406030204" pitchFamily="18" charset="0"/>
                <a:ea typeface="Cambria" panose="02040503050406030204" pitchFamily="18" charset="0"/>
              </a:rPr>
              <a:t>En undersökning om vad svenskarna oroar sig för och är beredda att göra i ljuset framtida extremväder</a:t>
            </a:r>
          </a:p>
        </p:txBody>
      </p:sp>
    </p:spTree>
    <p:extLst>
      <p:ext uri="{BB962C8B-B14F-4D97-AF65-F5344CB8AC3E}">
        <p14:creationId xmlns:p14="http://schemas.microsoft.com/office/powerpoint/2010/main" val="1564158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50A5FE-DFFD-5516-A9EA-2631584973EB}"/>
              </a:ext>
            </a:extLst>
          </p:cNvPr>
          <p:cNvSpPr>
            <a:spLocks noGrp="1"/>
          </p:cNvSpPr>
          <p:nvPr>
            <p:ph type="title"/>
          </p:nvPr>
        </p:nvSpPr>
        <p:spPr/>
        <p:txBody>
          <a:bodyPr>
            <a:normAutofit/>
          </a:bodyPr>
          <a:lstStyle/>
          <a:p>
            <a:r>
              <a:rPr lang="sv-SE" sz="3200" dirty="0"/>
              <a:t>Hur väl är din bostad anpassad för att klara av följande extremväder? </a:t>
            </a:r>
          </a:p>
        </p:txBody>
      </p:sp>
      <p:pic>
        <p:nvPicPr>
          <p:cNvPr id="6" name="Platshållare för innehåll 5">
            <a:extLst>
              <a:ext uri="{FF2B5EF4-FFF2-40B4-BE49-F238E27FC236}">
                <a16:creationId xmlns:a16="http://schemas.microsoft.com/office/drawing/2014/main" id="{8CC1EF09-C396-427E-1B2D-0F640D9202BA}"/>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328737" y="1825625"/>
            <a:ext cx="4200525" cy="4200525"/>
          </a:xfrm>
        </p:spPr>
      </p:pic>
      <p:pic>
        <p:nvPicPr>
          <p:cNvPr id="8" name="Platshållare för innehåll 7">
            <a:extLst>
              <a:ext uri="{FF2B5EF4-FFF2-40B4-BE49-F238E27FC236}">
                <a16:creationId xmlns:a16="http://schemas.microsoft.com/office/drawing/2014/main" id="{B2276887-0301-619B-9EB5-FC5F1A037E25}"/>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662737" y="1825625"/>
            <a:ext cx="4200525" cy="4200525"/>
          </a:xfrm>
        </p:spPr>
      </p:pic>
    </p:spTree>
    <p:extLst>
      <p:ext uri="{BB962C8B-B14F-4D97-AF65-F5344CB8AC3E}">
        <p14:creationId xmlns:p14="http://schemas.microsoft.com/office/powerpoint/2010/main" val="270986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89622A-A6D9-3B91-B3EB-4B51FB5AF593}"/>
              </a:ext>
            </a:extLst>
          </p:cNvPr>
          <p:cNvSpPr>
            <a:spLocks noGrp="1"/>
          </p:cNvSpPr>
          <p:nvPr>
            <p:ph type="title"/>
          </p:nvPr>
        </p:nvSpPr>
        <p:spPr/>
        <p:txBody>
          <a:bodyPr>
            <a:noAutofit/>
          </a:bodyPr>
          <a:lstStyle/>
          <a:p>
            <a:r>
              <a:rPr lang="sv-SE" sz="3200" dirty="0"/>
              <a:t>Om extremväder leder till att el, vatten eller kommunikationer slås ut kan det vara nödvändigt att klara sig själv i flera dagar. </a:t>
            </a:r>
          </a:p>
        </p:txBody>
      </p:sp>
      <p:pic>
        <p:nvPicPr>
          <p:cNvPr id="6" name="Platshållare för innehåll 5">
            <a:extLst>
              <a:ext uri="{FF2B5EF4-FFF2-40B4-BE49-F238E27FC236}">
                <a16:creationId xmlns:a16="http://schemas.microsoft.com/office/drawing/2014/main" id="{9E1694F3-CFFE-5E5F-A1FC-605EFD3A9BE3}"/>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l="2879" t="4475" b="6893"/>
          <a:stretch>
            <a:fillRect/>
          </a:stretch>
        </p:blipFill>
        <p:spPr>
          <a:xfrm>
            <a:off x="0" y="1707357"/>
            <a:ext cx="6502950" cy="4427679"/>
          </a:xfrm>
        </p:spPr>
      </p:pic>
      <p:sp>
        <p:nvSpPr>
          <p:cNvPr id="7" name="textruta 6">
            <a:extLst>
              <a:ext uri="{FF2B5EF4-FFF2-40B4-BE49-F238E27FC236}">
                <a16:creationId xmlns:a16="http://schemas.microsoft.com/office/drawing/2014/main" id="{8585ADBD-CA2C-8273-78D1-A3B92092C2CE}"/>
              </a:ext>
            </a:extLst>
          </p:cNvPr>
          <p:cNvSpPr txBox="1"/>
          <p:nvPr/>
        </p:nvSpPr>
        <p:spPr>
          <a:xfrm>
            <a:off x="2464012" y="6253304"/>
            <a:ext cx="7704116" cy="738664"/>
          </a:xfrm>
          <a:prstGeom prst="rect">
            <a:avLst/>
          </a:prstGeom>
          <a:noFill/>
        </p:spPr>
        <p:txBody>
          <a:bodyPr wrap="square">
            <a:spAutoFit/>
          </a:bodyPr>
          <a:lstStyle/>
          <a:p>
            <a:r>
              <a:rPr lang="sv-SE" sz="1400" i="1" dirty="0">
                <a:solidFill>
                  <a:schemeClr val="bg1"/>
                </a:solidFill>
              </a:rPr>
              <a:t>Om extremväder leder till att el, vatten eller kommunikationer slås ut kan det vara nödvändigt att klara sig själv i flera dagar. I vilken utsträckning instämmer du i följande påståenden?</a:t>
            </a:r>
            <a:br>
              <a:rPr lang="sv-SE" sz="1400" i="1" dirty="0">
                <a:solidFill>
                  <a:schemeClr val="bg1"/>
                </a:solidFill>
              </a:rPr>
            </a:br>
            <a:endParaRPr lang="sv-SE" sz="1400" i="1" dirty="0">
              <a:solidFill>
                <a:schemeClr val="bg1"/>
              </a:solidFill>
            </a:endParaRPr>
          </a:p>
        </p:txBody>
      </p:sp>
      <p:sp>
        <p:nvSpPr>
          <p:cNvPr id="4" name="Platshållare för innehåll 3">
            <a:extLst>
              <a:ext uri="{FF2B5EF4-FFF2-40B4-BE49-F238E27FC236}">
                <a16:creationId xmlns:a16="http://schemas.microsoft.com/office/drawing/2014/main" id="{B19FE5BE-3CA4-87B5-4F72-F948746C68B8}"/>
              </a:ext>
            </a:extLst>
          </p:cNvPr>
          <p:cNvSpPr>
            <a:spLocks noGrp="1"/>
          </p:cNvSpPr>
          <p:nvPr>
            <p:ph sz="half" idx="2"/>
          </p:nvPr>
        </p:nvSpPr>
        <p:spPr/>
        <p:txBody>
          <a:bodyPr/>
          <a:lstStyle/>
          <a:p>
            <a:endParaRPr lang="sv-SE"/>
          </a:p>
        </p:txBody>
      </p:sp>
    </p:spTree>
    <p:extLst>
      <p:ext uri="{BB962C8B-B14F-4D97-AF65-F5344CB8AC3E}">
        <p14:creationId xmlns:p14="http://schemas.microsoft.com/office/powerpoint/2010/main" val="24932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064D53-49B4-367A-D87E-FD6E1AEB9193}"/>
              </a:ext>
            </a:extLst>
          </p:cNvPr>
          <p:cNvSpPr>
            <a:spLocks noGrp="1"/>
          </p:cNvSpPr>
          <p:nvPr>
            <p:ph type="title"/>
          </p:nvPr>
        </p:nvSpPr>
        <p:spPr/>
        <p:txBody>
          <a:bodyPr/>
          <a:lstStyle/>
          <a:p>
            <a:endParaRPr lang="sv-SE"/>
          </a:p>
        </p:txBody>
      </p:sp>
      <p:pic>
        <p:nvPicPr>
          <p:cNvPr id="9" name="Platshållare för innehåll 5">
            <a:extLst>
              <a:ext uri="{FF2B5EF4-FFF2-40B4-BE49-F238E27FC236}">
                <a16:creationId xmlns:a16="http://schemas.microsoft.com/office/drawing/2014/main" id="{5582952B-5986-5BCD-B4DA-97507AA1715D}"/>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662737" y="1825625"/>
            <a:ext cx="4200525" cy="4200525"/>
          </a:xfrm>
        </p:spPr>
      </p:pic>
      <p:pic>
        <p:nvPicPr>
          <p:cNvPr id="15" name="Platshållare för innehåll 5">
            <a:extLst>
              <a:ext uri="{FF2B5EF4-FFF2-40B4-BE49-F238E27FC236}">
                <a16:creationId xmlns:a16="http://schemas.microsoft.com/office/drawing/2014/main" id="{AD0F544C-CCA3-9B22-4B94-B20F07B431CD}"/>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tretch>
            <a:fillRect/>
          </a:stretch>
        </p:blipFill>
        <p:spPr>
          <a:xfrm>
            <a:off x="1328737" y="1825625"/>
            <a:ext cx="4200525" cy="4200525"/>
          </a:xfrm>
          <a:prstGeom prst="rect">
            <a:avLst/>
          </a:prstGeom>
        </p:spPr>
      </p:pic>
      <p:sp>
        <p:nvSpPr>
          <p:cNvPr id="17" name="textruta 16">
            <a:extLst>
              <a:ext uri="{FF2B5EF4-FFF2-40B4-BE49-F238E27FC236}">
                <a16:creationId xmlns:a16="http://schemas.microsoft.com/office/drawing/2014/main" id="{7888A203-9AB7-5D36-4115-D07E69E851A3}"/>
              </a:ext>
            </a:extLst>
          </p:cNvPr>
          <p:cNvSpPr txBox="1"/>
          <p:nvPr/>
        </p:nvSpPr>
        <p:spPr>
          <a:xfrm>
            <a:off x="2520160" y="6214596"/>
            <a:ext cx="6416984" cy="523220"/>
          </a:xfrm>
          <a:prstGeom prst="rect">
            <a:avLst/>
          </a:prstGeom>
          <a:noFill/>
        </p:spPr>
        <p:txBody>
          <a:bodyPr wrap="square">
            <a:spAutoFit/>
          </a:bodyPr>
          <a:lstStyle/>
          <a:p>
            <a:pPr algn="ctr"/>
            <a:r>
              <a:rPr lang="sv-SE" sz="1400" i="1" dirty="0">
                <a:solidFill>
                  <a:schemeClr val="bg1"/>
                </a:solidFill>
              </a:rPr>
              <a:t>Om extremväder leder till att el, vatten eller kommunikationer slås ut kan det vara nödvändigt att klara sig själv i flera dagar. </a:t>
            </a:r>
          </a:p>
        </p:txBody>
      </p:sp>
    </p:spTree>
    <p:extLst>
      <p:ext uri="{BB962C8B-B14F-4D97-AF65-F5344CB8AC3E}">
        <p14:creationId xmlns:p14="http://schemas.microsoft.com/office/powerpoint/2010/main" val="48533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BE70405C-2590-A9D2-EBC7-156B70AD0321}"/>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6662737" y="1825625"/>
            <a:ext cx="4200525" cy="4200525"/>
          </a:xfrm>
        </p:spPr>
      </p:pic>
      <p:pic>
        <p:nvPicPr>
          <p:cNvPr id="11" name="Platshållare för innehåll 10">
            <a:extLst>
              <a:ext uri="{FF2B5EF4-FFF2-40B4-BE49-F238E27FC236}">
                <a16:creationId xmlns:a16="http://schemas.microsoft.com/office/drawing/2014/main" id="{AD869FF1-5919-DFBC-21F2-11FCAB79AFB7}"/>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tretch>
            <a:fillRect/>
          </a:stretch>
        </p:blipFill>
        <p:spPr>
          <a:xfrm>
            <a:off x="1328737" y="1825625"/>
            <a:ext cx="4200525" cy="4200525"/>
          </a:xfrm>
        </p:spPr>
      </p:pic>
      <p:sp>
        <p:nvSpPr>
          <p:cNvPr id="13" name="textruta 12">
            <a:extLst>
              <a:ext uri="{FF2B5EF4-FFF2-40B4-BE49-F238E27FC236}">
                <a16:creationId xmlns:a16="http://schemas.microsoft.com/office/drawing/2014/main" id="{2AE4A577-6CAB-CAF9-9952-EC161C780F46}"/>
              </a:ext>
            </a:extLst>
          </p:cNvPr>
          <p:cNvSpPr txBox="1"/>
          <p:nvPr/>
        </p:nvSpPr>
        <p:spPr>
          <a:xfrm>
            <a:off x="2520160" y="6214596"/>
            <a:ext cx="6416984" cy="523220"/>
          </a:xfrm>
          <a:prstGeom prst="rect">
            <a:avLst/>
          </a:prstGeom>
          <a:noFill/>
        </p:spPr>
        <p:txBody>
          <a:bodyPr wrap="square">
            <a:spAutoFit/>
          </a:bodyPr>
          <a:lstStyle/>
          <a:p>
            <a:pPr algn="ctr"/>
            <a:r>
              <a:rPr lang="sv-SE" sz="1400" i="1" dirty="0">
                <a:solidFill>
                  <a:schemeClr val="bg1"/>
                </a:solidFill>
              </a:rPr>
              <a:t>Om extremväder leder till att el, vatten eller kommunikationer slås ut kan det vara nödvändigt att klara sig själv i flera dagar. </a:t>
            </a:r>
          </a:p>
        </p:txBody>
      </p:sp>
    </p:spTree>
    <p:extLst>
      <p:ext uri="{BB962C8B-B14F-4D97-AF65-F5344CB8AC3E}">
        <p14:creationId xmlns:p14="http://schemas.microsoft.com/office/powerpoint/2010/main" val="170753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D0E4B-2CB3-CE9D-4DD3-F57F6C6C97DA}"/>
            </a:ext>
          </a:extLst>
        </p:cNvPr>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CDF24904-AB85-6D7B-D605-35491786BAA2}"/>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l="41304" t="5856" b="5446"/>
          <a:stretch>
            <a:fillRect/>
          </a:stretch>
        </p:blipFill>
        <p:spPr>
          <a:xfrm>
            <a:off x="4223656" y="1097280"/>
            <a:ext cx="4455173" cy="5022966"/>
          </a:xfrm>
        </p:spPr>
      </p:pic>
      <p:sp>
        <p:nvSpPr>
          <p:cNvPr id="11" name="Ellips 10">
            <a:extLst>
              <a:ext uri="{FF2B5EF4-FFF2-40B4-BE49-F238E27FC236}">
                <a16:creationId xmlns:a16="http://schemas.microsoft.com/office/drawing/2014/main" id="{D52BDBFD-49AD-7F52-239A-641DEFA50D54}"/>
              </a:ext>
            </a:extLst>
          </p:cNvPr>
          <p:cNvSpPr/>
          <p:nvPr/>
        </p:nvSpPr>
        <p:spPr>
          <a:xfrm>
            <a:off x="7531754" y="1600200"/>
            <a:ext cx="4324207" cy="3300984"/>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sv-SE" sz="1600" dirty="0"/>
              <a:t>Om dina boendekostnader ökade med 1 000 kronor i månaden på grund av extremväder – till exempel genom höjd försäkring, höjd hyra, ökade avgifter eller skador – hur skulle det påverka dig ekonomiskt? </a:t>
            </a:r>
          </a:p>
        </p:txBody>
      </p:sp>
      <p:sp>
        <p:nvSpPr>
          <p:cNvPr id="3" name="textruta 2">
            <a:extLst>
              <a:ext uri="{FF2B5EF4-FFF2-40B4-BE49-F238E27FC236}">
                <a16:creationId xmlns:a16="http://schemas.microsoft.com/office/drawing/2014/main" id="{5F055047-A78E-33E1-6098-34D7BD7CA7D9}"/>
              </a:ext>
            </a:extLst>
          </p:cNvPr>
          <p:cNvSpPr txBox="1"/>
          <p:nvPr/>
        </p:nvSpPr>
        <p:spPr>
          <a:xfrm>
            <a:off x="531806" y="1516252"/>
            <a:ext cx="3609986" cy="369332"/>
          </a:xfrm>
          <a:prstGeom prst="rect">
            <a:avLst/>
          </a:prstGeom>
          <a:noFill/>
        </p:spPr>
        <p:txBody>
          <a:bodyPr wrap="square">
            <a:spAutoFit/>
          </a:bodyPr>
          <a:lstStyle/>
          <a:p>
            <a:pPr algn="r"/>
            <a:r>
              <a:rPr lang="sv-SE" b="1" dirty="0">
                <a:latin typeface="Garamond" panose="02020404030301010803" pitchFamily="18" charset="0"/>
              </a:rPr>
              <a:t>Jag skulle klara det utan problem</a:t>
            </a:r>
          </a:p>
        </p:txBody>
      </p:sp>
      <p:sp>
        <p:nvSpPr>
          <p:cNvPr id="5" name="textruta 4">
            <a:extLst>
              <a:ext uri="{FF2B5EF4-FFF2-40B4-BE49-F238E27FC236}">
                <a16:creationId xmlns:a16="http://schemas.microsoft.com/office/drawing/2014/main" id="{EDD3C069-703C-5B99-341D-D938A529F884}"/>
              </a:ext>
            </a:extLst>
          </p:cNvPr>
          <p:cNvSpPr txBox="1"/>
          <p:nvPr/>
        </p:nvSpPr>
        <p:spPr>
          <a:xfrm>
            <a:off x="106483" y="2229730"/>
            <a:ext cx="4035309" cy="646331"/>
          </a:xfrm>
          <a:prstGeom prst="rect">
            <a:avLst/>
          </a:prstGeom>
          <a:noFill/>
        </p:spPr>
        <p:txBody>
          <a:bodyPr wrap="square">
            <a:spAutoFit/>
          </a:bodyPr>
          <a:lstStyle/>
          <a:p>
            <a:pPr algn="r"/>
            <a:r>
              <a:rPr lang="sv-SE" b="1" dirty="0">
                <a:latin typeface="Garamond" panose="02020404030301010803" pitchFamily="18" charset="0"/>
              </a:rPr>
              <a:t>Jag skulle klara det, men det skulle påverka min ekonomi märkbart</a:t>
            </a:r>
          </a:p>
        </p:txBody>
      </p:sp>
      <p:sp>
        <p:nvSpPr>
          <p:cNvPr id="7" name="textruta 6">
            <a:extLst>
              <a:ext uri="{FF2B5EF4-FFF2-40B4-BE49-F238E27FC236}">
                <a16:creationId xmlns:a16="http://schemas.microsoft.com/office/drawing/2014/main" id="{69D8E86D-8C6B-C08A-F14D-B66BB500B04B}"/>
              </a:ext>
            </a:extLst>
          </p:cNvPr>
          <p:cNvSpPr txBox="1"/>
          <p:nvPr/>
        </p:nvSpPr>
        <p:spPr>
          <a:xfrm>
            <a:off x="106483" y="3126107"/>
            <a:ext cx="4035309" cy="369332"/>
          </a:xfrm>
          <a:prstGeom prst="rect">
            <a:avLst/>
          </a:prstGeom>
          <a:noFill/>
        </p:spPr>
        <p:txBody>
          <a:bodyPr wrap="square">
            <a:spAutoFit/>
          </a:bodyPr>
          <a:lstStyle/>
          <a:p>
            <a:pPr algn="r"/>
            <a:r>
              <a:rPr lang="sv-SE" b="1" dirty="0">
                <a:latin typeface="Garamond" panose="02020404030301010803" pitchFamily="18" charset="0"/>
              </a:rPr>
              <a:t>Jag skulle ha svårt att hantera det</a:t>
            </a:r>
          </a:p>
        </p:txBody>
      </p:sp>
      <p:sp>
        <p:nvSpPr>
          <p:cNvPr id="9" name="textruta 8">
            <a:extLst>
              <a:ext uri="{FF2B5EF4-FFF2-40B4-BE49-F238E27FC236}">
                <a16:creationId xmlns:a16="http://schemas.microsoft.com/office/drawing/2014/main" id="{71A3D5AD-F2D8-6988-0093-3CAAAF6D2AEB}"/>
              </a:ext>
            </a:extLst>
          </p:cNvPr>
          <p:cNvSpPr txBox="1"/>
          <p:nvPr/>
        </p:nvSpPr>
        <p:spPr>
          <a:xfrm>
            <a:off x="106483" y="3901484"/>
            <a:ext cx="4035309" cy="369332"/>
          </a:xfrm>
          <a:prstGeom prst="rect">
            <a:avLst/>
          </a:prstGeom>
          <a:noFill/>
        </p:spPr>
        <p:txBody>
          <a:bodyPr wrap="square">
            <a:spAutoFit/>
          </a:bodyPr>
          <a:lstStyle/>
          <a:p>
            <a:pPr algn="r"/>
            <a:r>
              <a:rPr lang="sv-SE" b="1" dirty="0">
                <a:latin typeface="Garamond" panose="02020404030301010803" pitchFamily="18" charset="0"/>
              </a:rPr>
              <a:t>Jag skulle inte klara det alls</a:t>
            </a:r>
          </a:p>
        </p:txBody>
      </p:sp>
      <p:sp>
        <p:nvSpPr>
          <p:cNvPr id="13" name="textruta 12">
            <a:extLst>
              <a:ext uri="{FF2B5EF4-FFF2-40B4-BE49-F238E27FC236}">
                <a16:creationId xmlns:a16="http://schemas.microsoft.com/office/drawing/2014/main" id="{CA843F73-0D36-7507-C380-A265705C326A}"/>
              </a:ext>
            </a:extLst>
          </p:cNvPr>
          <p:cNvSpPr txBox="1"/>
          <p:nvPr/>
        </p:nvSpPr>
        <p:spPr>
          <a:xfrm>
            <a:off x="106483" y="4531852"/>
            <a:ext cx="4035309" cy="369332"/>
          </a:xfrm>
          <a:prstGeom prst="rect">
            <a:avLst/>
          </a:prstGeom>
          <a:noFill/>
        </p:spPr>
        <p:txBody>
          <a:bodyPr wrap="square">
            <a:spAutoFit/>
          </a:bodyPr>
          <a:lstStyle/>
          <a:p>
            <a:pPr algn="r"/>
            <a:r>
              <a:rPr lang="sv-SE" b="1" dirty="0">
                <a:latin typeface="Garamond" panose="02020404030301010803" pitchFamily="18" charset="0"/>
              </a:rPr>
              <a:t>Vet ej</a:t>
            </a:r>
          </a:p>
        </p:txBody>
      </p:sp>
    </p:spTree>
    <p:extLst>
      <p:ext uri="{BB962C8B-B14F-4D97-AF65-F5344CB8AC3E}">
        <p14:creationId xmlns:p14="http://schemas.microsoft.com/office/powerpoint/2010/main" val="366951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75EF29-E7BC-8986-5325-7AC695305868}"/>
              </a:ext>
            </a:extLst>
          </p:cNvPr>
          <p:cNvSpPr>
            <a:spLocks noGrp="1"/>
          </p:cNvSpPr>
          <p:nvPr>
            <p:ph type="title"/>
          </p:nvPr>
        </p:nvSpPr>
        <p:spPr/>
        <p:txBody>
          <a:bodyPr>
            <a:normAutofit/>
          </a:bodyPr>
          <a:lstStyle/>
          <a:p>
            <a:r>
              <a:rPr lang="sv-SE" sz="3200" dirty="0"/>
              <a:t>Andel hushåll som skulle ha svårt att hantera en ökning av boendekostnaderna med 1 000 kronor i månaden</a:t>
            </a:r>
          </a:p>
        </p:txBody>
      </p:sp>
      <p:pic>
        <p:nvPicPr>
          <p:cNvPr id="8" name="Platshållare för innehåll 7">
            <a:extLst>
              <a:ext uri="{FF2B5EF4-FFF2-40B4-BE49-F238E27FC236}">
                <a16:creationId xmlns:a16="http://schemas.microsoft.com/office/drawing/2014/main" id="{65B4588D-2687-DD57-A1A7-57FC26556A4F}"/>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rcRect t="5487" b="4360"/>
          <a:stretch>
            <a:fillRect/>
          </a:stretch>
        </p:blipFill>
        <p:spPr>
          <a:xfrm>
            <a:off x="6019800" y="1917707"/>
            <a:ext cx="6075428" cy="4086539"/>
          </a:xfrm>
        </p:spPr>
      </p:pic>
      <p:sp>
        <p:nvSpPr>
          <p:cNvPr id="9" name="textruta 8">
            <a:extLst>
              <a:ext uri="{FF2B5EF4-FFF2-40B4-BE49-F238E27FC236}">
                <a16:creationId xmlns:a16="http://schemas.microsoft.com/office/drawing/2014/main" id="{44158506-F6F3-05D8-5206-AF7729E75035}"/>
              </a:ext>
            </a:extLst>
          </p:cNvPr>
          <p:cNvSpPr txBox="1"/>
          <p:nvPr/>
        </p:nvSpPr>
        <p:spPr>
          <a:xfrm>
            <a:off x="546497" y="6214596"/>
            <a:ext cx="10946606" cy="523220"/>
          </a:xfrm>
          <a:prstGeom prst="rect">
            <a:avLst/>
          </a:prstGeom>
          <a:noFill/>
        </p:spPr>
        <p:txBody>
          <a:bodyPr wrap="square">
            <a:spAutoFit/>
          </a:bodyPr>
          <a:lstStyle/>
          <a:p>
            <a:pPr algn="ctr"/>
            <a:r>
              <a:rPr lang="sv-SE" sz="1400" i="1" dirty="0">
                <a:solidFill>
                  <a:schemeClr val="bg1"/>
                </a:solidFill>
              </a:rPr>
              <a:t>Om dina boendekostnader ökade med 1 000 kronor i månaden på grund av extremväder – till exempel genom höjd försäkring, höjd hyra, ökade avgifter eller skador – hur skulle det påverka dig ekonomiskt? </a:t>
            </a:r>
          </a:p>
        </p:txBody>
      </p:sp>
      <p:pic>
        <p:nvPicPr>
          <p:cNvPr id="12" name="Platshållare för innehåll 5">
            <a:extLst>
              <a:ext uri="{FF2B5EF4-FFF2-40B4-BE49-F238E27FC236}">
                <a16:creationId xmlns:a16="http://schemas.microsoft.com/office/drawing/2014/main" id="{F8703EB6-DE1B-AAF9-FC14-599B29992470}"/>
              </a:ext>
            </a:extLst>
          </p:cNvPr>
          <p:cNvPicPr>
            <a:picLocks noChangeAspect="1"/>
          </p:cNvPicPr>
          <p:nvPr/>
        </p:nvPicPr>
        <p:blipFill>
          <a:blip r:embed="rId4">
            <a:extLst>
              <a:ext uri="{96DAC541-7B7A-43D3-8B79-37D633B846F1}">
                <asvg:svgBlip xmlns:asvg="http://schemas.microsoft.com/office/drawing/2016/SVG/main" r:embed="rId5"/>
              </a:ext>
            </a:extLst>
          </a:blip>
          <a:srcRect t="8145" r="4337" b="4360"/>
          <a:stretch>
            <a:fillRect/>
          </a:stretch>
        </p:blipFill>
        <p:spPr>
          <a:xfrm>
            <a:off x="218909" y="1917707"/>
            <a:ext cx="5953293" cy="4062479"/>
          </a:xfrm>
          <a:prstGeom prst="rect">
            <a:avLst/>
          </a:prstGeom>
        </p:spPr>
      </p:pic>
    </p:spTree>
    <p:extLst>
      <p:ext uri="{BB962C8B-B14F-4D97-AF65-F5344CB8AC3E}">
        <p14:creationId xmlns:p14="http://schemas.microsoft.com/office/powerpoint/2010/main" val="2004372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DE2EA4-D089-674D-8918-4E968C465187}"/>
              </a:ext>
            </a:extLst>
          </p:cNvPr>
          <p:cNvSpPr>
            <a:spLocks noGrp="1"/>
          </p:cNvSpPr>
          <p:nvPr>
            <p:ph type="title"/>
          </p:nvPr>
        </p:nvSpPr>
        <p:spPr/>
        <p:txBody>
          <a:bodyPr>
            <a:noAutofit/>
          </a:bodyPr>
          <a:lstStyle/>
          <a:p>
            <a:r>
              <a:rPr lang="sv-SE" sz="3200" dirty="0"/>
              <a:t>Möjlighet att tillfälligt bo någon annanstans, till exempel hos släkt eller vänner, eller i en sommarstuga? </a:t>
            </a:r>
          </a:p>
        </p:txBody>
      </p:sp>
      <p:pic>
        <p:nvPicPr>
          <p:cNvPr id="6" name="Platshållare för innehåll 5">
            <a:extLst>
              <a:ext uri="{FF2B5EF4-FFF2-40B4-BE49-F238E27FC236}">
                <a16:creationId xmlns:a16="http://schemas.microsoft.com/office/drawing/2014/main" id="{E0229015-1131-8424-520C-1289ED7E7BB7}"/>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328737" y="1825625"/>
            <a:ext cx="4200525" cy="4200525"/>
          </a:xfrm>
        </p:spPr>
      </p:pic>
      <p:sp>
        <p:nvSpPr>
          <p:cNvPr id="8" name="textruta 7">
            <a:extLst>
              <a:ext uri="{FF2B5EF4-FFF2-40B4-BE49-F238E27FC236}">
                <a16:creationId xmlns:a16="http://schemas.microsoft.com/office/drawing/2014/main" id="{D475CD30-05D3-D09E-1EB0-396ADF1988BA}"/>
              </a:ext>
            </a:extLst>
          </p:cNvPr>
          <p:cNvSpPr txBox="1"/>
          <p:nvPr/>
        </p:nvSpPr>
        <p:spPr>
          <a:xfrm>
            <a:off x="2554198" y="6214596"/>
            <a:ext cx="6684021" cy="523220"/>
          </a:xfrm>
          <a:prstGeom prst="rect">
            <a:avLst/>
          </a:prstGeom>
          <a:noFill/>
        </p:spPr>
        <p:txBody>
          <a:bodyPr wrap="square">
            <a:spAutoFit/>
          </a:bodyPr>
          <a:lstStyle/>
          <a:p>
            <a:pPr algn="ctr"/>
            <a:r>
              <a:rPr lang="sv-SE" sz="1400" i="1" dirty="0">
                <a:solidFill>
                  <a:schemeClr val="bg1"/>
                </a:solidFill>
              </a:rPr>
              <a:t>Om din bostad blev obeboelig på grund av extremväder – har du möjlighet att tillfälligt bo någon annanstans, till exempel hos släkt eller vänner, eller i en sommarstuga? </a:t>
            </a:r>
          </a:p>
        </p:txBody>
      </p:sp>
      <p:pic>
        <p:nvPicPr>
          <p:cNvPr id="9" name="Platshållare för innehåll 8">
            <a:extLst>
              <a:ext uri="{FF2B5EF4-FFF2-40B4-BE49-F238E27FC236}">
                <a16:creationId xmlns:a16="http://schemas.microsoft.com/office/drawing/2014/main" id="{A4396AAA-2652-67CB-6922-7D265DFFBD0A}"/>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172200" y="1992908"/>
            <a:ext cx="5181600" cy="3865959"/>
          </a:xfrm>
        </p:spPr>
      </p:pic>
    </p:spTree>
    <p:extLst>
      <p:ext uri="{BB962C8B-B14F-4D97-AF65-F5344CB8AC3E}">
        <p14:creationId xmlns:p14="http://schemas.microsoft.com/office/powerpoint/2010/main" val="333422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E6896-4FDA-B4CD-2E7E-209A57040978}"/>
              </a:ext>
            </a:extLst>
          </p:cNvPr>
          <p:cNvSpPr>
            <a:spLocks noGrp="1"/>
          </p:cNvSpPr>
          <p:nvPr>
            <p:ph type="title"/>
          </p:nvPr>
        </p:nvSpPr>
        <p:spPr/>
        <p:txBody>
          <a:bodyPr>
            <a:normAutofit/>
          </a:bodyPr>
          <a:lstStyle/>
          <a:p>
            <a:r>
              <a:rPr lang="sv-SE" sz="3200" dirty="0"/>
              <a:t>Känner du till vad du förväntas göra om en gul, orange eller röd vädervarning gäller där du bor? </a:t>
            </a:r>
          </a:p>
        </p:txBody>
      </p:sp>
      <p:pic>
        <p:nvPicPr>
          <p:cNvPr id="6" name="Platshållare för innehåll 5">
            <a:extLst>
              <a:ext uri="{FF2B5EF4-FFF2-40B4-BE49-F238E27FC236}">
                <a16:creationId xmlns:a16="http://schemas.microsoft.com/office/drawing/2014/main" id="{470F9A2F-8D03-9892-EAC1-C8D66E6E424E}"/>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202122" y="1765222"/>
            <a:ext cx="5817679" cy="4340534"/>
          </a:xfrm>
        </p:spPr>
      </p:pic>
      <p:pic>
        <p:nvPicPr>
          <p:cNvPr id="8" name="Platshållare för innehåll 7">
            <a:extLst>
              <a:ext uri="{FF2B5EF4-FFF2-40B4-BE49-F238E27FC236}">
                <a16:creationId xmlns:a16="http://schemas.microsoft.com/office/drawing/2014/main" id="{F38A9219-7F11-5A5D-A561-B9809B1DA5E7}"/>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172201" y="1765222"/>
            <a:ext cx="5817680" cy="4340534"/>
          </a:xfrm>
        </p:spPr>
      </p:pic>
    </p:spTree>
    <p:extLst>
      <p:ext uri="{BB962C8B-B14F-4D97-AF65-F5344CB8AC3E}">
        <p14:creationId xmlns:p14="http://schemas.microsoft.com/office/powerpoint/2010/main" val="933998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F4CEEE-A1D3-B9E1-B1B8-AFFEE221BF1E}"/>
              </a:ext>
            </a:extLst>
          </p:cNvPr>
          <p:cNvSpPr>
            <a:spLocks noGrp="1"/>
          </p:cNvSpPr>
          <p:nvPr>
            <p:ph type="title"/>
          </p:nvPr>
        </p:nvSpPr>
        <p:spPr/>
        <p:txBody>
          <a:bodyPr>
            <a:normAutofit/>
          </a:bodyPr>
          <a:lstStyle/>
          <a:p>
            <a:r>
              <a:rPr lang="sv-SE" sz="3200" dirty="0"/>
              <a:t>Vem bör ta ansvar för klimatanpassning och förebyggande åtgärder?</a:t>
            </a:r>
          </a:p>
        </p:txBody>
      </p:sp>
      <p:pic>
        <p:nvPicPr>
          <p:cNvPr id="13" name="Platshållare för innehåll 7">
            <a:extLst>
              <a:ext uri="{FF2B5EF4-FFF2-40B4-BE49-F238E27FC236}">
                <a16:creationId xmlns:a16="http://schemas.microsoft.com/office/drawing/2014/main" id="{60E0F7E1-1DCA-8332-8500-570ACE773388}"/>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t="10283" b="6076"/>
          <a:stretch>
            <a:fillRect/>
          </a:stretch>
        </p:blipFill>
        <p:spPr>
          <a:xfrm>
            <a:off x="28996" y="1592461"/>
            <a:ext cx="7300571" cy="4555816"/>
          </a:xfrm>
        </p:spPr>
      </p:pic>
      <p:sp>
        <p:nvSpPr>
          <p:cNvPr id="15" name="textruta 14">
            <a:extLst>
              <a:ext uri="{FF2B5EF4-FFF2-40B4-BE49-F238E27FC236}">
                <a16:creationId xmlns:a16="http://schemas.microsoft.com/office/drawing/2014/main" id="{FFA99C7F-F603-05E5-B333-3AD2722BE29C}"/>
              </a:ext>
            </a:extLst>
          </p:cNvPr>
          <p:cNvSpPr txBox="1"/>
          <p:nvPr/>
        </p:nvSpPr>
        <p:spPr>
          <a:xfrm>
            <a:off x="3566565" y="6322317"/>
            <a:ext cx="5058871" cy="307777"/>
          </a:xfrm>
          <a:prstGeom prst="rect">
            <a:avLst/>
          </a:prstGeom>
          <a:noFill/>
        </p:spPr>
        <p:txBody>
          <a:bodyPr wrap="square">
            <a:spAutoFit/>
          </a:bodyPr>
          <a:lstStyle/>
          <a:p>
            <a:pPr algn="ctr"/>
            <a:r>
              <a:rPr lang="sv-SE" sz="1400" i="1" dirty="0">
                <a:solidFill>
                  <a:schemeClr val="bg1"/>
                </a:solidFill>
              </a:rPr>
              <a:t>I vilken utsträckning instämmer du i följande påståenden? </a:t>
            </a:r>
          </a:p>
        </p:txBody>
      </p:sp>
    </p:spTree>
    <p:extLst>
      <p:ext uri="{BB962C8B-B14F-4D97-AF65-F5344CB8AC3E}">
        <p14:creationId xmlns:p14="http://schemas.microsoft.com/office/powerpoint/2010/main" val="360903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5C7E427A-A54D-72FC-6ED5-A0E69819C4B9}"/>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t="11245" b="7339"/>
          <a:stretch>
            <a:fillRect/>
          </a:stretch>
        </p:blipFill>
        <p:spPr>
          <a:xfrm>
            <a:off x="1225768" y="1343276"/>
            <a:ext cx="9740465" cy="4758117"/>
          </a:xfrm>
        </p:spPr>
      </p:pic>
      <p:sp>
        <p:nvSpPr>
          <p:cNvPr id="11" name="textruta 10">
            <a:extLst>
              <a:ext uri="{FF2B5EF4-FFF2-40B4-BE49-F238E27FC236}">
                <a16:creationId xmlns:a16="http://schemas.microsoft.com/office/drawing/2014/main" id="{CF772721-471B-7B19-05FF-0CF191DE6BFC}"/>
              </a:ext>
            </a:extLst>
          </p:cNvPr>
          <p:cNvSpPr txBox="1"/>
          <p:nvPr/>
        </p:nvSpPr>
        <p:spPr>
          <a:xfrm>
            <a:off x="2887508" y="352700"/>
            <a:ext cx="6416984" cy="830997"/>
          </a:xfrm>
          <a:prstGeom prst="rect">
            <a:avLst/>
          </a:prstGeom>
          <a:noFill/>
        </p:spPr>
        <p:txBody>
          <a:bodyPr wrap="square">
            <a:spAutoFit/>
          </a:bodyPr>
          <a:lstStyle/>
          <a:p>
            <a:pPr algn="ctr"/>
            <a:r>
              <a:rPr lang="sv-SE" sz="2400" b="1" dirty="0">
                <a:latin typeface="Garamond" panose="02020404030301010803" pitchFamily="18" charset="0"/>
              </a:rPr>
              <a:t>Staten bör ta huvudansvaret för att finansiera klimatanpassning. </a:t>
            </a:r>
          </a:p>
        </p:txBody>
      </p:sp>
    </p:spTree>
    <p:extLst>
      <p:ext uri="{BB962C8B-B14F-4D97-AF65-F5344CB8AC3E}">
        <p14:creationId xmlns:p14="http://schemas.microsoft.com/office/powerpoint/2010/main" val="56418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5849053-B3D6-2BBA-2CA5-CE47397BA16C}"/>
              </a:ext>
            </a:extLst>
          </p:cNvPr>
          <p:cNvSpPr>
            <a:spLocks noGrp="1"/>
          </p:cNvSpPr>
          <p:nvPr>
            <p:ph type="title"/>
          </p:nvPr>
        </p:nvSpPr>
        <p:spPr/>
        <p:txBody>
          <a:bodyPr>
            <a:normAutofit/>
          </a:bodyPr>
          <a:lstStyle/>
          <a:p>
            <a:r>
              <a:rPr lang="sv-SE" sz="3200" dirty="0"/>
              <a:t>När blir extrema väderhändelser ett vanligt inslag i vardagen i Sverige?</a:t>
            </a:r>
          </a:p>
        </p:txBody>
      </p:sp>
      <p:pic>
        <p:nvPicPr>
          <p:cNvPr id="12" name="Platshållare för innehåll 11">
            <a:extLst>
              <a:ext uri="{FF2B5EF4-FFF2-40B4-BE49-F238E27FC236}">
                <a16:creationId xmlns:a16="http://schemas.microsoft.com/office/drawing/2014/main" id="{52DDFADE-2698-E824-3B1E-399709E53BE7}"/>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b="6054"/>
          <a:stretch>
            <a:fillRect/>
          </a:stretch>
        </p:blipFill>
        <p:spPr>
          <a:xfrm>
            <a:off x="120697" y="1925906"/>
            <a:ext cx="6014826" cy="4215950"/>
          </a:xfrm>
        </p:spPr>
      </p:pic>
      <p:sp>
        <p:nvSpPr>
          <p:cNvPr id="16" name="textruta 15">
            <a:extLst>
              <a:ext uri="{FF2B5EF4-FFF2-40B4-BE49-F238E27FC236}">
                <a16:creationId xmlns:a16="http://schemas.microsoft.com/office/drawing/2014/main" id="{937B3777-0AA6-A2AB-4CA2-F3588C32DCEC}"/>
              </a:ext>
            </a:extLst>
          </p:cNvPr>
          <p:cNvSpPr txBox="1"/>
          <p:nvPr/>
        </p:nvSpPr>
        <p:spPr>
          <a:xfrm>
            <a:off x="200952" y="6214596"/>
            <a:ext cx="11790096" cy="523220"/>
          </a:xfrm>
          <a:prstGeom prst="rect">
            <a:avLst/>
          </a:prstGeom>
          <a:noFill/>
        </p:spPr>
        <p:txBody>
          <a:bodyPr wrap="square">
            <a:spAutoFit/>
          </a:bodyPr>
          <a:lstStyle/>
          <a:p>
            <a:pPr algn="ctr"/>
            <a:r>
              <a:rPr lang="sv-SE" sz="1400" i="1" dirty="0">
                <a:solidFill>
                  <a:schemeClr val="bg1"/>
                </a:solidFill>
              </a:rPr>
              <a:t>I debatten om klimatet förekommer beskrivningar om att extrema väderhändelser blir vanligare till följd av klimatförändringar. När tror du att extrema väderhändelser kommer att bli ett vanligt inslag i vardagen i Sverige (t.ex. värmeböljor, översvämningar eller stormar)? </a:t>
            </a:r>
          </a:p>
        </p:txBody>
      </p:sp>
      <p:pic>
        <p:nvPicPr>
          <p:cNvPr id="339" name="Platshållare för innehåll 338">
            <a:extLst>
              <a:ext uri="{FF2B5EF4-FFF2-40B4-BE49-F238E27FC236}">
                <a16:creationId xmlns:a16="http://schemas.microsoft.com/office/drawing/2014/main" id="{DA911A01-72FF-3A51-77CE-8B17DDE1C682}"/>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172200" y="1992908"/>
            <a:ext cx="5522976" cy="4120657"/>
          </a:xfrm>
        </p:spPr>
      </p:pic>
      <p:sp>
        <p:nvSpPr>
          <p:cNvPr id="340" name="textruta 339">
            <a:extLst>
              <a:ext uri="{FF2B5EF4-FFF2-40B4-BE49-F238E27FC236}">
                <a16:creationId xmlns:a16="http://schemas.microsoft.com/office/drawing/2014/main" id="{DA7AF019-DC71-B097-A3EA-64B37AC04545}"/>
              </a:ext>
            </a:extLst>
          </p:cNvPr>
          <p:cNvSpPr txBox="1"/>
          <p:nvPr/>
        </p:nvSpPr>
        <p:spPr>
          <a:xfrm>
            <a:off x="7037199" y="1925906"/>
            <a:ext cx="1765860" cy="461665"/>
          </a:xfrm>
          <a:prstGeom prst="rect">
            <a:avLst/>
          </a:prstGeom>
          <a:noFill/>
        </p:spPr>
        <p:txBody>
          <a:bodyPr wrap="square">
            <a:spAutoFit/>
          </a:bodyPr>
          <a:lstStyle/>
          <a:p>
            <a:pPr algn="r"/>
            <a:r>
              <a:rPr lang="sv-SE" sz="2400" b="1" dirty="0">
                <a:latin typeface="Garamond" panose="02020404030301010803" pitchFamily="18" charset="0"/>
              </a:rPr>
              <a:t>Ålder</a:t>
            </a:r>
          </a:p>
        </p:txBody>
      </p:sp>
    </p:spTree>
    <p:extLst>
      <p:ext uri="{BB962C8B-B14F-4D97-AF65-F5344CB8AC3E}">
        <p14:creationId xmlns:p14="http://schemas.microsoft.com/office/powerpoint/2010/main" val="143109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627154-6369-C345-88CA-695E0304A062}"/>
              </a:ext>
            </a:extLst>
          </p:cNvPr>
          <p:cNvSpPr>
            <a:spLocks noGrp="1"/>
          </p:cNvSpPr>
          <p:nvPr>
            <p:ph type="title"/>
          </p:nvPr>
        </p:nvSpPr>
        <p:spPr/>
        <p:txBody>
          <a:bodyPr>
            <a:normAutofit/>
          </a:bodyPr>
          <a:lstStyle/>
          <a:p>
            <a:r>
              <a:rPr lang="sv-SE" sz="3200" dirty="0"/>
              <a:t>Staten bör ta huvudansvaret för att finansiera klimatanpassning</a:t>
            </a:r>
          </a:p>
        </p:txBody>
      </p:sp>
      <p:pic>
        <p:nvPicPr>
          <p:cNvPr id="19" name="Platshållare för innehåll 18">
            <a:extLst>
              <a:ext uri="{FF2B5EF4-FFF2-40B4-BE49-F238E27FC236}">
                <a16:creationId xmlns:a16="http://schemas.microsoft.com/office/drawing/2014/main" id="{49C11B94-4FD4-0726-00F7-B13D2C2E44DA}"/>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838200" y="1992908"/>
            <a:ext cx="5181600" cy="3865959"/>
          </a:xfrm>
        </p:spPr>
      </p:pic>
      <p:pic>
        <p:nvPicPr>
          <p:cNvPr id="21" name="Platshållare för innehåll 20">
            <a:extLst>
              <a:ext uri="{FF2B5EF4-FFF2-40B4-BE49-F238E27FC236}">
                <a16:creationId xmlns:a16="http://schemas.microsoft.com/office/drawing/2014/main" id="{8428C947-BFE0-65A2-36D4-A87189D5F187}"/>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172200" y="1992908"/>
            <a:ext cx="5181600" cy="3865959"/>
          </a:xfrm>
        </p:spPr>
      </p:pic>
    </p:spTree>
    <p:extLst>
      <p:ext uri="{BB962C8B-B14F-4D97-AF65-F5344CB8AC3E}">
        <p14:creationId xmlns:p14="http://schemas.microsoft.com/office/powerpoint/2010/main" val="87981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0230E1BA-D472-061E-9E44-43DF69DEA00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rcRect t="12842" b="6590"/>
          <a:stretch>
            <a:fillRect/>
          </a:stretch>
        </p:blipFill>
        <p:spPr>
          <a:xfrm>
            <a:off x="1182964" y="1375646"/>
            <a:ext cx="9826072" cy="4750026"/>
          </a:xfrm>
        </p:spPr>
      </p:pic>
      <p:sp>
        <p:nvSpPr>
          <p:cNvPr id="9" name="textruta 8">
            <a:extLst>
              <a:ext uri="{FF2B5EF4-FFF2-40B4-BE49-F238E27FC236}">
                <a16:creationId xmlns:a16="http://schemas.microsoft.com/office/drawing/2014/main" id="{B090D146-C278-630B-B066-8C2A4EBD8F90}"/>
              </a:ext>
            </a:extLst>
          </p:cNvPr>
          <p:cNvSpPr txBox="1"/>
          <p:nvPr/>
        </p:nvSpPr>
        <p:spPr>
          <a:xfrm>
            <a:off x="2830190" y="352700"/>
            <a:ext cx="6531621" cy="830997"/>
          </a:xfrm>
          <a:prstGeom prst="rect">
            <a:avLst/>
          </a:prstGeom>
          <a:noFill/>
        </p:spPr>
        <p:txBody>
          <a:bodyPr wrap="square">
            <a:spAutoFit/>
          </a:bodyPr>
          <a:lstStyle/>
          <a:p>
            <a:pPr algn="ctr"/>
            <a:r>
              <a:rPr lang="sv-SE" sz="2400" b="1" dirty="0">
                <a:latin typeface="Garamond" panose="02020404030301010803" pitchFamily="18" charset="0"/>
              </a:rPr>
              <a:t>Det är bättre att agera i förväg för att minska risker – även om det kostar. </a:t>
            </a:r>
          </a:p>
        </p:txBody>
      </p:sp>
    </p:spTree>
    <p:extLst>
      <p:ext uri="{BB962C8B-B14F-4D97-AF65-F5344CB8AC3E}">
        <p14:creationId xmlns:p14="http://schemas.microsoft.com/office/powerpoint/2010/main" val="301133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ACFDFE-BB39-D685-A303-66E44BD90D3B}"/>
              </a:ext>
            </a:extLst>
          </p:cNvPr>
          <p:cNvSpPr>
            <a:spLocks noGrp="1"/>
          </p:cNvSpPr>
          <p:nvPr>
            <p:ph type="title"/>
          </p:nvPr>
        </p:nvSpPr>
        <p:spPr/>
        <p:txBody>
          <a:bodyPr>
            <a:normAutofit/>
          </a:bodyPr>
          <a:lstStyle/>
          <a:p>
            <a:r>
              <a:rPr lang="sv-SE" sz="3200" dirty="0"/>
              <a:t>Det är bättre att agera i förväg för att minska risker – även om det kostar. </a:t>
            </a:r>
          </a:p>
        </p:txBody>
      </p:sp>
      <p:pic>
        <p:nvPicPr>
          <p:cNvPr id="14" name="Platshållare för innehåll 13">
            <a:extLst>
              <a:ext uri="{FF2B5EF4-FFF2-40B4-BE49-F238E27FC236}">
                <a16:creationId xmlns:a16="http://schemas.microsoft.com/office/drawing/2014/main" id="{50A856B1-6FA9-513F-DA87-9CB4FBB0E5D9}"/>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838200" y="1992908"/>
            <a:ext cx="5181600" cy="3865959"/>
          </a:xfrm>
        </p:spPr>
      </p:pic>
      <p:pic>
        <p:nvPicPr>
          <p:cNvPr id="16" name="Platshållare för innehåll 15">
            <a:extLst>
              <a:ext uri="{FF2B5EF4-FFF2-40B4-BE49-F238E27FC236}">
                <a16:creationId xmlns:a16="http://schemas.microsoft.com/office/drawing/2014/main" id="{6C991E3F-A9FA-A3A3-4D9F-AAC7C7C1E26B}"/>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172200" y="1992908"/>
            <a:ext cx="5181600" cy="3865959"/>
          </a:xfrm>
        </p:spPr>
      </p:pic>
    </p:spTree>
    <p:extLst>
      <p:ext uri="{BB962C8B-B14F-4D97-AF65-F5344CB8AC3E}">
        <p14:creationId xmlns:p14="http://schemas.microsoft.com/office/powerpoint/2010/main" val="151613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A7ED150C-03A2-5B2B-AB2F-B30D3EFCAB26}"/>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t="11438" b="5221"/>
          <a:stretch>
            <a:fillRect/>
          </a:stretch>
        </p:blipFill>
        <p:spPr>
          <a:xfrm>
            <a:off x="1493654" y="1349242"/>
            <a:ext cx="9584342" cy="4792614"/>
          </a:xfrm>
        </p:spPr>
      </p:pic>
      <p:sp>
        <p:nvSpPr>
          <p:cNvPr id="7" name="textruta 6">
            <a:extLst>
              <a:ext uri="{FF2B5EF4-FFF2-40B4-BE49-F238E27FC236}">
                <a16:creationId xmlns:a16="http://schemas.microsoft.com/office/drawing/2014/main" id="{FCFF3922-9765-DEAC-BC2C-BCE051DD3635}"/>
              </a:ext>
            </a:extLst>
          </p:cNvPr>
          <p:cNvSpPr txBox="1"/>
          <p:nvPr/>
        </p:nvSpPr>
        <p:spPr>
          <a:xfrm>
            <a:off x="3342011" y="352700"/>
            <a:ext cx="6019800" cy="830997"/>
          </a:xfrm>
          <a:prstGeom prst="rect">
            <a:avLst/>
          </a:prstGeom>
          <a:noFill/>
        </p:spPr>
        <p:txBody>
          <a:bodyPr wrap="square">
            <a:spAutoFit/>
          </a:bodyPr>
          <a:lstStyle/>
          <a:p>
            <a:pPr algn="ctr"/>
            <a:r>
              <a:rPr lang="sv-SE" sz="2400" b="1" dirty="0">
                <a:latin typeface="Garamond" panose="02020404030301010803" pitchFamily="18" charset="0"/>
              </a:rPr>
              <a:t>Klimatrelaterade händelsers roll vid tankar på att flytta eller bo kvar</a:t>
            </a:r>
          </a:p>
        </p:txBody>
      </p:sp>
      <p:sp>
        <p:nvSpPr>
          <p:cNvPr id="8" name="textruta 7">
            <a:extLst>
              <a:ext uri="{FF2B5EF4-FFF2-40B4-BE49-F238E27FC236}">
                <a16:creationId xmlns:a16="http://schemas.microsoft.com/office/drawing/2014/main" id="{5B5D4B86-8247-D27F-8407-0464F95D803E}"/>
              </a:ext>
            </a:extLst>
          </p:cNvPr>
          <p:cNvSpPr txBox="1"/>
          <p:nvPr/>
        </p:nvSpPr>
        <p:spPr>
          <a:xfrm>
            <a:off x="1989292" y="6243690"/>
            <a:ext cx="7533011" cy="523220"/>
          </a:xfrm>
          <a:prstGeom prst="rect">
            <a:avLst/>
          </a:prstGeom>
          <a:noFill/>
        </p:spPr>
        <p:txBody>
          <a:bodyPr wrap="square">
            <a:spAutoFit/>
          </a:bodyPr>
          <a:lstStyle/>
          <a:p>
            <a:pPr algn="ctr"/>
            <a:r>
              <a:rPr lang="sv-SE" sz="1400" b="1" dirty="0">
                <a:solidFill>
                  <a:schemeClr val="bg1"/>
                </a:solidFill>
                <a:latin typeface="Garamond" panose="02020404030301010803" pitchFamily="18" charset="0"/>
              </a:rPr>
              <a:t>När du funderar på att flytta, eller om du ska bo kvar, i vilken grad spelar risken för klimatrelaterade händelser (t.ex. översvämning eller värmebölja) in i ditt beslut? </a:t>
            </a:r>
          </a:p>
        </p:txBody>
      </p:sp>
    </p:spTree>
    <p:extLst>
      <p:ext uri="{BB962C8B-B14F-4D97-AF65-F5344CB8AC3E}">
        <p14:creationId xmlns:p14="http://schemas.microsoft.com/office/powerpoint/2010/main" val="295781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65A3-0628-142F-CCEB-5B23D0DDFC2A}"/>
            </a:ext>
          </a:extLst>
        </p:cNvPr>
        <p:cNvGrpSpPr/>
        <p:nvPr/>
      </p:nvGrpSpPr>
      <p:grpSpPr>
        <a:xfrm>
          <a:off x="0" y="0"/>
          <a:ext cx="0" cy="0"/>
          <a:chOff x="0" y="0"/>
          <a:chExt cx="0" cy="0"/>
        </a:xfrm>
      </p:grpSpPr>
      <p:sp>
        <p:nvSpPr>
          <p:cNvPr id="18" name="Rubrik 1">
            <a:extLst>
              <a:ext uri="{FF2B5EF4-FFF2-40B4-BE49-F238E27FC236}">
                <a16:creationId xmlns:a16="http://schemas.microsoft.com/office/drawing/2014/main" id="{EF7B9CF7-368A-6ACF-9D18-3787CEDB5400}"/>
              </a:ext>
            </a:extLst>
          </p:cNvPr>
          <p:cNvSpPr txBox="1">
            <a:spLocks/>
          </p:cNvSpPr>
          <p:nvPr/>
        </p:nvSpPr>
        <p:spPr>
          <a:xfrm>
            <a:off x="6257840" y="1535996"/>
            <a:ext cx="5694096" cy="200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Garamond" panose="02020404030301010803" pitchFamily="18" charset="0"/>
                <a:ea typeface="+mj-ea"/>
                <a:cs typeface="+mj-cs"/>
              </a:defRPr>
            </a:lvl1pPr>
          </a:lstStyle>
          <a:p>
            <a:endParaRPr lang="en-US" sz="4400" dirty="0"/>
          </a:p>
        </p:txBody>
      </p:sp>
      <p:pic>
        <p:nvPicPr>
          <p:cNvPr id="2" name="Platshållare för innehåll 5" descr="En bild som visar landskap, himmel, utomhus, gräs&#10;&#10;AI-genererat innehåll kan vara felaktigt.">
            <a:extLst>
              <a:ext uri="{FF2B5EF4-FFF2-40B4-BE49-F238E27FC236}">
                <a16:creationId xmlns:a16="http://schemas.microsoft.com/office/drawing/2014/main" id="{96D37D36-A0A6-0C4A-8106-D3D69B951064}"/>
              </a:ext>
            </a:extLst>
          </p:cNvPr>
          <p:cNvPicPr>
            <a:picLocks noGrp="1" noChangeAspect="1"/>
          </p:cNvPicPr>
          <p:nvPr>
            <p:ph sz="half" idx="1"/>
          </p:nvPr>
        </p:nvPicPr>
        <p:blipFill>
          <a:blip r:embed="rId2">
            <a:alphaModFix amt="31000"/>
            <a:extLst>
              <a:ext uri="{28A0092B-C50C-407E-A947-70E740481C1C}">
                <a14:useLocalDpi xmlns:a14="http://schemas.microsoft.com/office/drawing/2010/main" val="0"/>
              </a:ext>
            </a:extLst>
          </a:blip>
          <a:srcRect l="15448" r="371" b="10000"/>
          <a:stretch>
            <a:fillRect/>
          </a:stretch>
        </p:blipFill>
        <p:spPr>
          <a:xfrm>
            <a:off x="14514" y="0"/>
            <a:ext cx="12177486" cy="6139543"/>
          </a:xfrm>
          <a:solidFill>
            <a:srgbClr val="FFF8DC"/>
          </a:solidFill>
          <a:effectLst>
            <a:outerShdw blurRad="50800" dist="50800" dir="5400000" algn="ctr" rotWithShape="0">
              <a:srgbClr val="000000">
                <a:alpha val="50000"/>
              </a:srgbClr>
            </a:outerShdw>
          </a:effectLst>
        </p:spPr>
      </p:pic>
      <p:sp>
        <p:nvSpPr>
          <p:cNvPr id="4" name="Underrubrik 5">
            <a:extLst>
              <a:ext uri="{FF2B5EF4-FFF2-40B4-BE49-F238E27FC236}">
                <a16:creationId xmlns:a16="http://schemas.microsoft.com/office/drawing/2014/main" id="{BF833A95-17C4-30D6-0AD7-83831065951F}"/>
              </a:ext>
            </a:extLst>
          </p:cNvPr>
          <p:cNvSpPr txBox="1">
            <a:spLocks/>
          </p:cNvSpPr>
          <p:nvPr/>
        </p:nvSpPr>
        <p:spPr>
          <a:xfrm>
            <a:off x="6688177" y="1773870"/>
            <a:ext cx="4833421" cy="3786008"/>
          </a:xfrm>
          <a:prstGeom prst="rect">
            <a:avLst/>
          </a:prstGeom>
          <a:solidFill>
            <a:srgbClr val="FFF8DC"/>
          </a:solidFill>
          <a:ln>
            <a:solidFill>
              <a:srgbClr val="00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b="1"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sv-SE" sz="1800" dirty="0"/>
              <a:t>Om undersökningen</a:t>
            </a:r>
          </a:p>
          <a:p>
            <a:pPr marL="0" indent="0" algn="just">
              <a:buNone/>
            </a:pPr>
            <a:r>
              <a:rPr lang="sv-SE" sz="1200" b="0" dirty="0"/>
              <a:t>Undersökningen har genomförts av Indikator Opinion på uppdrag av Hyresgästföreningen och Svenska Röda Korset inom ramen för Indikator Opinions slumpmässigt rekryterade Sverigepanel. Syftet med undersökningen är att belysa svenskarnas oro, ansvarstagande och beredskap inför extremväder samt att ge en fördjupad förståelse för hur olika grupper uppfattar samhällets klimatanpassning. </a:t>
            </a:r>
          </a:p>
          <a:p>
            <a:pPr marL="0" indent="0" algn="just">
              <a:buNone/>
            </a:pPr>
            <a:r>
              <a:rPr lang="sv-SE" sz="1200" b="0" dirty="0"/>
              <a:t>Målgruppen är svenskar i åldern 18–85 år. Totalt har 1 572 personer besvarat undersökningen, som genomfördes mellan den 15 och 29 september. Deltagarfrekvensen uppgick till 53 procent. </a:t>
            </a:r>
          </a:p>
          <a:p>
            <a:pPr marL="0" indent="0" algn="just">
              <a:buNone/>
            </a:pPr>
            <a:r>
              <a:rPr lang="sv-SE" sz="1200" b="0" dirty="0"/>
              <a:t>För att säkerställa tillräckligt många svar från en central grupp i undersökningen genomfördes ett tilläggsurval bland personer som bor i hyresrätt. Antalet svarande i denna grupp uppgår till 698 personer, vilket möjliggör analyser med högre precision än i ett helt slumpmässigt urval. Denna extra stratifiering gör det också möjligt att jämföra hyresrättsboende med andra boendeformer och belysa skillnader i erfarenheter och attityder.</a:t>
            </a:r>
          </a:p>
          <a:p>
            <a:pPr marL="0" indent="0" algn="just">
              <a:buNone/>
            </a:pPr>
            <a:r>
              <a:rPr lang="sv-SE" sz="1200" b="0" dirty="0"/>
              <a:t>Resultaten är viktade mot officiell statistik avseende kön, ålder och partival i riksdagsvalet 2022.</a:t>
            </a:r>
            <a:endParaRPr lang="sv-SE" sz="1400" b="0" dirty="0"/>
          </a:p>
        </p:txBody>
      </p:sp>
      <p:pic>
        <p:nvPicPr>
          <p:cNvPr id="5" name="Bildobjekt 4" descr="En bild som visar text, svart, mörker, design&#10;&#10;Automatiskt genererad beskrivning">
            <a:extLst>
              <a:ext uri="{FF2B5EF4-FFF2-40B4-BE49-F238E27FC236}">
                <a16:creationId xmlns:a16="http://schemas.microsoft.com/office/drawing/2014/main" id="{8A758258-00C3-7A7D-C2BE-989C2DDF3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144" y="-1"/>
            <a:ext cx="3271718" cy="1840341"/>
          </a:xfrm>
          <a:prstGeom prst="rect">
            <a:avLst/>
          </a:prstGeom>
        </p:spPr>
      </p:pic>
    </p:spTree>
    <p:extLst>
      <p:ext uri="{BB962C8B-B14F-4D97-AF65-F5344CB8AC3E}">
        <p14:creationId xmlns:p14="http://schemas.microsoft.com/office/powerpoint/2010/main" val="245971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4D740D8F-AA23-6413-7C64-2522A2D04714}"/>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b="6068"/>
          <a:stretch>
            <a:fillRect/>
          </a:stretch>
        </p:blipFill>
        <p:spPr>
          <a:xfrm>
            <a:off x="1838414" y="1334042"/>
            <a:ext cx="8515172" cy="4799073"/>
          </a:xfrm>
        </p:spPr>
      </p:pic>
      <p:sp>
        <p:nvSpPr>
          <p:cNvPr id="10" name="textruta 9">
            <a:extLst>
              <a:ext uri="{FF2B5EF4-FFF2-40B4-BE49-F238E27FC236}">
                <a16:creationId xmlns:a16="http://schemas.microsoft.com/office/drawing/2014/main" id="{19AF69D9-3535-E4A0-AB62-E6FE881E24A4}"/>
              </a:ext>
            </a:extLst>
          </p:cNvPr>
          <p:cNvSpPr txBox="1"/>
          <p:nvPr/>
        </p:nvSpPr>
        <p:spPr>
          <a:xfrm>
            <a:off x="2887508" y="6222394"/>
            <a:ext cx="6416984" cy="523220"/>
          </a:xfrm>
          <a:prstGeom prst="rect">
            <a:avLst/>
          </a:prstGeom>
          <a:noFill/>
        </p:spPr>
        <p:txBody>
          <a:bodyPr wrap="square">
            <a:spAutoFit/>
          </a:bodyPr>
          <a:lstStyle/>
          <a:p>
            <a:pPr algn="ctr"/>
            <a:r>
              <a:rPr lang="sv-SE" sz="1400" i="1" dirty="0">
                <a:solidFill>
                  <a:schemeClr val="bg1"/>
                </a:solidFill>
              </a:rPr>
              <a:t>Hur orolig är du för att Sverige ska drabbas av olika typer av klimatrelaterat extremväder de kommande 10 åren? </a:t>
            </a:r>
          </a:p>
        </p:txBody>
      </p:sp>
      <p:sp>
        <p:nvSpPr>
          <p:cNvPr id="13" name="Rubrik 1">
            <a:extLst>
              <a:ext uri="{FF2B5EF4-FFF2-40B4-BE49-F238E27FC236}">
                <a16:creationId xmlns:a16="http://schemas.microsoft.com/office/drawing/2014/main" id="{59FC53A6-9435-E084-5DEC-C169819BD895}"/>
              </a:ext>
            </a:extLst>
          </p:cNvPr>
          <p:cNvSpPr txBox="1">
            <a:spLocks/>
          </p:cNvSpPr>
          <p:nvPr/>
        </p:nvSpPr>
        <p:spPr>
          <a:xfrm>
            <a:off x="1217179" y="534194"/>
            <a:ext cx="975764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a:lstStyle>
          <a:p>
            <a:r>
              <a:rPr lang="sv-SE" sz="3200" dirty="0"/>
              <a:t>Oro för att Sverige ska drabbas av olika typer av extremväder de kommande 10 åren</a:t>
            </a:r>
          </a:p>
        </p:txBody>
      </p:sp>
    </p:spTree>
    <p:extLst>
      <p:ext uri="{BB962C8B-B14F-4D97-AF65-F5344CB8AC3E}">
        <p14:creationId xmlns:p14="http://schemas.microsoft.com/office/powerpoint/2010/main" val="370339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F13707F0-4DAD-8B34-E164-C6E577BCDB25}"/>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r="4617" b="5820"/>
          <a:stretch>
            <a:fillRect/>
          </a:stretch>
        </p:blipFill>
        <p:spPr>
          <a:xfrm>
            <a:off x="2009199" y="288157"/>
            <a:ext cx="7919728" cy="5834360"/>
          </a:xfrm>
        </p:spPr>
      </p:pic>
      <p:sp>
        <p:nvSpPr>
          <p:cNvPr id="7" name="textruta 6">
            <a:extLst>
              <a:ext uri="{FF2B5EF4-FFF2-40B4-BE49-F238E27FC236}">
                <a16:creationId xmlns:a16="http://schemas.microsoft.com/office/drawing/2014/main" id="{AE838859-AB97-087A-3903-07BE4915FC02}"/>
              </a:ext>
            </a:extLst>
          </p:cNvPr>
          <p:cNvSpPr txBox="1"/>
          <p:nvPr/>
        </p:nvSpPr>
        <p:spPr>
          <a:xfrm>
            <a:off x="2887508" y="6222394"/>
            <a:ext cx="6416984" cy="523220"/>
          </a:xfrm>
          <a:prstGeom prst="rect">
            <a:avLst/>
          </a:prstGeom>
          <a:noFill/>
        </p:spPr>
        <p:txBody>
          <a:bodyPr wrap="square">
            <a:spAutoFit/>
          </a:bodyPr>
          <a:lstStyle/>
          <a:p>
            <a:pPr algn="ctr"/>
            <a:r>
              <a:rPr lang="sv-SE" sz="1400" i="1" dirty="0">
                <a:solidFill>
                  <a:schemeClr val="bg1"/>
                </a:solidFill>
              </a:rPr>
              <a:t>Hur orolig är du för att Sverige ska drabbas av olika typer av klimatrelaterat extremväder de kommande 10 åren? </a:t>
            </a:r>
          </a:p>
        </p:txBody>
      </p:sp>
    </p:spTree>
    <p:extLst>
      <p:ext uri="{BB962C8B-B14F-4D97-AF65-F5344CB8AC3E}">
        <p14:creationId xmlns:p14="http://schemas.microsoft.com/office/powerpoint/2010/main" val="2774411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6F0F09AD-B4E8-9F09-78B5-54E6E3E23C6D}"/>
              </a:ext>
            </a:extLst>
          </p:cNvPr>
          <p:cNvSpPr>
            <a:spLocks noGrp="1"/>
          </p:cNvSpPr>
          <p:nvPr>
            <p:ph type="title"/>
          </p:nvPr>
        </p:nvSpPr>
        <p:spPr/>
        <p:txBody>
          <a:bodyPr>
            <a:normAutofit/>
          </a:bodyPr>
          <a:lstStyle/>
          <a:p>
            <a:r>
              <a:rPr lang="sv-SE" sz="3200" dirty="0"/>
              <a:t>Vilka samhällsområden tror du påverkas mest av klimatrelaterat extremväder i framtiden i Sverige?  </a:t>
            </a:r>
          </a:p>
        </p:txBody>
      </p:sp>
      <p:sp>
        <p:nvSpPr>
          <p:cNvPr id="30" name="Platshållare för innehåll 29">
            <a:extLst>
              <a:ext uri="{FF2B5EF4-FFF2-40B4-BE49-F238E27FC236}">
                <a16:creationId xmlns:a16="http://schemas.microsoft.com/office/drawing/2014/main" id="{32EFC352-F49D-30B4-EE3D-EBC6D53B95FE}"/>
              </a:ext>
            </a:extLst>
          </p:cNvPr>
          <p:cNvSpPr>
            <a:spLocks noGrp="1"/>
          </p:cNvSpPr>
          <p:nvPr>
            <p:ph sz="half" idx="1"/>
          </p:nvPr>
        </p:nvSpPr>
        <p:spPr/>
        <p:txBody>
          <a:bodyPr/>
          <a:lstStyle/>
          <a:p>
            <a:endParaRPr lang="sv-SE"/>
          </a:p>
        </p:txBody>
      </p:sp>
      <p:pic>
        <p:nvPicPr>
          <p:cNvPr id="31" name="Platshållare för innehåll 21">
            <a:extLst>
              <a:ext uri="{FF2B5EF4-FFF2-40B4-BE49-F238E27FC236}">
                <a16:creationId xmlns:a16="http://schemas.microsoft.com/office/drawing/2014/main" id="{3748D339-01F9-583A-DDA2-CE4E26391C94}"/>
              </a:ext>
            </a:extLst>
          </p:cNvPr>
          <p:cNvPicPr>
            <a:picLocks noChangeAspect="1"/>
          </p:cNvPicPr>
          <p:nvPr/>
        </p:nvPicPr>
        <p:blipFill>
          <a:blip r:embed="rId2">
            <a:extLst>
              <a:ext uri="{96DAC541-7B7A-43D3-8B79-37D633B846F1}">
                <asvg:svgBlip xmlns:asvg="http://schemas.microsoft.com/office/drawing/2016/SVG/main" r:embed="rId3"/>
              </a:ext>
            </a:extLst>
          </a:blip>
          <a:srcRect t="11851" b="7320"/>
          <a:stretch>
            <a:fillRect/>
          </a:stretch>
        </p:blipFill>
        <p:spPr>
          <a:xfrm>
            <a:off x="0" y="1524000"/>
            <a:ext cx="7692571" cy="4639037"/>
          </a:xfrm>
          <a:prstGeom prst="rect">
            <a:avLst/>
          </a:prstGeom>
        </p:spPr>
      </p:pic>
      <p:sp>
        <p:nvSpPr>
          <p:cNvPr id="36" name="textruta 35">
            <a:extLst>
              <a:ext uri="{FF2B5EF4-FFF2-40B4-BE49-F238E27FC236}">
                <a16:creationId xmlns:a16="http://schemas.microsoft.com/office/drawing/2014/main" id="{CD46125E-CD50-1909-FDC5-808C37C01C66}"/>
              </a:ext>
            </a:extLst>
          </p:cNvPr>
          <p:cNvSpPr txBox="1"/>
          <p:nvPr/>
        </p:nvSpPr>
        <p:spPr>
          <a:xfrm>
            <a:off x="2811308" y="6211669"/>
            <a:ext cx="6416984" cy="523220"/>
          </a:xfrm>
          <a:prstGeom prst="rect">
            <a:avLst/>
          </a:prstGeom>
          <a:noFill/>
        </p:spPr>
        <p:txBody>
          <a:bodyPr wrap="square">
            <a:spAutoFit/>
          </a:bodyPr>
          <a:lstStyle/>
          <a:p>
            <a:pPr algn="ctr">
              <a:buNone/>
            </a:pPr>
            <a:r>
              <a:rPr lang="sv-SE" sz="1400" i="1" dirty="0">
                <a:solidFill>
                  <a:schemeClr val="bg1"/>
                </a:solidFill>
              </a:rPr>
              <a:t>Vilka samhällsområden tror du påverkas mest av klimatrelaterat extremväder i framtiden i Sverige? Max tre val.</a:t>
            </a:r>
          </a:p>
        </p:txBody>
      </p:sp>
    </p:spTree>
    <p:extLst>
      <p:ext uri="{BB962C8B-B14F-4D97-AF65-F5344CB8AC3E}">
        <p14:creationId xmlns:p14="http://schemas.microsoft.com/office/powerpoint/2010/main" val="166983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latshållare för innehåll 27">
            <a:extLst>
              <a:ext uri="{FF2B5EF4-FFF2-40B4-BE49-F238E27FC236}">
                <a16:creationId xmlns:a16="http://schemas.microsoft.com/office/drawing/2014/main" id="{4A5ACD63-3104-B2E5-17AE-AF876CE1CBBE}"/>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l="45806" r="5705" b="5867"/>
          <a:stretch>
            <a:fillRect/>
          </a:stretch>
        </p:blipFill>
        <p:spPr>
          <a:xfrm>
            <a:off x="5486398" y="0"/>
            <a:ext cx="4195784" cy="6077120"/>
          </a:xfrm>
          <a:prstGeom prst="rect">
            <a:avLst/>
          </a:prstGeom>
        </p:spPr>
      </p:pic>
      <p:sp>
        <p:nvSpPr>
          <p:cNvPr id="6" name="textruta 5">
            <a:extLst>
              <a:ext uri="{FF2B5EF4-FFF2-40B4-BE49-F238E27FC236}">
                <a16:creationId xmlns:a16="http://schemas.microsoft.com/office/drawing/2014/main" id="{02477B06-0FEF-9838-EFC6-A6CAFDDBC64E}"/>
              </a:ext>
            </a:extLst>
          </p:cNvPr>
          <p:cNvSpPr txBox="1"/>
          <p:nvPr/>
        </p:nvSpPr>
        <p:spPr>
          <a:xfrm>
            <a:off x="3087111" y="6322317"/>
            <a:ext cx="6416984" cy="307777"/>
          </a:xfrm>
          <a:prstGeom prst="rect">
            <a:avLst/>
          </a:prstGeom>
          <a:noFill/>
        </p:spPr>
        <p:txBody>
          <a:bodyPr wrap="square">
            <a:spAutoFit/>
          </a:bodyPr>
          <a:lstStyle/>
          <a:p>
            <a:pPr algn="ctr"/>
            <a:r>
              <a:rPr lang="sv-SE" sz="1400" i="1" dirty="0">
                <a:solidFill>
                  <a:schemeClr val="bg1"/>
                </a:solidFill>
              </a:rPr>
              <a:t>I vilken utsträckning instämmer du i följande påståenden? </a:t>
            </a:r>
          </a:p>
        </p:txBody>
      </p:sp>
      <p:sp>
        <p:nvSpPr>
          <p:cNvPr id="3" name="textruta 2">
            <a:extLst>
              <a:ext uri="{FF2B5EF4-FFF2-40B4-BE49-F238E27FC236}">
                <a16:creationId xmlns:a16="http://schemas.microsoft.com/office/drawing/2014/main" id="{0D331F1B-5C74-5A83-7575-80CA2F1D0213}"/>
              </a:ext>
            </a:extLst>
          </p:cNvPr>
          <p:cNvSpPr txBox="1"/>
          <p:nvPr/>
        </p:nvSpPr>
        <p:spPr>
          <a:xfrm>
            <a:off x="960189" y="3759850"/>
            <a:ext cx="4398985" cy="584775"/>
          </a:xfrm>
          <a:prstGeom prst="rect">
            <a:avLst/>
          </a:prstGeom>
          <a:noFill/>
        </p:spPr>
        <p:txBody>
          <a:bodyPr wrap="square">
            <a:spAutoFit/>
          </a:bodyPr>
          <a:lstStyle/>
          <a:p>
            <a:pPr algn="r"/>
            <a:r>
              <a:rPr lang="sv-SE" sz="1600" b="1" dirty="0">
                <a:latin typeface="Garamond" panose="02020404030301010803" pitchFamily="18" charset="0"/>
              </a:rPr>
              <a:t>Sverige är väl förberett för att </a:t>
            </a:r>
            <a:br>
              <a:rPr lang="sv-SE" sz="1600" b="1" dirty="0">
                <a:latin typeface="Garamond" panose="02020404030301010803" pitchFamily="18" charset="0"/>
              </a:rPr>
            </a:br>
            <a:r>
              <a:rPr lang="sv-SE" sz="1600" b="1" dirty="0">
                <a:latin typeface="Garamond" panose="02020404030301010803" pitchFamily="18" charset="0"/>
              </a:rPr>
              <a:t>hantera extremväder i framtiden. </a:t>
            </a:r>
          </a:p>
        </p:txBody>
      </p:sp>
      <p:sp>
        <p:nvSpPr>
          <p:cNvPr id="8" name="textruta 7">
            <a:extLst>
              <a:ext uri="{FF2B5EF4-FFF2-40B4-BE49-F238E27FC236}">
                <a16:creationId xmlns:a16="http://schemas.microsoft.com/office/drawing/2014/main" id="{8CD5919E-752F-1952-779B-1287CC57A6D8}"/>
              </a:ext>
            </a:extLst>
          </p:cNvPr>
          <p:cNvSpPr txBox="1"/>
          <p:nvPr/>
        </p:nvSpPr>
        <p:spPr>
          <a:xfrm>
            <a:off x="521356" y="2988120"/>
            <a:ext cx="4965043" cy="584775"/>
          </a:xfrm>
          <a:prstGeom prst="rect">
            <a:avLst/>
          </a:prstGeom>
          <a:noFill/>
        </p:spPr>
        <p:txBody>
          <a:bodyPr wrap="square">
            <a:spAutoFit/>
          </a:bodyPr>
          <a:lstStyle/>
          <a:p>
            <a:pPr algn="r"/>
            <a:r>
              <a:rPr lang="sv-SE" sz="1600" b="1" dirty="0">
                <a:latin typeface="Garamond" panose="02020404030301010803" pitchFamily="18" charset="0"/>
              </a:rPr>
              <a:t>Jag känner mig personligen trygg med att samhället skyddar mig vid en väderrelaterad kris. </a:t>
            </a:r>
          </a:p>
        </p:txBody>
      </p:sp>
      <p:sp>
        <p:nvSpPr>
          <p:cNvPr id="10" name="textruta 9">
            <a:extLst>
              <a:ext uri="{FF2B5EF4-FFF2-40B4-BE49-F238E27FC236}">
                <a16:creationId xmlns:a16="http://schemas.microsoft.com/office/drawing/2014/main" id="{F1A75E6E-49E4-4C62-9E00-8F0084C7763C}"/>
              </a:ext>
            </a:extLst>
          </p:cNvPr>
          <p:cNvSpPr txBox="1"/>
          <p:nvPr/>
        </p:nvSpPr>
        <p:spPr>
          <a:xfrm>
            <a:off x="521357" y="1570949"/>
            <a:ext cx="4965043" cy="584775"/>
          </a:xfrm>
          <a:prstGeom prst="rect">
            <a:avLst/>
          </a:prstGeom>
          <a:noFill/>
        </p:spPr>
        <p:txBody>
          <a:bodyPr wrap="square">
            <a:spAutoFit/>
          </a:bodyPr>
          <a:lstStyle/>
          <a:p>
            <a:pPr algn="r"/>
            <a:r>
              <a:rPr lang="sv-SE" sz="1600" b="1" dirty="0">
                <a:latin typeface="Garamond" panose="02020404030301010803" pitchFamily="18" charset="0"/>
              </a:rPr>
              <a:t>Det är framför allt människor i andra länder som drabbas hårt av extremväder – inte vi i Sverige. </a:t>
            </a:r>
          </a:p>
        </p:txBody>
      </p:sp>
      <p:sp>
        <p:nvSpPr>
          <p:cNvPr id="12" name="textruta 11">
            <a:extLst>
              <a:ext uri="{FF2B5EF4-FFF2-40B4-BE49-F238E27FC236}">
                <a16:creationId xmlns:a16="http://schemas.microsoft.com/office/drawing/2014/main" id="{DACF3190-AC83-F3B2-553A-41DE87B6E4FC}"/>
              </a:ext>
            </a:extLst>
          </p:cNvPr>
          <p:cNvSpPr txBox="1"/>
          <p:nvPr/>
        </p:nvSpPr>
        <p:spPr>
          <a:xfrm>
            <a:off x="521356" y="2281787"/>
            <a:ext cx="4965043" cy="584775"/>
          </a:xfrm>
          <a:prstGeom prst="rect">
            <a:avLst/>
          </a:prstGeom>
          <a:noFill/>
        </p:spPr>
        <p:txBody>
          <a:bodyPr wrap="square">
            <a:spAutoFit/>
          </a:bodyPr>
          <a:lstStyle/>
          <a:p>
            <a:pPr algn="r"/>
            <a:r>
              <a:rPr lang="sv-SE" sz="1600" b="1" dirty="0">
                <a:latin typeface="Garamond" panose="02020404030301010803" pitchFamily="18" charset="0"/>
              </a:rPr>
              <a:t>Jag är orolig för hur extremväder kan påverka min ekonomi, t.ex. boendekostnader eller försäkring. </a:t>
            </a:r>
          </a:p>
        </p:txBody>
      </p:sp>
      <p:sp>
        <p:nvSpPr>
          <p:cNvPr id="14" name="textruta 13">
            <a:extLst>
              <a:ext uri="{FF2B5EF4-FFF2-40B4-BE49-F238E27FC236}">
                <a16:creationId xmlns:a16="http://schemas.microsoft.com/office/drawing/2014/main" id="{010DB666-2073-3F8A-87A0-DC88A35B08DB}"/>
              </a:ext>
            </a:extLst>
          </p:cNvPr>
          <p:cNvSpPr txBox="1"/>
          <p:nvPr/>
        </p:nvSpPr>
        <p:spPr>
          <a:xfrm>
            <a:off x="521357" y="4533660"/>
            <a:ext cx="4965043" cy="584775"/>
          </a:xfrm>
          <a:prstGeom prst="rect">
            <a:avLst/>
          </a:prstGeom>
          <a:noFill/>
        </p:spPr>
        <p:txBody>
          <a:bodyPr wrap="square">
            <a:spAutoFit/>
          </a:bodyPr>
          <a:lstStyle/>
          <a:p>
            <a:pPr algn="r"/>
            <a:r>
              <a:rPr lang="sv-SE" sz="1600" b="1" dirty="0">
                <a:latin typeface="Garamond" panose="02020404030301010803" pitchFamily="18" charset="0"/>
              </a:rPr>
              <a:t>Jag är orolig för att extremväder ska göra det </a:t>
            </a:r>
            <a:br>
              <a:rPr lang="sv-SE" sz="1600" b="1" dirty="0">
                <a:latin typeface="Garamond" panose="02020404030301010803" pitchFamily="18" charset="0"/>
              </a:rPr>
            </a:br>
            <a:r>
              <a:rPr lang="sv-SE" sz="1600" b="1" dirty="0">
                <a:latin typeface="Garamond" panose="02020404030301010803" pitchFamily="18" charset="0"/>
              </a:rPr>
              <a:t>svårare att bo kvar där jag bor idag. </a:t>
            </a:r>
          </a:p>
        </p:txBody>
      </p:sp>
      <p:sp>
        <p:nvSpPr>
          <p:cNvPr id="16" name="textruta 15">
            <a:extLst>
              <a:ext uri="{FF2B5EF4-FFF2-40B4-BE49-F238E27FC236}">
                <a16:creationId xmlns:a16="http://schemas.microsoft.com/office/drawing/2014/main" id="{43ACA3CC-95F3-0BEC-A7EB-66FAC4D077FF}"/>
              </a:ext>
            </a:extLst>
          </p:cNvPr>
          <p:cNvSpPr txBox="1"/>
          <p:nvPr/>
        </p:nvSpPr>
        <p:spPr>
          <a:xfrm>
            <a:off x="521355" y="860111"/>
            <a:ext cx="4965043" cy="584775"/>
          </a:xfrm>
          <a:prstGeom prst="rect">
            <a:avLst/>
          </a:prstGeom>
          <a:noFill/>
        </p:spPr>
        <p:txBody>
          <a:bodyPr wrap="square">
            <a:spAutoFit/>
          </a:bodyPr>
          <a:lstStyle/>
          <a:p>
            <a:pPr algn="r"/>
            <a:r>
              <a:rPr lang="sv-SE" sz="1600" b="1" dirty="0">
                <a:latin typeface="Garamond" panose="02020404030301010803" pitchFamily="18" charset="0"/>
              </a:rPr>
              <a:t>Sverige bör investera mer i förebyggande </a:t>
            </a:r>
            <a:br>
              <a:rPr lang="sv-SE" sz="1600" b="1" dirty="0">
                <a:latin typeface="Garamond" panose="02020404030301010803" pitchFamily="18" charset="0"/>
              </a:rPr>
            </a:br>
            <a:r>
              <a:rPr lang="sv-SE" sz="1600" b="1" dirty="0">
                <a:latin typeface="Garamond" panose="02020404030301010803" pitchFamily="18" charset="0"/>
              </a:rPr>
              <a:t>åtgärder mot klimatrelaterade kriser. </a:t>
            </a:r>
          </a:p>
        </p:txBody>
      </p:sp>
    </p:spTree>
    <p:extLst>
      <p:ext uri="{BB962C8B-B14F-4D97-AF65-F5344CB8AC3E}">
        <p14:creationId xmlns:p14="http://schemas.microsoft.com/office/powerpoint/2010/main" val="67672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B28F3209-26E3-86EE-C0A2-90F06533B465}"/>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309144" y="1336652"/>
            <a:ext cx="4767263" cy="4767263"/>
          </a:xfrm>
        </p:spPr>
      </p:pic>
      <p:pic>
        <p:nvPicPr>
          <p:cNvPr id="8" name="Platshållare för innehåll 7">
            <a:extLst>
              <a:ext uri="{FF2B5EF4-FFF2-40B4-BE49-F238E27FC236}">
                <a16:creationId xmlns:a16="http://schemas.microsoft.com/office/drawing/2014/main" id="{52343AA7-A262-54C2-7663-C500455C8D9A}"/>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4785521" y="1521303"/>
            <a:ext cx="7107503" cy="4264502"/>
          </a:xfrm>
        </p:spPr>
      </p:pic>
      <p:sp>
        <p:nvSpPr>
          <p:cNvPr id="13" name="Rubrik 8">
            <a:extLst>
              <a:ext uri="{FF2B5EF4-FFF2-40B4-BE49-F238E27FC236}">
                <a16:creationId xmlns:a16="http://schemas.microsoft.com/office/drawing/2014/main" id="{D123DBC2-8882-10FF-2A02-FC7E240865E1}"/>
              </a:ext>
            </a:extLst>
          </p:cNvPr>
          <p:cNvSpPr>
            <a:spLocks noGrp="1"/>
          </p:cNvSpPr>
          <p:nvPr>
            <p:ph type="title"/>
          </p:nvPr>
        </p:nvSpPr>
        <p:spPr>
          <a:xfrm>
            <a:off x="411163" y="382588"/>
            <a:ext cx="9756775" cy="1325562"/>
          </a:xfrm>
        </p:spPr>
        <p:txBody>
          <a:bodyPr>
            <a:normAutofit/>
          </a:bodyPr>
          <a:lstStyle/>
          <a:p>
            <a:r>
              <a:rPr lang="sv-SE" sz="3200" dirty="0"/>
              <a:t>Sverige bör investera mer i förebyggande åtgärder mot klimatrelaterade kriser. </a:t>
            </a:r>
          </a:p>
        </p:txBody>
      </p:sp>
    </p:spTree>
    <p:extLst>
      <p:ext uri="{BB962C8B-B14F-4D97-AF65-F5344CB8AC3E}">
        <p14:creationId xmlns:p14="http://schemas.microsoft.com/office/powerpoint/2010/main" val="216137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660D99-FB9D-675A-DC0E-282481298668}"/>
              </a:ext>
            </a:extLst>
          </p:cNvPr>
          <p:cNvSpPr>
            <a:spLocks noGrp="1"/>
          </p:cNvSpPr>
          <p:nvPr>
            <p:ph type="title"/>
          </p:nvPr>
        </p:nvSpPr>
        <p:spPr/>
        <p:txBody>
          <a:bodyPr>
            <a:normAutofit/>
          </a:bodyPr>
          <a:lstStyle/>
          <a:p>
            <a:r>
              <a:rPr lang="sv-SE" sz="3200" dirty="0"/>
              <a:t>Hur väl är din bostad anpassad för att klara av följande extremväder? </a:t>
            </a:r>
          </a:p>
        </p:txBody>
      </p:sp>
      <p:pic>
        <p:nvPicPr>
          <p:cNvPr id="6" name="Platshållare för innehåll 5">
            <a:extLst>
              <a:ext uri="{FF2B5EF4-FFF2-40B4-BE49-F238E27FC236}">
                <a16:creationId xmlns:a16="http://schemas.microsoft.com/office/drawing/2014/main" id="{42CA4816-0224-DFB2-8E9E-35C64DF78010}"/>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rcRect l="3657" t="9467" b="5867"/>
          <a:stretch>
            <a:fillRect/>
          </a:stretch>
        </p:blipFill>
        <p:spPr>
          <a:xfrm>
            <a:off x="75910" y="1509486"/>
            <a:ext cx="7065118" cy="4632370"/>
          </a:xfrm>
        </p:spPr>
      </p:pic>
    </p:spTree>
    <p:extLst>
      <p:ext uri="{BB962C8B-B14F-4D97-AF65-F5344CB8AC3E}">
        <p14:creationId xmlns:p14="http://schemas.microsoft.com/office/powerpoint/2010/main" val="194921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1D67FB-6493-5ACF-938E-3508EC0FE571}"/>
              </a:ext>
            </a:extLst>
          </p:cNvPr>
          <p:cNvSpPr>
            <a:spLocks noGrp="1"/>
          </p:cNvSpPr>
          <p:nvPr>
            <p:ph type="title"/>
          </p:nvPr>
        </p:nvSpPr>
        <p:spPr/>
        <p:txBody>
          <a:bodyPr>
            <a:normAutofit/>
          </a:bodyPr>
          <a:lstStyle/>
          <a:p>
            <a:r>
              <a:rPr lang="sv-SE" sz="3200" dirty="0"/>
              <a:t>Hur väl är din bostad anpassad för att klara av följande extremväder? </a:t>
            </a:r>
          </a:p>
        </p:txBody>
      </p:sp>
      <p:pic>
        <p:nvPicPr>
          <p:cNvPr id="6" name="Platshållare för innehåll 5">
            <a:extLst>
              <a:ext uri="{FF2B5EF4-FFF2-40B4-BE49-F238E27FC236}">
                <a16:creationId xmlns:a16="http://schemas.microsoft.com/office/drawing/2014/main" id="{0EE06263-6BDD-753C-15BC-BD3E7C39845E}"/>
              </a:ext>
            </a:extLst>
          </p:cNvPr>
          <p:cNvPicPr>
            <a:picLocks noGrp="1" noChangeAspect="1"/>
          </p:cNvPicPr>
          <p:nvPr>
            <p:ph sz="half" idx="1"/>
          </p:nvPr>
        </p:nvPicPr>
        <p:blipFill>
          <a:blip r:embed="rId2">
            <a:extLst>
              <a:ext uri="{96DAC541-7B7A-43D3-8B79-37D633B846F1}">
                <asvg:svgBlip xmlns:asvg="http://schemas.microsoft.com/office/drawing/2016/SVG/main" r:embed="rId3"/>
              </a:ext>
            </a:extLst>
          </a:blip>
          <a:stretch>
            <a:fillRect/>
          </a:stretch>
        </p:blipFill>
        <p:spPr>
          <a:xfrm>
            <a:off x="1328737" y="1825625"/>
            <a:ext cx="4200525" cy="4200525"/>
          </a:xfrm>
        </p:spPr>
      </p:pic>
      <p:pic>
        <p:nvPicPr>
          <p:cNvPr id="8" name="Platshållare för innehåll 7">
            <a:extLst>
              <a:ext uri="{FF2B5EF4-FFF2-40B4-BE49-F238E27FC236}">
                <a16:creationId xmlns:a16="http://schemas.microsoft.com/office/drawing/2014/main" id="{1E2C10EF-3CBE-3CA0-3840-A93D107E5FCC}"/>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662737" y="1825625"/>
            <a:ext cx="4200525" cy="4200525"/>
          </a:xfrm>
        </p:spPr>
      </p:pic>
    </p:spTree>
    <p:extLst>
      <p:ext uri="{BB962C8B-B14F-4D97-AF65-F5344CB8AC3E}">
        <p14:creationId xmlns:p14="http://schemas.microsoft.com/office/powerpoint/2010/main" val="15633369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1020</TotalTime>
  <Words>901</Words>
  <Application>Microsoft Office PowerPoint</Application>
  <PresentationFormat>Bredbild</PresentationFormat>
  <Paragraphs>49</Paragraphs>
  <Slides>24</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Aptos</vt:lpstr>
      <vt:lpstr>Aptos Display</vt:lpstr>
      <vt:lpstr>Arial</vt:lpstr>
      <vt:lpstr>Cambria</vt:lpstr>
      <vt:lpstr>Garamond</vt:lpstr>
      <vt:lpstr>Office-tema</vt:lpstr>
      <vt:lpstr>PowerPoint-presentation</vt:lpstr>
      <vt:lpstr>När blir extrema väderhändelser ett vanligt inslag i vardagen i Sverige?</vt:lpstr>
      <vt:lpstr>PowerPoint-presentation</vt:lpstr>
      <vt:lpstr>PowerPoint-presentation</vt:lpstr>
      <vt:lpstr>Vilka samhällsområden tror du påverkas mest av klimatrelaterat extremväder i framtiden i Sverige?  </vt:lpstr>
      <vt:lpstr>PowerPoint-presentation</vt:lpstr>
      <vt:lpstr>Sverige bör investera mer i förebyggande åtgärder mot klimatrelaterade kriser. </vt:lpstr>
      <vt:lpstr>Hur väl är din bostad anpassad för att klara av följande extremväder? </vt:lpstr>
      <vt:lpstr>Hur väl är din bostad anpassad för att klara av följande extremväder? </vt:lpstr>
      <vt:lpstr>Hur väl är din bostad anpassad för att klara av följande extremväder? </vt:lpstr>
      <vt:lpstr>Om extremväder leder till att el, vatten eller kommunikationer slås ut kan det vara nödvändigt att klara sig själv i flera dagar. </vt:lpstr>
      <vt:lpstr>PowerPoint-presentation</vt:lpstr>
      <vt:lpstr>PowerPoint-presentation</vt:lpstr>
      <vt:lpstr>PowerPoint-presentation</vt:lpstr>
      <vt:lpstr>Andel hushåll som skulle ha svårt att hantera en ökning av boendekostnaderna med 1 000 kronor i månaden</vt:lpstr>
      <vt:lpstr>Möjlighet att tillfälligt bo någon annanstans, till exempel hos släkt eller vänner, eller i en sommarstuga? </vt:lpstr>
      <vt:lpstr>Känner du till vad du förväntas göra om en gul, orange eller röd vädervarning gäller där du bor? </vt:lpstr>
      <vt:lpstr>Vem bör ta ansvar för klimatanpassning och förebyggande åtgärder?</vt:lpstr>
      <vt:lpstr>PowerPoint-presentation</vt:lpstr>
      <vt:lpstr>Staten bör ta huvudansvaret för att finansiera klimatanpassning</vt:lpstr>
      <vt:lpstr>PowerPoint-presentation</vt:lpstr>
      <vt:lpstr>Det är bättre att agera i förväg för att minska risker – även om det kostar.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 Oleskog.Tryggvason</dc:creator>
  <cp:lastModifiedBy>Per Oleskog.Tryggvason</cp:lastModifiedBy>
  <cp:revision>31</cp:revision>
  <dcterms:created xsi:type="dcterms:W3CDTF">2025-10-03T20:14:18Z</dcterms:created>
  <dcterms:modified xsi:type="dcterms:W3CDTF">2025-11-17T15:34:13Z</dcterms:modified>
</cp:coreProperties>
</file>