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3.xml" ContentType="application/vnd.openxmlformats-officedocument.presentationml.tags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6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1" r:id="rId6"/>
    <p:sldId id="320" r:id="rId7"/>
    <p:sldId id="2147471542" r:id="rId8"/>
    <p:sldId id="2147471546" r:id="rId9"/>
    <p:sldId id="2147471543" r:id="rId10"/>
    <p:sldId id="2147471545" r:id="rId11"/>
    <p:sldId id="2147471544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6D4651-F1EF-21DA-6E2F-BBFB767E17A9}" name="Lou, Cyndi" initials="LC" userId="S::Cyndi.Lou@kantar.com::a340587f-e472-4971-862b-95192ab862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BAB0"/>
    <a:srgbClr val="FF7D04"/>
    <a:srgbClr val="F9EEE3"/>
    <a:srgbClr val="3CBC00"/>
    <a:srgbClr val="FFB905"/>
    <a:srgbClr val="0060AD"/>
    <a:srgbClr val="E80000"/>
    <a:srgbClr val="6F018B"/>
    <a:srgbClr val="595959"/>
    <a:srgbClr val="73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8" autoAdjust="0"/>
    <p:restoredTop sz="93792" autoAdjust="0"/>
  </p:normalViewPr>
  <p:slideViewPr>
    <p:cSldViewPr snapToGrid="0" snapToObjects="1">
      <p:cViewPr>
        <p:scale>
          <a:sx n="80" d="100"/>
          <a:sy n="80" d="100"/>
        </p:scale>
        <p:origin x="918" y="684"/>
      </p:cViewPr>
      <p:guideLst/>
    </p:cSldViewPr>
  </p:slideViewPr>
  <p:outlineViewPr>
    <p:cViewPr>
      <p:scale>
        <a:sx n="33" d="100"/>
        <a:sy n="33" d="100"/>
      </p:scale>
      <p:origin x="0" y="-5715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94"/>
    </p:cViewPr>
  </p:sorterViewPr>
  <p:notesViewPr>
    <p:cSldViewPr snapToGrid="0" snapToObjects="1">
      <p:cViewPr varScale="1">
        <p:scale>
          <a:sx n="114" d="100"/>
          <a:sy n="114" d="100"/>
        </p:scale>
        <p:origin x="264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Vet inte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Sheet1!$B$2:$B$5</c:f>
              <c:numCache>
                <c:formatCode>#\ ##0</c:formatCode>
                <c:ptCount val="4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 formatCode="General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11-459A-8F45-E5D46280A9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 alls viktigt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Sheet1!$C$2:$C$5</c:f>
              <c:numCache>
                <c:formatCode>#\ ##0</c:formatCode>
                <c:ptCount val="4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 formatCode="General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11-459A-8F45-E5D46280A9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Inte särskilt viktigt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Sheet1!$D$2:$D$5</c:f>
              <c:numCache>
                <c:formatCode>#\ ##0</c:formatCode>
                <c:ptCount val="4"/>
                <c:pt idx="0">
                  <c:v>16</c:v>
                </c:pt>
                <c:pt idx="1">
                  <c:v>14</c:v>
                </c:pt>
                <c:pt idx="2">
                  <c:v>12</c:v>
                </c:pt>
                <c:pt idx="3" formatCode="General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11-459A-8F45-E5D46280A9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Ganska viktigt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Sheet1!$E$2:$E$5</c:f>
              <c:numCache>
                <c:formatCode>#\ ##0</c:formatCode>
                <c:ptCount val="4"/>
                <c:pt idx="0">
                  <c:v>35</c:v>
                </c:pt>
                <c:pt idx="1">
                  <c:v>36</c:v>
                </c:pt>
                <c:pt idx="2">
                  <c:v>34</c:v>
                </c:pt>
                <c:pt idx="3" formatCode="General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11-459A-8F45-E5D46280A99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Mycket viktigt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Sheet1!$F$2:$F$5</c:f>
              <c:numCache>
                <c:formatCode>#\ ##0</c:formatCode>
                <c:ptCount val="4"/>
                <c:pt idx="0">
                  <c:v>40</c:v>
                </c:pt>
                <c:pt idx="1">
                  <c:v>40</c:v>
                </c:pt>
                <c:pt idx="2">
                  <c:v>47</c:v>
                </c:pt>
                <c:pt idx="3" formatCode="General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11-459A-8F45-E5D46280A99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74653855"/>
        <c:axId val="74655935"/>
      </c:barChart>
      <c:catAx>
        <c:axId val="7465385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4655935"/>
        <c:crosses val="autoZero"/>
        <c:auto val="1"/>
        <c:lblAlgn val="ctr"/>
        <c:lblOffset val="100"/>
        <c:noMultiLvlLbl val="0"/>
      </c:catAx>
      <c:valAx>
        <c:axId val="74655935"/>
        <c:scaling>
          <c:orientation val="minMax"/>
          <c:max val="100"/>
        </c:scaling>
        <c:delete val="1"/>
        <c:axPos val="t"/>
        <c:numFmt formatCode="#\ ##0" sourceLinked="1"/>
        <c:majorTickMark val="out"/>
        <c:minorTickMark val="none"/>
        <c:tickLblPos val="nextTo"/>
        <c:crossAx val="74653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259034656746534E-2"/>
          <c:y val="0.12616742550188501"/>
          <c:w val="0.95325483460009464"/>
          <c:h val="0.64417146463838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solidFill>
              <a:srgbClr val="FF7D04"/>
            </a:solidFill>
            <a:ln w="6350">
              <a:solidFill>
                <a:srgbClr val="FFFFFF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F8B-4CA9-A2ED-0E983550FB8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F8B-4CA9-A2ED-0E983550FB8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F8B-4CA9-A2ED-0E983550FB8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F8B-4CA9-A2ED-0E983550FB8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F8B-4CA9-A2ED-0E983550FB8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1F8B-4CA9-A2ED-0E983550FB80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1F8B-4CA9-A2ED-0E983550FB8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1F8B-4CA9-A2ED-0E983550FB80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1F8B-4CA9-A2ED-0E983550FB80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1F8B-4CA9-A2ED-0E983550FB8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1F8B-4CA9-A2ED-0E983550FB80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1F8B-4CA9-A2ED-0E983550FB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Total</c:v>
                </c:pt>
                <c:pt idx="2">
                  <c:v>Man</c:v>
                </c:pt>
                <c:pt idx="3">
                  <c:v>Kvinna</c:v>
                </c:pt>
                <c:pt idx="5">
                  <c:v>Sthlm, Gbg &amp; Malmö</c:v>
                </c:pt>
                <c:pt idx="6">
                  <c:v>Övriga
landet</c:v>
                </c:pt>
                <c:pt idx="8">
                  <c:v>Regerings-
underlag</c:v>
                </c:pt>
                <c:pt idx="9">
                  <c:v>Opposition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75</c:v>
                </c:pt>
                <c:pt idx="2">
                  <c:v>66</c:v>
                </c:pt>
                <c:pt idx="3">
                  <c:v>84</c:v>
                </c:pt>
                <c:pt idx="5">
                  <c:v>78</c:v>
                </c:pt>
                <c:pt idx="6">
                  <c:v>72</c:v>
                </c:pt>
                <c:pt idx="8">
                  <c:v>56</c:v>
                </c:pt>
                <c:pt idx="9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F8B-4CA9-A2ED-0E983550FB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0"/>
        <c:overlap val="-100"/>
        <c:axId val="351810248"/>
        <c:axId val="351810640"/>
      </c:barChart>
      <c:catAx>
        <c:axId val="351810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sv-SE"/>
          </a:p>
        </c:txPr>
        <c:crossAx val="351810640"/>
        <c:crosses val="autoZero"/>
        <c:auto val="1"/>
        <c:lblAlgn val="ctr"/>
        <c:lblOffset val="100"/>
        <c:noMultiLvlLbl val="0"/>
      </c:catAx>
      <c:valAx>
        <c:axId val="351810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1810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333333"/>
          </a:solidFill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Vet inte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Sheet1!$B$2:$B$5</c:f>
              <c:numCache>
                <c:formatCode>#\ ##0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 formatCode="General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11-459A-8F45-E5D46280A9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 orolig alls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Sheet1!$C$2:$C$5</c:f>
              <c:numCache>
                <c:formatCode>#\ ##0</c:formatCode>
                <c:ptCount val="4"/>
                <c:pt idx="0">
                  <c:v>7</c:v>
                </c:pt>
                <c:pt idx="1">
                  <c:v>8</c:v>
                </c:pt>
                <c:pt idx="2">
                  <c:v>7</c:v>
                </c:pt>
                <c:pt idx="3" formatCode="General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11-459A-8F45-E5D46280A9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Inte särskilt orolig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Sheet1!$D$2:$D$5</c:f>
              <c:numCache>
                <c:formatCode>#\ ##0</c:formatCode>
                <c:ptCount val="4"/>
                <c:pt idx="0">
                  <c:v>27</c:v>
                </c:pt>
                <c:pt idx="1">
                  <c:v>24</c:v>
                </c:pt>
                <c:pt idx="2">
                  <c:v>19</c:v>
                </c:pt>
                <c:pt idx="3" formatCode="General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11-459A-8F45-E5D46280A9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Ganska orolig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Sheet1!$E$2:$E$5</c:f>
              <c:numCache>
                <c:formatCode>#\ ##0</c:formatCode>
                <c:ptCount val="4"/>
                <c:pt idx="0">
                  <c:v>42</c:v>
                </c:pt>
                <c:pt idx="1">
                  <c:v>42</c:v>
                </c:pt>
                <c:pt idx="2">
                  <c:v>39</c:v>
                </c:pt>
                <c:pt idx="3" formatCode="General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11-459A-8F45-E5D46280A99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Mycket orolig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februari 2024</c:v>
                </c:pt>
                <c:pt idx="1">
                  <c:v>september 2023</c:v>
                </c:pt>
                <c:pt idx="2">
                  <c:v>januari 2023</c:v>
                </c:pt>
                <c:pt idx="3">
                  <c:v>maj 2022</c:v>
                </c:pt>
              </c:strCache>
            </c:strRef>
          </c:cat>
          <c:val>
            <c:numRef>
              <c:f>Sheet1!$F$2:$F$5</c:f>
              <c:numCache>
                <c:formatCode>#\ ##0</c:formatCode>
                <c:ptCount val="4"/>
                <c:pt idx="0">
                  <c:v>23</c:v>
                </c:pt>
                <c:pt idx="1">
                  <c:v>25</c:v>
                </c:pt>
                <c:pt idx="2">
                  <c:v>33</c:v>
                </c:pt>
                <c:pt idx="3" formatCode="General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11-459A-8F45-E5D46280A99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74653855"/>
        <c:axId val="74655935"/>
      </c:barChart>
      <c:catAx>
        <c:axId val="7465385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4655935"/>
        <c:crosses val="autoZero"/>
        <c:auto val="1"/>
        <c:lblAlgn val="ctr"/>
        <c:lblOffset val="100"/>
        <c:noMultiLvlLbl val="0"/>
      </c:catAx>
      <c:valAx>
        <c:axId val="74655935"/>
        <c:scaling>
          <c:orientation val="minMax"/>
          <c:max val="100"/>
        </c:scaling>
        <c:delete val="1"/>
        <c:axPos val="t"/>
        <c:numFmt formatCode="#\ ##0" sourceLinked="1"/>
        <c:majorTickMark val="out"/>
        <c:minorTickMark val="none"/>
        <c:tickLblPos val="nextTo"/>
        <c:crossAx val="74653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259034656746534E-2"/>
          <c:y val="0.12616742550188501"/>
          <c:w val="0.95325483460009464"/>
          <c:h val="0.64417146463838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Category 1</c:v>
                </c:pt>
              </c:strCache>
            </c:strRef>
          </c:tx>
          <c:spPr>
            <a:solidFill>
              <a:srgbClr val="20BAAF"/>
            </a:solidFill>
            <a:ln w="6350">
              <a:solidFill>
                <a:srgbClr val="FFFFFF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F8B-4CA9-A2ED-0E983550FB8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F8B-4CA9-A2ED-0E983550FB8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F8B-4CA9-A2ED-0E983550FB8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F8B-4CA9-A2ED-0E983550FB8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F8B-4CA9-A2ED-0E983550FB8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1F8B-4CA9-A2ED-0E983550FB80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1F8B-4CA9-A2ED-0E983550FB8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1F8B-4CA9-A2ED-0E983550FB80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1F8B-4CA9-A2ED-0E983550FB80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1F8B-4CA9-A2ED-0E983550FB8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1F8B-4CA9-A2ED-0E983550FB80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1F8B-4CA9-A2ED-0E983550FB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Sheet1!$A$2:$A$11</c:f>
              <c:strCache>
                <c:ptCount val="10"/>
                <c:pt idx="0">
                  <c:v>Total</c:v>
                </c:pt>
                <c:pt idx="2">
                  <c:v>Man</c:v>
                </c:pt>
                <c:pt idx="3">
                  <c:v>Kvinna</c:v>
                </c:pt>
                <c:pt idx="5">
                  <c:v>Sthlm, Gbg &amp; Malmö</c:v>
                </c:pt>
                <c:pt idx="6">
                  <c:v>Övriga
landet</c:v>
                </c:pt>
                <c:pt idx="8">
                  <c:v>Regerings-
underlag</c:v>
                </c:pt>
                <c:pt idx="9">
                  <c:v>Opposition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65</c:v>
                </c:pt>
                <c:pt idx="2">
                  <c:v>53</c:v>
                </c:pt>
                <c:pt idx="3">
                  <c:v>76</c:v>
                </c:pt>
                <c:pt idx="5">
                  <c:v>66</c:v>
                </c:pt>
                <c:pt idx="6">
                  <c:v>64</c:v>
                </c:pt>
                <c:pt idx="8">
                  <c:v>41</c:v>
                </c:pt>
                <c:pt idx="9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F8B-4CA9-A2ED-0E983550FB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0"/>
        <c:overlap val="-100"/>
        <c:axId val="351810248"/>
        <c:axId val="351810640"/>
      </c:barChart>
      <c:catAx>
        <c:axId val="351810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rgbClr val="FFFFFF"/>
          </a:solidFill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vert="horz"/>
          <a:lstStyle/>
          <a:p>
            <a:pPr>
              <a:defRPr sz="1400"/>
            </a:pPr>
            <a:endParaRPr lang="sv-SE"/>
          </a:p>
        </c:txPr>
        <c:crossAx val="351810640"/>
        <c:crosses val="autoZero"/>
        <c:auto val="1"/>
        <c:lblAlgn val="ctr"/>
        <c:lblOffset val="100"/>
        <c:noMultiLvlLbl val="0"/>
      </c:catAx>
      <c:valAx>
        <c:axId val="351810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1810248"/>
        <c:crosses val="autoZero"/>
        <c:crossBetween val="between"/>
      </c:valAx>
      <c:spPr>
        <a:solidFill>
          <a:srgbClr val="FFFFFF"/>
        </a:solidFill>
        <a:ln>
          <a:solidFill>
            <a:srgbClr val="FFFFFF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333333"/>
          </a:solidFill>
        </a:defRPr>
      </a:pPr>
      <a:endParaRPr lang="sv-SE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57F437-34E4-457B-ACAA-C109BC5AD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C9805C-0D4B-456D-9316-F45962E2F5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91EB8-1FC0-49BA-B8A0-9D4051C7D0E5}" type="datetimeFigureOut">
              <a:rPr lang="en-US" smtClean="0">
                <a:latin typeface="Century Gothic" panose="020B0502020202020204" pitchFamily="34" charset="0"/>
              </a:rPr>
              <a:t>2/21/2024</a:t>
            </a:fld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70BBA-56B5-4091-9B11-25E0561642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017362-806F-4EA8-BAA6-0CA6D364BC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AC5C8-AA3E-49B6-9C0B-3EDF0860F219}" type="slidenum">
              <a:rPr lang="en-US" smtClean="0">
                <a:latin typeface="Century Gothic" panose="020B0502020202020204" pitchFamily="34" charset="0"/>
              </a:rPr>
              <a:t>‹#›</a:t>
            </a:fld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18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A2FD89D3-6540-412A-8DF7-24F6B362E6BB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entury Gothic" panose="020B0502020202020204" pitchFamily="34" charset="0"/>
              </a:defRPr>
            </a:lvl1pPr>
          </a:lstStyle>
          <a:p>
            <a:fld id="{53BCCA8E-E054-4945-93F6-8F3E2A7D5A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95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D0C73-1392-D785-4348-A7F0F6037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0C9A5F-707E-D3C6-1CB6-C598C90FEF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CE94C3-9357-DB1A-A939-5BED21D45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68CF4-18C3-99DB-6671-DF9F6C7E3D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BCCA8E-E054-4945-93F6-8F3E2A7D5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46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Dark Squa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C97546C8-5EDA-60D8-5E4F-B2381C29FF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3755571"/>
            <a:ext cx="5745161" cy="8865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Subhead 18pt Century Gothic up to two </a:t>
            </a:r>
            <a:br>
              <a:rPr lang="en-US" dirty="0"/>
            </a:br>
            <a:r>
              <a:rPr lang="en-US" dirty="0"/>
              <a:t>lines long of text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21E4D78-7AC2-59C0-DC3A-C25E646ADAE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5137" y="4642146"/>
            <a:ext cx="5745161" cy="426927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400" b="1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D74B0B01-4E89-3344-4E20-22F05E0ED36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138" y="419100"/>
            <a:ext cx="3602037" cy="1066799"/>
          </a:xfrm>
        </p:spPr>
        <p:txBody>
          <a:bodyPr tIns="0" rIns="640080" bIns="0" anchor="b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8"/>
            <a:r>
              <a:rPr lang="en-US" dirty="0"/>
              <a:t>Optional eyebrow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F2E6B942-620B-F1CB-8B7F-0EAFC1D277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5138" y="5069072"/>
            <a:ext cx="2325687" cy="554487"/>
          </a:xfrm>
        </p:spPr>
        <p:txBody>
          <a:bodyPr tIns="0" rIns="457200" bIns="0" anchor="ctr" anchorCtr="0"/>
          <a:lstStyle>
            <a:lvl1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0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8DA2223E-5D25-CCFC-4061-86AA0C1939F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374" y="1485899"/>
            <a:ext cx="5749923" cy="2269672"/>
          </a:xfrm>
        </p:spPr>
        <p:txBody>
          <a:bodyPr tIns="0" rIns="0" bIns="0" anchor="b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4800" b="0" i="0" cap="none" baseline="0">
                <a:solidFill>
                  <a:schemeClr val="tx2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Cover headline </a:t>
            </a:r>
            <a:br>
              <a:rPr lang="en-US" dirty="0"/>
            </a:br>
            <a:r>
              <a:rPr lang="en-US" dirty="0"/>
              <a:t>up to three lines 48pt Georgia text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542B6F-32D8-E745-1CC9-C9BF41CF3B5C}"/>
              </a:ext>
            </a:extLst>
          </p:cNvPr>
          <p:cNvSpPr/>
          <p:nvPr userDrawn="1"/>
        </p:nvSpPr>
        <p:spPr bwMode="auto">
          <a:xfrm>
            <a:off x="0" y="5623559"/>
            <a:ext cx="12192000" cy="123444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pic>
        <p:nvPicPr>
          <p:cNvPr id="3" name="Picture 17">
            <a:extLst>
              <a:ext uri="{FF2B5EF4-FFF2-40B4-BE49-F238E27FC236}">
                <a16:creationId xmlns:a16="http://schemas.microsoft.com/office/drawing/2014/main" id="{72F1BEB0-7EF6-C287-F27E-AB8D710E3D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2959" y="6038172"/>
            <a:ext cx="1736714" cy="372153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418C2A57-AB18-7523-588E-C614271FC3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8544" r="24218" b="9171"/>
          <a:stretch/>
        </p:blipFill>
        <p:spPr>
          <a:xfrm>
            <a:off x="7022396" y="0"/>
            <a:ext cx="5179129" cy="562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2117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/4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95499480-C384-C74F-CFDC-D60CDC66E9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B51EF3-2CB2-C6E8-E2CC-D1C498A7B7DB}"/>
              </a:ext>
            </a:extLst>
          </p:cNvPr>
          <p:cNvCxnSpPr/>
          <p:nvPr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4">
            <a:extLst>
              <a:ext uri="{FF2B5EF4-FFF2-40B4-BE49-F238E27FC236}">
                <a16:creationId xmlns:a16="http://schemas.microsoft.com/office/drawing/2014/main" id="{E4589648-4B10-71AD-4580-8925683C4D29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3016259" y="1658941"/>
            <a:ext cx="8712192" cy="4751385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EF2404-5665-B9BC-C320-A5F5F0CAD71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60374" y="1658941"/>
            <a:ext cx="2330451" cy="47513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F2B60-4A90-CBB9-E5BD-F8B8F9474284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16C104-DDA9-9AC1-7776-97BC2AA7E875}"/>
              </a:ext>
            </a:extLst>
          </p:cNvPr>
          <p:cNvCxnSpPr/>
          <p:nvPr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0">
            <a:extLst>
              <a:ext uri="{FF2B5EF4-FFF2-40B4-BE49-F238E27FC236}">
                <a16:creationId xmlns:a16="http://schemas.microsoft.com/office/drawing/2014/main" id="{3F66185B-A4BD-6986-9DC2-4155AA216B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Content page headline 32pt Georgia, one line only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8EF043-D56F-CDB0-1DDA-708FE1F25E43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9BD0C2C-A671-241B-1DFE-0F77B9B18B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Breadcrumb | Chapter Heading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0029AB-B4CC-A927-5EE1-44074827404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11268075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360791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/4 Headline, Subline,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62F2A-A300-DAD5-5F82-B55E73AC6DF0}"/>
              </a:ext>
            </a:extLst>
          </p:cNvPr>
          <p:cNvSpPr/>
          <p:nvPr userDrawn="1"/>
        </p:nvSpPr>
        <p:spPr>
          <a:xfrm>
            <a:off x="0" y="0"/>
            <a:ext cx="12191572" cy="1696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2225040"/>
            <a:ext cx="7677158" cy="4185285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631A54C3-A52F-EA4B-407D-54D7D570EED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7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Sub-title line here</a:t>
            </a:r>
          </a:p>
        </p:txBody>
      </p: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14D0AB-7797-C86B-C1ED-7B378316F5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Breadcrumb | Chapter Heading</a:t>
            </a:r>
          </a:p>
        </p:txBody>
      </p:sp>
    </p:spTree>
    <p:extLst>
      <p:ext uri="{BB962C8B-B14F-4D97-AF65-F5344CB8AC3E}">
        <p14:creationId xmlns:p14="http://schemas.microsoft.com/office/powerpoint/2010/main" val="228615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line,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F05DFE8-7FB7-D13C-1ED9-A427B82EA5E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60367" y="1658938"/>
            <a:ext cx="11268076" cy="4751387"/>
          </a:xfrm>
        </p:spPr>
        <p:txBody>
          <a:bodyPr/>
          <a:lstStyle>
            <a:lvl1pPr>
              <a:defRPr b="0" i="0"/>
            </a:lvl1pPr>
            <a:lvl2pPr>
              <a:defRPr b="1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0A6D9D-E203-EF32-002F-26B350FD5D85}"/>
              </a:ext>
            </a:extLst>
          </p:cNvPr>
          <p:cNvCxnSpPr/>
          <p:nvPr userDrawn="1"/>
        </p:nvCxnSpPr>
        <p:spPr>
          <a:xfrm>
            <a:off x="460375" y="419101"/>
            <a:ext cx="1126807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4">
            <a:extLst>
              <a:ext uri="{FF2B5EF4-FFF2-40B4-BE49-F238E27FC236}">
                <a16:creationId xmlns:a16="http://schemas.microsoft.com/office/drawing/2014/main" id="{02267EA6-F381-52D5-9EF1-755B9BB0302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509579" y="6546850"/>
            <a:ext cx="218871" cy="155574"/>
          </a:xfrm>
        </p:spPr>
        <p:txBody>
          <a:bodyPr/>
          <a:lstStyle/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AA5B18-D886-67E4-5052-1F342D42D60F}"/>
              </a:ext>
            </a:extLst>
          </p:cNvPr>
          <p:cNvCxnSpPr/>
          <p:nvPr userDrawn="1"/>
        </p:nvCxnSpPr>
        <p:spPr>
          <a:xfrm>
            <a:off x="11509579" y="6600132"/>
            <a:ext cx="0" cy="80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A8E41-9F44-29B2-EA4B-7C63EFB8D35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EEDCC-1D4E-88F8-10D0-7CD682728A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en-US" dirty="0"/>
              <a:t>Content page headline 32pt Georgia, one line only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2AC102-A1E0-7517-0A14-033587BAD407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r>
              <a:rPr lang="en-US"/>
              <a:t>Confidential</a:t>
            </a:r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2DFF374-8A49-E463-2029-B0AECC726F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0375" y="172762"/>
            <a:ext cx="11268075" cy="195814"/>
          </a:xfrm>
        </p:spPr>
        <p:txBody>
          <a:bodyPr tIns="36000" bIns="36000" anchor="ctr" anchorCtr="0">
            <a:noAutofit/>
          </a:bodyPr>
          <a:lstStyle>
            <a:lvl1pPr algn="l">
              <a:defRPr sz="800" cap="none" spc="0" baseline="0">
                <a:solidFill>
                  <a:schemeClr val="accent6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Breadcrumb | Chapter Heading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633D01C5-FF3D-2F1D-047F-7C7D4BD19B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0374" y="1064176"/>
            <a:ext cx="7677151" cy="421722"/>
          </a:xfrm>
        </p:spPr>
        <p:txBody>
          <a:bodyPr tIns="0" rIns="0" bIns="0" anchor="t" anchorCtr="0">
            <a:noAutofit/>
          </a:bodyPr>
          <a:lstStyle>
            <a:lvl1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2000" b="0" i="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Sub-title line here</a:t>
            </a:r>
          </a:p>
        </p:txBody>
      </p:sp>
    </p:spTree>
    <p:extLst>
      <p:ext uri="{BB962C8B-B14F-4D97-AF65-F5344CB8AC3E}">
        <p14:creationId xmlns:p14="http://schemas.microsoft.com/office/powerpoint/2010/main" val="295259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AB7ADB-75F1-7C37-4B0D-0744FAB0FE04}"/>
              </a:ext>
            </a:extLst>
          </p:cNvPr>
          <p:cNvSpPr/>
          <p:nvPr userDrawn="1"/>
        </p:nvSpPr>
        <p:spPr bwMode="auto">
          <a:xfrm>
            <a:off x="0" y="5623559"/>
            <a:ext cx="12192000" cy="123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37160" tIns="0" rIns="13716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b="0" i="0" dirty="0">
              <a:solidFill>
                <a:schemeClr val="bg1"/>
              </a:solidFill>
              <a:latin typeface="+mn-lt"/>
              <a:ea typeface="Roboto" panose="0200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9" name="Title 9">
            <a:extLst>
              <a:ext uri="{FF2B5EF4-FFF2-40B4-BE49-F238E27FC236}">
                <a16:creationId xmlns:a16="http://schemas.microsoft.com/office/drawing/2014/main" id="{2CC68089-492F-4C6F-CA02-C5B0ED8885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138" y="419101"/>
            <a:ext cx="6376987" cy="1383196"/>
          </a:xfrm>
        </p:spPr>
        <p:txBody>
          <a:bodyPr tIns="0" rIns="0" bIns="0" anchor="b" anchorCtr="0"/>
          <a:lstStyle>
            <a:lvl1pPr>
              <a:lnSpc>
                <a:spcPct val="100000"/>
              </a:lnSpc>
              <a:defRPr sz="4800" b="0" i="0">
                <a:solidFill>
                  <a:schemeClr val="bg2"/>
                </a:solidFill>
                <a:latin typeface="Georgia" panose="02040502050405020303" pitchFamily="18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Thank you message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C97546C8-5EDA-60D8-5E4F-B2381C29FF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5137" y="4484083"/>
            <a:ext cx="2980427" cy="11394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Contact Info line 1</a:t>
            </a:r>
            <a:br>
              <a:rPr lang="en-US" dirty="0"/>
            </a:br>
            <a:r>
              <a:rPr lang="en-US" dirty="0"/>
              <a:t>Contact Info line 2</a:t>
            </a:r>
            <a:br>
              <a:rPr lang="en-US" dirty="0"/>
            </a:br>
            <a:r>
              <a:rPr lang="en-US" dirty="0"/>
              <a:t>email address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21E4D78-7AC2-59C0-DC3A-C25E646ADAE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5137" y="3896139"/>
            <a:ext cx="2980427" cy="587942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Presenter 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D3BA03-C7E8-9405-7228-0C015EBB90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0215" y="5951180"/>
            <a:ext cx="3654425" cy="476664"/>
          </a:xfrm>
          <a:prstGeom prst="rect">
            <a:avLst/>
          </a:prstGeom>
        </p:spPr>
      </p:pic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D324DD18-6FFC-C14E-7993-F91AD3C088E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65703" y="4484083"/>
            <a:ext cx="2980426" cy="1139477"/>
          </a:xfrm>
        </p:spPr>
        <p:txBody>
          <a:bodyPr tIns="91440" rIns="640080" bIns="0" anchor="t" anchorCtr="0"/>
          <a:lstStyle>
            <a:lvl1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8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Contact Info line 1</a:t>
            </a:r>
            <a:br>
              <a:rPr lang="en-US" dirty="0"/>
            </a:br>
            <a:r>
              <a:rPr lang="en-US" dirty="0"/>
              <a:t>Contact Info line 2</a:t>
            </a:r>
            <a:br>
              <a:rPr lang="en-US" dirty="0"/>
            </a:br>
            <a:r>
              <a:rPr lang="en-US" dirty="0"/>
              <a:t>email address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87A0A801-BE09-EF20-C975-2B122824E0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865703" y="3896139"/>
            <a:ext cx="2980426" cy="587942"/>
          </a:xfrm>
        </p:spPr>
        <p:txBody>
          <a:bodyPr tIns="0" rIns="0" bIns="0" anchor="b" anchorCtr="0"/>
          <a:lstStyle>
            <a:lvl1pPr>
              <a:spcAft>
                <a:spcPts val="0"/>
              </a:spcAft>
              <a:buFontTx/>
              <a:buNone/>
              <a:defRPr sz="1800" b="1" i="0" cap="none" baseline="0">
                <a:solidFill>
                  <a:schemeClr val="bg2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>
              <a:spcAft>
                <a:spcPts val="0"/>
              </a:spcAft>
              <a:buFontTx/>
              <a:buNone/>
              <a:defRPr sz="1400" b="0" i="0" cap="none" baseline="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3F0A21C-5B6C-B783-6717-9DCF66CADF2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460375" y="2315607"/>
            <a:ext cx="1553955" cy="1553955"/>
          </a:xfrm>
          <a:custGeom>
            <a:avLst/>
            <a:gdLst>
              <a:gd name="connsiteX0" fmla="*/ 848140 w 1696280"/>
              <a:gd name="connsiteY0" fmla="*/ 0 h 1696280"/>
              <a:gd name="connsiteX1" fmla="*/ 1696280 w 1696280"/>
              <a:gd name="connsiteY1" fmla="*/ 848140 h 1696280"/>
              <a:gd name="connsiteX2" fmla="*/ 848140 w 1696280"/>
              <a:gd name="connsiteY2" fmla="*/ 1696280 h 1696280"/>
              <a:gd name="connsiteX3" fmla="*/ 0 w 1696280"/>
              <a:gd name="connsiteY3" fmla="*/ 848140 h 1696280"/>
              <a:gd name="connsiteX4" fmla="*/ 848140 w 1696280"/>
              <a:gd name="connsiteY4" fmla="*/ 0 h 169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280" h="1696280">
                <a:moveTo>
                  <a:pt x="848140" y="0"/>
                </a:moveTo>
                <a:cubicBezTo>
                  <a:pt x="1316555" y="0"/>
                  <a:pt x="1696280" y="379725"/>
                  <a:pt x="1696280" y="848140"/>
                </a:cubicBezTo>
                <a:cubicBezTo>
                  <a:pt x="1696280" y="1316555"/>
                  <a:pt x="1316555" y="1696280"/>
                  <a:pt x="848140" y="1696280"/>
                </a:cubicBezTo>
                <a:cubicBezTo>
                  <a:pt x="379725" y="1696280"/>
                  <a:pt x="0" y="1316555"/>
                  <a:pt x="0" y="848140"/>
                </a:cubicBezTo>
                <a:cubicBezTo>
                  <a:pt x="0" y="379725"/>
                  <a:pt x="379725" y="0"/>
                  <a:pt x="84814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74320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image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65C97B90-46A9-15FB-AD06-952F03C7B4B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823125" y="2315607"/>
            <a:ext cx="1553955" cy="1553955"/>
          </a:xfrm>
          <a:custGeom>
            <a:avLst/>
            <a:gdLst>
              <a:gd name="connsiteX0" fmla="*/ 848140 w 1696280"/>
              <a:gd name="connsiteY0" fmla="*/ 0 h 1696280"/>
              <a:gd name="connsiteX1" fmla="*/ 1696280 w 1696280"/>
              <a:gd name="connsiteY1" fmla="*/ 848140 h 1696280"/>
              <a:gd name="connsiteX2" fmla="*/ 848140 w 1696280"/>
              <a:gd name="connsiteY2" fmla="*/ 1696280 h 1696280"/>
              <a:gd name="connsiteX3" fmla="*/ 0 w 1696280"/>
              <a:gd name="connsiteY3" fmla="*/ 848140 h 1696280"/>
              <a:gd name="connsiteX4" fmla="*/ 848140 w 1696280"/>
              <a:gd name="connsiteY4" fmla="*/ 0 h 169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280" h="1696280">
                <a:moveTo>
                  <a:pt x="848140" y="0"/>
                </a:moveTo>
                <a:cubicBezTo>
                  <a:pt x="1316555" y="0"/>
                  <a:pt x="1696280" y="379725"/>
                  <a:pt x="1696280" y="848140"/>
                </a:cubicBezTo>
                <a:cubicBezTo>
                  <a:pt x="1696280" y="1316555"/>
                  <a:pt x="1316555" y="1696280"/>
                  <a:pt x="848140" y="1696280"/>
                </a:cubicBezTo>
                <a:cubicBezTo>
                  <a:pt x="379725" y="1696280"/>
                  <a:pt x="0" y="1316555"/>
                  <a:pt x="0" y="848140"/>
                </a:cubicBezTo>
                <a:cubicBezTo>
                  <a:pt x="0" y="379725"/>
                  <a:pt x="379725" y="0"/>
                  <a:pt x="848140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tIns="274320">
            <a:noAutofit/>
          </a:bodyPr>
          <a:lstStyle>
            <a:lvl1pPr algn="ctr">
              <a:defRPr/>
            </a:lvl1pPr>
          </a:lstStyle>
          <a:p>
            <a:r>
              <a:rPr lang="en-US" dirty="0"/>
              <a:t>image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A4F5520-4ADF-5C04-B619-2693558FCF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r="29330" b="18722"/>
          <a:stretch/>
        </p:blipFill>
        <p:spPr>
          <a:xfrm>
            <a:off x="6992815" y="419100"/>
            <a:ext cx="5199185" cy="520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505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0374" y="419101"/>
            <a:ext cx="11268076" cy="645075"/>
          </a:xfrm>
          <a:prstGeom prst="rect">
            <a:avLst/>
          </a:prstGeom>
        </p:spPr>
        <p:txBody>
          <a:bodyPr vert="horz" lIns="0" tIns="9144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667435"/>
            <a:ext cx="11268076" cy="47460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Test</a:t>
            </a:r>
          </a:p>
          <a:p>
            <a:pPr lvl="3"/>
            <a:r>
              <a:rPr lang="en-US" dirty="0"/>
              <a:t>Test</a:t>
            </a:r>
          </a:p>
          <a:p>
            <a:pPr lvl="4"/>
            <a:r>
              <a:rPr lang="en-US" dirty="0"/>
              <a:t>Test</a:t>
            </a:r>
          </a:p>
          <a:p>
            <a:pPr lvl="5"/>
            <a:r>
              <a:rPr lang="en-US" dirty="0"/>
              <a:t>Test</a:t>
            </a:r>
          </a:p>
          <a:p>
            <a:pPr lvl="6"/>
            <a:r>
              <a:rPr lang="en-US" dirty="0"/>
              <a:t>Test</a:t>
            </a:r>
          </a:p>
          <a:p>
            <a:pPr lvl="7"/>
            <a:r>
              <a:rPr lang="en-US" dirty="0"/>
              <a:t>Test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9650" y="6546849"/>
            <a:ext cx="7127875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>
              <a:tabLst/>
              <a:defRPr sz="800" b="0" i="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9579" y="6546850"/>
            <a:ext cx="218871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0" algn="r">
              <a:defRPr sz="800" b="1" i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0" algn="r">
              <a:defRPr sz="800" b="1" i="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fld id="{63DCA5C9-2E11-4C67-86EB-AE1DE127DC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903E7-1CD1-78A9-A8C6-D4E867995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4825" y="6546850"/>
            <a:ext cx="2014538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>
                <a:solidFill>
                  <a:schemeClr val="tx1"/>
                </a:solidFill>
              </a:defRPr>
            </a:lvl1pPr>
            <a:lvl2pPr marL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algn="r">
              <a:defRPr sz="800"/>
            </a:lvl6pPr>
            <a:lvl7pPr marL="0" algn="r">
              <a:defRPr sz="800"/>
            </a:lvl7pPr>
            <a:lvl8pPr marL="0" algn="r">
              <a:defRPr sz="800"/>
            </a:lvl8pPr>
            <a:lvl9pPr marL="0" algn="r">
              <a:defRPr sz="800"/>
            </a:lvl9pPr>
          </a:lstStyle>
          <a:p>
            <a:r>
              <a:rPr lang="en-US"/>
              <a:t>Confidential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A8AD1F-BF14-627F-8D41-EBB4EC1E2ADE}"/>
              </a:ext>
            </a:extLst>
          </p:cNvPr>
          <p:cNvCxnSpPr>
            <a:cxnSpLocks/>
          </p:cNvCxnSpPr>
          <p:nvPr userDrawn="1"/>
        </p:nvCxnSpPr>
        <p:spPr>
          <a:xfrm flipV="1">
            <a:off x="914400" y="6575425"/>
            <a:ext cx="0" cy="12699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51D1C0-D8BC-9513-5B67-81D7D103DD7D}"/>
              </a:ext>
            </a:extLst>
          </p:cNvPr>
          <p:cNvSpPr txBox="1">
            <a:spLocks/>
          </p:cNvSpPr>
          <p:nvPr userDrawn="1"/>
        </p:nvSpPr>
        <p:spPr>
          <a:xfrm>
            <a:off x="454985" y="6546849"/>
            <a:ext cx="454450" cy="15557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1pPr>
            <a:lvl2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2pPr>
            <a:lvl3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3pPr>
            <a:lvl4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4pPr>
            <a:lvl5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5pPr>
            <a:lvl6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6pPr>
            <a:lvl7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7pPr>
            <a:lvl8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8pPr>
            <a:lvl9pPr marL="0" indent="9525" algn="l" defTabSz="457200" rtl="0" eaLnBrk="1" latinLnBrk="0" hangingPunct="1">
              <a:tabLst/>
              <a:defRPr sz="800" b="0" i="0" kern="1200" cap="none" baseline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Verdana" panose="020B0604030504040204" pitchFamily="34" charset="0"/>
              </a:defRPr>
            </a:lvl9pPr>
          </a:lstStyle>
          <a:p>
            <a:r>
              <a:rPr lang="en-US" b="1" spc="0" dirty="0"/>
              <a:t>Ve</a:t>
            </a:r>
            <a:r>
              <a:rPr lang="en-US" b="1" spc="0" baseline="0" dirty="0"/>
              <a:t>rian</a:t>
            </a:r>
          </a:p>
        </p:txBody>
      </p:sp>
    </p:spTree>
    <p:extLst>
      <p:ext uri="{BB962C8B-B14F-4D97-AF65-F5344CB8AC3E}">
        <p14:creationId xmlns:p14="http://schemas.microsoft.com/office/powerpoint/2010/main" val="68044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Georgia" panose="02040502050405020303" pitchFamily="18" charset="0"/>
          <a:ea typeface="Georgia" panose="02040502050405020303" pitchFamily="18" charset="0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Tx/>
        <a:buNone/>
        <a:tabLst>
          <a:tab pos="280988" algn="l"/>
        </a:tabLst>
        <a:defRPr sz="18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2pPr>
      <a:lvl3pPr marL="1566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Char char="•"/>
        <a:tabLst>
          <a:tab pos="276225" algn="l"/>
          <a:tab pos="584200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3pPr>
      <a:lvl4pPr marL="316800" marR="0" indent="-158400" algn="l" defTabSz="292608" rtl="0" eaLnBrk="1" fontAlgn="auto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4pPr>
      <a:lvl5pPr marL="475200" indent="-158400" algn="l" defTabSz="292608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>
          <a:tab pos="292608" algn="l"/>
          <a:tab pos="585216" algn="l"/>
        </a:tabLst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5pPr>
      <a:lvl6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4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6pPr>
      <a:lvl7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1600" b="1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7pPr>
      <a:lvl8pPr marL="158400" indent="-1584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 typeface="Arial" panose="020B0604020202020204" pitchFamily="34" charset="0"/>
        <a:buChar char="•"/>
        <a:tabLst/>
        <a:defRPr sz="1200" b="0" i="0" kern="1200">
          <a:solidFill>
            <a:schemeClr val="tx2"/>
          </a:solidFill>
          <a:latin typeface="+mn-lt"/>
          <a:ea typeface="Roboto" panose="02000000000000000000" pitchFamily="2" charset="0"/>
          <a:cs typeface="Segoe UI" panose="020B0502040204020203" pitchFamily="34" charset="0"/>
        </a:defRPr>
      </a:lvl8pPr>
      <a:lvl9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Pct val="100000"/>
        <a:buFontTx/>
        <a:buNone/>
        <a:tabLst/>
        <a:defRPr sz="5400" b="0" i="0" kern="1200">
          <a:solidFill>
            <a:schemeClr val="accent6"/>
          </a:solidFill>
          <a:latin typeface="Georgia" panose="02040502050405020303" pitchFamily="18" charset="0"/>
          <a:ea typeface="Roboto" panose="02000000000000000000" pitchFamily="2" charset="0"/>
          <a:cs typeface="Segoe UI" panose="020B0502040204020203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708" userDrawn="1">
          <p15:clr>
            <a:srgbClr val="F26B43"/>
          </p15:clr>
        </p15:guide>
        <p15:guide id="12" pos="3912" userDrawn="1">
          <p15:clr>
            <a:srgbClr val="F26B43"/>
          </p15:clr>
        </p15:guide>
        <p15:guide id="13" pos="7388" userDrawn="1">
          <p15:clr>
            <a:srgbClr val="F26B43"/>
          </p15:clr>
        </p15:guide>
        <p15:guide id="15" pos="4976" userDrawn="1">
          <p15:clr>
            <a:srgbClr val="F26B43"/>
          </p15:clr>
        </p15:guide>
        <p15:guide id="16" pos="5118" userDrawn="1">
          <p15:clr>
            <a:srgbClr val="F26B43"/>
          </p15:clr>
        </p15:guide>
        <p15:guide id="25" orient="horz" pos="264" userDrawn="1">
          <p15:clr>
            <a:srgbClr val="F26B43"/>
          </p15:clr>
        </p15:guide>
        <p15:guide id="31" orient="horz" pos="4122" userDrawn="1">
          <p15:clr>
            <a:srgbClr val="F26B43"/>
          </p15:clr>
        </p15:guide>
        <p15:guide id="32" orient="horz" pos="4038" userDrawn="1">
          <p15:clr>
            <a:srgbClr val="F26B43"/>
          </p15:clr>
        </p15:guide>
        <p15:guide id="37" pos="2562" userDrawn="1">
          <p15:clr>
            <a:srgbClr val="F26B43"/>
          </p15:clr>
        </p15:guide>
        <p15:guide id="40" pos="3768" userDrawn="1">
          <p15:clr>
            <a:srgbClr val="F26B43"/>
          </p15:clr>
        </p15:guide>
        <p15:guide id="49" orient="horz" pos="936" userDrawn="1">
          <p15:clr>
            <a:srgbClr val="F26B43"/>
          </p15:clr>
        </p15:guide>
        <p15:guide id="50" orient="horz" pos="1045" userDrawn="1">
          <p15:clr>
            <a:srgbClr val="F26B43"/>
          </p15:clr>
        </p15:guide>
        <p15:guide id="51" pos="290" userDrawn="1">
          <p15:clr>
            <a:srgbClr val="F26B43"/>
          </p15:clr>
        </p15:guide>
        <p15:guide id="52" pos="953" userDrawn="1">
          <p15:clr>
            <a:srgbClr val="F26B43"/>
          </p15:clr>
        </p15:guide>
        <p15:guide id="53" pos="1100" userDrawn="1">
          <p15:clr>
            <a:srgbClr val="F26B43"/>
          </p15:clr>
        </p15:guide>
        <p15:guide id="54" pos="1758" userDrawn="1">
          <p15:clr>
            <a:srgbClr val="F26B43"/>
          </p15:clr>
        </p15:guide>
        <p15:guide id="55" pos="1900" userDrawn="1">
          <p15:clr>
            <a:srgbClr val="F26B43"/>
          </p15:clr>
        </p15:guide>
        <p15:guide id="56" pos="3370" userDrawn="1">
          <p15:clr>
            <a:srgbClr val="F26B43"/>
          </p15:clr>
        </p15:guide>
        <p15:guide id="57" pos="3510" userDrawn="1">
          <p15:clr>
            <a:srgbClr val="F26B43"/>
          </p15:clr>
        </p15:guide>
        <p15:guide id="58" pos="4168" userDrawn="1">
          <p15:clr>
            <a:srgbClr val="F26B43"/>
          </p15:clr>
        </p15:guide>
        <p15:guide id="59" pos="4310" userDrawn="1">
          <p15:clr>
            <a:srgbClr val="F26B43"/>
          </p15:clr>
        </p15:guide>
        <p15:guide id="60" pos="5774" userDrawn="1">
          <p15:clr>
            <a:srgbClr val="F26B43"/>
          </p15:clr>
        </p15:guide>
        <p15:guide id="61" pos="5918" userDrawn="1">
          <p15:clr>
            <a:srgbClr val="F26B43"/>
          </p15:clr>
        </p15:guide>
        <p15:guide id="62" pos="6582" userDrawn="1">
          <p15:clr>
            <a:srgbClr val="F26B43"/>
          </p15:clr>
        </p15:guide>
        <p15:guide id="63" pos="67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nton.Wallin@veriangroup.com" TargetMode="External"/><Relationship Id="rId2" Type="http://schemas.openxmlformats.org/officeDocument/2006/relationships/hyperlink" Target="mailto:Emily.Deros@veriangroup.com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146B2-E493-A760-387E-D985B90F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8EA0F8F-350B-08EE-CFB5-99D51259BEE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sv-SE"/>
              <a:t>Naturskyddsföreningen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D6DF1EC-E5BC-031D-E382-A097631CFB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Emily Deros</a:t>
            </a:r>
          </a:p>
          <a:p>
            <a:r>
              <a:rPr lang="en-GB" dirty="0"/>
              <a:t>Anton Wallin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C5B50D-4C54-0F38-66C6-5951112167E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DC639BD-DCDE-F241-F877-48AED9EB29E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sv-SE"/>
              <a:t>21 februari 2024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9F930ED-3585-ECB2-7AA7-D4E927A5BF1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60374" y="1485899"/>
            <a:ext cx="6433721" cy="2269672"/>
          </a:xfrm>
        </p:spPr>
        <p:txBody>
          <a:bodyPr/>
          <a:lstStyle/>
          <a:p>
            <a:r>
              <a:rPr lang="sv-SE" dirty="0"/>
              <a:t>Rapport </a:t>
            </a:r>
          </a:p>
          <a:p>
            <a:r>
              <a:rPr lang="sv-SE" dirty="0"/>
              <a:t>2 frågor i februari 2024</a:t>
            </a:r>
          </a:p>
        </p:txBody>
      </p:sp>
    </p:spTree>
    <p:extLst>
      <p:ext uri="{BB962C8B-B14F-4D97-AF65-F5344CB8AC3E}">
        <p14:creationId xmlns:p14="http://schemas.microsoft.com/office/powerpoint/2010/main" val="301832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04F0E-F5F8-724E-5536-19F75EE5B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F8098-BD7E-8396-D10B-01632DE416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90BEB-ED94-E257-2189-C3F1B69A704A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741131" y="1658941"/>
            <a:ext cx="9987318" cy="4751385"/>
          </a:xfrm>
        </p:spPr>
        <p:txBody>
          <a:bodyPr/>
          <a:lstStyle/>
          <a:p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Undersökning	Kvantitativ undersökning</a:t>
            </a:r>
          </a:p>
          <a:p>
            <a:r>
              <a:rPr lang="sv-SE" dirty="0">
                <a:solidFill>
                  <a:schemeClr val="tx1"/>
                </a:solidFill>
              </a:rPr>
              <a:t>Målgrupp	Allmänheten, 18-79 år</a:t>
            </a:r>
          </a:p>
          <a:p>
            <a:r>
              <a:rPr lang="sv-SE" dirty="0">
                <a:solidFill>
                  <a:schemeClr val="tx1"/>
                </a:solidFill>
              </a:rPr>
              <a:t>Urval		Kantar Publics riksrepresentativa webpanel, Sifo-panelen</a:t>
            </a:r>
          </a:p>
          <a:p>
            <a:r>
              <a:rPr lang="sv-SE" dirty="0">
                <a:solidFill>
                  <a:schemeClr val="tx1"/>
                </a:solidFill>
              </a:rPr>
              <a:t>Svar		1 070</a:t>
            </a:r>
          </a:p>
          <a:p>
            <a:r>
              <a:rPr lang="sv-SE" dirty="0">
                <a:solidFill>
                  <a:schemeClr val="tx1"/>
                </a:solidFill>
              </a:rPr>
              <a:t>Metod		Webbaserad enkät</a:t>
            </a:r>
          </a:p>
          <a:p>
            <a:r>
              <a:rPr lang="sv-SE" dirty="0">
                <a:solidFill>
                  <a:schemeClr val="tx1"/>
                </a:solidFill>
              </a:rPr>
              <a:t>Fältperiod 	16-18 februari 2024</a:t>
            </a:r>
            <a:endParaRPr lang="sv-SE" sz="1400" dirty="0">
              <a:solidFill>
                <a:schemeClr val="tx1"/>
              </a:solidFill>
            </a:endParaRPr>
          </a:p>
          <a:p>
            <a:r>
              <a:rPr lang="sv-SE" sz="1200" dirty="0">
                <a:solidFill>
                  <a:schemeClr val="tx1"/>
                </a:solidFill>
              </a:rPr>
              <a:t>Resultaten är viktade utifrån kön, ålder, region samt partival 2022. Resultaten viktas för att representera allmänheten i Sverige.</a:t>
            </a:r>
          </a:p>
          <a:p>
            <a:endParaRPr lang="sv-SE" sz="1200" dirty="0">
              <a:solidFill>
                <a:schemeClr val="tx1"/>
              </a:solidFill>
            </a:endParaRPr>
          </a:p>
          <a:p>
            <a:endParaRPr lang="sv-SE" sz="1200" dirty="0">
              <a:solidFill>
                <a:schemeClr val="tx1"/>
              </a:solidFill>
            </a:endParaRPr>
          </a:p>
          <a:p>
            <a:r>
              <a:rPr lang="sv-SE" sz="1200" dirty="0">
                <a:solidFill>
                  <a:schemeClr val="tx1"/>
                </a:solidFill>
              </a:rPr>
              <a:t>Jämförelseser med resultat från 2022 och 2023 har inkluderats. Kort om tidigare undersökningar:</a:t>
            </a:r>
          </a:p>
          <a:p>
            <a:r>
              <a:rPr lang="sv-SE" sz="1200" dirty="0">
                <a:solidFill>
                  <a:schemeClr val="tx1"/>
                </a:solidFill>
              </a:rPr>
              <a:t>2023 14-18 september, 1 238 intervjuer</a:t>
            </a:r>
          </a:p>
          <a:p>
            <a:r>
              <a:rPr lang="sv-SE" sz="1200" dirty="0">
                <a:solidFill>
                  <a:schemeClr val="tx1"/>
                </a:solidFill>
              </a:rPr>
              <a:t>2023 4-7 januari, 1 009 intervjuer</a:t>
            </a:r>
          </a:p>
          <a:p>
            <a:r>
              <a:rPr lang="sv-SE" sz="1200" dirty="0">
                <a:solidFill>
                  <a:schemeClr val="tx1"/>
                </a:solidFill>
              </a:rPr>
              <a:t>20222 16-19 maj 2022, 1 054 intervjuer</a:t>
            </a:r>
          </a:p>
          <a:p>
            <a:endParaRPr lang="sv-SE" sz="1200" dirty="0">
              <a:solidFill>
                <a:schemeClr val="tx1"/>
              </a:solidFill>
            </a:endParaRPr>
          </a:p>
          <a:p>
            <a:r>
              <a:rPr lang="sv-SE" sz="1200" dirty="0">
                <a:solidFill>
                  <a:schemeClr val="tx1"/>
                </a:solidFill>
              </a:rPr>
              <a:t>Signifikanta skillnader mellan undergrupper eller år visas med en pil upp (signifikant ökning) och pil ner (signifikant minskning).</a:t>
            </a:r>
            <a:endParaRPr lang="sv-SE" sz="1400" dirty="0">
              <a:solidFill>
                <a:schemeClr val="tx1"/>
              </a:solidFill>
            </a:endParaRPr>
          </a:p>
          <a:p>
            <a:endParaRPr lang="sv-SE" sz="1400" dirty="0">
              <a:solidFill>
                <a:schemeClr val="tx1"/>
              </a:solidFill>
            </a:endParaRPr>
          </a:p>
          <a:p>
            <a:endParaRPr lang="sv-SE" sz="1400" dirty="0">
              <a:solidFill>
                <a:schemeClr val="tx1"/>
              </a:solidFill>
            </a:endParaRPr>
          </a:p>
          <a:p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6878A-C8B3-6A67-75B2-8D65548250E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4400" y="1658941"/>
            <a:ext cx="486560" cy="4751385"/>
          </a:xfrm>
          <a:solidFill>
            <a:schemeClr val="accent2"/>
          </a:solidFill>
        </p:spPr>
        <p:txBody>
          <a:bodyPr/>
          <a:lstStyle/>
          <a:p>
            <a:r>
              <a:rPr lang="sv-SE" dirty="0">
                <a:solidFill>
                  <a:schemeClr val="accent2"/>
                </a:solidFill>
              </a:rPr>
              <a:t>Försvarsmakten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3AFA172-CE63-867E-ED1C-8791A9AF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Om undersökningen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33A3C97-AD2A-00C4-F7EB-B0267DEC6D5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sz="1600" dirty="0"/>
              <a:t>Genomförande</a:t>
            </a:r>
          </a:p>
        </p:txBody>
      </p:sp>
    </p:spTree>
    <p:extLst>
      <p:ext uri="{BB962C8B-B14F-4D97-AF65-F5344CB8AC3E}">
        <p14:creationId xmlns:p14="http://schemas.microsoft.com/office/powerpoint/2010/main" val="78315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F0330-E918-9E83-0123-87E81F403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83DCB7-FFF2-C07A-0C1B-88EDF19403A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8779" y="1997241"/>
            <a:ext cx="10177137" cy="41117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Andelen svenskar som tycker att det är ganska eller mycket viktigt att regeringen för en politik som gör att Sverige når klimatmålen ligger i linje med senaste mätning i september 2023, drygt tre av fyra svenskar anser det viktigt.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Även oron för klimatförändringen är stabil sedan senaste mätningen, det rör sig fortsatt om att drygt två av tre uppger sig vara ganska eller mycket oroliga.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Resultaten är stabila över tid, utöver mätningen i januari 2023 som sticker 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Kvinnor är i större utsträckning oroliga för klimatförändringarna än män, och kvinnor anser också att det är viktigt att regeringen för en politik för att nå klimatmålen i större utsträckning.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Bland de som bor i storstäderna (Sthlm, Gbg, Malmö) är det något fler som anser att det är ganska eller mycket viktigt att regeringen för en politik mot klimatmålen än de som bor i övriga delar av Sverige. Däremot syns ingen tydlig geografisk skillnad i oro för klimatförändringarna.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 är också en tydlig distinktion om sympatiserar med något av partierna i regeringsunderlaget (m, l, kd, sd) jämfört med inställningen bland oppositionspartiernas sympatisörer (s, mp, v, c).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49BD8-7BB8-6D8D-1458-5E03BDD726C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11AC28E-C9A3-13E9-659B-F9B03F546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Övergripande resultat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8F260BF-30DA-754E-F9F0-1F0AF3B33BBA}"/>
              </a:ext>
            </a:extLst>
          </p:cNvPr>
          <p:cNvSpPr txBox="1">
            <a:spLocks/>
          </p:cNvSpPr>
          <p:nvPr/>
        </p:nvSpPr>
        <p:spPr>
          <a:xfrm>
            <a:off x="6092817" y="1997240"/>
            <a:ext cx="5635633" cy="41117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1800" b="1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156600" indent="-15660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276225" algn="l"/>
                <a:tab pos="584200" algn="l"/>
              </a:tabLst>
              <a:defRPr sz="14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316800" marR="0" indent="-15840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4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475200" indent="-15840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>
                <a:tab pos="292608" algn="l"/>
                <a:tab pos="585216" algn="l"/>
              </a:tabLst>
              <a:defRPr sz="14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Tx/>
              <a:buNone/>
              <a:tabLst/>
              <a:defRPr sz="14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Tx/>
              <a:buNone/>
              <a:tabLst/>
              <a:defRPr sz="1600" b="1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156600" indent="-156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200" b="0" i="0" kern="1200">
                <a:solidFill>
                  <a:schemeClr val="tx2"/>
                </a:solidFill>
                <a:latin typeface="+mn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Tx/>
              <a:buNone/>
              <a:tabLst/>
              <a:defRPr sz="5400" b="0" i="0" kern="1200">
                <a:solidFill>
                  <a:schemeClr val="accent6"/>
                </a:solidFill>
                <a:latin typeface="Georgia" panose="02040502050405020303" pitchFamily="18" charset="0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28420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DA866-9D35-556C-96B5-89CC5AF2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2CBB56-22AF-9E29-2941-3271705D2C9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11FB4-16C7-59DD-7C6F-D001FC5C648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 dirty="0"/>
              <a:t>Bas: </a:t>
            </a:r>
            <a:r>
              <a:rPr lang="en-GB" dirty="0" err="1"/>
              <a:t>Allmänheten</a:t>
            </a:r>
            <a:r>
              <a:rPr lang="en-GB" dirty="0"/>
              <a:t> 2024, 1 070 </a:t>
            </a:r>
            <a:r>
              <a:rPr lang="en-GB" dirty="0" err="1"/>
              <a:t>intervjuer</a:t>
            </a:r>
            <a:r>
              <a:rPr lang="en-GB" dirty="0"/>
              <a:t> | 2023,  </a:t>
            </a:r>
            <a:r>
              <a:rPr lang="en-GB" dirty="0" err="1"/>
              <a:t>sep</a:t>
            </a:r>
            <a:r>
              <a:rPr lang="en-GB" dirty="0"/>
              <a:t>: 1 238 </a:t>
            </a:r>
            <a:r>
              <a:rPr lang="en-GB" dirty="0" err="1"/>
              <a:t>intervjuer</a:t>
            </a:r>
            <a:r>
              <a:rPr lang="en-GB" dirty="0"/>
              <a:t>, </a:t>
            </a:r>
            <a:r>
              <a:rPr lang="en-GB" dirty="0" err="1"/>
              <a:t>jan</a:t>
            </a:r>
            <a:r>
              <a:rPr lang="en-GB" dirty="0"/>
              <a:t>: 1 009 </a:t>
            </a:r>
            <a:r>
              <a:rPr lang="en-GB" dirty="0" err="1"/>
              <a:t>intervjuer</a:t>
            </a:r>
            <a:r>
              <a:rPr lang="en-GB" dirty="0"/>
              <a:t> | 2022, 1 054 </a:t>
            </a:r>
            <a:r>
              <a:rPr lang="en-GB" dirty="0" err="1"/>
              <a:t>intervjuer</a:t>
            </a: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344D86B-D42F-C9E3-60D5-77BEED7AD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 </a:t>
            </a:r>
            <a:r>
              <a:rPr lang="sv-SE" dirty="0"/>
              <a:t>av</a:t>
            </a:r>
            <a:r>
              <a:rPr lang="en-GB" dirty="0"/>
              <a:t> 4 </a:t>
            </a:r>
            <a:r>
              <a:rPr lang="sv-SE" dirty="0"/>
              <a:t>tycker att det är viktigt med en politik som når målen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831A62A-6991-1963-04B6-910F1D24882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60374" y="1064176"/>
            <a:ext cx="11150100" cy="421722"/>
          </a:xfrm>
        </p:spPr>
        <p:txBody>
          <a:bodyPr/>
          <a:lstStyle/>
          <a:p>
            <a:r>
              <a:rPr lang="sv-SE" dirty="0"/>
              <a:t>Hur viktigt är det för dig att regeringen för en politik som gör att Sverige når klimatmålen?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93A9F37-4109-A2DE-9924-2366692AB4EB}"/>
              </a:ext>
            </a:extLst>
          </p:cNvPr>
          <p:cNvGraphicFramePr>
            <a:graphicFrameLocks noGrp="1"/>
          </p:cNvGraphicFramePr>
          <p:nvPr>
            <p:ph sz="quarter" idx="12"/>
          </p:nvPr>
        </p:nvGraphicFramePr>
        <p:xfrm>
          <a:off x="460376" y="2286547"/>
          <a:ext cx="8815972" cy="4123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44C157D-6899-515A-CC9D-433AA124EA68}"/>
              </a:ext>
            </a:extLst>
          </p:cNvPr>
          <p:cNvGraphicFramePr>
            <a:graphicFrameLocks noGrp="1"/>
          </p:cNvGraphicFramePr>
          <p:nvPr/>
        </p:nvGraphicFramePr>
        <p:xfrm>
          <a:off x="9480884" y="2153653"/>
          <a:ext cx="1928479" cy="405604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28479">
                  <a:extLst>
                    <a:ext uri="{9D8B030D-6E8A-4147-A177-3AD203B41FA5}">
                      <a16:colId xmlns:a16="http://schemas.microsoft.com/office/drawing/2014/main" val="609968013"/>
                    </a:ext>
                  </a:extLst>
                </a:gridCol>
              </a:tblGrid>
              <a:tr h="582035">
                <a:tc>
                  <a:txBody>
                    <a:bodyPr/>
                    <a:lstStyle/>
                    <a:p>
                      <a:pPr algn="ctr"/>
                      <a:r>
                        <a:rPr lang="sv-SE" sz="1600" b="0" noProof="0" dirty="0">
                          <a:solidFill>
                            <a:schemeClr val="tx2"/>
                          </a:solidFill>
                        </a:rPr>
                        <a:t>Ganska/mycket viktigt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021542"/>
                  </a:ext>
                </a:extLst>
              </a:tr>
              <a:tr h="8858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75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892065"/>
                  </a:ext>
                </a:extLst>
              </a:tr>
              <a:tr h="89162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77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391800"/>
                  </a:ext>
                </a:extLst>
              </a:tr>
              <a:tr h="8668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81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423"/>
                  </a:ext>
                </a:extLst>
              </a:tr>
              <a:tr h="82970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72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503503"/>
                  </a:ext>
                </a:extLst>
              </a:tr>
            </a:tbl>
          </a:graphicData>
        </a:graphic>
      </p:graphicFrame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180F201-BC40-71A0-80A6-048C56C39854}"/>
              </a:ext>
            </a:extLst>
          </p:cNvPr>
          <p:cNvSpPr txBox="1">
            <a:spLocks/>
          </p:cNvSpPr>
          <p:nvPr/>
        </p:nvSpPr>
        <p:spPr>
          <a:xfrm>
            <a:off x="460376" y="1675361"/>
            <a:ext cx="7677151" cy="4217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 b="0" i="0" kern="120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sv-SE" sz="1600" dirty="0"/>
              <a:t>Andelar i (%)</a:t>
            </a:r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D0CDF51A-7D20-5D15-6748-4129E11517B6}"/>
              </a:ext>
            </a:extLst>
          </p:cNvPr>
          <p:cNvSpPr/>
          <p:nvPr/>
        </p:nvSpPr>
        <p:spPr bwMode="ltGray">
          <a:xfrm>
            <a:off x="10735899" y="4841108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</p:spTree>
    <p:extLst>
      <p:ext uri="{BB962C8B-B14F-4D97-AF65-F5344CB8AC3E}">
        <p14:creationId xmlns:p14="http://schemas.microsoft.com/office/powerpoint/2010/main" val="202931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19678-8523-77DF-1B06-C01AA8210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1127D5-1A5C-83D1-2394-EB5AFF104C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5B31F-4A19-A9F5-0C60-AF1F160A6BF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Bas: </a:t>
            </a:r>
            <a:r>
              <a:rPr lang="en-US" dirty="0" err="1"/>
              <a:t>Allmänheten</a:t>
            </a:r>
            <a:r>
              <a:rPr lang="en-US" dirty="0"/>
              <a:t> 2024, 1 070 </a:t>
            </a:r>
            <a:r>
              <a:rPr lang="en-US" dirty="0" err="1"/>
              <a:t>intervjuer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6CCDB2B-CE42-FE6F-43BD-576F0D38A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Viktigt för fler i storstäderna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AB9E45-7273-507C-B1F3-30FF3BBA314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dirty="0"/>
              <a:t>Ganska/mycket viktigt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28468FE-410A-66E9-EE35-60DDFEEB8D62}"/>
              </a:ext>
            </a:extLst>
          </p:cNvPr>
          <p:cNvGraphicFramePr>
            <a:graphicFrameLocks noGrp="1"/>
          </p:cNvGraphicFramePr>
          <p:nvPr>
            <p:ph sz="quarter" idx="12"/>
            <p:custDataLst>
              <p:tags r:id="rId1"/>
            </p:custDataLst>
          </p:nvPr>
        </p:nvGraphicFramePr>
        <p:xfrm>
          <a:off x="460375" y="1658938"/>
          <a:ext cx="11268075" cy="4751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53963AD4-72AE-C1CA-20C8-9B0439E90CAB}"/>
              </a:ext>
            </a:extLst>
          </p:cNvPr>
          <p:cNvSpPr txBox="1">
            <a:spLocks/>
          </p:cNvSpPr>
          <p:nvPr/>
        </p:nvSpPr>
        <p:spPr>
          <a:xfrm>
            <a:off x="460376" y="1675361"/>
            <a:ext cx="7677151" cy="4217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 b="0" i="0" kern="120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sv-SE" sz="1600" dirty="0"/>
              <a:t>Andelar i (%)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47ADCB-928A-F4B5-87D7-FE2791FA4315}"/>
              </a:ext>
            </a:extLst>
          </p:cNvPr>
          <p:cNvSpPr txBox="1"/>
          <p:nvPr/>
        </p:nvSpPr>
        <p:spPr>
          <a:xfrm>
            <a:off x="9394825" y="5943599"/>
            <a:ext cx="2378761" cy="311151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85000" lnSpcReduction="10000"/>
          </a:bodyPr>
          <a:lstStyle/>
          <a:p>
            <a:pPr marL="0" indent="-3657600" algn="l">
              <a:spcAft>
                <a:spcPts val="600"/>
              </a:spcAft>
            </a:pPr>
            <a:r>
              <a:rPr lang="sv-SE" sz="1600" b="0" i="0" dirty="0">
                <a:latin typeface="+mn-lt"/>
                <a:ea typeface="Roboto" panose="02000000000000000000" pitchFamily="2" charset="0"/>
                <a:cs typeface="Segoe UI" panose="020B0502040204020203" pitchFamily="34" charset="0"/>
              </a:rPr>
              <a:t>Sympatiserar med partier i</a:t>
            </a: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AB2786E5-794E-5F36-39E0-FB264577CEA7}"/>
              </a:ext>
            </a:extLst>
          </p:cNvPr>
          <p:cNvSpPr/>
          <p:nvPr/>
        </p:nvSpPr>
        <p:spPr bwMode="ltGray">
          <a:xfrm>
            <a:off x="4419320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58EB47E4-7940-DD6F-8429-35A60D8CC412}"/>
              </a:ext>
            </a:extLst>
          </p:cNvPr>
          <p:cNvSpPr/>
          <p:nvPr/>
        </p:nvSpPr>
        <p:spPr bwMode="ltGray">
          <a:xfrm rot="10800000">
            <a:off x="3297823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D09B99F1-DF96-C22C-0975-F75D9E32B78B}"/>
              </a:ext>
            </a:extLst>
          </p:cNvPr>
          <p:cNvSpPr/>
          <p:nvPr/>
        </p:nvSpPr>
        <p:spPr bwMode="ltGray">
          <a:xfrm>
            <a:off x="10856802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7" name="Arrow: Up 16">
            <a:extLst>
              <a:ext uri="{FF2B5EF4-FFF2-40B4-BE49-F238E27FC236}">
                <a16:creationId xmlns:a16="http://schemas.microsoft.com/office/drawing/2014/main" id="{E99BDA09-5842-18CB-87FD-EFB8A0E69090}"/>
              </a:ext>
            </a:extLst>
          </p:cNvPr>
          <p:cNvSpPr/>
          <p:nvPr/>
        </p:nvSpPr>
        <p:spPr bwMode="ltGray">
          <a:xfrm rot="10800000">
            <a:off x="9735305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B519F892-A3B4-7386-12CD-5713478BF321}"/>
              </a:ext>
            </a:extLst>
          </p:cNvPr>
          <p:cNvSpPr/>
          <p:nvPr/>
        </p:nvSpPr>
        <p:spPr bwMode="ltGray">
          <a:xfrm>
            <a:off x="6486484" y="1818644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1B31AB4C-CED0-1C51-F722-9D09743789E4}"/>
              </a:ext>
            </a:extLst>
          </p:cNvPr>
          <p:cNvSpPr/>
          <p:nvPr/>
        </p:nvSpPr>
        <p:spPr bwMode="ltGray">
          <a:xfrm rot="10800000">
            <a:off x="7620269" y="1818644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</p:spTree>
    <p:extLst>
      <p:ext uri="{BB962C8B-B14F-4D97-AF65-F5344CB8AC3E}">
        <p14:creationId xmlns:p14="http://schemas.microsoft.com/office/powerpoint/2010/main" val="158014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EF078-532E-DD83-91E9-82225F85B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400F61-32E1-A580-5680-5484BC4DA3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19C7C-8E39-8B20-9F1E-C068BE3086B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 dirty="0"/>
              <a:t>Bas: </a:t>
            </a:r>
            <a:r>
              <a:rPr lang="en-GB" dirty="0" err="1"/>
              <a:t>Allmänheten</a:t>
            </a:r>
            <a:r>
              <a:rPr lang="en-GB" dirty="0"/>
              <a:t> 2024, 1 070 </a:t>
            </a:r>
            <a:r>
              <a:rPr lang="en-GB" dirty="0" err="1"/>
              <a:t>intervjuer</a:t>
            </a:r>
            <a:r>
              <a:rPr lang="en-GB" dirty="0"/>
              <a:t> | 2023,  </a:t>
            </a:r>
            <a:r>
              <a:rPr lang="en-GB" dirty="0" err="1"/>
              <a:t>sep</a:t>
            </a:r>
            <a:r>
              <a:rPr lang="en-GB" dirty="0"/>
              <a:t>: 1 238 </a:t>
            </a:r>
            <a:r>
              <a:rPr lang="en-GB" dirty="0" err="1"/>
              <a:t>intervjuer</a:t>
            </a:r>
            <a:r>
              <a:rPr lang="en-GB" dirty="0"/>
              <a:t>, </a:t>
            </a:r>
            <a:r>
              <a:rPr lang="en-GB" dirty="0" err="1"/>
              <a:t>jan</a:t>
            </a:r>
            <a:r>
              <a:rPr lang="en-GB" dirty="0"/>
              <a:t>: 1 009 </a:t>
            </a:r>
            <a:r>
              <a:rPr lang="en-GB" dirty="0" err="1"/>
              <a:t>intervjuer</a:t>
            </a:r>
            <a:r>
              <a:rPr lang="en-GB" dirty="0"/>
              <a:t> | 2022, 1 054 </a:t>
            </a:r>
            <a:r>
              <a:rPr lang="en-GB" dirty="0" err="1"/>
              <a:t>intervjuer</a:t>
            </a: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4A86F40-B9E0-EA8F-25E0-EAD38270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Två av tre svenska är ganska eller mycket oroliga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C20D26-CD1B-3A22-9B81-D8D61ADD717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dirty="0"/>
              <a:t>I vilken grad oroar du dig för följande?</a:t>
            </a:r>
            <a:br>
              <a:rPr lang="sv-SE" dirty="0"/>
            </a:br>
            <a:r>
              <a:rPr lang="sv-SE" dirty="0"/>
              <a:t>Klimatförändringarna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995F78C-0007-5D4E-221A-AFBA7FFF013E}"/>
              </a:ext>
            </a:extLst>
          </p:cNvPr>
          <p:cNvGraphicFramePr>
            <a:graphicFrameLocks noGrp="1"/>
          </p:cNvGraphicFramePr>
          <p:nvPr>
            <p:ph sz="quarter" idx="12"/>
          </p:nvPr>
        </p:nvGraphicFramePr>
        <p:xfrm>
          <a:off x="460376" y="2286547"/>
          <a:ext cx="8815972" cy="4123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34DD514-5A7F-6067-03EA-520BC6FA4751}"/>
              </a:ext>
            </a:extLst>
          </p:cNvPr>
          <p:cNvGraphicFramePr>
            <a:graphicFrameLocks noGrp="1"/>
          </p:cNvGraphicFramePr>
          <p:nvPr/>
        </p:nvGraphicFramePr>
        <p:xfrm>
          <a:off x="9480884" y="2153653"/>
          <a:ext cx="1928479" cy="405604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28479">
                  <a:extLst>
                    <a:ext uri="{9D8B030D-6E8A-4147-A177-3AD203B41FA5}">
                      <a16:colId xmlns:a16="http://schemas.microsoft.com/office/drawing/2014/main" val="609968013"/>
                    </a:ext>
                  </a:extLst>
                </a:gridCol>
              </a:tblGrid>
              <a:tr h="582035">
                <a:tc>
                  <a:txBody>
                    <a:bodyPr/>
                    <a:lstStyle/>
                    <a:p>
                      <a:pPr algn="ctr"/>
                      <a:r>
                        <a:rPr lang="sv-SE" sz="1600" b="0" noProof="0" dirty="0">
                          <a:solidFill>
                            <a:schemeClr val="tx2"/>
                          </a:solidFill>
                        </a:rPr>
                        <a:t>Ganska/mycket orolig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021542"/>
                  </a:ext>
                </a:extLst>
              </a:tr>
              <a:tr h="88581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65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892065"/>
                  </a:ext>
                </a:extLst>
              </a:tr>
              <a:tr h="891627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67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391800"/>
                  </a:ext>
                </a:extLst>
              </a:tr>
              <a:tr h="86686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72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423"/>
                  </a:ext>
                </a:extLst>
              </a:tr>
              <a:tr h="82970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2"/>
                          </a:solidFill>
                        </a:rPr>
                        <a:t>67</a:t>
                      </a:r>
                      <a:endParaRPr lang="sv-SE" sz="20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4503503"/>
                  </a:ext>
                </a:extLst>
              </a:tr>
            </a:tbl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FDE46FED-7B23-9795-B8E6-37D5A6B445C1}"/>
              </a:ext>
            </a:extLst>
          </p:cNvPr>
          <p:cNvSpPr txBox="1">
            <a:spLocks/>
          </p:cNvSpPr>
          <p:nvPr/>
        </p:nvSpPr>
        <p:spPr>
          <a:xfrm>
            <a:off x="460376" y="1675361"/>
            <a:ext cx="7677151" cy="4217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 b="0" i="0" kern="120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sv-SE" sz="1600" dirty="0"/>
              <a:t>Andelar i (%)</a:t>
            </a:r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2DA362E2-1471-BF31-2E2E-37FC1A24AC85}"/>
              </a:ext>
            </a:extLst>
          </p:cNvPr>
          <p:cNvSpPr/>
          <p:nvPr/>
        </p:nvSpPr>
        <p:spPr bwMode="ltGray">
          <a:xfrm>
            <a:off x="10735899" y="4841108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</p:spTree>
    <p:extLst>
      <p:ext uri="{BB962C8B-B14F-4D97-AF65-F5344CB8AC3E}">
        <p14:creationId xmlns:p14="http://schemas.microsoft.com/office/powerpoint/2010/main" val="89589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990EF-3125-E248-805F-7DFA87923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FA035D-150B-C92E-511E-D389A1B51F5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DCA5C9-2E11-4C67-86EB-AE1DE127DC6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B1193-9D98-83C2-732E-3AE9A66A2C8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dirty="0"/>
              <a:t>Bas: </a:t>
            </a:r>
            <a:r>
              <a:rPr lang="en-US" dirty="0" err="1"/>
              <a:t>Allmänheten</a:t>
            </a:r>
            <a:r>
              <a:rPr lang="en-US" dirty="0"/>
              <a:t> 2024, 1 070 </a:t>
            </a:r>
            <a:r>
              <a:rPr lang="en-US" dirty="0" err="1"/>
              <a:t>intervjuer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2909F9F-0ADE-3725-1AD2-7AE9BE5B3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Kvinnor mer oroliga än män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1AC2605-B071-FC4E-11A1-9A012519188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sv-SE" dirty="0"/>
              <a:t>Ganska/mycket orolig för klimatförändringar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333E481C-52FF-128C-0817-0DE2DF07891A}"/>
              </a:ext>
            </a:extLst>
          </p:cNvPr>
          <p:cNvGraphicFramePr>
            <a:graphicFrameLocks noGrp="1"/>
          </p:cNvGraphicFramePr>
          <p:nvPr>
            <p:ph sz="quarter" idx="12"/>
            <p:custDataLst>
              <p:tags r:id="rId1"/>
            </p:custDataLst>
          </p:nvPr>
        </p:nvGraphicFramePr>
        <p:xfrm>
          <a:off x="460375" y="1658938"/>
          <a:ext cx="11268075" cy="4751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024AC073-C993-062D-B67A-6564CC32A38D}"/>
              </a:ext>
            </a:extLst>
          </p:cNvPr>
          <p:cNvSpPr txBox="1">
            <a:spLocks/>
          </p:cNvSpPr>
          <p:nvPr/>
        </p:nvSpPr>
        <p:spPr>
          <a:xfrm>
            <a:off x="460376" y="1675361"/>
            <a:ext cx="7677151" cy="42172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000" b="0" i="0" kern="1200" cap="none" baseline="0">
                <a:solidFill>
                  <a:schemeClr val="accent6"/>
                </a:solidFill>
                <a:latin typeface="Century Gothic" panose="020B0502020202020204" pitchFamily="34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tabLst>
                <a:tab pos="280988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2pPr>
            <a:lvl3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Tx/>
              <a:buNone/>
              <a:tabLst>
                <a:tab pos="276225" algn="l"/>
                <a:tab pos="584200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3pPr>
            <a:lvl4pPr marL="0" marR="0" indent="0" algn="l" defTabSz="2926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4pPr>
            <a:lvl5pPr marL="0" indent="0" algn="l" defTabSz="29260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>
                <a:tab pos="292608" algn="l"/>
                <a:tab pos="585216" algn="l"/>
              </a:tabLst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None/>
              <a:tabLst/>
              <a:defRPr sz="2000" b="0" i="0" kern="1200" cap="none" baseline="0">
                <a:solidFill>
                  <a:schemeClr val="accent6"/>
                </a:solidFill>
                <a:latin typeface="+mj-lt"/>
                <a:ea typeface="Roboto" panose="02000000000000000000" pitchFamily="2" charset="0"/>
                <a:cs typeface="Segoe UI" panose="020B0502040204020203" pitchFamily="34" charset="0"/>
              </a:defRPr>
            </a:lvl9pPr>
          </a:lstStyle>
          <a:p>
            <a:r>
              <a:rPr lang="sv-SE" sz="1600" dirty="0"/>
              <a:t>Andelar i (%)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D91AC0-98F8-892F-4272-44BADCB158A7}"/>
              </a:ext>
            </a:extLst>
          </p:cNvPr>
          <p:cNvSpPr txBox="1"/>
          <p:nvPr/>
        </p:nvSpPr>
        <p:spPr>
          <a:xfrm>
            <a:off x="9394825" y="5943599"/>
            <a:ext cx="2378761" cy="311151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85000" lnSpcReduction="10000"/>
          </a:bodyPr>
          <a:lstStyle/>
          <a:p>
            <a:pPr marL="0" indent="-3657600" algn="l">
              <a:spcAft>
                <a:spcPts val="600"/>
              </a:spcAft>
            </a:pPr>
            <a:r>
              <a:rPr lang="sv-SE" sz="1600" b="0" i="0" dirty="0">
                <a:latin typeface="+mn-lt"/>
                <a:ea typeface="Roboto" panose="02000000000000000000" pitchFamily="2" charset="0"/>
                <a:cs typeface="Segoe UI" panose="020B0502040204020203" pitchFamily="34" charset="0"/>
              </a:rPr>
              <a:t>Sympatiserar med partier i</a:t>
            </a:r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F5A90DEF-2D91-F6C2-932A-37A164FE46C2}"/>
              </a:ext>
            </a:extLst>
          </p:cNvPr>
          <p:cNvSpPr/>
          <p:nvPr/>
        </p:nvSpPr>
        <p:spPr bwMode="ltGray">
          <a:xfrm>
            <a:off x="4419320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558B610A-42B8-B0F7-77E9-158861FF397F}"/>
              </a:ext>
            </a:extLst>
          </p:cNvPr>
          <p:cNvSpPr/>
          <p:nvPr/>
        </p:nvSpPr>
        <p:spPr bwMode="ltGray">
          <a:xfrm rot="10800000">
            <a:off x="3297823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B2196EA9-61E2-F51D-3ACE-5B6DBF1DCDB5}"/>
              </a:ext>
            </a:extLst>
          </p:cNvPr>
          <p:cNvSpPr/>
          <p:nvPr/>
        </p:nvSpPr>
        <p:spPr bwMode="ltGray">
          <a:xfrm>
            <a:off x="10856802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044EE0AE-1992-1A1F-4885-36CA3442C8B8}"/>
              </a:ext>
            </a:extLst>
          </p:cNvPr>
          <p:cNvSpPr/>
          <p:nvPr/>
        </p:nvSpPr>
        <p:spPr bwMode="ltGray">
          <a:xfrm rot="10800000">
            <a:off x="9735305" y="1821181"/>
            <a:ext cx="154267" cy="204404"/>
          </a:xfrm>
          <a:prstGeom prst="upArrow">
            <a:avLst/>
          </a:pr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100" b="0" dirty="0" err="1"/>
          </a:p>
        </p:txBody>
      </p:sp>
    </p:spTree>
    <p:extLst>
      <p:ext uri="{BB962C8B-B14F-4D97-AF65-F5344CB8AC3E}">
        <p14:creationId xmlns:p14="http://schemas.microsoft.com/office/powerpoint/2010/main" val="900668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DB4330-83F7-C196-D7FB-BDB736233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36F2D-B6E4-E920-2897-1B1160F02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Frågor</a:t>
            </a:r>
            <a:r>
              <a:rPr lang="en-GB" dirty="0"/>
              <a:t>?</a:t>
            </a:r>
            <a:endParaRPr lang="sv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CE48E9-0EC1-26D2-9B98-E2853611BFD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5137" y="4484083"/>
            <a:ext cx="3357988" cy="1139477"/>
          </a:xfrm>
        </p:spPr>
        <p:txBody>
          <a:bodyPr/>
          <a:lstStyle/>
          <a:p>
            <a:r>
              <a:rPr lang="sv-SE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Emily.Deros@veriangroup.com</a:t>
            </a:r>
            <a:endParaRPr lang="sv-SE" dirty="0"/>
          </a:p>
          <a:p>
            <a:r>
              <a:rPr lang="sv-SE" dirty="0"/>
              <a:t>0765 362 270</a:t>
            </a:r>
          </a:p>
          <a:p>
            <a:endParaRPr lang="sv-S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A46D-C702-B59E-CADD-610D4F9DA0E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GB" dirty="0"/>
              <a:t>Emily Deros	</a:t>
            </a:r>
            <a:endParaRPr lang="sv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A837BE-E96A-D9F4-5929-83A8219AF97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865703" y="4484083"/>
            <a:ext cx="3822476" cy="1139477"/>
          </a:xfrm>
        </p:spPr>
        <p:txBody>
          <a:bodyPr/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Anton.Wallin@veriangroup.com</a:t>
            </a:r>
            <a:r>
              <a:rPr lang="en-GB" dirty="0"/>
              <a:t> </a:t>
            </a:r>
          </a:p>
          <a:p>
            <a:r>
              <a:rPr lang="sv-SE" b="0" i="0" dirty="0">
                <a:effectLst/>
                <a:latin typeface="Century Gothic" panose="020B0502020202020204" pitchFamily="34" charset="0"/>
              </a:rPr>
              <a:t>0765 362 118</a:t>
            </a:r>
            <a:endParaRPr lang="sv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9FA21E0-8796-18B3-EB6F-C4EAAF4CFC2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GB" dirty="0"/>
              <a:t>Anton Wallin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1324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CLUDEHIDDENSLIDES" val="False"/>
  <p:tag name="NUMBEROFPAGES" val="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" val="174,174,15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" val="174,174,159"/>
</p:tagLst>
</file>

<file path=ppt/theme/theme1.xml><?xml version="1.0" encoding="utf-8"?>
<a:theme xmlns:a="http://schemas.openxmlformats.org/drawingml/2006/main" name="Master elements">
  <a:themeElements>
    <a:clrScheme name="Verian">
      <a:dk1>
        <a:srgbClr val="000000"/>
      </a:dk1>
      <a:lt1>
        <a:srgbClr val="FFFFFF"/>
      </a:lt1>
      <a:dk2>
        <a:srgbClr val="282626"/>
      </a:dk2>
      <a:lt2>
        <a:srgbClr val="F9EEE3"/>
      </a:lt2>
      <a:accent1>
        <a:srgbClr val="FF7D04"/>
      </a:accent1>
      <a:accent2>
        <a:srgbClr val="20BAAF"/>
      </a:accent2>
      <a:accent3>
        <a:srgbClr val="D3C8BD"/>
      </a:accent3>
      <a:accent4>
        <a:srgbClr val="BAB0AB"/>
      </a:accent4>
      <a:accent5>
        <a:srgbClr val="9C9090"/>
      </a:accent5>
      <a:accent6>
        <a:srgbClr val="736868"/>
      </a:accent6>
      <a:hlink>
        <a:srgbClr val="282626"/>
      </a:hlink>
      <a:folHlink>
        <a:srgbClr val="954F72"/>
      </a:folHlink>
    </a:clrScheme>
    <a:fontScheme name="Verian">
      <a:majorFont>
        <a:latin typeface="Georgia" panose="226354523400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116942222400000000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  <a:effectLst/>
      </a:spPr>
      <a:bodyPr rot="0" spcFirstLastPara="0" vertOverflow="overflow" horzOverflow="overflow" vert="horz" wrap="square" lIns="137160" tIns="0" rIns="13716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b="0" i="0" dirty="0" smtClean="0">
            <a:solidFill>
              <a:schemeClr val="bg1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spDef>
    <a:txDef>
      <a:spPr>
        <a:noFill/>
      </a:spPr>
      <a:bodyPr wrap="square" lIns="0" tIns="0" rIns="0" bIns="0" rtlCol="0">
        <a:normAutofit/>
      </a:bodyPr>
      <a:lstStyle>
        <a:defPPr marL="0" indent="-3657600" algn="l">
          <a:spcAft>
            <a:spcPts val="600"/>
          </a:spcAft>
          <a:defRPr sz="1800" b="0" i="0" dirty="0" smtClean="0">
            <a:solidFill>
              <a:schemeClr val="tx2"/>
            </a:solidFill>
            <a:latin typeface="+mn-lt"/>
            <a:ea typeface="Roboto" panose="02000000000000000000" pitchFamily="2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Verian PowerPoint Mall" id="{B3C106C4-3BF4-450A-BD8A-57D7F29205C7}" vid="{337D9AC9-78E2-4FA9-83F9-BCE5F25EA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429">
    <a:dk1>
      <a:srgbClr val="717171"/>
    </a:dk1>
    <a:lt1>
      <a:srgbClr val="FFFFFF"/>
    </a:lt1>
    <a:dk2>
      <a:srgbClr val="1DB3E8"/>
    </a:dk2>
    <a:lt2>
      <a:srgbClr val="96C11D"/>
    </a:lt2>
    <a:accent1>
      <a:srgbClr val="BD9B08"/>
    </a:accent1>
    <a:accent2>
      <a:srgbClr val="E60D7F"/>
    </a:accent2>
    <a:accent3>
      <a:srgbClr val="A84E97"/>
    </a:accent3>
    <a:accent4>
      <a:srgbClr val="0EADC3"/>
    </a:accent4>
    <a:accent5>
      <a:srgbClr val="F29107"/>
    </a:accent5>
    <a:accent6>
      <a:srgbClr val="FFD81D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429">
    <a:dk1>
      <a:srgbClr val="717171"/>
    </a:dk1>
    <a:lt1>
      <a:srgbClr val="FFFFFF"/>
    </a:lt1>
    <a:dk2>
      <a:srgbClr val="1DB3E8"/>
    </a:dk2>
    <a:lt2>
      <a:srgbClr val="96C11D"/>
    </a:lt2>
    <a:accent1>
      <a:srgbClr val="BD9B08"/>
    </a:accent1>
    <a:accent2>
      <a:srgbClr val="E60D7F"/>
    </a:accent2>
    <a:accent3>
      <a:srgbClr val="A84E97"/>
    </a:accent3>
    <a:accent4>
      <a:srgbClr val="0EADC3"/>
    </a:accent4>
    <a:accent5>
      <a:srgbClr val="F29107"/>
    </a:accent5>
    <a:accent6>
      <a:srgbClr val="FFD81D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be39cd-fb0f-484c-a458-0902012abdf0">
      <Terms xmlns="http://schemas.microsoft.com/office/infopath/2007/PartnerControls"/>
    </lcf76f155ced4ddcb4097134ff3c332f>
    <TaxCatchAll xmlns="84c14df4-b19b-4634-8293-2eedc332e5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D924DBFBB18747842D1ED688A7BCEA" ma:contentTypeVersion="16" ma:contentTypeDescription="Skapa ett nytt dokument." ma:contentTypeScope="" ma:versionID="3630ba58f13594dbcb39cab5b6975377">
  <xsd:schema xmlns:xsd="http://www.w3.org/2001/XMLSchema" xmlns:xs="http://www.w3.org/2001/XMLSchema" xmlns:p="http://schemas.microsoft.com/office/2006/metadata/properties" xmlns:ns2="cdbe39cd-fb0f-484c-a458-0902012abdf0" xmlns:ns3="84c14df4-b19b-4634-8293-2eedc332e5db" targetNamespace="http://schemas.microsoft.com/office/2006/metadata/properties" ma:root="true" ma:fieldsID="9734aebee36ff024b5de2c71000d0625" ns2:_="" ns3:_="">
    <xsd:import namespace="cdbe39cd-fb0f-484c-a458-0902012abdf0"/>
    <xsd:import namespace="84c14df4-b19b-4634-8293-2eedc332e5d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e39cd-fb0f-484c-a458-0902012abd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3f4936df-72b5-4c12-9f91-1404b8bc25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14df4-b19b-4634-8293-2eedc332e5d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d1af4ba-ba39-43af-9a36-d293c1552760}" ma:internalName="TaxCatchAll" ma:showField="CatchAllData" ma:web="84c14df4-b19b-4634-8293-2eedc332e5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F607C6-A57A-4B03-A83A-45F6327B7BA6}">
  <ds:schemaRefs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190b0036-d53f-40c4-be7b-67e3cd0eecf5"/>
    <ds:schemaRef ds:uri="http://schemas.microsoft.com/office/infopath/2007/PartnerControls"/>
    <ds:schemaRef ds:uri="b3efb693-aaac-4758-8bed-49584cca82b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D37CCE-2D6F-424E-B2FA-21377556EEF7}"/>
</file>

<file path=customXml/itemProps3.xml><?xml version="1.0" encoding="utf-8"?>
<ds:datastoreItem xmlns:ds="http://schemas.openxmlformats.org/officeDocument/2006/customXml" ds:itemID="{B4EE1DD2-7369-4637-890C-945791B462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Verian PowerPoint Mall</Template>
  <TotalTime>203</TotalTime>
  <Words>558</Words>
  <Application>Microsoft Office PowerPoint</Application>
  <PresentationFormat>Widescreen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Georgia</vt:lpstr>
      <vt:lpstr>Master elements</vt:lpstr>
      <vt:lpstr>PowerPoint Presentation</vt:lpstr>
      <vt:lpstr>Om undersökningen</vt:lpstr>
      <vt:lpstr>Övergripande resultat</vt:lpstr>
      <vt:lpstr>3 av 4 tycker att det är viktigt med en politik som når målen</vt:lpstr>
      <vt:lpstr>Viktigt för fler i storstäderna</vt:lpstr>
      <vt:lpstr>Två av tre svenska är ganska eller mycket oroliga</vt:lpstr>
      <vt:lpstr>Kvinnor mer oroliga än män</vt:lpstr>
      <vt:lpstr>Frågor?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Emily Deros</dc:creator>
  <cp:keywords/>
  <dc:description/>
  <cp:lastModifiedBy>Emily Deros</cp:lastModifiedBy>
  <cp:revision>5</cp:revision>
  <dcterms:created xsi:type="dcterms:W3CDTF">2024-02-21T09:18:55Z</dcterms:created>
  <dcterms:modified xsi:type="dcterms:W3CDTF">2024-02-21T14:57:28Z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0x0101006CFEFC3EAF501341B2140129A5FDC2C3</vt:lpwstr>
  </property>
  <property fmtid="{D5CDD505-2E9C-101B-9397-08002B2CF9AE}" pid="3" name="MediaServiceImageTags">
    <vt:lpwstr/>
  </property>
  <property fmtid="{D5CDD505-2E9C-101B-9397-08002B2CF9AE}" pid="4" name="MSIP_Label_3741da7a-79c1-417c-b408-16c0bfe99fca_Enabled">
    <vt:lpwstr>true</vt:lpwstr>
  </property>
  <property fmtid="{D5CDD505-2E9C-101B-9397-08002B2CF9AE}" pid="5" name="MSIP_Label_3741da7a-79c1-417c-b408-16c0bfe99fca_SetDate">
    <vt:lpwstr>2023-09-14T15:11:27Z</vt:lpwstr>
  </property>
  <property fmtid="{D5CDD505-2E9C-101B-9397-08002B2CF9AE}" pid="6" name="MSIP_Label_3741da7a-79c1-417c-b408-16c0bfe99fca_Method">
    <vt:lpwstr>Standard</vt:lpwstr>
  </property>
  <property fmtid="{D5CDD505-2E9C-101B-9397-08002B2CF9AE}" pid="7" name="MSIP_Label_3741da7a-79c1-417c-b408-16c0bfe99fca_Name">
    <vt:lpwstr>Internal Only - Amber</vt:lpwstr>
  </property>
  <property fmtid="{D5CDD505-2E9C-101B-9397-08002B2CF9AE}" pid="8" name="MSIP_Label_3741da7a-79c1-417c-b408-16c0bfe99fca_SiteId">
    <vt:lpwstr>1e355c04-e0a4-42ed-8e2d-7351591f0ef1</vt:lpwstr>
  </property>
  <property fmtid="{D5CDD505-2E9C-101B-9397-08002B2CF9AE}" pid="9" name="MSIP_Label_3741da7a-79c1-417c-b408-16c0bfe99fca_ActionId">
    <vt:lpwstr>867cb716-2a5b-486d-bdd8-8cc5054f2796</vt:lpwstr>
  </property>
  <property fmtid="{D5CDD505-2E9C-101B-9397-08002B2CF9AE}" pid="10" name="MSIP_Label_3741da7a-79c1-417c-b408-16c0bfe99fca_ContentBits">
    <vt:lpwstr>0</vt:lpwstr>
  </property>
</Properties>
</file>