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19" r:id="rId4"/>
    <p:sldMasterId id="2147483966" r:id="rId5"/>
    <p:sldMasterId id="2147483660" r:id="rId6"/>
  </p:sldMasterIdLst>
  <p:notesMasterIdLst>
    <p:notesMasterId r:id="rId39"/>
  </p:notesMasterIdLst>
  <p:handoutMasterIdLst>
    <p:handoutMasterId r:id="rId40"/>
  </p:handoutMasterIdLst>
  <p:sldIdLst>
    <p:sldId id="2147471584" r:id="rId7"/>
    <p:sldId id="585" r:id="rId8"/>
    <p:sldId id="658" r:id="rId9"/>
    <p:sldId id="2147471596" r:id="rId10"/>
    <p:sldId id="2147471633" r:id="rId11"/>
    <p:sldId id="2147471675" r:id="rId12"/>
    <p:sldId id="2147471635" r:id="rId13"/>
    <p:sldId id="2147471676" r:id="rId14"/>
    <p:sldId id="2147471677" r:id="rId15"/>
    <p:sldId id="2147471670" r:id="rId16"/>
    <p:sldId id="2147471621" r:id="rId17"/>
    <p:sldId id="2147471637" r:id="rId18"/>
    <p:sldId id="2147471661" r:id="rId19"/>
    <p:sldId id="2147471614" r:id="rId20"/>
    <p:sldId id="2147471653" r:id="rId21"/>
    <p:sldId id="2147471669" r:id="rId22"/>
    <p:sldId id="2147471667" r:id="rId23"/>
    <p:sldId id="2147471668" r:id="rId24"/>
    <p:sldId id="2147471599" r:id="rId25"/>
    <p:sldId id="577" r:id="rId26"/>
    <p:sldId id="584" r:id="rId27"/>
    <p:sldId id="2147471598" r:id="rId28"/>
    <p:sldId id="2147471600" r:id="rId29"/>
    <p:sldId id="2147471590" r:id="rId30"/>
    <p:sldId id="2147471671" r:id="rId31"/>
    <p:sldId id="575" r:id="rId32"/>
    <p:sldId id="574" r:id="rId33"/>
    <p:sldId id="2147471630" r:id="rId34"/>
    <p:sldId id="2147471681" r:id="rId35"/>
    <p:sldId id="2147471682" r:id="rId36"/>
    <p:sldId id="2147471683" r:id="rId37"/>
    <p:sldId id="2147471659" r:id="rId38"/>
  </p:sldIdLst>
  <p:sldSz cx="12192000" cy="6858000"/>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8D60A-E119-33EB-E46E-B8700302EFD7}" name="Lee Connett" initials="LC" userId="S::lee.connett@kantar.com::522f96b5-6040-435d-ba85-54219a03da44" providerId="AD"/>
  <p188:author id="{E06C202F-E33F-D099-D360-ED92435E7FB1}" name="Anders Lundqvist" initials="AL" userId="S::Anders.Lundqvist@veriangroup.com::1839f0ba-5be4-4e84-a9e1-352e95520a63" providerId="AD"/>
  <p188:author id="{E76D4651-F1EF-21DA-6E2F-BBFB767E17A9}" name="Lou, Cyndi" initials="LC" userId="S::Cyndi.Lou@kantar.com::a340587f-e472-4971-862b-95192ab862dd" providerId="AD"/>
  <p188:author id="{24BC949C-6BFE-FF4D-DB3C-483D43C7C495}" name="Johanna Hemberg" initials="JH" userId="S::Johanna.Hemberg@veriangroup.com::0e9d2bd9-0bd1-476c-9646-11db5705dc4c" providerId="AD"/>
  <p188:author id="{F75F6CEE-EE2E-9D9F-CD8E-1568517C2F37}" name="Petersen, Kristine Amalie (KT)" initials="P(" userId="S::kristineamalie.petersen@kantar.com::79c0b1dd-57b0-45dc-8c6b-5074dec9fe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BF"/>
    <a:srgbClr val="E3DFDD"/>
    <a:srgbClr val="F16666"/>
    <a:srgbClr val="20BAAF"/>
    <a:srgbClr val="8FD6CE"/>
    <a:srgbClr val="B6E4DE"/>
    <a:srgbClr val="DBF2EF"/>
    <a:srgbClr val="BAB0AB"/>
    <a:srgbClr val="FFFFFF"/>
    <a:srgbClr val="D3C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6477" autoAdjust="0"/>
  </p:normalViewPr>
  <p:slideViewPr>
    <p:cSldViewPr snapToGrid="0">
      <p:cViewPr>
        <p:scale>
          <a:sx n="100" d="100"/>
          <a:sy n="100" d="100"/>
        </p:scale>
        <p:origin x="522" y="48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3089446386711506"/>
          <c:w val="1"/>
          <c:h val="0.50264382309388"/>
        </c:manualLayout>
      </c:layout>
      <c:barChart>
        <c:barDir val="col"/>
        <c:grouping val="clustered"/>
        <c:varyColors val="0"/>
        <c:ser>
          <c:idx val="2"/>
          <c:order val="0"/>
          <c:tx>
            <c:strRef>
              <c:f>Sheet1!$B$1</c:f>
              <c:strCache>
                <c:ptCount val="1"/>
                <c:pt idx="0">
                  <c:v>2023</c:v>
                </c:pt>
              </c:strCache>
            </c:strRef>
          </c:tx>
          <c:spPr>
            <a:solidFill>
              <a:srgbClr val="E3DFD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Militära konflikter eller krig</c:v>
                </c:pt>
                <c:pt idx="1">
                  <c:v>Klimatförändringarna</c:v>
                </c:pt>
                <c:pt idx="2">
                  <c:v>Organiserad brottslighet</c:v>
                </c:pt>
                <c:pt idx="3">
                  <c:v>Politisk extremism</c:v>
                </c:pt>
                <c:pt idx="4">
                  <c:v>Miljöförstöring</c:v>
                </c:pt>
                <c:pt idx="5">
                  <c:v>Terrorism</c:v>
                </c:pt>
                <c:pt idx="6">
                  <c:v>Ekonomisk kris</c:v>
                </c:pt>
                <c:pt idx="7">
                  <c:v>Utbredd korruption</c:v>
                </c:pt>
                <c:pt idx="8">
                  <c:v>Förlust av biologisk mångfald</c:v>
                </c:pt>
                <c:pt idx="9">
                  <c:v>Ökat antal flyktingar</c:v>
                </c:pt>
                <c:pt idx="10">
                  <c:v>Sjukdomar/pandemier</c:v>
                </c:pt>
                <c:pt idx="11">
                  <c:v>Fattigdom</c:v>
                </c:pt>
                <c:pt idx="12">
                  <c:v>Hög arbetslöshet</c:v>
                </c:pt>
                <c:pt idx="13">
                  <c:v>Oroar mig inte för något av ovanstående</c:v>
                </c:pt>
                <c:pt idx="14">
                  <c:v>Tveksam, vet ej</c:v>
                </c:pt>
              </c:strCache>
            </c:strRef>
          </c:cat>
          <c:val>
            <c:numRef>
              <c:f>Sheet1!$B$2:$B$16</c:f>
              <c:numCache>
                <c:formatCode>0</c:formatCode>
                <c:ptCount val="15"/>
                <c:pt idx="0">
                  <c:v>63</c:v>
                </c:pt>
                <c:pt idx="1">
                  <c:v>52</c:v>
                </c:pt>
                <c:pt idx="2">
                  <c:v>45</c:v>
                </c:pt>
                <c:pt idx="3">
                  <c:v>37</c:v>
                </c:pt>
                <c:pt idx="4">
                  <c:v>37</c:v>
                </c:pt>
                <c:pt idx="5">
                  <c:v>31</c:v>
                </c:pt>
                <c:pt idx="6">
                  <c:v>38</c:v>
                </c:pt>
                <c:pt idx="7">
                  <c:v>22</c:v>
                </c:pt>
                <c:pt idx="8">
                  <c:v>26</c:v>
                </c:pt>
                <c:pt idx="9">
                  <c:v>21</c:v>
                </c:pt>
                <c:pt idx="10">
                  <c:v>23</c:v>
                </c:pt>
                <c:pt idx="11">
                  <c:v>18</c:v>
                </c:pt>
                <c:pt idx="12">
                  <c:v>11</c:v>
                </c:pt>
                <c:pt idx="13">
                  <c:v>1</c:v>
                </c:pt>
                <c:pt idx="14">
                  <c:v>1</c:v>
                </c:pt>
              </c:numCache>
            </c:numRef>
          </c:val>
          <c:extLst>
            <c:ext xmlns:c16="http://schemas.microsoft.com/office/drawing/2014/chart" uri="{C3380CC4-5D6E-409C-BE32-E72D297353CC}">
              <c16:uniqueId val="{00000018-EC9E-4A68-AD5B-BB1E38F1DC8B}"/>
            </c:ext>
          </c:extLst>
        </c:ser>
        <c:ser>
          <c:idx val="1"/>
          <c:order val="1"/>
          <c:tx>
            <c:strRef>
              <c:f>Sheet1!$C$1</c:f>
              <c:strCache>
                <c:ptCount val="1"/>
                <c:pt idx="0">
                  <c:v>2024</c:v>
                </c:pt>
              </c:strCache>
            </c:strRef>
          </c:tx>
          <c:spPr>
            <a:solidFill>
              <a:schemeClr val="accent4"/>
            </a:solidFill>
            <a:ln>
              <a:solidFill>
                <a:schemeClr val="bg1"/>
              </a:solidFill>
            </a:ln>
            <a:effectLst/>
          </c:spPr>
          <c:invertIfNegative val="0"/>
          <c:dPt>
            <c:idx val="0"/>
            <c:invertIfNegative val="0"/>
            <c:bubble3D val="0"/>
            <c:spPr>
              <a:solidFill>
                <a:schemeClr val="accent4"/>
              </a:solidFill>
              <a:ln>
                <a:solidFill>
                  <a:schemeClr val="bg1"/>
                </a:solidFill>
              </a:ln>
              <a:effectLst/>
            </c:spPr>
            <c:extLst>
              <c:ext xmlns:c16="http://schemas.microsoft.com/office/drawing/2014/chart" uri="{C3380CC4-5D6E-409C-BE32-E72D297353CC}">
                <c16:uniqueId val="{00000001-98B4-044E-9E4E-D9997EDF1F7B}"/>
              </c:ext>
            </c:extLst>
          </c:dPt>
          <c:dPt>
            <c:idx val="1"/>
            <c:invertIfNegative val="0"/>
            <c:bubble3D val="0"/>
            <c:spPr>
              <a:solidFill>
                <a:schemeClr val="accent4"/>
              </a:solidFill>
              <a:ln>
                <a:solidFill>
                  <a:schemeClr val="bg1"/>
                </a:solidFill>
              </a:ln>
              <a:effectLst/>
            </c:spPr>
            <c:extLst>
              <c:ext xmlns:c16="http://schemas.microsoft.com/office/drawing/2014/chart" uri="{C3380CC4-5D6E-409C-BE32-E72D297353CC}">
                <c16:uniqueId val="{00000002-98B4-044E-9E4E-D9997EDF1F7B}"/>
              </c:ext>
            </c:extLst>
          </c:dPt>
          <c:dPt>
            <c:idx val="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3-98B4-044E-9E4E-D9997EDF1F7B}"/>
              </c:ext>
            </c:extLst>
          </c:dPt>
          <c:dPt>
            <c:idx val="3"/>
            <c:invertIfNegative val="0"/>
            <c:bubble3D val="0"/>
            <c:spPr>
              <a:solidFill>
                <a:schemeClr val="accent4"/>
              </a:solidFill>
              <a:ln>
                <a:solidFill>
                  <a:schemeClr val="bg1"/>
                </a:solidFill>
              </a:ln>
              <a:effectLst/>
            </c:spPr>
            <c:extLst>
              <c:ext xmlns:c16="http://schemas.microsoft.com/office/drawing/2014/chart" uri="{C3380CC4-5D6E-409C-BE32-E72D297353CC}">
                <c16:uniqueId val="{00000004-98B4-044E-9E4E-D9997EDF1F7B}"/>
              </c:ext>
            </c:extLst>
          </c:dPt>
          <c:dPt>
            <c:idx val="4"/>
            <c:invertIfNegative val="0"/>
            <c:bubble3D val="0"/>
            <c:spPr>
              <a:solidFill>
                <a:schemeClr val="accent4"/>
              </a:solidFill>
              <a:ln>
                <a:solidFill>
                  <a:schemeClr val="bg1"/>
                </a:solidFill>
              </a:ln>
              <a:effectLst/>
            </c:spPr>
            <c:extLst>
              <c:ext xmlns:c16="http://schemas.microsoft.com/office/drawing/2014/chart" uri="{C3380CC4-5D6E-409C-BE32-E72D297353CC}">
                <c16:uniqueId val="{00000005-98B4-044E-9E4E-D9997EDF1F7B}"/>
              </c:ext>
            </c:extLst>
          </c:dPt>
          <c:dPt>
            <c:idx val="6"/>
            <c:invertIfNegative val="0"/>
            <c:bubble3D val="0"/>
            <c:spPr>
              <a:solidFill>
                <a:schemeClr val="accent4"/>
              </a:solidFill>
              <a:ln>
                <a:solidFill>
                  <a:schemeClr val="bg1"/>
                </a:solidFill>
              </a:ln>
              <a:effectLst/>
            </c:spPr>
            <c:extLst>
              <c:ext xmlns:c16="http://schemas.microsoft.com/office/drawing/2014/chart" uri="{C3380CC4-5D6E-409C-BE32-E72D297353CC}">
                <c16:uniqueId val="{0000000B-FEAC-49E7-9848-79DC77FFEC0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Militära konflikter eller krig</c:v>
                </c:pt>
                <c:pt idx="1">
                  <c:v>Klimatförändringarna</c:v>
                </c:pt>
                <c:pt idx="2">
                  <c:v>Organiserad brottslighet</c:v>
                </c:pt>
                <c:pt idx="3">
                  <c:v>Politisk extremism</c:v>
                </c:pt>
                <c:pt idx="4">
                  <c:v>Miljöförstöring</c:v>
                </c:pt>
                <c:pt idx="5">
                  <c:v>Terrorism</c:v>
                </c:pt>
                <c:pt idx="6">
                  <c:v>Ekonomisk kris</c:v>
                </c:pt>
                <c:pt idx="7">
                  <c:v>Utbredd korruption</c:v>
                </c:pt>
                <c:pt idx="8">
                  <c:v>Förlust av biologisk mångfald</c:v>
                </c:pt>
                <c:pt idx="9">
                  <c:v>Ökat antal flyktingar</c:v>
                </c:pt>
                <c:pt idx="10">
                  <c:v>Sjukdomar/pandemier</c:v>
                </c:pt>
                <c:pt idx="11">
                  <c:v>Fattigdom</c:v>
                </c:pt>
                <c:pt idx="12">
                  <c:v>Hög arbetslöshet</c:v>
                </c:pt>
                <c:pt idx="13">
                  <c:v>Oroar mig inte för något av ovanstående</c:v>
                </c:pt>
                <c:pt idx="14">
                  <c:v>Tveksam, vet ej</c:v>
                </c:pt>
              </c:strCache>
            </c:strRef>
          </c:cat>
          <c:val>
            <c:numRef>
              <c:f>Sheet1!$C$2:$C$16</c:f>
              <c:numCache>
                <c:formatCode>General</c:formatCode>
                <c:ptCount val="15"/>
                <c:pt idx="0">
                  <c:v>68</c:v>
                </c:pt>
                <c:pt idx="1">
                  <c:v>50</c:v>
                </c:pt>
                <c:pt idx="2">
                  <c:v>47</c:v>
                </c:pt>
                <c:pt idx="3">
                  <c:v>42</c:v>
                </c:pt>
                <c:pt idx="4">
                  <c:v>39</c:v>
                </c:pt>
                <c:pt idx="5">
                  <c:v>39</c:v>
                </c:pt>
                <c:pt idx="6">
                  <c:v>28</c:v>
                </c:pt>
                <c:pt idx="7">
                  <c:v>26</c:v>
                </c:pt>
                <c:pt idx="8">
                  <c:v>24</c:v>
                </c:pt>
                <c:pt idx="9">
                  <c:v>24</c:v>
                </c:pt>
                <c:pt idx="10">
                  <c:v>19</c:v>
                </c:pt>
                <c:pt idx="11">
                  <c:v>16</c:v>
                </c:pt>
                <c:pt idx="12">
                  <c:v>10</c:v>
                </c:pt>
                <c:pt idx="13">
                  <c:v>1</c:v>
                </c:pt>
                <c:pt idx="14">
                  <c:v>1</c:v>
                </c:pt>
              </c:numCache>
            </c:numRef>
          </c:val>
          <c:extLst>
            <c:ext xmlns:c16="http://schemas.microsoft.com/office/drawing/2014/chart" uri="{C3380CC4-5D6E-409C-BE32-E72D297353CC}">
              <c16:uniqueId val="{00000001-39F3-1B4E-ABD5-8BCEA50D7879}"/>
            </c:ext>
          </c:extLst>
        </c:ser>
        <c:ser>
          <c:idx val="0"/>
          <c:order val="2"/>
          <c:tx>
            <c:strRef>
              <c:f>Sheet1!$D$1</c:f>
              <c:strCache>
                <c:ptCount val="1"/>
                <c:pt idx="0">
                  <c:v>2025</c:v>
                </c:pt>
              </c:strCache>
            </c:strRef>
          </c:tx>
          <c:spPr>
            <a:solidFill>
              <a:schemeClr val="accent2"/>
            </a:solidFill>
            <a:ln>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98B4-044E-9E4E-D9997EDF1F7B}"/>
              </c:ext>
            </c:extLst>
          </c:dPt>
          <c:dPt>
            <c:idx val="1"/>
            <c:invertIfNegative val="0"/>
            <c:bubble3D val="0"/>
            <c:extLst>
              <c:ext xmlns:c16="http://schemas.microsoft.com/office/drawing/2014/chart" uri="{C3380CC4-5D6E-409C-BE32-E72D297353CC}">
                <c16:uniqueId val="{00000007-98B4-044E-9E4E-D9997EDF1F7B}"/>
              </c:ext>
            </c:extLst>
          </c:dPt>
          <c:dPt>
            <c:idx val="2"/>
            <c:invertIfNegative val="0"/>
            <c:bubble3D val="0"/>
            <c:extLst>
              <c:ext xmlns:c16="http://schemas.microsoft.com/office/drawing/2014/chart" uri="{C3380CC4-5D6E-409C-BE32-E72D297353CC}">
                <c16:uniqueId val="{00000008-98B4-044E-9E4E-D9997EDF1F7B}"/>
              </c:ext>
            </c:extLst>
          </c:dPt>
          <c:dPt>
            <c:idx val="3"/>
            <c:invertIfNegative val="0"/>
            <c:bubble3D val="0"/>
            <c:extLst>
              <c:ext xmlns:c16="http://schemas.microsoft.com/office/drawing/2014/chart" uri="{C3380CC4-5D6E-409C-BE32-E72D297353CC}">
                <c16:uniqueId val="{00000009-98B4-044E-9E4E-D9997EDF1F7B}"/>
              </c:ext>
            </c:extLst>
          </c:dPt>
          <c:dPt>
            <c:idx val="4"/>
            <c:invertIfNegative val="0"/>
            <c:bubble3D val="0"/>
            <c:extLst>
              <c:ext xmlns:c16="http://schemas.microsoft.com/office/drawing/2014/chart" uri="{C3380CC4-5D6E-409C-BE32-E72D297353CC}">
                <c16:uniqueId val="{0000000A-98B4-044E-9E4E-D9997EDF1F7B}"/>
              </c:ext>
            </c:extLst>
          </c:dPt>
          <c:dPt>
            <c:idx val="6"/>
            <c:invertIfNegative val="0"/>
            <c:bubble3D val="0"/>
            <c:extLst>
              <c:ext xmlns:c16="http://schemas.microsoft.com/office/drawing/2014/chart" uri="{C3380CC4-5D6E-409C-BE32-E72D297353CC}">
                <c16:uniqueId val="{00000017-FEAC-49E7-9848-79DC77FFEC0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Militära konflikter eller krig</c:v>
                </c:pt>
                <c:pt idx="1">
                  <c:v>Klimatförändringarna</c:v>
                </c:pt>
                <c:pt idx="2">
                  <c:v>Organiserad brottslighet</c:v>
                </c:pt>
                <c:pt idx="3">
                  <c:v>Politisk extremism</c:v>
                </c:pt>
                <c:pt idx="4">
                  <c:v>Miljöförstöring</c:v>
                </c:pt>
                <c:pt idx="5">
                  <c:v>Terrorism</c:v>
                </c:pt>
                <c:pt idx="6">
                  <c:v>Ekonomisk kris</c:v>
                </c:pt>
                <c:pt idx="7">
                  <c:v>Utbredd korruption</c:v>
                </c:pt>
                <c:pt idx="8">
                  <c:v>Förlust av biologisk mångfald</c:v>
                </c:pt>
                <c:pt idx="9">
                  <c:v>Ökat antal flyktingar</c:v>
                </c:pt>
                <c:pt idx="10">
                  <c:v>Sjukdomar/pandemier</c:v>
                </c:pt>
                <c:pt idx="11">
                  <c:v>Fattigdom</c:v>
                </c:pt>
                <c:pt idx="12">
                  <c:v>Hög arbetslöshet</c:v>
                </c:pt>
                <c:pt idx="13">
                  <c:v>Oroar mig inte för något av ovanstående</c:v>
                </c:pt>
                <c:pt idx="14">
                  <c:v>Tveksam, vet ej</c:v>
                </c:pt>
              </c:strCache>
            </c:strRef>
          </c:cat>
          <c:val>
            <c:numRef>
              <c:f>Sheet1!$D$2:$D$16</c:f>
              <c:numCache>
                <c:formatCode>General</c:formatCode>
                <c:ptCount val="15"/>
                <c:pt idx="0">
                  <c:v>66</c:v>
                </c:pt>
                <c:pt idx="1">
                  <c:v>53</c:v>
                </c:pt>
                <c:pt idx="2">
                  <c:v>51</c:v>
                </c:pt>
                <c:pt idx="3">
                  <c:v>50</c:v>
                </c:pt>
                <c:pt idx="4">
                  <c:v>38</c:v>
                </c:pt>
                <c:pt idx="5">
                  <c:v>39</c:v>
                </c:pt>
                <c:pt idx="6">
                  <c:v>25</c:v>
                </c:pt>
                <c:pt idx="7">
                  <c:v>26</c:v>
                </c:pt>
                <c:pt idx="8">
                  <c:v>25</c:v>
                </c:pt>
                <c:pt idx="9">
                  <c:v>21</c:v>
                </c:pt>
                <c:pt idx="10">
                  <c:v>21</c:v>
                </c:pt>
                <c:pt idx="11">
                  <c:v>16</c:v>
                </c:pt>
                <c:pt idx="12">
                  <c:v>12</c:v>
                </c:pt>
                <c:pt idx="13">
                  <c:v>1</c:v>
                </c:pt>
                <c:pt idx="14">
                  <c:v>1</c:v>
                </c:pt>
              </c:numCache>
            </c:numRef>
          </c:val>
          <c:extLst>
            <c:ext xmlns:c16="http://schemas.microsoft.com/office/drawing/2014/chart" uri="{C3380CC4-5D6E-409C-BE32-E72D297353CC}">
              <c16:uniqueId val="{00000000-39F3-1B4E-ABD5-8BCEA50D7879}"/>
            </c:ext>
          </c:extLst>
        </c:ser>
        <c:dLbls>
          <c:dLblPos val="outEnd"/>
          <c:showLegendKey val="0"/>
          <c:showVal val="1"/>
          <c:showCatName val="0"/>
          <c:showSerName val="0"/>
          <c:showPercent val="0"/>
          <c:showBubbleSize val="0"/>
        </c:dLbls>
        <c:gapWidth val="104"/>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l"/>
        <c:numFmt formatCode="0" sourceLinked="1"/>
        <c:majorTickMark val="none"/>
        <c:minorTickMark val="none"/>
        <c:tickLblPos val="nextTo"/>
        <c:crossAx val="1803360079"/>
        <c:crosses val="autoZero"/>
        <c:crossBetween val="between"/>
      </c:valAx>
      <c:spPr>
        <a:noFill/>
        <a:ln>
          <a:noFill/>
        </a:ln>
        <a:effectLst/>
      </c:spPr>
    </c:plotArea>
    <c:legend>
      <c:legendPos val="t"/>
      <c:legendEntry>
        <c:idx val="2"/>
        <c:txPr>
          <a:bodyPr rot="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0-7FC5-497D-B01E-43991710F0B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Så gott som dagligen</c:v>
                </c:pt>
                <c:pt idx="1">
                  <c:v>Någon gång 
i veckan</c:v>
                </c:pt>
                <c:pt idx="2">
                  <c:v>Någon gång 
i månaden</c:v>
                </c:pt>
                <c:pt idx="3">
                  <c:v>Någon gång om året</c:v>
                </c:pt>
                <c:pt idx="4">
                  <c:v>Mer sällan</c:v>
                </c:pt>
                <c:pt idx="5">
                  <c:v>Aldrig</c:v>
                </c:pt>
                <c:pt idx="6">
                  <c:v>Tveksam, vet ej</c:v>
                </c:pt>
              </c:strCache>
            </c:strRef>
          </c:cat>
          <c:val>
            <c:numRef>
              <c:f>Sheet1!$B$2:$B$8</c:f>
              <c:numCache>
                <c:formatCode>#\ ##0</c:formatCode>
                <c:ptCount val="7"/>
                <c:pt idx="0">
                  <c:v>8.0458768081996599</c:v>
                </c:pt>
                <c:pt idx="1">
                  <c:v>20.388918482642033</c:v>
                </c:pt>
                <c:pt idx="2">
                  <c:v>30.997245807071177</c:v>
                </c:pt>
                <c:pt idx="3">
                  <c:v>17.948913265752264</c:v>
                </c:pt>
                <c:pt idx="4">
                  <c:v>12.56851153939599</c:v>
                </c:pt>
                <c:pt idx="5">
                  <c:v>6.4036170536224661</c:v>
                </c:pt>
                <c:pt idx="6">
                  <c:v>3.6469170433164084</c:v>
                </c:pt>
              </c:numCache>
            </c:numRef>
          </c:val>
          <c:extLst>
            <c:ext xmlns:c16="http://schemas.microsoft.com/office/drawing/2014/chart" uri="{C3380CC4-5D6E-409C-BE32-E72D297353CC}">
              <c16:uniqueId val="{00000000-F717-4A19-A1AD-271882F15C28}"/>
            </c:ext>
          </c:extLst>
        </c:ser>
        <c:ser>
          <c:idx val="1"/>
          <c:order val="1"/>
          <c:tx>
            <c:strRef>
              <c:f>Sheet1!$C$1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Så gott som dagligen</c:v>
                </c:pt>
                <c:pt idx="1">
                  <c:v>Någon gång 
i veckan</c:v>
                </c:pt>
                <c:pt idx="2">
                  <c:v>Någon gång 
i månaden</c:v>
                </c:pt>
                <c:pt idx="3">
                  <c:v>Någon gång om året</c:v>
                </c:pt>
                <c:pt idx="4">
                  <c:v>Mer sällan</c:v>
                </c:pt>
                <c:pt idx="5">
                  <c:v>Aldrig</c:v>
                </c:pt>
                <c:pt idx="6">
                  <c:v>Tveksam, vet ej</c:v>
                </c:pt>
              </c:strCache>
            </c:strRef>
          </c:cat>
          <c:val>
            <c:numRef>
              <c:f>Sheet1!$C$2:$C$8</c:f>
              <c:numCache>
                <c:formatCode>General</c:formatCode>
                <c:ptCount val="7"/>
                <c:pt idx="0">
                  <c:v>8</c:v>
                </c:pt>
                <c:pt idx="1">
                  <c:v>23</c:v>
                </c:pt>
                <c:pt idx="2">
                  <c:v>32</c:v>
                </c:pt>
                <c:pt idx="3">
                  <c:v>17</c:v>
                </c:pt>
                <c:pt idx="4">
                  <c:v>13</c:v>
                </c:pt>
                <c:pt idx="5">
                  <c:v>4</c:v>
                </c:pt>
                <c:pt idx="6">
                  <c:v>2</c:v>
                </c:pt>
              </c:numCache>
            </c:numRef>
          </c:val>
          <c:extLst>
            <c:ext xmlns:c16="http://schemas.microsoft.com/office/drawing/2014/chart" uri="{C3380CC4-5D6E-409C-BE32-E72D297353CC}">
              <c16:uniqueId val="{00000002-F366-4F7E-B6B2-5B3BA6D15125}"/>
            </c:ext>
          </c:extLst>
        </c:ser>
        <c:dLbls>
          <c:dLblPos val="outEnd"/>
          <c:showLegendKey val="0"/>
          <c:showVal val="1"/>
          <c:showCatName val="0"/>
          <c:showSerName val="0"/>
          <c:showPercent val="0"/>
          <c:showBubbleSize val="0"/>
        </c:dLbls>
        <c:gapWidth val="219"/>
        <c:overlap val="-27"/>
        <c:axId val="75373535"/>
        <c:axId val="1077089167"/>
      </c:barChart>
      <c:catAx>
        <c:axId val="7537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077089167"/>
        <c:crosses val="autoZero"/>
        <c:auto val="1"/>
        <c:lblAlgn val="ctr"/>
        <c:lblOffset val="100"/>
        <c:noMultiLvlLbl val="0"/>
      </c:catAx>
      <c:valAx>
        <c:axId val="1077089167"/>
        <c:scaling>
          <c:orientation val="minMax"/>
        </c:scaling>
        <c:delete val="1"/>
        <c:axPos val="l"/>
        <c:numFmt formatCode="#\ ##0" sourceLinked="1"/>
        <c:majorTickMark val="none"/>
        <c:minorTickMark val="none"/>
        <c:tickLblPos val="nextTo"/>
        <c:crossAx val="75373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22242374659835"/>
          <c:y val="3.669724770642202E-2"/>
          <c:w val="0.70577757625340165"/>
          <c:h val="0.92660550458715596"/>
        </c:manualLayout>
      </c:layout>
      <c:barChart>
        <c:barDir val="bar"/>
        <c:grouping val="clustered"/>
        <c:varyColors val="0"/>
        <c:ser>
          <c:idx val="0"/>
          <c:order val="0"/>
          <c:tx>
            <c:strRef>
              <c:f>Sheet1!$B$1</c:f>
              <c:strCache>
                <c:ptCount val="1"/>
                <c:pt idx="0">
                  <c:v>2025</c:v>
                </c:pt>
              </c:strCache>
            </c:strRef>
          </c:tx>
          <c:spPr>
            <a:solidFill>
              <a:schemeClr val="accent2"/>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B2ED-7844-9005-2D1A20E6CE9F}"/>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B2ED-7844-9005-2D1A20E6CE9F}"/>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B2ED-7844-9005-2D1A20E6CE9F}"/>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B2ED-7844-9005-2D1A20E6CE9F}"/>
              </c:ext>
            </c:extLst>
          </c:dPt>
          <c:dPt>
            <c:idx val="4"/>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4ADE-7F41-99ED-87CB4E239EFB}"/>
              </c:ext>
            </c:extLst>
          </c:dPt>
          <c:dPt>
            <c:idx val="5"/>
            <c:invertIfNegative val="0"/>
            <c:bubble3D val="0"/>
            <c:spPr>
              <a:solidFill>
                <a:schemeClr val="accent4">
                  <a:lumMod val="60000"/>
                  <a:lumOff val="40000"/>
                </a:schemeClr>
              </a:solidFill>
              <a:ln>
                <a:solidFill>
                  <a:schemeClr val="bg1"/>
                </a:solidFill>
              </a:ln>
              <a:effectLst/>
            </c:spPr>
            <c:extLst>
              <c:ext xmlns:c16="http://schemas.microsoft.com/office/drawing/2014/chart" uri="{C3380CC4-5D6E-409C-BE32-E72D297353CC}">
                <c16:uniqueId val="{00000000-B2ED-7844-9005-2D1A20E6CE9F}"/>
              </c:ext>
            </c:extLst>
          </c:dPt>
          <c:dPt>
            <c:idx val="6"/>
            <c:invertIfNegative val="0"/>
            <c:bubble3D val="0"/>
            <c:spPr>
              <a:solidFill>
                <a:schemeClr val="accent4"/>
              </a:solidFill>
              <a:ln>
                <a:solidFill>
                  <a:schemeClr val="bg1"/>
                </a:solidFill>
              </a:ln>
              <a:effectLst/>
            </c:spPr>
            <c:extLst>
              <c:ext xmlns:c16="http://schemas.microsoft.com/office/drawing/2014/chart" uri="{C3380CC4-5D6E-409C-BE32-E72D297353CC}">
                <c16:uniqueId val="{0000000C-5D48-4055-A4B1-5188FE5EEE2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Sheet1!$A$2:$A$8</c:f>
              <c:strCache>
                <c:ptCount val="7"/>
                <c:pt idx="0">
                  <c:v>Politiker</c:v>
                </c:pt>
                <c:pt idx="1">
                  <c:v>Företag</c:v>
                </c:pt>
                <c:pt idx="2">
                  <c:v>Jag själv/privatpersoner</c:v>
                </c:pt>
                <c:pt idx="3">
                  <c:v>Investerare och banker</c:v>
                </c:pt>
                <c:pt idx="4">
                  <c:v>Ideella organisationer</c:v>
                </c:pt>
                <c:pt idx="5">
                  <c:v>Någon annan</c:v>
                </c:pt>
                <c:pt idx="6">
                  <c:v>Tveksam, vet</c:v>
                </c:pt>
              </c:strCache>
            </c:strRef>
          </c:cat>
          <c:val>
            <c:numRef>
              <c:f>Sheet1!$B$2:$B$8</c:f>
              <c:numCache>
                <c:formatCode>#\ ##0</c:formatCode>
                <c:ptCount val="7"/>
                <c:pt idx="0">
                  <c:v>53.34979780339637</c:v>
                </c:pt>
                <c:pt idx="1">
                  <c:v>17.817595742373111</c:v>
                </c:pt>
                <c:pt idx="2">
                  <c:v>10.827259483613503</c:v>
                </c:pt>
                <c:pt idx="3">
                  <c:v>3.9752964391012502</c:v>
                </c:pt>
                <c:pt idx="4">
                  <c:v>0.3112414925923771</c:v>
                </c:pt>
                <c:pt idx="5">
                  <c:v>5.7774737677591688</c:v>
                </c:pt>
                <c:pt idx="6">
                  <c:v>7.9413352711642169</c:v>
                </c:pt>
              </c:numCache>
            </c:numRef>
          </c:val>
          <c:extLst>
            <c:ext xmlns:c16="http://schemas.microsoft.com/office/drawing/2014/chart" uri="{C3380CC4-5D6E-409C-BE32-E72D297353CC}">
              <c16:uniqueId val="{00000000-4ADE-7F41-99ED-87CB4E239EFB}"/>
            </c:ext>
          </c:extLst>
        </c:ser>
        <c:dLbls>
          <c:dLblPos val="outEnd"/>
          <c:showLegendKey val="0"/>
          <c:showVal val="1"/>
          <c:showCatName val="0"/>
          <c:showSerName val="0"/>
          <c:showPercent val="0"/>
          <c:showBubbleSize val="0"/>
        </c:dLbls>
        <c:gapWidth val="17"/>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60146910604912E-2"/>
          <c:y val="0"/>
          <c:w val="0.93607079289827599"/>
          <c:h val="0.93366729492424794"/>
        </c:manualLayout>
      </c:layout>
      <c:barChart>
        <c:barDir val="bar"/>
        <c:grouping val="percentStacked"/>
        <c:varyColors val="0"/>
        <c:ser>
          <c:idx val="0"/>
          <c:order val="0"/>
          <c:tx>
            <c:strRef>
              <c:f>Sheet1!$B$1</c:f>
              <c:strCache>
                <c:ptCount val="1"/>
                <c:pt idx="0">
                  <c:v>1 Instämmer inte alls</c:v>
                </c:pt>
              </c:strCache>
            </c:strRef>
          </c:tx>
          <c:spPr>
            <a:solidFill>
              <a:srgbClr val="DBF2E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Sheet1!$A$2</c:f>
              <c:numCache>
                <c:formatCode>General</c:formatCode>
                <c:ptCount val="1"/>
              </c:numCache>
            </c:numRef>
          </c:cat>
          <c:val>
            <c:numRef>
              <c:f>Sheet1!$B$2</c:f>
              <c:numCache>
                <c:formatCode>#\ ##0</c:formatCode>
                <c:ptCount val="1"/>
                <c:pt idx="0">
                  <c:v>5.1076974519668568</c:v>
                </c:pt>
              </c:numCache>
            </c:numRef>
          </c:val>
          <c:extLst>
            <c:ext xmlns:c16="http://schemas.microsoft.com/office/drawing/2014/chart" uri="{C3380CC4-5D6E-409C-BE32-E72D297353CC}">
              <c16:uniqueId val="{00000000-4ADE-7F41-99ED-87CB4E239EFB}"/>
            </c:ext>
          </c:extLst>
        </c:ser>
        <c:ser>
          <c:idx val="1"/>
          <c:order val="1"/>
          <c:tx>
            <c:strRef>
              <c:f>Sheet1!$C$1</c:f>
              <c:strCache>
                <c:ptCount val="1"/>
                <c:pt idx="0">
                  <c:v>2</c:v>
                </c:pt>
              </c:strCache>
            </c:strRef>
          </c:tx>
          <c:spPr>
            <a:solidFill>
              <a:srgbClr val="B6E4D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 ##0</c:formatCode>
                <c:ptCount val="1"/>
                <c:pt idx="0">
                  <c:v>5.5107810880909218</c:v>
                </c:pt>
              </c:numCache>
            </c:numRef>
          </c:val>
          <c:extLst>
            <c:ext xmlns:c16="http://schemas.microsoft.com/office/drawing/2014/chart" uri="{C3380CC4-5D6E-409C-BE32-E72D297353CC}">
              <c16:uniqueId val="{00000002-FFC3-F64C-A210-3E88E56AC675}"/>
            </c:ext>
          </c:extLst>
        </c:ser>
        <c:ser>
          <c:idx val="2"/>
          <c:order val="2"/>
          <c:tx>
            <c:strRef>
              <c:f>Sheet1!$D$1</c:f>
              <c:strCache>
                <c:ptCount val="1"/>
                <c:pt idx="0">
                  <c:v>3</c:v>
                </c:pt>
              </c:strCache>
            </c:strRef>
          </c:tx>
          <c:spPr>
            <a:solidFill>
              <a:srgbClr val="8FD6CE"/>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 ##0</c:formatCode>
                <c:ptCount val="1"/>
                <c:pt idx="0">
                  <c:v>15.518580533136634</c:v>
                </c:pt>
              </c:numCache>
            </c:numRef>
          </c:val>
          <c:extLst>
            <c:ext xmlns:c16="http://schemas.microsoft.com/office/drawing/2014/chart" uri="{C3380CC4-5D6E-409C-BE32-E72D297353CC}">
              <c16:uniqueId val="{00000003-FFC3-F64C-A210-3E88E56AC675}"/>
            </c:ext>
          </c:extLst>
        </c:ser>
        <c:ser>
          <c:idx val="3"/>
          <c:order val="3"/>
          <c:tx>
            <c:strRef>
              <c:f>Sheet1!$E$1</c:f>
              <c:strCache>
                <c:ptCount val="1"/>
                <c:pt idx="0">
                  <c:v>4</c:v>
                </c:pt>
              </c:strCache>
            </c:strRef>
          </c:tx>
          <c:spPr>
            <a:solidFill>
              <a:srgbClr val="64C8B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 ##0</c:formatCode>
                <c:ptCount val="1"/>
                <c:pt idx="0">
                  <c:v>21.47800269555723</c:v>
                </c:pt>
              </c:numCache>
            </c:numRef>
          </c:val>
          <c:extLst>
            <c:ext xmlns:c16="http://schemas.microsoft.com/office/drawing/2014/chart" uri="{C3380CC4-5D6E-409C-BE32-E72D297353CC}">
              <c16:uniqueId val="{00000004-FFC3-F64C-A210-3E88E56AC675}"/>
            </c:ext>
          </c:extLst>
        </c:ser>
        <c:ser>
          <c:idx val="4"/>
          <c:order val="4"/>
          <c:tx>
            <c:strRef>
              <c:f>Sheet1!$F$1</c:f>
              <c:strCache>
                <c:ptCount val="1"/>
                <c:pt idx="0">
                  <c:v>5 Instämmer helt och hållet</c:v>
                </c:pt>
              </c:strCache>
            </c:strRef>
          </c:tx>
          <c:spPr>
            <a:solidFill>
              <a:srgbClr val="20BAA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 ##0</c:formatCode>
                <c:ptCount val="1"/>
                <c:pt idx="0">
                  <c:v>47.867242679796384</c:v>
                </c:pt>
              </c:numCache>
            </c:numRef>
          </c:val>
          <c:extLst>
            <c:ext xmlns:c16="http://schemas.microsoft.com/office/drawing/2014/chart" uri="{C3380CC4-5D6E-409C-BE32-E72D297353CC}">
              <c16:uniqueId val="{00000005-FFC3-F64C-A210-3E88E56AC675}"/>
            </c:ext>
          </c:extLst>
        </c:ser>
        <c:ser>
          <c:idx val="5"/>
          <c:order val="5"/>
          <c:tx>
            <c:strRef>
              <c:f>Sheet1!$G$1</c:f>
              <c:strCache>
                <c:ptCount val="1"/>
                <c:pt idx="0">
                  <c:v>Tveksam, vet ej</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 ##0</c:formatCode>
                <c:ptCount val="1"/>
                <c:pt idx="0">
                  <c:v>4.5176955514519728</c:v>
                </c:pt>
              </c:numCache>
            </c:numRef>
          </c:val>
          <c:extLst>
            <c:ext xmlns:c16="http://schemas.microsoft.com/office/drawing/2014/chart" uri="{C3380CC4-5D6E-409C-BE32-E72D297353CC}">
              <c16:uniqueId val="{00000000-C4A7-47B2-84BD-CC0C0F7043E5}"/>
            </c:ext>
          </c:extLst>
        </c:ser>
        <c:dLbls>
          <c:dLblPos val="ctr"/>
          <c:showLegendKey val="0"/>
          <c:showVal val="1"/>
          <c:showCatName val="0"/>
          <c:showSerName val="0"/>
          <c:showPercent val="0"/>
          <c:showBubbleSize val="0"/>
        </c:dLbls>
        <c:gapWidth val="220"/>
        <c:overlap val="100"/>
        <c:axId val="2036619631"/>
        <c:axId val="90733600"/>
      </c:barChart>
      <c:catAx>
        <c:axId val="203661963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scaling>
        <c:delete val="1"/>
        <c:axPos val="b"/>
        <c:numFmt formatCode="0%" sourceLinked="1"/>
        <c:majorTickMark val="none"/>
        <c:minorTickMark val="none"/>
        <c:tickLblPos val="nextTo"/>
        <c:crossAx val="203661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76403849231345E-2"/>
          <c:y val="1.5157997469316883E-2"/>
          <c:w val="0.89345507959478354"/>
          <c:h val="0.82480636869669821"/>
        </c:manualLayout>
      </c:layout>
      <c:barChart>
        <c:barDir val="col"/>
        <c:grouping val="clustered"/>
        <c:varyColors val="0"/>
        <c:ser>
          <c:idx val="0"/>
          <c:order val="0"/>
          <c:tx>
            <c:strRef>
              <c:f>Blad1!$B$1</c:f>
              <c:strCache>
                <c:ptCount val="1"/>
                <c:pt idx="0">
                  <c:v>Instämmer</c:v>
                </c:pt>
              </c:strCache>
            </c:strRef>
          </c:tx>
          <c:spPr>
            <a:solidFill>
              <a:schemeClr val="accent1"/>
            </a:solidFill>
            <a:ln>
              <a:solidFill>
                <a:schemeClr val="bg1"/>
              </a:solidFill>
            </a:ln>
            <a:effectLst/>
          </c:spPr>
          <c:invertIfNegative val="0"/>
          <c:dPt>
            <c:idx val="1"/>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EAB-406E-9668-72FF96F08318}"/>
              </c:ext>
            </c:extLst>
          </c:dPt>
          <c:dPt>
            <c:idx val="2"/>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11BD-4AB4-9F88-99F0886C8041}"/>
              </c:ext>
            </c:extLst>
          </c:dPt>
          <c:dLbls>
            <c:dLbl>
              <c:idx val="1"/>
              <c:tx>
                <c:rich>
                  <a:bodyPr/>
                  <a:lstStyle/>
                  <a:p>
                    <a:fld id="{10B095FD-AE2A-4B76-8A0C-E1FE434868A1}" type="VALUE">
                      <a:rPr lang="en-US" smtClean="0"/>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AB-406E-9668-72FF96F08318}"/>
                </c:ext>
              </c:extLst>
            </c:dLbl>
            <c:dLbl>
              <c:idx val="2"/>
              <c:tx>
                <c:rich>
                  <a:bodyPr/>
                  <a:lstStyle/>
                  <a:p>
                    <a:fld id="{AC3F5BAA-9E34-40DF-AE4F-9576BEBA7A5B}" type="VALUE">
                      <a:rPr lang="en-US" smtClean="0"/>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BD-4AB4-9F88-99F0886C8041}"/>
                </c:ext>
              </c:extLst>
            </c:dLbl>
            <c:spPr>
              <a:noFill/>
              <a:ln>
                <a:noFill/>
              </a:ln>
              <a:effectLst/>
            </c:spPr>
            <c:txPr>
              <a:bodyPr rot="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2023</c:v>
                </c:pt>
                <c:pt idx="1">
                  <c:v>2024</c:v>
                </c:pt>
                <c:pt idx="2">
                  <c:v>2025</c:v>
                </c:pt>
              </c:numCache>
            </c:numRef>
          </c:cat>
          <c:val>
            <c:numRef>
              <c:f>Blad1!$B$2:$B$4</c:f>
              <c:numCache>
                <c:formatCode>#\ ##0</c:formatCode>
                <c:ptCount val="3"/>
                <c:pt idx="0">
                  <c:v>71</c:v>
                </c:pt>
                <c:pt idx="1">
                  <c:v>68</c:v>
                </c:pt>
                <c:pt idx="2">
                  <c:v>69</c:v>
                </c:pt>
              </c:numCache>
            </c:numRef>
          </c:val>
          <c:extLst>
            <c:ext xmlns:c16="http://schemas.microsoft.com/office/drawing/2014/chart" uri="{C3380CC4-5D6E-409C-BE32-E72D297353CC}">
              <c16:uniqueId val="{00000006-4EAB-406E-9668-72FF96F08318}"/>
            </c:ext>
          </c:extLst>
        </c:ser>
        <c:dLbls>
          <c:showLegendKey val="0"/>
          <c:showVal val="0"/>
          <c:showCatName val="0"/>
          <c:showSerName val="0"/>
          <c:showPercent val="0"/>
          <c:showBubbleSize val="0"/>
        </c:dLbls>
        <c:gapWidth val="150"/>
        <c:axId val="396899696"/>
        <c:axId val="396895376"/>
      </c:barChart>
      <c:catAx>
        <c:axId val="396899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crossAx val="396895376"/>
        <c:crosses val="autoZero"/>
        <c:auto val="1"/>
        <c:lblAlgn val="ctr"/>
        <c:lblOffset val="100"/>
        <c:noMultiLvlLbl val="0"/>
      </c:catAx>
      <c:valAx>
        <c:axId val="396895376"/>
        <c:scaling>
          <c:orientation val="minMax"/>
          <c:max val="100"/>
        </c:scaling>
        <c:delete val="1"/>
        <c:axPos val="l"/>
        <c:numFmt formatCode="#\ ##0" sourceLinked="1"/>
        <c:majorTickMark val="out"/>
        <c:minorTickMark val="none"/>
        <c:tickLblPos val="nextTo"/>
        <c:crossAx val="39689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sv-SE">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966501747851116"/>
          <c:y val="0.1445379325213309"/>
          <c:w val="0.51028212200147949"/>
          <c:h val="0.83762020085092559"/>
        </c:manualLayout>
      </c:layout>
      <c:barChart>
        <c:barDir val="bar"/>
        <c:grouping val="percentStacked"/>
        <c:varyColors val="0"/>
        <c:ser>
          <c:idx val="0"/>
          <c:order val="0"/>
          <c:tx>
            <c:strRef>
              <c:f>Sheet1!$B$1</c:f>
              <c:strCache>
                <c:ptCount val="1"/>
                <c:pt idx="0">
                  <c:v>1 Instämmer inte alls</c:v>
                </c:pt>
              </c:strCache>
            </c:strRef>
          </c:tx>
          <c:spPr>
            <a:solidFill>
              <a:srgbClr val="E80000"/>
            </a:solidFill>
            <a:ln>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F5F5-47A0-9CFD-61C4AD7ACA44}"/>
              </c:ext>
            </c:extLst>
          </c:dPt>
          <c:dPt>
            <c:idx val="2"/>
            <c:invertIfNegative val="0"/>
            <c:bubble3D val="0"/>
            <c:extLst>
              <c:ext xmlns:c16="http://schemas.microsoft.com/office/drawing/2014/chart" uri="{C3380CC4-5D6E-409C-BE32-E72D297353CC}">
                <c16:uniqueId val="{00000003-DC54-4E55-882C-A928587E21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Sheet1!$B$2:$B$4</c:f>
              <c:numCache>
                <c:formatCode>#\ ##0</c:formatCode>
                <c:ptCount val="3"/>
                <c:pt idx="0">
                  <c:v>7.3859532602191704</c:v>
                </c:pt>
                <c:pt idx="1">
                  <c:v>3.8592331065547913</c:v>
                </c:pt>
                <c:pt idx="2">
                  <c:v>2.778106876270765</c:v>
                </c:pt>
              </c:numCache>
            </c:numRef>
          </c:val>
          <c:extLst>
            <c:ext xmlns:c16="http://schemas.microsoft.com/office/drawing/2014/chart" uri="{C3380CC4-5D6E-409C-BE32-E72D297353CC}">
              <c16:uniqueId val="{00000000-39F3-1B4E-ABD5-8BCEA50D7879}"/>
            </c:ext>
          </c:extLst>
        </c:ser>
        <c:ser>
          <c:idx val="1"/>
          <c:order val="1"/>
          <c:tx>
            <c:strRef>
              <c:f>Sheet1!$C$1</c:f>
              <c:strCache>
                <c:ptCount val="1"/>
                <c:pt idx="0">
                  <c:v>2</c:v>
                </c:pt>
              </c:strCache>
            </c:strRef>
          </c:tx>
          <c:spPr>
            <a:solidFill>
              <a:srgbClr val="F16666"/>
            </a:solidFill>
            <a:ln>
              <a:solidFill>
                <a:schemeClr val="bg1"/>
              </a:solidFill>
            </a:ln>
            <a:effectLst/>
          </c:spPr>
          <c:invertIfNegative val="0"/>
          <c:dPt>
            <c:idx val="0"/>
            <c:invertIfNegative val="0"/>
            <c:bubble3D val="0"/>
            <c:spPr>
              <a:solidFill>
                <a:srgbClr val="F16666"/>
              </a:solidFill>
              <a:ln>
                <a:solidFill>
                  <a:schemeClr val="bg1"/>
                </a:solidFill>
              </a:ln>
              <a:effectLst/>
            </c:spPr>
            <c:extLst>
              <c:ext xmlns:c16="http://schemas.microsoft.com/office/drawing/2014/chart" uri="{C3380CC4-5D6E-409C-BE32-E72D297353CC}">
                <c16:uniqueId val="{00000003-F5F5-47A0-9CFD-61C4AD7ACA44}"/>
              </c:ext>
            </c:extLst>
          </c:dPt>
          <c:dPt>
            <c:idx val="2"/>
            <c:invertIfNegative val="0"/>
            <c:bubble3D val="0"/>
            <c:spPr>
              <a:solidFill>
                <a:srgbClr val="F16666"/>
              </a:solidFill>
              <a:ln>
                <a:solidFill>
                  <a:schemeClr val="bg1"/>
                </a:solidFill>
              </a:ln>
              <a:effectLst/>
            </c:spPr>
            <c:extLst>
              <c:ext xmlns:c16="http://schemas.microsoft.com/office/drawing/2014/chart" uri="{C3380CC4-5D6E-409C-BE32-E72D297353CC}">
                <c16:uniqueId val="{0000000B-DC54-4E55-882C-A928587E21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Sheet1!$C$2:$C$4</c:f>
              <c:numCache>
                <c:formatCode>#\ ##0</c:formatCode>
                <c:ptCount val="3"/>
                <c:pt idx="0">
                  <c:v>6.4363425673463013</c:v>
                </c:pt>
                <c:pt idx="1">
                  <c:v>5.8382163451447067</c:v>
                </c:pt>
                <c:pt idx="2">
                  <c:v>5.6029137191754126</c:v>
                </c:pt>
              </c:numCache>
            </c:numRef>
          </c:val>
          <c:extLst>
            <c:ext xmlns:c16="http://schemas.microsoft.com/office/drawing/2014/chart" uri="{C3380CC4-5D6E-409C-BE32-E72D297353CC}">
              <c16:uniqueId val="{00000001-39F3-1B4E-ABD5-8BCEA50D7879}"/>
            </c:ext>
          </c:extLst>
        </c:ser>
        <c:ser>
          <c:idx val="2"/>
          <c:order val="2"/>
          <c:tx>
            <c:strRef>
              <c:f>Sheet1!$D$1</c:f>
              <c:strCache>
                <c:ptCount val="1"/>
                <c:pt idx="0">
                  <c:v>3</c:v>
                </c:pt>
              </c:strCache>
            </c:strRef>
          </c:tx>
          <c:spPr>
            <a:solidFill>
              <a:srgbClr val="FFB90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Sheet1!$D$2:$D$4</c:f>
              <c:numCache>
                <c:formatCode>#\ ##0</c:formatCode>
                <c:ptCount val="3"/>
                <c:pt idx="0">
                  <c:v>14.728584904262748</c:v>
                </c:pt>
                <c:pt idx="1">
                  <c:v>17.66337847428127</c:v>
                </c:pt>
                <c:pt idx="2">
                  <c:v>17.327411324373788</c:v>
                </c:pt>
              </c:numCache>
            </c:numRef>
          </c:val>
          <c:extLst>
            <c:ext xmlns:c16="http://schemas.microsoft.com/office/drawing/2014/chart" uri="{C3380CC4-5D6E-409C-BE32-E72D297353CC}">
              <c16:uniqueId val="{00000018-18EF-4662-B51E-FC491197AE86}"/>
            </c:ext>
          </c:extLst>
        </c:ser>
        <c:ser>
          <c:idx val="3"/>
          <c:order val="3"/>
          <c:tx>
            <c:strRef>
              <c:f>Sheet1!$E$1</c:f>
              <c:strCache>
                <c:ptCount val="1"/>
                <c:pt idx="0">
                  <c:v>4</c:v>
                </c:pt>
              </c:strCache>
            </c:strRef>
          </c:tx>
          <c:spPr>
            <a:solidFill>
              <a:srgbClr val="76D04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Sheet1!$E$2:$E$4</c:f>
              <c:numCache>
                <c:formatCode>#\ ##0</c:formatCode>
                <c:ptCount val="3"/>
                <c:pt idx="0">
                  <c:v>19.597239261495893</c:v>
                </c:pt>
                <c:pt idx="1">
                  <c:v>26.674179697695127</c:v>
                </c:pt>
                <c:pt idx="2">
                  <c:v>29.884513432911586</c:v>
                </c:pt>
              </c:numCache>
            </c:numRef>
          </c:val>
          <c:extLst>
            <c:ext xmlns:c16="http://schemas.microsoft.com/office/drawing/2014/chart" uri="{C3380CC4-5D6E-409C-BE32-E72D297353CC}">
              <c16:uniqueId val="{00000019-18EF-4662-B51E-FC491197AE86}"/>
            </c:ext>
          </c:extLst>
        </c:ser>
        <c:ser>
          <c:idx val="4"/>
          <c:order val="4"/>
          <c:tx>
            <c:strRef>
              <c:f>Sheet1!$F$1</c:f>
              <c:strCache>
                <c:ptCount val="1"/>
                <c:pt idx="0">
                  <c:v>5 Instämmer helt och hållet</c:v>
                </c:pt>
              </c:strCache>
            </c:strRef>
          </c:tx>
          <c:spPr>
            <a:solidFill>
              <a:srgbClr val="3CBC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Sheet1!$F$2:$F$4</c:f>
              <c:numCache>
                <c:formatCode>#\ ##0</c:formatCode>
                <c:ptCount val="3"/>
                <c:pt idx="0">
                  <c:v>47.532963818624786</c:v>
                </c:pt>
                <c:pt idx="1">
                  <c:v>40.68622936500627</c:v>
                </c:pt>
                <c:pt idx="2">
                  <c:v>40.39846036263588</c:v>
                </c:pt>
              </c:numCache>
            </c:numRef>
          </c:val>
          <c:extLst>
            <c:ext xmlns:c16="http://schemas.microsoft.com/office/drawing/2014/chart" uri="{C3380CC4-5D6E-409C-BE32-E72D297353CC}">
              <c16:uniqueId val="{0000001A-18EF-4662-B51E-FC491197AE86}"/>
            </c:ext>
          </c:extLst>
        </c:ser>
        <c:ser>
          <c:idx val="5"/>
          <c:order val="5"/>
          <c:tx>
            <c:strRef>
              <c:f>Sheet1!$G$1</c:f>
              <c:strCache>
                <c:ptCount val="1"/>
                <c:pt idx="0">
                  <c:v>Tveksam, vet ej</c:v>
                </c:pt>
              </c:strCache>
            </c:strRef>
          </c:tx>
          <c:spPr>
            <a:solidFill>
              <a:srgbClr val="BAB0A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Regeringen borde driva en mer ambitiös klimatpolitik</c:v>
                </c:pt>
                <c:pt idx="1">
                  <c:v>Regeringen borde satsa mer resurser för att bevara och skydda natur och vilda djur i Sverige</c:v>
                </c:pt>
                <c:pt idx="2">
                  <c:v>Det är viktigt att återskapa (restaurera) skadad natur i Sverige</c:v>
                </c:pt>
              </c:strCache>
            </c:strRef>
          </c:cat>
          <c:val>
            <c:numRef>
              <c:f>Sheet1!$G$2:$G$4</c:f>
              <c:numCache>
                <c:formatCode>#\ ##0</c:formatCode>
                <c:ptCount val="3"/>
                <c:pt idx="0">
                  <c:v>4.318916188051106</c:v>
                </c:pt>
                <c:pt idx="1">
                  <c:v>5.2787630113178299</c:v>
                </c:pt>
                <c:pt idx="2">
                  <c:v>4.0085942846325686</c:v>
                </c:pt>
              </c:numCache>
            </c:numRef>
          </c:val>
          <c:extLst>
            <c:ext xmlns:c16="http://schemas.microsoft.com/office/drawing/2014/chart" uri="{C3380CC4-5D6E-409C-BE32-E72D297353CC}">
              <c16:uniqueId val="{0000001B-18EF-4662-B51E-FC491197AE86}"/>
            </c:ext>
          </c:extLst>
        </c:ser>
        <c:dLbls>
          <c:showLegendKey val="0"/>
          <c:showVal val="1"/>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t"/>
        <c:numFmt formatCode="0%" sourceLinked="1"/>
        <c:majorTickMark val="none"/>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sv-SE"/>
          </a:p>
        </c:txPr>
      </c:legendEntry>
      <c:layout>
        <c:manualLayout>
          <c:xMode val="edge"/>
          <c:yMode val="edge"/>
          <c:x val="0"/>
          <c:y val="1.2895888547029376E-2"/>
          <c:w val="0.98946901416853184"/>
          <c:h val="5.46097984592352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7.031712121181323E-2"/>
          <c:w val="1"/>
          <c:h val="0.90774391775207175"/>
        </c:manualLayout>
      </c:layout>
      <c:barChart>
        <c:barDir val="bar"/>
        <c:grouping val="clustered"/>
        <c:varyColors val="0"/>
        <c:ser>
          <c:idx val="2"/>
          <c:order val="0"/>
          <c:tx>
            <c:strRef>
              <c:f>Sheet1!$B$1</c:f>
              <c:strCache>
                <c:ptCount val="1"/>
                <c:pt idx="0">
                  <c:v>2025</c:v>
                </c:pt>
              </c:strCache>
            </c:strRef>
          </c:tx>
          <c:spPr>
            <a:solidFill>
              <a:schemeClr val="accent2"/>
            </a:solidFill>
            <a:ln>
              <a:noFill/>
            </a:ln>
            <a:effectLst/>
          </c:spPr>
          <c:invertIfNegative val="0"/>
          <c:dPt>
            <c:idx val="6"/>
            <c:invertIfNegative val="0"/>
            <c:bubble3D val="0"/>
            <c:spPr>
              <a:solidFill>
                <a:schemeClr val="accent3"/>
              </a:solidFill>
              <a:ln>
                <a:noFill/>
              </a:ln>
              <a:effectLst/>
            </c:spPr>
            <c:extLst>
              <c:ext xmlns:c16="http://schemas.microsoft.com/office/drawing/2014/chart" uri="{C3380CC4-5D6E-409C-BE32-E72D297353CC}">
                <c16:uniqueId val="{00000000-A59C-404A-84A5-BFFCA96BA7E6}"/>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1-A59C-404A-84A5-BFFCA96BA7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Bättre och mer frekvent kollektivtrafik på landsbygden</c:v>
                </c:pt>
                <c:pt idx="1">
                  <c:v>Utökning av service på landsbygden som till exempel post, affär, apotek, bank</c:v>
                </c:pt>
                <c:pt idx="2">
                  <c:v>Billigare kollektivtrafik på landsbygden</c:v>
                </c:pt>
                <c:pt idx="3">
                  <c:v>Bättre fibernätverk som gör det enklare att jobba hemifrån</c:v>
                </c:pt>
                <c:pt idx="4">
                  <c:v>Bättre cykelbanor och infrastruktur för elcyklar och cykelpendling på landsbygden</c:v>
                </c:pt>
                <c:pt idx="5">
                  <c:v>System för samåkning I bil</c:v>
                </c:pt>
                <c:pt idx="6">
                  <c:v>Annat</c:v>
                </c:pt>
                <c:pt idx="7">
                  <c:v>Tveksam, vet ej</c:v>
                </c:pt>
              </c:strCache>
            </c:strRef>
          </c:cat>
          <c:val>
            <c:numRef>
              <c:f>Sheet1!$B$2:$B$9</c:f>
              <c:numCache>
                <c:formatCode>#\ ##0</c:formatCode>
                <c:ptCount val="8"/>
                <c:pt idx="0">
                  <c:v>34.044516663568736</c:v>
                </c:pt>
                <c:pt idx="1">
                  <c:v>26.829173946360392</c:v>
                </c:pt>
                <c:pt idx="2">
                  <c:v>9.480654665966167</c:v>
                </c:pt>
                <c:pt idx="3">
                  <c:v>6.2848630893898898</c:v>
                </c:pt>
                <c:pt idx="4">
                  <c:v>5.4963016786443148</c:v>
                </c:pt>
                <c:pt idx="5">
                  <c:v>2.256343353028222</c:v>
                </c:pt>
                <c:pt idx="6">
                  <c:v>5.3604685713050042</c:v>
                </c:pt>
                <c:pt idx="7">
                  <c:v>10.2476780317373</c:v>
                </c:pt>
              </c:numCache>
            </c:numRef>
          </c:val>
          <c:extLst>
            <c:ext xmlns:c16="http://schemas.microsoft.com/office/drawing/2014/chart" uri="{C3380CC4-5D6E-409C-BE32-E72D297353CC}">
              <c16:uniqueId val="{00000018-EC9E-4A68-AD5B-BB1E38F1DC8B}"/>
            </c:ext>
          </c:extLst>
        </c:ser>
        <c:ser>
          <c:idx val="1"/>
          <c:order val="1"/>
          <c:tx>
            <c:strRef>
              <c:f>Sheet1!$C$1</c:f>
              <c:strCache>
                <c:ptCount val="1"/>
                <c:pt idx="0">
                  <c:v>2023</c:v>
                </c:pt>
              </c:strCache>
              <c:extLst xmlns:c15="http://schemas.microsoft.com/office/drawing/2012/chart"/>
            </c:strRef>
          </c:tx>
          <c:spPr>
            <a:solidFill>
              <a:srgbClr val="E3DFDD"/>
            </a:solidFill>
            <a:ln>
              <a:noFill/>
            </a:ln>
            <a:effectLst/>
          </c:spPr>
          <c:invertIfNegative val="0"/>
          <c:dPt>
            <c:idx val="0"/>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1-98B4-044E-9E4E-D9997EDF1F7B}"/>
              </c:ext>
            </c:extLst>
          </c:dPt>
          <c:dPt>
            <c:idx val="1"/>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2-98B4-044E-9E4E-D9997EDF1F7B}"/>
              </c:ext>
            </c:extLst>
          </c:dPt>
          <c:dPt>
            <c:idx val="2"/>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3-98B4-044E-9E4E-D9997EDF1F7B}"/>
              </c:ext>
            </c:extLst>
          </c:dPt>
          <c:dPt>
            <c:idx val="3"/>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4-98B4-044E-9E4E-D9997EDF1F7B}"/>
              </c:ext>
            </c:extLst>
          </c:dPt>
          <c:dPt>
            <c:idx val="4"/>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5-98B4-044E-9E4E-D9997EDF1F7B}"/>
              </c:ext>
            </c:extLst>
          </c:dPt>
          <c:dPt>
            <c:idx val="6"/>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B-FEAC-49E7-9848-79DC77FFEC0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Bättre och mer frekvent kollektivtrafik på landsbygden</c:v>
                </c:pt>
                <c:pt idx="1">
                  <c:v>Utökning av service på landsbygden som till exempel post, affär, apotek, bank</c:v>
                </c:pt>
                <c:pt idx="2">
                  <c:v>Billigare kollektivtrafik på landsbygden</c:v>
                </c:pt>
                <c:pt idx="3">
                  <c:v>Bättre fibernätverk som gör det enklare att jobba hemifrån</c:v>
                </c:pt>
                <c:pt idx="4">
                  <c:v>Bättre cykelbanor och infrastruktur för elcyklar och cykelpendling på landsbygden</c:v>
                </c:pt>
                <c:pt idx="5">
                  <c:v>System för samåkning I bil</c:v>
                </c:pt>
                <c:pt idx="6">
                  <c:v>Annat</c:v>
                </c:pt>
                <c:pt idx="7">
                  <c:v>Tveksam, vet ej</c:v>
                </c:pt>
              </c:strCache>
              <c:extLst xmlns:c15="http://schemas.microsoft.com/office/drawing/2012/chart"/>
            </c:strRef>
          </c:cat>
          <c:val>
            <c:numRef>
              <c:f>Sheet1!$C$2:$C$9</c:f>
              <c:numCache>
                <c:formatCode>General</c:formatCode>
                <c:ptCount val="8"/>
                <c:pt idx="0">
                  <c:v>29</c:v>
                </c:pt>
                <c:pt idx="1">
                  <c:v>30</c:v>
                </c:pt>
                <c:pt idx="2">
                  <c:v>10</c:v>
                </c:pt>
                <c:pt idx="3">
                  <c:v>12</c:v>
                </c:pt>
                <c:pt idx="4">
                  <c:v>6</c:v>
                </c:pt>
                <c:pt idx="5">
                  <c:v>3</c:v>
                </c:pt>
                <c:pt idx="6">
                  <c:v>3</c:v>
                </c:pt>
                <c:pt idx="7">
                  <c:v>8</c:v>
                </c:pt>
              </c:numCache>
              <c:extLst xmlns:c15="http://schemas.microsoft.com/office/drawing/2012/chart"/>
            </c:numRef>
          </c:val>
          <c:extLst xmlns:c15="http://schemas.microsoft.com/office/drawing/2012/chart">
            <c:ext xmlns:c16="http://schemas.microsoft.com/office/drawing/2014/chart" uri="{C3380CC4-5D6E-409C-BE32-E72D297353CC}">
              <c16:uniqueId val="{00000001-39F3-1B4E-ABD5-8BCEA50D7879}"/>
            </c:ext>
          </c:extLst>
        </c:ser>
        <c:dLbls>
          <c:showLegendKey val="0"/>
          <c:showVal val="0"/>
          <c:showCatName val="0"/>
          <c:showSerName val="0"/>
          <c:showPercent val="0"/>
          <c:showBubbleSize val="0"/>
        </c:dLbls>
        <c:gapWidth val="104"/>
        <c:overlap val="-52"/>
        <c:axId val="1803360079"/>
        <c:axId val="1647812287"/>
        <c:extLst>
          <c:ext xmlns:c15="http://schemas.microsoft.com/office/drawing/2012/chart" uri="{02D57815-91ED-43cb-92C2-25804820EDAC}">
            <c15:filteredBarSeries>
              <c15:ser>
                <c:idx val="0"/>
                <c:order val="2"/>
                <c:tx>
                  <c:strRef>
                    <c:extLst>
                      <c:ext uri="{02D57815-91ED-43cb-92C2-25804820EDAC}">
                        <c15:formulaRef>
                          <c15:sqref>Sheet1!$D$1</c15:sqref>
                        </c15:formulaRef>
                      </c:ext>
                    </c:extLst>
                    <c:strCache>
                      <c:ptCount val="1"/>
                    </c:strCache>
                  </c:strRef>
                </c:tx>
                <c:spPr>
                  <a:solidFill>
                    <a:schemeClr val="accent1">
                      <a:shade val="65000"/>
                    </a:schemeClr>
                  </a:solidFill>
                  <a:ln>
                    <a:noFill/>
                  </a:ln>
                  <a:effectLst/>
                </c:spPr>
                <c:invertIfNegative val="0"/>
                <c:cat>
                  <c:strRef>
                    <c:extLst>
                      <c:ext uri="{02D57815-91ED-43cb-92C2-25804820EDAC}">
                        <c15:formulaRef>
                          <c15:sqref>Sheet1!$A$2:$A$9</c15:sqref>
                        </c15:formulaRef>
                      </c:ext>
                    </c:extLst>
                    <c:strCache>
                      <c:ptCount val="8"/>
                      <c:pt idx="0">
                        <c:v>Bättre och mer frekvent kollektivtrafik på landsbygden</c:v>
                      </c:pt>
                      <c:pt idx="1">
                        <c:v>Utökning av service på landsbygden som till exempel post, affär, apotek, bank</c:v>
                      </c:pt>
                      <c:pt idx="2">
                        <c:v>Billigare kollektivtrafik på landsbygden</c:v>
                      </c:pt>
                      <c:pt idx="3">
                        <c:v>Bättre fibernätverk som gör det enklare att jobba hemifrån</c:v>
                      </c:pt>
                      <c:pt idx="4">
                        <c:v>Bättre cykelbanor och infrastruktur för elcyklar och cykelpendling på landsbygden</c:v>
                      </c:pt>
                      <c:pt idx="5">
                        <c:v>System för samåkning I bil</c:v>
                      </c:pt>
                      <c:pt idx="6">
                        <c:v>Annat</c:v>
                      </c:pt>
                      <c:pt idx="7">
                        <c:v>Tveksam, vet ej</c:v>
                      </c:pt>
                    </c:strCache>
                  </c:strRef>
                </c:cat>
                <c:val>
                  <c:numRef>
                    <c:extLst>
                      <c:ext uri="{02D57815-91ED-43cb-92C2-25804820EDAC}">
                        <c15:formulaRef>
                          <c15:sqref>Sheet1!$C$2:$C$9</c15:sqref>
                        </c15:formulaRef>
                      </c:ext>
                    </c:extLst>
                    <c:numCache>
                      <c:formatCode>General</c:formatCode>
                      <c:ptCount val="8"/>
                      <c:pt idx="0">
                        <c:v>29</c:v>
                      </c:pt>
                      <c:pt idx="1">
                        <c:v>30</c:v>
                      </c:pt>
                      <c:pt idx="2">
                        <c:v>10</c:v>
                      </c:pt>
                      <c:pt idx="3">
                        <c:v>12</c:v>
                      </c:pt>
                      <c:pt idx="4">
                        <c:v>6</c:v>
                      </c:pt>
                      <c:pt idx="5">
                        <c:v>3</c:v>
                      </c:pt>
                      <c:pt idx="6">
                        <c:v>3</c:v>
                      </c:pt>
                      <c:pt idx="7">
                        <c:v>8</c:v>
                      </c:pt>
                    </c:numCache>
                  </c:numRef>
                </c:val>
                <c:extLst>
                  <c:ext xmlns:c16="http://schemas.microsoft.com/office/drawing/2014/chart" uri="{C3380CC4-5D6E-409C-BE32-E72D297353CC}">
                    <c16:uniqueId val="{00000000-39F3-1B4E-ABD5-8BCEA50D7879}"/>
                  </c:ext>
                </c:extLst>
              </c15:ser>
            </c15:filteredBarSeries>
          </c:ext>
        </c:extLst>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t"/>
        <c:numFmt formatCode="#\ ##0" sourceLinked="1"/>
        <c:majorTickMark val="none"/>
        <c:minorTickMark val="none"/>
        <c:tickLblPos val="nextTo"/>
        <c:crossAx val="1803360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4883966800708136E-2"/>
          <c:w val="1"/>
          <c:h val="0.95317698792338912"/>
        </c:manualLayout>
      </c:layout>
      <c:barChart>
        <c:barDir val="bar"/>
        <c:grouping val="clustered"/>
        <c:varyColors val="0"/>
        <c:ser>
          <c:idx val="2"/>
          <c:order val="0"/>
          <c:tx>
            <c:v>2025</c:v>
          </c:tx>
          <c:spPr>
            <a:solidFill>
              <a:schemeClr val="accent2"/>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0-60BD-4DF6-98A3-20B890C0F6B6}"/>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1-60BD-4DF6-98A3-20B890C0F6B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Ökad kollektivtrafik</c:v>
                </c:pt>
                <c:pt idx="1">
                  <c:v>Reseavdrag för kollektivtrafikkort och cykel mellan bostad och arbete</c:v>
                </c:pt>
                <c:pt idx="2">
                  <c:v>Fler cykel- och gångbanor</c:v>
                </c:pt>
                <c:pt idx="3">
                  <c:v>Utbyggd laddinfrastruktur för elbilar</c:v>
                </c:pt>
                <c:pt idx="4">
                  <c:v>Färre parkeringsytor I stan till förmån för bostäder, parker och rekreation</c:v>
                </c:pt>
                <c:pt idx="5">
                  <c:v>Sänkt bashastighet till 30 km/h</c:v>
                </c:pt>
                <c:pt idx="6">
                  <c:v>Fler och bättre bilpooler</c:v>
                </c:pt>
                <c:pt idx="7">
                  <c:v>Annat</c:v>
                </c:pt>
                <c:pt idx="8">
                  <c:v>Tveksam, vet ej</c:v>
                </c:pt>
              </c:strCache>
            </c:strRef>
          </c:cat>
          <c:val>
            <c:numRef>
              <c:f>Sheet1!$B$2:$B$10</c:f>
              <c:numCache>
                <c:formatCode>General</c:formatCode>
                <c:ptCount val="9"/>
                <c:pt idx="0">
                  <c:v>32</c:v>
                </c:pt>
                <c:pt idx="1">
                  <c:v>24</c:v>
                </c:pt>
                <c:pt idx="2">
                  <c:v>9</c:v>
                </c:pt>
                <c:pt idx="3">
                  <c:v>8</c:v>
                </c:pt>
                <c:pt idx="4">
                  <c:v>5</c:v>
                </c:pt>
                <c:pt idx="5">
                  <c:v>3</c:v>
                </c:pt>
                <c:pt idx="6">
                  <c:v>2</c:v>
                </c:pt>
                <c:pt idx="7">
                  <c:v>7</c:v>
                </c:pt>
                <c:pt idx="8">
                  <c:v>12</c:v>
                </c:pt>
              </c:numCache>
            </c:numRef>
          </c:val>
          <c:extLst>
            <c:ext xmlns:c16="http://schemas.microsoft.com/office/drawing/2014/chart" uri="{C3380CC4-5D6E-409C-BE32-E72D297353CC}">
              <c16:uniqueId val="{00000018-EC9E-4A68-AD5B-BB1E38F1DC8B}"/>
            </c:ext>
          </c:extLst>
        </c:ser>
        <c:ser>
          <c:idx val="1"/>
          <c:order val="1"/>
          <c:tx>
            <c:strRef>
              <c:f>Sheet1!$C$1</c:f>
              <c:strCache>
                <c:ptCount val="1"/>
                <c:pt idx="0">
                  <c:v>2023</c:v>
                </c:pt>
              </c:strCache>
              <c:extLst xmlns:c15="http://schemas.microsoft.com/office/drawing/2012/chart"/>
            </c:strRef>
          </c:tx>
          <c:spPr>
            <a:solidFill>
              <a:srgbClr val="E3DFDD"/>
            </a:solidFill>
            <a:ln>
              <a:noFill/>
            </a:ln>
            <a:effectLst/>
          </c:spPr>
          <c:invertIfNegative val="0"/>
          <c:dPt>
            <c:idx val="0"/>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1-98B4-044E-9E4E-D9997EDF1F7B}"/>
              </c:ext>
            </c:extLst>
          </c:dPt>
          <c:dPt>
            <c:idx val="1"/>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2-98B4-044E-9E4E-D9997EDF1F7B}"/>
              </c:ext>
            </c:extLst>
          </c:dPt>
          <c:dPt>
            <c:idx val="2"/>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3-98B4-044E-9E4E-D9997EDF1F7B}"/>
              </c:ext>
            </c:extLst>
          </c:dPt>
          <c:dPt>
            <c:idx val="3"/>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4-98B4-044E-9E4E-D9997EDF1F7B}"/>
              </c:ext>
            </c:extLst>
          </c:dPt>
          <c:dPt>
            <c:idx val="4"/>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5-98B4-044E-9E4E-D9997EDF1F7B}"/>
              </c:ext>
            </c:extLst>
          </c:dPt>
          <c:dPt>
            <c:idx val="6"/>
            <c:invertIfNegative val="0"/>
            <c:bubble3D val="0"/>
            <c:spPr>
              <a:solidFill>
                <a:srgbClr val="E3DFDD"/>
              </a:solidFill>
              <a:ln>
                <a:noFill/>
              </a:ln>
              <a:effectLst/>
            </c:spPr>
            <c:extLst xmlns:c15="http://schemas.microsoft.com/office/drawing/2012/chart">
              <c:ext xmlns:c16="http://schemas.microsoft.com/office/drawing/2014/chart" uri="{C3380CC4-5D6E-409C-BE32-E72D297353CC}">
                <c16:uniqueId val="{0000000B-FEAC-49E7-9848-79DC77FFEC0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Ökad kollektivtrafik</c:v>
                </c:pt>
                <c:pt idx="1">
                  <c:v>Reseavdrag för kollektivtrafikkort och cykel mellan bostad och arbete</c:v>
                </c:pt>
                <c:pt idx="2">
                  <c:v>Fler cykel- och gångbanor</c:v>
                </c:pt>
                <c:pt idx="3">
                  <c:v>Utbyggd laddinfrastruktur för elbilar</c:v>
                </c:pt>
                <c:pt idx="4">
                  <c:v>Färre parkeringsytor I stan till förmån för bostäder, parker och rekreation</c:v>
                </c:pt>
                <c:pt idx="5">
                  <c:v>Sänkt bashastighet till 30 km/h</c:v>
                </c:pt>
                <c:pt idx="6">
                  <c:v>Fler och bättre bilpooler</c:v>
                </c:pt>
                <c:pt idx="7">
                  <c:v>Annat</c:v>
                </c:pt>
                <c:pt idx="8">
                  <c:v>Tveksam, vet ej</c:v>
                </c:pt>
              </c:strCache>
              <c:extLst xmlns:c15="http://schemas.microsoft.com/office/drawing/2012/chart"/>
            </c:strRef>
          </c:cat>
          <c:val>
            <c:numRef>
              <c:f>Sheet1!$C$2:$C$10</c:f>
              <c:numCache>
                <c:formatCode>General</c:formatCode>
                <c:ptCount val="9"/>
                <c:pt idx="0">
                  <c:v>29</c:v>
                </c:pt>
                <c:pt idx="1">
                  <c:v>21</c:v>
                </c:pt>
                <c:pt idx="2">
                  <c:v>13</c:v>
                </c:pt>
                <c:pt idx="3">
                  <c:v>11</c:v>
                </c:pt>
                <c:pt idx="4">
                  <c:v>6</c:v>
                </c:pt>
                <c:pt idx="5">
                  <c:v>4</c:v>
                </c:pt>
                <c:pt idx="6">
                  <c:v>2</c:v>
                </c:pt>
                <c:pt idx="7">
                  <c:v>4</c:v>
                </c:pt>
                <c:pt idx="8">
                  <c:v>9</c:v>
                </c:pt>
              </c:numCache>
            </c:numRef>
          </c:val>
          <c:extLst xmlns:c15="http://schemas.microsoft.com/office/drawing/2012/chart">
            <c:ext xmlns:c16="http://schemas.microsoft.com/office/drawing/2014/chart" uri="{C3380CC4-5D6E-409C-BE32-E72D297353CC}">
              <c16:uniqueId val="{00000001-39F3-1B4E-ABD5-8BCEA50D7879}"/>
            </c:ext>
          </c:extLst>
        </c:ser>
        <c:dLbls>
          <c:showLegendKey val="0"/>
          <c:showVal val="0"/>
          <c:showCatName val="0"/>
          <c:showSerName val="0"/>
          <c:showPercent val="0"/>
          <c:showBubbleSize val="0"/>
        </c:dLbls>
        <c:gapWidth val="104"/>
        <c:overlap val="-52"/>
        <c:axId val="1803360079"/>
        <c:axId val="1647812287"/>
        <c:extLst>
          <c:ext xmlns:c15="http://schemas.microsoft.com/office/drawing/2012/chart" uri="{02D57815-91ED-43cb-92C2-25804820EDAC}">
            <c15:filteredBarSeries>
              <c15:ser>
                <c:idx val="0"/>
                <c:order val="2"/>
                <c:tx>
                  <c:strRef>
                    <c:extLst>
                      <c:ext uri="{02D57815-91ED-43cb-92C2-25804820EDAC}">
                        <c15:formulaRef>
                          <c15:sqref>Sheet1!$D$1</c15:sqref>
                        </c15:formulaRef>
                      </c:ext>
                    </c:extLst>
                    <c:strCache>
                      <c:ptCount val="1"/>
                    </c:strCache>
                  </c:strRef>
                </c:tx>
                <c:spPr>
                  <a:solidFill>
                    <a:srgbClr val="BAB0AB"/>
                  </a:solidFill>
                  <a:ln>
                    <a:noFill/>
                  </a:ln>
                  <a:effectLst>
                    <a:softEdge rad="0"/>
                  </a:effectLst>
                </c:spPr>
                <c:invertIfNegative val="0"/>
                <c:dPt>
                  <c:idx val="0"/>
                  <c:invertIfNegative val="0"/>
                  <c:bubble3D val="0"/>
                  <c:spPr>
                    <a:solidFill>
                      <a:srgbClr val="BAB0AB"/>
                    </a:solidFill>
                    <a:ln>
                      <a:noFill/>
                    </a:ln>
                    <a:effectLst>
                      <a:softEdge rad="0"/>
                    </a:effectLst>
                  </c:spPr>
                  <c:extLst>
                    <c:ext xmlns:c16="http://schemas.microsoft.com/office/drawing/2014/chart" uri="{C3380CC4-5D6E-409C-BE32-E72D297353CC}">
                      <c16:uniqueId val="{00000000-98B4-044E-9E4E-D9997EDF1F7B}"/>
                    </c:ext>
                  </c:extLst>
                </c:dPt>
                <c:dPt>
                  <c:idx val="1"/>
                  <c:invertIfNegative val="0"/>
                  <c:bubble3D val="0"/>
                  <c:spPr>
                    <a:solidFill>
                      <a:srgbClr val="BAB0AB"/>
                    </a:solidFill>
                    <a:ln>
                      <a:noFill/>
                    </a:ln>
                    <a:effectLst>
                      <a:softEdge rad="0"/>
                    </a:effectLst>
                  </c:spPr>
                  <c:extLst>
                    <c:ext xmlns:c16="http://schemas.microsoft.com/office/drawing/2014/chart" uri="{C3380CC4-5D6E-409C-BE32-E72D297353CC}">
                      <c16:uniqueId val="{00000007-98B4-044E-9E4E-D9997EDF1F7B}"/>
                    </c:ext>
                  </c:extLst>
                </c:dPt>
                <c:dPt>
                  <c:idx val="2"/>
                  <c:invertIfNegative val="0"/>
                  <c:bubble3D val="0"/>
                  <c:spPr>
                    <a:solidFill>
                      <a:srgbClr val="BAB0AB"/>
                    </a:solidFill>
                    <a:ln>
                      <a:noFill/>
                    </a:ln>
                    <a:effectLst>
                      <a:softEdge rad="0"/>
                    </a:effectLst>
                  </c:spPr>
                  <c:extLst>
                    <c:ext xmlns:c16="http://schemas.microsoft.com/office/drawing/2014/chart" uri="{C3380CC4-5D6E-409C-BE32-E72D297353CC}">
                      <c16:uniqueId val="{00000008-98B4-044E-9E4E-D9997EDF1F7B}"/>
                    </c:ext>
                  </c:extLst>
                </c:dPt>
                <c:dPt>
                  <c:idx val="3"/>
                  <c:invertIfNegative val="0"/>
                  <c:bubble3D val="0"/>
                  <c:spPr>
                    <a:solidFill>
                      <a:srgbClr val="BAB0AB"/>
                    </a:solidFill>
                    <a:ln>
                      <a:noFill/>
                    </a:ln>
                    <a:effectLst>
                      <a:softEdge rad="0"/>
                    </a:effectLst>
                  </c:spPr>
                  <c:extLst>
                    <c:ext xmlns:c16="http://schemas.microsoft.com/office/drawing/2014/chart" uri="{C3380CC4-5D6E-409C-BE32-E72D297353CC}">
                      <c16:uniqueId val="{00000009-98B4-044E-9E4E-D9997EDF1F7B}"/>
                    </c:ext>
                  </c:extLst>
                </c:dPt>
                <c:dPt>
                  <c:idx val="4"/>
                  <c:invertIfNegative val="0"/>
                  <c:bubble3D val="0"/>
                  <c:spPr>
                    <a:solidFill>
                      <a:srgbClr val="BAB0AB"/>
                    </a:solidFill>
                    <a:ln>
                      <a:noFill/>
                    </a:ln>
                    <a:effectLst>
                      <a:softEdge rad="0"/>
                    </a:effectLst>
                  </c:spPr>
                  <c:extLst>
                    <c:ext xmlns:c16="http://schemas.microsoft.com/office/drawing/2014/chart" uri="{C3380CC4-5D6E-409C-BE32-E72D297353CC}">
                      <c16:uniqueId val="{0000000A-98B4-044E-9E4E-D9997EDF1F7B}"/>
                    </c:ext>
                  </c:extLst>
                </c:dPt>
                <c:dPt>
                  <c:idx val="6"/>
                  <c:invertIfNegative val="0"/>
                  <c:bubble3D val="0"/>
                  <c:spPr>
                    <a:solidFill>
                      <a:srgbClr val="BAB0AB"/>
                    </a:solidFill>
                    <a:ln>
                      <a:noFill/>
                    </a:ln>
                    <a:effectLst>
                      <a:softEdge rad="0"/>
                    </a:effectLst>
                  </c:spPr>
                  <c:extLst>
                    <c:ext xmlns:c16="http://schemas.microsoft.com/office/drawing/2014/chart" uri="{C3380CC4-5D6E-409C-BE32-E72D297353CC}">
                      <c16:uniqueId val="{00000017-FEAC-49E7-9848-79DC77FFEC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9"/>
                      <c:pt idx="0">
                        <c:v>Ökad kollektivtrafik</c:v>
                      </c:pt>
                      <c:pt idx="1">
                        <c:v>Reseavdrag för kollektivtrafikkort och cykel mellan bostad och arbete</c:v>
                      </c:pt>
                      <c:pt idx="2">
                        <c:v>Fler cykel- och gångbanor</c:v>
                      </c:pt>
                      <c:pt idx="3">
                        <c:v>Utbyggd laddinfrastruktur för elbilar</c:v>
                      </c:pt>
                      <c:pt idx="4">
                        <c:v>Färre parkeringsytor I stan till förmån för bostäder, parker och rekreation</c:v>
                      </c:pt>
                      <c:pt idx="5">
                        <c:v>Sänkt bashastighet till 30 km/h</c:v>
                      </c:pt>
                      <c:pt idx="6">
                        <c:v>Fler och bättre bilpooler</c:v>
                      </c:pt>
                      <c:pt idx="7">
                        <c:v>Annat</c:v>
                      </c:pt>
                      <c:pt idx="8">
                        <c:v>Tveksam, vet ej</c:v>
                      </c:pt>
                    </c:strCache>
                  </c:strRef>
                </c:cat>
                <c:val>
                  <c:numRef>
                    <c:extLst>
                      <c:ext uri="{02D57815-91ED-43cb-92C2-25804820EDAC}">
                        <c15:formulaRef>
                          <c15:sqref>Sheet1!$D$2:$D$9</c15:sqref>
                        </c15:formulaRef>
                      </c:ext>
                    </c:extLst>
                    <c:numCache>
                      <c:formatCode>General</c:formatCode>
                      <c:ptCount val="8"/>
                    </c:numCache>
                  </c:numRef>
                </c:val>
                <c:extLst>
                  <c:ext xmlns:c16="http://schemas.microsoft.com/office/drawing/2014/chart" uri="{C3380CC4-5D6E-409C-BE32-E72D297353CC}">
                    <c16:uniqueId val="{00000000-39F3-1B4E-ABD5-8BCEA50D7879}"/>
                  </c:ext>
                </c:extLst>
              </c15:ser>
            </c15:filteredBarSeries>
          </c:ext>
        </c:extLst>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3872223907024471E-5"/>
          <c:y val="4.9265678018535514E-2"/>
          <c:w val="0.92417607230917331"/>
          <c:h val="0.75553167516591446"/>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rgbClr val="FF7D04"/>
              </a:solidFill>
              <a:ln w="19050">
                <a:solidFill>
                  <a:schemeClr val="lt1"/>
                </a:solidFill>
              </a:ln>
              <a:effectLst/>
            </c:spPr>
            <c:extLst>
              <c:ext xmlns:c16="http://schemas.microsoft.com/office/drawing/2014/chart" uri="{C3380CC4-5D6E-409C-BE32-E72D297353CC}">
                <c16:uniqueId val="{00000001-49FD-744A-811F-3D7BB4092F97}"/>
              </c:ext>
            </c:extLst>
          </c:dPt>
          <c:dPt>
            <c:idx val="1"/>
            <c:invertIfNegative val="0"/>
            <c:bubble3D val="0"/>
            <c:spPr>
              <a:solidFill>
                <a:srgbClr val="FF9847"/>
              </a:solidFill>
              <a:ln w="19050">
                <a:solidFill>
                  <a:schemeClr val="lt1"/>
                </a:solidFill>
              </a:ln>
              <a:effectLst/>
            </c:spPr>
            <c:extLst>
              <c:ext xmlns:c16="http://schemas.microsoft.com/office/drawing/2014/chart" uri="{C3380CC4-5D6E-409C-BE32-E72D297353CC}">
                <c16:uniqueId val="{00000002-49FD-744A-811F-3D7BB4092F97}"/>
              </c:ext>
            </c:extLst>
          </c:dPt>
          <c:dPt>
            <c:idx val="2"/>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49FD-744A-811F-3D7BB4092F97}"/>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49FD-744A-811F-3D7BB4092F97}"/>
              </c:ext>
            </c:extLst>
          </c:dPt>
          <c:dPt>
            <c:idx val="4"/>
            <c:invertIfNegative val="0"/>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9-5C72-4D3D-BFE5-A10415A328FA}"/>
              </c:ext>
            </c:extLst>
          </c:dPt>
          <c:dLbls>
            <c:dLbl>
              <c:idx val="3"/>
              <c:layout>
                <c:manualLayout>
                  <c:x val="2.3001725129383858E-3"/>
                  <c:y val="-9.9255583126550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FD-744A-811F-3D7BB4092F9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 i hög grad </c:v>
                </c:pt>
                <c:pt idx="1">
                  <c:v>Ja i viss grad</c:v>
                </c:pt>
                <c:pt idx="2">
                  <c:v>Nej </c:v>
                </c:pt>
                <c:pt idx="3">
                  <c:v>Jag anser inte att det har ägt rum några klimatförändringar </c:v>
                </c:pt>
                <c:pt idx="4">
                  <c:v>Tveksam, vet ej</c:v>
                </c:pt>
              </c:strCache>
            </c:strRef>
          </c:cat>
          <c:val>
            <c:numRef>
              <c:f>Sheet1!$B$2:$B$6</c:f>
              <c:numCache>
                <c:formatCode>#\ ##0</c:formatCode>
                <c:ptCount val="5"/>
                <c:pt idx="0">
                  <c:v>9.3561220609988176</c:v>
                </c:pt>
                <c:pt idx="1">
                  <c:v>50.096665811252059</c:v>
                </c:pt>
                <c:pt idx="2">
                  <c:v>31.174376273237726</c:v>
                </c:pt>
                <c:pt idx="3">
                  <c:v>2.8947616360985662</c:v>
                </c:pt>
                <c:pt idx="4">
                  <c:v>6.4780742184128357</c:v>
                </c:pt>
              </c:numCache>
            </c:numRef>
          </c:val>
          <c:extLst>
            <c:ext xmlns:c16="http://schemas.microsoft.com/office/drawing/2014/chart" uri="{C3380CC4-5D6E-409C-BE32-E72D297353CC}">
              <c16:uniqueId val="{00000000-49FD-744A-811F-3D7BB4092F97}"/>
            </c:ext>
          </c:extLst>
        </c:ser>
        <c:dLbls>
          <c:showLegendKey val="0"/>
          <c:showVal val="0"/>
          <c:showCatName val="0"/>
          <c:showSerName val="0"/>
          <c:showPercent val="0"/>
          <c:showBubbleSize val="0"/>
        </c:dLbls>
        <c:gapWidth val="100"/>
        <c:axId val="1580962159"/>
        <c:axId val="1580962639"/>
      </c:barChart>
      <c:catAx>
        <c:axId val="15809621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580962639"/>
        <c:crosses val="autoZero"/>
        <c:auto val="1"/>
        <c:lblAlgn val="ctr"/>
        <c:lblOffset val="100"/>
        <c:noMultiLvlLbl val="0"/>
      </c:catAx>
      <c:valAx>
        <c:axId val="1580962639"/>
        <c:scaling>
          <c:orientation val="minMax"/>
        </c:scaling>
        <c:delete val="1"/>
        <c:axPos val="l"/>
        <c:numFmt formatCode="#\ ##0" sourceLinked="1"/>
        <c:majorTickMark val="out"/>
        <c:minorTickMark val="none"/>
        <c:tickLblPos val="nextTo"/>
        <c:crossAx val="1580962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0224960150372"/>
          <c:y val="2.049007209044422E-2"/>
          <c:w val="0.89311087609680517"/>
          <c:h val="0.96550301876342359"/>
        </c:manualLayout>
      </c:layout>
      <c:barChart>
        <c:barDir val="col"/>
        <c:grouping val="clustered"/>
        <c:varyColors val="0"/>
        <c:ser>
          <c:idx val="0"/>
          <c:order val="0"/>
          <c:tx>
            <c:strRef>
              <c:f>Sheet1!$B$1</c:f>
              <c:strCache>
                <c:ptCount val="1"/>
                <c:pt idx="0">
                  <c:v>2025</c:v>
                </c:pt>
              </c:strCache>
            </c:strRef>
          </c:tx>
          <c:spPr>
            <a:solidFill>
              <a:schemeClr val="accent2"/>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8-BA7F-4145-9B19-9D8F4AA25DC5}"/>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674D-453C-A445-47AC79BF297C}"/>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9-BA7F-4145-9B19-9D8F4AA25DC5}"/>
              </c:ext>
            </c:extLst>
          </c:dPt>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A-BA7F-4145-9B19-9D8F4AA25DC5}"/>
              </c:ext>
            </c:extLst>
          </c:dPt>
          <c:dPt>
            <c:idx val="4"/>
            <c:invertIfNegative val="0"/>
            <c:bubble3D val="0"/>
            <c:spPr>
              <a:solidFill>
                <a:schemeClr val="accent2"/>
              </a:solidFill>
              <a:ln>
                <a:solidFill>
                  <a:schemeClr val="bg1"/>
                </a:solidFill>
              </a:ln>
              <a:effectLst/>
            </c:spPr>
            <c:extLst>
              <c:ext xmlns:c16="http://schemas.microsoft.com/office/drawing/2014/chart" uri="{C3380CC4-5D6E-409C-BE32-E72D297353CC}">
                <c16:uniqueId val="{0000000B-BA7F-4145-9B19-9D8F4AA25DC5}"/>
              </c:ext>
            </c:extLst>
          </c:dPt>
          <c:dPt>
            <c:idx val="5"/>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674D-453C-A445-47AC79BF297C}"/>
              </c:ext>
            </c:extLst>
          </c:dPt>
          <c:dPt>
            <c:idx val="6"/>
            <c:invertIfNegative val="0"/>
            <c:bubble3D val="0"/>
            <c:spPr>
              <a:solidFill>
                <a:schemeClr val="accent2"/>
              </a:solidFill>
              <a:ln>
                <a:solidFill>
                  <a:schemeClr val="bg1"/>
                </a:solidFill>
              </a:ln>
              <a:effectLst/>
            </c:spPr>
            <c:extLst>
              <c:ext xmlns:c16="http://schemas.microsoft.com/office/drawing/2014/chart" uri="{C3380CC4-5D6E-409C-BE32-E72D297353CC}">
                <c16:uniqueId val="{0000000C-BA7F-4145-9B19-9D8F4AA25DC5}"/>
              </c:ext>
            </c:extLst>
          </c:dPt>
          <c:dPt>
            <c:idx val="7"/>
            <c:invertIfNegative val="0"/>
            <c:bubble3D val="0"/>
            <c:spPr>
              <a:solidFill>
                <a:schemeClr val="accent2"/>
              </a:solidFill>
              <a:ln>
                <a:solidFill>
                  <a:schemeClr val="bg1"/>
                </a:solidFill>
              </a:ln>
              <a:effectLst/>
            </c:spPr>
            <c:extLst>
              <c:ext xmlns:c16="http://schemas.microsoft.com/office/drawing/2014/chart" uri="{C3380CC4-5D6E-409C-BE32-E72D297353CC}">
                <c16:uniqueId val="{0000000D-BA7F-4145-9B19-9D8F4AA25DC5}"/>
              </c:ext>
            </c:extLst>
          </c:dPt>
          <c:dPt>
            <c:idx val="8"/>
            <c:invertIfNegative val="0"/>
            <c:bubble3D val="0"/>
            <c:spPr>
              <a:solidFill>
                <a:schemeClr val="accent2"/>
              </a:solidFill>
              <a:ln>
                <a:solidFill>
                  <a:schemeClr val="bg1"/>
                </a:solidFill>
              </a:ln>
              <a:effectLst/>
            </c:spPr>
            <c:extLst>
              <c:ext xmlns:c16="http://schemas.microsoft.com/office/drawing/2014/chart" uri="{C3380CC4-5D6E-409C-BE32-E72D297353CC}">
                <c16:uniqueId val="{0000000E-BA7F-4145-9B19-9D8F4AA25DC5}"/>
              </c:ext>
            </c:extLst>
          </c:dPt>
          <c:dPt>
            <c:idx val="9"/>
            <c:invertIfNegative val="0"/>
            <c:bubble3D val="0"/>
            <c:spPr>
              <a:solidFill>
                <a:schemeClr val="accent2"/>
              </a:solidFill>
              <a:ln>
                <a:solidFill>
                  <a:schemeClr val="bg1"/>
                </a:solidFill>
              </a:ln>
              <a:effectLst/>
            </c:spPr>
            <c:extLst>
              <c:ext xmlns:c16="http://schemas.microsoft.com/office/drawing/2014/chart" uri="{C3380CC4-5D6E-409C-BE32-E72D297353CC}">
                <c16:uniqueId val="{0000000F-BA7F-4145-9B19-9D8F4AA25DC5}"/>
              </c:ext>
            </c:extLst>
          </c:dPt>
          <c:dPt>
            <c:idx val="10"/>
            <c:invertIfNegative val="0"/>
            <c:bubble3D val="0"/>
            <c:spPr>
              <a:solidFill>
                <a:schemeClr val="accent2"/>
              </a:solidFill>
              <a:ln>
                <a:solidFill>
                  <a:schemeClr val="bg1"/>
                </a:solidFill>
              </a:ln>
              <a:effectLst/>
            </c:spPr>
            <c:extLst>
              <c:ext xmlns:c16="http://schemas.microsoft.com/office/drawing/2014/chart" uri="{C3380CC4-5D6E-409C-BE32-E72D297353CC}">
                <c16:uniqueId val="{00000010-BA7F-4145-9B19-9D8F4AA25DC5}"/>
              </c:ext>
            </c:extLst>
          </c:dPt>
          <c:dPt>
            <c:idx val="11"/>
            <c:invertIfNegative val="0"/>
            <c:bubble3D val="0"/>
            <c:spPr>
              <a:solidFill>
                <a:schemeClr val="accent2"/>
              </a:solidFill>
              <a:ln>
                <a:solidFill>
                  <a:schemeClr val="bg1"/>
                </a:solidFill>
              </a:ln>
              <a:effectLst/>
            </c:spPr>
            <c:extLst>
              <c:ext xmlns:c16="http://schemas.microsoft.com/office/drawing/2014/chart" uri="{C3380CC4-5D6E-409C-BE32-E72D297353CC}">
                <c16:uniqueId val="{0000001A-84E7-476B-A855-4D2586AC44AF}"/>
              </c:ext>
            </c:extLst>
          </c:dPt>
          <c:dPt>
            <c:idx val="1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ED56-4352-BB68-A6DB7C837BCD}"/>
              </c:ext>
            </c:extLst>
          </c:dPt>
          <c:dPt>
            <c:idx val="1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5-ED56-4352-BB68-A6DB7C837BCD}"/>
              </c:ext>
            </c:extLst>
          </c:dPt>
          <c:dLbls>
            <c:dLbl>
              <c:idx val="0"/>
              <c:tx>
                <c:rich>
                  <a:bodyPr/>
                  <a:lstStyle/>
                  <a:p>
                    <a:fld id="{AB76B8F5-3426-48B2-A9E0-C6D85FF25F87}"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A7F-4145-9B19-9D8F4AA25DC5}"/>
                </c:ext>
              </c:extLst>
            </c:dLbl>
            <c:dLbl>
              <c:idx val="1"/>
              <c:tx>
                <c:rich>
                  <a:bodyPr/>
                  <a:lstStyle/>
                  <a:p>
                    <a:fld id="{B5BA9037-FF31-4B55-9BB0-152CAF891716}"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4D-453C-A445-47AC79BF297C}"/>
                </c:ext>
              </c:extLst>
            </c:dLbl>
            <c:dLbl>
              <c:idx val="2"/>
              <c:tx>
                <c:rich>
                  <a:bodyPr/>
                  <a:lstStyle/>
                  <a:p>
                    <a:fld id="{673C116D-5FA8-49CA-B0F3-37FF7BAE3A9F}"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7F-4145-9B19-9D8F4AA25DC5}"/>
                </c:ext>
              </c:extLst>
            </c:dLbl>
            <c:dLbl>
              <c:idx val="3"/>
              <c:tx>
                <c:rich>
                  <a:bodyPr/>
                  <a:lstStyle/>
                  <a:p>
                    <a:fld id="{EC5350FB-DD6D-42FC-9B8B-6CD3D47C2379}"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A7F-4145-9B19-9D8F4AA25DC5}"/>
                </c:ext>
              </c:extLst>
            </c:dLbl>
            <c:dLbl>
              <c:idx val="4"/>
              <c:tx>
                <c:rich>
                  <a:bodyPr/>
                  <a:lstStyle/>
                  <a:p>
                    <a:fld id="{0F4D7EEF-6793-4710-9B5C-7384796DC4A9}"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A7F-4145-9B19-9D8F4AA25DC5}"/>
                </c:ext>
              </c:extLst>
            </c:dLbl>
            <c:dLbl>
              <c:idx val="5"/>
              <c:tx>
                <c:rich>
                  <a:bodyPr/>
                  <a:lstStyle/>
                  <a:p>
                    <a:fld id="{28E20138-249E-47DB-A38F-A229488B9E4D}"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4D-453C-A445-47AC79BF297C}"/>
                </c:ext>
              </c:extLst>
            </c:dLbl>
            <c:dLbl>
              <c:idx val="6"/>
              <c:tx>
                <c:rich>
                  <a:bodyPr/>
                  <a:lstStyle/>
                  <a:p>
                    <a:fld id="{B28F8ED7-83EA-4EDB-94A5-F7F316069D87}"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A7F-4145-9B19-9D8F4AA25DC5}"/>
                </c:ext>
              </c:extLst>
            </c:dLbl>
            <c:dLbl>
              <c:idx val="7"/>
              <c:tx>
                <c:rich>
                  <a:bodyPr/>
                  <a:lstStyle/>
                  <a:p>
                    <a:fld id="{9EB7A862-A77E-4338-A3FE-63066078AD44}"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A7F-4145-9B19-9D8F4AA25DC5}"/>
                </c:ext>
              </c:extLst>
            </c:dLbl>
            <c:dLbl>
              <c:idx val="8"/>
              <c:tx>
                <c:rich>
                  <a:bodyPr/>
                  <a:lstStyle/>
                  <a:p>
                    <a:fld id="{B23F19E1-83FF-49FC-9FF0-74EE718E5F08}"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A7F-4145-9B19-9D8F4AA25DC5}"/>
                </c:ext>
              </c:extLst>
            </c:dLbl>
            <c:dLbl>
              <c:idx val="9"/>
              <c:tx>
                <c:rich>
                  <a:bodyPr/>
                  <a:lstStyle/>
                  <a:p>
                    <a:fld id="{A472B236-425A-4BC4-B57D-75807585198B}"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A7F-4145-9B19-9D8F4AA25DC5}"/>
                </c:ext>
              </c:extLst>
            </c:dLbl>
            <c:dLbl>
              <c:idx val="10"/>
              <c:tx>
                <c:rich>
                  <a:bodyPr/>
                  <a:lstStyle/>
                  <a:p>
                    <a:fld id="{55BFEF26-5F8B-45F2-A0F8-30CA5C14C197}"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A7F-4145-9B19-9D8F4AA25DC5}"/>
                </c:ext>
              </c:extLst>
            </c:dLbl>
            <c:dLbl>
              <c:idx val="11"/>
              <c:tx>
                <c:rich>
                  <a:bodyPr/>
                  <a:lstStyle/>
                  <a:p>
                    <a:fld id="{CB10DCE2-C338-4071-AD06-83B6B574E781}" type="VALUE">
                      <a:rPr lang="en-US" smtClean="0"/>
                      <a:pPr/>
                      <a:t>[VÄRDE]</a:t>
                    </a:fld>
                    <a:endParaRPr lang="sv-S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84E7-476B-A855-4D2586AC44AF}"/>
                </c:ext>
              </c:extLst>
            </c:dLbl>
            <c:dLbl>
              <c:idx val="12"/>
              <c:tx>
                <c:rich>
                  <a:bodyPr/>
                  <a:lstStyle/>
                  <a:p>
                    <a:fld id="{EE077921-951A-4F68-9207-6871EC913532}"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D56-4352-BB68-A6DB7C837BCD}"/>
                </c:ext>
              </c:extLst>
            </c:dLbl>
            <c:dLbl>
              <c:idx val="13"/>
              <c:tx>
                <c:rich>
                  <a:bodyPr/>
                  <a:lstStyle/>
                  <a:p>
                    <a:fld id="{AECF4D19-C070-48CC-A5B4-D46980FAD3E6}" type="VALUE">
                      <a:rPr lang="en-US" smtClean="0"/>
                      <a:pPr/>
                      <a:t>[VÄRDE]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56-4352-BB68-A6DB7C837BC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Sheet1!$A$2:$A$15</c:f>
              <c:strCache>
                <c:ptCount val="14"/>
                <c:pt idx="0">
                  <c:v>Mildare och kortare vintrar</c:v>
                </c:pt>
                <c:pt idx="1">
                  <c:v>Mer extremt väder generellt</c:v>
                </c:pt>
                <c:pt idx="2">
                  <c:v>Mer regn och översvämningar</c:v>
                </c:pt>
                <c:pt idx="3">
                  <c:v>Förändringar i flora och fauna</c:v>
                </c:pt>
                <c:pt idx="4">
                  <c:v>Varmare somrar</c:v>
                </c:pt>
                <c:pt idx="5">
                  <c:v>Ökat antal bränder</c:v>
                </c:pt>
                <c:pt idx="6">
                  <c:v>Mer stormar</c:v>
                </c:pt>
                <c:pt idx="7">
                  <c:v>Mer torka</c:v>
                </c:pt>
                <c:pt idx="8">
                  <c:v>Förändrade förutsättningar för jordbruk/skogsbruk</c:v>
                </c:pt>
                <c:pt idx="9">
                  <c:v>Ökade luftföroreningar</c:v>
                </c:pt>
                <c:pt idx="10">
                  <c:v>Extremhetta som leder till dödsfall</c:v>
                </c:pt>
                <c:pt idx="11">
                  <c:v>Annat:</c:v>
                </c:pt>
                <c:pt idx="12">
                  <c:v>Jag upplever inga klimatförändringar </c:v>
                </c:pt>
                <c:pt idx="13">
                  <c:v>Tveksam, vet ej</c:v>
                </c:pt>
              </c:strCache>
            </c:strRef>
          </c:cat>
          <c:val>
            <c:numRef>
              <c:f>Sheet1!$B$2:$B$15</c:f>
              <c:numCache>
                <c:formatCode>General</c:formatCode>
                <c:ptCount val="14"/>
                <c:pt idx="0">
                  <c:v>62</c:v>
                </c:pt>
                <c:pt idx="1">
                  <c:v>54</c:v>
                </c:pt>
                <c:pt idx="2">
                  <c:v>38</c:v>
                </c:pt>
                <c:pt idx="3">
                  <c:v>28</c:v>
                </c:pt>
                <c:pt idx="4">
                  <c:v>26</c:v>
                </c:pt>
                <c:pt idx="5">
                  <c:v>25</c:v>
                </c:pt>
                <c:pt idx="6">
                  <c:v>22</c:v>
                </c:pt>
                <c:pt idx="7">
                  <c:v>22</c:v>
                </c:pt>
                <c:pt idx="8">
                  <c:v>20</c:v>
                </c:pt>
                <c:pt idx="9">
                  <c:v>14</c:v>
                </c:pt>
                <c:pt idx="10">
                  <c:v>12</c:v>
                </c:pt>
                <c:pt idx="11">
                  <c:v>2</c:v>
                </c:pt>
                <c:pt idx="12">
                  <c:v>6</c:v>
                </c:pt>
                <c:pt idx="13">
                  <c:v>5</c:v>
                </c:pt>
              </c:numCache>
            </c:numRef>
          </c:val>
          <c:extLst>
            <c:ext xmlns:c16="http://schemas.microsoft.com/office/drawing/2014/chart" uri="{C3380CC4-5D6E-409C-BE32-E72D297353CC}">
              <c16:uniqueId val="{00000004-4B79-8947-9EF1-D15424553D60}"/>
            </c:ext>
          </c:extLst>
        </c:ser>
        <c:ser>
          <c:idx val="1"/>
          <c:order val="1"/>
          <c:tx>
            <c:strRef>
              <c:f>Sheet1!$C$1</c:f>
              <c:strCache>
                <c:ptCount val="1"/>
                <c:pt idx="0">
                  <c:v>2017</c:v>
                </c:pt>
              </c:strCache>
            </c:strRef>
          </c:tx>
          <c:spPr>
            <a:solidFill>
              <a:srgbClr val="E3DF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Mildare och kortare vintrar</c:v>
                </c:pt>
                <c:pt idx="1">
                  <c:v>Mer extremt väder generellt</c:v>
                </c:pt>
                <c:pt idx="2">
                  <c:v>Mer regn och översvämningar</c:v>
                </c:pt>
                <c:pt idx="3">
                  <c:v>Förändringar i flora och fauna</c:v>
                </c:pt>
                <c:pt idx="4">
                  <c:v>Varmare somrar</c:v>
                </c:pt>
                <c:pt idx="5">
                  <c:v>Ökat antal bränder</c:v>
                </c:pt>
                <c:pt idx="6">
                  <c:v>Mer stormar</c:v>
                </c:pt>
                <c:pt idx="7">
                  <c:v>Mer torka</c:v>
                </c:pt>
                <c:pt idx="8">
                  <c:v>Förändrade förutsättningar för jordbruk/skogsbruk</c:v>
                </c:pt>
                <c:pt idx="9">
                  <c:v>Ökade luftföroreningar</c:v>
                </c:pt>
                <c:pt idx="10">
                  <c:v>Extremhetta som leder till dödsfall</c:v>
                </c:pt>
                <c:pt idx="11">
                  <c:v>Annat:</c:v>
                </c:pt>
                <c:pt idx="12">
                  <c:v>Jag upplever inga klimatförändringar </c:v>
                </c:pt>
                <c:pt idx="13">
                  <c:v>Tveksam, vet ej</c:v>
                </c:pt>
              </c:strCache>
            </c:strRef>
          </c:cat>
          <c:val>
            <c:numRef>
              <c:f>Sheet1!$C$2:$C$15</c:f>
              <c:numCache>
                <c:formatCode>General</c:formatCode>
                <c:ptCount val="14"/>
                <c:pt idx="0">
                  <c:v>68</c:v>
                </c:pt>
                <c:pt idx="1">
                  <c:v>54</c:v>
                </c:pt>
                <c:pt idx="2">
                  <c:v>40</c:v>
                </c:pt>
                <c:pt idx="3">
                  <c:v>27</c:v>
                </c:pt>
                <c:pt idx="4">
                  <c:v>18</c:v>
                </c:pt>
                <c:pt idx="5">
                  <c:v>12</c:v>
                </c:pt>
                <c:pt idx="6">
                  <c:v>27</c:v>
                </c:pt>
                <c:pt idx="7">
                  <c:v>21</c:v>
                </c:pt>
                <c:pt idx="8">
                  <c:v>23</c:v>
                </c:pt>
                <c:pt idx="9">
                  <c:v>32</c:v>
                </c:pt>
                <c:pt idx="10">
                  <c:v>10</c:v>
                </c:pt>
                <c:pt idx="11">
                  <c:v>1</c:v>
                </c:pt>
                <c:pt idx="12">
                  <c:v>5</c:v>
                </c:pt>
                <c:pt idx="13">
                  <c:v>4</c:v>
                </c:pt>
              </c:numCache>
            </c:numRef>
          </c:val>
          <c:extLst>
            <c:ext xmlns:c16="http://schemas.microsoft.com/office/drawing/2014/chart" uri="{C3380CC4-5D6E-409C-BE32-E72D297353CC}">
              <c16:uniqueId val="{0000001C-0D04-42EB-BB8F-E1785B7B642C}"/>
            </c:ext>
          </c:extLst>
        </c:ser>
        <c:dLbls>
          <c:dLblPos val="inEnd"/>
          <c:showLegendKey val="0"/>
          <c:showVal val="1"/>
          <c:showCatName val="0"/>
          <c:showSerName val="0"/>
          <c:showPercent val="0"/>
          <c:showBubbleSize val="0"/>
        </c:dLbls>
        <c:gapWidth val="50"/>
        <c:overlap val="-25"/>
        <c:axId val="2036619631"/>
        <c:axId val="90733600"/>
      </c:barChart>
      <c:catAx>
        <c:axId val="203661963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max val="100"/>
        </c:scaling>
        <c:delete val="1"/>
        <c:axPos val="l"/>
        <c:numFmt formatCode="General" sourceLinked="1"/>
        <c:majorTickMark val="out"/>
        <c:minorTickMark val="none"/>
        <c:tickLblPos val="nextTo"/>
        <c:crossAx val="2036619631"/>
        <c:crosses val="autoZero"/>
        <c:crossBetween val="between"/>
      </c:valAx>
      <c:spPr>
        <a:noFill/>
        <a:ln w="25400">
          <a:noFill/>
        </a:ln>
        <a:effectLst/>
      </c:spPr>
    </c:plotArea>
    <c:legend>
      <c:legendPos val="r"/>
      <c:layout>
        <c:manualLayout>
          <c:xMode val="edge"/>
          <c:yMode val="edge"/>
          <c:x val="0.9184686916786593"/>
          <c:y val="3.2849965352176325E-2"/>
          <c:w val="6.8036265889881167E-2"/>
          <c:h val="0.130419257809160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7588518065438756E-3"/>
          <c:y val="9.3915340515023107E-2"/>
          <c:w val="0.98734425702257678"/>
          <c:h val="0.62881618312023568"/>
        </c:manualLayout>
      </c:layout>
      <c:barChart>
        <c:barDir val="col"/>
        <c:grouping val="clustered"/>
        <c:varyColors val="0"/>
        <c:ser>
          <c:idx val="2"/>
          <c:order val="0"/>
          <c:tx>
            <c:v>2025</c:v>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Sheet1!$D$2:$D$14</c:f>
              <c:numCache>
                <c:formatCode>General</c:formatCode>
                <c:ptCount val="13"/>
                <c:pt idx="0">
                  <c:v>41</c:v>
                </c:pt>
                <c:pt idx="1">
                  <c:v>42</c:v>
                </c:pt>
                <c:pt idx="2">
                  <c:v>38</c:v>
                </c:pt>
                <c:pt idx="3">
                  <c:v>21</c:v>
                </c:pt>
                <c:pt idx="4">
                  <c:v>19</c:v>
                </c:pt>
                <c:pt idx="5">
                  <c:v>16</c:v>
                </c:pt>
                <c:pt idx="6">
                  <c:v>16</c:v>
                </c:pt>
                <c:pt idx="7">
                  <c:v>15</c:v>
                </c:pt>
                <c:pt idx="8">
                  <c:v>15</c:v>
                </c:pt>
                <c:pt idx="9">
                  <c:v>9</c:v>
                </c:pt>
                <c:pt idx="10">
                  <c:v>5</c:v>
                </c:pt>
                <c:pt idx="11">
                  <c:v>17</c:v>
                </c:pt>
                <c:pt idx="12">
                  <c:v>4</c:v>
                </c:pt>
              </c:numCache>
            </c:numRef>
          </c:val>
          <c:extLst>
            <c:ext xmlns:c16="http://schemas.microsoft.com/office/drawing/2014/chart" uri="{C3380CC4-5D6E-409C-BE32-E72D297353CC}">
              <c16:uniqueId val="{00000018-88AB-40A0-BDCD-DB1546C8CCB4}"/>
            </c:ext>
          </c:extLst>
        </c:ser>
        <c:ser>
          <c:idx val="1"/>
          <c:order val="1"/>
          <c:tx>
            <c:strRef>
              <c:f>Sheet1!$C$1</c:f>
              <c:strCache>
                <c:ptCount val="1"/>
                <c:pt idx="0">
                  <c:v>2024</c:v>
                </c:pt>
              </c:strCache>
            </c:strRef>
          </c:tx>
          <c:spPr>
            <a:solidFill>
              <a:schemeClr val="accent4"/>
            </a:solidFill>
            <a:ln>
              <a:solidFill>
                <a:schemeClr val="bg1"/>
              </a:solidFill>
            </a:ln>
            <a:effectLst/>
          </c:spPr>
          <c:invertIfNegative val="0"/>
          <c:dPt>
            <c:idx val="0"/>
            <c:invertIfNegative val="0"/>
            <c:bubble3D val="0"/>
            <c:spPr>
              <a:solidFill>
                <a:schemeClr val="accent4"/>
              </a:solidFill>
              <a:ln>
                <a:solidFill>
                  <a:schemeClr val="bg1"/>
                </a:solidFill>
              </a:ln>
              <a:effectLst/>
            </c:spPr>
            <c:extLst>
              <c:ext xmlns:c16="http://schemas.microsoft.com/office/drawing/2014/chart" uri="{C3380CC4-5D6E-409C-BE32-E72D297353CC}">
                <c16:uniqueId val="{00000001-98B4-044E-9E4E-D9997EDF1F7B}"/>
              </c:ext>
            </c:extLst>
          </c:dPt>
          <c:dPt>
            <c:idx val="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3-98B4-044E-9E4E-D9997EDF1F7B}"/>
              </c:ext>
            </c:extLst>
          </c:dPt>
          <c:dPt>
            <c:idx val="3"/>
            <c:invertIfNegative val="0"/>
            <c:bubble3D val="0"/>
            <c:spPr>
              <a:solidFill>
                <a:schemeClr val="accent4"/>
              </a:solidFill>
              <a:ln>
                <a:solidFill>
                  <a:schemeClr val="bg1"/>
                </a:solidFill>
              </a:ln>
              <a:effectLst/>
            </c:spPr>
            <c:extLst>
              <c:ext xmlns:c16="http://schemas.microsoft.com/office/drawing/2014/chart" uri="{C3380CC4-5D6E-409C-BE32-E72D297353CC}">
                <c16:uniqueId val="{00000005-8268-4AF6-85F3-DF852452AF8D}"/>
              </c:ext>
            </c:extLst>
          </c:dPt>
          <c:dPt>
            <c:idx val="6"/>
            <c:invertIfNegative val="0"/>
            <c:bubble3D val="0"/>
            <c:spPr>
              <a:solidFill>
                <a:schemeClr val="accent4"/>
              </a:solidFill>
              <a:ln>
                <a:solidFill>
                  <a:schemeClr val="bg1"/>
                </a:solidFill>
              </a:ln>
              <a:effectLst/>
            </c:spPr>
            <c:extLst>
              <c:ext xmlns:c16="http://schemas.microsoft.com/office/drawing/2014/chart" uri="{C3380CC4-5D6E-409C-BE32-E72D297353CC}">
                <c16:uniqueId val="{00000013-8757-4A4A-A38B-8A67492C0D51}"/>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15-8757-4A4A-A38B-8A67492C0D51}"/>
              </c:ext>
            </c:extLst>
          </c:dPt>
          <c:dPt>
            <c:idx val="9"/>
            <c:invertIfNegative val="0"/>
            <c:bubble3D val="0"/>
            <c:spPr>
              <a:solidFill>
                <a:schemeClr val="accent4"/>
              </a:solidFill>
              <a:ln>
                <a:solidFill>
                  <a:schemeClr val="bg1"/>
                </a:solidFill>
              </a:ln>
              <a:effectLst/>
            </c:spPr>
            <c:extLst>
              <c:ext xmlns:c16="http://schemas.microsoft.com/office/drawing/2014/chart" uri="{C3380CC4-5D6E-409C-BE32-E72D297353CC}">
                <c16:uniqueId val="{00000017-8757-4A4A-A38B-8A67492C0D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Valt ekologisk mat</c:v>
                </c:pt>
                <c:pt idx="1">
                  <c:v>Minskat min konsumtion</c:v>
                </c:pt>
                <c:pt idx="2">
                  <c:v>Planterat växter i trädgården/på balkongen, som bin och humlor gillar</c:v>
                </c:pt>
                <c:pt idx="3">
                  <c:v>Låtit bli att klippa gräsmattan för att gynna pollinerare och insekter*</c:v>
                </c:pt>
                <c:pt idx="4">
                  <c:v>Valt fisk med grönt ljus i WWF:s fiskguide när jag ätit fisk</c:v>
                </c:pt>
                <c:pt idx="5">
                  <c:v>Sparat en lövhög på tomten för att gynna igelkottar</c:v>
                </c:pt>
                <c:pt idx="6">
                  <c:v>Byggt bihotell</c:v>
                </c:pt>
                <c:pt idx="7">
                  <c:v>Valt ekologisk bomull när jag handlat kläder</c:v>
                </c:pt>
                <c:pt idx="8">
                  <c:v>Anlagt öppen kompost för att attrahera insekter och kräldjur</c:v>
                </c:pt>
                <c:pt idx="9">
                  <c:v>Valt kött med grönt ljus i WWF:s Köttguide när jag ätit kött</c:v>
                </c:pt>
                <c:pt idx="10">
                  <c:v>Annat, vad?</c:v>
                </c:pt>
                <c:pt idx="11">
                  <c:v>Nej, inget av ovanstående</c:v>
                </c:pt>
                <c:pt idx="12">
                  <c:v>Tveksam, vet ej</c:v>
                </c:pt>
              </c:strCache>
            </c:strRef>
          </c:cat>
          <c:val>
            <c:numRef>
              <c:f>Sheet1!$C$2:$C$14</c:f>
              <c:numCache>
                <c:formatCode>General</c:formatCode>
                <c:ptCount val="13"/>
                <c:pt idx="0">
                  <c:v>43</c:v>
                </c:pt>
                <c:pt idx="1">
                  <c:v>40</c:v>
                </c:pt>
                <c:pt idx="2">
                  <c:v>38</c:v>
                </c:pt>
                <c:pt idx="3">
                  <c:v>20</c:v>
                </c:pt>
                <c:pt idx="4">
                  <c:v>20</c:v>
                </c:pt>
                <c:pt idx="5">
                  <c:v>16</c:v>
                </c:pt>
                <c:pt idx="6">
                  <c:v>16</c:v>
                </c:pt>
                <c:pt idx="7">
                  <c:v>16</c:v>
                </c:pt>
                <c:pt idx="8">
                  <c:v>13</c:v>
                </c:pt>
                <c:pt idx="9">
                  <c:v>9</c:v>
                </c:pt>
                <c:pt idx="10">
                  <c:v>4</c:v>
                </c:pt>
                <c:pt idx="11">
                  <c:v>18</c:v>
                </c:pt>
                <c:pt idx="12">
                  <c:v>3</c:v>
                </c:pt>
              </c:numCache>
            </c:numRef>
          </c:val>
          <c:extLst>
            <c:ext xmlns:c16="http://schemas.microsoft.com/office/drawing/2014/chart" uri="{C3380CC4-5D6E-409C-BE32-E72D297353CC}">
              <c16:uniqueId val="{00000001-39F3-1B4E-ABD5-8BCEA50D7879}"/>
            </c:ext>
          </c:extLst>
        </c:ser>
        <c:ser>
          <c:idx val="0"/>
          <c:order val="2"/>
          <c:tx>
            <c:strRef>
              <c:f>Sheet1!$B$1</c:f>
              <c:strCache>
                <c:ptCount val="1"/>
                <c:pt idx="0">
                  <c:v>2023</c:v>
                </c:pt>
              </c:strCache>
            </c:strRef>
          </c:tx>
          <c:spPr>
            <a:solidFill>
              <a:schemeClr val="accent3"/>
            </a:solidFill>
            <a:ln>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98B4-044E-9E4E-D9997EDF1F7B}"/>
              </c:ext>
            </c:extLst>
          </c:dPt>
          <c:dPt>
            <c:idx val="2"/>
            <c:invertIfNegative val="0"/>
            <c:bubble3D val="0"/>
            <c:extLst>
              <c:ext xmlns:c16="http://schemas.microsoft.com/office/drawing/2014/chart" uri="{C3380CC4-5D6E-409C-BE32-E72D297353CC}">
                <c16:uniqueId val="{00000008-98B4-044E-9E4E-D9997EDF1F7B}"/>
              </c:ext>
            </c:extLst>
          </c:dPt>
          <c:dPt>
            <c:idx val="3"/>
            <c:invertIfNegative val="0"/>
            <c:bubble3D val="0"/>
            <c:extLst>
              <c:ext xmlns:c16="http://schemas.microsoft.com/office/drawing/2014/chart" uri="{C3380CC4-5D6E-409C-BE32-E72D297353CC}">
                <c16:uniqueId val="{00000011-8268-4AF6-85F3-DF852452AF8D}"/>
              </c:ext>
            </c:extLst>
          </c:dPt>
          <c:dPt>
            <c:idx val="6"/>
            <c:invertIfNegative val="0"/>
            <c:bubble3D val="0"/>
            <c:extLst>
              <c:ext xmlns:c16="http://schemas.microsoft.com/office/drawing/2014/chart" uri="{C3380CC4-5D6E-409C-BE32-E72D297353CC}">
                <c16:uniqueId val="{00000007-8757-4A4A-A38B-8A67492C0D51}"/>
              </c:ext>
            </c:extLst>
          </c:dPt>
          <c:dPt>
            <c:idx val="8"/>
            <c:invertIfNegative val="0"/>
            <c:bubble3D val="0"/>
            <c:extLst>
              <c:ext xmlns:c16="http://schemas.microsoft.com/office/drawing/2014/chart" uri="{C3380CC4-5D6E-409C-BE32-E72D297353CC}">
                <c16:uniqueId val="{00000009-8757-4A4A-A38B-8A67492C0D51}"/>
              </c:ext>
            </c:extLst>
          </c:dPt>
          <c:dPt>
            <c:idx val="9"/>
            <c:invertIfNegative val="0"/>
            <c:bubble3D val="0"/>
            <c:extLst>
              <c:ext xmlns:c16="http://schemas.microsoft.com/office/drawing/2014/chart" uri="{C3380CC4-5D6E-409C-BE32-E72D297353CC}">
                <c16:uniqueId val="{0000000B-8757-4A4A-A38B-8A67492C0D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Valt ekologisk mat</c:v>
                </c:pt>
                <c:pt idx="1">
                  <c:v>Minskat min konsumtion</c:v>
                </c:pt>
                <c:pt idx="2">
                  <c:v>Planterat växter i trädgården/på balkongen, som bin och humlor gillar</c:v>
                </c:pt>
                <c:pt idx="3">
                  <c:v>Låtit bli att klippa gräsmattan för att gynna pollinerare och insekter*</c:v>
                </c:pt>
                <c:pt idx="4">
                  <c:v>Valt fisk med grönt ljus i WWF:s fiskguide när jag ätit fisk</c:v>
                </c:pt>
                <c:pt idx="5">
                  <c:v>Sparat en lövhög på tomten för att gynna igelkottar</c:v>
                </c:pt>
                <c:pt idx="6">
                  <c:v>Byggt bihotell</c:v>
                </c:pt>
                <c:pt idx="7">
                  <c:v>Valt ekologisk bomull när jag handlat kläder</c:v>
                </c:pt>
                <c:pt idx="8">
                  <c:v>Anlagt öppen kompost för att attrahera insekter och kräldjur</c:v>
                </c:pt>
                <c:pt idx="9">
                  <c:v>Valt kött med grönt ljus i WWF:s Köttguide när jag ätit kött</c:v>
                </c:pt>
                <c:pt idx="10">
                  <c:v>Annat, vad?</c:v>
                </c:pt>
                <c:pt idx="11">
                  <c:v>Nej, inget av ovanstående</c:v>
                </c:pt>
                <c:pt idx="12">
                  <c:v>Tveksam, vet ej</c:v>
                </c:pt>
              </c:strCache>
            </c:strRef>
          </c:cat>
          <c:val>
            <c:numRef>
              <c:f>Sheet1!$B$2:$B$14</c:f>
              <c:numCache>
                <c:formatCode>0</c:formatCode>
                <c:ptCount val="13"/>
                <c:pt idx="0">
                  <c:v>43</c:v>
                </c:pt>
                <c:pt idx="1">
                  <c:v>46</c:v>
                </c:pt>
                <c:pt idx="2">
                  <c:v>37</c:v>
                </c:pt>
                <c:pt idx="3">
                  <c:v>16</c:v>
                </c:pt>
                <c:pt idx="4">
                  <c:v>19</c:v>
                </c:pt>
                <c:pt idx="6">
                  <c:v>16</c:v>
                </c:pt>
                <c:pt idx="7">
                  <c:v>17</c:v>
                </c:pt>
                <c:pt idx="8">
                  <c:v>10</c:v>
                </c:pt>
                <c:pt idx="9">
                  <c:v>8</c:v>
                </c:pt>
                <c:pt idx="10">
                  <c:v>5</c:v>
                </c:pt>
                <c:pt idx="11">
                  <c:v>18</c:v>
                </c:pt>
                <c:pt idx="12">
                  <c:v>2</c:v>
                </c:pt>
              </c:numCache>
            </c:numRef>
          </c:val>
          <c:extLst>
            <c:ext xmlns:c16="http://schemas.microsoft.com/office/drawing/2014/chart" uri="{C3380CC4-5D6E-409C-BE32-E72D297353CC}">
              <c16:uniqueId val="{00000000-39F3-1B4E-ABD5-8BCEA50D7879}"/>
            </c:ext>
          </c:extLst>
        </c:ser>
        <c:dLbls>
          <c:dLblPos val="outEnd"/>
          <c:showLegendKey val="0"/>
          <c:showVal val="1"/>
          <c:showCatName val="0"/>
          <c:showSerName val="0"/>
          <c:showPercent val="0"/>
          <c:showBubbleSize val="0"/>
        </c:dLbls>
        <c:gapWidth val="104"/>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l"/>
        <c:numFmt formatCode="General" sourceLinked="1"/>
        <c:majorTickMark val="none"/>
        <c:minorTickMark val="none"/>
        <c:tickLblPos val="nextTo"/>
        <c:crossAx val="1803360079"/>
        <c:crosses val="autoZero"/>
        <c:crossBetween val="between"/>
      </c:valAx>
      <c:spPr>
        <a:noFill/>
        <a:ln>
          <a:noFill/>
        </a:ln>
        <a:effectLst/>
      </c:spPr>
    </c:plotArea>
    <c:legend>
      <c:legendPos val="t"/>
      <c:legendEntry>
        <c:idx val="2"/>
        <c:txPr>
          <a:bodyPr rot="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sv-SE"/>
          </a:p>
        </c:txPr>
      </c:legendEntry>
      <c:layout>
        <c:manualLayout>
          <c:xMode val="edge"/>
          <c:yMode val="edge"/>
          <c:x val="0.5813745440349114"/>
          <c:y val="9.1830535973688662E-3"/>
          <c:w val="0.20728222976504304"/>
          <c:h val="6.58066496353029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87751455894488E-3"/>
          <c:y val="0.1272757363798187"/>
          <c:w val="0.98482918574196809"/>
          <c:h val="0.79705202200580205"/>
        </c:manualLayout>
      </c:layout>
      <c:lineChart>
        <c:grouping val="standard"/>
        <c:varyColors val="0"/>
        <c:ser>
          <c:idx val="0"/>
          <c:order val="0"/>
          <c:tx>
            <c:strRef>
              <c:f>Sheet1!$B$1</c:f>
              <c:strCache>
                <c:ptCount val="1"/>
                <c:pt idx="0">
                  <c:v>Alla</c:v>
                </c:pt>
              </c:strCache>
            </c:strRef>
          </c:tx>
          <c:spPr>
            <a:ln w="28575" cap="rnd">
              <a:solidFill>
                <a:schemeClr val="accent1"/>
              </a:solidFill>
              <a:round/>
            </a:ln>
            <a:effectLst/>
          </c:spPr>
          <c:marker>
            <c:symbol val="circle"/>
            <c:size val="5"/>
            <c:spPr>
              <a:solidFill>
                <a:schemeClr val="accent1"/>
              </a:solidFill>
              <a:ln w="19050">
                <a:solidFill>
                  <a:schemeClr val="accent1"/>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General</c:formatCode>
                <c:ptCount val="8"/>
                <c:pt idx="0">
                  <c:v>35</c:v>
                </c:pt>
                <c:pt idx="1">
                  <c:v>44</c:v>
                </c:pt>
                <c:pt idx="2">
                  <c:v>45</c:v>
                </c:pt>
                <c:pt idx="3">
                  <c:v>58</c:v>
                </c:pt>
                <c:pt idx="4">
                  <c:v>51</c:v>
                </c:pt>
                <c:pt idx="5">
                  <c:v>52</c:v>
                </c:pt>
                <c:pt idx="6">
                  <c:v>50</c:v>
                </c:pt>
                <c:pt idx="7">
                  <c:v>53</c:v>
                </c:pt>
              </c:numCache>
            </c:numRef>
          </c:val>
          <c:smooth val="0"/>
          <c:extLst>
            <c:ext xmlns:c16="http://schemas.microsoft.com/office/drawing/2014/chart" uri="{C3380CC4-5D6E-409C-BE32-E72D297353CC}">
              <c16:uniqueId val="{00000000-CA92-4CC1-9914-5203B559F5B2}"/>
            </c:ext>
          </c:extLst>
        </c:ser>
        <c:ser>
          <c:idx val="1"/>
          <c:order val="1"/>
          <c:tx>
            <c:strRef>
              <c:f>Sheet1!$C$1</c:f>
              <c:strCache>
                <c:ptCount val="1"/>
                <c:pt idx="0">
                  <c:v>Unga (18-29 år)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General</c:formatCode>
                <c:ptCount val="8"/>
                <c:pt idx="0">
                  <c:v>40</c:v>
                </c:pt>
                <c:pt idx="1">
                  <c:v>53</c:v>
                </c:pt>
                <c:pt idx="2">
                  <c:v>50</c:v>
                </c:pt>
                <c:pt idx="3">
                  <c:v>65</c:v>
                </c:pt>
                <c:pt idx="4">
                  <c:v>57</c:v>
                </c:pt>
                <c:pt idx="5">
                  <c:v>57</c:v>
                </c:pt>
                <c:pt idx="6">
                  <c:v>51</c:v>
                </c:pt>
                <c:pt idx="7">
                  <c:v>60</c:v>
                </c:pt>
              </c:numCache>
            </c:numRef>
          </c:val>
          <c:smooth val="0"/>
          <c:extLst>
            <c:ext xmlns:c16="http://schemas.microsoft.com/office/drawing/2014/chart" uri="{C3380CC4-5D6E-409C-BE32-E72D297353CC}">
              <c16:uniqueId val="{00000001-CA92-4CC1-9914-5203B559F5B2}"/>
            </c:ext>
          </c:extLst>
        </c:ser>
        <c:dLbls>
          <c:showLegendKey val="0"/>
          <c:showVal val="0"/>
          <c:showCatName val="0"/>
          <c:showSerName val="0"/>
          <c:showPercent val="0"/>
          <c:showBubbleSize val="0"/>
        </c:dLbls>
        <c:marker val="1"/>
        <c:smooth val="0"/>
        <c:axId val="1237821520"/>
        <c:axId val="1238173136"/>
      </c:lineChart>
      <c:catAx>
        <c:axId val="1237821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238173136"/>
        <c:crosses val="autoZero"/>
        <c:auto val="1"/>
        <c:lblAlgn val="ctr"/>
        <c:lblOffset val="100"/>
        <c:noMultiLvlLbl val="0"/>
      </c:catAx>
      <c:valAx>
        <c:axId val="1238173136"/>
        <c:scaling>
          <c:orientation val="minMax"/>
          <c:max val="85"/>
          <c:min val="0"/>
        </c:scaling>
        <c:delete val="1"/>
        <c:axPos val="l"/>
        <c:numFmt formatCode="General" sourceLinked="1"/>
        <c:majorTickMark val="none"/>
        <c:minorTickMark val="none"/>
        <c:tickLblPos val="nextTo"/>
        <c:crossAx val="1237821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220794284597102"/>
          <c:y val="0.1445379325213309"/>
          <c:w val="0.50779206958205059"/>
          <c:h val="0.83762020085092559"/>
        </c:manualLayout>
      </c:layout>
      <c:barChart>
        <c:barDir val="bar"/>
        <c:grouping val="percentStacked"/>
        <c:varyColors val="0"/>
        <c:ser>
          <c:idx val="0"/>
          <c:order val="0"/>
          <c:tx>
            <c:strRef>
              <c:f>Sheet1!$B$1</c:f>
              <c:strCache>
                <c:ptCount val="1"/>
                <c:pt idx="0">
                  <c:v>1 Instämmer inte alls</c:v>
                </c:pt>
              </c:strCache>
            </c:strRef>
          </c:tx>
          <c:spPr>
            <a:solidFill>
              <a:srgbClr val="E80000"/>
            </a:solidFill>
            <a:ln>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F194-4537-9833-CB47CE6A4042}"/>
              </c:ext>
            </c:extLst>
          </c:dPt>
          <c:dPt>
            <c:idx val="2"/>
            <c:invertIfNegative val="0"/>
            <c:bubble3D val="0"/>
            <c:extLst>
              <c:ext xmlns:c16="http://schemas.microsoft.com/office/drawing/2014/chart" uri="{C3380CC4-5D6E-409C-BE32-E72D297353CC}">
                <c16:uniqueId val="{00000003-DC54-4E55-882C-A928587E21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Sheet1!$B$2:$B$4</c:f>
              <c:numCache>
                <c:formatCode>#\ ##0</c:formatCode>
                <c:ptCount val="3"/>
                <c:pt idx="0">
                  <c:v>18.773726528129167</c:v>
                </c:pt>
                <c:pt idx="1">
                  <c:v>24.240336028837444</c:v>
                </c:pt>
                <c:pt idx="2">
                  <c:v>24.474748599927786</c:v>
                </c:pt>
              </c:numCache>
            </c:numRef>
          </c:val>
          <c:extLst>
            <c:ext xmlns:c16="http://schemas.microsoft.com/office/drawing/2014/chart" uri="{C3380CC4-5D6E-409C-BE32-E72D297353CC}">
              <c16:uniqueId val="{00000000-39F3-1B4E-ABD5-8BCEA50D7879}"/>
            </c:ext>
          </c:extLst>
        </c:ser>
        <c:ser>
          <c:idx val="1"/>
          <c:order val="1"/>
          <c:tx>
            <c:strRef>
              <c:f>Sheet1!$C$1</c:f>
              <c:strCache>
                <c:ptCount val="1"/>
                <c:pt idx="0">
                  <c:v>2</c:v>
                </c:pt>
              </c:strCache>
            </c:strRef>
          </c:tx>
          <c:spPr>
            <a:solidFill>
              <a:srgbClr val="F16666"/>
            </a:solidFill>
            <a:ln>
              <a:solidFill>
                <a:schemeClr val="bg1"/>
              </a:solidFill>
            </a:ln>
            <a:effectLst/>
          </c:spPr>
          <c:invertIfNegative val="0"/>
          <c:dPt>
            <c:idx val="0"/>
            <c:invertIfNegative val="0"/>
            <c:bubble3D val="0"/>
            <c:spPr>
              <a:solidFill>
                <a:srgbClr val="F16666"/>
              </a:solidFill>
              <a:ln>
                <a:solidFill>
                  <a:schemeClr val="bg1"/>
                </a:solidFill>
              </a:ln>
              <a:effectLst/>
            </c:spPr>
            <c:extLst>
              <c:ext xmlns:c16="http://schemas.microsoft.com/office/drawing/2014/chart" uri="{C3380CC4-5D6E-409C-BE32-E72D297353CC}">
                <c16:uniqueId val="{00000003-F194-4537-9833-CB47CE6A4042}"/>
              </c:ext>
            </c:extLst>
          </c:dPt>
          <c:dPt>
            <c:idx val="2"/>
            <c:invertIfNegative val="0"/>
            <c:bubble3D val="0"/>
            <c:spPr>
              <a:solidFill>
                <a:srgbClr val="F16666"/>
              </a:solidFill>
              <a:ln>
                <a:solidFill>
                  <a:schemeClr val="bg1"/>
                </a:solidFill>
              </a:ln>
              <a:effectLst/>
            </c:spPr>
            <c:extLst>
              <c:ext xmlns:c16="http://schemas.microsoft.com/office/drawing/2014/chart" uri="{C3380CC4-5D6E-409C-BE32-E72D297353CC}">
                <c16:uniqueId val="{0000000B-DC54-4E55-882C-A928587E21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Sheet1!$C$2:$C$4</c:f>
              <c:numCache>
                <c:formatCode>#\ ##0</c:formatCode>
                <c:ptCount val="3"/>
                <c:pt idx="0">
                  <c:v>12.696845465658249</c:v>
                </c:pt>
                <c:pt idx="1">
                  <c:v>14.62892603814478</c:v>
                </c:pt>
                <c:pt idx="2">
                  <c:v>15.072926807170411</c:v>
                </c:pt>
              </c:numCache>
            </c:numRef>
          </c:val>
          <c:extLst>
            <c:ext xmlns:c16="http://schemas.microsoft.com/office/drawing/2014/chart" uri="{C3380CC4-5D6E-409C-BE32-E72D297353CC}">
              <c16:uniqueId val="{00000001-39F3-1B4E-ABD5-8BCEA50D7879}"/>
            </c:ext>
          </c:extLst>
        </c:ser>
        <c:ser>
          <c:idx val="2"/>
          <c:order val="2"/>
          <c:tx>
            <c:strRef>
              <c:f>Sheet1!$D$1</c:f>
              <c:strCache>
                <c:ptCount val="1"/>
                <c:pt idx="0">
                  <c:v>3</c:v>
                </c:pt>
              </c:strCache>
            </c:strRef>
          </c:tx>
          <c:spPr>
            <a:solidFill>
              <a:srgbClr val="FFB90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Sheet1!$D$2:$D$4</c:f>
              <c:numCache>
                <c:formatCode>#\ ##0</c:formatCode>
                <c:ptCount val="3"/>
                <c:pt idx="0">
                  <c:v>30.444031765535506</c:v>
                </c:pt>
                <c:pt idx="1">
                  <c:v>28.282817920344648</c:v>
                </c:pt>
                <c:pt idx="2">
                  <c:v>26.186806020249342</c:v>
                </c:pt>
              </c:numCache>
            </c:numRef>
          </c:val>
          <c:extLst>
            <c:ext xmlns:c16="http://schemas.microsoft.com/office/drawing/2014/chart" uri="{C3380CC4-5D6E-409C-BE32-E72D297353CC}">
              <c16:uniqueId val="{00000018-18EF-4662-B51E-FC491197AE86}"/>
            </c:ext>
          </c:extLst>
        </c:ser>
        <c:ser>
          <c:idx val="3"/>
          <c:order val="3"/>
          <c:tx>
            <c:strRef>
              <c:f>Sheet1!$E$1</c:f>
              <c:strCache>
                <c:ptCount val="1"/>
                <c:pt idx="0">
                  <c:v>4</c:v>
                </c:pt>
              </c:strCache>
            </c:strRef>
          </c:tx>
          <c:spPr>
            <a:solidFill>
              <a:srgbClr val="76D04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Sheet1!$E$2:$E$4</c:f>
              <c:numCache>
                <c:formatCode>#\ ##0</c:formatCode>
                <c:ptCount val="3"/>
                <c:pt idx="0">
                  <c:v>19.531151877998536</c:v>
                </c:pt>
                <c:pt idx="1">
                  <c:v>18.589849784056625</c:v>
                </c:pt>
                <c:pt idx="2">
                  <c:v>14.912133025371224</c:v>
                </c:pt>
              </c:numCache>
            </c:numRef>
          </c:val>
          <c:extLst>
            <c:ext xmlns:c16="http://schemas.microsoft.com/office/drawing/2014/chart" uri="{C3380CC4-5D6E-409C-BE32-E72D297353CC}">
              <c16:uniqueId val="{00000019-18EF-4662-B51E-FC491197AE86}"/>
            </c:ext>
          </c:extLst>
        </c:ser>
        <c:ser>
          <c:idx val="4"/>
          <c:order val="4"/>
          <c:tx>
            <c:strRef>
              <c:f>Sheet1!$F$1</c:f>
              <c:strCache>
                <c:ptCount val="1"/>
                <c:pt idx="0">
                  <c:v>5 Instämmer helt och hållet</c:v>
                </c:pt>
              </c:strCache>
            </c:strRef>
          </c:tx>
          <c:spPr>
            <a:solidFill>
              <a:srgbClr val="3CBC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Sheet1!$F$2:$F$4</c:f>
              <c:numCache>
                <c:formatCode>#\ ##0</c:formatCode>
                <c:ptCount val="3"/>
                <c:pt idx="0">
                  <c:v>13.678897061721266</c:v>
                </c:pt>
                <c:pt idx="1">
                  <c:v>10.390282338134728</c:v>
                </c:pt>
                <c:pt idx="2">
                  <c:v>13.041965807471701</c:v>
                </c:pt>
              </c:numCache>
            </c:numRef>
          </c:val>
          <c:extLst>
            <c:ext xmlns:c16="http://schemas.microsoft.com/office/drawing/2014/chart" uri="{C3380CC4-5D6E-409C-BE32-E72D297353CC}">
              <c16:uniqueId val="{0000001A-18EF-4662-B51E-FC491197AE86}"/>
            </c:ext>
          </c:extLst>
        </c:ser>
        <c:ser>
          <c:idx val="5"/>
          <c:order val="5"/>
          <c:tx>
            <c:strRef>
              <c:f>Sheet1!$G$1</c:f>
              <c:strCache>
                <c:ptCount val="1"/>
                <c:pt idx="0">
                  <c:v>Tveksam, vet ej</c:v>
                </c:pt>
              </c:strCache>
            </c:strRef>
          </c:tx>
          <c:spPr>
            <a:solidFill>
              <a:srgbClr val="BAB0A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shoppar mer hållbart, mer second hand eller miljömärkta val</c:v>
                </c:pt>
                <c:pt idx="1">
                  <c:v>Jag väljer mer hållbar mat, till exempel mer vegetariskt, veganskt eller ekologiskt</c:v>
                </c:pt>
                <c:pt idx="2">
                  <c:v>Jag reser mer hållbart, t.ex. mer kommunalt eller väljer tåg framför flyg</c:v>
                </c:pt>
              </c:strCache>
            </c:strRef>
          </c:cat>
          <c:val>
            <c:numRef>
              <c:f>Sheet1!$G$2:$G$4</c:f>
              <c:numCache>
                <c:formatCode>#\ ##0</c:formatCode>
                <c:ptCount val="3"/>
                <c:pt idx="0">
                  <c:v>4.875347300957273</c:v>
                </c:pt>
                <c:pt idx="1">
                  <c:v>3.8677878904817797</c:v>
                </c:pt>
                <c:pt idx="2">
                  <c:v>6.3114197398095335</c:v>
                </c:pt>
              </c:numCache>
            </c:numRef>
          </c:val>
          <c:extLst>
            <c:ext xmlns:c16="http://schemas.microsoft.com/office/drawing/2014/chart" uri="{C3380CC4-5D6E-409C-BE32-E72D297353CC}">
              <c16:uniqueId val="{0000001B-18EF-4662-B51E-FC491197AE86}"/>
            </c:ext>
          </c:extLst>
        </c:ser>
        <c:dLbls>
          <c:showLegendKey val="0"/>
          <c:showVal val="1"/>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647812287"/>
        <c:crosses val="autoZero"/>
        <c:auto val="1"/>
        <c:lblAlgn val="ctr"/>
        <c:lblOffset val="100"/>
        <c:noMultiLvlLbl val="0"/>
      </c:catAx>
      <c:valAx>
        <c:axId val="1647812287"/>
        <c:scaling>
          <c:orientation val="minMax"/>
        </c:scaling>
        <c:delete val="1"/>
        <c:axPos val="t"/>
        <c:numFmt formatCode="0%" sourceLinked="1"/>
        <c:majorTickMark val="none"/>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050" b="0" i="0" u="none" strike="noStrike" kern="1200" baseline="0">
                <a:solidFill>
                  <a:schemeClr val="tx1"/>
                </a:solidFill>
                <a:latin typeface="+mn-lt"/>
                <a:ea typeface="+mn-ea"/>
                <a:cs typeface="+mn-cs"/>
              </a:defRPr>
            </a:pPr>
            <a:endParaRPr lang="sv-SE"/>
          </a:p>
        </c:txPr>
      </c:legendEntry>
      <c:layout>
        <c:manualLayout>
          <c:xMode val="edge"/>
          <c:yMode val="edge"/>
          <c:x val="0"/>
          <c:y val="9.6719164102720325E-3"/>
          <c:w val="1"/>
          <c:h val="0.1577768808196504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8633289357595"/>
          <c:y val="3.6697196452984977E-2"/>
          <c:w val="0.79291362307378233"/>
          <c:h val="0.92660550458715596"/>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C-63DD-4EB6-8031-A9EECB8FF002}"/>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D-63DD-4EB6-8031-A9EECB8FF00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A-4ADE-7F41-99ED-87CB4E239EFB}"/>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E-63DD-4EB6-8031-A9EECB8FF002}"/>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ADE-7F41-99ED-87CB4E239EFB}"/>
              </c:ext>
            </c:extLst>
          </c:dPt>
          <c:dPt>
            <c:idx val="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4-07C4-48E1-A4F0-C4A69E897AE4}"/>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6-07C4-48E1-A4F0-C4A69E897AE4}"/>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07C4-48E1-A4F0-C4A69E897AE4}"/>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A-10A2-46FC-A8F7-B6648DD04CDA}"/>
              </c:ext>
            </c:extLst>
          </c:dPt>
          <c:dLbls>
            <c:dLbl>
              <c:idx val="4"/>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ADE-7F41-99ED-87CB4E239EF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Sheet1!$A$2:$A$11</c:f>
              <c:strCache>
                <c:ptCount val="10"/>
                <c:pt idx="0">
                  <c:v>Minskat med under 10%</c:v>
                </c:pt>
                <c:pt idx="1">
                  <c:v>Minskat med ca 20%</c:v>
                </c:pt>
                <c:pt idx="2">
                  <c:v>Minskat med ca 30%</c:v>
                </c:pt>
                <c:pt idx="3">
                  <c:v>Minskat med ca 40%</c:v>
                </c:pt>
                <c:pt idx="4">
                  <c:v>Minskat med ca 50%</c:v>
                </c:pt>
                <c:pt idx="5">
                  <c:v>Minskat med ca 60%</c:v>
                </c:pt>
                <c:pt idx="6">
                  <c:v>Minskat med ca 70%</c:v>
                </c:pt>
                <c:pt idx="7">
                  <c:v>Minskat med ca 80%</c:v>
                </c:pt>
                <c:pt idx="8">
                  <c:v>Minskat med över 90%</c:v>
                </c:pt>
                <c:pt idx="9">
                  <c:v>Tveksam, vet ej</c:v>
                </c:pt>
              </c:strCache>
            </c:strRef>
          </c:cat>
          <c:val>
            <c:numRef>
              <c:f>Sheet1!$B$2:$B$11</c:f>
              <c:numCache>
                <c:formatCode>#\ ##0</c:formatCode>
                <c:ptCount val="10"/>
                <c:pt idx="0">
                  <c:v>3.6363824802257474</c:v>
                </c:pt>
                <c:pt idx="1">
                  <c:v>13.198107724957492</c:v>
                </c:pt>
                <c:pt idx="2">
                  <c:v>17.622371167316125</c:v>
                </c:pt>
                <c:pt idx="3">
                  <c:v>13.430989378162058</c:v>
                </c:pt>
                <c:pt idx="4">
                  <c:v>10.592648350809093</c:v>
                </c:pt>
                <c:pt idx="5">
                  <c:v>7.2433227361246884</c:v>
                </c:pt>
                <c:pt idx="6">
                  <c:v>9.1682725373776854</c:v>
                </c:pt>
                <c:pt idx="7">
                  <c:v>2.0935186355660274</c:v>
                </c:pt>
                <c:pt idx="8">
                  <c:v>1.2612047085642695</c:v>
                </c:pt>
                <c:pt idx="9">
                  <c:v>21.753182280896812</c:v>
                </c:pt>
              </c:numCache>
            </c:numRef>
          </c:val>
          <c:extLst>
            <c:ext xmlns:c16="http://schemas.microsoft.com/office/drawing/2014/chart" uri="{C3380CC4-5D6E-409C-BE32-E72D297353CC}">
              <c16:uniqueId val="{00000000-4ADE-7F41-99ED-87CB4E239EFB}"/>
            </c:ext>
          </c:extLst>
        </c:ser>
        <c:dLbls>
          <c:dLblPos val="outEnd"/>
          <c:showLegendKey val="0"/>
          <c:showVal val="1"/>
          <c:showCatName val="0"/>
          <c:showSerName val="0"/>
          <c:showPercent val="0"/>
          <c:showBubbleSize val="0"/>
        </c:dLbls>
        <c:gapWidth val="57"/>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7795163906066"/>
          <c:y val="3.6697238137801597E-2"/>
          <c:w val="0.48022048360939346"/>
          <c:h val="0.92660550458715596"/>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6A3-44D1-AAEE-484DE5188CFC}"/>
              </c:ext>
            </c:extLst>
          </c:dPt>
          <c:dPt>
            <c:idx val="1"/>
            <c:invertIfNegative val="0"/>
            <c:bubble3D val="0"/>
            <c:spPr>
              <a:solidFill>
                <a:srgbClr val="FF9847"/>
              </a:solidFill>
              <a:ln>
                <a:noFill/>
              </a:ln>
              <a:effectLst/>
            </c:spPr>
            <c:extLst>
              <c:ext xmlns:c16="http://schemas.microsoft.com/office/drawing/2014/chart" uri="{C3380CC4-5D6E-409C-BE32-E72D297353CC}">
                <c16:uniqueId val="{00000003-96A3-44D1-AAEE-484DE5188CFC}"/>
              </c:ext>
            </c:extLst>
          </c:dPt>
          <c:dPt>
            <c:idx val="2"/>
            <c:invertIfNegative val="0"/>
            <c:bubble3D val="0"/>
            <c:spPr>
              <a:solidFill>
                <a:srgbClr val="FFB175"/>
              </a:solidFill>
              <a:ln>
                <a:noFill/>
              </a:ln>
              <a:effectLst/>
            </c:spPr>
            <c:extLst>
              <c:ext xmlns:c16="http://schemas.microsoft.com/office/drawing/2014/chart" uri="{C3380CC4-5D6E-409C-BE32-E72D297353CC}">
                <c16:uniqueId val="{00000005-96A3-44D1-AAEE-484DE5188CFC}"/>
              </c:ext>
            </c:extLst>
          </c:dPt>
          <c:dPt>
            <c:idx val="3"/>
            <c:invertIfNegative val="0"/>
            <c:bubble3D val="0"/>
            <c:spPr>
              <a:solidFill>
                <a:schemeClr val="accent2">
                  <a:lumMod val="50000"/>
                </a:schemeClr>
              </a:solidFill>
              <a:ln>
                <a:noFill/>
              </a:ln>
              <a:effectLst/>
            </c:spPr>
            <c:extLst>
              <c:ext xmlns:c16="http://schemas.microsoft.com/office/drawing/2014/chart" uri="{C3380CC4-5D6E-409C-BE32-E72D297353CC}">
                <c16:uniqueId val="{00000007-96A3-44D1-AAEE-484DE5188CFC}"/>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96A3-44D1-AAEE-484DE5188CF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96A3-44D1-AAEE-484DE5188CFC}"/>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96A3-44D1-AAEE-484DE5188CFC}"/>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96A3-44D1-AAEE-484DE5188CFC}"/>
              </c:ext>
            </c:extLst>
          </c:dPt>
          <c:dPt>
            <c:idx val="8"/>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11-96A3-44D1-AAEE-484DE5188CFC}"/>
              </c:ext>
            </c:extLst>
          </c:dPt>
          <c:dPt>
            <c:idx val="9"/>
            <c:invertIfNegative val="0"/>
            <c:bubble3D val="0"/>
            <c:spPr>
              <a:solidFill>
                <a:srgbClr val="F16666"/>
              </a:solidFill>
              <a:ln>
                <a:noFill/>
              </a:ln>
              <a:effectLst/>
            </c:spPr>
            <c:extLst>
              <c:ext xmlns:c16="http://schemas.microsoft.com/office/drawing/2014/chart" uri="{C3380CC4-5D6E-409C-BE32-E72D297353CC}">
                <c16:uniqueId val="{00000013-96A3-44D1-AAEE-484DE5188CFC}"/>
              </c:ext>
            </c:extLst>
          </c:dPt>
          <c:dPt>
            <c:idx val="10"/>
            <c:invertIfNegative val="0"/>
            <c:bubble3D val="0"/>
            <c:spPr>
              <a:solidFill>
                <a:srgbClr val="F16666"/>
              </a:solidFill>
              <a:ln>
                <a:noFill/>
              </a:ln>
              <a:effectLst/>
            </c:spPr>
            <c:extLst>
              <c:ext xmlns:c16="http://schemas.microsoft.com/office/drawing/2014/chart" uri="{C3380CC4-5D6E-409C-BE32-E72D297353CC}">
                <c16:uniqueId val="{00000015-96A3-44D1-AAEE-484DE5188CFC}"/>
              </c:ext>
            </c:extLst>
          </c:dPt>
          <c:dPt>
            <c:idx val="11"/>
            <c:invertIfNegative val="0"/>
            <c:bubble3D val="0"/>
            <c:spPr>
              <a:solidFill>
                <a:srgbClr val="F16666"/>
              </a:solidFill>
              <a:ln>
                <a:noFill/>
              </a:ln>
              <a:effectLst/>
            </c:spPr>
            <c:extLst>
              <c:ext xmlns:c16="http://schemas.microsoft.com/office/drawing/2014/chart" uri="{C3380CC4-5D6E-409C-BE32-E72D297353CC}">
                <c16:uniqueId val="{00000017-96A3-44D1-AAEE-484DE5188CFC}"/>
              </c:ext>
            </c:extLst>
          </c:dPt>
          <c:dPt>
            <c:idx val="12"/>
            <c:invertIfNegative val="0"/>
            <c:bubble3D val="0"/>
            <c:spPr>
              <a:solidFill>
                <a:schemeClr val="tx1"/>
              </a:solidFill>
              <a:ln>
                <a:noFill/>
              </a:ln>
              <a:effectLst/>
            </c:spPr>
            <c:extLst>
              <c:ext xmlns:c16="http://schemas.microsoft.com/office/drawing/2014/chart" uri="{C3380CC4-5D6E-409C-BE32-E72D297353CC}">
                <c16:uniqueId val="{00000019-96A3-44D1-AAEE-484DE5188CFC}"/>
              </c:ext>
            </c:extLst>
          </c:dPt>
          <c:dLbls>
            <c:dLbl>
              <c:idx val="0"/>
              <c:tx>
                <c:rich>
                  <a:bodyPr/>
                  <a:lstStyle/>
                  <a:p>
                    <a:fld id="{C30D25A9-2D91-4029-8FA1-8C22B1265EB6}" type="VALUE">
                      <a:rPr lang="en-US" smtClean="0"/>
                      <a:pPr/>
                      <a:t>[VÄRDE]</a:t>
                    </a:fld>
                    <a:r>
                      <a:rPr lang="en-US"/>
                      <a:t> (81)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A3-44D1-AAEE-484DE5188CFC}"/>
                </c:ext>
              </c:extLst>
            </c:dLbl>
            <c:dLbl>
              <c:idx val="1"/>
              <c:tx>
                <c:rich>
                  <a:bodyPr/>
                  <a:lstStyle/>
                  <a:p>
                    <a:fld id="{533B332A-801E-4222-9738-7D58D61E5525}" type="VALUE">
                      <a:rPr lang="en-US" smtClean="0"/>
                      <a:pPr/>
                      <a:t>[VÄRDE]</a:t>
                    </a:fld>
                    <a:r>
                      <a:rPr lang="en-US"/>
                      <a:t> (77)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A3-44D1-AAEE-484DE5188CFC}"/>
                </c:ext>
              </c:extLst>
            </c:dLbl>
            <c:dLbl>
              <c:idx val="2"/>
              <c:tx>
                <c:rich>
                  <a:bodyPr/>
                  <a:lstStyle/>
                  <a:p>
                    <a:fld id="{E1E2E004-6B4E-4B12-A6BC-98F7775AE9A4}" type="VALUE">
                      <a:rPr lang="en-US" smtClean="0"/>
                      <a:pPr/>
                      <a:t>[VÄRDE]</a:t>
                    </a:fld>
                    <a:r>
                      <a:rPr lang="en-US"/>
                      <a:t> (73)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A3-44D1-AAEE-484DE5188CFC}"/>
                </c:ext>
              </c:extLst>
            </c:dLbl>
            <c:dLbl>
              <c:idx val="3"/>
              <c:tx>
                <c:rich>
                  <a:bodyPr/>
                  <a:lstStyle/>
                  <a:p>
                    <a:fld id="{C85B45FF-2755-42DC-9132-C63BDC353272}" type="VALUE">
                      <a:rPr lang="en-US" smtClean="0"/>
                      <a:pPr/>
                      <a:t>[VÄRDE]</a:t>
                    </a:fld>
                    <a:r>
                      <a:rPr lang="en-US"/>
                      <a:t> (44)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6A3-44D1-AAEE-484DE5188CFC}"/>
                </c:ext>
              </c:extLst>
            </c:dLbl>
            <c:dLbl>
              <c:idx val="4"/>
              <c:tx>
                <c:rich>
                  <a:bodyPr/>
                  <a:lstStyle/>
                  <a:p>
                    <a:fld id="{61BA9541-11A4-4A36-8B7A-8D5EE3491E8A}" type="VALUE">
                      <a:rPr lang="en-US" smtClean="0"/>
                      <a:pPr/>
                      <a:t>[VÄRDE]</a:t>
                    </a:fld>
                    <a:r>
                      <a:rPr lang="en-US"/>
                      <a:t> (38)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6A3-44D1-AAEE-484DE5188CFC}"/>
                </c:ext>
              </c:extLst>
            </c:dLbl>
            <c:dLbl>
              <c:idx val="5"/>
              <c:tx>
                <c:rich>
                  <a:bodyPr/>
                  <a:lstStyle/>
                  <a:p>
                    <a:fld id="{170A519A-34FF-4414-8D5C-EF253153B690}" type="VALUE">
                      <a:rPr lang="en-US" smtClean="0"/>
                      <a:pPr/>
                      <a:t>[VÄRDE]</a:t>
                    </a:fld>
                    <a:r>
                      <a:rPr lang="en-US"/>
                      <a:t> (37)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6A3-44D1-AAEE-484DE5188CFC}"/>
                </c:ext>
              </c:extLst>
            </c:dLbl>
            <c:dLbl>
              <c:idx val="6"/>
              <c:tx>
                <c:rich>
                  <a:bodyPr/>
                  <a:lstStyle/>
                  <a:p>
                    <a:fld id="{182069E5-1BDE-4F08-98F5-2232A6A64AA3}" type="VALUE">
                      <a:rPr lang="en-US" smtClean="0"/>
                      <a:pPr/>
                      <a:t>[VÄRDE]</a:t>
                    </a:fld>
                    <a:r>
                      <a:rPr lang="en-US"/>
                      <a:t> (32)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6A3-44D1-AAEE-484DE5188CFC}"/>
                </c:ext>
              </c:extLst>
            </c:dLbl>
            <c:dLbl>
              <c:idx val="7"/>
              <c:tx>
                <c:rich>
                  <a:bodyPr/>
                  <a:lstStyle/>
                  <a:p>
                    <a:fld id="{9C1BF4D9-9599-4810-9427-062B4522B9F5}" type="VALUE">
                      <a:rPr lang="en-US" smtClean="0"/>
                      <a:pPr/>
                      <a:t>[VÄRDE]</a:t>
                    </a:fld>
                    <a:r>
                      <a:rPr lang="en-US"/>
                      <a:t> (33)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6A3-44D1-AAEE-484DE5188CFC}"/>
                </c:ext>
              </c:extLst>
            </c:dLbl>
            <c:dLbl>
              <c:idx val="8"/>
              <c:tx>
                <c:rich>
                  <a:bodyPr/>
                  <a:lstStyle/>
                  <a:p>
                    <a:fld id="{3B728778-B9B8-4492-A497-559C1AAB6862}" type="VALUE">
                      <a:rPr lang="en-US" smtClean="0"/>
                      <a:pPr/>
                      <a:t>[VÄRDE]</a:t>
                    </a:fld>
                    <a:r>
                      <a:rPr lang="en-US"/>
                      <a:t> (19)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6A3-44D1-AAEE-484DE5188CFC}"/>
                </c:ext>
              </c:extLst>
            </c:dLbl>
            <c:dLbl>
              <c:idx val="9"/>
              <c:tx>
                <c:rich>
                  <a:bodyPr/>
                  <a:lstStyle/>
                  <a:p>
                    <a:fld id="{E9034562-561D-4544-AD91-C4940A05E3DD}" type="VALUE">
                      <a:rPr lang="en-US" smtClean="0"/>
                      <a:pPr/>
                      <a:t>[VÄRDE]</a:t>
                    </a:fld>
                    <a:r>
                      <a:rPr lang="en-US"/>
                      <a:t> (4)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6A3-44D1-AAEE-484DE5188CFC}"/>
                </c:ext>
              </c:extLst>
            </c:dLbl>
            <c:dLbl>
              <c:idx val="10"/>
              <c:tx>
                <c:rich>
                  <a:bodyPr/>
                  <a:lstStyle/>
                  <a:p>
                    <a:fld id="{6E99397A-A8B6-4A69-B0C9-C7E2938BE582}" type="VALUE">
                      <a:rPr lang="en-US" smtClean="0"/>
                      <a:pPr/>
                      <a:t>[VÄRDE]</a:t>
                    </a:fld>
                    <a:r>
                      <a:rPr lang="en-US"/>
                      <a:t> (3)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6A3-44D1-AAEE-484DE5188CFC}"/>
                </c:ext>
              </c:extLst>
            </c:dLbl>
            <c:dLbl>
              <c:idx val="11"/>
              <c:tx>
                <c:rich>
                  <a:bodyPr/>
                  <a:lstStyle/>
                  <a:p>
                    <a:fld id="{FB14E72C-0B40-41DA-A527-03779FF1CED4}" type="VALUE">
                      <a:rPr lang="en-US" smtClean="0"/>
                      <a:pPr/>
                      <a:t>[VÄRDE]</a:t>
                    </a:fld>
                    <a:r>
                      <a:rPr lang="en-US"/>
                      <a:t> (2)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96A3-44D1-AAEE-484DE5188CFC}"/>
                </c:ext>
              </c:extLst>
            </c:dLbl>
            <c:dLbl>
              <c:idx val="12"/>
              <c:tx>
                <c:rich>
                  <a:bodyPr/>
                  <a:lstStyle/>
                  <a:p>
                    <a:fld id="{E80F1FD2-8FA6-4D0C-93BF-B275068AC607}" type="VALUE">
                      <a:rPr lang="en-US" smtClean="0"/>
                      <a:pPr/>
                      <a:t>[VÄRDE]</a:t>
                    </a:fld>
                    <a:r>
                      <a:rPr lang="en-US"/>
                      <a:t> (2)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96A3-44D1-AAEE-484DE5188CFC}"/>
                </c:ext>
              </c:extLst>
            </c:dLbl>
            <c:dLbl>
              <c:idx val="13"/>
              <c:tx>
                <c:rich>
                  <a:bodyPr/>
                  <a:lstStyle/>
                  <a:p>
                    <a:fld id="{1839BA91-6822-4C12-95F8-BFA1D56CA5E6}" type="VALUE">
                      <a:rPr lang="en-US" smtClean="0"/>
                      <a:pPr/>
                      <a:t>[VÄRDE]</a:t>
                    </a:fld>
                    <a:r>
                      <a:rPr lang="en-US"/>
                      <a:t> (6)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6A3-44D1-AAEE-484DE5188C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Sheet1!$A$2:$A$15</c:f>
              <c:strCache>
                <c:ptCount val="14"/>
                <c:pt idx="0">
                  <c:v>Fler djurarter försvinner</c:v>
                </c:pt>
                <c:pt idx="1">
                  <c:v>Sämre pollinering</c:v>
                </c:pt>
                <c:pt idx="2">
                  <c:v>Brist på fisk i hav och vattendrag</c:v>
                </c:pt>
                <c:pt idx="3">
                  <c:v>Sämre luftkvalitet</c:v>
                </c:pt>
                <c:pt idx="4">
                  <c:v>Mer extremväder</c:v>
                </c:pt>
                <c:pt idx="5">
                  <c:v>Ökad risk för översvämningar</c:v>
                </c:pt>
                <c:pt idx="6">
                  <c:v>Havet blir surt</c:v>
                </c:pt>
                <c:pt idx="7">
                  <c:v>Sämre tillgång till dricksvatten</c:v>
                </c:pt>
                <c:pt idx="8">
                  <c:v>Brist på mediciner</c:v>
                </c:pt>
                <c:pt idx="9">
                  <c:v>Ökad matproduktion</c:v>
                </c:pt>
                <c:pt idx="10">
                  <c:v>Minskade klimatförändringar</c:v>
                </c:pt>
                <c:pt idx="11">
                  <c:v>Bättre luftkvalitet</c:v>
                </c:pt>
                <c:pt idx="12">
                  <c:v>Tror inte att något av ovanstående påverkar vår värld[…]*</c:v>
                </c:pt>
                <c:pt idx="13">
                  <c:v>Tveksam, vet ej</c:v>
                </c:pt>
              </c:strCache>
            </c:strRef>
          </c:cat>
          <c:val>
            <c:numRef>
              <c:f>Sheet1!$B$2:$B$15</c:f>
              <c:numCache>
                <c:formatCode>General</c:formatCode>
                <c:ptCount val="14"/>
                <c:pt idx="0">
                  <c:v>77</c:v>
                </c:pt>
                <c:pt idx="1">
                  <c:v>73</c:v>
                </c:pt>
                <c:pt idx="2">
                  <c:v>70</c:v>
                </c:pt>
                <c:pt idx="3">
                  <c:v>35</c:v>
                </c:pt>
                <c:pt idx="4">
                  <c:v>28</c:v>
                </c:pt>
                <c:pt idx="5">
                  <c:v>25</c:v>
                </c:pt>
                <c:pt idx="6">
                  <c:v>25</c:v>
                </c:pt>
                <c:pt idx="7">
                  <c:v>24</c:v>
                </c:pt>
                <c:pt idx="8">
                  <c:v>16</c:v>
                </c:pt>
                <c:pt idx="9">
                  <c:v>3</c:v>
                </c:pt>
                <c:pt idx="10">
                  <c:v>2</c:v>
                </c:pt>
                <c:pt idx="11">
                  <c:v>1</c:v>
                </c:pt>
                <c:pt idx="12">
                  <c:v>2</c:v>
                </c:pt>
                <c:pt idx="13">
                  <c:v>7</c:v>
                </c:pt>
              </c:numCache>
            </c:numRef>
          </c:val>
          <c:extLst>
            <c:ext xmlns:c16="http://schemas.microsoft.com/office/drawing/2014/chart" uri="{C3380CC4-5D6E-409C-BE32-E72D297353CC}">
              <c16:uniqueId val="{0000001A-96A3-44D1-AAEE-484DE5188CFC}"/>
            </c:ext>
          </c:extLst>
        </c:ser>
        <c:dLbls>
          <c:showLegendKey val="0"/>
          <c:showVal val="0"/>
          <c:showCatName val="0"/>
          <c:showSerName val="0"/>
          <c:showPercent val="0"/>
          <c:showBubbleSize val="0"/>
        </c:dLbls>
        <c:gapWidth val="17"/>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scaling>
        <c:delete val="1"/>
        <c:axPos val="t"/>
        <c:numFmt formatCode="General" sourceLinked="1"/>
        <c:majorTickMark val="none"/>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87751455894488E-3"/>
          <c:y val="0.1272757363798187"/>
          <c:w val="0.98482918574196809"/>
          <c:h val="0.79705202200580205"/>
        </c:manualLayout>
      </c:layout>
      <c:lineChart>
        <c:grouping val="standard"/>
        <c:varyColors val="0"/>
        <c:ser>
          <c:idx val="0"/>
          <c:order val="0"/>
          <c:tx>
            <c:strRef>
              <c:f>Sheet1!$B$1</c:f>
              <c:strCache>
                <c:ptCount val="1"/>
                <c:pt idx="0">
                  <c:v>Kvinnor</c:v>
                </c:pt>
              </c:strCache>
            </c:strRef>
          </c:tx>
          <c:spPr>
            <a:ln w="28575" cap="rnd">
              <a:solidFill>
                <a:schemeClr val="accent1"/>
              </a:solidFill>
              <a:round/>
            </a:ln>
            <a:effectLst/>
          </c:spPr>
          <c:marker>
            <c:symbol val="circle"/>
            <c:size val="5"/>
            <c:spPr>
              <a:solidFill>
                <a:schemeClr val="accent1"/>
              </a:solidFill>
              <a:ln w="19050">
                <a:solidFill>
                  <a:schemeClr val="accent1"/>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General</c:formatCode>
                <c:ptCount val="8"/>
                <c:pt idx="0">
                  <c:v>42</c:v>
                </c:pt>
                <c:pt idx="1">
                  <c:v>49</c:v>
                </c:pt>
                <c:pt idx="2">
                  <c:v>50</c:v>
                </c:pt>
                <c:pt idx="3">
                  <c:v>65</c:v>
                </c:pt>
                <c:pt idx="4">
                  <c:v>61</c:v>
                </c:pt>
                <c:pt idx="5">
                  <c:v>63</c:v>
                </c:pt>
                <c:pt idx="6">
                  <c:v>59</c:v>
                </c:pt>
                <c:pt idx="7">
                  <c:v>60</c:v>
                </c:pt>
              </c:numCache>
            </c:numRef>
          </c:val>
          <c:smooth val="0"/>
          <c:extLst>
            <c:ext xmlns:c16="http://schemas.microsoft.com/office/drawing/2014/chart" uri="{C3380CC4-5D6E-409C-BE32-E72D297353CC}">
              <c16:uniqueId val="{00000000-A2AB-4F33-AE15-D948ED7D9CC5}"/>
            </c:ext>
          </c:extLst>
        </c:ser>
        <c:ser>
          <c:idx val="1"/>
          <c:order val="1"/>
          <c:tx>
            <c:strRef>
              <c:f>Sheet1!$C$1</c:f>
              <c:strCache>
                <c:ptCount val="1"/>
                <c:pt idx="0">
                  <c:v>Män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General</c:formatCode>
                <c:ptCount val="8"/>
                <c:pt idx="0">
                  <c:v>28</c:v>
                </c:pt>
                <c:pt idx="1">
                  <c:v>40</c:v>
                </c:pt>
                <c:pt idx="2">
                  <c:v>40</c:v>
                </c:pt>
                <c:pt idx="3">
                  <c:v>52</c:v>
                </c:pt>
                <c:pt idx="4">
                  <c:v>42</c:v>
                </c:pt>
                <c:pt idx="5">
                  <c:v>42</c:v>
                </c:pt>
                <c:pt idx="6">
                  <c:v>42</c:v>
                </c:pt>
                <c:pt idx="7">
                  <c:v>46</c:v>
                </c:pt>
              </c:numCache>
            </c:numRef>
          </c:val>
          <c:smooth val="0"/>
          <c:extLst>
            <c:ext xmlns:c16="http://schemas.microsoft.com/office/drawing/2014/chart" uri="{C3380CC4-5D6E-409C-BE32-E72D297353CC}">
              <c16:uniqueId val="{00000001-A2AB-4F33-AE15-D948ED7D9CC5}"/>
            </c:ext>
          </c:extLst>
        </c:ser>
        <c:dLbls>
          <c:showLegendKey val="0"/>
          <c:showVal val="0"/>
          <c:showCatName val="0"/>
          <c:showSerName val="0"/>
          <c:showPercent val="0"/>
          <c:showBubbleSize val="0"/>
        </c:dLbls>
        <c:marker val="1"/>
        <c:smooth val="0"/>
        <c:axId val="1237821520"/>
        <c:axId val="1238173136"/>
      </c:lineChart>
      <c:catAx>
        <c:axId val="12378215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238173136"/>
        <c:crosses val="autoZero"/>
        <c:auto val="1"/>
        <c:lblAlgn val="ctr"/>
        <c:lblOffset val="100"/>
        <c:noMultiLvlLbl val="0"/>
      </c:catAx>
      <c:valAx>
        <c:axId val="1238173136"/>
        <c:scaling>
          <c:orientation val="minMax"/>
          <c:max val="85"/>
          <c:min val="0"/>
        </c:scaling>
        <c:delete val="1"/>
        <c:axPos val="l"/>
        <c:numFmt formatCode="General" sourceLinked="1"/>
        <c:majorTickMark val="none"/>
        <c:minorTickMark val="none"/>
        <c:tickLblPos val="nextTo"/>
        <c:crossAx val="1237821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33504616607837E-2"/>
          <c:y val="8.7207029687626489E-2"/>
          <c:w val="0.91855890940472107"/>
          <c:h val="0.89878598484803263"/>
        </c:manualLayout>
      </c:layout>
      <c:barChart>
        <c:barDir val="col"/>
        <c:grouping val="clustered"/>
        <c:varyColors val="0"/>
        <c:ser>
          <c:idx val="0"/>
          <c:order val="0"/>
          <c:tx>
            <c:strRef>
              <c:f>Sheet1!$B$1</c:f>
              <c:strCache>
                <c:ptCount val="1"/>
                <c:pt idx="0">
                  <c:v>2023</c:v>
                </c:pt>
              </c:strCache>
            </c:strRef>
          </c:tx>
          <c:spPr>
            <a:solidFill>
              <a:srgbClr val="E3DFD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Sheet1!$A$2:$A$12</c:f>
              <c:strCache>
                <c:ptCount val="11"/>
                <c:pt idx="0">
                  <c:v>Klimatförändringar</c:v>
                </c:pt>
                <c:pt idx="1">
                  <c:v>Att isarna smälter</c:v>
                </c:pt>
                <c:pt idx="2">
                  <c:v>Plast och föroreningar i haven</c:v>
                </c:pt>
                <c:pt idx="3">
                  <c:v>Utsläpp av miljögifter</c:v>
                </c:pt>
                <c:pt idx="4">
                  <c:v>Skövling av och bränder i regnskog</c:v>
                </c:pt>
                <c:pt idx="5">
                  <c:v>Överkonsumtion</c:v>
                </c:pt>
                <c:pt idx="6">
                  <c:v>Förlust av biologisk mångfald</c:v>
                </c:pt>
                <c:pt idx="7">
                  <c:v>Vattenbrist</c:v>
                </c:pt>
                <c:pt idx="8">
                  <c:v>Luftföroreningar</c:v>
                </c:pt>
                <c:pt idx="9">
                  <c:v>Vild natur försvinner när människan tar alltmer plats</c:v>
                </c:pt>
                <c:pt idx="10">
                  <c:v>Överfiske</c:v>
                </c:pt>
              </c:strCache>
            </c:strRef>
          </c:cat>
          <c:val>
            <c:numRef>
              <c:f>Sheet1!$B$2:$B$12</c:f>
              <c:numCache>
                <c:formatCode>General</c:formatCode>
                <c:ptCount val="11"/>
                <c:pt idx="0">
                  <c:v>46</c:v>
                </c:pt>
                <c:pt idx="1">
                  <c:v>25</c:v>
                </c:pt>
                <c:pt idx="2">
                  <c:v>25</c:v>
                </c:pt>
                <c:pt idx="3">
                  <c:v>20</c:v>
                </c:pt>
                <c:pt idx="4">
                  <c:v>21</c:v>
                </c:pt>
                <c:pt idx="5">
                  <c:v>18</c:v>
                </c:pt>
                <c:pt idx="6">
                  <c:v>20</c:v>
                </c:pt>
                <c:pt idx="7">
                  <c:v>20</c:v>
                </c:pt>
                <c:pt idx="8">
                  <c:v>12</c:v>
                </c:pt>
                <c:pt idx="9">
                  <c:v>13</c:v>
                </c:pt>
                <c:pt idx="10">
                  <c:v>8</c:v>
                </c:pt>
              </c:numCache>
            </c:numRef>
          </c:val>
          <c:extLst>
            <c:ext xmlns:c16="http://schemas.microsoft.com/office/drawing/2014/chart" uri="{C3380CC4-5D6E-409C-BE32-E72D297353CC}">
              <c16:uniqueId val="{00000004-E5B5-4C76-A12A-19465A402DB1}"/>
            </c:ext>
          </c:extLst>
        </c:ser>
        <c:ser>
          <c:idx val="1"/>
          <c:order val="1"/>
          <c:tx>
            <c:strRef>
              <c:f>Sheet1!$C$1</c:f>
              <c:strCache>
                <c:ptCount val="1"/>
                <c:pt idx="0">
                  <c:v>2024</c:v>
                </c:pt>
              </c:strCache>
            </c:strRef>
          </c:tx>
          <c:spPr>
            <a:solidFill>
              <a:schemeClr val="accent4"/>
            </a:solidFill>
            <a:ln>
              <a:solidFill>
                <a:schemeClr val="bg1"/>
              </a:solidFill>
            </a:ln>
            <a:effectLst/>
          </c:spPr>
          <c:invertIfNegative val="0"/>
          <c:dPt>
            <c:idx val="3"/>
            <c:invertIfNegative val="0"/>
            <c:bubble3D val="0"/>
            <c:spPr>
              <a:solidFill>
                <a:schemeClr val="accent4"/>
              </a:solidFill>
              <a:ln>
                <a:solidFill>
                  <a:schemeClr val="bg1"/>
                </a:solidFill>
              </a:ln>
              <a:effectLst/>
            </c:spPr>
            <c:extLst>
              <c:ext xmlns:c16="http://schemas.microsoft.com/office/drawing/2014/chart" uri="{C3380CC4-5D6E-409C-BE32-E72D297353CC}">
                <c16:uniqueId val="{00000001-9B10-45FF-85DB-DE6BFC1B9E69}"/>
              </c:ext>
            </c:extLst>
          </c:dPt>
          <c:dPt>
            <c:idx val="4"/>
            <c:invertIfNegative val="0"/>
            <c:bubble3D val="0"/>
            <c:spPr>
              <a:solidFill>
                <a:schemeClr val="accent4"/>
              </a:solidFill>
              <a:ln>
                <a:solidFill>
                  <a:schemeClr val="bg1"/>
                </a:solidFill>
              </a:ln>
              <a:effectLst/>
            </c:spPr>
            <c:extLst>
              <c:ext xmlns:c16="http://schemas.microsoft.com/office/drawing/2014/chart" uri="{C3380CC4-5D6E-409C-BE32-E72D297353CC}">
                <c16:uniqueId val="{00000003-9B10-45FF-85DB-DE6BFC1B9E6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Klimatförändringar</c:v>
                </c:pt>
                <c:pt idx="1">
                  <c:v>Att isarna smälter</c:v>
                </c:pt>
                <c:pt idx="2">
                  <c:v>Plast och föroreningar i haven</c:v>
                </c:pt>
                <c:pt idx="3">
                  <c:v>Utsläpp av miljögifter</c:v>
                </c:pt>
                <c:pt idx="4">
                  <c:v>Skövling av och bränder i regnskog</c:v>
                </c:pt>
                <c:pt idx="5">
                  <c:v>Överkonsumtion</c:v>
                </c:pt>
                <c:pt idx="6">
                  <c:v>Förlust av biologisk mångfald</c:v>
                </c:pt>
                <c:pt idx="7">
                  <c:v>Vattenbrist</c:v>
                </c:pt>
                <c:pt idx="8">
                  <c:v>Luftföroreningar</c:v>
                </c:pt>
                <c:pt idx="9">
                  <c:v>Vild natur försvinner när människan tar alltmer plats</c:v>
                </c:pt>
                <c:pt idx="10">
                  <c:v>Överfiske</c:v>
                </c:pt>
              </c:strCache>
            </c:strRef>
          </c:cat>
          <c:val>
            <c:numRef>
              <c:f>Sheet1!$C$2:$C$12</c:f>
              <c:numCache>
                <c:formatCode>General</c:formatCode>
                <c:ptCount val="11"/>
                <c:pt idx="0">
                  <c:v>45</c:v>
                </c:pt>
                <c:pt idx="1">
                  <c:v>27</c:v>
                </c:pt>
                <c:pt idx="2">
                  <c:v>25</c:v>
                </c:pt>
                <c:pt idx="3">
                  <c:v>20</c:v>
                </c:pt>
                <c:pt idx="4">
                  <c:v>19</c:v>
                </c:pt>
                <c:pt idx="5">
                  <c:v>19</c:v>
                </c:pt>
                <c:pt idx="6">
                  <c:v>18</c:v>
                </c:pt>
                <c:pt idx="7">
                  <c:v>17</c:v>
                </c:pt>
                <c:pt idx="8">
                  <c:v>13</c:v>
                </c:pt>
                <c:pt idx="9">
                  <c:v>12</c:v>
                </c:pt>
                <c:pt idx="10">
                  <c:v>10</c:v>
                </c:pt>
              </c:numCache>
            </c:numRef>
          </c:val>
          <c:extLst>
            <c:ext xmlns:c16="http://schemas.microsoft.com/office/drawing/2014/chart" uri="{C3380CC4-5D6E-409C-BE32-E72D297353CC}">
              <c16:uniqueId val="{00000004-9B1C-437E-ABAB-80C58399BE21}"/>
            </c:ext>
          </c:extLst>
        </c:ser>
        <c:ser>
          <c:idx val="2"/>
          <c:order val="2"/>
          <c:tx>
            <c:strRef>
              <c:f>Sheet1!$D$1</c:f>
              <c:strCache>
                <c:ptCount val="1"/>
                <c:pt idx="0">
                  <c:v>2025</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Klimatförändringar</c:v>
                </c:pt>
                <c:pt idx="1">
                  <c:v>Att isarna smälter</c:v>
                </c:pt>
                <c:pt idx="2">
                  <c:v>Plast och föroreningar i haven</c:v>
                </c:pt>
                <c:pt idx="3">
                  <c:v>Utsläpp av miljögifter</c:v>
                </c:pt>
                <c:pt idx="4">
                  <c:v>Skövling av och bränder i regnskog</c:v>
                </c:pt>
                <c:pt idx="5">
                  <c:v>Överkonsumtion</c:v>
                </c:pt>
                <c:pt idx="6">
                  <c:v>Förlust av biologisk mångfald</c:v>
                </c:pt>
                <c:pt idx="7">
                  <c:v>Vattenbrist</c:v>
                </c:pt>
                <c:pt idx="8">
                  <c:v>Luftföroreningar</c:v>
                </c:pt>
                <c:pt idx="9">
                  <c:v>Vild natur försvinner när människan tar alltmer plats</c:v>
                </c:pt>
                <c:pt idx="10">
                  <c:v>Överfiske</c:v>
                </c:pt>
              </c:strCache>
            </c:strRef>
          </c:cat>
          <c:val>
            <c:numRef>
              <c:f>Sheet1!$D$2:$D$12</c:f>
              <c:numCache>
                <c:formatCode>General</c:formatCode>
                <c:ptCount val="11"/>
                <c:pt idx="0">
                  <c:v>48</c:v>
                </c:pt>
                <c:pt idx="1">
                  <c:v>23</c:v>
                </c:pt>
                <c:pt idx="2">
                  <c:v>25</c:v>
                </c:pt>
                <c:pt idx="3">
                  <c:v>22</c:v>
                </c:pt>
                <c:pt idx="4">
                  <c:v>18</c:v>
                </c:pt>
                <c:pt idx="5">
                  <c:v>21</c:v>
                </c:pt>
                <c:pt idx="6">
                  <c:v>18</c:v>
                </c:pt>
                <c:pt idx="7">
                  <c:v>15</c:v>
                </c:pt>
                <c:pt idx="8">
                  <c:v>12</c:v>
                </c:pt>
                <c:pt idx="9">
                  <c:v>12</c:v>
                </c:pt>
                <c:pt idx="10">
                  <c:v>10</c:v>
                </c:pt>
              </c:numCache>
            </c:numRef>
          </c:val>
          <c:extLst>
            <c:ext xmlns:c16="http://schemas.microsoft.com/office/drawing/2014/chart" uri="{C3380CC4-5D6E-409C-BE32-E72D297353CC}">
              <c16:uniqueId val="{00000005-90D9-4533-8B40-214E99AC4EB9}"/>
            </c:ext>
          </c:extLst>
        </c:ser>
        <c:dLbls>
          <c:dLblPos val="outEnd"/>
          <c:showLegendKey val="0"/>
          <c:showVal val="1"/>
          <c:showCatName val="0"/>
          <c:showSerName val="0"/>
          <c:showPercent val="0"/>
          <c:showBubbleSize val="0"/>
        </c:dLbls>
        <c:gapWidth val="58"/>
        <c:axId val="2036619631"/>
        <c:axId val="90733600"/>
      </c:barChart>
      <c:catAx>
        <c:axId val="203661963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90733600"/>
        <c:crosses val="autoZero"/>
        <c:auto val="1"/>
        <c:lblAlgn val="ctr"/>
        <c:lblOffset val="100"/>
        <c:noMultiLvlLbl val="0"/>
      </c:catAx>
      <c:valAx>
        <c:axId val="90733600"/>
        <c:scaling>
          <c:orientation val="minMax"/>
        </c:scaling>
        <c:delete val="1"/>
        <c:axPos val="l"/>
        <c:numFmt formatCode="General" sourceLinked="1"/>
        <c:majorTickMark val="none"/>
        <c:minorTickMark val="none"/>
        <c:tickLblPos val="nextTo"/>
        <c:crossAx val="203661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6552569071076451"/>
          <c:y val="0.19894595868393933"/>
          <c:w val="0.65451809363610747"/>
          <c:h val="0.60886877582729382"/>
        </c:manualLayout>
      </c:layout>
      <c:barChart>
        <c:barDir val="col"/>
        <c:grouping val="clustered"/>
        <c:varyColors val="0"/>
        <c:ser>
          <c:idx val="0"/>
          <c:order val="0"/>
          <c:tx>
            <c:strRef>
              <c:f>Sheet1!$B$1</c:f>
              <c:strCache>
                <c:ptCount val="1"/>
                <c:pt idx="0">
                  <c:v>2019</c:v>
                </c:pt>
              </c:strCache>
            </c:strRef>
          </c:tx>
          <c:spPr>
            <a:solidFill>
              <a:schemeClr val="accent3">
                <a:shade val="4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Sheet1!$A$3</c:f>
              <c:strCache>
                <c:ptCount val="1"/>
                <c:pt idx="0">
                  <c:v>Skövling av och bränder i regnskog</c:v>
                </c:pt>
              </c:strCache>
            </c:strRef>
          </c:cat>
          <c:val>
            <c:numRef>
              <c:f>Sheet1!$B$3</c:f>
              <c:numCache>
                <c:formatCode>General</c:formatCode>
                <c:ptCount val="1"/>
                <c:pt idx="0">
                  <c:v>31</c:v>
                </c:pt>
              </c:numCache>
            </c:numRef>
          </c:val>
          <c:extLst>
            <c:ext xmlns:c16="http://schemas.microsoft.com/office/drawing/2014/chart" uri="{C3380CC4-5D6E-409C-BE32-E72D297353CC}">
              <c16:uniqueId val="{00000004-E5B5-4C76-A12A-19465A402DB1}"/>
            </c:ext>
          </c:extLst>
        </c:ser>
        <c:ser>
          <c:idx val="1"/>
          <c:order val="1"/>
          <c:tx>
            <c:strRef>
              <c:f>Sheet1!$C$1</c:f>
              <c:strCache>
                <c:ptCount val="1"/>
                <c:pt idx="0">
                  <c:v>2020</c:v>
                </c:pt>
              </c:strCache>
            </c:strRef>
          </c:tx>
          <c:spPr>
            <a:solidFill>
              <a:schemeClr val="accent3">
                <a:shade val="65000"/>
              </a:schemeClr>
            </a:solidFill>
            <a:ln>
              <a:noFill/>
            </a:ln>
            <a:effectLst/>
          </c:spPr>
          <c:invertIfNegative val="0"/>
          <c:dPt>
            <c:idx val="0"/>
            <c:invertIfNegative val="0"/>
            <c:bubble3D val="0"/>
            <c:spPr>
              <a:solidFill>
                <a:schemeClr val="accent3">
                  <a:shade val="65000"/>
                </a:schemeClr>
              </a:solidFill>
              <a:ln>
                <a:noFill/>
              </a:ln>
              <a:effectLst/>
            </c:spPr>
            <c:extLst>
              <c:ext xmlns:c16="http://schemas.microsoft.com/office/drawing/2014/chart" uri="{C3380CC4-5D6E-409C-BE32-E72D297353CC}">
                <c16:uniqueId val="{00000001-618E-45D6-B4E3-452926D31D4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Sheet1!$C$3</c:f>
              <c:numCache>
                <c:formatCode>General</c:formatCode>
                <c:ptCount val="1"/>
                <c:pt idx="0">
                  <c:v>25</c:v>
                </c:pt>
              </c:numCache>
            </c:numRef>
          </c:val>
          <c:extLst>
            <c:ext xmlns:c16="http://schemas.microsoft.com/office/drawing/2014/chart" uri="{C3380CC4-5D6E-409C-BE32-E72D297353CC}">
              <c16:uniqueId val="{00000004-9B1C-437E-ABAB-80C58399BE21}"/>
            </c:ext>
          </c:extLst>
        </c:ser>
        <c:ser>
          <c:idx val="2"/>
          <c:order val="2"/>
          <c:tx>
            <c:strRef>
              <c:f>Sheet1!$D$1</c:f>
              <c:strCache>
                <c:ptCount val="1"/>
                <c:pt idx="0">
                  <c:v>2021</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Sheet1!$D$3</c:f>
              <c:numCache>
                <c:formatCode>General</c:formatCode>
                <c:ptCount val="1"/>
                <c:pt idx="0">
                  <c:v>29</c:v>
                </c:pt>
              </c:numCache>
            </c:numRef>
          </c:val>
          <c:extLst>
            <c:ext xmlns:c16="http://schemas.microsoft.com/office/drawing/2014/chart" uri="{C3380CC4-5D6E-409C-BE32-E72D297353CC}">
              <c16:uniqueId val="{00000005-90D9-4533-8B40-214E99AC4EB9}"/>
            </c:ext>
          </c:extLst>
        </c:ser>
        <c:ser>
          <c:idx val="3"/>
          <c:order val="3"/>
          <c:tx>
            <c:strRef>
              <c:f>Sheet1!$E$1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Sheet1!$E$3</c:f>
              <c:numCache>
                <c:formatCode>General</c:formatCode>
                <c:ptCount val="1"/>
                <c:pt idx="0">
                  <c:v>27</c:v>
                </c:pt>
              </c:numCache>
            </c:numRef>
          </c:val>
          <c:extLst>
            <c:ext xmlns:c16="http://schemas.microsoft.com/office/drawing/2014/chart" uri="{C3380CC4-5D6E-409C-BE32-E72D297353CC}">
              <c16:uniqueId val="{00000000-35AD-4044-BB28-45C608B19BED}"/>
            </c:ext>
          </c:extLst>
        </c:ser>
        <c:ser>
          <c:idx val="4"/>
          <c:order val="4"/>
          <c:tx>
            <c:strRef>
              <c:f>Sheet1!$F$1</c:f>
              <c:strCache>
                <c:ptCount val="1"/>
                <c:pt idx="0">
                  <c:v>2023</c:v>
                </c:pt>
              </c:strCache>
            </c:strRef>
          </c:tx>
          <c:spPr>
            <a:solidFill>
              <a:schemeClr val="accent3">
                <a:tint val="83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Sheet1!$F$3</c:f>
              <c:numCache>
                <c:formatCode>General</c:formatCode>
                <c:ptCount val="1"/>
                <c:pt idx="0">
                  <c:v>21</c:v>
                </c:pt>
              </c:numCache>
            </c:numRef>
          </c:val>
          <c:extLst>
            <c:ext xmlns:c16="http://schemas.microsoft.com/office/drawing/2014/chart" uri="{C3380CC4-5D6E-409C-BE32-E72D297353CC}">
              <c16:uniqueId val="{00000001-35AD-4044-BB28-45C608B19BED}"/>
            </c:ext>
          </c:extLst>
        </c:ser>
        <c:ser>
          <c:idx val="5"/>
          <c:order val="5"/>
          <c:tx>
            <c:strRef>
              <c:f>Sheet1!$G$1</c:f>
              <c:strCache>
                <c:ptCount val="1"/>
                <c:pt idx="0">
                  <c:v>2024</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Sheet1!$G$3</c:f>
              <c:numCache>
                <c:formatCode>General</c:formatCode>
                <c:ptCount val="1"/>
                <c:pt idx="0">
                  <c:v>19</c:v>
                </c:pt>
              </c:numCache>
            </c:numRef>
          </c:val>
          <c:extLst>
            <c:ext xmlns:c16="http://schemas.microsoft.com/office/drawing/2014/chart" uri="{C3380CC4-5D6E-409C-BE32-E72D297353CC}">
              <c16:uniqueId val="{00000002-35AD-4044-BB28-45C608B19BED}"/>
            </c:ext>
          </c:extLst>
        </c:ser>
        <c:ser>
          <c:idx val="6"/>
          <c:order val="6"/>
          <c:tx>
            <c:strRef>
              <c:f>Sheet1!$H$1</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Skövling av och bränder i regnskog</c:v>
                </c:pt>
              </c:strCache>
            </c:strRef>
          </c:cat>
          <c:val>
            <c:numRef>
              <c:f>Sheet1!$H$3</c:f>
              <c:numCache>
                <c:formatCode>General</c:formatCode>
                <c:ptCount val="1"/>
                <c:pt idx="0">
                  <c:v>18</c:v>
                </c:pt>
              </c:numCache>
            </c:numRef>
          </c:val>
          <c:extLst>
            <c:ext xmlns:c16="http://schemas.microsoft.com/office/drawing/2014/chart" uri="{C3380CC4-5D6E-409C-BE32-E72D297353CC}">
              <c16:uniqueId val="{00000003-35AD-4044-BB28-45C608B19BED}"/>
            </c:ext>
          </c:extLst>
        </c:ser>
        <c:dLbls>
          <c:dLblPos val="outEnd"/>
          <c:showLegendKey val="0"/>
          <c:showVal val="1"/>
          <c:showCatName val="0"/>
          <c:showSerName val="0"/>
          <c:showPercent val="0"/>
          <c:showBubbleSize val="0"/>
        </c:dLbls>
        <c:gapWidth val="0"/>
        <c:overlap val="-88"/>
        <c:axId val="2036619631"/>
        <c:axId val="90733600"/>
      </c:barChart>
      <c:catAx>
        <c:axId val="2036619631"/>
        <c:scaling>
          <c:orientation val="minMax"/>
        </c:scaling>
        <c:delete val="1"/>
        <c:axPos val="b"/>
        <c:numFmt formatCode="General" sourceLinked="1"/>
        <c:majorTickMark val="none"/>
        <c:minorTickMark val="none"/>
        <c:tickLblPos val="nextTo"/>
        <c:crossAx val="90733600"/>
        <c:crosses val="autoZero"/>
        <c:auto val="1"/>
        <c:lblAlgn val="ctr"/>
        <c:lblOffset val="100"/>
        <c:noMultiLvlLbl val="0"/>
      </c:catAx>
      <c:valAx>
        <c:axId val="90733600"/>
        <c:scaling>
          <c:orientation val="minMax"/>
        </c:scaling>
        <c:delete val="1"/>
        <c:axPos val="l"/>
        <c:numFmt formatCode="General" sourceLinked="1"/>
        <c:majorTickMark val="none"/>
        <c:minorTickMark val="none"/>
        <c:tickLblPos val="nextTo"/>
        <c:crossAx val="203661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6552569071076451"/>
          <c:y val="0.19894595868393933"/>
          <c:w val="0.65451809363610747"/>
          <c:h val="0.60886877582729382"/>
        </c:manualLayout>
      </c:layout>
      <c:barChart>
        <c:barDir val="col"/>
        <c:grouping val="clustered"/>
        <c:varyColors val="0"/>
        <c:ser>
          <c:idx val="0"/>
          <c:order val="0"/>
          <c:tx>
            <c:strRef>
              <c:f>Sheet1!$B$1</c:f>
              <c:strCache>
                <c:ptCount val="1"/>
                <c:pt idx="0">
                  <c:v>2019</c:v>
                </c:pt>
              </c:strCache>
            </c:strRef>
          </c:tx>
          <c:spPr>
            <a:solidFill>
              <a:schemeClr val="accent3">
                <a:shade val="4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Sheet1!$B$3</c:f>
              <c:numCache>
                <c:formatCode>General</c:formatCode>
                <c:ptCount val="1"/>
                <c:pt idx="0">
                  <c:v>40</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4-E5B5-4C76-A12A-19465A402DB1}"/>
            </c:ext>
          </c:extLst>
        </c:ser>
        <c:ser>
          <c:idx val="1"/>
          <c:order val="1"/>
          <c:tx>
            <c:strRef>
              <c:f>Sheet1!$C$1</c:f>
              <c:strCache>
                <c:ptCount val="1"/>
                <c:pt idx="0">
                  <c:v>2020</c:v>
                </c:pt>
              </c:strCache>
            </c:strRef>
          </c:tx>
          <c:spPr>
            <a:solidFill>
              <a:schemeClr val="accent3">
                <a:shade val="65000"/>
              </a:schemeClr>
            </a:solidFill>
            <a:ln>
              <a:noFill/>
            </a:ln>
            <a:effectLst/>
          </c:spPr>
          <c:invertIfNegative val="0"/>
          <c:dPt>
            <c:idx val="0"/>
            <c:invertIfNegative val="0"/>
            <c:bubble3D val="0"/>
            <c:spPr>
              <a:solidFill>
                <a:schemeClr val="accent3">
                  <a:shade val="65000"/>
                </a:schemeClr>
              </a:solidFill>
              <a:ln>
                <a:noFill/>
              </a:ln>
              <a:effectLst/>
            </c:spPr>
            <c:extLst>
              <c:ext xmlns:c16="http://schemas.microsoft.com/office/drawing/2014/chart" uri="{C3380CC4-5D6E-409C-BE32-E72D297353CC}">
                <c16:uniqueId val="{00000001-474B-4888-854C-9FF61F9EA36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Sheet1!$C$3</c:f>
              <c:numCache>
                <c:formatCode>General</c:formatCode>
                <c:ptCount val="1"/>
                <c:pt idx="0">
                  <c:v>34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4-9B1C-437E-ABAB-80C58399BE21}"/>
            </c:ext>
          </c:extLst>
        </c:ser>
        <c:ser>
          <c:idx val="2"/>
          <c:order val="2"/>
          <c:tx>
            <c:strRef>
              <c:f>Sheet1!$D$1</c:f>
              <c:strCache>
                <c:ptCount val="1"/>
                <c:pt idx="0">
                  <c:v>2021</c:v>
                </c:pt>
              </c:strCache>
            </c:strRef>
          </c:tx>
          <c:spPr>
            <a:solidFill>
              <a:schemeClr val="accent3">
                <a:shade val="82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c:f>
              <c:numCache>
                <c:formatCode>General</c:formatCode>
                <c:ptCount val="1"/>
                <c:pt idx="0">
                  <c:v>27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5-90D9-4533-8B40-214E99AC4EB9}"/>
            </c:ext>
          </c:extLst>
        </c:ser>
        <c:ser>
          <c:idx val="3"/>
          <c:order val="3"/>
          <c:tx>
            <c:strRef>
              <c:f>Sheet1!$E$1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Sheet1!$E$3</c:f>
              <c:numCache>
                <c:formatCode>General</c:formatCode>
                <c:ptCount val="1"/>
                <c:pt idx="0">
                  <c:v>28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35AD-4044-BB28-45C608B19BED}"/>
            </c:ext>
          </c:extLst>
        </c:ser>
        <c:ser>
          <c:idx val="4"/>
          <c:order val="4"/>
          <c:tx>
            <c:strRef>
              <c:f>Sheet1!$F$1</c:f>
              <c:strCache>
                <c:ptCount val="1"/>
                <c:pt idx="0">
                  <c:v>2023</c:v>
                </c:pt>
              </c:strCache>
            </c:strRef>
          </c:tx>
          <c:spPr>
            <a:solidFill>
              <a:schemeClr val="accent3">
                <a:tint val="83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Sheet1!$F$3</c:f>
              <c:numCache>
                <c:formatCode>General</c:formatCode>
                <c:ptCount val="1"/>
                <c:pt idx="0">
                  <c:v>25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35AD-4044-BB28-45C608B19BED}"/>
            </c:ext>
          </c:extLst>
        </c:ser>
        <c:ser>
          <c:idx val="5"/>
          <c:order val="5"/>
          <c:tx>
            <c:strRef>
              <c:f>Sheet1!$G$1</c:f>
              <c:strCache>
                <c:ptCount val="1"/>
                <c:pt idx="0">
                  <c:v>2024</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Sheet1!$G$3</c:f>
              <c:numCache>
                <c:formatCode>General</c:formatCode>
                <c:ptCount val="1"/>
                <c:pt idx="0">
                  <c:v>25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2-35AD-4044-BB28-45C608B19BED}"/>
            </c:ext>
          </c:extLst>
        </c:ser>
        <c:ser>
          <c:idx val="6"/>
          <c:order val="6"/>
          <c:tx>
            <c:strRef>
              <c:f>Sheet1!$H$1</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Sheet1!$H$3</c:f>
              <c:numCache>
                <c:formatCode>General</c:formatCode>
                <c:ptCount val="1"/>
                <c:pt idx="0">
                  <c:v>25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3-35AD-4044-BB28-45C608B19BED}"/>
            </c:ext>
          </c:extLst>
        </c:ser>
        <c:dLbls>
          <c:dLblPos val="outEnd"/>
          <c:showLegendKey val="0"/>
          <c:showVal val="1"/>
          <c:showCatName val="0"/>
          <c:showSerName val="0"/>
          <c:showPercent val="0"/>
          <c:showBubbleSize val="0"/>
        </c:dLbls>
        <c:gapWidth val="0"/>
        <c:overlap val="-88"/>
        <c:axId val="2036619631"/>
        <c:axId val="90733600"/>
      </c:barChart>
      <c:catAx>
        <c:axId val="2036619631"/>
        <c:scaling>
          <c:orientation val="minMax"/>
        </c:scaling>
        <c:delete val="1"/>
        <c:axPos val="b"/>
        <c:numFmt formatCode="General" sourceLinked="1"/>
        <c:majorTickMark val="none"/>
        <c:minorTickMark val="none"/>
        <c:tickLblPos val="nextTo"/>
        <c:crossAx val="90733600"/>
        <c:crosses val="autoZero"/>
        <c:auto val="1"/>
        <c:lblAlgn val="ctr"/>
        <c:lblOffset val="100"/>
        <c:noMultiLvlLbl val="0"/>
      </c:catAx>
      <c:valAx>
        <c:axId val="90733600"/>
        <c:scaling>
          <c:orientation val="minMax"/>
        </c:scaling>
        <c:delete val="1"/>
        <c:axPos val="l"/>
        <c:numFmt formatCode="General" sourceLinked="1"/>
        <c:majorTickMark val="none"/>
        <c:minorTickMark val="none"/>
        <c:tickLblPos val="nextTo"/>
        <c:crossAx val="2036619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48633906813581E-2"/>
          <c:y val="3.827030284767214E-2"/>
          <c:w val="0.95816480764143253"/>
          <c:h val="0.82215650554056474"/>
        </c:manualLayout>
      </c:layout>
      <c:barChart>
        <c:barDir val="bar"/>
        <c:grouping val="stacked"/>
        <c:varyColors val="0"/>
        <c:ser>
          <c:idx val="0"/>
          <c:order val="0"/>
          <c:tx>
            <c:strRef>
              <c:f>Blad1!$B$1</c:f>
              <c:strCache>
                <c:ptCount val="1"/>
                <c:pt idx="0">
                  <c:v>1 - Instämmer inte alls</c:v>
                </c:pt>
              </c:strCache>
            </c:strRef>
          </c:tx>
          <c:spPr>
            <a:solidFill>
              <a:srgbClr val="DBF2E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lang="sv-SE"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Blad1!$B$2:$B$3</c:f>
              <c:numCache>
                <c:formatCode>#\ ##0</c:formatCode>
                <c:ptCount val="2"/>
                <c:pt idx="0">
                  <c:v>9.0870351700163283</c:v>
                </c:pt>
                <c:pt idx="1">
                  <c:v>5</c:v>
                </c:pt>
              </c:numCache>
            </c:numRef>
          </c:val>
          <c:extLst>
            <c:ext xmlns:c16="http://schemas.microsoft.com/office/drawing/2014/chart" uri="{C3380CC4-5D6E-409C-BE32-E72D297353CC}">
              <c16:uniqueId val="{00000000-65B8-48EA-A9F0-DF1BA2A516CB}"/>
            </c:ext>
          </c:extLst>
        </c:ser>
        <c:ser>
          <c:idx val="1"/>
          <c:order val="1"/>
          <c:tx>
            <c:strRef>
              <c:f>Blad1!$C$1</c:f>
              <c:strCache>
                <c:ptCount val="1"/>
                <c:pt idx="0">
                  <c:v> 2</c:v>
                </c:pt>
              </c:strCache>
            </c:strRef>
          </c:tx>
          <c:spPr>
            <a:solidFill>
              <a:srgbClr val="B6E4D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lang="sv-SE"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Blad1!$C$2:$C$3</c:f>
              <c:numCache>
                <c:formatCode>#\ ##0</c:formatCode>
                <c:ptCount val="2"/>
                <c:pt idx="0">
                  <c:v>13.735895406248041</c:v>
                </c:pt>
                <c:pt idx="1">
                  <c:v>7</c:v>
                </c:pt>
              </c:numCache>
            </c:numRef>
          </c:val>
          <c:extLst>
            <c:ext xmlns:c16="http://schemas.microsoft.com/office/drawing/2014/chart" uri="{C3380CC4-5D6E-409C-BE32-E72D297353CC}">
              <c16:uniqueId val="{00000001-65B8-48EA-A9F0-DF1BA2A516CB}"/>
            </c:ext>
          </c:extLst>
        </c:ser>
        <c:ser>
          <c:idx val="2"/>
          <c:order val="2"/>
          <c:tx>
            <c:strRef>
              <c:f>Blad1!$D$1</c:f>
              <c:strCache>
                <c:ptCount val="1"/>
                <c:pt idx="0">
                  <c:v> 3</c:v>
                </c:pt>
              </c:strCache>
            </c:strRef>
          </c:tx>
          <c:spPr>
            <a:solidFill>
              <a:srgbClr val="8FD6C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lang="sv-SE"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Blad1!$D$2:$D$3</c:f>
              <c:numCache>
                <c:formatCode>#\ ##0</c:formatCode>
                <c:ptCount val="2"/>
                <c:pt idx="0">
                  <c:v>28.850471175463277</c:v>
                </c:pt>
                <c:pt idx="1">
                  <c:v>13</c:v>
                </c:pt>
              </c:numCache>
            </c:numRef>
          </c:val>
          <c:extLst>
            <c:ext xmlns:c16="http://schemas.microsoft.com/office/drawing/2014/chart" uri="{C3380CC4-5D6E-409C-BE32-E72D297353CC}">
              <c16:uniqueId val="{00000002-65B8-48EA-A9F0-DF1BA2A516CB}"/>
            </c:ext>
          </c:extLst>
        </c:ser>
        <c:ser>
          <c:idx val="3"/>
          <c:order val="3"/>
          <c:tx>
            <c:strRef>
              <c:f>Blad1!$E$1</c:f>
              <c:strCache>
                <c:ptCount val="1"/>
                <c:pt idx="0">
                  <c:v> 4</c:v>
                </c:pt>
              </c:strCache>
            </c:strRef>
          </c:tx>
          <c:spPr>
            <a:solidFill>
              <a:srgbClr val="64C8B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lang="sv-SE"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Blad1!$E$2:$E$3</c:f>
              <c:numCache>
                <c:formatCode>#\ ##0</c:formatCode>
                <c:ptCount val="2"/>
                <c:pt idx="0">
                  <c:v>24.965301456290621</c:v>
                </c:pt>
                <c:pt idx="1">
                  <c:v>22</c:v>
                </c:pt>
              </c:numCache>
            </c:numRef>
          </c:val>
          <c:extLst>
            <c:ext xmlns:c16="http://schemas.microsoft.com/office/drawing/2014/chart" uri="{C3380CC4-5D6E-409C-BE32-E72D297353CC}">
              <c16:uniqueId val="{00000003-65B8-48EA-A9F0-DF1BA2A516CB}"/>
            </c:ext>
          </c:extLst>
        </c:ser>
        <c:ser>
          <c:idx val="4"/>
          <c:order val="4"/>
          <c:tx>
            <c:strRef>
              <c:f>Blad1!$F$1</c:f>
              <c:strCache>
                <c:ptCount val="1"/>
                <c:pt idx="0">
                  <c:v>5 - Instämmer helt och hållet</c:v>
                </c:pt>
              </c:strCache>
            </c:strRef>
          </c:tx>
          <c:spPr>
            <a:solidFill>
              <a:srgbClr val="20BAA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lang="sv-SE"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Blad1!$F$2:$F$3</c:f>
              <c:numCache>
                <c:formatCode>#\ ##0</c:formatCode>
                <c:ptCount val="2"/>
                <c:pt idx="0">
                  <c:v>20.90851882319723</c:v>
                </c:pt>
                <c:pt idx="1">
                  <c:v>51</c:v>
                </c:pt>
              </c:numCache>
            </c:numRef>
          </c:val>
          <c:extLst>
            <c:ext xmlns:c16="http://schemas.microsoft.com/office/drawing/2014/chart" uri="{C3380CC4-5D6E-409C-BE32-E72D297353CC}">
              <c16:uniqueId val="{00000004-65B8-48EA-A9F0-DF1BA2A516CB}"/>
            </c:ext>
          </c:extLst>
        </c:ser>
        <c:ser>
          <c:idx val="5"/>
          <c:order val="5"/>
          <c:tx>
            <c:strRef>
              <c:f>Blad1!$G$1</c:f>
              <c:strCache>
                <c:ptCount val="1"/>
                <c:pt idx="0">
                  <c:v>Tveksam, vet ej</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sv-SE"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c:f>
              <c:numCache>
                <c:formatCode>General</c:formatCode>
                <c:ptCount val="2"/>
              </c:numCache>
            </c:numRef>
          </c:cat>
          <c:val>
            <c:numRef>
              <c:f>Blad1!$G$2:$G$3</c:f>
              <c:numCache>
                <c:formatCode>#\ ##0</c:formatCode>
                <c:ptCount val="2"/>
                <c:pt idx="0">
                  <c:v>2.4527779687844999</c:v>
                </c:pt>
                <c:pt idx="1">
                  <c:v>2</c:v>
                </c:pt>
              </c:numCache>
            </c:numRef>
          </c:val>
          <c:extLst>
            <c:ext xmlns:c16="http://schemas.microsoft.com/office/drawing/2014/chart" uri="{C3380CC4-5D6E-409C-BE32-E72D297353CC}">
              <c16:uniqueId val="{00000000-5C46-46D0-821C-0085203898CD}"/>
            </c:ext>
          </c:extLst>
        </c:ser>
        <c:dLbls>
          <c:showLegendKey val="0"/>
          <c:showVal val="0"/>
          <c:showCatName val="0"/>
          <c:showSerName val="0"/>
          <c:showPercent val="0"/>
          <c:showBubbleSize val="0"/>
        </c:dLbls>
        <c:gapWidth val="150"/>
        <c:overlap val="100"/>
        <c:axId val="396899696"/>
        <c:axId val="396895376"/>
      </c:barChart>
      <c:catAx>
        <c:axId val="3968996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crossAx val="396895376"/>
        <c:crosses val="autoZero"/>
        <c:auto val="1"/>
        <c:lblAlgn val="ctr"/>
        <c:lblOffset val="100"/>
        <c:noMultiLvlLbl val="0"/>
      </c:catAx>
      <c:valAx>
        <c:axId val="396895376"/>
        <c:scaling>
          <c:orientation val="minMax"/>
          <c:max val="100"/>
        </c:scaling>
        <c:delete val="1"/>
        <c:axPos val="t"/>
        <c:numFmt formatCode="#\ ##0" sourceLinked="1"/>
        <c:majorTickMark val="none"/>
        <c:minorTickMark val="none"/>
        <c:tickLblPos val="nextTo"/>
        <c:crossAx val="396899696"/>
        <c:crosses val="autoZero"/>
        <c:crossBetween val="between"/>
      </c:valAx>
      <c:spPr>
        <a:noFill/>
        <a:ln w="25400">
          <a:noFill/>
        </a:ln>
        <a:effectLst/>
      </c:spPr>
    </c:plotArea>
    <c:legend>
      <c:legendPos val="b"/>
      <c:layout>
        <c:manualLayout>
          <c:xMode val="edge"/>
          <c:yMode val="edge"/>
          <c:x val="4.9079018968079468E-4"/>
          <c:y val="0.91464888268573319"/>
          <c:w val="0.94950910226932994"/>
          <c:h val="6.5743243903932741E-2"/>
        </c:manualLayout>
      </c:layout>
      <c:overlay val="0"/>
      <c:spPr>
        <a:noFill/>
        <a:ln>
          <a:noFill/>
        </a:ln>
        <a:effectLst/>
      </c:spPr>
      <c:txPr>
        <a:bodyPr rot="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sv-SE">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76403849231345E-2"/>
          <c:y val="1.5157997469316883E-2"/>
          <c:w val="0.89345507959478354"/>
          <c:h val="0.82480636869669821"/>
        </c:manualLayout>
      </c:layout>
      <c:barChart>
        <c:barDir val="col"/>
        <c:grouping val="clustered"/>
        <c:varyColors val="0"/>
        <c:ser>
          <c:idx val="0"/>
          <c:order val="0"/>
          <c:tx>
            <c:strRef>
              <c:f>Blad1!$B$1</c:f>
              <c:strCache>
                <c:ptCount val="1"/>
                <c:pt idx="0">
                  <c:v>Instämmer</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2"/>
                </a:solidFill>
              </a:ln>
              <a:effectLst/>
            </c:spPr>
            <c:extLst>
              <c:ext xmlns:c16="http://schemas.microsoft.com/office/drawing/2014/chart" uri="{C3380CC4-5D6E-409C-BE32-E72D297353CC}">
                <c16:uniqueId val="{00000001-4C8C-4801-8382-418724A919DF}"/>
              </c:ext>
            </c:extLst>
          </c:dPt>
          <c:dPt>
            <c:idx val="1"/>
            <c:invertIfNegative val="0"/>
            <c:bubble3D val="0"/>
            <c:spPr>
              <a:solidFill>
                <a:schemeClr val="accent1"/>
              </a:solidFill>
              <a:ln>
                <a:solidFill>
                  <a:schemeClr val="bg2"/>
                </a:solidFill>
              </a:ln>
              <a:effectLst/>
            </c:spPr>
            <c:extLst>
              <c:ext xmlns:c16="http://schemas.microsoft.com/office/drawing/2014/chart" uri="{C3380CC4-5D6E-409C-BE32-E72D297353CC}">
                <c16:uniqueId val="{00000003-4C8C-4801-8382-418724A919DF}"/>
              </c:ext>
            </c:extLst>
          </c:dPt>
          <c:dPt>
            <c:idx val="2"/>
            <c:invertIfNegative val="0"/>
            <c:bubble3D val="0"/>
            <c:spPr>
              <a:solidFill>
                <a:schemeClr val="accent1"/>
              </a:solidFill>
              <a:ln>
                <a:solidFill>
                  <a:schemeClr val="bg2"/>
                </a:solidFill>
              </a:ln>
              <a:effectLst/>
            </c:spPr>
            <c:extLst>
              <c:ext xmlns:c16="http://schemas.microsoft.com/office/drawing/2014/chart" uri="{C3380CC4-5D6E-409C-BE32-E72D297353CC}">
                <c16:uniqueId val="{00000005-4C8C-4801-8382-418724A919DF}"/>
              </c:ext>
            </c:extLst>
          </c:dPt>
          <c:dLbls>
            <c:dLbl>
              <c:idx val="0"/>
              <c:tx>
                <c:rich>
                  <a:bodyPr/>
                  <a:lstStyle/>
                  <a:p>
                    <a:fld id="{C07F9016-0DAC-409A-978A-B70CE3570610}" type="VALUE">
                      <a:rPr lang="en-US" smtClean="0"/>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8C-4801-8382-418724A919DF}"/>
                </c:ext>
              </c:extLst>
            </c:dLbl>
            <c:dLbl>
              <c:idx val="1"/>
              <c:tx>
                <c:rich>
                  <a:bodyPr/>
                  <a:lstStyle/>
                  <a:p>
                    <a:fld id="{10B095FD-AE2A-4B76-8A0C-E1FE434868A1}" type="VALUE">
                      <a:rPr lang="en-US" smtClean="0"/>
                      <a:pPr/>
                      <a:t>[VÄRDE]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8C-4801-8382-418724A919DF}"/>
                </c:ext>
              </c:extLst>
            </c:dLbl>
            <c:dLbl>
              <c:idx val="2"/>
              <c:tx>
                <c:rich>
                  <a:bodyPr/>
                  <a:lstStyle/>
                  <a:p>
                    <a:fld id="{AC3F5BAA-9E34-40DF-AE4F-9576BEBA7A5B}" type="VALUE">
                      <a:rPr lang="en-US" smtClean="0"/>
                      <a:pPr/>
                      <a:t>[VÄRDE]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8C-4801-8382-418724A919DF}"/>
                </c:ext>
              </c:extLst>
            </c:dLbl>
            <c:spPr>
              <a:noFill/>
              <a:ln>
                <a:noFill/>
              </a:ln>
              <a:effectLst/>
            </c:spPr>
            <c:txPr>
              <a:bodyPr rot="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2018</c:v>
                </c:pt>
                <c:pt idx="1">
                  <c:v>2024</c:v>
                </c:pt>
                <c:pt idx="2">
                  <c:v>2025</c:v>
                </c:pt>
              </c:numCache>
            </c:numRef>
          </c:cat>
          <c:val>
            <c:numRef>
              <c:f>Blad1!$B$2:$B$4</c:f>
              <c:numCache>
                <c:formatCode>#\ ##0</c:formatCode>
                <c:ptCount val="3"/>
                <c:pt idx="0">
                  <c:v>34</c:v>
                </c:pt>
                <c:pt idx="1">
                  <c:v>39</c:v>
                </c:pt>
                <c:pt idx="2">
                  <c:v>46</c:v>
                </c:pt>
              </c:numCache>
            </c:numRef>
          </c:val>
          <c:extLst>
            <c:ext xmlns:c16="http://schemas.microsoft.com/office/drawing/2014/chart" uri="{C3380CC4-5D6E-409C-BE32-E72D297353CC}">
              <c16:uniqueId val="{00000008-4C8C-4801-8382-418724A919DF}"/>
            </c:ext>
          </c:extLst>
        </c:ser>
        <c:dLbls>
          <c:showLegendKey val="0"/>
          <c:showVal val="0"/>
          <c:showCatName val="0"/>
          <c:showSerName val="0"/>
          <c:showPercent val="0"/>
          <c:showBubbleSize val="0"/>
        </c:dLbls>
        <c:gapWidth val="150"/>
        <c:axId val="396899696"/>
        <c:axId val="396895376"/>
      </c:barChart>
      <c:catAx>
        <c:axId val="396899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sv-SE" sz="1197" b="0" i="0" u="none" strike="noStrike" kern="1200" baseline="0">
                <a:solidFill>
                  <a:schemeClr val="tx1"/>
                </a:solidFill>
                <a:latin typeface="+mn-lt"/>
                <a:ea typeface="+mn-ea"/>
                <a:cs typeface="+mn-cs"/>
              </a:defRPr>
            </a:pPr>
            <a:endParaRPr lang="en-US"/>
          </a:p>
        </c:txPr>
        <c:crossAx val="396895376"/>
        <c:crosses val="autoZero"/>
        <c:auto val="1"/>
        <c:lblAlgn val="ctr"/>
        <c:lblOffset val="100"/>
        <c:noMultiLvlLbl val="0"/>
      </c:catAx>
      <c:valAx>
        <c:axId val="396895376"/>
        <c:scaling>
          <c:orientation val="minMax"/>
          <c:max val="100"/>
        </c:scaling>
        <c:delete val="1"/>
        <c:axPos val="l"/>
        <c:numFmt formatCode="#\ ##0" sourceLinked="1"/>
        <c:majorTickMark val="out"/>
        <c:minorTickMark val="none"/>
        <c:tickLblPos val="nextTo"/>
        <c:crossAx val="39689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sv-SE">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0-7FC5-497D-B01E-43991710F0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Så gott som dagligen</c:v>
                </c:pt>
                <c:pt idx="1">
                  <c:v>Någon gång 
i veckan</c:v>
                </c:pt>
                <c:pt idx="2">
                  <c:v>Någon gång 
i månaden</c:v>
                </c:pt>
                <c:pt idx="3">
                  <c:v>Någon gång om året</c:v>
                </c:pt>
                <c:pt idx="4">
                  <c:v>Mer sällan</c:v>
                </c:pt>
                <c:pt idx="5">
                  <c:v>Aldrig</c:v>
                </c:pt>
                <c:pt idx="6">
                  <c:v>Tveksam, vet ej</c:v>
                </c:pt>
              </c:strCache>
            </c:strRef>
          </c:cat>
          <c:val>
            <c:numRef>
              <c:f>Sheet1!$B$2:$B$8</c:f>
              <c:numCache>
                <c:formatCode>#\ ##0</c:formatCode>
                <c:ptCount val="7"/>
                <c:pt idx="0">
                  <c:v>22.028232568358231</c:v>
                </c:pt>
                <c:pt idx="1">
                  <c:v>34.949644919418631</c:v>
                </c:pt>
                <c:pt idx="2">
                  <c:v>20.856100830622893</c:v>
                </c:pt>
                <c:pt idx="3">
                  <c:v>7.3143536493975621</c:v>
                </c:pt>
                <c:pt idx="4">
                  <c:v>8.4217463857623542</c:v>
                </c:pt>
                <c:pt idx="5">
                  <c:v>4.0515259967564772</c:v>
                </c:pt>
                <c:pt idx="6">
                  <c:v>2.3783956496838505</c:v>
                </c:pt>
              </c:numCache>
            </c:numRef>
          </c:val>
          <c:extLst>
            <c:ext xmlns:c16="http://schemas.microsoft.com/office/drawing/2014/chart" uri="{C3380CC4-5D6E-409C-BE32-E72D297353CC}">
              <c16:uniqueId val="{00000000-F717-4A19-A1AD-271882F15C28}"/>
            </c:ext>
          </c:extLst>
        </c:ser>
        <c:ser>
          <c:idx val="1"/>
          <c:order val="1"/>
          <c:tx>
            <c:strRef>
              <c:f>Sheet1!$C$1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Så gott som dagligen</c:v>
                </c:pt>
                <c:pt idx="1">
                  <c:v>Någon gång 
i veckan</c:v>
                </c:pt>
                <c:pt idx="2">
                  <c:v>Någon gång 
i månaden</c:v>
                </c:pt>
                <c:pt idx="3">
                  <c:v>Någon gång om året</c:v>
                </c:pt>
                <c:pt idx="4">
                  <c:v>Mer sällan</c:v>
                </c:pt>
                <c:pt idx="5">
                  <c:v>Aldrig</c:v>
                </c:pt>
                <c:pt idx="6">
                  <c:v>Tveksam, vet ej</c:v>
                </c:pt>
              </c:strCache>
            </c:strRef>
          </c:cat>
          <c:val>
            <c:numRef>
              <c:f>Sheet1!$C$2:$C$8</c:f>
              <c:numCache>
                <c:formatCode>General</c:formatCode>
                <c:ptCount val="7"/>
                <c:pt idx="0">
                  <c:v>21</c:v>
                </c:pt>
                <c:pt idx="1">
                  <c:v>36</c:v>
                </c:pt>
                <c:pt idx="2">
                  <c:v>22</c:v>
                </c:pt>
                <c:pt idx="3">
                  <c:v>6</c:v>
                </c:pt>
                <c:pt idx="4">
                  <c:v>9</c:v>
                </c:pt>
                <c:pt idx="5">
                  <c:v>4</c:v>
                </c:pt>
                <c:pt idx="6">
                  <c:v>2</c:v>
                </c:pt>
              </c:numCache>
            </c:numRef>
          </c:val>
          <c:extLst>
            <c:ext xmlns:c16="http://schemas.microsoft.com/office/drawing/2014/chart" uri="{C3380CC4-5D6E-409C-BE32-E72D297353CC}">
              <c16:uniqueId val="{00000002-1195-42E2-9874-B8822EC9169E}"/>
            </c:ext>
          </c:extLst>
        </c:ser>
        <c:dLbls>
          <c:dLblPos val="outEnd"/>
          <c:showLegendKey val="0"/>
          <c:showVal val="1"/>
          <c:showCatName val="0"/>
          <c:showSerName val="0"/>
          <c:showPercent val="0"/>
          <c:showBubbleSize val="0"/>
        </c:dLbls>
        <c:gapWidth val="219"/>
        <c:overlap val="-27"/>
        <c:axId val="75373535"/>
        <c:axId val="1077089167"/>
      </c:barChart>
      <c:catAx>
        <c:axId val="7537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077089167"/>
        <c:crosses val="autoZero"/>
        <c:auto val="1"/>
        <c:lblAlgn val="ctr"/>
        <c:lblOffset val="100"/>
        <c:noMultiLvlLbl val="0"/>
      </c:catAx>
      <c:valAx>
        <c:axId val="1077089167"/>
        <c:scaling>
          <c:orientation val="minMax"/>
        </c:scaling>
        <c:delete val="1"/>
        <c:axPos val="l"/>
        <c:numFmt formatCode="#\ ##0" sourceLinked="1"/>
        <c:majorTickMark val="none"/>
        <c:minorTickMark val="none"/>
        <c:tickLblPos val="nextTo"/>
        <c:crossAx val="75373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entury Gothic" panose="020B0502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Century Gothic" panose="020B0502020202020204" pitchFamily="34" charset="0"/>
              </a:rPr>
              <a:t>2/19/2025</a:t>
            </a:fld>
            <a:endParaRPr lang="en-US">
              <a:latin typeface="Century Gothic" panose="020B0502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Century Gothic" panose="020B0502020202020204" pitchFamily="34" charset="0"/>
              </a:rPr>
              <a:t>‹#›</a:t>
            </a:fld>
            <a:endParaRPr lang="en-US">
              <a:latin typeface="Century Gothic" panose="020B0502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FD89D3-6540-412A-8DF7-24F6B362E6BB}" type="datetimeFigureOut">
              <a:rPr lang="en-US" smtClean="0"/>
              <a:pPr/>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a:t>
            </a:fld>
            <a:endParaRPr lang="en-US"/>
          </a:p>
        </p:txBody>
      </p:sp>
    </p:spTree>
    <p:extLst>
      <p:ext uri="{BB962C8B-B14F-4D97-AF65-F5344CB8AC3E}">
        <p14:creationId xmlns:p14="http://schemas.microsoft.com/office/powerpoint/2010/main" val="264955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15</a:t>
            </a:fld>
            <a:endParaRPr lang="en-US"/>
          </a:p>
        </p:txBody>
      </p:sp>
    </p:spTree>
    <p:extLst>
      <p:ext uri="{BB962C8B-B14F-4D97-AF65-F5344CB8AC3E}">
        <p14:creationId xmlns:p14="http://schemas.microsoft.com/office/powerpoint/2010/main" val="44977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A83D-947E-D172-460B-E33C74FBE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98A56-BE16-5957-C0B1-AE512B222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4A7DF-91DA-258A-0DCD-428F88FFB91E}"/>
              </a:ext>
            </a:extLst>
          </p:cNvPr>
          <p:cNvSpPr>
            <a:spLocks noGrp="1"/>
          </p:cNvSpPr>
          <p:nvPr>
            <p:ph type="body" idx="1"/>
          </p:nvPr>
        </p:nvSpPr>
        <p:spPr/>
        <p:txBody>
          <a:bodyPr/>
          <a:lstStyle/>
          <a:p>
            <a:r>
              <a:rPr lang="sv-SE" dirty="0"/>
              <a:t>Nya frågor för i år </a:t>
            </a:r>
          </a:p>
        </p:txBody>
      </p:sp>
      <p:sp>
        <p:nvSpPr>
          <p:cNvPr id="4" name="Slide Number Placeholder 3">
            <a:extLst>
              <a:ext uri="{FF2B5EF4-FFF2-40B4-BE49-F238E27FC236}">
                <a16:creationId xmlns:a16="http://schemas.microsoft.com/office/drawing/2014/main" id="{DD2A8FB8-7151-5B5C-C9B5-FD0D6F7CFD89}"/>
              </a:ext>
            </a:extLst>
          </p:cNvPr>
          <p:cNvSpPr>
            <a:spLocks noGrp="1"/>
          </p:cNvSpPr>
          <p:nvPr>
            <p:ph type="sldNum" sz="quarter" idx="5"/>
          </p:nvPr>
        </p:nvSpPr>
        <p:spPr/>
        <p:txBody>
          <a:bodyPr/>
          <a:lstStyle/>
          <a:p>
            <a:fld id="{53BCCA8E-E054-4945-93F6-8F3E2A7D5A26}" type="slidenum">
              <a:rPr lang="en-US" smtClean="0"/>
              <a:pPr/>
              <a:t>16</a:t>
            </a:fld>
            <a:endParaRPr lang="en-US"/>
          </a:p>
        </p:txBody>
      </p:sp>
    </p:spTree>
    <p:extLst>
      <p:ext uri="{BB962C8B-B14F-4D97-AF65-F5344CB8AC3E}">
        <p14:creationId xmlns:p14="http://schemas.microsoft.com/office/powerpoint/2010/main" val="274235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5FAB-2C9B-06B8-3CA2-56FC57A13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0EF99-BB18-523A-F81E-BD8515931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871DD-9486-4AC8-AD81-1CC5927D5B9D}"/>
              </a:ext>
            </a:extLst>
          </p:cNvPr>
          <p:cNvSpPr>
            <a:spLocks noGrp="1"/>
          </p:cNvSpPr>
          <p:nvPr>
            <p:ph type="body" idx="1"/>
          </p:nvPr>
        </p:nvSpPr>
        <p:spPr/>
        <p:txBody>
          <a:bodyPr/>
          <a:lstStyle/>
          <a:p>
            <a:r>
              <a:rPr lang="sv-SE" dirty="0"/>
              <a:t>Inga större skillnader mellan stadsregionerna och övriga Sverige. </a:t>
            </a:r>
          </a:p>
        </p:txBody>
      </p:sp>
      <p:sp>
        <p:nvSpPr>
          <p:cNvPr id="4" name="Slide Number Placeholder 3">
            <a:extLst>
              <a:ext uri="{FF2B5EF4-FFF2-40B4-BE49-F238E27FC236}">
                <a16:creationId xmlns:a16="http://schemas.microsoft.com/office/drawing/2014/main" id="{090F4A66-F6A6-3489-D81C-6CB554B173FF}"/>
              </a:ext>
            </a:extLst>
          </p:cNvPr>
          <p:cNvSpPr>
            <a:spLocks noGrp="1"/>
          </p:cNvSpPr>
          <p:nvPr>
            <p:ph type="sldNum" sz="quarter" idx="5"/>
          </p:nvPr>
        </p:nvSpPr>
        <p:spPr/>
        <p:txBody>
          <a:bodyPr/>
          <a:lstStyle/>
          <a:p>
            <a:fld id="{53BCCA8E-E054-4945-93F6-8F3E2A7D5A26}" type="slidenum">
              <a:rPr lang="en-US" smtClean="0"/>
              <a:pPr/>
              <a:t>17</a:t>
            </a:fld>
            <a:endParaRPr lang="en-US"/>
          </a:p>
        </p:txBody>
      </p:sp>
    </p:spTree>
    <p:extLst>
      <p:ext uri="{BB962C8B-B14F-4D97-AF65-F5344CB8AC3E}">
        <p14:creationId xmlns:p14="http://schemas.microsoft.com/office/powerpoint/2010/main" val="77266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02B0-0D32-3C5C-AE0C-5622B6ED4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88CB2-722D-94AA-9CDB-6CACD55FB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1FCDE-39AA-1AED-7DD1-1C93BF1D4C8A}"/>
              </a:ext>
            </a:extLst>
          </p:cNvPr>
          <p:cNvSpPr>
            <a:spLocks noGrp="1"/>
          </p:cNvSpPr>
          <p:nvPr>
            <p:ph type="body" idx="1"/>
          </p:nvPr>
        </p:nvSpPr>
        <p:spPr/>
        <p:txBody>
          <a:bodyPr/>
          <a:lstStyle/>
          <a:p>
            <a:r>
              <a:rPr lang="sv-SE" dirty="0"/>
              <a:t>Stockholm, Göteborg Malmö – jättestort stöd för ökad kollektivtrafik. </a:t>
            </a:r>
          </a:p>
        </p:txBody>
      </p:sp>
      <p:sp>
        <p:nvSpPr>
          <p:cNvPr id="4" name="Slide Number Placeholder 3">
            <a:extLst>
              <a:ext uri="{FF2B5EF4-FFF2-40B4-BE49-F238E27FC236}">
                <a16:creationId xmlns:a16="http://schemas.microsoft.com/office/drawing/2014/main" id="{449972DE-578F-ECC5-B9CD-97273163DACD}"/>
              </a:ext>
            </a:extLst>
          </p:cNvPr>
          <p:cNvSpPr>
            <a:spLocks noGrp="1"/>
          </p:cNvSpPr>
          <p:nvPr>
            <p:ph type="sldNum" sz="quarter" idx="5"/>
          </p:nvPr>
        </p:nvSpPr>
        <p:spPr/>
        <p:txBody>
          <a:bodyPr/>
          <a:lstStyle/>
          <a:p>
            <a:fld id="{53BCCA8E-E054-4945-93F6-8F3E2A7D5A26}" type="slidenum">
              <a:rPr lang="en-US" smtClean="0"/>
              <a:pPr/>
              <a:t>18</a:t>
            </a:fld>
            <a:endParaRPr lang="en-US"/>
          </a:p>
        </p:txBody>
      </p:sp>
    </p:spTree>
    <p:extLst>
      <p:ext uri="{BB962C8B-B14F-4D97-AF65-F5344CB8AC3E}">
        <p14:creationId xmlns:p14="http://schemas.microsoft.com/office/powerpoint/2010/main" val="76964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20</a:t>
            </a:fld>
            <a:endParaRPr lang="en-US"/>
          </a:p>
        </p:txBody>
      </p:sp>
    </p:spTree>
    <p:extLst>
      <p:ext uri="{BB962C8B-B14F-4D97-AF65-F5344CB8AC3E}">
        <p14:creationId xmlns:p14="http://schemas.microsoft.com/office/powerpoint/2010/main" val="381520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21</a:t>
            </a:fld>
            <a:endParaRPr lang="en-US"/>
          </a:p>
        </p:txBody>
      </p:sp>
    </p:spTree>
    <p:extLst>
      <p:ext uri="{BB962C8B-B14F-4D97-AF65-F5344CB8AC3E}">
        <p14:creationId xmlns:p14="http://schemas.microsoft.com/office/powerpoint/2010/main" val="263687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23</a:t>
            </a:fld>
            <a:endParaRPr lang="en-US"/>
          </a:p>
        </p:txBody>
      </p:sp>
    </p:spTree>
    <p:extLst>
      <p:ext uri="{BB962C8B-B14F-4D97-AF65-F5344CB8AC3E}">
        <p14:creationId xmlns:p14="http://schemas.microsoft.com/office/powerpoint/2010/main" val="152192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24</a:t>
            </a:fld>
            <a:endParaRPr lang="en-US"/>
          </a:p>
        </p:txBody>
      </p:sp>
    </p:spTree>
    <p:extLst>
      <p:ext uri="{BB962C8B-B14F-4D97-AF65-F5344CB8AC3E}">
        <p14:creationId xmlns:p14="http://schemas.microsoft.com/office/powerpoint/2010/main" val="156864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26</a:t>
            </a:fld>
            <a:endParaRPr lang="en-US"/>
          </a:p>
        </p:txBody>
      </p:sp>
    </p:spTree>
    <p:extLst>
      <p:ext uri="{BB962C8B-B14F-4D97-AF65-F5344CB8AC3E}">
        <p14:creationId xmlns:p14="http://schemas.microsoft.com/office/powerpoint/2010/main" val="1795835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27</a:t>
            </a:fld>
            <a:endParaRPr lang="en-US"/>
          </a:p>
        </p:txBody>
      </p:sp>
    </p:spTree>
    <p:extLst>
      <p:ext uri="{BB962C8B-B14F-4D97-AF65-F5344CB8AC3E}">
        <p14:creationId xmlns:p14="http://schemas.microsoft.com/office/powerpoint/2010/main" val="428391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a:t>
            </a:fld>
            <a:endParaRPr lang="en-US" dirty="0"/>
          </a:p>
        </p:txBody>
      </p:sp>
    </p:spTree>
    <p:extLst>
      <p:ext uri="{BB962C8B-B14F-4D97-AF65-F5344CB8AC3E}">
        <p14:creationId xmlns:p14="http://schemas.microsoft.com/office/powerpoint/2010/main" val="428302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29</a:t>
            </a:fld>
            <a:endParaRPr lang="en-US"/>
          </a:p>
        </p:txBody>
      </p:sp>
    </p:spTree>
    <p:extLst>
      <p:ext uri="{BB962C8B-B14F-4D97-AF65-F5344CB8AC3E}">
        <p14:creationId xmlns:p14="http://schemas.microsoft.com/office/powerpoint/2010/main" val="251689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31</a:t>
            </a:fld>
            <a:endParaRPr lang="en-US"/>
          </a:p>
        </p:txBody>
      </p:sp>
    </p:spTree>
    <p:extLst>
      <p:ext uri="{BB962C8B-B14F-4D97-AF65-F5344CB8AC3E}">
        <p14:creationId xmlns:p14="http://schemas.microsoft.com/office/powerpoint/2010/main" val="247032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a:t>
            </a:fld>
            <a:endParaRPr lang="en-US"/>
          </a:p>
        </p:txBody>
      </p:sp>
    </p:spTree>
    <p:extLst>
      <p:ext uri="{BB962C8B-B14F-4D97-AF65-F5344CB8AC3E}">
        <p14:creationId xmlns:p14="http://schemas.microsoft.com/office/powerpoint/2010/main" val="176664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7</a:t>
            </a:fld>
            <a:endParaRPr lang="en-US"/>
          </a:p>
        </p:txBody>
      </p:sp>
    </p:spTree>
    <p:extLst>
      <p:ext uri="{BB962C8B-B14F-4D97-AF65-F5344CB8AC3E}">
        <p14:creationId xmlns:p14="http://schemas.microsoft.com/office/powerpoint/2010/main" val="7102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E3F8-CE26-6139-D55C-85392F3D3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7D3B-E5D6-769B-3198-3D67B036A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030FA-6D7B-1E6F-70E1-E6A38DAD24F8}"/>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CAAF22E6-C101-6C6C-BD28-55EE2ABFAF86}"/>
              </a:ext>
            </a:extLst>
          </p:cNvPr>
          <p:cNvSpPr>
            <a:spLocks noGrp="1"/>
          </p:cNvSpPr>
          <p:nvPr>
            <p:ph type="sldNum" sz="quarter" idx="5"/>
          </p:nvPr>
        </p:nvSpPr>
        <p:spPr/>
        <p:txBody>
          <a:bodyPr/>
          <a:lstStyle/>
          <a:p>
            <a:fld id="{53BCCA8E-E054-4945-93F6-8F3E2A7D5A26}" type="slidenum">
              <a:rPr lang="en-US" smtClean="0"/>
              <a:pPr/>
              <a:t>8</a:t>
            </a:fld>
            <a:endParaRPr lang="en-US"/>
          </a:p>
        </p:txBody>
      </p:sp>
    </p:spTree>
    <p:extLst>
      <p:ext uri="{BB962C8B-B14F-4D97-AF65-F5344CB8AC3E}">
        <p14:creationId xmlns:p14="http://schemas.microsoft.com/office/powerpoint/2010/main" val="116781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DFD9-0FFB-2AEB-C17C-19995806E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C6FF2-7F44-E3E5-15D3-92DE924F5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99905-E88F-272B-CA5C-35448655EF0D}"/>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0962F799-4883-8921-C3F0-67709D2710D0}"/>
              </a:ext>
            </a:extLst>
          </p:cNvPr>
          <p:cNvSpPr>
            <a:spLocks noGrp="1"/>
          </p:cNvSpPr>
          <p:nvPr>
            <p:ph type="sldNum" sz="quarter" idx="5"/>
          </p:nvPr>
        </p:nvSpPr>
        <p:spPr/>
        <p:txBody>
          <a:bodyPr/>
          <a:lstStyle/>
          <a:p>
            <a:fld id="{53BCCA8E-E054-4945-93F6-8F3E2A7D5A26}" type="slidenum">
              <a:rPr lang="en-US" smtClean="0"/>
              <a:pPr/>
              <a:t>9</a:t>
            </a:fld>
            <a:endParaRPr lang="en-US"/>
          </a:p>
        </p:txBody>
      </p:sp>
    </p:spTree>
    <p:extLst>
      <p:ext uri="{BB962C8B-B14F-4D97-AF65-F5344CB8AC3E}">
        <p14:creationId xmlns:p14="http://schemas.microsoft.com/office/powerpoint/2010/main" val="331066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11</a:t>
            </a:fld>
            <a:endParaRPr lang="en-US"/>
          </a:p>
        </p:txBody>
      </p:sp>
    </p:spTree>
    <p:extLst>
      <p:ext uri="{BB962C8B-B14F-4D97-AF65-F5344CB8AC3E}">
        <p14:creationId xmlns:p14="http://schemas.microsoft.com/office/powerpoint/2010/main" val="303773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D9F1-FEED-4194-A006-4F537DD04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42057-F6F4-FEDE-A1BE-0758FD13D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5F6B0-4589-5931-6F4F-F80CB5DC4D31}"/>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A8ACBCA9-A7CE-F91B-4DCD-38BE09D8D115}"/>
              </a:ext>
            </a:extLst>
          </p:cNvPr>
          <p:cNvSpPr>
            <a:spLocks noGrp="1"/>
          </p:cNvSpPr>
          <p:nvPr>
            <p:ph type="sldNum" sz="quarter" idx="5"/>
          </p:nvPr>
        </p:nvSpPr>
        <p:spPr/>
        <p:txBody>
          <a:bodyPr/>
          <a:lstStyle/>
          <a:p>
            <a:fld id="{53BCCA8E-E054-4945-93F6-8F3E2A7D5A26}" type="slidenum">
              <a:rPr lang="en-US" smtClean="0"/>
              <a:pPr/>
              <a:t>12</a:t>
            </a:fld>
            <a:endParaRPr lang="en-US"/>
          </a:p>
        </p:txBody>
      </p:sp>
    </p:spTree>
    <p:extLst>
      <p:ext uri="{BB962C8B-B14F-4D97-AF65-F5344CB8AC3E}">
        <p14:creationId xmlns:p14="http://schemas.microsoft.com/office/powerpoint/2010/main" val="83676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Förra året: Färre tycker privatpersoner och fler tycker politiker. Ökningen sker framförallt bland män. </a:t>
            </a:r>
          </a:p>
        </p:txBody>
      </p:sp>
      <p:sp>
        <p:nvSpPr>
          <p:cNvPr id="4" name="Slide Number Placeholder 3"/>
          <p:cNvSpPr>
            <a:spLocks noGrp="1"/>
          </p:cNvSpPr>
          <p:nvPr>
            <p:ph type="sldNum" sz="quarter" idx="5"/>
          </p:nvPr>
        </p:nvSpPr>
        <p:spPr/>
        <p:txBody>
          <a:bodyPr/>
          <a:lstStyle/>
          <a:p>
            <a:fld id="{53BCCA8E-E054-4945-93F6-8F3E2A7D5A26}" type="slidenum">
              <a:rPr lang="en-US" smtClean="0"/>
              <a:pPr/>
              <a:t>14</a:t>
            </a:fld>
            <a:endParaRPr lang="en-US"/>
          </a:p>
        </p:txBody>
      </p:sp>
    </p:spTree>
    <p:extLst>
      <p:ext uri="{BB962C8B-B14F-4D97-AF65-F5344CB8AC3E}">
        <p14:creationId xmlns:p14="http://schemas.microsoft.com/office/powerpoint/2010/main" val="38975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hyperlink" Target="http://www.veriangroup.com/"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0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6063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Klimatbarometern 2025</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87196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Klimatbarometern 2025</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77273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Klimatbarometern 2025</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62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a:t>Klimatbarometern 2025</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Tree>
    <p:extLst>
      <p:ext uri="{BB962C8B-B14F-4D97-AF65-F5344CB8AC3E}">
        <p14:creationId xmlns:p14="http://schemas.microsoft.com/office/powerpoint/2010/main" val="380400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Klimatbarometern 2025</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80881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10012314" y="3452524"/>
            <a:ext cx="2179056" cy="3405475"/>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830715" y="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5581556" y="345600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5581556" y="1"/>
            <a:ext cx="2179056" cy="3402000"/>
          </a:xfrm>
          <a:blipFill>
            <a:blip r:embed="rId4"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39797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5581556" y="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10012944" y="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7828800" y="2313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5581556" y="2313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5581556" y="4626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10012944" y="4626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180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5910938" y="1697038"/>
            <a:ext cx="2073600" cy="5160962"/>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984538" y="1697038"/>
            <a:ext cx="2133434" cy="5160962"/>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10118400" y="1697038"/>
            <a:ext cx="2073600" cy="5160962"/>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927121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10012314" y="3452524"/>
            <a:ext cx="2179056" cy="3405475"/>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7830715" y="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5581556" y="345600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5581556" y="1"/>
            <a:ext cx="2179056" cy="3402000"/>
          </a:xfrm>
          <a:blipFill>
            <a:blip r:embed="rId4"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8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67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5581556" y="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10012944" y="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7828800" y="2313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5581556" y="2313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5581556" y="4626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10012944" y="4626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191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5557926" y="0"/>
            <a:ext cx="2188800" cy="6858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7760612" y="0"/>
            <a:ext cx="2237380" cy="6858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10003200" y="0"/>
            <a:ext cx="2188800" cy="6858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130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68369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961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a:t>Klimatbarometern 2025</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658938"/>
            <a:ext cx="3606800" cy="4751388"/>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GB"/>
              <a:t>Confidential</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08089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a:t>Klimatbarometern 2025</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658938"/>
            <a:ext cx="3606800" cy="4751388"/>
          </a:xfrm>
          <a:solidFill>
            <a:schemeClr val="accent3"/>
          </a:solidFill>
        </p:spPr>
        <p:txBody>
          <a:bodyPr lIns="274320" tIns="457200" rIns="274320" bIns="228600"/>
          <a:lstStyle>
            <a:lvl1pPr>
              <a:defRPr sz="1600">
                <a:solidFill>
                  <a:schemeClr val="tx2"/>
                </a:solidFill>
              </a:defRPr>
            </a:lvl1pPr>
            <a:lvl2pPr>
              <a:defRPr sz="16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88610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a:t>Klimatbarometern 2025</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658938"/>
            <a:ext cx="3606800" cy="4751388"/>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95490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47102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a:t>Klimatbarometern 2025</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0066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a:t>Klimatbarometern 2025</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3698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4151884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6357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9902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76942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93655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56592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9689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6309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17204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2col">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00190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4483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731297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109707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78639951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email">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a:t>Presentation Title</a:t>
            </a:r>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66599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4" name="Rectangle 3">
            <a:extLst>
              <a:ext uri="{FF2B5EF4-FFF2-40B4-BE49-F238E27FC236}">
                <a16:creationId xmlns:a16="http://schemas.microsoft.com/office/drawing/2014/main" id="{363F4EA1-4D44-C4B0-44A0-139BAC159282}"/>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F6AE2442-2098-9805-4797-2756D5ACC80B}"/>
              </a:ext>
            </a:extLst>
          </p:cNvPr>
          <p:cNvSpPr/>
          <p:nvPr userDrawn="1"/>
        </p:nvSpPr>
        <p:spPr bwMode="auto">
          <a:xfrm rot="16200000">
            <a:off x="758441" y="4102207"/>
            <a:ext cx="780301" cy="137644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C5C9E8FE-D3E1-D40B-8739-B34A5D5F197F}"/>
              </a:ext>
            </a:extLst>
          </p:cNvPr>
          <p:cNvSpPr/>
          <p:nvPr userDrawn="1"/>
        </p:nvSpPr>
        <p:spPr bwMode="auto">
          <a:xfrm rot="16200000">
            <a:off x="2297118" y="4102207"/>
            <a:ext cx="780301" cy="1376446"/>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AB3E912C-2C0D-6598-16A2-18B9F11E5E82}"/>
              </a:ext>
            </a:extLst>
          </p:cNvPr>
          <p:cNvSpPr/>
          <p:nvPr userDrawn="1"/>
        </p:nvSpPr>
        <p:spPr bwMode="auto">
          <a:xfrm rot="16200000">
            <a:off x="3827241" y="1588537"/>
            <a:ext cx="780301"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11F8B34C-B2BE-3C10-3690-AA9DE5F1950C}"/>
              </a:ext>
            </a:extLst>
          </p:cNvPr>
          <p:cNvSpPr/>
          <p:nvPr userDrawn="1"/>
        </p:nvSpPr>
        <p:spPr bwMode="auto">
          <a:xfrm rot="16200000">
            <a:off x="5361272" y="1583890"/>
            <a:ext cx="780301" cy="1376446"/>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4E6E9524-047E-6ABC-52D3-0B2D672D68A6}"/>
              </a:ext>
            </a:extLst>
          </p:cNvPr>
          <p:cNvSpPr/>
          <p:nvPr userDrawn="1"/>
        </p:nvSpPr>
        <p:spPr bwMode="auto">
          <a:xfrm rot="16200000">
            <a:off x="6895303" y="1588537"/>
            <a:ext cx="780301" cy="1376446"/>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A2EB83A4-5B0E-8EE6-C0AC-77FDC6CA0A80}"/>
              </a:ext>
            </a:extLst>
          </p:cNvPr>
          <p:cNvSpPr/>
          <p:nvPr userDrawn="1"/>
        </p:nvSpPr>
        <p:spPr bwMode="auto">
          <a:xfrm rot="16200000">
            <a:off x="8429334" y="1583891"/>
            <a:ext cx="780301" cy="1376446"/>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56A1109B-EC56-0783-76F7-5E27DEA736EC}"/>
              </a:ext>
            </a:extLst>
          </p:cNvPr>
          <p:cNvSpPr/>
          <p:nvPr userDrawn="1"/>
        </p:nvSpPr>
        <p:spPr bwMode="auto">
          <a:xfrm rot="16200000">
            <a:off x="9963365" y="1588537"/>
            <a:ext cx="780301" cy="1376446"/>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89FE752-9A07-7B39-7EDC-0BBF2072A320}"/>
              </a:ext>
            </a:extLst>
          </p:cNvPr>
          <p:cNvSpPr/>
          <p:nvPr userDrawn="1"/>
        </p:nvSpPr>
        <p:spPr bwMode="auto">
          <a:xfrm rot="16200000">
            <a:off x="2286240" y="1581567"/>
            <a:ext cx="780301" cy="1381093"/>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Title 19">
            <a:extLst>
              <a:ext uri="{FF2B5EF4-FFF2-40B4-BE49-F238E27FC236}">
                <a16:creationId xmlns:a16="http://schemas.microsoft.com/office/drawing/2014/main" id="{9361C822-27FB-C45A-1F3B-265456F1418D}"/>
              </a:ext>
            </a:extLst>
          </p:cNvPr>
          <p:cNvSpPr txBox="1">
            <a:spLocks/>
          </p:cNvSpPr>
          <p:nvPr userDrawn="1"/>
        </p:nvSpPr>
        <p:spPr>
          <a:xfrm>
            <a:off x="455727" y="1259097"/>
            <a:ext cx="7532419" cy="561441"/>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Primary palette: </a:t>
            </a:r>
            <a:r>
              <a:rPr lang="en-US" sz="1200">
                <a:latin typeface="Century Gothic"/>
                <a:ea typeface="Roboto"/>
                <a:cs typeface="Segoe UI"/>
              </a:rPr>
              <a:t>We use this family of neutrals liberally in our communications for backgrounds, creating visual interest with tone-on-tone </a:t>
            </a:r>
            <a:r>
              <a:rPr lang="en-US" sz="1200" err="1">
                <a:latin typeface="Century Gothic"/>
                <a:ea typeface="Roboto"/>
                <a:cs typeface="Segoe UI"/>
              </a:rPr>
              <a:t>colour</a:t>
            </a:r>
            <a:r>
              <a:rPr lang="en-US" sz="1200">
                <a:latin typeface="Century Gothic"/>
                <a:ea typeface="Roboto"/>
                <a:cs typeface="Segoe UI"/>
              </a:rPr>
              <a:t> blocking, and </a:t>
            </a:r>
            <a:r>
              <a:rPr lang="en-US" sz="1200" err="1">
                <a:latin typeface="Century Gothic"/>
                <a:ea typeface="Roboto"/>
                <a:cs typeface="Segoe UI"/>
              </a:rPr>
              <a:t>organising</a:t>
            </a:r>
            <a:r>
              <a:rPr lang="en-US" sz="1200">
                <a:latin typeface="Century Gothic"/>
                <a:ea typeface="Roboto"/>
                <a:cs typeface="Segoe UI"/>
              </a:rPr>
              <a:t> content.</a:t>
            </a:r>
            <a:endParaRPr lang="en-GB" sz="1200">
              <a:latin typeface="Century Gothic"/>
              <a:ea typeface="Roboto"/>
              <a:cs typeface="Segoe UI"/>
            </a:endParaRPr>
          </a:p>
          <a:p>
            <a:endParaRPr lang="en-US" sz="1200">
              <a:latin typeface="Century Gothic"/>
              <a:ea typeface="Roboto"/>
              <a:cs typeface="Segoe UI"/>
            </a:endParaRPr>
          </a:p>
        </p:txBody>
      </p:sp>
      <p:sp>
        <p:nvSpPr>
          <p:cNvPr id="34" name="TextBox 33">
            <a:extLst>
              <a:ext uri="{FF2B5EF4-FFF2-40B4-BE49-F238E27FC236}">
                <a16:creationId xmlns:a16="http://schemas.microsoft.com/office/drawing/2014/main" id="{6D6882A9-FBAC-C5C8-4F9C-B188DCBCFB48}"/>
              </a:ext>
            </a:extLst>
          </p:cNvPr>
          <p:cNvSpPr txBox="1"/>
          <p:nvPr userDrawn="1"/>
        </p:nvSpPr>
        <p:spPr>
          <a:xfrm>
            <a:off x="1997927" y="2759927"/>
            <a:ext cx="149612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Pale Grey</a:t>
            </a:r>
            <a:endParaRPr lang="en-US" sz="1000">
              <a:solidFill>
                <a:schemeClr val="tx2"/>
              </a:solidFill>
            </a:endParaRPr>
          </a:p>
          <a:p>
            <a:r>
              <a:rPr lang="en-US" sz="1000">
                <a:solidFill>
                  <a:schemeClr val="tx2"/>
                </a:solidFill>
                <a:ea typeface="+mn-lt"/>
                <a:cs typeface="+mn-lt"/>
              </a:rPr>
              <a:t>PMS 9285 C</a:t>
            </a:r>
            <a:endParaRPr lang="en-US" sz="1000">
              <a:solidFill>
                <a:schemeClr val="tx2"/>
              </a:solidFill>
            </a:endParaRPr>
          </a:p>
          <a:p>
            <a:r>
              <a:rPr lang="en-US" sz="1000">
                <a:solidFill>
                  <a:schemeClr val="tx2"/>
                </a:solidFill>
                <a:ea typeface="+mn-lt"/>
                <a:cs typeface="+mn-lt"/>
              </a:rPr>
              <a:t>CMYK c0 m4 y10 k0</a:t>
            </a:r>
            <a:endParaRPr lang="en-US" sz="1000">
              <a:solidFill>
                <a:schemeClr val="tx2"/>
              </a:solidFill>
            </a:endParaRPr>
          </a:p>
          <a:p>
            <a:r>
              <a:rPr lang="en-US" sz="1000">
                <a:solidFill>
                  <a:schemeClr val="tx2"/>
                </a:solidFill>
                <a:ea typeface="+mn-lt"/>
                <a:cs typeface="+mn-lt"/>
              </a:rPr>
              <a:t>RGB r249 g238 b227</a:t>
            </a:r>
            <a:endParaRPr lang="en-US" sz="1000">
              <a:solidFill>
                <a:schemeClr val="tx2"/>
              </a:solidFill>
            </a:endParaRPr>
          </a:p>
          <a:p>
            <a:r>
              <a:rPr lang="en-US" sz="1000">
                <a:solidFill>
                  <a:schemeClr val="tx2"/>
                </a:solidFill>
                <a:ea typeface="+mn-lt"/>
                <a:cs typeface="+mn-lt"/>
              </a:rPr>
              <a:t>HEX #f9eee3</a:t>
            </a:r>
            <a:endParaRPr lang="en-US" sz="1000">
              <a:solidFill>
                <a:schemeClr val="tx2"/>
              </a:solidFill>
            </a:endParaRPr>
          </a:p>
          <a:p>
            <a:pPr marL="0" indent="-3657600" algn="l">
              <a:spcAft>
                <a:spcPts val="600"/>
              </a:spcAft>
            </a:pPr>
            <a:endParaRPr lang="en-US" sz="1000" b="0" i="0">
              <a:solidFill>
                <a:schemeClr val="tx2"/>
              </a:solidFill>
              <a:latin typeface="+mn-lt"/>
              <a:ea typeface="Roboto" panose="02000000000000000000" pitchFamily="2" charset="0"/>
              <a:cs typeface="Segoe UI" panose="020B0502040204020203" pitchFamily="34" charset="0"/>
            </a:endParaRPr>
          </a:p>
        </p:txBody>
      </p:sp>
      <p:sp>
        <p:nvSpPr>
          <p:cNvPr id="35" name="TextBox 34">
            <a:extLst>
              <a:ext uri="{FF2B5EF4-FFF2-40B4-BE49-F238E27FC236}">
                <a16:creationId xmlns:a16="http://schemas.microsoft.com/office/drawing/2014/main" id="{2B411897-3DD7-20F9-DAC7-46239948698B}"/>
              </a:ext>
            </a:extLst>
          </p:cNvPr>
          <p:cNvSpPr txBox="1"/>
          <p:nvPr userDrawn="1"/>
        </p:nvSpPr>
        <p:spPr>
          <a:xfrm>
            <a:off x="3568390" y="2755280"/>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Grey</a:t>
            </a:r>
            <a:endParaRPr lang="en-US">
              <a:solidFill>
                <a:schemeClr val="tx2"/>
              </a:solidFill>
              <a:ea typeface="+mn-lt"/>
              <a:cs typeface="+mn-lt"/>
            </a:endParaRPr>
          </a:p>
          <a:p>
            <a:r>
              <a:rPr lang="en-US" sz="1000">
                <a:solidFill>
                  <a:schemeClr val="tx2"/>
                </a:solidFill>
                <a:ea typeface="+mn-lt"/>
                <a:cs typeface="+mn-lt"/>
              </a:rPr>
              <a:t>PMS 7528 C</a:t>
            </a:r>
            <a:endParaRPr lang="en-US">
              <a:solidFill>
                <a:schemeClr val="tx2"/>
              </a:solidFill>
              <a:ea typeface="+mn-lt"/>
              <a:cs typeface="+mn-lt"/>
            </a:endParaRPr>
          </a:p>
          <a:p>
            <a:r>
              <a:rPr lang="en-US" sz="1000">
                <a:solidFill>
                  <a:schemeClr val="tx2"/>
                </a:solidFill>
                <a:ea typeface="+mn-lt"/>
                <a:cs typeface="+mn-lt"/>
              </a:rPr>
              <a:t>CMYK c19 m20 y23 k0</a:t>
            </a:r>
            <a:endParaRPr lang="en-US">
              <a:solidFill>
                <a:schemeClr val="tx2"/>
              </a:solidFill>
              <a:ea typeface="+mn-lt"/>
              <a:cs typeface="+mn-lt"/>
            </a:endParaRPr>
          </a:p>
          <a:p>
            <a:r>
              <a:rPr lang="en-US" sz="1000">
                <a:solidFill>
                  <a:schemeClr val="tx2"/>
                </a:solidFill>
                <a:ea typeface="+mn-lt"/>
                <a:cs typeface="+mn-lt"/>
              </a:rPr>
              <a:t>RGB r211 g200 b189</a:t>
            </a:r>
            <a:endParaRPr lang="en-US">
              <a:solidFill>
                <a:schemeClr val="tx2"/>
              </a:solidFill>
            </a:endParaRPr>
          </a:p>
          <a:p>
            <a:r>
              <a:rPr lang="en-US" sz="1000">
                <a:solidFill>
                  <a:schemeClr val="tx2"/>
                </a:solidFill>
                <a:ea typeface="+mn-lt"/>
                <a:cs typeface="+mn-lt"/>
              </a:rPr>
              <a:t>HEX #d3c8bd</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6" name="TextBox 35">
            <a:extLst>
              <a:ext uri="{FF2B5EF4-FFF2-40B4-BE49-F238E27FC236}">
                <a16:creationId xmlns:a16="http://schemas.microsoft.com/office/drawing/2014/main" id="{AF8224B8-EF3C-0402-BF2F-82F1A8ABA80F}"/>
              </a:ext>
            </a:extLst>
          </p:cNvPr>
          <p:cNvSpPr txBox="1"/>
          <p:nvPr userDrawn="1"/>
        </p:nvSpPr>
        <p:spPr>
          <a:xfrm>
            <a:off x="5064511" y="2759926"/>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Medium Grey</a:t>
            </a:r>
            <a:endParaRPr lang="en-US">
              <a:solidFill>
                <a:schemeClr val="tx2"/>
              </a:solidFill>
              <a:ea typeface="+mn-lt"/>
              <a:cs typeface="+mn-lt"/>
            </a:endParaRPr>
          </a:p>
          <a:p>
            <a:r>
              <a:rPr lang="en-US" sz="1000">
                <a:solidFill>
                  <a:schemeClr val="tx2"/>
                </a:solidFill>
                <a:ea typeface="+mn-lt"/>
                <a:cs typeface="+mn-lt"/>
              </a:rPr>
              <a:t>PMS 2474 C</a:t>
            </a:r>
            <a:endParaRPr lang="en-US">
              <a:solidFill>
                <a:schemeClr val="tx2"/>
              </a:solidFill>
              <a:ea typeface="+mn-lt"/>
              <a:cs typeface="+mn-lt"/>
            </a:endParaRPr>
          </a:p>
          <a:p>
            <a:r>
              <a:rPr lang="en-US" sz="1000">
                <a:solidFill>
                  <a:schemeClr val="tx2"/>
                </a:solidFill>
                <a:ea typeface="+mn-lt"/>
                <a:cs typeface="+mn-lt"/>
              </a:rPr>
              <a:t>CMYK c26 m29 y30 k4</a:t>
            </a:r>
            <a:endParaRPr lang="en-US">
              <a:solidFill>
                <a:schemeClr val="tx2"/>
              </a:solidFill>
            </a:endParaRPr>
          </a:p>
          <a:p>
            <a:r>
              <a:rPr lang="en-US" sz="1000">
                <a:solidFill>
                  <a:schemeClr val="tx2"/>
                </a:solidFill>
                <a:ea typeface="+mn-lt"/>
                <a:cs typeface="+mn-lt"/>
              </a:rPr>
              <a:t>RGB r186 g176 b171</a:t>
            </a:r>
            <a:endParaRPr lang="en-US">
              <a:solidFill>
                <a:schemeClr val="tx2"/>
              </a:solidFill>
            </a:endParaRPr>
          </a:p>
          <a:p>
            <a:r>
              <a:rPr lang="en-US" sz="1000">
                <a:solidFill>
                  <a:schemeClr val="tx2"/>
                </a:solidFill>
                <a:ea typeface="+mn-lt"/>
                <a:cs typeface="+mn-lt"/>
              </a:rPr>
              <a:t>HEX #bab0ab</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7" name="TextBox 36">
            <a:extLst>
              <a:ext uri="{FF2B5EF4-FFF2-40B4-BE49-F238E27FC236}">
                <a16:creationId xmlns:a16="http://schemas.microsoft.com/office/drawing/2014/main" id="{79AE5C24-1B8E-2C55-C465-75A284DFBB8A}"/>
              </a:ext>
            </a:extLst>
          </p:cNvPr>
          <p:cNvSpPr txBox="1"/>
          <p:nvPr userDrawn="1"/>
        </p:nvSpPr>
        <p:spPr>
          <a:xfrm>
            <a:off x="6597803" y="2755279"/>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Dark Grey</a:t>
            </a:r>
            <a:endParaRPr lang="en-US">
              <a:solidFill>
                <a:schemeClr val="tx2"/>
              </a:solidFill>
              <a:ea typeface="+mn-lt"/>
              <a:cs typeface="+mn-lt"/>
            </a:endParaRPr>
          </a:p>
          <a:p>
            <a:r>
              <a:rPr lang="en-US" sz="1000">
                <a:solidFill>
                  <a:schemeClr val="tx2"/>
                </a:solidFill>
                <a:ea typeface="+mn-lt"/>
                <a:cs typeface="+mn-lt"/>
              </a:rPr>
              <a:t>PMS 4114 C</a:t>
            </a:r>
            <a:endParaRPr lang="en-US">
              <a:solidFill>
                <a:schemeClr val="tx2"/>
              </a:solidFill>
              <a:ea typeface="+mn-lt"/>
              <a:cs typeface="+mn-lt"/>
            </a:endParaRPr>
          </a:p>
          <a:p>
            <a:r>
              <a:rPr lang="en-US" sz="1000">
                <a:solidFill>
                  <a:schemeClr val="tx2"/>
                </a:solidFill>
                <a:ea typeface="+mn-lt"/>
                <a:cs typeface="+mn-lt"/>
              </a:rPr>
              <a:t>CMYK c34 m38 y23 k7</a:t>
            </a:r>
            <a:endParaRPr lang="en-US">
              <a:solidFill>
                <a:schemeClr val="tx2"/>
              </a:solidFill>
            </a:endParaRPr>
          </a:p>
          <a:p>
            <a:r>
              <a:rPr lang="en-US" sz="1000">
                <a:solidFill>
                  <a:schemeClr val="tx2"/>
                </a:solidFill>
                <a:ea typeface="+mn-lt"/>
                <a:cs typeface="+mn-lt"/>
              </a:rPr>
              <a:t>RGB r156 g144 b144</a:t>
            </a:r>
            <a:endParaRPr lang="en-US">
              <a:solidFill>
                <a:schemeClr val="tx2"/>
              </a:solidFill>
            </a:endParaRPr>
          </a:p>
          <a:p>
            <a:r>
              <a:rPr lang="en-US" sz="1000">
                <a:solidFill>
                  <a:schemeClr val="tx2"/>
                </a:solidFill>
                <a:ea typeface="+mn-lt"/>
                <a:cs typeface="+mn-lt"/>
              </a:rPr>
              <a:t>HEX #9c9090</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8" name="TextBox 37">
            <a:extLst>
              <a:ext uri="{FF2B5EF4-FFF2-40B4-BE49-F238E27FC236}">
                <a16:creationId xmlns:a16="http://schemas.microsoft.com/office/drawing/2014/main" id="{F8D6E025-2D2B-A617-A26C-BA046F799D64}"/>
              </a:ext>
            </a:extLst>
          </p:cNvPr>
          <p:cNvSpPr txBox="1"/>
          <p:nvPr userDrawn="1"/>
        </p:nvSpPr>
        <p:spPr>
          <a:xfrm>
            <a:off x="8135742" y="2759925"/>
            <a:ext cx="144501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Deep Grey</a:t>
            </a:r>
            <a:endParaRPr lang="en-US">
              <a:solidFill>
                <a:schemeClr val="tx2"/>
              </a:solidFill>
              <a:ea typeface="+mn-lt"/>
              <a:cs typeface="+mn-lt"/>
            </a:endParaRPr>
          </a:p>
          <a:p>
            <a:r>
              <a:rPr lang="en-US" sz="1000">
                <a:solidFill>
                  <a:schemeClr val="tx2"/>
                </a:solidFill>
                <a:ea typeface="+mn-lt"/>
                <a:cs typeface="+mn-lt"/>
              </a:rPr>
              <a:t>PMS 2334 C </a:t>
            </a:r>
            <a:endParaRPr lang="en-US">
              <a:solidFill>
                <a:schemeClr val="tx2"/>
              </a:solidFill>
            </a:endParaRPr>
          </a:p>
          <a:p>
            <a:r>
              <a:rPr lang="en-US" sz="1000">
                <a:solidFill>
                  <a:schemeClr val="tx2"/>
                </a:solidFill>
                <a:ea typeface="+mn-lt"/>
                <a:cs typeface="+mn-lt"/>
              </a:rPr>
              <a:t>CMYK c40 m48 y45 k27</a:t>
            </a:r>
            <a:endParaRPr lang="en-US">
              <a:solidFill>
                <a:schemeClr val="tx2"/>
              </a:solidFill>
            </a:endParaRPr>
          </a:p>
          <a:p>
            <a:r>
              <a:rPr lang="en-US" sz="1000">
                <a:solidFill>
                  <a:schemeClr val="tx2"/>
                </a:solidFill>
                <a:ea typeface="+mn-lt"/>
                <a:cs typeface="+mn-lt"/>
              </a:rPr>
              <a:t>RGB r115 g104 b104</a:t>
            </a:r>
            <a:endParaRPr lang="en-US">
              <a:solidFill>
                <a:schemeClr val="tx2"/>
              </a:solidFill>
            </a:endParaRPr>
          </a:p>
          <a:p>
            <a:r>
              <a:rPr lang="en-US" sz="1000">
                <a:solidFill>
                  <a:schemeClr val="tx2"/>
                </a:solidFill>
                <a:ea typeface="+mn-lt"/>
                <a:cs typeface="+mn-lt"/>
              </a:rPr>
              <a:t>HEX #736868</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39" name="TextBox 38">
            <a:extLst>
              <a:ext uri="{FF2B5EF4-FFF2-40B4-BE49-F238E27FC236}">
                <a16:creationId xmlns:a16="http://schemas.microsoft.com/office/drawing/2014/main" id="{7C89050E-90C6-0DDD-FA6E-FE377FA6D1FA}"/>
              </a:ext>
            </a:extLst>
          </p:cNvPr>
          <p:cNvSpPr txBox="1"/>
          <p:nvPr userDrawn="1"/>
        </p:nvSpPr>
        <p:spPr>
          <a:xfrm>
            <a:off x="9673680" y="2759924"/>
            <a:ext cx="144036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Verian Black</a:t>
            </a:r>
            <a:endParaRPr lang="en-US">
              <a:solidFill>
                <a:schemeClr val="tx2"/>
              </a:solidFill>
            </a:endParaRPr>
          </a:p>
          <a:p>
            <a:r>
              <a:rPr lang="en-US" sz="1000">
                <a:solidFill>
                  <a:schemeClr val="tx2"/>
                </a:solidFill>
                <a:ea typeface="+mn-lt"/>
                <a:cs typeface="+mn-lt"/>
              </a:rPr>
              <a:t>PMS Black C</a:t>
            </a:r>
            <a:endParaRPr lang="en-US">
              <a:solidFill>
                <a:schemeClr val="tx2"/>
              </a:solidFill>
              <a:ea typeface="+mn-lt"/>
              <a:cs typeface="+mn-lt"/>
            </a:endParaRPr>
          </a:p>
          <a:p>
            <a:r>
              <a:rPr lang="en-US" sz="1000">
                <a:solidFill>
                  <a:schemeClr val="tx2"/>
                </a:solidFill>
                <a:ea typeface="+mn-lt"/>
                <a:cs typeface="+mn-lt"/>
              </a:rPr>
              <a:t>CMYK c81 m67 y55 k83</a:t>
            </a:r>
            <a:endParaRPr lang="en-US">
              <a:solidFill>
                <a:schemeClr val="tx2"/>
              </a:solidFill>
            </a:endParaRPr>
          </a:p>
          <a:p>
            <a:r>
              <a:rPr lang="en-US" sz="1000">
                <a:solidFill>
                  <a:schemeClr val="tx2"/>
                </a:solidFill>
                <a:ea typeface="+mn-lt"/>
                <a:cs typeface="+mn-lt"/>
              </a:rPr>
              <a:t>RGB r40 g38 b38</a:t>
            </a:r>
            <a:endParaRPr lang="en-US">
              <a:solidFill>
                <a:schemeClr val="tx2"/>
              </a:solidFill>
            </a:endParaRPr>
          </a:p>
          <a:p>
            <a:r>
              <a:rPr lang="en-US" sz="1000">
                <a:solidFill>
                  <a:schemeClr val="tx2"/>
                </a:solidFill>
                <a:ea typeface="+mn-lt"/>
                <a:cs typeface="+mn-lt"/>
              </a:rPr>
              <a:t>HEX #282626</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0" name="Rectangle 39">
            <a:extLst>
              <a:ext uri="{FF2B5EF4-FFF2-40B4-BE49-F238E27FC236}">
                <a16:creationId xmlns:a16="http://schemas.microsoft.com/office/drawing/2014/main" id="{28E81AD0-AF8F-74E8-06CF-CF54DAB2AD12}"/>
              </a:ext>
            </a:extLst>
          </p:cNvPr>
          <p:cNvSpPr/>
          <p:nvPr userDrawn="1"/>
        </p:nvSpPr>
        <p:spPr bwMode="auto">
          <a:xfrm rot="16200000">
            <a:off x="745023" y="1574597"/>
            <a:ext cx="780301" cy="1376446"/>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FC7CBDF0-C17B-A3F9-59B4-A31E7891DD57}"/>
              </a:ext>
            </a:extLst>
          </p:cNvPr>
          <p:cNvSpPr txBox="1"/>
          <p:nvPr userDrawn="1"/>
        </p:nvSpPr>
        <p:spPr>
          <a:xfrm>
            <a:off x="436753" y="2759923"/>
            <a:ext cx="1384608" cy="7694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White</a:t>
            </a:r>
            <a:endParaRPr lang="en-US">
              <a:solidFill>
                <a:schemeClr val="tx2"/>
              </a:solidFill>
            </a:endParaRPr>
          </a:p>
          <a:p>
            <a:r>
              <a:rPr lang="en-US" sz="1000">
                <a:solidFill>
                  <a:schemeClr val="tx2"/>
                </a:solidFill>
                <a:ea typeface="+mn-lt"/>
                <a:cs typeface="+mn-lt"/>
              </a:rPr>
              <a:t>CMYK c0 m0 y0 k0</a:t>
            </a:r>
            <a:endParaRPr lang="en-US">
              <a:solidFill>
                <a:schemeClr val="tx2"/>
              </a:solidFill>
              <a:ea typeface="+mn-lt"/>
              <a:cs typeface="+mn-lt"/>
            </a:endParaRPr>
          </a:p>
          <a:p>
            <a:r>
              <a:rPr lang="en-US" sz="1000">
                <a:solidFill>
                  <a:schemeClr val="tx2"/>
                </a:solidFill>
                <a:ea typeface="+mn-lt"/>
                <a:cs typeface="+mn-lt"/>
              </a:rPr>
              <a:t>RGB r255 g255 b255</a:t>
            </a:r>
            <a:endParaRPr lang="en-US">
              <a:solidFill>
                <a:schemeClr val="tx2"/>
              </a:solidFill>
            </a:endParaRPr>
          </a:p>
          <a:p>
            <a:r>
              <a:rPr lang="en-US" sz="1000">
                <a:solidFill>
                  <a:schemeClr val="tx2"/>
                </a:solidFill>
                <a:ea typeface="+mn-lt"/>
                <a:cs typeface="+mn-lt"/>
              </a:rPr>
              <a:t>HEX #ffffff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2" name="TextBox 41">
            <a:extLst>
              <a:ext uri="{FF2B5EF4-FFF2-40B4-BE49-F238E27FC236}">
                <a16:creationId xmlns:a16="http://schemas.microsoft.com/office/drawing/2014/main" id="{62A22571-B5AE-63B8-B475-C7A6DD865400}"/>
              </a:ext>
            </a:extLst>
          </p:cNvPr>
          <p:cNvSpPr txBox="1"/>
          <p:nvPr userDrawn="1"/>
        </p:nvSpPr>
        <p:spPr>
          <a:xfrm>
            <a:off x="436752" y="530147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a:solidFill>
                <a:schemeClr val="tx2"/>
              </a:solidFill>
            </a:endParaRPr>
          </a:p>
          <a:p>
            <a:r>
              <a:rPr lang="en-US" sz="1000">
                <a:solidFill>
                  <a:schemeClr val="tx2"/>
                </a:solidFill>
                <a:ea typeface="+mn-lt"/>
                <a:cs typeface="+mn-lt"/>
              </a:rPr>
              <a:t>PMS 158 C</a:t>
            </a:r>
            <a:endParaRPr lang="en-US">
              <a:solidFill>
                <a:schemeClr val="tx2"/>
              </a:solidFill>
              <a:ea typeface="+mn-lt"/>
              <a:cs typeface="+mn-lt"/>
            </a:endParaRPr>
          </a:p>
          <a:p>
            <a:r>
              <a:rPr lang="en-US" sz="1000">
                <a:solidFill>
                  <a:schemeClr val="tx2"/>
                </a:solidFill>
                <a:ea typeface="+mn-lt"/>
                <a:cs typeface="+mn-lt"/>
              </a:rPr>
              <a:t>CMYK c0 m58 y100 k0</a:t>
            </a:r>
            <a:endParaRPr lang="en-US">
              <a:solidFill>
                <a:schemeClr val="tx2"/>
              </a:solidFill>
              <a:ea typeface="+mn-lt"/>
              <a:cs typeface="+mn-lt"/>
            </a:endParaRPr>
          </a:p>
          <a:p>
            <a:r>
              <a:rPr lang="en-US" sz="1000">
                <a:solidFill>
                  <a:schemeClr val="tx2"/>
                </a:solidFill>
                <a:ea typeface="+mn-lt"/>
                <a:cs typeface="+mn-lt"/>
              </a:rPr>
              <a:t>RGB r255 g125 b4</a:t>
            </a:r>
            <a:endParaRPr lang="en-US">
              <a:solidFill>
                <a:schemeClr val="tx2"/>
              </a:solidFill>
              <a:ea typeface="+mn-lt"/>
              <a:cs typeface="+mn-lt"/>
            </a:endParaRPr>
          </a:p>
          <a:p>
            <a:r>
              <a:rPr lang="en-US" sz="1000">
                <a:solidFill>
                  <a:schemeClr val="tx2"/>
                </a:solidFill>
                <a:ea typeface="+mn-lt"/>
                <a:cs typeface="+mn-lt"/>
              </a:rPr>
              <a:t>HEX #ff7d04</a:t>
            </a:r>
            <a:endParaRPr lang="en-US">
              <a:solidFill>
                <a:schemeClr val="tx2"/>
              </a:solidFill>
              <a:ea typeface="+mn-lt"/>
              <a:cs typeface="+mn-lt"/>
            </a:endParaRPr>
          </a:p>
          <a:p>
            <a:pPr marL="0" algn="l"/>
            <a:endParaRPr lang="en-US" sz="1000" i="0">
              <a:solidFill>
                <a:schemeClr val="tx2"/>
              </a:solidFill>
              <a:latin typeface="+mn-lt"/>
              <a:ea typeface="Roboto" panose="02000000000000000000" pitchFamily="2" charset="0"/>
              <a:cs typeface="Segoe UI" panose="020B0502040204020203" pitchFamily="34" charset="0"/>
            </a:endParaRPr>
          </a:p>
        </p:txBody>
      </p:sp>
      <p:sp>
        <p:nvSpPr>
          <p:cNvPr id="43" name="TextBox 42">
            <a:extLst>
              <a:ext uri="{FF2B5EF4-FFF2-40B4-BE49-F238E27FC236}">
                <a16:creationId xmlns:a16="http://schemas.microsoft.com/office/drawing/2014/main" id="{AFE69C94-FC6A-83E1-A825-826FE526CC73}"/>
              </a:ext>
            </a:extLst>
          </p:cNvPr>
          <p:cNvSpPr txBox="1"/>
          <p:nvPr userDrawn="1"/>
        </p:nvSpPr>
        <p:spPr>
          <a:xfrm>
            <a:off x="1997922" y="530147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a:solidFill>
                <a:schemeClr val="tx2"/>
              </a:solidFill>
            </a:endParaRPr>
          </a:p>
          <a:p>
            <a:r>
              <a:rPr lang="en-US" sz="1000">
                <a:solidFill>
                  <a:schemeClr val="tx2"/>
                </a:solidFill>
                <a:ea typeface="+mn-lt"/>
                <a:cs typeface="+mn-lt"/>
              </a:rPr>
              <a:t>PMS 3252 C</a:t>
            </a:r>
            <a:endParaRPr lang="en-US">
              <a:solidFill>
                <a:schemeClr val="tx2"/>
              </a:solidFill>
            </a:endParaRPr>
          </a:p>
          <a:p>
            <a:r>
              <a:rPr lang="en-US" sz="1000">
                <a:solidFill>
                  <a:schemeClr val="tx2"/>
                </a:solidFill>
                <a:ea typeface="+mn-lt"/>
                <a:cs typeface="+mn-lt"/>
              </a:rPr>
              <a:t>CMYK c60 m0 y26 k0</a:t>
            </a:r>
            <a:endParaRPr lang="en-US">
              <a:solidFill>
                <a:schemeClr val="tx2"/>
              </a:solidFill>
              <a:ea typeface="+mn-lt"/>
              <a:cs typeface="+mn-lt"/>
            </a:endParaRPr>
          </a:p>
          <a:p>
            <a:r>
              <a:rPr lang="en-US" sz="1000">
                <a:solidFill>
                  <a:schemeClr val="tx2"/>
                </a:solidFill>
                <a:ea typeface="+mn-lt"/>
                <a:cs typeface="+mn-lt"/>
              </a:rPr>
              <a:t>RGB r32 g186 b175</a:t>
            </a:r>
            <a:endParaRPr lang="en-US">
              <a:solidFill>
                <a:schemeClr val="tx2"/>
              </a:solidFill>
            </a:endParaRPr>
          </a:p>
          <a:p>
            <a:r>
              <a:rPr lang="en-US" sz="1000">
                <a:solidFill>
                  <a:schemeClr val="tx2"/>
                </a:solidFill>
                <a:ea typeface="+mn-lt"/>
                <a:cs typeface="+mn-lt"/>
              </a:rPr>
              <a:t>HEX #20baaf</a:t>
            </a:r>
            <a:endParaRPr lang="en-US">
              <a:solidFill>
                <a:schemeClr val="tx2"/>
              </a:solidFill>
            </a:endParaRPr>
          </a:p>
          <a:p>
            <a:pPr marL="0" algn="l"/>
            <a:endParaRPr lang="en-US" sz="1000" b="1" i="0">
              <a:solidFill>
                <a:schemeClr val="tx2"/>
              </a:solidFill>
              <a:latin typeface="+mn-lt"/>
              <a:ea typeface="Roboto" panose="02000000000000000000" pitchFamily="2" charset="0"/>
              <a:cs typeface="Segoe UI" panose="020B0502040204020203" pitchFamily="34" charset="0"/>
            </a:endParaRPr>
          </a:p>
        </p:txBody>
      </p:sp>
      <p:sp>
        <p:nvSpPr>
          <p:cNvPr id="44" name="Title 19">
            <a:extLst>
              <a:ext uri="{FF2B5EF4-FFF2-40B4-BE49-F238E27FC236}">
                <a16:creationId xmlns:a16="http://schemas.microsoft.com/office/drawing/2014/main" id="{B9120BD1-A375-20A6-6607-170623E30D42}"/>
              </a:ext>
            </a:extLst>
          </p:cNvPr>
          <p:cNvSpPr txBox="1">
            <a:spLocks/>
          </p:cNvSpPr>
          <p:nvPr userDrawn="1"/>
        </p:nvSpPr>
        <p:spPr>
          <a:xfrm>
            <a:off x="455726" y="3837817"/>
            <a:ext cx="2853554" cy="635782"/>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a:latin typeface="Century Gothic"/>
                <a:ea typeface="Roboto"/>
                <a:cs typeface="Segoe UI"/>
              </a:rPr>
              <a:t>Accent palette: </a:t>
            </a:r>
            <a:r>
              <a:rPr lang="en-US" sz="1200">
                <a:latin typeface="Century Gothic"/>
                <a:ea typeface="Roboto"/>
                <a:cs typeface="Segoe UI"/>
              </a:rPr>
              <a:t>We use these </a:t>
            </a:r>
            <a:r>
              <a:rPr lang="en-US" sz="1200" err="1">
                <a:latin typeface="Century Gothic"/>
                <a:ea typeface="Roboto"/>
                <a:cs typeface="Segoe UI"/>
              </a:rPr>
              <a:t>colours</a:t>
            </a:r>
            <a:r>
              <a:rPr lang="en-US" sz="1200">
                <a:latin typeface="Century Gothic"/>
                <a:ea typeface="Roboto"/>
                <a:cs typeface="Segoe UI"/>
              </a:rPr>
              <a:t> to highlight important content. </a:t>
            </a:r>
            <a:endParaRPr lang="en-GB" sz="1200">
              <a:latin typeface="Century Gothic"/>
              <a:ea typeface="Roboto"/>
              <a:cs typeface="Segoe UI"/>
            </a:endParaRPr>
          </a:p>
          <a:p>
            <a:endParaRPr lang="en-US" sz="1200" b="1">
              <a:latin typeface="Century Gothic"/>
              <a:ea typeface="Roboto"/>
              <a:cs typeface="Segoe UI"/>
            </a:endParaRPr>
          </a:p>
          <a:p>
            <a:endParaRPr lang="en-US" sz="1200">
              <a:latin typeface="Century Gothic"/>
              <a:ea typeface="Roboto"/>
              <a:cs typeface="Segoe UI"/>
            </a:endParaRPr>
          </a:p>
        </p:txBody>
      </p:sp>
      <p:sp>
        <p:nvSpPr>
          <p:cNvPr id="45" name="Title 19">
            <a:extLst>
              <a:ext uri="{FF2B5EF4-FFF2-40B4-BE49-F238E27FC236}">
                <a16:creationId xmlns:a16="http://schemas.microsoft.com/office/drawing/2014/main" id="{81DC10E6-E446-8897-869E-8595FF0E01A5}"/>
              </a:ext>
            </a:extLst>
          </p:cNvPr>
          <p:cNvSpPr txBox="1">
            <a:spLocks/>
          </p:cNvSpPr>
          <p:nvPr userDrawn="1"/>
        </p:nvSpPr>
        <p:spPr>
          <a:xfrm>
            <a:off x="4762885" y="4353560"/>
            <a:ext cx="6356895" cy="1778782"/>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800" b="1">
                <a:latin typeface="Century Gothic"/>
                <a:ea typeface="Roboto"/>
                <a:cs typeface="Segoe UI"/>
              </a:rPr>
              <a:t>Our </a:t>
            </a:r>
            <a:r>
              <a:rPr lang="en-US" sz="1800" b="1" err="1">
                <a:latin typeface="Century Gothic"/>
                <a:ea typeface="Roboto"/>
                <a:cs typeface="Segoe UI"/>
              </a:rPr>
              <a:t>colour</a:t>
            </a:r>
            <a:r>
              <a:rPr lang="en-US" sz="1800" b="1">
                <a:latin typeface="Century Gothic"/>
                <a:ea typeface="Roboto"/>
                <a:cs typeface="Segoe UI"/>
              </a:rPr>
              <a:t> palette is one of the most </a:t>
            </a:r>
            <a:r>
              <a:rPr lang="en-US" sz="1800" b="1" err="1">
                <a:latin typeface="Century Gothic"/>
                <a:ea typeface="Roboto"/>
                <a:cs typeface="Segoe UI"/>
              </a:rPr>
              <a:t>recognisable</a:t>
            </a:r>
            <a:r>
              <a:rPr lang="en-US" sz="1800" b="1">
                <a:latin typeface="Century Gothic"/>
                <a:ea typeface="Roboto"/>
                <a:cs typeface="Segoe UI"/>
              </a:rPr>
              <a:t> elements of our visual identity. </a:t>
            </a:r>
            <a:endParaRPr lang="en-US" sz="1800" b="1">
              <a:latin typeface="Century Gothic"/>
              <a:ea typeface="Roboto"/>
            </a:endParaRPr>
          </a:p>
          <a:p>
            <a:r>
              <a:rPr lang="en-US" sz="1800">
                <a:latin typeface="Century Gothic"/>
                <a:ea typeface="Roboto"/>
                <a:cs typeface="Segoe UI"/>
              </a:rPr>
              <a:t>These are the </a:t>
            </a:r>
            <a:r>
              <a:rPr lang="en-US" sz="1800" err="1">
                <a:latin typeface="Century Gothic"/>
                <a:ea typeface="Roboto"/>
                <a:cs typeface="Segoe UI"/>
              </a:rPr>
              <a:t>colours</a:t>
            </a:r>
            <a:r>
              <a:rPr lang="en-US" sz="1800">
                <a:latin typeface="Century Gothic"/>
                <a:ea typeface="Roboto"/>
                <a:cs typeface="Segoe UI"/>
              </a:rPr>
              <a:t> to use in nearly all cases - </a:t>
            </a:r>
            <a:endParaRPr lang="en-US" sz="1800">
              <a:latin typeface="Century Gothic"/>
              <a:ea typeface="Roboto"/>
            </a:endParaRPr>
          </a:p>
          <a:p>
            <a:r>
              <a:rPr lang="en-US" sz="1800">
                <a:latin typeface="Century Gothic"/>
                <a:ea typeface="Roboto"/>
                <a:cs typeface="Segoe UI"/>
              </a:rPr>
              <a:t>Follow the </a:t>
            </a:r>
            <a:r>
              <a:rPr lang="en-US" sz="1800" err="1">
                <a:latin typeface="Century Gothic"/>
                <a:ea typeface="Roboto"/>
                <a:cs typeface="Segoe UI"/>
              </a:rPr>
              <a:t>colour</a:t>
            </a:r>
            <a:r>
              <a:rPr lang="en-US" sz="1800">
                <a:latin typeface="Century Gothic"/>
                <a:ea typeface="Roboto"/>
                <a:cs typeface="Segoe UI"/>
              </a:rPr>
              <a:t> formulas outlined on this page to create consistency across all our communications.</a:t>
            </a:r>
            <a:endParaRPr lang="en-US" sz="1800">
              <a:latin typeface="Century Gothic"/>
            </a:endParaRPr>
          </a:p>
          <a:p>
            <a:endParaRPr lang="en-US" sz="1800">
              <a:latin typeface="Century Gothic"/>
              <a:ea typeface="Roboto"/>
              <a:cs typeface="Segoe UI"/>
            </a:endParaRPr>
          </a:p>
          <a:p>
            <a:endParaRPr lang="en-US" sz="1800">
              <a:latin typeface="Century Gothic"/>
              <a:ea typeface="Roboto"/>
              <a:cs typeface="Segoe UI"/>
            </a:endParaRPr>
          </a:p>
        </p:txBody>
      </p:sp>
    </p:spTree>
    <p:extLst>
      <p:ext uri="{BB962C8B-B14F-4D97-AF65-F5344CB8AC3E}">
        <p14:creationId xmlns:p14="http://schemas.microsoft.com/office/powerpoint/2010/main" val="4002302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46" name="Rectangle 45">
            <a:extLst>
              <a:ext uri="{FF2B5EF4-FFF2-40B4-BE49-F238E27FC236}">
                <a16:creationId xmlns:a16="http://schemas.microsoft.com/office/drawing/2014/main" id="{990A725B-5D26-9AC8-24C1-B8415D6BB15D}"/>
              </a:ext>
            </a:extLst>
          </p:cNvPr>
          <p:cNvSpPr/>
          <p:nvPr userDrawn="1"/>
        </p:nvSpPr>
        <p:spPr bwMode="auto">
          <a:xfrm>
            <a:off x="374495" y="1568605"/>
            <a:ext cx="1161027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47" name="Rectangle 46">
            <a:extLst>
              <a:ext uri="{FF2B5EF4-FFF2-40B4-BE49-F238E27FC236}">
                <a16:creationId xmlns:a16="http://schemas.microsoft.com/office/drawing/2014/main" id="{8F51439C-DD97-F597-7F08-9B2291813E05}"/>
              </a:ext>
            </a:extLst>
          </p:cNvPr>
          <p:cNvSpPr/>
          <p:nvPr userDrawn="1"/>
        </p:nvSpPr>
        <p:spPr bwMode="auto">
          <a:xfrm rot="16200000">
            <a:off x="2787825" y="2520128"/>
            <a:ext cx="789594" cy="1381093"/>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8" name="Rectangle 47">
            <a:extLst>
              <a:ext uri="{FF2B5EF4-FFF2-40B4-BE49-F238E27FC236}">
                <a16:creationId xmlns:a16="http://schemas.microsoft.com/office/drawing/2014/main" id="{34FAD01B-8DD4-16C7-3771-8A612D92580E}"/>
              </a:ext>
            </a:extLst>
          </p:cNvPr>
          <p:cNvSpPr/>
          <p:nvPr userDrawn="1"/>
        </p:nvSpPr>
        <p:spPr bwMode="auto">
          <a:xfrm rot="16200000">
            <a:off x="6610180" y="2522449"/>
            <a:ext cx="780301" cy="1376446"/>
          </a:xfrm>
          <a:prstGeom prst="rect">
            <a:avLst/>
          </a:prstGeom>
          <a:solidFill>
            <a:srgbClr val="E800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9" name="Rectangle 48">
            <a:extLst>
              <a:ext uri="{FF2B5EF4-FFF2-40B4-BE49-F238E27FC236}">
                <a16:creationId xmlns:a16="http://schemas.microsoft.com/office/drawing/2014/main" id="{DCE8B043-C605-6F13-EFB2-49A8021B9BD1}"/>
              </a:ext>
            </a:extLst>
          </p:cNvPr>
          <p:cNvSpPr/>
          <p:nvPr userDrawn="1"/>
        </p:nvSpPr>
        <p:spPr bwMode="auto">
          <a:xfrm rot="16200000">
            <a:off x="8433023" y="2531742"/>
            <a:ext cx="780301" cy="1376446"/>
          </a:xfrm>
          <a:prstGeom prst="rect">
            <a:avLst/>
          </a:prstGeom>
          <a:solidFill>
            <a:srgbClr val="FFB90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50" name="Rectangle 49">
            <a:extLst>
              <a:ext uri="{FF2B5EF4-FFF2-40B4-BE49-F238E27FC236}">
                <a16:creationId xmlns:a16="http://schemas.microsoft.com/office/drawing/2014/main" id="{8446241E-1562-A52D-037B-7AE25BC12BC3}"/>
              </a:ext>
            </a:extLst>
          </p:cNvPr>
          <p:cNvSpPr/>
          <p:nvPr userDrawn="1"/>
        </p:nvSpPr>
        <p:spPr bwMode="auto">
          <a:xfrm rot="16200000">
            <a:off x="10255132" y="2522450"/>
            <a:ext cx="780301" cy="1376446"/>
          </a:xfrm>
          <a:prstGeom prst="rect">
            <a:avLst/>
          </a:prstGeom>
          <a:solidFill>
            <a:srgbClr val="3CBC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51" name="Title 19">
            <a:extLst>
              <a:ext uri="{FF2B5EF4-FFF2-40B4-BE49-F238E27FC236}">
                <a16:creationId xmlns:a16="http://schemas.microsoft.com/office/drawing/2014/main" id="{17D620FD-2C0B-AF48-D754-13E547FE5C45}"/>
              </a:ext>
            </a:extLst>
          </p:cNvPr>
          <p:cNvSpPr txBox="1">
            <a:spLocks/>
          </p:cNvSpPr>
          <p:nvPr userDrawn="1"/>
        </p:nvSpPr>
        <p:spPr>
          <a:xfrm>
            <a:off x="455727" y="1259097"/>
            <a:ext cx="4554116" cy="1444245"/>
          </a:xfrm>
          <a:prstGeom prst="rect">
            <a:avLst/>
          </a:prstGeom>
        </p:spPr>
        <p:txBody>
          <a:bodyPr vert="horz" lIns="0" tIns="91440" rIns="0" bIns="0" rtlCol="0" anchor="t" anchorCtr="0">
            <a:normAutofit lnSpcReduction="10000"/>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800" b="1">
                <a:latin typeface="Century Gothic"/>
                <a:ea typeface="Roboto"/>
                <a:cs typeface="Segoe UI"/>
              </a:rPr>
              <a:t>We use these additional </a:t>
            </a:r>
            <a:r>
              <a:rPr lang="en-US" sz="1800" b="1" err="1">
                <a:latin typeface="Century Gothic"/>
                <a:ea typeface="Roboto"/>
                <a:cs typeface="Segoe UI"/>
              </a:rPr>
              <a:t>colours</a:t>
            </a:r>
            <a:r>
              <a:rPr lang="en-US" sz="1800" b="1">
                <a:latin typeface="Century Gothic"/>
                <a:ea typeface="Roboto"/>
                <a:cs typeface="Segoe UI"/>
              </a:rPr>
              <a:t> only for charts and graphs. </a:t>
            </a:r>
            <a:r>
              <a:rPr lang="en-US" sz="1800">
                <a:latin typeface="Century Gothic"/>
                <a:ea typeface="Roboto"/>
                <a:cs typeface="Segoe UI"/>
              </a:rPr>
              <a:t>Always start with our primary and accent palettes and then use these if there is a need for further differentiation*</a:t>
            </a:r>
            <a:endParaRPr lang="en-US" sz="1800">
              <a:latin typeface="Century Gothic"/>
              <a:ea typeface="Roboto"/>
            </a:endParaRPr>
          </a:p>
          <a:p>
            <a:endParaRPr lang="en-US" sz="1800">
              <a:latin typeface="Century Gothic"/>
              <a:ea typeface="Roboto"/>
              <a:cs typeface="Segoe UI"/>
            </a:endParaRPr>
          </a:p>
        </p:txBody>
      </p:sp>
      <p:sp>
        <p:nvSpPr>
          <p:cNvPr id="52" name="TextBox 51">
            <a:extLst>
              <a:ext uri="{FF2B5EF4-FFF2-40B4-BE49-F238E27FC236}">
                <a16:creationId xmlns:a16="http://schemas.microsoft.com/office/drawing/2014/main" id="{EDBE7F85-CD10-9F6D-ACA0-0EAF9322A733}"/>
              </a:ext>
            </a:extLst>
          </p:cNvPr>
          <p:cNvSpPr txBox="1"/>
          <p:nvPr userDrawn="1"/>
        </p:nvSpPr>
        <p:spPr>
          <a:xfrm>
            <a:off x="473925" y="367990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53" name="TextBox 52">
            <a:extLst>
              <a:ext uri="{FF2B5EF4-FFF2-40B4-BE49-F238E27FC236}">
                <a16:creationId xmlns:a16="http://schemas.microsoft.com/office/drawing/2014/main" id="{50E16CE6-07B5-1A8C-B84A-E0E467CB528D}"/>
              </a:ext>
            </a:extLst>
          </p:cNvPr>
          <p:cNvSpPr txBox="1"/>
          <p:nvPr userDrawn="1"/>
        </p:nvSpPr>
        <p:spPr>
          <a:xfrm>
            <a:off x="2490437" y="367990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54" name="Rectangle 53">
            <a:extLst>
              <a:ext uri="{FF2B5EF4-FFF2-40B4-BE49-F238E27FC236}">
                <a16:creationId xmlns:a16="http://schemas.microsoft.com/office/drawing/2014/main" id="{5C51A6CF-12F6-9D03-5424-6A1534B9D906}"/>
              </a:ext>
            </a:extLst>
          </p:cNvPr>
          <p:cNvSpPr/>
          <p:nvPr userDrawn="1"/>
        </p:nvSpPr>
        <p:spPr bwMode="auto">
          <a:xfrm rot="16200000">
            <a:off x="8529338" y="3907059"/>
            <a:ext cx="566570"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55" name="Rectangle 54">
            <a:extLst>
              <a:ext uri="{FF2B5EF4-FFF2-40B4-BE49-F238E27FC236}">
                <a16:creationId xmlns:a16="http://schemas.microsoft.com/office/drawing/2014/main" id="{D9C6912D-359D-948E-A58F-2FDCD70C9392}"/>
              </a:ext>
            </a:extLst>
          </p:cNvPr>
          <p:cNvSpPr/>
          <p:nvPr userDrawn="1"/>
        </p:nvSpPr>
        <p:spPr bwMode="auto">
          <a:xfrm rot="16200000">
            <a:off x="740265" y="2524773"/>
            <a:ext cx="789594" cy="1371800"/>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56" name="Title 19">
            <a:extLst>
              <a:ext uri="{FF2B5EF4-FFF2-40B4-BE49-F238E27FC236}">
                <a16:creationId xmlns:a16="http://schemas.microsoft.com/office/drawing/2014/main" id="{6A25AFE7-496D-CC98-85B9-CF78785692EF}"/>
              </a:ext>
            </a:extLst>
          </p:cNvPr>
          <p:cNvSpPr txBox="1">
            <a:spLocks/>
          </p:cNvSpPr>
          <p:nvPr userDrawn="1"/>
        </p:nvSpPr>
        <p:spPr>
          <a:xfrm>
            <a:off x="6268299" y="1259096"/>
            <a:ext cx="4870067" cy="216907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800" b="1">
                <a:latin typeface="Century Gothic"/>
                <a:ea typeface="Roboto"/>
                <a:cs typeface="Segoe UI"/>
              </a:rPr>
              <a:t>Status palette:  </a:t>
            </a:r>
            <a:br>
              <a:rPr lang="en-US" sz="1800" b="1">
                <a:latin typeface="Century Gothic"/>
                <a:ea typeface="Roboto"/>
                <a:cs typeface="Segoe UI"/>
              </a:rPr>
            </a:br>
            <a:r>
              <a:rPr lang="en-US" sz="1800" b="1">
                <a:latin typeface="Century Gothic"/>
                <a:ea typeface="Roboto"/>
                <a:cs typeface="Segoe UI"/>
              </a:rPr>
              <a:t>We use these</a:t>
            </a:r>
            <a:r>
              <a:rPr lang="en-US" sz="1800">
                <a:latin typeface="Century Gothic"/>
                <a:ea typeface="Roboto"/>
                <a:cs typeface="Segoe UI"/>
              </a:rPr>
              <a:t> </a:t>
            </a:r>
            <a:r>
              <a:rPr lang="en-US" sz="1800" b="1" err="1">
                <a:latin typeface="Century Gothic"/>
                <a:ea typeface="Roboto"/>
                <a:cs typeface="Segoe UI"/>
              </a:rPr>
              <a:t>colours</a:t>
            </a:r>
            <a:r>
              <a:rPr lang="en-US" sz="1800" b="1">
                <a:latin typeface="Century Gothic"/>
                <a:ea typeface="Roboto"/>
                <a:cs typeface="Segoe UI"/>
              </a:rPr>
              <a:t> only to show status</a:t>
            </a:r>
            <a:r>
              <a:rPr lang="en-US" sz="1800">
                <a:latin typeface="Century Gothic"/>
                <a:ea typeface="Roboto"/>
                <a:cs typeface="Segoe UI"/>
              </a:rPr>
              <a:t> –Red, Amber, Green and a neutral grey* </a:t>
            </a:r>
            <a:br>
              <a:rPr lang="en-US" sz="1800">
                <a:latin typeface="Century Gothic"/>
                <a:ea typeface="Roboto"/>
                <a:cs typeface="Segoe UI"/>
              </a:rPr>
            </a:br>
            <a:r>
              <a:rPr lang="en-US" sz="1100">
                <a:latin typeface="Century Gothic"/>
                <a:ea typeface="Roboto"/>
                <a:cs typeface="Segoe UI"/>
              </a:rPr>
              <a:t>*The Grey is taken from our Primary palette</a:t>
            </a:r>
            <a:endParaRPr lang="en-GB" sz="1100">
              <a:latin typeface="Century Gothic"/>
              <a:ea typeface="Roboto"/>
            </a:endParaRPr>
          </a:p>
        </p:txBody>
      </p:sp>
      <p:sp>
        <p:nvSpPr>
          <p:cNvPr id="57" name="TextBox 56">
            <a:extLst>
              <a:ext uri="{FF2B5EF4-FFF2-40B4-BE49-F238E27FC236}">
                <a16:creationId xmlns:a16="http://schemas.microsoft.com/office/drawing/2014/main" id="{69D770C8-1A54-401A-AE46-980FDBD05AF5}"/>
              </a:ext>
            </a:extLst>
          </p:cNvPr>
          <p:cNvSpPr txBox="1"/>
          <p:nvPr userDrawn="1"/>
        </p:nvSpPr>
        <p:spPr>
          <a:xfrm>
            <a:off x="6314376" y="3712424"/>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Red</a:t>
            </a:r>
            <a:endParaRPr lang="en-US">
              <a:solidFill>
                <a:schemeClr val="tx2"/>
              </a:solidFill>
            </a:endParaRPr>
          </a:p>
          <a:p>
            <a:r>
              <a:rPr lang="en-US" sz="1000">
                <a:solidFill>
                  <a:schemeClr val="tx2"/>
                </a:solidFill>
                <a:ea typeface="+mn-lt"/>
                <a:cs typeface="+mn-lt"/>
              </a:rPr>
              <a:t>RGB r232 g0 b0</a:t>
            </a:r>
            <a:endParaRPr lang="en-US">
              <a:solidFill>
                <a:schemeClr val="tx2"/>
              </a:solidFill>
            </a:endParaRPr>
          </a:p>
          <a:p>
            <a:r>
              <a:rPr lang="en-US" sz="1000">
                <a:solidFill>
                  <a:schemeClr val="tx2"/>
                </a:solidFill>
                <a:ea typeface="+mn-lt"/>
                <a:cs typeface="+mn-lt"/>
              </a:rPr>
              <a:t>HEX #e80000</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58" name="TextBox 57">
            <a:extLst>
              <a:ext uri="{FF2B5EF4-FFF2-40B4-BE49-F238E27FC236}">
                <a16:creationId xmlns:a16="http://schemas.microsoft.com/office/drawing/2014/main" id="{F55C0BB6-9358-9232-FBA8-F40B7C683560}"/>
              </a:ext>
            </a:extLst>
          </p:cNvPr>
          <p:cNvSpPr txBox="1"/>
          <p:nvPr userDrawn="1"/>
        </p:nvSpPr>
        <p:spPr>
          <a:xfrm>
            <a:off x="8145034" y="3712423"/>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Amber</a:t>
            </a:r>
            <a:endParaRPr lang="en-US">
              <a:solidFill>
                <a:schemeClr val="tx2"/>
              </a:solidFill>
            </a:endParaRPr>
          </a:p>
          <a:p>
            <a:r>
              <a:rPr lang="en-US" sz="1000">
                <a:solidFill>
                  <a:schemeClr val="tx2"/>
                </a:solidFill>
                <a:ea typeface="+mn-lt"/>
                <a:cs typeface="+mn-lt"/>
              </a:rPr>
              <a:t>RGB r255 g185 b5</a:t>
            </a:r>
            <a:endParaRPr lang="en-US">
              <a:solidFill>
                <a:schemeClr val="tx2"/>
              </a:solidFill>
            </a:endParaRPr>
          </a:p>
          <a:p>
            <a:r>
              <a:rPr lang="en-US" sz="1000">
                <a:solidFill>
                  <a:schemeClr val="tx2"/>
                </a:solidFill>
                <a:ea typeface="+mn-lt"/>
                <a:cs typeface="+mn-lt"/>
              </a:rPr>
              <a:t>HEX #ffb905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59" name="TextBox 58">
            <a:extLst>
              <a:ext uri="{FF2B5EF4-FFF2-40B4-BE49-F238E27FC236}">
                <a16:creationId xmlns:a16="http://schemas.microsoft.com/office/drawing/2014/main" id="{3C37A871-EC5C-09DD-06C7-51B158AB4D7E}"/>
              </a:ext>
            </a:extLst>
          </p:cNvPr>
          <p:cNvSpPr txBox="1"/>
          <p:nvPr userDrawn="1"/>
        </p:nvSpPr>
        <p:spPr>
          <a:xfrm>
            <a:off x="9957107" y="3712422"/>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Green</a:t>
            </a:r>
            <a:endParaRPr lang="en-US">
              <a:solidFill>
                <a:schemeClr val="tx2"/>
              </a:solidFill>
            </a:endParaRPr>
          </a:p>
          <a:p>
            <a:r>
              <a:rPr lang="en-US" sz="1000">
                <a:solidFill>
                  <a:schemeClr val="tx2"/>
                </a:solidFill>
                <a:ea typeface="+mn-lt"/>
                <a:cs typeface="+mn-lt"/>
              </a:rPr>
              <a:t>RGB r60 g188 b0</a:t>
            </a:r>
            <a:endParaRPr lang="en-US">
              <a:solidFill>
                <a:schemeClr val="tx2"/>
              </a:solidFill>
            </a:endParaRPr>
          </a:p>
          <a:p>
            <a:r>
              <a:rPr lang="en-US" sz="1000">
                <a:solidFill>
                  <a:schemeClr val="tx2"/>
                </a:solidFill>
                <a:ea typeface="+mn-lt"/>
                <a:cs typeface="+mn-lt"/>
              </a:rPr>
              <a:t>HEX #3cbc00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60" name="TextBox 59">
            <a:extLst>
              <a:ext uri="{FF2B5EF4-FFF2-40B4-BE49-F238E27FC236}">
                <a16:creationId xmlns:a16="http://schemas.microsoft.com/office/drawing/2014/main" id="{1DD8657D-2286-C2BD-228D-C1B76459C6B8}"/>
              </a:ext>
            </a:extLst>
          </p:cNvPr>
          <p:cNvSpPr txBox="1"/>
          <p:nvPr userDrawn="1"/>
        </p:nvSpPr>
        <p:spPr>
          <a:xfrm>
            <a:off x="8135741" y="4957642"/>
            <a:ext cx="1593693"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rPr>
              <a:t>Light Grey (neutral Grey)</a:t>
            </a:r>
          </a:p>
          <a:p>
            <a:r>
              <a:rPr lang="en-US" sz="1000">
                <a:solidFill>
                  <a:schemeClr val="tx2"/>
                </a:solidFill>
                <a:ea typeface="+mn-lt"/>
                <a:cs typeface="+mn-lt"/>
              </a:rPr>
              <a:t>RGB r211 g200 b189</a:t>
            </a:r>
          </a:p>
          <a:p>
            <a:r>
              <a:rPr lang="en-US" sz="1000">
                <a:solidFill>
                  <a:schemeClr val="tx2"/>
                </a:solidFill>
                <a:ea typeface="+mn-lt"/>
                <a:cs typeface="+mn-lt"/>
              </a:rPr>
              <a:t>HEX #d3c8bd</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61" name="TextBox 60">
            <a:extLst>
              <a:ext uri="{FF2B5EF4-FFF2-40B4-BE49-F238E27FC236}">
                <a16:creationId xmlns:a16="http://schemas.microsoft.com/office/drawing/2014/main" id="{16C9744A-820E-5C77-B244-93D272C12AFF}"/>
              </a:ext>
            </a:extLst>
          </p:cNvPr>
          <p:cNvSpPr txBox="1"/>
          <p:nvPr userDrawn="1"/>
        </p:nvSpPr>
        <p:spPr>
          <a:xfrm>
            <a:off x="511097" y="6226096"/>
            <a:ext cx="3560956"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*See full brand guidelines for more detail.</a:t>
            </a:r>
            <a:endParaRPr lang="en-US" sz="1000">
              <a:solidFill>
                <a:schemeClr val="tx2"/>
              </a:solidFill>
            </a:endParaRPr>
          </a:p>
        </p:txBody>
      </p:sp>
      <p:sp>
        <p:nvSpPr>
          <p:cNvPr id="62" name="Rectangle 61">
            <a:extLst>
              <a:ext uri="{FF2B5EF4-FFF2-40B4-BE49-F238E27FC236}">
                <a16:creationId xmlns:a16="http://schemas.microsoft.com/office/drawing/2014/main" id="{025EEABC-1B15-C539-49F8-B8CA470DC0B3}"/>
              </a:ext>
            </a:extLst>
          </p:cNvPr>
          <p:cNvSpPr/>
          <p:nvPr userDrawn="1"/>
        </p:nvSpPr>
        <p:spPr bwMode="auto">
          <a:xfrm rot="16200000">
            <a:off x="2616977" y="5458938"/>
            <a:ext cx="585156" cy="660911"/>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3" name="Rectangle 62">
            <a:extLst>
              <a:ext uri="{FF2B5EF4-FFF2-40B4-BE49-F238E27FC236}">
                <a16:creationId xmlns:a16="http://schemas.microsoft.com/office/drawing/2014/main" id="{21DDD69C-5D0E-7D61-2DFF-34E48649CD45}"/>
              </a:ext>
            </a:extLst>
          </p:cNvPr>
          <p:cNvSpPr/>
          <p:nvPr userDrawn="1"/>
        </p:nvSpPr>
        <p:spPr bwMode="auto">
          <a:xfrm rot="16200000">
            <a:off x="3328605" y="5468230"/>
            <a:ext cx="585156" cy="660911"/>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4" name="Rectangle 63">
            <a:extLst>
              <a:ext uri="{FF2B5EF4-FFF2-40B4-BE49-F238E27FC236}">
                <a16:creationId xmlns:a16="http://schemas.microsoft.com/office/drawing/2014/main" id="{879CA550-4F0E-962A-F73F-CA91951E89CC}"/>
              </a:ext>
            </a:extLst>
          </p:cNvPr>
          <p:cNvSpPr/>
          <p:nvPr userDrawn="1"/>
        </p:nvSpPr>
        <p:spPr bwMode="auto">
          <a:xfrm rot="16200000">
            <a:off x="1894362" y="4775927"/>
            <a:ext cx="585156" cy="660911"/>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5" name="Rectangle 64">
            <a:extLst>
              <a:ext uri="{FF2B5EF4-FFF2-40B4-BE49-F238E27FC236}">
                <a16:creationId xmlns:a16="http://schemas.microsoft.com/office/drawing/2014/main" id="{37AB0230-6F7B-4AF0-A903-F10FEA20827C}"/>
              </a:ext>
            </a:extLst>
          </p:cNvPr>
          <p:cNvSpPr/>
          <p:nvPr userDrawn="1"/>
        </p:nvSpPr>
        <p:spPr bwMode="auto">
          <a:xfrm rot="16200000">
            <a:off x="2615284" y="4771279"/>
            <a:ext cx="585156" cy="660911"/>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6" name="Rectangle 65">
            <a:extLst>
              <a:ext uri="{FF2B5EF4-FFF2-40B4-BE49-F238E27FC236}">
                <a16:creationId xmlns:a16="http://schemas.microsoft.com/office/drawing/2014/main" id="{F7C38DFC-9DE5-0FCE-5A85-6FB34ADEC49E}"/>
              </a:ext>
            </a:extLst>
          </p:cNvPr>
          <p:cNvSpPr/>
          <p:nvPr userDrawn="1"/>
        </p:nvSpPr>
        <p:spPr bwMode="auto">
          <a:xfrm rot="16200000">
            <a:off x="3326912" y="4771280"/>
            <a:ext cx="585156" cy="660911"/>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7" name="Rectangle 66">
            <a:extLst>
              <a:ext uri="{FF2B5EF4-FFF2-40B4-BE49-F238E27FC236}">
                <a16:creationId xmlns:a16="http://schemas.microsoft.com/office/drawing/2014/main" id="{FF7A69C7-B305-C819-3272-2997E04562A6}"/>
              </a:ext>
            </a:extLst>
          </p:cNvPr>
          <p:cNvSpPr/>
          <p:nvPr userDrawn="1"/>
        </p:nvSpPr>
        <p:spPr bwMode="auto">
          <a:xfrm rot="16200000">
            <a:off x="488736" y="5449647"/>
            <a:ext cx="585156" cy="660911"/>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8" name="Rectangle 67">
            <a:extLst>
              <a:ext uri="{FF2B5EF4-FFF2-40B4-BE49-F238E27FC236}">
                <a16:creationId xmlns:a16="http://schemas.microsoft.com/office/drawing/2014/main" id="{227DD46D-D241-1493-6F9F-A4ED376A4B40}"/>
              </a:ext>
            </a:extLst>
          </p:cNvPr>
          <p:cNvSpPr/>
          <p:nvPr userDrawn="1"/>
        </p:nvSpPr>
        <p:spPr bwMode="auto">
          <a:xfrm rot="16200000">
            <a:off x="1200364" y="5454293"/>
            <a:ext cx="585156" cy="660911"/>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69" name="Rectangle 68">
            <a:extLst>
              <a:ext uri="{FF2B5EF4-FFF2-40B4-BE49-F238E27FC236}">
                <a16:creationId xmlns:a16="http://schemas.microsoft.com/office/drawing/2014/main" id="{16043F19-CB5F-A6D1-093B-35B1A4C32D90}"/>
              </a:ext>
            </a:extLst>
          </p:cNvPr>
          <p:cNvSpPr/>
          <p:nvPr userDrawn="1"/>
        </p:nvSpPr>
        <p:spPr bwMode="auto">
          <a:xfrm rot="16200000">
            <a:off x="1201319" y="4771278"/>
            <a:ext cx="585156" cy="660912"/>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70" name="Rectangle 69">
            <a:extLst>
              <a:ext uri="{FF2B5EF4-FFF2-40B4-BE49-F238E27FC236}">
                <a16:creationId xmlns:a16="http://schemas.microsoft.com/office/drawing/2014/main" id="{A56AA357-028C-7E52-4E39-C6E9A4B2758C}"/>
              </a:ext>
            </a:extLst>
          </p:cNvPr>
          <p:cNvSpPr/>
          <p:nvPr userDrawn="1"/>
        </p:nvSpPr>
        <p:spPr bwMode="auto">
          <a:xfrm rot="16200000">
            <a:off x="489473" y="4771279"/>
            <a:ext cx="585156" cy="660911"/>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71" name="Rectangle 70">
            <a:extLst>
              <a:ext uri="{FF2B5EF4-FFF2-40B4-BE49-F238E27FC236}">
                <a16:creationId xmlns:a16="http://schemas.microsoft.com/office/drawing/2014/main" id="{AC45F19A-AF13-1CAC-88FE-4C8D1C57B247}"/>
              </a:ext>
            </a:extLst>
          </p:cNvPr>
          <p:cNvSpPr/>
          <p:nvPr userDrawn="1"/>
        </p:nvSpPr>
        <p:spPr bwMode="auto">
          <a:xfrm rot="16200000">
            <a:off x="7523186" y="3040515"/>
            <a:ext cx="780301" cy="331020"/>
          </a:xfrm>
          <a:prstGeom prst="rect">
            <a:avLst/>
          </a:prstGeom>
          <a:solidFill>
            <a:srgbClr val="F1666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72" name="Rectangle 71">
            <a:extLst>
              <a:ext uri="{FF2B5EF4-FFF2-40B4-BE49-F238E27FC236}">
                <a16:creationId xmlns:a16="http://schemas.microsoft.com/office/drawing/2014/main" id="{F87AE799-1305-368F-A454-63072F13B2ED}"/>
              </a:ext>
            </a:extLst>
          </p:cNvPr>
          <p:cNvSpPr/>
          <p:nvPr userDrawn="1"/>
        </p:nvSpPr>
        <p:spPr bwMode="auto">
          <a:xfrm rot="16200000">
            <a:off x="9339905" y="3045161"/>
            <a:ext cx="780301" cy="331020"/>
          </a:xfrm>
          <a:prstGeom prst="rect">
            <a:avLst/>
          </a:prstGeom>
          <a:solidFill>
            <a:srgbClr val="76D04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cxnSp>
        <p:nvCxnSpPr>
          <p:cNvPr id="73" name="Straight Arrow Connector 72">
            <a:extLst>
              <a:ext uri="{FF2B5EF4-FFF2-40B4-BE49-F238E27FC236}">
                <a16:creationId xmlns:a16="http://schemas.microsoft.com/office/drawing/2014/main" id="{E9B7C0D1-D577-EF00-526D-32AB1ADFF2DD}"/>
              </a:ext>
            </a:extLst>
          </p:cNvPr>
          <p:cNvCxnSpPr/>
          <p:nvPr userDrawn="1"/>
        </p:nvCxnSpPr>
        <p:spPr>
          <a:xfrm flipH="1">
            <a:off x="7909932" y="3678045"/>
            <a:ext cx="5574" cy="220608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93AF3AB-99F2-A14F-9A2F-76B547B6D733}"/>
              </a:ext>
            </a:extLst>
          </p:cNvPr>
          <p:cNvSpPr txBox="1"/>
          <p:nvPr userDrawn="1"/>
        </p:nvSpPr>
        <p:spPr>
          <a:xfrm>
            <a:off x="7564242" y="5933374"/>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Red</a:t>
            </a:r>
            <a:endParaRPr lang="en-US">
              <a:solidFill>
                <a:schemeClr val="tx2"/>
              </a:solidFill>
            </a:endParaRPr>
          </a:p>
          <a:p>
            <a:r>
              <a:rPr lang="en-US" sz="1000">
                <a:solidFill>
                  <a:schemeClr val="tx2"/>
                </a:solidFill>
                <a:ea typeface="+mn-lt"/>
                <a:cs typeface="+mn-lt"/>
              </a:rPr>
              <a:t>RGB r241 g102 b102</a:t>
            </a:r>
            <a:endParaRPr lang="en-US">
              <a:solidFill>
                <a:schemeClr val="tx2"/>
              </a:solidFill>
            </a:endParaRPr>
          </a:p>
          <a:p>
            <a:r>
              <a:rPr lang="en-US" sz="1000">
                <a:solidFill>
                  <a:schemeClr val="tx2"/>
                </a:solidFill>
                <a:ea typeface="+mn-lt"/>
                <a:cs typeface="+mn-lt"/>
              </a:rPr>
              <a:t>HEX #f16666</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cxnSp>
        <p:nvCxnSpPr>
          <p:cNvPr id="75" name="Straight Arrow Connector 74">
            <a:extLst>
              <a:ext uri="{FF2B5EF4-FFF2-40B4-BE49-F238E27FC236}">
                <a16:creationId xmlns:a16="http://schemas.microsoft.com/office/drawing/2014/main" id="{98BCB5CA-A83B-0469-64A0-0D7C39C3A3D4}"/>
              </a:ext>
            </a:extLst>
          </p:cNvPr>
          <p:cNvCxnSpPr>
            <a:cxnSpLocks/>
          </p:cNvCxnSpPr>
          <p:nvPr userDrawn="1"/>
        </p:nvCxnSpPr>
        <p:spPr>
          <a:xfrm flipH="1">
            <a:off x="9717358" y="3673398"/>
            <a:ext cx="5574" cy="220608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00655C4-D5E0-2917-3703-987D6647D83B}"/>
              </a:ext>
            </a:extLst>
          </p:cNvPr>
          <p:cNvSpPr txBox="1"/>
          <p:nvPr userDrawn="1"/>
        </p:nvSpPr>
        <p:spPr>
          <a:xfrm>
            <a:off x="9371668" y="5928727"/>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Mid Green</a:t>
            </a:r>
            <a:endParaRPr lang="en-US">
              <a:solidFill>
                <a:schemeClr val="tx2"/>
              </a:solidFill>
            </a:endParaRPr>
          </a:p>
          <a:p>
            <a:r>
              <a:rPr lang="en-US" sz="1000">
                <a:solidFill>
                  <a:schemeClr val="tx2"/>
                </a:solidFill>
                <a:ea typeface="+mn-lt"/>
                <a:cs typeface="+mn-lt"/>
              </a:rPr>
              <a:t>RGB r118 g208 b76</a:t>
            </a:r>
            <a:endParaRPr lang="en-US">
              <a:solidFill>
                <a:schemeClr val="tx2"/>
              </a:solidFill>
            </a:endParaRPr>
          </a:p>
          <a:p>
            <a:r>
              <a:rPr lang="en-US" sz="1000">
                <a:solidFill>
                  <a:schemeClr val="tx2"/>
                </a:solidFill>
                <a:ea typeface="+mn-lt"/>
                <a:cs typeface="+mn-lt"/>
              </a:rPr>
              <a:t>HEX #76d04c</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77" name="TextBox 76">
            <a:extLst>
              <a:ext uri="{FF2B5EF4-FFF2-40B4-BE49-F238E27FC236}">
                <a16:creationId xmlns:a16="http://schemas.microsoft.com/office/drawing/2014/main" id="{4173B87A-DACA-7214-2FB4-2B0D3F1E1B6F}"/>
              </a:ext>
            </a:extLst>
          </p:cNvPr>
          <p:cNvSpPr txBox="1"/>
          <p:nvPr userDrawn="1"/>
        </p:nvSpPr>
        <p:spPr>
          <a:xfrm>
            <a:off x="5919439" y="5928730"/>
            <a:ext cx="1182029"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a:solidFill>
                  <a:schemeClr val="tx2"/>
                </a:solidFill>
                <a:ea typeface="+mn-lt"/>
                <a:cs typeface="+mn-lt"/>
              </a:rPr>
              <a:t>Only use the Mid </a:t>
            </a:r>
            <a:r>
              <a:rPr lang="en-US" sz="1000" err="1">
                <a:solidFill>
                  <a:schemeClr val="tx2"/>
                </a:solidFill>
                <a:ea typeface="+mn-lt"/>
                <a:cs typeface="+mn-lt"/>
              </a:rPr>
              <a:t>colours</a:t>
            </a:r>
            <a:r>
              <a:rPr lang="en-US" sz="1000">
                <a:solidFill>
                  <a:schemeClr val="tx2"/>
                </a:solidFill>
                <a:ea typeface="+mn-lt"/>
                <a:cs typeface="+mn-lt"/>
              </a:rPr>
              <a:t> if you need a range within your status chart</a:t>
            </a:r>
            <a:endParaRPr lang="en-US">
              <a:solidFill>
                <a:schemeClr val="tx2"/>
              </a:solidFill>
            </a:endParaRPr>
          </a:p>
        </p:txBody>
      </p:sp>
    </p:spTree>
    <p:extLst>
      <p:ext uri="{BB962C8B-B14F-4D97-AF65-F5344CB8AC3E}">
        <p14:creationId xmlns:p14="http://schemas.microsoft.com/office/powerpoint/2010/main" val="567609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78" name="Rectangle 77">
            <a:extLst>
              <a:ext uri="{FF2B5EF4-FFF2-40B4-BE49-F238E27FC236}">
                <a16:creationId xmlns:a16="http://schemas.microsoft.com/office/drawing/2014/main" id="{EFC45A43-8962-DEE4-DE87-413A523E2644}"/>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Segoe UI" panose="020B0502040204020203" pitchFamily="34" charset="0"/>
            </a:endParaRPr>
          </a:p>
        </p:txBody>
      </p:sp>
      <p:sp>
        <p:nvSpPr>
          <p:cNvPr id="79" name="Rectangle 78">
            <a:extLst>
              <a:ext uri="{FF2B5EF4-FFF2-40B4-BE49-F238E27FC236}">
                <a16:creationId xmlns:a16="http://schemas.microsoft.com/office/drawing/2014/main" id="{90D20806-5B4C-43F4-9506-882CA9A1FD38}"/>
              </a:ext>
            </a:extLst>
          </p:cNvPr>
          <p:cNvSpPr/>
          <p:nvPr userDrawn="1"/>
        </p:nvSpPr>
        <p:spPr bwMode="auto">
          <a:xfrm rot="16200000">
            <a:off x="683033" y="2204177"/>
            <a:ext cx="789594" cy="1223118"/>
          </a:xfrm>
          <a:prstGeom prst="rect">
            <a:avLst/>
          </a:prstGeom>
          <a:solidFill>
            <a:srgbClr val="FF7D0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0" name="Title 19">
            <a:extLst>
              <a:ext uri="{FF2B5EF4-FFF2-40B4-BE49-F238E27FC236}">
                <a16:creationId xmlns:a16="http://schemas.microsoft.com/office/drawing/2014/main" id="{F52816D0-B88C-A16F-7DE1-11138C26AEFB}"/>
              </a:ext>
            </a:extLst>
          </p:cNvPr>
          <p:cNvSpPr txBox="1">
            <a:spLocks/>
          </p:cNvSpPr>
          <p:nvPr userDrawn="1"/>
        </p:nvSpPr>
        <p:spPr>
          <a:xfrm>
            <a:off x="465019" y="1259097"/>
            <a:ext cx="8373408" cy="189029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400" b="1">
                <a:latin typeface="Century Gothic"/>
                <a:ea typeface="Roboto"/>
                <a:cs typeface="Segoe UI"/>
              </a:rPr>
              <a:t>We use these additional tints and shades of the data </a:t>
            </a:r>
            <a:r>
              <a:rPr lang="en-US" sz="1400" b="1" err="1">
                <a:latin typeface="Century Gothic"/>
                <a:ea typeface="Roboto"/>
                <a:cs typeface="Segoe UI"/>
              </a:rPr>
              <a:t>colours</a:t>
            </a:r>
            <a:r>
              <a:rPr lang="en-US" sz="1400" b="1">
                <a:latin typeface="Century Gothic"/>
                <a:ea typeface="Roboto"/>
                <a:cs typeface="Segoe UI"/>
              </a:rPr>
              <a:t> only for charts and graphs when there are more complex data sets. </a:t>
            </a:r>
            <a:r>
              <a:rPr lang="en-US" sz="1400">
                <a:latin typeface="Century Gothic"/>
                <a:ea typeface="Roboto"/>
                <a:cs typeface="Segoe UI"/>
              </a:rPr>
              <a:t>We can also use specific individual groupings (</a:t>
            </a:r>
            <a:r>
              <a:rPr lang="en-US" sz="1400" err="1">
                <a:latin typeface="Century Gothic"/>
                <a:ea typeface="Roboto"/>
                <a:cs typeface="Segoe UI"/>
              </a:rPr>
              <a:t>eg</a:t>
            </a:r>
            <a:r>
              <a:rPr lang="en-US" sz="1400">
                <a:latin typeface="Century Gothic"/>
                <a:ea typeface="Roboto"/>
                <a:cs typeface="Segoe UI"/>
              </a:rPr>
              <a:t> Orange, Light Orange 1,2,3 and 4 together) when a monochromatic way to show your data is clearer.</a:t>
            </a:r>
          </a:p>
          <a:p>
            <a:endParaRPr lang="en-GB" sz="1400">
              <a:latin typeface="Century Gothic"/>
              <a:ea typeface="Roboto"/>
            </a:endParaRPr>
          </a:p>
        </p:txBody>
      </p:sp>
      <p:sp>
        <p:nvSpPr>
          <p:cNvPr id="81" name="TextBox 80">
            <a:extLst>
              <a:ext uri="{FF2B5EF4-FFF2-40B4-BE49-F238E27FC236}">
                <a16:creationId xmlns:a16="http://schemas.microsoft.com/office/drawing/2014/main" id="{4527D4CB-8F51-628B-3C63-E84907D7AFAE}"/>
              </a:ext>
            </a:extLst>
          </p:cNvPr>
          <p:cNvSpPr txBox="1"/>
          <p:nvPr userDrawn="1"/>
        </p:nvSpPr>
        <p:spPr>
          <a:xfrm>
            <a:off x="4734620" y="2420744"/>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Teal</a:t>
            </a:r>
            <a:endParaRPr lang="en-US" sz="1000">
              <a:solidFill>
                <a:schemeClr val="tx2"/>
              </a:solidFill>
              <a:ea typeface="+mn-lt"/>
              <a:cs typeface="+mn-lt"/>
            </a:endParaRPr>
          </a:p>
          <a:p>
            <a:r>
              <a:rPr lang="en-US" sz="1000">
                <a:solidFill>
                  <a:schemeClr val="tx2"/>
                </a:solidFill>
                <a:ea typeface="+mn-lt"/>
                <a:cs typeface="+mn-lt"/>
              </a:rPr>
              <a:t>PMS 3252 C</a:t>
            </a:r>
          </a:p>
          <a:p>
            <a:r>
              <a:rPr lang="en-US" sz="1000">
                <a:solidFill>
                  <a:schemeClr val="tx2"/>
                </a:solidFill>
                <a:ea typeface="+mn-lt"/>
                <a:cs typeface="+mn-lt"/>
              </a:rPr>
              <a:t>CMYK c60 m0 y26 k0</a:t>
            </a:r>
          </a:p>
          <a:p>
            <a:r>
              <a:rPr lang="en-US" sz="1000">
                <a:solidFill>
                  <a:schemeClr val="tx2"/>
                </a:solidFill>
                <a:ea typeface="+mn-lt"/>
                <a:cs typeface="+mn-lt"/>
              </a:rPr>
              <a:t>RGB r32 g186 b175</a:t>
            </a:r>
          </a:p>
          <a:p>
            <a:r>
              <a:rPr lang="en-US" sz="1000">
                <a:solidFill>
                  <a:schemeClr val="tx2"/>
                </a:solidFill>
                <a:ea typeface="+mn-lt"/>
                <a:cs typeface="+mn-lt"/>
              </a:rPr>
              <a:t>HEX #20baaf</a:t>
            </a:r>
          </a:p>
          <a:p>
            <a:endParaRPr lang="en-US" sz="1000">
              <a:solidFill>
                <a:schemeClr val="tx2"/>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2" name="TextBox 81">
            <a:extLst>
              <a:ext uri="{FF2B5EF4-FFF2-40B4-BE49-F238E27FC236}">
                <a16:creationId xmlns:a16="http://schemas.microsoft.com/office/drawing/2014/main" id="{2AC479B8-1234-B284-E99F-A0749FC08AE5}"/>
              </a:ext>
            </a:extLst>
          </p:cNvPr>
          <p:cNvSpPr txBox="1"/>
          <p:nvPr userDrawn="1"/>
        </p:nvSpPr>
        <p:spPr>
          <a:xfrm>
            <a:off x="1765608" y="2420743"/>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Orange</a:t>
            </a:r>
            <a:endParaRPr lang="en-US" sz="1000">
              <a:solidFill>
                <a:schemeClr val="tx2"/>
              </a:solidFill>
              <a:ea typeface="+mn-lt"/>
              <a:cs typeface="+mn-lt"/>
            </a:endParaRPr>
          </a:p>
          <a:p>
            <a:r>
              <a:rPr lang="en-US" sz="1000">
                <a:solidFill>
                  <a:schemeClr val="tx2"/>
                </a:solidFill>
                <a:ea typeface="+mn-lt"/>
                <a:cs typeface="+mn-lt"/>
              </a:rPr>
              <a:t>PMS 158 C</a:t>
            </a:r>
          </a:p>
          <a:p>
            <a:r>
              <a:rPr lang="en-US" sz="1000">
                <a:solidFill>
                  <a:schemeClr val="tx2"/>
                </a:solidFill>
                <a:ea typeface="+mn-lt"/>
                <a:cs typeface="+mn-lt"/>
              </a:rPr>
              <a:t>CMYK c0 m58 y100 k0</a:t>
            </a:r>
          </a:p>
          <a:p>
            <a:r>
              <a:rPr lang="en-US" sz="1000">
                <a:solidFill>
                  <a:schemeClr val="tx2"/>
                </a:solidFill>
                <a:ea typeface="+mn-lt"/>
                <a:cs typeface="+mn-lt"/>
              </a:rPr>
              <a:t>RGB r255 g125 b4</a:t>
            </a:r>
          </a:p>
          <a:p>
            <a:r>
              <a:rPr lang="en-US" sz="1000">
                <a:solidFill>
                  <a:schemeClr val="tx2"/>
                </a:solidFill>
                <a:ea typeface="+mn-lt"/>
                <a:cs typeface="+mn-lt"/>
              </a:rPr>
              <a:t>HEX #ff7d04</a:t>
            </a:r>
          </a:p>
          <a:p>
            <a:endParaRPr lang="en-US" sz="1000">
              <a:solidFill>
                <a:srgbClr val="282626"/>
              </a:solidFill>
              <a:ea typeface="+mn-lt"/>
              <a:cs typeface="+mn-lt"/>
            </a:endParaRPr>
          </a:p>
          <a:p>
            <a:endParaRPr lang="en-US" sz="1000" b="1">
              <a:solidFill>
                <a:schemeClr val="tx2"/>
              </a:solidFill>
              <a:ea typeface="Roboto" panose="02000000000000000000" pitchFamily="2" charset="0"/>
              <a:cs typeface="Segoe UI" panose="020B0502040204020203" pitchFamily="34" charset="0"/>
            </a:endParaRPr>
          </a:p>
        </p:txBody>
      </p:sp>
      <p:sp>
        <p:nvSpPr>
          <p:cNvPr id="83" name="TextBox 82">
            <a:extLst>
              <a:ext uri="{FF2B5EF4-FFF2-40B4-BE49-F238E27FC236}">
                <a16:creationId xmlns:a16="http://schemas.microsoft.com/office/drawing/2014/main" id="{E51B8D91-ACAC-81C3-4572-2D7F6F24BECF}"/>
              </a:ext>
            </a:extLst>
          </p:cNvPr>
          <p:cNvSpPr txBox="1"/>
          <p:nvPr userDrawn="1"/>
        </p:nvSpPr>
        <p:spPr>
          <a:xfrm>
            <a:off x="4725327" y="351727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1</a:t>
            </a:r>
            <a:endParaRPr lang="en-US">
              <a:solidFill>
                <a:schemeClr val="tx2"/>
              </a:solidFill>
            </a:endParaRPr>
          </a:p>
          <a:p>
            <a:r>
              <a:rPr lang="en-US" sz="1000">
                <a:solidFill>
                  <a:schemeClr val="tx2"/>
                </a:solidFill>
                <a:ea typeface="+mn-lt"/>
                <a:cs typeface="+mn-lt"/>
              </a:rPr>
              <a:t>RGB r100 g200 b191</a:t>
            </a:r>
            <a:endParaRPr lang="en-US">
              <a:solidFill>
                <a:schemeClr val="tx2"/>
              </a:solidFill>
            </a:endParaRPr>
          </a:p>
          <a:p>
            <a:r>
              <a:rPr lang="en-US" sz="1000">
                <a:solidFill>
                  <a:schemeClr val="tx2"/>
                </a:solidFill>
                <a:ea typeface="+mn-lt"/>
                <a:cs typeface="+mn-lt"/>
              </a:rPr>
              <a:t>HEX #64c8bf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4" name="TextBox 83">
            <a:extLst>
              <a:ext uri="{FF2B5EF4-FFF2-40B4-BE49-F238E27FC236}">
                <a16:creationId xmlns:a16="http://schemas.microsoft.com/office/drawing/2014/main" id="{0D63E35F-771D-AF9A-95AA-1522554181D3}"/>
              </a:ext>
            </a:extLst>
          </p:cNvPr>
          <p:cNvSpPr txBox="1"/>
          <p:nvPr userDrawn="1"/>
        </p:nvSpPr>
        <p:spPr>
          <a:xfrm>
            <a:off x="4725327" y="4200291"/>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2</a:t>
            </a:r>
            <a:endParaRPr lang="en-US">
              <a:solidFill>
                <a:schemeClr val="tx2"/>
              </a:solidFill>
            </a:endParaRPr>
          </a:p>
          <a:p>
            <a:r>
              <a:rPr lang="en-US" sz="1000">
                <a:solidFill>
                  <a:schemeClr val="tx2"/>
                </a:solidFill>
                <a:ea typeface="+mn-lt"/>
                <a:cs typeface="+mn-lt"/>
              </a:rPr>
              <a:t>RGB r143 g214 b206</a:t>
            </a:r>
            <a:endParaRPr lang="en-US">
              <a:solidFill>
                <a:schemeClr val="tx2"/>
              </a:solidFill>
            </a:endParaRPr>
          </a:p>
          <a:p>
            <a:r>
              <a:rPr lang="en-US" sz="1000">
                <a:solidFill>
                  <a:schemeClr val="tx2"/>
                </a:solidFill>
                <a:ea typeface="+mn-lt"/>
                <a:cs typeface="+mn-lt"/>
              </a:rPr>
              <a:t>HEX #8fd6ce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5" name="TextBox 84">
            <a:extLst>
              <a:ext uri="{FF2B5EF4-FFF2-40B4-BE49-F238E27FC236}">
                <a16:creationId xmlns:a16="http://schemas.microsoft.com/office/drawing/2014/main" id="{2EDAA38B-05D7-3CEB-680D-678F07F9B837}"/>
              </a:ext>
            </a:extLst>
          </p:cNvPr>
          <p:cNvSpPr txBox="1"/>
          <p:nvPr userDrawn="1"/>
        </p:nvSpPr>
        <p:spPr>
          <a:xfrm>
            <a:off x="4725327" y="489259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3</a:t>
            </a:r>
            <a:endParaRPr lang="en-US">
              <a:solidFill>
                <a:schemeClr val="tx2"/>
              </a:solidFill>
            </a:endParaRPr>
          </a:p>
          <a:p>
            <a:r>
              <a:rPr lang="en-US" sz="1000">
                <a:solidFill>
                  <a:schemeClr val="tx2"/>
                </a:solidFill>
                <a:ea typeface="+mn-lt"/>
                <a:cs typeface="+mn-lt"/>
              </a:rPr>
              <a:t>RGB r182 g228 b222</a:t>
            </a:r>
            <a:endParaRPr lang="en-US">
              <a:solidFill>
                <a:schemeClr val="tx2"/>
              </a:solidFill>
            </a:endParaRPr>
          </a:p>
          <a:p>
            <a:r>
              <a:rPr lang="en-US" sz="1000">
                <a:solidFill>
                  <a:schemeClr val="tx2"/>
                </a:solidFill>
                <a:ea typeface="+mn-lt"/>
                <a:cs typeface="+mn-lt"/>
              </a:rPr>
              <a:t>HEX #b6e4de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6" name="TextBox 85">
            <a:extLst>
              <a:ext uri="{FF2B5EF4-FFF2-40B4-BE49-F238E27FC236}">
                <a16:creationId xmlns:a16="http://schemas.microsoft.com/office/drawing/2014/main" id="{96BA27B9-0AF7-54DB-538B-8738B9FE7AF8}"/>
              </a:ext>
            </a:extLst>
          </p:cNvPr>
          <p:cNvSpPr txBox="1"/>
          <p:nvPr userDrawn="1"/>
        </p:nvSpPr>
        <p:spPr>
          <a:xfrm>
            <a:off x="4725326" y="5594192"/>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Teal 4</a:t>
            </a:r>
            <a:endParaRPr lang="en-US">
              <a:solidFill>
                <a:schemeClr val="tx2"/>
              </a:solidFill>
            </a:endParaRPr>
          </a:p>
          <a:p>
            <a:r>
              <a:rPr lang="en-US" sz="1000">
                <a:solidFill>
                  <a:schemeClr val="tx2"/>
                </a:solidFill>
                <a:ea typeface="+mn-lt"/>
                <a:cs typeface="+mn-lt"/>
              </a:rPr>
              <a:t>RGB r219 g242 b239</a:t>
            </a:r>
            <a:endParaRPr lang="en-US">
              <a:solidFill>
                <a:schemeClr val="tx2"/>
              </a:solidFill>
            </a:endParaRPr>
          </a:p>
          <a:p>
            <a:r>
              <a:rPr lang="en-US" sz="1000">
                <a:solidFill>
                  <a:schemeClr val="tx2"/>
                </a:solidFill>
                <a:ea typeface="+mn-lt"/>
                <a:cs typeface="+mn-lt"/>
              </a:rPr>
              <a:t>HEX #dbf2ef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7" name="TextBox 86">
            <a:extLst>
              <a:ext uri="{FF2B5EF4-FFF2-40B4-BE49-F238E27FC236}">
                <a16:creationId xmlns:a16="http://schemas.microsoft.com/office/drawing/2014/main" id="{C70089D6-4AFB-DFA0-F6BD-09B7982B9F37}"/>
              </a:ext>
            </a:extLst>
          </p:cNvPr>
          <p:cNvSpPr txBox="1"/>
          <p:nvPr userDrawn="1"/>
        </p:nvSpPr>
        <p:spPr>
          <a:xfrm>
            <a:off x="1756314" y="3503340"/>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1</a:t>
            </a:r>
            <a:endParaRPr lang="en-US">
              <a:solidFill>
                <a:schemeClr val="tx2"/>
              </a:solidFill>
            </a:endParaRPr>
          </a:p>
          <a:p>
            <a:r>
              <a:rPr lang="en-US" sz="1000">
                <a:solidFill>
                  <a:schemeClr val="tx2"/>
                </a:solidFill>
                <a:ea typeface="+mn-lt"/>
                <a:cs typeface="+mn-lt"/>
              </a:rPr>
              <a:t>RGB r255 g152 b71</a:t>
            </a:r>
            <a:endParaRPr lang="en-US">
              <a:solidFill>
                <a:schemeClr val="tx2"/>
              </a:solidFill>
            </a:endParaRPr>
          </a:p>
          <a:p>
            <a:r>
              <a:rPr lang="en-US" sz="1000">
                <a:solidFill>
                  <a:schemeClr val="tx2"/>
                </a:solidFill>
                <a:ea typeface="+mn-lt"/>
                <a:cs typeface="+mn-lt"/>
              </a:rPr>
              <a:t>HEX #ff9847</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88" name="Rectangle 87">
            <a:extLst>
              <a:ext uri="{FF2B5EF4-FFF2-40B4-BE49-F238E27FC236}">
                <a16:creationId xmlns:a16="http://schemas.microsoft.com/office/drawing/2014/main" id="{65D4E6FF-9247-8DDA-8229-90CB49CC4B31}"/>
              </a:ext>
            </a:extLst>
          </p:cNvPr>
          <p:cNvSpPr/>
          <p:nvPr userDrawn="1"/>
        </p:nvSpPr>
        <p:spPr bwMode="auto">
          <a:xfrm rot="16200000">
            <a:off x="819251" y="3152030"/>
            <a:ext cx="510814" cy="1213825"/>
          </a:xfrm>
          <a:prstGeom prst="rect">
            <a:avLst/>
          </a:prstGeom>
          <a:solidFill>
            <a:srgbClr val="FF984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5658C461-80BA-B593-E54A-A8752C832412}"/>
              </a:ext>
            </a:extLst>
          </p:cNvPr>
          <p:cNvSpPr txBox="1"/>
          <p:nvPr userDrawn="1"/>
        </p:nvSpPr>
        <p:spPr>
          <a:xfrm>
            <a:off x="1756314" y="4200291"/>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2</a:t>
            </a:r>
            <a:endParaRPr lang="en-US">
              <a:solidFill>
                <a:schemeClr val="tx2"/>
              </a:solidFill>
            </a:endParaRPr>
          </a:p>
          <a:p>
            <a:r>
              <a:rPr lang="en-US" sz="1000">
                <a:solidFill>
                  <a:schemeClr val="tx2"/>
                </a:solidFill>
                <a:ea typeface="+mn-lt"/>
                <a:cs typeface="+mn-lt"/>
              </a:rPr>
              <a:t>RGB r255 g177 b117</a:t>
            </a:r>
            <a:endParaRPr lang="en-US">
              <a:solidFill>
                <a:schemeClr val="tx2"/>
              </a:solidFill>
            </a:endParaRPr>
          </a:p>
          <a:p>
            <a:r>
              <a:rPr lang="en-US" sz="1000">
                <a:solidFill>
                  <a:schemeClr val="tx2"/>
                </a:solidFill>
                <a:ea typeface="+mn-lt"/>
                <a:cs typeface="+mn-lt"/>
              </a:rPr>
              <a:t>HEX #ffb175</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0" name="Rectangle 89">
            <a:extLst>
              <a:ext uri="{FF2B5EF4-FFF2-40B4-BE49-F238E27FC236}">
                <a16:creationId xmlns:a16="http://schemas.microsoft.com/office/drawing/2014/main" id="{7046DF36-6995-48E4-2B84-04A7C82502C5}"/>
              </a:ext>
            </a:extLst>
          </p:cNvPr>
          <p:cNvSpPr/>
          <p:nvPr userDrawn="1"/>
        </p:nvSpPr>
        <p:spPr bwMode="auto">
          <a:xfrm rot="16200000">
            <a:off x="819250" y="3848980"/>
            <a:ext cx="510814" cy="1213825"/>
          </a:xfrm>
          <a:prstGeom prst="rect">
            <a:avLst/>
          </a:prstGeom>
          <a:solidFill>
            <a:srgbClr val="FFB17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C68164B6-B9AA-87B0-7DA7-39ABEF898F89}"/>
              </a:ext>
            </a:extLst>
          </p:cNvPr>
          <p:cNvSpPr txBox="1"/>
          <p:nvPr userDrawn="1"/>
        </p:nvSpPr>
        <p:spPr>
          <a:xfrm>
            <a:off x="1756313" y="489259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3</a:t>
            </a:r>
            <a:endParaRPr lang="en-US">
              <a:solidFill>
                <a:schemeClr val="tx2"/>
              </a:solidFill>
            </a:endParaRPr>
          </a:p>
          <a:p>
            <a:r>
              <a:rPr lang="en-US" sz="1000">
                <a:solidFill>
                  <a:schemeClr val="tx2"/>
                </a:solidFill>
                <a:ea typeface="+mn-lt"/>
                <a:cs typeface="+mn-lt"/>
              </a:rPr>
              <a:t>RGB r255 g203 b162</a:t>
            </a:r>
            <a:endParaRPr lang="en-US">
              <a:solidFill>
                <a:schemeClr val="tx2"/>
              </a:solidFill>
            </a:endParaRPr>
          </a:p>
          <a:p>
            <a:r>
              <a:rPr lang="en-US" sz="1000">
                <a:solidFill>
                  <a:schemeClr val="tx2"/>
                </a:solidFill>
                <a:ea typeface="+mn-lt"/>
                <a:cs typeface="+mn-lt"/>
              </a:rPr>
              <a:t>HEX #ffcba2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2" name="Rectangle 91">
            <a:extLst>
              <a:ext uri="{FF2B5EF4-FFF2-40B4-BE49-F238E27FC236}">
                <a16:creationId xmlns:a16="http://schemas.microsoft.com/office/drawing/2014/main" id="{8245B6ED-4584-0ABA-472F-2DBDCA3EF1AB}"/>
              </a:ext>
            </a:extLst>
          </p:cNvPr>
          <p:cNvSpPr/>
          <p:nvPr userDrawn="1"/>
        </p:nvSpPr>
        <p:spPr bwMode="auto">
          <a:xfrm rot="16200000">
            <a:off x="819250" y="4541284"/>
            <a:ext cx="510814" cy="1213825"/>
          </a:xfrm>
          <a:prstGeom prst="rect">
            <a:avLst/>
          </a:prstGeom>
          <a:solidFill>
            <a:srgbClr val="FFCB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3" name="TextBox 92">
            <a:extLst>
              <a:ext uri="{FF2B5EF4-FFF2-40B4-BE49-F238E27FC236}">
                <a16:creationId xmlns:a16="http://schemas.microsoft.com/office/drawing/2014/main" id="{8BD4B40B-067C-055D-A5B8-C13914846655}"/>
              </a:ext>
            </a:extLst>
          </p:cNvPr>
          <p:cNvSpPr txBox="1"/>
          <p:nvPr userDrawn="1"/>
        </p:nvSpPr>
        <p:spPr>
          <a:xfrm>
            <a:off x="1756313" y="5608131"/>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Orange 4</a:t>
            </a:r>
            <a:endParaRPr lang="en-US">
              <a:solidFill>
                <a:schemeClr val="tx2"/>
              </a:solidFill>
            </a:endParaRPr>
          </a:p>
          <a:p>
            <a:r>
              <a:rPr lang="en-US" sz="1000">
                <a:solidFill>
                  <a:schemeClr val="tx2"/>
                </a:solidFill>
                <a:ea typeface="+mn-lt"/>
                <a:cs typeface="+mn-lt"/>
              </a:rPr>
              <a:t>RGB r255 g229 b208</a:t>
            </a:r>
            <a:endParaRPr lang="en-US">
              <a:solidFill>
                <a:schemeClr val="tx2"/>
              </a:solidFill>
            </a:endParaRPr>
          </a:p>
          <a:p>
            <a:r>
              <a:rPr lang="en-US" sz="1000">
                <a:solidFill>
                  <a:schemeClr val="tx2"/>
                </a:solidFill>
                <a:ea typeface="+mn-lt"/>
                <a:cs typeface="+mn-lt"/>
              </a:rPr>
              <a:t>HEX #ffe5d0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94" name="Rectangle 93">
            <a:extLst>
              <a:ext uri="{FF2B5EF4-FFF2-40B4-BE49-F238E27FC236}">
                <a16:creationId xmlns:a16="http://schemas.microsoft.com/office/drawing/2014/main" id="{36E8FAB1-C606-E64C-C8DB-464FE498B151}"/>
              </a:ext>
            </a:extLst>
          </p:cNvPr>
          <p:cNvSpPr/>
          <p:nvPr userDrawn="1"/>
        </p:nvSpPr>
        <p:spPr bwMode="auto">
          <a:xfrm rot="16200000">
            <a:off x="805310" y="5242881"/>
            <a:ext cx="510814" cy="1213825"/>
          </a:xfrm>
          <a:prstGeom prst="rect">
            <a:avLst/>
          </a:prstGeom>
          <a:solidFill>
            <a:srgbClr val="FFE5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5" name="Rectangle 94">
            <a:extLst>
              <a:ext uri="{FF2B5EF4-FFF2-40B4-BE49-F238E27FC236}">
                <a16:creationId xmlns:a16="http://schemas.microsoft.com/office/drawing/2014/main" id="{4F485E9E-10EC-AA0D-8CB4-51C68DCC3DFC}"/>
              </a:ext>
            </a:extLst>
          </p:cNvPr>
          <p:cNvSpPr/>
          <p:nvPr userDrawn="1"/>
        </p:nvSpPr>
        <p:spPr bwMode="auto">
          <a:xfrm rot="16200000">
            <a:off x="3611703" y="2208823"/>
            <a:ext cx="789594" cy="1213825"/>
          </a:xfrm>
          <a:prstGeom prst="rect">
            <a:avLst/>
          </a:prstGeom>
          <a:solidFill>
            <a:srgbClr val="20BAA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6" name="Rectangle 95">
            <a:extLst>
              <a:ext uri="{FF2B5EF4-FFF2-40B4-BE49-F238E27FC236}">
                <a16:creationId xmlns:a16="http://schemas.microsoft.com/office/drawing/2014/main" id="{1DE18C51-4F16-5F86-8E73-CB93285536BC}"/>
              </a:ext>
            </a:extLst>
          </p:cNvPr>
          <p:cNvSpPr/>
          <p:nvPr userDrawn="1"/>
        </p:nvSpPr>
        <p:spPr bwMode="auto">
          <a:xfrm rot="16200000">
            <a:off x="3741799" y="3152031"/>
            <a:ext cx="510814" cy="1213825"/>
          </a:xfrm>
          <a:prstGeom prst="rect">
            <a:avLst/>
          </a:prstGeom>
          <a:solidFill>
            <a:srgbClr val="64C8B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7" name="Rectangle 96">
            <a:extLst>
              <a:ext uri="{FF2B5EF4-FFF2-40B4-BE49-F238E27FC236}">
                <a16:creationId xmlns:a16="http://schemas.microsoft.com/office/drawing/2014/main" id="{3571A1D5-79E8-FD79-1EEA-C84E6E0297B9}"/>
              </a:ext>
            </a:extLst>
          </p:cNvPr>
          <p:cNvSpPr/>
          <p:nvPr userDrawn="1"/>
        </p:nvSpPr>
        <p:spPr bwMode="auto">
          <a:xfrm rot="16200000">
            <a:off x="3741799" y="3848980"/>
            <a:ext cx="510814" cy="1213825"/>
          </a:xfrm>
          <a:prstGeom prst="rect">
            <a:avLst/>
          </a:prstGeom>
          <a:solidFill>
            <a:srgbClr val="8FD6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8" name="Rectangle 97">
            <a:extLst>
              <a:ext uri="{FF2B5EF4-FFF2-40B4-BE49-F238E27FC236}">
                <a16:creationId xmlns:a16="http://schemas.microsoft.com/office/drawing/2014/main" id="{AD147865-7F53-FDBC-B0CE-655F3A5632B3}"/>
              </a:ext>
            </a:extLst>
          </p:cNvPr>
          <p:cNvSpPr/>
          <p:nvPr userDrawn="1"/>
        </p:nvSpPr>
        <p:spPr bwMode="auto">
          <a:xfrm rot="16200000">
            <a:off x="3741799" y="4541285"/>
            <a:ext cx="510814" cy="1213825"/>
          </a:xfrm>
          <a:prstGeom prst="rect">
            <a:avLst/>
          </a:prstGeom>
          <a:solidFill>
            <a:srgbClr val="B6E4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9" name="Rectangle 98">
            <a:extLst>
              <a:ext uri="{FF2B5EF4-FFF2-40B4-BE49-F238E27FC236}">
                <a16:creationId xmlns:a16="http://schemas.microsoft.com/office/drawing/2014/main" id="{8619DD95-8013-764A-6F84-7F978DACE100}"/>
              </a:ext>
            </a:extLst>
          </p:cNvPr>
          <p:cNvSpPr/>
          <p:nvPr userDrawn="1"/>
        </p:nvSpPr>
        <p:spPr bwMode="auto">
          <a:xfrm rot="16200000">
            <a:off x="3741798" y="5242881"/>
            <a:ext cx="510814" cy="1213825"/>
          </a:xfrm>
          <a:prstGeom prst="rect">
            <a:avLst/>
          </a:prstGeom>
          <a:solidFill>
            <a:srgbClr val="DBF2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cxnSp>
        <p:nvCxnSpPr>
          <p:cNvPr id="100" name="Straight Arrow Connector 99">
            <a:extLst>
              <a:ext uri="{FF2B5EF4-FFF2-40B4-BE49-F238E27FC236}">
                <a16:creationId xmlns:a16="http://schemas.microsoft.com/office/drawing/2014/main" id="{6C2F5B47-F4F9-3375-D429-2CE5C19B6F69}"/>
              </a:ext>
            </a:extLst>
          </p:cNvPr>
          <p:cNvCxnSpPr/>
          <p:nvPr userDrawn="1"/>
        </p:nvCxnSpPr>
        <p:spPr>
          <a:xfrm flipH="1" flipV="1">
            <a:off x="466493" y="3361163"/>
            <a:ext cx="11416989" cy="28808"/>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4B26103-41F5-072F-C067-36B7ABDE6586}"/>
              </a:ext>
            </a:extLst>
          </p:cNvPr>
          <p:cNvSpPr/>
          <p:nvPr userDrawn="1"/>
        </p:nvSpPr>
        <p:spPr bwMode="auto">
          <a:xfrm rot="16200000">
            <a:off x="6532776" y="2208823"/>
            <a:ext cx="789594" cy="1223118"/>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2" name="TextBox 101">
            <a:extLst>
              <a:ext uri="{FF2B5EF4-FFF2-40B4-BE49-F238E27FC236}">
                <a16:creationId xmlns:a16="http://schemas.microsoft.com/office/drawing/2014/main" id="{598D4957-85AF-0B52-62D1-3BDB3146587B}"/>
              </a:ext>
            </a:extLst>
          </p:cNvPr>
          <p:cNvSpPr txBox="1"/>
          <p:nvPr userDrawn="1"/>
        </p:nvSpPr>
        <p:spPr>
          <a:xfrm>
            <a:off x="10584363" y="242539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Blue</a:t>
            </a:r>
            <a:endParaRPr lang="en-US">
              <a:solidFill>
                <a:schemeClr val="tx2"/>
              </a:solidFill>
            </a:endParaRPr>
          </a:p>
          <a:p>
            <a:r>
              <a:rPr lang="en-US" sz="1000">
                <a:solidFill>
                  <a:schemeClr val="tx2"/>
                </a:solidFill>
                <a:ea typeface="+mn-lt"/>
                <a:cs typeface="+mn-lt"/>
              </a:rPr>
              <a:t>PMS 2151 C</a:t>
            </a:r>
            <a:endParaRPr lang="en-US">
              <a:solidFill>
                <a:schemeClr val="tx2"/>
              </a:solidFill>
              <a:ea typeface="+mn-lt"/>
              <a:cs typeface="+mn-lt"/>
            </a:endParaRPr>
          </a:p>
          <a:p>
            <a:r>
              <a:rPr lang="en-US" sz="1000">
                <a:solidFill>
                  <a:schemeClr val="tx2"/>
                </a:solidFill>
                <a:ea typeface="+mn-lt"/>
                <a:cs typeface="+mn-lt"/>
              </a:rPr>
              <a:t>CMYK c100 m52 y0 k0</a:t>
            </a:r>
            <a:endParaRPr lang="en-US">
              <a:solidFill>
                <a:schemeClr val="tx2"/>
              </a:solidFill>
              <a:ea typeface="+mn-lt"/>
              <a:cs typeface="+mn-lt"/>
            </a:endParaRPr>
          </a:p>
          <a:p>
            <a:r>
              <a:rPr lang="en-US" sz="1000">
                <a:solidFill>
                  <a:schemeClr val="tx2"/>
                </a:solidFill>
                <a:ea typeface="+mn-lt"/>
                <a:cs typeface="+mn-lt"/>
              </a:rPr>
              <a:t>RGB r0 g96 b173</a:t>
            </a:r>
            <a:endParaRPr lang="en-US">
              <a:solidFill>
                <a:schemeClr val="tx2"/>
              </a:solidFill>
            </a:endParaRPr>
          </a:p>
          <a:p>
            <a:r>
              <a:rPr lang="en-US" sz="1000">
                <a:solidFill>
                  <a:schemeClr val="tx2"/>
                </a:solidFill>
                <a:ea typeface="+mn-lt"/>
                <a:cs typeface="+mn-lt"/>
              </a:rPr>
              <a:t>HEX #0060ad</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3" name="TextBox 102">
            <a:extLst>
              <a:ext uri="{FF2B5EF4-FFF2-40B4-BE49-F238E27FC236}">
                <a16:creationId xmlns:a16="http://schemas.microsoft.com/office/drawing/2014/main" id="{C4B19F7D-EA32-C240-4CF1-F2F7E143181F}"/>
              </a:ext>
            </a:extLst>
          </p:cNvPr>
          <p:cNvSpPr txBox="1"/>
          <p:nvPr userDrawn="1"/>
        </p:nvSpPr>
        <p:spPr>
          <a:xfrm>
            <a:off x="7615351" y="2425389"/>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Purple</a:t>
            </a:r>
            <a:endParaRPr lang="en-US">
              <a:solidFill>
                <a:schemeClr val="tx2"/>
              </a:solidFill>
            </a:endParaRPr>
          </a:p>
          <a:p>
            <a:r>
              <a:rPr lang="en-US" sz="1000">
                <a:solidFill>
                  <a:schemeClr val="tx2"/>
                </a:solidFill>
                <a:ea typeface="+mn-lt"/>
                <a:cs typeface="+mn-lt"/>
              </a:rPr>
              <a:t>PMS 268 C</a:t>
            </a:r>
            <a:endParaRPr lang="en-US">
              <a:solidFill>
                <a:schemeClr val="tx2"/>
              </a:solidFill>
              <a:ea typeface="+mn-lt"/>
              <a:cs typeface="+mn-lt"/>
            </a:endParaRPr>
          </a:p>
          <a:p>
            <a:r>
              <a:rPr lang="en-US" sz="1000">
                <a:solidFill>
                  <a:schemeClr val="tx2"/>
                </a:solidFill>
                <a:ea typeface="+mn-lt"/>
                <a:cs typeface="+mn-lt"/>
              </a:rPr>
              <a:t>CMYK c81 m99 y0 k0</a:t>
            </a:r>
            <a:endParaRPr lang="en-US">
              <a:solidFill>
                <a:schemeClr val="tx2"/>
              </a:solidFill>
              <a:ea typeface="+mn-lt"/>
              <a:cs typeface="+mn-lt"/>
            </a:endParaRPr>
          </a:p>
          <a:p>
            <a:r>
              <a:rPr lang="en-US" sz="1000">
                <a:solidFill>
                  <a:schemeClr val="tx2"/>
                </a:solidFill>
                <a:ea typeface="+mn-lt"/>
                <a:cs typeface="+mn-lt"/>
              </a:rPr>
              <a:t>RGB r111 g1 b139</a:t>
            </a:r>
            <a:endParaRPr lang="en-US"/>
          </a:p>
          <a:p>
            <a:r>
              <a:rPr lang="en-US" sz="1000">
                <a:solidFill>
                  <a:schemeClr val="tx2"/>
                </a:solidFill>
                <a:ea typeface="+mn-lt"/>
                <a:cs typeface="+mn-lt"/>
              </a:rPr>
              <a:t>HEX #6f018b</a:t>
            </a:r>
            <a:endParaRPr lang="en-US"/>
          </a:p>
          <a:p>
            <a:endParaRPr lang="en-US" sz="1000" b="1">
              <a:solidFill>
                <a:schemeClr val="tx2"/>
              </a:solidFill>
              <a:ea typeface="Roboto" panose="02000000000000000000" pitchFamily="2" charset="0"/>
              <a:cs typeface="Segoe UI" panose="020B0502040204020203" pitchFamily="34" charset="0"/>
            </a:endParaRPr>
          </a:p>
        </p:txBody>
      </p:sp>
      <p:sp>
        <p:nvSpPr>
          <p:cNvPr id="104" name="TextBox 103">
            <a:extLst>
              <a:ext uri="{FF2B5EF4-FFF2-40B4-BE49-F238E27FC236}">
                <a16:creationId xmlns:a16="http://schemas.microsoft.com/office/drawing/2014/main" id="{1815B238-1A2F-9D79-A829-F067E1473064}"/>
              </a:ext>
            </a:extLst>
          </p:cNvPr>
          <p:cNvSpPr txBox="1"/>
          <p:nvPr userDrawn="1"/>
        </p:nvSpPr>
        <p:spPr>
          <a:xfrm>
            <a:off x="10575070" y="3521925"/>
            <a:ext cx="1384608" cy="8925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1</a:t>
            </a:r>
            <a:endParaRPr lang="en-US">
              <a:solidFill>
                <a:schemeClr val="tx2"/>
              </a:solidFill>
            </a:endParaRPr>
          </a:p>
          <a:p>
            <a:r>
              <a:rPr lang="en-US" sz="1000">
                <a:solidFill>
                  <a:schemeClr val="tx2"/>
                </a:solidFill>
                <a:ea typeface="+mn-lt"/>
                <a:cs typeface="+mn-lt"/>
              </a:rPr>
              <a:t>RGB r85 g125 b190</a:t>
            </a:r>
            <a:endParaRPr lang="en-US">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a:solidFill>
                  <a:schemeClr val="tx2"/>
                </a:solidFill>
                <a:ea typeface="+mn-lt"/>
                <a:cs typeface="+mn-lt"/>
              </a:rPr>
              <a:t>HEX #557dbe</a:t>
            </a:r>
            <a:endParaRPr lang="en-US" sz="1000">
              <a:solidFill>
                <a:schemeClr val="tx2"/>
              </a:solidFill>
            </a:endParaRPr>
          </a:p>
          <a:p>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5" name="TextBox 104">
            <a:extLst>
              <a:ext uri="{FF2B5EF4-FFF2-40B4-BE49-F238E27FC236}">
                <a16:creationId xmlns:a16="http://schemas.microsoft.com/office/drawing/2014/main" id="{EF6E6CE1-DE7A-CC72-D121-1C421A80A9C7}"/>
              </a:ext>
            </a:extLst>
          </p:cNvPr>
          <p:cNvSpPr txBox="1"/>
          <p:nvPr userDrawn="1"/>
        </p:nvSpPr>
        <p:spPr>
          <a:xfrm>
            <a:off x="10575070" y="420493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2</a:t>
            </a:r>
            <a:endParaRPr lang="en-US">
              <a:solidFill>
                <a:schemeClr val="tx2"/>
              </a:solidFill>
            </a:endParaRPr>
          </a:p>
          <a:p>
            <a:r>
              <a:rPr lang="en-US" sz="1000">
                <a:solidFill>
                  <a:schemeClr val="tx2"/>
                </a:solidFill>
                <a:ea typeface="+mn-lt"/>
                <a:cs typeface="+mn-lt"/>
              </a:rPr>
              <a:t>RGB r132 g156 b206</a:t>
            </a:r>
            <a:endParaRPr lang="en-US">
              <a:solidFill>
                <a:schemeClr val="tx2"/>
              </a:solidFill>
            </a:endParaRPr>
          </a:p>
          <a:p>
            <a:r>
              <a:rPr lang="en-US" sz="1000">
                <a:solidFill>
                  <a:schemeClr val="tx2"/>
                </a:solidFill>
                <a:ea typeface="+mn-lt"/>
                <a:cs typeface="+mn-lt"/>
              </a:rPr>
              <a:t>HEX #849cce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6" name="TextBox 105">
            <a:extLst>
              <a:ext uri="{FF2B5EF4-FFF2-40B4-BE49-F238E27FC236}">
                <a16:creationId xmlns:a16="http://schemas.microsoft.com/office/drawing/2014/main" id="{5034645D-8042-78B2-CD79-0DE09DF1E35C}"/>
              </a:ext>
            </a:extLst>
          </p:cNvPr>
          <p:cNvSpPr txBox="1"/>
          <p:nvPr userDrawn="1"/>
        </p:nvSpPr>
        <p:spPr>
          <a:xfrm>
            <a:off x="10575070" y="4897241"/>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3</a:t>
            </a:r>
            <a:endParaRPr lang="en-US">
              <a:solidFill>
                <a:schemeClr val="tx2"/>
              </a:solidFill>
            </a:endParaRPr>
          </a:p>
          <a:p>
            <a:r>
              <a:rPr lang="en-US" sz="1000">
                <a:solidFill>
                  <a:schemeClr val="tx2"/>
                </a:solidFill>
                <a:ea typeface="+mn-lt"/>
                <a:cs typeface="+mn-lt"/>
              </a:rPr>
              <a:t>RGB r174 g188 b222</a:t>
            </a:r>
            <a:endParaRPr lang="en-US">
              <a:solidFill>
                <a:schemeClr val="tx2"/>
              </a:solidFill>
            </a:endParaRPr>
          </a:p>
          <a:p>
            <a:r>
              <a:rPr lang="en-US" sz="1000">
                <a:solidFill>
                  <a:schemeClr val="tx2"/>
                </a:solidFill>
                <a:ea typeface="+mn-lt"/>
                <a:cs typeface="+mn-lt"/>
              </a:rPr>
              <a:t>HEX #aebcde</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7" name="TextBox 106">
            <a:extLst>
              <a:ext uri="{FF2B5EF4-FFF2-40B4-BE49-F238E27FC236}">
                <a16:creationId xmlns:a16="http://schemas.microsoft.com/office/drawing/2014/main" id="{F7B4F484-6DE4-B0D6-6120-C237A2918E3F}"/>
              </a:ext>
            </a:extLst>
          </p:cNvPr>
          <p:cNvSpPr txBox="1"/>
          <p:nvPr userDrawn="1"/>
        </p:nvSpPr>
        <p:spPr>
          <a:xfrm>
            <a:off x="10575069" y="5598838"/>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Blue 4</a:t>
            </a:r>
            <a:endParaRPr lang="en-US">
              <a:solidFill>
                <a:schemeClr val="tx2"/>
              </a:solidFill>
            </a:endParaRPr>
          </a:p>
          <a:p>
            <a:r>
              <a:rPr lang="en-US" sz="1000">
                <a:solidFill>
                  <a:schemeClr val="tx2"/>
                </a:solidFill>
                <a:ea typeface="+mn-lt"/>
                <a:cs typeface="+mn-lt"/>
              </a:rPr>
              <a:t>RGB r214 g221 b239</a:t>
            </a:r>
            <a:endParaRPr lang="en-US">
              <a:solidFill>
                <a:schemeClr val="tx2"/>
              </a:solidFill>
            </a:endParaRPr>
          </a:p>
          <a:p>
            <a:r>
              <a:rPr lang="en-US" sz="1000">
                <a:solidFill>
                  <a:schemeClr val="tx2"/>
                </a:solidFill>
                <a:ea typeface="+mn-lt"/>
                <a:cs typeface="+mn-lt"/>
              </a:rPr>
              <a:t>HEX #d6ddef</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8" name="TextBox 107">
            <a:extLst>
              <a:ext uri="{FF2B5EF4-FFF2-40B4-BE49-F238E27FC236}">
                <a16:creationId xmlns:a16="http://schemas.microsoft.com/office/drawing/2014/main" id="{58B2B25D-A918-5E7E-6EA8-FE5D179ABACB}"/>
              </a:ext>
            </a:extLst>
          </p:cNvPr>
          <p:cNvSpPr txBox="1"/>
          <p:nvPr userDrawn="1"/>
        </p:nvSpPr>
        <p:spPr>
          <a:xfrm>
            <a:off x="7606057" y="3507986"/>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1</a:t>
            </a:r>
            <a:endParaRPr lang="en-US">
              <a:solidFill>
                <a:schemeClr val="tx2"/>
              </a:solidFill>
            </a:endParaRPr>
          </a:p>
          <a:p>
            <a:r>
              <a:rPr lang="en-US" sz="1000">
                <a:solidFill>
                  <a:schemeClr val="tx2"/>
                </a:solidFill>
                <a:ea typeface="+mn-lt"/>
                <a:cs typeface="+mn-lt"/>
              </a:rPr>
              <a:t>RGB r142 g68 b162</a:t>
            </a:r>
            <a:endParaRPr lang="en-US">
              <a:solidFill>
                <a:schemeClr val="tx2"/>
              </a:solidFill>
            </a:endParaRPr>
          </a:p>
          <a:p>
            <a:r>
              <a:rPr lang="en-US" sz="1000">
                <a:solidFill>
                  <a:schemeClr val="tx2"/>
                </a:solidFill>
                <a:ea typeface="+mn-lt"/>
                <a:cs typeface="+mn-lt"/>
              </a:rPr>
              <a:t>HEX #8e44a2</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09" name="Rectangle 108">
            <a:extLst>
              <a:ext uri="{FF2B5EF4-FFF2-40B4-BE49-F238E27FC236}">
                <a16:creationId xmlns:a16="http://schemas.microsoft.com/office/drawing/2014/main" id="{3A3AFD8F-3421-04FA-E9B2-B308F0646C96}"/>
              </a:ext>
            </a:extLst>
          </p:cNvPr>
          <p:cNvSpPr/>
          <p:nvPr userDrawn="1"/>
        </p:nvSpPr>
        <p:spPr bwMode="auto">
          <a:xfrm rot="16200000">
            <a:off x="6668994" y="3156676"/>
            <a:ext cx="510814" cy="1213825"/>
          </a:xfrm>
          <a:prstGeom prst="rect">
            <a:avLst/>
          </a:prstGeom>
          <a:solidFill>
            <a:srgbClr val="8E44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8001C752-7353-940C-8ED1-A68C3D755E2E}"/>
              </a:ext>
            </a:extLst>
          </p:cNvPr>
          <p:cNvSpPr txBox="1"/>
          <p:nvPr userDrawn="1"/>
        </p:nvSpPr>
        <p:spPr>
          <a:xfrm>
            <a:off x="7606057" y="420493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2</a:t>
            </a:r>
            <a:endParaRPr lang="en-US">
              <a:solidFill>
                <a:schemeClr val="tx2"/>
              </a:solidFill>
            </a:endParaRPr>
          </a:p>
          <a:p>
            <a:r>
              <a:rPr lang="en-US" sz="1000">
                <a:solidFill>
                  <a:schemeClr val="tx2"/>
                </a:solidFill>
                <a:ea typeface="+mn-lt"/>
                <a:cs typeface="+mn-lt"/>
              </a:rPr>
              <a:t>RGB r172 g114 b185</a:t>
            </a:r>
            <a:endParaRPr lang="en-US">
              <a:solidFill>
                <a:schemeClr val="tx2"/>
              </a:solidFill>
            </a:endParaRPr>
          </a:p>
          <a:p>
            <a:r>
              <a:rPr lang="en-US" sz="1000">
                <a:solidFill>
                  <a:schemeClr val="tx2"/>
                </a:solidFill>
                <a:ea typeface="+mn-lt"/>
                <a:cs typeface="+mn-lt"/>
              </a:rPr>
              <a:t>HEX #ac72b9</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1" name="Rectangle 110">
            <a:extLst>
              <a:ext uri="{FF2B5EF4-FFF2-40B4-BE49-F238E27FC236}">
                <a16:creationId xmlns:a16="http://schemas.microsoft.com/office/drawing/2014/main" id="{66FF0DB2-EBD6-2C4E-09AD-D35EC1869427}"/>
              </a:ext>
            </a:extLst>
          </p:cNvPr>
          <p:cNvSpPr/>
          <p:nvPr userDrawn="1"/>
        </p:nvSpPr>
        <p:spPr bwMode="auto">
          <a:xfrm rot="16200000">
            <a:off x="6668993" y="3853626"/>
            <a:ext cx="510814" cy="1213825"/>
          </a:xfrm>
          <a:prstGeom prst="rect">
            <a:avLst/>
          </a:prstGeom>
          <a:solidFill>
            <a:srgbClr val="AC72B9"/>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2" name="TextBox 111">
            <a:extLst>
              <a:ext uri="{FF2B5EF4-FFF2-40B4-BE49-F238E27FC236}">
                <a16:creationId xmlns:a16="http://schemas.microsoft.com/office/drawing/2014/main" id="{F1408880-9CF2-1B3C-793A-D50919DC980D}"/>
              </a:ext>
            </a:extLst>
          </p:cNvPr>
          <p:cNvSpPr txBox="1"/>
          <p:nvPr userDrawn="1"/>
        </p:nvSpPr>
        <p:spPr>
          <a:xfrm>
            <a:off x="7606056" y="4897241"/>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3</a:t>
            </a:r>
            <a:endParaRPr lang="en-US">
              <a:solidFill>
                <a:schemeClr val="tx2"/>
              </a:solidFill>
            </a:endParaRPr>
          </a:p>
          <a:p>
            <a:r>
              <a:rPr lang="en-US" sz="1000">
                <a:solidFill>
                  <a:schemeClr val="tx2"/>
                </a:solidFill>
                <a:ea typeface="+mn-lt"/>
                <a:cs typeface="+mn-lt"/>
              </a:rPr>
              <a:t>RGB r200 g160 b208</a:t>
            </a:r>
            <a:endParaRPr lang="en-US">
              <a:solidFill>
                <a:schemeClr val="tx2"/>
              </a:solidFill>
            </a:endParaRPr>
          </a:p>
          <a:p>
            <a:r>
              <a:rPr lang="en-US" sz="1000">
                <a:solidFill>
                  <a:schemeClr val="tx2"/>
                </a:solidFill>
                <a:ea typeface="+mn-lt"/>
                <a:cs typeface="+mn-lt"/>
              </a:rPr>
              <a:t>HEX #c8a0d0</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3" name="Rectangle 112">
            <a:extLst>
              <a:ext uri="{FF2B5EF4-FFF2-40B4-BE49-F238E27FC236}">
                <a16:creationId xmlns:a16="http://schemas.microsoft.com/office/drawing/2014/main" id="{9846B6EF-2AAD-03F9-2EA3-F37843660D4F}"/>
              </a:ext>
            </a:extLst>
          </p:cNvPr>
          <p:cNvSpPr/>
          <p:nvPr userDrawn="1"/>
        </p:nvSpPr>
        <p:spPr bwMode="auto">
          <a:xfrm rot="16200000">
            <a:off x="6668993" y="4545930"/>
            <a:ext cx="510814" cy="1213825"/>
          </a:xfrm>
          <a:prstGeom prst="rect">
            <a:avLst/>
          </a:prstGeom>
          <a:solidFill>
            <a:srgbClr val="C8A0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4" name="TextBox 113">
            <a:extLst>
              <a:ext uri="{FF2B5EF4-FFF2-40B4-BE49-F238E27FC236}">
                <a16:creationId xmlns:a16="http://schemas.microsoft.com/office/drawing/2014/main" id="{7633CE7C-27B0-2377-7803-BC54A843040E}"/>
              </a:ext>
            </a:extLst>
          </p:cNvPr>
          <p:cNvSpPr txBox="1"/>
          <p:nvPr userDrawn="1"/>
        </p:nvSpPr>
        <p:spPr>
          <a:xfrm>
            <a:off x="7606056" y="561277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a:solidFill>
                  <a:schemeClr val="tx2"/>
                </a:solidFill>
                <a:ea typeface="+mn-lt"/>
                <a:cs typeface="+mn-lt"/>
              </a:rPr>
              <a:t>Light Purple 4</a:t>
            </a:r>
            <a:endParaRPr lang="en-US">
              <a:solidFill>
                <a:schemeClr val="tx2"/>
              </a:solidFill>
            </a:endParaRPr>
          </a:p>
          <a:p>
            <a:r>
              <a:rPr lang="en-US" sz="1000">
                <a:solidFill>
                  <a:schemeClr val="tx2"/>
                </a:solidFill>
                <a:ea typeface="+mn-lt"/>
                <a:cs typeface="+mn-lt"/>
              </a:rPr>
              <a:t>RGB r228 g207 b232</a:t>
            </a:r>
            <a:endParaRPr lang="en-US">
              <a:solidFill>
                <a:schemeClr val="tx2"/>
              </a:solidFill>
            </a:endParaRPr>
          </a:p>
          <a:p>
            <a:r>
              <a:rPr lang="en-US" sz="1000">
                <a:solidFill>
                  <a:schemeClr val="tx2"/>
                </a:solidFill>
                <a:ea typeface="+mn-lt"/>
                <a:cs typeface="+mn-lt"/>
              </a:rPr>
              <a:t>HEX #e4cfe8</a:t>
            </a:r>
            <a:endParaRPr lang="en-US">
              <a:solidFill>
                <a:schemeClr val="tx2"/>
              </a:solidFill>
            </a:endParaRPr>
          </a:p>
          <a:p>
            <a:endParaRPr lang="en-US" sz="1000" b="1">
              <a:solidFill>
                <a:schemeClr val="tx2"/>
              </a:solidFill>
              <a:ea typeface="Roboto" panose="02000000000000000000" pitchFamily="2" charset="0"/>
              <a:cs typeface="Segoe UI" panose="020B0502040204020203" pitchFamily="34" charset="0"/>
            </a:endParaRPr>
          </a:p>
        </p:txBody>
      </p:sp>
      <p:sp>
        <p:nvSpPr>
          <p:cNvPr id="115" name="Rectangle 114">
            <a:extLst>
              <a:ext uri="{FF2B5EF4-FFF2-40B4-BE49-F238E27FC236}">
                <a16:creationId xmlns:a16="http://schemas.microsoft.com/office/drawing/2014/main" id="{8FADABEB-CC36-D93A-B413-110A08FB3BEC}"/>
              </a:ext>
            </a:extLst>
          </p:cNvPr>
          <p:cNvSpPr/>
          <p:nvPr userDrawn="1"/>
        </p:nvSpPr>
        <p:spPr bwMode="auto">
          <a:xfrm rot="16200000">
            <a:off x="6655053" y="5247527"/>
            <a:ext cx="510814" cy="1213825"/>
          </a:xfrm>
          <a:prstGeom prst="rect">
            <a:avLst/>
          </a:prstGeom>
          <a:solidFill>
            <a:srgbClr val="E4CFE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6" name="Rectangle 115">
            <a:extLst>
              <a:ext uri="{FF2B5EF4-FFF2-40B4-BE49-F238E27FC236}">
                <a16:creationId xmlns:a16="http://schemas.microsoft.com/office/drawing/2014/main" id="{B33FB6A5-C640-3CAB-667A-8D26E6CE486F}"/>
              </a:ext>
            </a:extLst>
          </p:cNvPr>
          <p:cNvSpPr/>
          <p:nvPr userDrawn="1"/>
        </p:nvSpPr>
        <p:spPr bwMode="auto">
          <a:xfrm rot="16200000">
            <a:off x="9461446" y="2213469"/>
            <a:ext cx="789594" cy="1213825"/>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7" name="Rectangle 116">
            <a:extLst>
              <a:ext uri="{FF2B5EF4-FFF2-40B4-BE49-F238E27FC236}">
                <a16:creationId xmlns:a16="http://schemas.microsoft.com/office/drawing/2014/main" id="{54BA26AF-9FDA-2252-F59E-4AA7BE4124F1}"/>
              </a:ext>
            </a:extLst>
          </p:cNvPr>
          <p:cNvSpPr/>
          <p:nvPr userDrawn="1"/>
        </p:nvSpPr>
        <p:spPr bwMode="auto">
          <a:xfrm rot="16200000">
            <a:off x="9591542" y="3156677"/>
            <a:ext cx="510814" cy="1213825"/>
          </a:xfrm>
          <a:prstGeom prst="rect">
            <a:avLst/>
          </a:prstGeom>
          <a:solidFill>
            <a:srgbClr val="557DB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8" name="Rectangle 117">
            <a:extLst>
              <a:ext uri="{FF2B5EF4-FFF2-40B4-BE49-F238E27FC236}">
                <a16:creationId xmlns:a16="http://schemas.microsoft.com/office/drawing/2014/main" id="{87087B28-AFC8-AE11-45B0-E43963557697}"/>
              </a:ext>
            </a:extLst>
          </p:cNvPr>
          <p:cNvSpPr/>
          <p:nvPr userDrawn="1"/>
        </p:nvSpPr>
        <p:spPr bwMode="auto">
          <a:xfrm rot="16200000">
            <a:off x="9591542" y="3853626"/>
            <a:ext cx="510814" cy="1213825"/>
          </a:xfrm>
          <a:prstGeom prst="rect">
            <a:avLst/>
          </a:prstGeom>
          <a:solidFill>
            <a:srgbClr val="849C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9" name="Rectangle 118">
            <a:extLst>
              <a:ext uri="{FF2B5EF4-FFF2-40B4-BE49-F238E27FC236}">
                <a16:creationId xmlns:a16="http://schemas.microsoft.com/office/drawing/2014/main" id="{6F9CF480-1E4B-5002-ED1A-CA1806125D80}"/>
              </a:ext>
            </a:extLst>
          </p:cNvPr>
          <p:cNvSpPr/>
          <p:nvPr userDrawn="1"/>
        </p:nvSpPr>
        <p:spPr bwMode="auto">
          <a:xfrm rot="16200000">
            <a:off x="9591542" y="4545931"/>
            <a:ext cx="510814" cy="1213825"/>
          </a:xfrm>
          <a:prstGeom prst="rect">
            <a:avLst/>
          </a:prstGeom>
          <a:solidFill>
            <a:srgbClr val="AEBC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0" name="Rectangle 119">
            <a:extLst>
              <a:ext uri="{FF2B5EF4-FFF2-40B4-BE49-F238E27FC236}">
                <a16:creationId xmlns:a16="http://schemas.microsoft.com/office/drawing/2014/main" id="{7CCF02D0-CE4B-3530-27A9-C2A2A2825BB7}"/>
              </a:ext>
            </a:extLst>
          </p:cNvPr>
          <p:cNvSpPr/>
          <p:nvPr userDrawn="1"/>
        </p:nvSpPr>
        <p:spPr bwMode="auto">
          <a:xfrm rot="16200000">
            <a:off x="9591541" y="5247527"/>
            <a:ext cx="510814" cy="1213825"/>
          </a:xfrm>
          <a:prstGeom prst="rect">
            <a:avLst/>
          </a:prstGeom>
          <a:solidFill>
            <a:srgbClr val="D6DD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064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45651659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80914713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3237783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9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03032497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06957298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0215380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email">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272128525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email">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331599653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email">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410057987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a:t>Presentation Title</a:t>
            </a:r>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557942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08807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7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Presentation Title</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024853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email">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a:t>Presentation Title</a:t>
            </a:r>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457676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email">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6100230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736545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2250074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3864340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541042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070397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049130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42921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Klimatbarometern 2025</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51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2706124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294426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2606460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02542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132759413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69344599"/>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a:solidFill>
                  <a:schemeClr val="tx2"/>
                </a:solidFill>
              </a:rPr>
              <a:t>© 2023 </a:t>
            </a:r>
            <a:r>
              <a:rPr lang="en-GB" sz="1100" b="1" err="1">
                <a:solidFill>
                  <a:schemeClr val="tx2"/>
                </a:solidFill>
              </a:rPr>
              <a:t>Verian</a:t>
            </a:r>
            <a:r>
              <a:rPr lang="en-GB" sz="1100" b="1">
                <a:solidFill>
                  <a:schemeClr val="tx2"/>
                </a:solidFill>
              </a:rPr>
              <a:t> Group. </a:t>
            </a:r>
            <a:r>
              <a:rPr lang="en-GB" sz="1100" b="0">
                <a:solidFill>
                  <a:schemeClr val="tx2"/>
                </a:solidFill>
              </a:rPr>
              <a:t> All rights reserved. Please see </a:t>
            </a:r>
            <a:r>
              <a:rPr lang="en-GB" sz="1100" b="0">
                <a:solidFill>
                  <a:schemeClr val="tx2"/>
                </a:solidFill>
                <a:hlinkClick r:id="rId4">
                  <a:extLst>
                    <a:ext uri="{A12FA001-AC4F-418D-AE19-62706E023703}">
                      <ahyp:hlinkClr xmlns:ahyp="http://schemas.microsoft.com/office/drawing/2018/hyperlinkcolor" val="tx"/>
                    </a:ext>
                  </a:extLst>
                </a:hlinkClick>
              </a:rPr>
              <a:t>www.veriangroup.com</a:t>
            </a:r>
            <a:r>
              <a:rPr lang="en-GB" sz="1100" b="0">
                <a:solidFill>
                  <a:schemeClr val="tx2"/>
                </a:solidFill>
              </a:rPr>
              <a:t> for further details.</a:t>
            </a:r>
          </a:p>
        </p:txBody>
      </p:sp>
    </p:spTree>
    <p:extLst>
      <p:ext uri="{BB962C8B-B14F-4D97-AF65-F5344CB8AC3E}">
        <p14:creationId xmlns:p14="http://schemas.microsoft.com/office/powerpoint/2010/main" val="1609197647"/>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Presentation Title</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6" name="Straight Connector 5">
            <a:extLst>
              <a:ext uri="{FF2B5EF4-FFF2-40B4-BE49-F238E27FC236}">
                <a16:creationId xmlns:a16="http://schemas.microsoft.com/office/drawing/2014/main" id="{4FA9F140-FDAB-606B-5A30-4D4D30458E0C}"/>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3D285B2-367F-3B9C-8CA4-0100F62FEB4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342124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a:t>Klimatbarometern 2025</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24572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4422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625589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Presentation Title</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cxnSp>
        <p:nvCxnSpPr>
          <p:cNvPr id="2" name="Straight Connector 1">
            <a:extLst>
              <a:ext uri="{FF2B5EF4-FFF2-40B4-BE49-F238E27FC236}">
                <a16:creationId xmlns:a16="http://schemas.microsoft.com/office/drawing/2014/main" id="{3C7752A5-028C-1671-A6CF-45917CEECBDC}"/>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DA2E55F4-AFDD-67C9-41F0-EAC4F671AD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37612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a:t>Klimatbarometern 2025</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193783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Klimatbarometern 2025</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GB"/>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19036582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65" r:id="rId3"/>
    <p:sldLayoutId id="2147483969" r:id="rId4"/>
    <p:sldLayoutId id="2147483987" r:id="rId5"/>
    <p:sldLayoutId id="2147483985" r:id="rId6"/>
    <p:sldLayoutId id="2147483986" r:id="rId7"/>
    <p:sldLayoutId id="2147483956" r:id="rId8"/>
    <p:sldLayoutId id="2147483982" r:id="rId9"/>
    <p:sldLayoutId id="2147483941" r:id="rId10"/>
    <p:sldLayoutId id="2147483988" r:id="rId11"/>
    <p:sldLayoutId id="2147483978" r:id="rId12"/>
    <p:sldLayoutId id="2147483989" r:id="rId13"/>
    <p:sldLayoutId id="2147483990" r:id="rId14"/>
    <p:sldLayoutId id="2147483958" r:id="rId15"/>
    <p:sldLayoutId id="2147483971" r:id="rId16"/>
    <p:sldLayoutId id="2147483975" r:id="rId17"/>
    <p:sldLayoutId id="2147483970" r:id="rId18"/>
    <p:sldLayoutId id="2147483972" r:id="rId19"/>
    <p:sldLayoutId id="2147483974" r:id="rId20"/>
    <p:sldLayoutId id="2147483973"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93" r:id="rId36"/>
    <p:sldLayoutId id="2147483994" r:id="rId37"/>
    <p:sldLayoutId id="2147483995" r:id="rId38"/>
    <p:sldLayoutId id="2147483996" r:id="rId39"/>
    <p:sldLayoutId id="2147484003" r:id="rId40"/>
    <p:sldLayoutId id="2147484004" r:id="rId41"/>
    <p:sldLayoutId id="2147484005" r:id="rId42"/>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Klimatbarometern 2025</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GB"/>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20EE74A-39B0-35D6-B72C-84CD343C1873}"/>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6804416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67" r:id="rId3"/>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84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1"/>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1"/>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sp>
        <p:nvSpPr>
          <p:cNvPr id="8" name="Footer Placeholder 4">
            <a:extLst>
              <a:ext uri="{FF2B5EF4-FFF2-40B4-BE49-F238E27FC236}">
                <a16:creationId xmlns:a16="http://schemas.microsoft.com/office/drawing/2014/main" id="{1EE2369D-180A-1565-5CA7-1C72DDD0BAFE}"/>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cxnSp>
        <p:nvCxnSpPr>
          <p:cNvPr id="4" name="Straight Connector 13">
            <a:extLst>
              <a:ext uri="{FF2B5EF4-FFF2-40B4-BE49-F238E27FC236}">
                <a16:creationId xmlns:a16="http://schemas.microsoft.com/office/drawing/2014/main" id="{4EEB985E-829D-480B-6A44-05B0CD7C3AE4}"/>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964" r:id="rId2"/>
    <p:sldLayoutId id="2147483963" r:id="rId3"/>
    <p:sldLayoutId id="2147483962" r:id="rId4"/>
    <p:sldLayoutId id="2147483961" r:id="rId5"/>
    <p:sldLayoutId id="2147483785" r:id="rId6"/>
    <p:sldLayoutId id="2147483960" r:id="rId7"/>
    <p:sldLayoutId id="2147483847" r:id="rId8"/>
    <p:sldLayoutId id="2147483959" r:id="rId9"/>
    <p:sldLayoutId id="2147483897" r:id="rId10"/>
    <p:sldLayoutId id="2147483898" r:id="rId11"/>
    <p:sldLayoutId id="2147483899" r:id="rId12"/>
    <p:sldLayoutId id="2147483916" r:id="rId13"/>
    <p:sldLayoutId id="2147483917" r:id="rId14"/>
    <p:sldLayoutId id="2147483786" r:id="rId15"/>
    <p:sldLayoutId id="2147483900" r:id="rId16"/>
    <p:sldLayoutId id="2147483901" r:id="rId17"/>
    <p:sldLayoutId id="2147483862" r:id="rId18"/>
    <p:sldLayoutId id="2147483863" r:id="rId19"/>
    <p:sldLayoutId id="2147483864" r:id="rId20"/>
    <p:sldLayoutId id="2147483865" r:id="rId21"/>
    <p:sldLayoutId id="2147483976" r:id="rId22"/>
    <p:sldLayoutId id="2147483866" r:id="rId23"/>
    <p:sldLayoutId id="2147483867" r:id="rId24"/>
    <p:sldLayoutId id="2147483868" r:id="rId25"/>
    <p:sldLayoutId id="2147483882" r:id="rId26"/>
    <p:sldLayoutId id="2147483883" r:id="rId27"/>
    <p:sldLayoutId id="2147483909" r:id="rId28"/>
    <p:sldLayoutId id="2147483957" r:id="rId29"/>
    <p:sldLayoutId id="2147483915" r:id="rId30"/>
    <p:sldLayoutId id="2147483977" r:id="rId31"/>
    <p:sldLayoutId id="2147484000" r:id="rId32"/>
    <p:sldLayoutId id="2147484001" r:id="rId33"/>
    <p:sldLayoutId id="2147484006" r:id="rId34"/>
    <p:sldLayoutId id="2147484007" r:id="rId35"/>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wf.se/rapport/living-planet-report/" TargetMode="External"/><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www.veriangroup.com/" TargetMode="External"/><Relationship Id="rId2" Type="http://schemas.openxmlformats.org/officeDocument/2006/relationships/image" Target="../media/image41.jpeg"/><Relationship Id="rId1" Type="http://schemas.openxmlformats.org/officeDocument/2006/relationships/slideLayout" Target="../slideLayouts/slideLayout41.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B48BBB8-0CA7-A57E-9691-BD523AD4A24A}"/>
              </a:ext>
            </a:extLst>
          </p:cNvPr>
          <p:cNvSpPr>
            <a:spLocks noGrp="1"/>
          </p:cNvSpPr>
          <p:nvPr>
            <p:ph type="body" sz="quarter" idx="19"/>
          </p:nvPr>
        </p:nvSpPr>
        <p:spPr/>
        <p:txBody>
          <a:bodyPr/>
          <a:lstStyle/>
          <a:p>
            <a:r>
              <a:rPr lang="sv-SE" dirty="0"/>
              <a:t>Världsnaturfonden, WWF</a:t>
            </a:r>
          </a:p>
        </p:txBody>
      </p:sp>
      <p:sp>
        <p:nvSpPr>
          <p:cNvPr id="4" name="Platshållare för text 3">
            <a:extLst>
              <a:ext uri="{FF2B5EF4-FFF2-40B4-BE49-F238E27FC236}">
                <a16:creationId xmlns:a16="http://schemas.microsoft.com/office/drawing/2014/main" id="{FF7C9258-58F5-A491-733B-3152A4D83E77}"/>
              </a:ext>
            </a:extLst>
          </p:cNvPr>
          <p:cNvSpPr>
            <a:spLocks noGrp="1"/>
          </p:cNvSpPr>
          <p:nvPr>
            <p:ph type="body" sz="quarter" idx="26"/>
          </p:nvPr>
        </p:nvSpPr>
        <p:spPr/>
        <p:txBody>
          <a:bodyPr/>
          <a:lstStyle/>
          <a:p>
            <a:r>
              <a:rPr lang="en-US" dirty="0"/>
              <a:t>Anders Lundqvist</a:t>
            </a:r>
          </a:p>
          <a:p>
            <a:r>
              <a:rPr lang="en-US" dirty="0"/>
              <a:t>Johanna Hemberg</a:t>
            </a:r>
            <a:endParaRPr lang="sv-SE" dirty="0"/>
          </a:p>
        </p:txBody>
      </p:sp>
      <p:sp>
        <p:nvSpPr>
          <p:cNvPr id="11" name="Text Placeholder 10">
            <a:extLst>
              <a:ext uri="{FF2B5EF4-FFF2-40B4-BE49-F238E27FC236}">
                <a16:creationId xmlns:a16="http://schemas.microsoft.com/office/drawing/2014/main" id="{6EF90543-6AF8-A278-AC42-43F406400F19}"/>
              </a:ext>
            </a:extLst>
          </p:cNvPr>
          <p:cNvSpPr>
            <a:spLocks noGrp="1"/>
          </p:cNvSpPr>
          <p:nvPr>
            <p:ph type="body" sz="quarter" idx="27"/>
          </p:nvPr>
        </p:nvSpPr>
        <p:spPr/>
        <p:txBody>
          <a:bodyPr/>
          <a:lstStyle/>
          <a:p>
            <a:endParaRPr lang="sv-SE" dirty="0"/>
          </a:p>
        </p:txBody>
      </p:sp>
      <p:sp>
        <p:nvSpPr>
          <p:cNvPr id="7" name="Platshållare för text 6">
            <a:extLst>
              <a:ext uri="{FF2B5EF4-FFF2-40B4-BE49-F238E27FC236}">
                <a16:creationId xmlns:a16="http://schemas.microsoft.com/office/drawing/2014/main" id="{08E12A5D-10CB-C5C2-8DFE-F09124142F6B}"/>
              </a:ext>
            </a:extLst>
          </p:cNvPr>
          <p:cNvSpPr>
            <a:spLocks noGrp="1"/>
          </p:cNvSpPr>
          <p:nvPr>
            <p:ph type="body" sz="quarter" idx="28"/>
          </p:nvPr>
        </p:nvSpPr>
        <p:spPr/>
        <p:txBody>
          <a:bodyPr/>
          <a:lstStyle/>
          <a:p>
            <a:r>
              <a:rPr lang="sv-SE" dirty="0"/>
              <a:t>19 februari 2025</a:t>
            </a:r>
          </a:p>
        </p:txBody>
      </p:sp>
      <p:sp>
        <p:nvSpPr>
          <p:cNvPr id="8" name="Platshållare för text 7">
            <a:extLst>
              <a:ext uri="{FF2B5EF4-FFF2-40B4-BE49-F238E27FC236}">
                <a16:creationId xmlns:a16="http://schemas.microsoft.com/office/drawing/2014/main" id="{0D89298F-8C4A-0BAD-0775-6E1E6DFC636D}"/>
              </a:ext>
            </a:extLst>
          </p:cNvPr>
          <p:cNvSpPr>
            <a:spLocks noGrp="1"/>
          </p:cNvSpPr>
          <p:nvPr>
            <p:ph type="body" sz="quarter" idx="29"/>
          </p:nvPr>
        </p:nvSpPr>
        <p:spPr/>
        <p:txBody>
          <a:bodyPr/>
          <a:lstStyle/>
          <a:p>
            <a:r>
              <a:rPr lang="sv-SE" dirty="0"/>
              <a:t>Klimatbarometern - 2025</a:t>
            </a:r>
          </a:p>
        </p:txBody>
      </p:sp>
      <p:pic>
        <p:nvPicPr>
          <p:cNvPr id="10" name="Picture Placeholder 12">
            <a:extLst>
              <a:ext uri="{FF2B5EF4-FFF2-40B4-BE49-F238E27FC236}">
                <a16:creationId xmlns:a16="http://schemas.microsoft.com/office/drawing/2014/main" id="{E4314FE4-B4F5-2D39-B11B-E1951AAA2ABD}"/>
              </a:ext>
            </a:extLst>
          </p:cNvPr>
          <p:cNvPicPr>
            <a:picLocks noGrp="1" noChangeAspect="1"/>
          </p:cNvPicPr>
          <p:nvPr>
            <p:ph type="pic" sz="quarter" idx="24"/>
          </p:nvPr>
        </p:nvPicPr>
        <p:blipFill>
          <a:blip r:embed="rId3" cstate="email">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32662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0D01-8CCC-E29B-A46E-37A85B744F2B}"/>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2BE3542-6B05-0550-F12D-EDEAD7BD347F}"/>
              </a:ext>
            </a:extLst>
          </p:cNvPr>
          <p:cNvSpPr>
            <a:spLocks noGrp="1"/>
          </p:cNvSpPr>
          <p:nvPr>
            <p:ph type="sldNum" sz="quarter" idx="16"/>
          </p:nvPr>
        </p:nvSpPr>
        <p:spPr/>
        <p:txBody>
          <a:bodyPr/>
          <a:lstStyle/>
          <a:p>
            <a:fld id="{63DCA5C9-2E11-4C67-86EB-AE1DE127DC64}" type="slidenum">
              <a:rPr lang="en-GB" noProof="0" smtClean="0"/>
              <a:pPr/>
              <a:t>10</a:t>
            </a:fld>
            <a:endParaRPr lang="en-GB" noProof="0" dirty="0"/>
          </a:p>
        </p:txBody>
      </p:sp>
      <p:sp>
        <p:nvSpPr>
          <p:cNvPr id="3" name="Platshållare för sidfot 2">
            <a:extLst>
              <a:ext uri="{FF2B5EF4-FFF2-40B4-BE49-F238E27FC236}">
                <a16:creationId xmlns:a16="http://schemas.microsoft.com/office/drawing/2014/main" id="{7C4D7CEE-BEC6-043F-D1B9-0845F93CE457}"/>
              </a:ext>
            </a:extLst>
          </p:cNvPr>
          <p:cNvSpPr>
            <a:spLocks noGrp="1"/>
          </p:cNvSpPr>
          <p:nvPr>
            <p:ph type="ftr" sz="quarter" idx="25"/>
          </p:nvPr>
        </p:nvSpPr>
        <p:spPr/>
        <p:txBody>
          <a:bodyPr/>
          <a:lstStyle/>
          <a:p>
            <a:r>
              <a:rPr lang="sv-SE" dirty="0"/>
              <a:t>Klimatbarometern 2025</a:t>
            </a:r>
          </a:p>
        </p:txBody>
      </p:sp>
      <p:sp>
        <p:nvSpPr>
          <p:cNvPr id="29" name="Platshållare för text 28">
            <a:extLst>
              <a:ext uri="{FF2B5EF4-FFF2-40B4-BE49-F238E27FC236}">
                <a16:creationId xmlns:a16="http://schemas.microsoft.com/office/drawing/2014/main" id="{E3FFD983-E12C-F6B5-F908-C789EC87305A}"/>
              </a:ext>
            </a:extLst>
          </p:cNvPr>
          <p:cNvSpPr>
            <a:spLocks noGrp="1"/>
          </p:cNvSpPr>
          <p:nvPr>
            <p:ph type="body" sz="quarter" idx="27"/>
          </p:nvPr>
        </p:nvSpPr>
        <p:spPr>
          <a:xfrm>
            <a:off x="8121650" y="1658938"/>
            <a:ext cx="3606800" cy="2508488"/>
          </a:xfrm>
        </p:spPr>
        <p:txBody>
          <a:bodyPr/>
          <a:lstStyle/>
          <a:p>
            <a:r>
              <a:rPr lang="en-GB" noProof="0" dirty="0"/>
              <a:t> </a:t>
            </a:r>
          </a:p>
        </p:txBody>
      </p:sp>
      <p:sp>
        <p:nvSpPr>
          <p:cNvPr id="4" name="Rubrik 3">
            <a:extLst>
              <a:ext uri="{FF2B5EF4-FFF2-40B4-BE49-F238E27FC236}">
                <a16:creationId xmlns:a16="http://schemas.microsoft.com/office/drawing/2014/main" id="{A07F73F3-A467-BA50-E4B1-DA3211337F9B}"/>
              </a:ext>
            </a:extLst>
          </p:cNvPr>
          <p:cNvSpPr>
            <a:spLocks noGrp="1"/>
          </p:cNvSpPr>
          <p:nvPr>
            <p:ph type="title"/>
          </p:nvPr>
        </p:nvSpPr>
        <p:spPr/>
        <p:txBody>
          <a:bodyPr/>
          <a:lstStyle/>
          <a:p>
            <a:r>
              <a:rPr lang="sv-SE" dirty="0">
                <a:latin typeface="Georgia"/>
                <a:cs typeface="Segoe UI"/>
              </a:rPr>
              <a:t>Personliga oron för klimatets påverkan ökar successivt </a:t>
            </a:r>
            <a:endParaRPr lang="en-GB" noProof="0" dirty="0"/>
          </a:p>
        </p:txBody>
      </p:sp>
      <p:sp>
        <p:nvSpPr>
          <p:cNvPr id="28" name="Platshållare för text 27">
            <a:extLst>
              <a:ext uri="{FF2B5EF4-FFF2-40B4-BE49-F238E27FC236}">
                <a16:creationId xmlns:a16="http://schemas.microsoft.com/office/drawing/2014/main" id="{16C847E5-EE16-6C38-55CC-582BE9809248}"/>
              </a:ext>
            </a:extLst>
          </p:cNvPr>
          <p:cNvSpPr>
            <a:spLocks noGrp="1"/>
          </p:cNvSpPr>
          <p:nvPr>
            <p:ph type="body" sz="quarter" idx="26"/>
          </p:nvPr>
        </p:nvSpPr>
        <p:spPr/>
        <p:txBody>
          <a:bodyPr/>
          <a:lstStyle/>
          <a:p>
            <a:r>
              <a:rPr lang="sv-SE" sz="800" dirty="0">
                <a:solidFill>
                  <a:schemeClr val="accent6"/>
                </a:solidFill>
              </a:rPr>
              <a:t>Oro</a:t>
            </a:r>
            <a:endParaRPr lang="en-GB" noProof="0" dirty="0"/>
          </a:p>
        </p:txBody>
      </p:sp>
      <p:sp>
        <p:nvSpPr>
          <p:cNvPr id="7" name="Platshållare för text 6">
            <a:extLst>
              <a:ext uri="{FF2B5EF4-FFF2-40B4-BE49-F238E27FC236}">
                <a16:creationId xmlns:a16="http://schemas.microsoft.com/office/drawing/2014/main" id="{2DDE3335-896E-07AE-75E4-EDF926AAA141}"/>
              </a:ext>
            </a:extLst>
          </p:cNvPr>
          <p:cNvSpPr>
            <a:spLocks noGrp="1"/>
          </p:cNvSpPr>
          <p:nvPr>
            <p:ph type="body" sz="quarter" idx="22"/>
          </p:nvPr>
        </p:nvSpPr>
        <p:spPr/>
        <p:txBody>
          <a:bodyPr/>
          <a:lstStyle/>
          <a:p>
            <a:r>
              <a:rPr lang="sv-SE" dirty="0">
                <a:latin typeface="Century Gothic"/>
                <a:ea typeface="Roboto"/>
                <a:cs typeface="Segoe UI"/>
              </a:rPr>
              <a:t>Allmänhetens upplevelser av klimatoro</a:t>
            </a:r>
          </a:p>
        </p:txBody>
      </p:sp>
      <p:cxnSp>
        <p:nvCxnSpPr>
          <p:cNvPr id="8" name="Straight Connector 18">
            <a:extLst>
              <a:ext uri="{FF2B5EF4-FFF2-40B4-BE49-F238E27FC236}">
                <a16:creationId xmlns:a16="http://schemas.microsoft.com/office/drawing/2014/main" id="{B5B38C83-B501-9642-BA7C-31E4010D22A2}"/>
              </a:ext>
            </a:extLst>
          </p:cNvPr>
          <p:cNvCxnSpPr>
            <a:cxnSpLocks/>
          </p:cNvCxnSpPr>
          <p:nvPr/>
        </p:nvCxnSpPr>
        <p:spPr>
          <a:xfrm>
            <a:off x="460375" y="1695624"/>
            <a:ext cx="7439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E924861C-C543-86C3-4D74-00A7ED15C3A4}"/>
              </a:ext>
            </a:extLst>
          </p:cNvPr>
          <p:cNvSpPr txBox="1">
            <a:spLocks/>
          </p:cNvSpPr>
          <p:nvPr/>
        </p:nvSpPr>
        <p:spPr>
          <a:xfrm>
            <a:off x="460372" y="1768693"/>
            <a:ext cx="10700963" cy="1888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b="1" dirty="0">
                <a:effectLst/>
                <a:ea typeface="Times New Roman" panose="02020603050405020304" pitchFamily="18" charset="0"/>
              </a:rPr>
              <a:t>Påstående: Jag oroar mig för hur klimatförändringarna kommer att påverka…</a:t>
            </a:r>
            <a:endParaRPr lang="en-US" sz="1100" dirty="0"/>
          </a:p>
        </p:txBody>
      </p:sp>
      <p:sp>
        <p:nvSpPr>
          <p:cNvPr id="10" name="Text Placeholder 3">
            <a:extLst>
              <a:ext uri="{FF2B5EF4-FFF2-40B4-BE49-F238E27FC236}">
                <a16:creationId xmlns:a16="http://schemas.microsoft.com/office/drawing/2014/main" id="{0B6B617B-6E89-1B01-1267-BC854FDB5168}"/>
              </a:ext>
            </a:extLst>
          </p:cNvPr>
          <p:cNvSpPr txBox="1">
            <a:spLocks/>
          </p:cNvSpPr>
          <p:nvPr/>
        </p:nvSpPr>
        <p:spPr>
          <a:xfrm>
            <a:off x="460373" y="1961710"/>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noProof="0" dirty="0"/>
              <a:t>Andelar i %</a:t>
            </a:r>
          </a:p>
        </p:txBody>
      </p:sp>
      <p:sp>
        <p:nvSpPr>
          <p:cNvPr id="11" name="Text Placeholder 3">
            <a:extLst>
              <a:ext uri="{FF2B5EF4-FFF2-40B4-BE49-F238E27FC236}">
                <a16:creationId xmlns:a16="http://schemas.microsoft.com/office/drawing/2014/main" id="{27B471F0-5EBB-958D-2176-04E5CBA0DF64}"/>
              </a:ext>
            </a:extLst>
          </p:cNvPr>
          <p:cNvSpPr txBox="1">
            <a:spLocks/>
          </p:cNvSpPr>
          <p:nvPr/>
        </p:nvSpPr>
        <p:spPr>
          <a:xfrm>
            <a:off x="460372" y="6268406"/>
            <a:ext cx="8384083" cy="1393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endParaRPr lang="en-GB" sz="800" b="0" noProof="0" dirty="0"/>
          </a:p>
        </p:txBody>
      </p:sp>
      <p:cxnSp>
        <p:nvCxnSpPr>
          <p:cNvPr id="12" name="Straight Connector 22">
            <a:extLst>
              <a:ext uri="{FF2B5EF4-FFF2-40B4-BE49-F238E27FC236}">
                <a16:creationId xmlns:a16="http://schemas.microsoft.com/office/drawing/2014/main" id="{177D1383-5838-9166-2D47-E3B9F0CE0585}"/>
              </a:ext>
            </a:extLst>
          </p:cNvPr>
          <p:cNvCxnSpPr>
            <a:cxnSpLocks/>
          </p:cNvCxnSpPr>
          <p:nvPr/>
        </p:nvCxnSpPr>
        <p:spPr>
          <a:xfrm>
            <a:off x="460374" y="6214683"/>
            <a:ext cx="74390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E1138EE3-0869-D20E-9244-116CF1810348}"/>
              </a:ext>
            </a:extLst>
          </p:cNvPr>
          <p:cNvGraphicFramePr/>
          <p:nvPr>
            <p:extLst>
              <p:ext uri="{D42A27DB-BD31-4B8C-83A1-F6EECF244321}">
                <p14:modId xmlns:p14="http://schemas.microsoft.com/office/powerpoint/2010/main" val="3880003175"/>
              </p:ext>
            </p:extLst>
          </p:nvPr>
        </p:nvGraphicFramePr>
        <p:xfrm>
          <a:off x="460371" y="2162406"/>
          <a:ext cx="7439024" cy="3886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8F51B9DC-D6EA-DF29-E08A-D69E29877B2E}"/>
              </a:ext>
            </a:extLst>
          </p:cNvPr>
          <p:cNvGraphicFramePr/>
          <p:nvPr>
            <p:extLst>
              <p:ext uri="{D42A27DB-BD31-4B8C-83A1-F6EECF244321}">
                <p14:modId xmlns:p14="http://schemas.microsoft.com/office/powerpoint/2010/main" val="2315566423"/>
              </p:ext>
            </p:extLst>
          </p:nvPr>
        </p:nvGraphicFramePr>
        <p:xfrm>
          <a:off x="8260823" y="1435960"/>
          <a:ext cx="3328454" cy="253803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ruta 20">
            <a:extLst>
              <a:ext uri="{FF2B5EF4-FFF2-40B4-BE49-F238E27FC236}">
                <a16:creationId xmlns:a16="http://schemas.microsoft.com/office/drawing/2014/main" id="{1CFAB59D-5701-F09D-54BF-F5B21B8BA711}"/>
              </a:ext>
            </a:extLst>
          </p:cNvPr>
          <p:cNvSpPr txBox="1"/>
          <p:nvPr/>
        </p:nvSpPr>
        <p:spPr>
          <a:xfrm>
            <a:off x="8177212" y="1828367"/>
            <a:ext cx="3441802" cy="215444"/>
          </a:xfrm>
          <a:prstGeom prst="rect">
            <a:avLst/>
          </a:prstGeom>
        </p:spPr>
        <p:txBody>
          <a:bodyPr vert="horz" wrap="square" lIns="0" tIns="0" rIns="0" bIns="0" rtlCol="0">
            <a:spAutoFit/>
          </a:bodyPr>
          <a:lstStyle/>
          <a:p>
            <a:pPr algn="l"/>
            <a:r>
              <a:rPr lang="sv-SE" sz="1400" b="1" noProof="0" dirty="0"/>
              <a:t>Utveckling över tid</a:t>
            </a:r>
          </a:p>
        </p:txBody>
      </p:sp>
      <p:sp>
        <p:nvSpPr>
          <p:cNvPr id="23" name="Text Placeholder 3">
            <a:extLst>
              <a:ext uri="{FF2B5EF4-FFF2-40B4-BE49-F238E27FC236}">
                <a16:creationId xmlns:a16="http://schemas.microsoft.com/office/drawing/2014/main" id="{E96C85B0-9E5A-F8E3-31BF-D66822F9E8F2}"/>
              </a:ext>
            </a:extLst>
          </p:cNvPr>
          <p:cNvSpPr txBox="1">
            <a:spLocks/>
          </p:cNvSpPr>
          <p:nvPr/>
        </p:nvSpPr>
        <p:spPr>
          <a:xfrm>
            <a:off x="8210195" y="2099178"/>
            <a:ext cx="2245020" cy="19720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noProof="0" dirty="0"/>
              <a:t>Andel </a:t>
            </a:r>
            <a:r>
              <a:rPr lang="sv-SE" sz="1000" noProof="0" dirty="0"/>
              <a:t>instämmer (</a:t>
            </a:r>
            <a:r>
              <a:rPr lang="sv-SE" sz="1000" dirty="0"/>
              <a:t>4+5</a:t>
            </a:r>
            <a:r>
              <a:rPr lang="sv-SE" sz="1000" noProof="0" dirty="0"/>
              <a:t>) </a:t>
            </a:r>
            <a:r>
              <a:rPr lang="sv-SE" sz="1000" b="0" noProof="0" dirty="0"/>
              <a:t>i %</a:t>
            </a:r>
          </a:p>
        </p:txBody>
      </p:sp>
      <p:sp>
        <p:nvSpPr>
          <p:cNvPr id="14" name="Left Brace 13">
            <a:extLst>
              <a:ext uri="{FF2B5EF4-FFF2-40B4-BE49-F238E27FC236}">
                <a16:creationId xmlns:a16="http://schemas.microsoft.com/office/drawing/2014/main" id="{30E34962-609E-4A9A-E8FB-F75C8F6E5E67}"/>
              </a:ext>
            </a:extLst>
          </p:cNvPr>
          <p:cNvSpPr/>
          <p:nvPr/>
        </p:nvSpPr>
        <p:spPr>
          <a:xfrm rot="5400000">
            <a:off x="4913839" y="1645913"/>
            <a:ext cx="140961" cy="51839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8D12C62-4155-7BE8-C114-2BB71B034865}"/>
              </a:ext>
            </a:extLst>
          </p:cNvPr>
          <p:cNvSpPr txBox="1"/>
          <p:nvPr/>
        </p:nvSpPr>
        <p:spPr>
          <a:xfrm>
            <a:off x="4737320" y="3881068"/>
            <a:ext cx="526676" cy="203720"/>
          </a:xfrm>
          <a:prstGeom prst="rect">
            <a:avLst/>
          </a:prstGeom>
          <a:noFill/>
        </p:spPr>
        <p:txBody>
          <a:bodyPr wrap="square" lIns="0" tIns="0" rIns="0" bIns="0" rtlCol="0">
            <a:noAutofit/>
          </a:bodyPr>
          <a:lstStyle/>
          <a:p>
            <a:pPr marL="0" indent="-3657600" algn="ctr">
              <a:spcAft>
                <a:spcPts val="600"/>
              </a:spcAft>
            </a:pPr>
            <a:r>
              <a:rPr lang="en-US" sz="1400" dirty="0">
                <a:ea typeface="Roboto" panose="02000000000000000000" pitchFamily="2" charset="0"/>
                <a:cs typeface="Segoe UI" panose="020B0502040204020203" pitchFamily="34" charset="0"/>
              </a:rPr>
              <a:t>73</a:t>
            </a:r>
            <a:r>
              <a:rPr lang="en-US" sz="1400" b="0" i="0" dirty="0">
                <a:latin typeface="+mn-lt"/>
                <a:ea typeface="Roboto" panose="02000000000000000000" pitchFamily="2" charset="0"/>
                <a:cs typeface="Segoe UI" panose="020B0502040204020203" pitchFamily="34" charset="0"/>
              </a:rPr>
              <a:t>%</a:t>
            </a:r>
          </a:p>
        </p:txBody>
      </p:sp>
      <p:sp>
        <p:nvSpPr>
          <p:cNvPr id="6" name="Left Brace 13">
            <a:extLst>
              <a:ext uri="{FF2B5EF4-FFF2-40B4-BE49-F238E27FC236}">
                <a16:creationId xmlns:a16="http://schemas.microsoft.com/office/drawing/2014/main" id="{BB9D0721-56E1-1977-7B0F-E9A93AD461E0}"/>
              </a:ext>
            </a:extLst>
          </p:cNvPr>
          <p:cNvSpPr/>
          <p:nvPr/>
        </p:nvSpPr>
        <p:spPr>
          <a:xfrm rot="5400000">
            <a:off x="5863724" y="1011032"/>
            <a:ext cx="170354" cy="32548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6">
            <a:extLst>
              <a:ext uri="{FF2B5EF4-FFF2-40B4-BE49-F238E27FC236}">
                <a16:creationId xmlns:a16="http://schemas.microsoft.com/office/drawing/2014/main" id="{DC168596-961D-2138-F24C-A764323C3538}"/>
              </a:ext>
            </a:extLst>
          </p:cNvPr>
          <p:cNvSpPr txBox="1"/>
          <p:nvPr/>
        </p:nvSpPr>
        <p:spPr>
          <a:xfrm>
            <a:off x="5683623" y="2296301"/>
            <a:ext cx="526676" cy="203720"/>
          </a:xfrm>
          <a:prstGeom prst="rect">
            <a:avLst/>
          </a:prstGeom>
          <a:noFill/>
        </p:spPr>
        <p:txBody>
          <a:bodyPr wrap="square" lIns="0" tIns="0" rIns="0" bIns="0" rtlCol="0">
            <a:noAutofit/>
          </a:bodyPr>
          <a:lstStyle/>
          <a:p>
            <a:pPr marL="0" indent="-3657600" algn="ctr">
              <a:spcAft>
                <a:spcPts val="600"/>
              </a:spcAft>
            </a:pPr>
            <a:r>
              <a:rPr lang="en-US" sz="1400" b="0" i="0" dirty="0">
                <a:latin typeface="+mn-lt"/>
                <a:ea typeface="Roboto" panose="02000000000000000000" pitchFamily="2" charset="0"/>
                <a:cs typeface="Segoe UI" panose="020B0502040204020203" pitchFamily="34" charset="0"/>
              </a:rPr>
              <a:t>46%</a:t>
            </a:r>
          </a:p>
        </p:txBody>
      </p:sp>
      <p:sp>
        <p:nvSpPr>
          <p:cNvPr id="22" name="textruta 21">
            <a:extLst>
              <a:ext uri="{FF2B5EF4-FFF2-40B4-BE49-F238E27FC236}">
                <a16:creationId xmlns:a16="http://schemas.microsoft.com/office/drawing/2014/main" id="{D7E4C4BD-8275-1F9D-20BD-CD28967B8DAD}"/>
              </a:ext>
            </a:extLst>
          </p:cNvPr>
          <p:cNvSpPr txBox="1"/>
          <p:nvPr/>
        </p:nvSpPr>
        <p:spPr>
          <a:xfrm>
            <a:off x="560586" y="3817765"/>
            <a:ext cx="6097772" cy="369332"/>
          </a:xfrm>
          <a:prstGeom prst="rect">
            <a:avLst/>
          </a:prstGeom>
          <a:noFill/>
        </p:spPr>
        <p:txBody>
          <a:bodyPr wrap="square">
            <a:spAutoFit/>
          </a:bodyPr>
          <a:lstStyle/>
          <a:p>
            <a:r>
              <a:rPr lang="sv-SE" b="1" dirty="0"/>
              <a:t>…kommande generationer</a:t>
            </a:r>
          </a:p>
        </p:txBody>
      </p:sp>
      <p:sp>
        <p:nvSpPr>
          <p:cNvPr id="25" name="textruta 24">
            <a:extLst>
              <a:ext uri="{FF2B5EF4-FFF2-40B4-BE49-F238E27FC236}">
                <a16:creationId xmlns:a16="http://schemas.microsoft.com/office/drawing/2014/main" id="{2E40B2CB-BC1F-DAEB-66B6-BB39753AE7D8}"/>
              </a:ext>
            </a:extLst>
          </p:cNvPr>
          <p:cNvSpPr txBox="1"/>
          <p:nvPr/>
        </p:nvSpPr>
        <p:spPr>
          <a:xfrm>
            <a:off x="602723" y="2359956"/>
            <a:ext cx="6097772" cy="369332"/>
          </a:xfrm>
          <a:prstGeom prst="rect">
            <a:avLst/>
          </a:prstGeom>
          <a:noFill/>
        </p:spPr>
        <p:txBody>
          <a:bodyPr wrap="square">
            <a:spAutoFit/>
          </a:bodyPr>
          <a:lstStyle/>
          <a:p>
            <a:r>
              <a:rPr lang="sv-SE" sz="1800" b="1" dirty="0">
                <a:effectLst/>
                <a:ea typeface="Times New Roman" panose="02020603050405020304" pitchFamily="18" charset="0"/>
              </a:rPr>
              <a:t>…min framtid</a:t>
            </a:r>
            <a:endParaRPr lang="sv-SE" dirty="0"/>
          </a:p>
        </p:txBody>
      </p:sp>
    </p:spTree>
    <p:extLst>
      <p:ext uri="{BB962C8B-B14F-4D97-AF65-F5344CB8AC3E}">
        <p14:creationId xmlns:p14="http://schemas.microsoft.com/office/powerpoint/2010/main" val="381929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7BAD078F-975D-DA8D-B58D-BCA74AC60C57}"/>
              </a:ext>
            </a:extLst>
          </p:cNvPr>
          <p:cNvGraphicFramePr>
            <a:graphicFrameLocks noGrp="1"/>
          </p:cNvGraphicFramePr>
          <p:nvPr>
            <p:ph sz="quarter" idx="12"/>
          </p:nvPr>
        </p:nvGraphicFramePr>
        <p:xfrm>
          <a:off x="460375" y="2398249"/>
          <a:ext cx="7677150" cy="372568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65630F4B-C773-E4DE-6867-95E992F71FD6}"/>
              </a:ext>
            </a:extLst>
          </p:cNvPr>
          <p:cNvSpPr>
            <a:spLocks noGrp="1"/>
          </p:cNvSpPr>
          <p:nvPr>
            <p:ph type="sldNum" sz="quarter" idx="16"/>
          </p:nvPr>
        </p:nvSpPr>
        <p:spPr/>
        <p:txBody>
          <a:bodyPr/>
          <a:lstStyle/>
          <a:p>
            <a:fld id="{63DCA5C9-2E11-4C67-86EB-AE1DE127DC64}" type="slidenum">
              <a:rPr lang="en-US" smtClean="0"/>
              <a:pPr/>
              <a:t>11</a:t>
            </a:fld>
            <a:endParaRPr lang="en-US"/>
          </a:p>
        </p:txBody>
      </p:sp>
      <p:sp>
        <p:nvSpPr>
          <p:cNvPr id="14" name="Content Placeholder 13">
            <a:extLst>
              <a:ext uri="{FF2B5EF4-FFF2-40B4-BE49-F238E27FC236}">
                <a16:creationId xmlns:a16="http://schemas.microsoft.com/office/drawing/2014/main" id="{0BC950CA-E294-AB61-C522-821BF9952C6F}"/>
              </a:ext>
            </a:extLst>
          </p:cNvPr>
          <p:cNvSpPr>
            <a:spLocks noGrp="1"/>
          </p:cNvSpPr>
          <p:nvPr>
            <p:ph sz="quarter" idx="23"/>
          </p:nvPr>
        </p:nvSpPr>
        <p:spPr>
          <a:xfrm>
            <a:off x="8479692" y="1658938"/>
            <a:ext cx="3251935" cy="4751388"/>
          </a:xfrm>
        </p:spPr>
        <p:txBody>
          <a:bodyPr/>
          <a:lstStyle/>
          <a:p>
            <a:r>
              <a:rPr lang="sv-SE" sz="1400" b="1" dirty="0"/>
              <a:t>Kvinnor svarar i högre grad än män att de tänker på klimatförändringarna så gott som dagligen. Detsamma gäller de äldsta i undersökningen, de som är 65-79 år</a:t>
            </a:r>
            <a:r>
              <a:rPr lang="sv-SE" sz="1400" dirty="0"/>
              <a:t>. </a:t>
            </a:r>
          </a:p>
          <a:p>
            <a:r>
              <a:rPr lang="sv-SE" sz="1400" dirty="0"/>
              <a:t>Äldre män sticker dock ut i jämförelse med andra män, 25 procent av män i gruppen 65-79 år tänker på klimatförändringarna så gott som dagligen.</a:t>
            </a:r>
          </a:p>
          <a:p>
            <a:endParaRPr lang="sv-SE" sz="1400" dirty="0"/>
          </a:p>
        </p:txBody>
      </p:sp>
      <p:sp>
        <p:nvSpPr>
          <p:cNvPr id="5" name="Footer Placeholder 4">
            <a:extLst>
              <a:ext uri="{FF2B5EF4-FFF2-40B4-BE49-F238E27FC236}">
                <a16:creationId xmlns:a16="http://schemas.microsoft.com/office/drawing/2014/main" id="{3531F855-E9E8-8DA9-17B5-932A902344E4}"/>
              </a:ext>
            </a:extLst>
          </p:cNvPr>
          <p:cNvSpPr>
            <a:spLocks noGrp="1"/>
          </p:cNvSpPr>
          <p:nvPr>
            <p:ph type="ftr" sz="quarter" idx="24"/>
          </p:nvPr>
        </p:nvSpPr>
        <p:spPr/>
        <p:txBody>
          <a:bodyPr/>
          <a:lstStyle/>
          <a:p>
            <a:r>
              <a:rPr lang="en-US" dirty="0"/>
              <a:t>Klimatbarometern 2025</a:t>
            </a:r>
          </a:p>
        </p:txBody>
      </p:sp>
      <p:sp>
        <p:nvSpPr>
          <p:cNvPr id="11" name="Title 10">
            <a:extLst>
              <a:ext uri="{FF2B5EF4-FFF2-40B4-BE49-F238E27FC236}">
                <a16:creationId xmlns:a16="http://schemas.microsoft.com/office/drawing/2014/main" id="{EAF6422E-9860-DB49-A53D-2A606B6D0A15}"/>
              </a:ext>
            </a:extLst>
          </p:cNvPr>
          <p:cNvSpPr>
            <a:spLocks noGrp="1"/>
          </p:cNvSpPr>
          <p:nvPr>
            <p:ph type="title"/>
          </p:nvPr>
        </p:nvSpPr>
        <p:spPr/>
        <p:txBody>
          <a:bodyPr/>
          <a:lstStyle/>
          <a:p>
            <a:r>
              <a:rPr lang="sv-SE" dirty="0"/>
              <a:t>En av fem tänker på klimatförändringarna dagligen</a:t>
            </a:r>
          </a:p>
        </p:txBody>
      </p:sp>
      <p:sp>
        <p:nvSpPr>
          <p:cNvPr id="13" name="Text Placeholder 12">
            <a:extLst>
              <a:ext uri="{FF2B5EF4-FFF2-40B4-BE49-F238E27FC236}">
                <a16:creationId xmlns:a16="http://schemas.microsoft.com/office/drawing/2014/main" id="{EEBC0618-9FD1-B9FF-5B36-BCFBBDBF409D}"/>
              </a:ext>
            </a:extLst>
          </p:cNvPr>
          <p:cNvSpPr>
            <a:spLocks noGrp="1"/>
          </p:cNvSpPr>
          <p:nvPr>
            <p:ph type="body" sz="quarter" idx="22"/>
          </p:nvPr>
        </p:nvSpPr>
        <p:spPr/>
        <p:txBody>
          <a:bodyPr/>
          <a:lstStyle/>
          <a:p>
            <a:r>
              <a:rPr lang="sv-SE" dirty="0"/>
              <a:t>Hur ofta allmänheten tänker på klimatförändringarna</a:t>
            </a:r>
          </a:p>
        </p:txBody>
      </p:sp>
      <p:cxnSp>
        <p:nvCxnSpPr>
          <p:cNvPr id="19" name="Straight Connector 18">
            <a:extLst>
              <a:ext uri="{FF2B5EF4-FFF2-40B4-BE49-F238E27FC236}">
                <a16:creationId xmlns:a16="http://schemas.microsoft.com/office/drawing/2014/main" id="{E2BCAB0E-18C6-9300-834D-BE431F585CD5}"/>
              </a:ext>
            </a:extLst>
          </p:cNvPr>
          <p:cNvCxnSpPr>
            <a:cxnSpLocks/>
          </p:cNvCxnSpPr>
          <p:nvPr/>
        </p:nvCxnSpPr>
        <p:spPr>
          <a:xfrm>
            <a:off x="460375" y="1694678"/>
            <a:ext cx="7664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F5C1551E-13DA-DF2A-3867-54B642FA895F}"/>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Hur ofta tänker du på klimatförändringarna och den globala uppvärmningen?</a:t>
            </a:r>
          </a:p>
        </p:txBody>
      </p:sp>
      <p:sp>
        <p:nvSpPr>
          <p:cNvPr id="21" name="Text Placeholder 3">
            <a:extLst>
              <a:ext uri="{FF2B5EF4-FFF2-40B4-BE49-F238E27FC236}">
                <a16:creationId xmlns:a16="http://schemas.microsoft.com/office/drawing/2014/main" id="{D60F46F4-6A38-BB44-35A8-A676575982B8}"/>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2" name="Text Placeholder 3">
            <a:extLst>
              <a:ext uri="{FF2B5EF4-FFF2-40B4-BE49-F238E27FC236}">
                <a16:creationId xmlns:a16="http://schemas.microsoft.com/office/drawing/2014/main" id="{438D4A13-D009-6CC0-32FD-03078C8826C8}"/>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23" name="Straight Connector 22">
            <a:extLst>
              <a:ext uri="{FF2B5EF4-FFF2-40B4-BE49-F238E27FC236}">
                <a16:creationId xmlns:a16="http://schemas.microsoft.com/office/drawing/2014/main" id="{A5BDCA28-436C-78E9-18A8-7EF6572039C8}"/>
              </a:ext>
            </a:extLst>
          </p:cNvPr>
          <p:cNvCxnSpPr>
            <a:cxnSpLocks/>
          </p:cNvCxnSpPr>
          <p:nvPr/>
        </p:nvCxnSpPr>
        <p:spPr>
          <a:xfrm>
            <a:off x="460374" y="6214683"/>
            <a:ext cx="76644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17">
            <a:extLst>
              <a:ext uri="{FF2B5EF4-FFF2-40B4-BE49-F238E27FC236}">
                <a16:creationId xmlns:a16="http://schemas.microsoft.com/office/drawing/2014/main" id="{6A112DBC-9723-4929-3F1E-C175E90E660F}"/>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Tree>
    <p:extLst>
      <p:ext uri="{BB962C8B-B14F-4D97-AF65-F5344CB8AC3E}">
        <p14:creationId xmlns:p14="http://schemas.microsoft.com/office/powerpoint/2010/main" val="24782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A21E6-5A26-8D28-5CA3-D7E726E3CDE6}"/>
            </a:ext>
          </a:extLst>
        </p:cNvPr>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10442F35-AE50-5FBC-8467-B8997944F2E5}"/>
              </a:ext>
            </a:extLst>
          </p:cNvPr>
          <p:cNvGraphicFramePr>
            <a:graphicFrameLocks noGrp="1"/>
          </p:cNvGraphicFramePr>
          <p:nvPr>
            <p:ph sz="quarter" idx="12"/>
          </p:nvPr>
        </p:nvGraphicFramePr>
        <p:xfrm>
          <a:off x="460375" y="2398249"/>
          <a:ext cx="7677150" cy="372568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327416C-4158-9DE4-30A3-387DD22D8099}"/>
              </a:ext>
            </a:extLst>
          </p:cNvPr>
          <p:cNvSpPr>
            <a:spLocks noGrp="1"/>
          </p:cNvSpPr>
          <p:nvPr>
            <p:ph type="sldNum" sz="quarter" idx="16"/>
          </p:nvPr>
        </p:nvSpPr>
        <p:spPr/>
        <p:txBody>
          <a:bodyPr/>
          <a:lstStyle/>
          <a:p>
            <a:fld id="{63DCA5C9-2E11-4C67-86EB-AE1DE127DC64}" type="slidenum">
              <a:rPr lang="en-US" smtClean="0"/>
              <a:pPr/>
              <a:t>12</a:t>
            </a:fld>
            <a:endParaRPr lang="en-US"/>
          </a:p>
        </p:txBody>
      </p:sp>
      <p:sp>
        <p:nvSpPr>
          <p:cNvPr id="14" name="Content Placeholder 13">
            <a:extLst>
              <a:ext uri="{FF2B5EF4-FFF2-40B4-BE49-F238E27FC236}">
                <a16:creationId xmlns:a16="http://schemas.microsoft.com/office/drawing/2014/main" id="{78B9E099-DD94-DEA2-9CF2-D5295A16E539}"/>
              </a:ext>
            </a:extLst>
          </p:cNvPr>
          <p:cNvSpPr>
            <a:spLocks noGrp="1"/>
          </p:cNvSpPr>
          <p:nvPr>
            <p:ph sz="quarter" idx="23"/>
          </p:nvPr>
        </p:nvSpPr>
        <p:spPr>
          <a:xfrm>
            <a:off x="8479692" y="1658938"/>
            <a:ext cx="3251935" cy="4751388"/>
          </a:xfrm>
        </p:spPr>
        <p:txBody>
          <a:bodyPr/>
          <a:lstStyle/>
          <a:p>
            <a:r>
              <a:rPr lang="sv-SE" sz="1400" b="1" dirty="0">
                <a:solidFill>
                  <a:schemeClr val="tx1"/>
                </a:solidFill>
              </a:rPr>
              <a:t>Åtta procent uppger att de tänker på förlusten av natur och djur, biologisk mångfald, så gott som dagligen. </a:t>
            </a:r>
          </a:p>
          <a:p>
            <a:r>
              <a:rPr lang="sv-SE" sz="1400" dirty="0">
                <a:solidFill>
                  <a:schemeClr val="tx1"/>
                </a:solidFill>
              </a:rPr>
              <a:t>Kvinnor svarar i större utsträckning att de tänker på det så gott som dagligen. </a:t>
            </a:r>
          </a:p>
          <a:p>
            <a:r>
              <a:rPr lang="sv-SE" sz="1400" dirty="0"/>
              <a:t>Äldre män sticker ut i jämförelse med andra män, tre av tio svarar minst någon gång i veckan.</a:t>
            </a:r>
          </a:p>
        </p:txBody>
      </p:sp>
      <p:sp>
        <p:nvSpPr>
          <p:cNvPr id="5" name="Footer Placeholder 4">
            <a:extLst>
              <a:ext uri="{FF2B5EF4-FFF2-40B4-BE49-F238E27FC236}">
                <a16:creationId xmlns:a16="http://schemas.microsoft.com/office/drawing/2014/main" id="{E229D8B6-84C4-6DA5-7976-1B4011C9867A}"/>
              </a:ext>
            </a:extLst>
          </p:cNvPr>
          <p:cNvSpPr>
            <a:spLocks noGrp="1"/>
          </p:cNvSpPr>
          <p:nvPr>
            <p:ph type="ftr" sz="quarter" idx="24"/>
          </p:nvPr>
        </p:nvSpPr>
        <p:spPr/>
        <p:txBody>
          <a:bodyPr/>
          <a:lstStyle/>
          <a:p>
            <a:r>
              <a:rPr lang="en-US" dirty="0"/>
              <a:t>Klimatbarometern 2025</a:t>
            </a:r>
          </a:p>
        </p:txBody>
      </p:sp>
      <p:sp>
        <p:nvSpPr>
          <p:cNvPr id="11" name="Title 10">
            <a:extLst>
              <a:ext uri="{FF2B5EF4-FFF2-40B4-BE49-F238E27FC236}">
                <a16:creationId xmlns:a16="http://schemas.microsoft.com/office/drawing/2014/main" id="{11DA67A1-BDDB-1FC4-017B-F778735F9E62}"/>
              </a:ext>
            </a:extLst>
          </p:cNvPr>
          <p:cNvSpPr>
            <a:spLocks noGrp="1"/>
          </p:cNvSpPr>
          <p:nvPr>
            <p:ph type="title"/>
          </p:nvPr>
        </p:nvSpPr>
        <p:spPr/>
        <p:txBody>
          <a:bodyPr/>
          <a:lstStyle/>
          <a:p>
            <a:r>
              <a:rPr lang="sv-SE" dirty="0"/>
              <a:t>Nästan en av tio tänker på förlusten av djur och natur dagligen</a:t>
            </a:r>
            <a:endParaRPr lang="sv-SE" dirty="0">
              <a:solidFill>
                <a:schemeClr val="tx1"/>
              </a:solidFill>
            </a:endParaRPr>
          </a:p>
        </p:txBody>
      </p:sp>
      <p:sp>
        <p:nvSpPr>
          <p:cNvPr id="13" name="Text Placeholder 12">
            <a:extLst>
              <a:ext uri="{FF2B5EF4-FFF2-40B4-BE49-F238E27FC236}">
                <a16:creationId xmlns:a16="http://schemas.microsoft.com/office/drawing/2014/main" id="{650BC629-57BE-9D15-B84C-6BD0F21C40B0}"/>
              </a:ext>
            </a:extLst>
          </p:cNvPr>
          <p:cNvSpPr>
            <a:spLocks noGrp="1"/>
          </p:cNvSpPr>
          <p:nvPr>
            <p:ph type="body" sz="quarter" idx="22"/>
          </p:nvPr>
        </p:nvSpPr>
        <p:spPr/>
        <p:txBody>
          <a:bodyPr/>
          <a:lstStyle/>
          <a:p>
            <a:r>
              <a:rPr lang="sv-SE" dirty="0"/>
              <a:t>Hur ofta allmänheten tänker på förlusten av natur och djur, biologisk mångfald</a:t>
            </a:r>
          </a:p>
        </p:txBody>
      </p:sp>
      <p:cxnSp>
        <p:nvCxnSpPr>
          <p:cNvPr id="19" name="Straight Connector 18">
            <a:extLst>
              <a:ext uri="{FF2B5EF4-FFF2-40B4-BE49-F238E27FC236}">
                <a16:creationId xmlns:a16="http://schemas.microsoft.com/office/drawing/2014/main" id="{D64D69E7-75FD-7A97-8754-796B581E6D7B}"/>
              </a:ext>
            </a:extLst>
          </p:cNvPr>
          <p:cNvCxnSpPr>
            <a:cxnSpLocks/>
          </p:cNvCxnSpPr>
          <p:nvPr/>
        </p:nvCxnSpPr>
        <p:spPr>
          <a:xfrm>
            <a:off x="460375" y="1694678"/>
            <a:ext cx="7664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C0703F59-5925-EF48-11DD-004399D5BE51}"/>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Hur ofta tänker du på förlusten av natur och djur (biologisk mångfald)?</a:t>
            </a:r>
          </a:p>
        </p:txBody>
      </p:sp>
      <p:sp>
        <p:nvSpPr>
          <p:cNvPr id="21" name="Text Placeholder 3">
            <a:extLst>
              <a:ext uri="{FF2B5EF4-FFF2-40B4-BE49-F238E27FC236}">
                <a16:creationId xmlns:a16="http://schemas.microsoft.com/office/drawing/2014/main" id="{E04BC5C8-6518-E050-EBA3-46CE8405CC16}"/>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2" name="Text Placeholder 3">
            <a:extLst>
              <a:ext uri="{FF2B5EF4-FFF2-40B4-BE49-F238E27FC236}">
                <a16:creationId xmlns:a16="http://schemas.microsoft.com/office/drawing/2014/main" id="{3838806F-9A31-831F-433C-8FECB5B1747F}"/>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23" name="Straight Connector 22">
            <a:extLst>
              <a:ext uri="{FF2B5EF4-FFF2-40B4-BE49-F238E27FC236}">
                <a16:creationId xmlns:a16="http://schemas.microsoft.com/office/drawing/2014/main" id="{F25501EA-906A-8ECD-A263-BA8022908FE8}"/>
              </a:ext>
            </a:extLst>
          </p:cNvPr>
          <p:cNvCxnSpPr>
            <a:cxnSpLocks/>
          </p:cNvCxnSpPr>
          <p:nvPr/>
        </p:nvCxnSpPr>
        <p:spPr>
          <a:xfrm>
            <a:off x="460374" y="6214683"/>
            <a:ext cx="76644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17">
            <a:extLst>
              <a:ext uri="{FF2B5EF4-FFF2-40B4-BE49-F238E27FC236}">
                <a16:creationId xmlns:a16="http://schemas.microsoft.com/office/drawing/2014/main" id="{E65810A6-AB27-AB63-A49E-973A6B1BFCD2}"/>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Tree>
    <p:extLst>
      <p:ext uri="{BB962C8B-B14F-4D97-AF65-F5344CB8AC3E}">
        <p14:creationId xmlns:p14="http://schemas.microsoft.com/office/powerpoint/2010/main" val="240419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11C25D-B477-BDB7-811C-E32FA726BE27}"/>
              </a:ext>
            </a:extLst>
          </p:cNvPr>
          <p:cNvSpPr>
            <a:spLocks noGrp="1"/>
          </p:cNvSpPr>
          <p:nvPr>
            <p:ph type="body" sz="quarter" idx="28"/>
          </p:nvPr>
        </p:nvSpPr>
        <p:spPr/>
        <p:txBody>
          <a:bodyPr/>
          <a:lstStyle/>
          <a:p>
            <a:r>
              <a:rPr lang="sv-SE" dirty="0"/>
              <a:t>Uppfattning om klimatpolitiken</a:t>
            </a:r>
          </a:p>
        </p:txBody>
      </p:sp>
      <p:sp>
        <p:nvSpPr>
          <p:cNvPr id="4" name="Platshållare för bildnummer 3">
            <a:extLst>
              <a:ext uri="{FF2B5EF4-FFF2-40B4-BE49-F238E27FC236}">
                <a16:creationId xmlns:a16="http://schemas.microsoft.com/office/drawing/2014/main" id="{8AA9519E-FE2B-73D8-D74D-AD9279C873FD}"/>
              </a:ext>
            </a:extLst>
          </p:cNvPr>
          <p:cNvSpPr>
            <a:spLocks noGrp="1"/>
          </p:cNvSpPr>
          <p:nvPr>
            <p:ph type="sldNum" sz="quarter" idx="31"/>
          </p:nvPr>
        </p:nvSpPr>
        <p:spPr/>
        <p:txBody>
          <a:bodyPr/>
          <a:lstStyle/>
          <a:p>
            <a:fld id="{63DCA5C9-2E11-4C67-86EB-AE1DE127DC64}" type="slidenum">
              <a:rPr lang="en-US" smtClean="0"/>
              <a:pPr/>
              <a:t>13</a:t>
            </a:fld>
            <a:endParaRPr lang="en-US"/>
          </a:p>
        </p:txBody>
      </p:sp>
      <p:sp>
        <p:nvSpPr>
          <p:cNvPr id="3" name="Platshållare för sidfot 2">
            <a:extLst>
              <a:ext uri="{FF2B5EF4-FFF2-40B4-BE49-F238E27FC236}">
                <a16:creationId xmlns:a16="http://schemas.microsoft.com/office/drawing/2014/main" id="{DC644F77-CC1C-5A0F-2C37-E42A29F32852}"/>
              </a:ext>
            </a:extLst>
          </p:cNvPr>
          <p:cNvSpPr>
            <a:spLocks noGrp="1"/>
          </p:cNvSpPr>
          <p:nvPr>
            <p:ph type="ftr" sz="quarter" idx="30"/>
          </p:nvPr>
        </p:nvSpPr>
        <p:spPr>
          <a:xfrm>
            <a:off x="1009650" y="6546849"/>
            <a:ext cx="7127875" cy="155574"/>
          </a:xfrm>
        </p:spPr>
        <p:txBody>
          <a:bodyPr/>
          <a:lstStyle/>
          <a:p>
            <a:r>
              <a:rPr lang="sv-SE" dirty="0"/>
              <a:t>Klimatbarometern 2025</a:t>
            </a:r>
          </a:p>
        </p:txBody>
      </p:sp>
      <p:pic>
        <p:nvPicPr>
          <p:cNvPr id="8" name="Platshållare för bild 13">
            <a:extLst>
              <a:ext uri="{FF2B5EF4-FFF2-40B4-BE49-F238E27FC236}">
                <a16:creationId xmlns:a16="http://schemas.microsoft.com/office/drawing/2014/main" id="{F3F7FECD-471C-73CB-7BEC-6969DD1FD161}"/>
              </a:ext>
            </a:extLst>
          </p:cNvPr>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a:stretch/>
        </p:blipFill>
        <p:spPr>
          <a:xfrm>
            <a:off x="6096000" y="557212"/>
            <a:ext cx="6096000" cy="5853113"/>
          </a:xfrm>
        </p:spPr>
      </p:pic>
    </p:spTree>
    <p:extLst>
      <p:ext uri="{BB962C8B-B14F-4D97-AF65-F5344CB8AC3E}">
        <p14:creationId xmlns:p14="http://schemas.microsoft.com/office/powerpoint/2010/main" val="207578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81E1F2-B974-9E58-5C18-306C227403F2}"/>
              </a:ext>
            </a:extLst>
          </p:cNvPr>
          <p:cNvSpPr>
            <a:spLocks noGrp="1"/>
          </p:cNvSpPr>
          <p:nvPr>
            <p:ph type="body" sz="quarter" idx="27"/>
          </p:nvPr>
        </p:nvSpPr>
        <p:spPr>
          <a:xfrm>
            <a:off x="466726" y="1658938"/>
            <a:ext cx="2998774" cy="4751388"/>
          </a:xfrm>
        </p:spPr>
        <p:txBody>
          <a:bodyPr/>
          <a:lstStyle/>
          <a:p>
            <a:pPr lvl="6"/>
            <a:r>
              <a:rPr lang="sv-SE" sz="1400" dirty="0"/>
              <a:t>Flest anser att det är politiker som ansvarar mest för att stoppa klimatförändringarna.</a:t>
            </a:r>
          </a:p>
          <a:p>
            <a:pPr lvl="6"/>
            <a:r>
              <a:rPr lang="sv-SE" sz="1400" b="0" dirty="0">
                <a:ea typeface="Roboto"/>
                <a:cs typeface="Segoe UI"/>
              </a:rPr>
              <a:t>Kvinnor anser i något högre grad än män att det är företagens ansvar. Det anser även de unga jämfört med äldre åldersgrupper.</a:t>
            </a:r>
          </a:p>
          <a:p>
            <a:pPr lvl="6"/>
            <a:r>
              <a:rPr lang="sv-SE" sz="1400" b="0" dirty="0">
                <a:ea typeface="Roboto"/>
                <a:cs typeface="Segoe UI"/>
              </a:rPr>
              <a:t>Likt förra mätningen anser 50-64 åringarna (särskilt män) i högre grad än övriga att det är individens ansvar. </a:t>
            </a:r>
          </a:p>
          <a:p>
            <a:pPr lvl="6"/>
            <a:r>
              <a:rPr lang="sv-SE" sz="1400" b="0" dirty="0">
                <a:solidFill>
                  <a:schemeClr val="tx1"/>
                </a:solidFill>
                <a:ea typeface="Roboto"/>
                <a:cs typeface="Segoe UI"/>
              </a:rPr>
              <a:t>Trycket på politikerna har ökat från föregående år.</a:t>
            </a:r>
            <a:endParaRPr lang="sv-SE" sz="1400" b="0" dirty="0">
              <a:solidFill>
                <a:schemeClr val="tx1"/>
              </a:solidFill>
            </a:endParaRPr>
          </a:p>
        </p:txBody>
      </p:sp>
      <p:sp>
        <p:nvSpPr>
          <p:cNvPr id="5" name="Footer Placeholder 4">
            <a:extLst>
              <a:ext uri="{FF2B5EF4-FFF2-40B4-BE49-F238E27FC236}">
                <a16:creationId xmlns:a16="http://schemas.microsoft.com/office/drawing/2014/main" id="{E87E21B0-A674-B311-4A62-2255371C2561}"/>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EBA4A87B-BDDA-1963-BDBC-70D2E3344283}"/>
              </a:ext>
            </a:extLst>
          </p:cNvPr>
          <p:cNvSpPr>
            <a:spLocks noGrp="1"/>
          </p:cNvSpPr>
          <p:nvPr>
            <p:ph type="title"/>
          </p:nvPr>
        </p:nvSpPr>
        <p:spPr/>
        <p:txBody>
          <a:bodyPr/>
          <a:lstStyle/>
          <a:p>
            <a:r>
              <a:rPr lang="sv-SE" dirty="0">
                <a:latin typeface="Georgia"/>
                <a:cs typeface="Segoe UI"/>
              </a:rPr>
              <a:t>En majoritet anser att politiker bör ansvaret</a:t>
            </a:r>
            <a:endParaRPr lang="sv-SE" dirty="0"/>
          </a:p>
        </p:txBody>
      </p:sp>
      <p:graphicFrame>
        <p:nvGraphicFramePr>
          <p:cNvPr id="20" name="Content Placeholder 19">
            <a:extLst>
              <a:ext uri="{FF2B5EF4-FFF2-40B4-BE49-F238E27FC236}">
                <a16:creationId xmlns:a16="http://schemas.microsoft.com/office/drawing/2014/main" id="{FEB8FD4A-2DBD-A06F-1828-6DFC598CFA11}"/>
              </a:ext>
            </a:extLst>
          </p:cNvPr>
          <p:cNvGraphicFramePr>
            <a:graphicFrameLocks noGrp="1"/>
          </p:cNvGraphicFramePr>
          <p:nvPr>
            <p:ph sz="quarter" idx="30"/>
            <p:extLst>
              <p:ext uri="{D42A27DB-BD31-4B8C-83A1-F6EECF244321}">
                <p14:modId xmlns:p14="http://schemas.microsoft.com/office/powerpoint/2010/main" val="50772438"/>
              </p:ext>
            </p:extLst>
          </p:nvPr>
        </p:nvGraphicFramePr>
        <p:xfrm>
          <a:off x="4298951" y="2264952"/>
          <a:ext cx="7423118" cy="38068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549BCF2D-28EF-122E-B3EB-F57A46AE1A21}"/>
              </a:ext>
            </a:extLst>
          </p:cNvPr>
          <p:cNvSpPr>
            <a:spLocks noGrp="1"/>
          </p:cNvSpPr>
          <p:nvPr>
            <p:ph type="body" sz="quarter" idx="22"/>
          </p:nvPr>
        </p:nvSpPr>
        <p:spPr>
          <a:xfrm>
            <a:off x="460374" y="1064176"/>
            <a:ext cx="11268075" cy="421722"/>
          </a:xfrm>
        </p:spPr>
        <p:txBody>
          <a:bodyPr/>
          <a:lstStyle/>
          <a:p>
            <a:r>
              <a:rPr lang="sv-SE" dirty="0">
                <a:latin typeface="Century Gothic"/>
                <a:ea typeface="Roboto"/>
                <a:cs typeface="Segoe UI"/>
              </a:rPr>
              <a:t>Uppfattning om ansvar för klimatförändringarna</a:t>
            </a:r>
          </a:p>
        </p:txBody>
      </p:sp>
      <p:cxnSp>
        <p:nvCxnSpPr>
          <p:cNvPr id="11" name="Straight Connector 10">
            <a:extLst>
              <a:ext uri="{FF2B5EF4-FFF2-40B4-BE49-F238E27FC236}">
                <a16:creationId xmlns:a16="http://schemas.microsoft.com/office/drawing/2014/main" id="{688E7B62-8530-9CE2-FC8F-6C2C98503435}"/>
              </a:ext>
            </a:extLst>
          </p:cNvPr>
          <p:cNvCxnSpPr>
            <a:cxnSpLocks/>
          </p:cNvCxnSpPr>
          <p:nvPr/>
        </p:nvCxnSpPr>
        <p:spPr>
          <a:xfrm>
            <a:off x="4298951" y="1694678"/>
            <a:ext cx="74262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09720929-7AC7-D71D-DA9E-D643F5254E2E}"/>
              </a:ext>
            </a:extLst>
          </p:cNvPr>
          <p:cNvSpPr txBox="1">
            <a:spLocks/>
          </p:cNvSpPr>
          <p:nvPr/>
        </p:nvSpPr>
        <p:spPr>
          <a:xfrm>
            <a:off x="4299752" y="1767746"/>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Vem anser du ansvarar mest för att stoppa klimatförändringarna?</a:t>
            </a:r>
          </a:p>
        </p:txBody>
      </p:sp>
      <p:sp>
        <p:nvSpPr>
          <p:cNvPr id="13" name="Text Placeholder 3">
            <a:extLst>
              <a:ext uri="{FF2B5EF4-FFF2-40B4-BE49-F238E27FC236}">
                <a16:creationId xmlns:a16="http://schemas.microsoft.com/office/drawing/2014/main" id="{BC4ECD7C-587C-824F-7347-31402C32E09F}"/>
              </a:ext>
            </a:extLst>
          </p:cNvPr>
          <p:cNvSpPr txBox="1">
            <a:spLocks/>
          </p:cNvSpPr>
          <p:nvPr/>
        </p:nvSpPr>
        <p:spPr>
          <a:xfrm>
            <a:off x="4299752"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15" name="Text Placeholder 3">
            <a:extLst>
              <a:ext uri="{FF2B5EF4-FFF2-40B4-BE49-F238E27FC236}">
                <a16:creationId xmlns:a16="http://schemas.microsoft.com/office/drawing/2014/main" id="{E60845D7-21DF-EF23-E22F-0A3CD960F4C8}"/>
              </a:ext>
            </a:extLst>
          </p:cNvPr>
          <p:cNvSpPr txBox="1">
            <a:spLocks/>
          </p:cNvSpPr>
          <p:nvPr/>
        </p:nvSpPr>
        <p:spPr>
          <a:xfrm>
            <a:off x="4299752" y="6268405"/>
            <a:ext cx="6149941"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16" name="Straight Connector 15">
            <a:extLst>
              <a:ext uri="{FF2B5EF4-FFF2-40B4-BE49-F238E27FC236}">
                <a16:creationId xmlns:a16="http://schemas.microsoft.com/office/drawing/2014/main" id="{8E364852-7F27-B6AA-DFB8-E688AF3434CD}"/>
              </a:ext>
            </a:extLst>
          </p:cNvPr>
          <p:cNvCxnSpPr>
            <a:cxnSpLocks/>
          </p:cNvCxnSpPr>
          <p:nvPr/>
        </p:nvCxnSpPr>
        <p:spPr>
          <a:xfrm>
            <a:off x="4298951" y="6214683"/>
            <a:ext cx="74262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9EE6090-1B1B-D897-1187-3B22FF02B7B2}"/>
              </a:ext>
            </a:extLst>
          </p:cNvPr>
          <p:cNvSpPr>
            <a:spLocks noGrp="1"/>
          </p:cNvSpPr>
          <p:nvPr>
            <p:ph type="sldNum" sz="quarter" idx="16"/>
          </p:nvPr>
        </p:nvSpPr>
        <p:spPr/>
        <p:txBody>
          <a:bodyPr/>
          <a:lstStyle/>
          <a:p>
            <a:fld id="{63DCA5C9-2E11-4C67-86EB-AE1DE127DC64}" type="slidenum">
              <a:rPr lang="en-US" smtClean="0"/>
              <a:pPr/>
              <a:t>14</a:t>
            </a:fld>
            <a:endParaRPr lang="en-US"/>
          </a:p>
        </p:txBody>
      </p:sp>
      <p:sp>
        <p:nvSpPr>
          <p:cNvPr id="2" name="Text Placeholder 17">
            <a:extLst>
              <a:ext uri="{FF2B5EF4-FFF2-40B4-BE49-F238E27FC236}">
                <a16:creationId xmlns:a16="http://schemas.microsoft.com/office/drawing/2014/main" id="{295036EB-7DBB-A347-D89B-833679620299}"/>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Uppfattning om klimatpolitiken</a:t>
            </a:r>
          </a:p>
        </p:txBody>
      </p:sp>
    </p:spTree>
    <p:extLst>
      <p:ext uri="{BB962C8B-B14F-4D97-AF65-F5344CB8AC3E}">
        <p14:creationId xmlns:p14="http://schemas.microsoft.com/office/powerpoint/2010/main" val="173438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C541-D275-3F83-6912-6A8E988B71F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AC74EE-2E1C-1BD6-1B15-D61346A7528F}"/>
              </a:ext>
            </a:extLst>
          </p:cNvPr>
          <p:cNvSpPr>
            <a:spLocks noGrp="1"/>
          </p:cNvSpPr>
          <p:nvPr>
            <p:ph type="body" sz="quarter" idx="27"/>
          </p:nvPr>
        </p:nvSpPr>
        <p:spPr>
          <a:xfrm>
            <a:off x="466762" y="1658938"/>
            <a:ext cx="2324064" cy="4751388"/>
          </a:xfrm>
        </p:spPr>
        <p:txBody>
          <a:bodyPr/>
          <a:lstStyle/>
          <a:p>
            <a:pPr lvl="6"/>
            <a:r>
              <a:rPr lang="sv-SE" sz="1400" dirty="0"/>
              <a:t>Sju av tio anser att politikerna borde göra mycket mer för att begränsa klimat-förändringarna, i linje med 2024 och 2023. </a:t>
            </a:r>
            <a:endParaRPr lang="sv-SE" sz="1400" dirty="0">
              <a:highlight>
                <a:srgbClr val="FFFF00"/>
              </a:highlight>
            </a:endParaRPr>
          </a:p>
          <a:p>
            <a:pPr lvl="6"/>
            <a:r>
              <a:rPr lang="sv-SE" sz="1400" b="0" dirty="0"/>
              <a:t>Gruppen 50-64 åringar instämmer i något lägre grad med påståendet (63%), vilket skulle kopplas till deras inställning till privatpersonernas ansvar.</a:t>
            </a:r>
          </a:p>
        </p:txBody>
      </p:sp>
      <p:sp>
        <p:nvSpPr>
          <p:cNvPr id="5" name="Footer Placeholder 4">
            <a:extLst>
              <a:ext uri="{FF2B5EF4-FFF2-40B4-BE49-F238E27FC236}">
                <a16:creationId xmlns:a16="http://schemas.microsoft.com/office/drawing/2014/main" id="{D90846C8-7CAF-E6E7-CA8B-323BADD39705}"/>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2B851127-81CA-CA3A-F793-FBFDDDB419C6}"/>
              </a:ext>
            </a:extLst>
          </p:cNvPr>
          <p:cNvSpPr>
            <a:spLocks noGrp="1"/>
          </p:cNvSpPr>
          <p:nvPr>
            <p:ph type="title"/>
          </p:nvPr>
        </p:nvSpPr>
        <p:spPr/>
        <p:txBody>
          <a:bodyPr/>
          <a:lstStyle/>
          <a:p>
            <a:r>
              <a:rPr lang="sv-SE" dirty="0">
                <a:latin typeface="Georgia"/>
                <a:cs typeface="Segoe UI"/>
              </a:rPr>
              <a:t>Fortsatt många som vill att politiker borde göra mer</a:t>
            </a:r>
            <a:endParaRPr lang="en-GB" dirty="0">
              <a:latin typeface="Georgia"/>
              <a:cs typeface="Segoe UI"/>
            </a:endParaRPr>
          </a:p>
        </p:txBody>
      </p:sp>
      <p:graphicFrame>
        <p:nvGraphicFramePr>
          <p:cNvPr id="20" name="Content Placeholder 19">
            <a:extLst>
              <a:ext uri="{FF2B5EF4-FFF2-40B4-BE49-F238E27FC236}">
                <a16:creationId xmlns:a16="http://schemas.microsoft.com/office/drawing/2014/main" id="{12626FFE-8802-22B0-877A-6F7F353E50A0}"/>
              </a:ext>
            </a:extLst>
          </p:cNvPr>
          <p:cNvGraphicFramePr>
            <a:graphicFrameLocks noGrp="1"/>
          </p:cNvGraphicFramePr>
          <p:nvPr>
            <p:ph sz="quarter" idx="30"/>
            <p:extLst>
              <p:ext uri="{D42A27DB-BD31-4B8C-83A1-F6EECF244321}">
                <p14:modId xmlns:p14="http://schemas.microsoft.com/office/powerpoint/2010/main" val="3115890706"/>
              </p:ext>
            </p:extLst>
          </p:nvPr>
        </p:nvGraphicFramePr>
        <p:xfrm>
          <a:off x="3011390" y="2432254"/>
          <a:ext cx="6062190" cy="36395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5DFB8126-4B37-7BD6-8F8F-5D106ADDEA23}"/>
              </a:ext>
            </a:extLst>
          </p:cNvPr>
          <p:cNvSpPr>
            <a:spLocks noGrp="1"/>
          </p:cNvSpPr>
          <p:nvPr>
            <p:ph type="body" sz="quarter" idx="22"/>
          </p:nvPr>
        </p:nvSpPr>
        <p:spPr>
          <a:xfrm>
            <a:off x="460374" y="1061960"/>
            <a:ext cx="11268075" cy="421722"/>
          </a:xfrm>
        </p:spPr>
        <p:txBody>
          <a:bodyPr/>
          <a:lstStyle/>
          <a:p>
            <a:r>
              <a:rPr lang="sv-SE" dirty="0">
                <a:latin typeface="Century Gothic"/>
                <a:ea typeface="Roboto"/>
                <a:cs typeface="Segoe UI"/>
              </a:rPr>
              <a:t>Uppfattning om politiker och beslutsfattare borde göra mer </a:t>
            </a:r>
          </a:p>
        </p:txBody>
      </p:sp>
      <p:cxnSp>
        <p:nvCxnSpPr>
          <p:cNvPr id="11" name="Straight Connector 10">
            <a:extLst>
              <a:ext uri="{FF2B5EF4-FFF2-40B4-BE49-F238E27FC236}">
                <a16:creationId xmlns:a16="http://schemas.microsoft.com/office/drawing/2014/main" id="{B0ADC516-5030-260C-EEDF-2003B4A8264C}"/>
              </a:ext>
            </a:extLst>
          </p:cNvPr>
          <p:cNvCxnSpPr>
            <a:cxnSpLocks/>
          </p:cNvCxnSpPr>
          <p:nvPr/>
        </p:nvCxnSpPr>
        <p:spPr>
          <a:xfrm>
            <a:off x="3011392" y="1694678"/>
            <a:ext cx="61499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0D2F16E9-BF27-8475-809E-74DB494BBEDF}"/>
              </a:ext>
            </a:extLst>
          </p:cNvPr>
          <p:cNvSpPr txBox="1">
            <a:spLocks/>
          </p:cNvSpPr>
          <p:nvPr/>
        </p:nvSpPr>
        <p:spPr>
          <a:xfrm>
            <a:off x="3011390" y="1767746"/>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Påstående: Våra politiker och beslutsfattare borde göra mycket mer för att begränsa klimatförändringarna.</a:t>
            </a:r>
          </a:p>
        </p:txBody>
      </p:sp>
      <p:sp>
        <p:nvSpPr>
          <p:cNvPr id="13" name="Text Placeholder 3">
            <a:extLst>
              <a:ext uri="{FF2B5EF4-FFF2-40B4-BE49-F238E27FC236}">
                <a16:creationId xmlns:a16="http://schemas.microsoft.com/office/drawing/2014/main" id="{1203A52F-3D17-B3B5-C525-E57565C958CF}"/>
              </a:ext>
            </a:extLst>
          </p:cNvPr>
          <p:cNvSpPr txBox="1">
            <a:spLocks/>
          </p:cNvSpPr>
          <p:nvPr/>
        </p:nvSpPr>
        <p:spPr>
          <a:xfrm>
            <a:off x="5575296" y="2133289"/>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Andelar i %</a:t>
            </a:r>
          </a:p>
        </p:txBody>
      </p:sp>
      <p:sp>
        <p:nvSpPr>
          <p:cNvPr id="15" name="Text Placeholder 3">
            <a:extLst>
              <a:ext uri="{FF2B5EF4-FFF2-40B4-BE49-F238E27FC236}">
                <a16:creationId xmlns:a16="http://schemas.microsoft.com/office/drawing/2014/main" id="{A6423336-BD61-283A-2C7C-06BAF300881A}"/>
              </a:ext>
            </a:extLst>
          </p:cNvPr>
          <p:cNvSpPr txBox="1">
            <a:spLocks/>
          </p:cNvSpPr>
          <p:nvPr/>
        </p:nvSpPr>
        <p:spPr>
          <a:xfrm>
            <a:off x="3011390" y="6268405"/>
            <a:ext cx="6149941"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16" name="Straight Connector 15">
            <a:extLst>
              <a:ext uri="{FF2B5EF4-FFF2-40B4-BE49-F238E27FC236}">
                <a16:creationId xmlns:a16="http://schemas.microsoft.com/office/drawing/2014/main" id="{F70E1190-4B83-2A0C-7250-C2336D270203}"/>
              </a:ext>
            </a:extLst>
          </p:cNvPr>
          <p:cNvCxnSpPr>
            <a:cxnSpLocks/>
          </p:cNvCxnSpPr>
          <p:nvPr/>
        </p:nvCxnSpPr>
        <p:spPr>
          <a:xfrm>
            <a:off x="3011392" y="6214683"/>
            <a:ext cx="61499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3F8E6EEE-0F58-55B5-1B67-34B68D30A3EA}"/>
              </a:ext>
            </a:extLst>
          </p:cNvPr>
          <p:cNvSpPr>
            <a:spLocks noGrp="1"/>
          </p:cNvSpPr>
          <p:nvPr>
            <p:ph type="sldNum" sz="quarter" idx="16"/>
          </p:nvPr>
        </p:nvSpPr>
        <p:spPr/>
        <p:txBody>
          <a:bodyPr/>
          <a:lstStyle/>
          <a:p>
            <a:fld id="{63DCA5C9-2E11-4C67-86EB-AE1DE127DC64}" type="slidenum">
              <a:rPr lang="en-US" smtClean="0"/>
              <a:pPr/>
              <a:t>15</a:t>
            </a:fld>
            <a:endParaRPr lang="en-US"/>
          </a:p>
        </p:txBody>
      </p:sp>
      <p:sp>
        <p:nvSpPr>
          <p:cNvPr id="2" name="Text Placeholder 17">
            <a:extLst>
              <a:ext uri="{FF2B5EF4-FFF2-40B4-BE49-F238E27FC236}">
                <a16:creationId xmlns:a16="http://schemas.microsoft.com/office/drawing/2014/main" id="{489E69CA-F85E-7DE5-E535-AB9D4D6BEDF1}"/>
              </a:ext>
            </a:extLst>
          </p:cNvPr>
          <p:cNvSpPr txBox="1">
            <a:spLocks noGrp="1"/>
          </p:cNvSpPr>
          <p:nvPr>
            <p:ph type="body" sz="quarter" idx="31"/>
          </p:nvPr>
        </p:nvSpPr>
        <p:spPr>
          <a:xfrm>
            <a:off x="460375" y="173038"/>
            <a:ext cx="11268075" cy="19526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Uppfattning om klimatpolitiken</a:t>
            </a:r>
          </a:p>
        </p:txBody>
      </p:sp>
      <p:sp>
        <p:nvSpPr>
          <p:cNvPr id="19" name="Platshållare för text 28">
            <a:extLst>
              <a:ext uri="{FF2B5EF4-FFF2-40B4-BE49-F238E27FC236}">
                <a16:creationId xmlns:a16="http://schemas.microsoft.com/office/drawing/2014/main" id="{4909EC91-63D2-F537-F2B8-96D0E1EE1CA9}"/>
              </a:ext>
            </a:extLst>
          </p:cNvPr>
          <p:cNvSpPr txBox="1">
            <a:spLocks/>
          </p:cNvSpPr>
          <p:nvPr/>
        </p:nvSpPr>
        <p:spPr>
          <a:xfrm>
            <a:off x="9404386" y="2304141"/>
            <a:ext cx="2324064" cy="2996099"/>
          </a:xfrm>
          <a:prstGeom prst="rect">
            <a:avLst/>
          </a:prstGeom>
          <a:solidFill>
            <a:schemeClr val="bg2"/>
          </a:solidFill>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en-GB"/>
              <a:t> </a:t>
            </a:r>
            <a:endParaRPr lang="en-GB" dirty="0"/>
          </a:p>
        </p:txBody>
      </p:sp>
      <p:graphicFrame>
        <p:nvGraphicFramePr>
          <p:cNvPr id="21" name="Diagram 17">
            <a:extLst>
              <a:ext uri="{FF2B5EF4-FFF2-40B4-BE49-F238E27FC236}">
                <a16:creationId xmlns:a16="http://schemas.microsoft.com/office/drawing/2014/main" id="{AE30AEAE-8C26-4504-6667-B3FDD4457C3B}"/>
              </a:ext>
            </a:extLst>
          </p:cNvPr>
          <p:cNvGraphicFramePr/>
          <p:nvPr>
            <p:extLst>
              <p:ext uri="{D42A27DB-BD31-4B8C-83A1-F6EECF244321}">
                <p14:modId xmlns:p14="http://schemas.microsoft.com/office/powerpoint/2010/main" val="749656539"/>
              </p:ext>
            </p:extLst>
          </p:nvPr>
        </p:nvGraphicFramePr>
        <p:xfrm>
          <a:off x="9474304" y="2661028"/>
          <a:ext cx="2144710" cy="241299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ruta 20">
            <a:extLst>
              <a:ext uri="{FF2B5EF4-FFF2-40B4-BE49-F238E27FC236}">
                <a16:creationId xmlns:a16="http://schemas.microsoft.com/office/drawing/2014/main" id="{0D1887A2-E08B-7A09-F7ED-1B429E00D5D0}"/>
              </a:ext>
            </a:extLst>
          </p:cNvPr>
          <p:cNvSpPr txBox="1"/>
          <p:nvPr/>
        </p:nvSpPr>
        <p:spPr>
          <a:xfrm>
            <a:off x="9419196" y="2409392"/>
            <a:ext cx="2217747" cy="215444"/>
          </a:xfrm>
          <a:prstGeom prst="rect">
            <a:avLst/>
          </a:prstGeom>
        </p:spPr>
        <p:txBody>
          <a:bodyPr vert="horz" wrap="square" lIns="0" tIns="0" rIns="0" bIns="0" rtlCol="0">
            <a:spAutoFit/>
          </a:bodyPr>
          <a:lstStyle/>
          <a:p>
            <a:pPr algn="l"/>
            <a:r>
              <a:rPr lang="sv-SE" sz="1400" b="1" noProof="0" dirty="0"/>
              <a:t>Utveckling över tid</a:t>
            </a:r>
          </a:p>
        </p:txBody>
      </p:sp>
      <p:sp>
        <p:nvSpPr>
          <p:cNvPr id="23" name="Text Placeholder 3">
            <a:extLst>
              <a:ext uri="{FF2B5EF4-FFF2-40B4-BE49-F238E27FC236}">
                <a16:creationId xmlns:a16="http://schemas.microsoft.com/office/drawing/2014/main" id="{6AA54A2A-9D7F-6649-339F-D3E8948E8E94}"/>
              </a:ext>
            </a:extLst>
          </p:cNvPr>
          <p:cNvSpPr txBox="1">
            <a:spLocks/>
          </p:cNvSpPr>
          <p:nvPr/>
        </p:nvSpPr>
        <p:spPr>
          <a:xfrm>
            <a:off x="9429961" y="2680202"/>
            <a:ext cx="1722134" cy="1708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noProof="0" dirty="0"/>
              <a:t>Andel </a:t>
            </a:r>
            <a:r>
              <a:rPr lang="sv-SE" sz="1000" noProof="0" dirty="0"/>
              <a:t>instämmer (</a:t>
            </a:r>
            <a:r>
              <a:rPr lang="sv-SE" sz="1000" dirty="0"/>
              <a:t>4+5</a:t>
            </a:r>
            <a:r>
              <a:rPr lang="sv-SE" sz="1000" noProof="0" dirty="0"/>
              <a:t>) </a:t>
            </a:r>
            <a:r>
              <a:rPr lang="sv-SE" sz="1000" b="0" noProof="0" dirty="0"/>
              <a:t>i %</a:t>
            </a:r>
          </a:p>
        </p:txBody>
      </p:sp>
      <p:sp>
        <p:nvSpPr>
          <p:cNvPr id="26" name="Left Brace 25">
            <a:extLst>
              <a:ext uri="{FF2B5EF4-FFF2-40B4-BE49-F238E27FC236}">
                <a16:creationId xmlns:a16="http://schemas.microsoft.com/office/drawing/2014/main" id="{6A1AE059-46D1-141B-1660-FE074501FD12}"/>
              </a:ext>
            </a:extLst>
          </p:cNvPr>
          <p:cNvSpPr/>
          <p:nvPr/>
        </p:nvSpPr>
        <p:spPr>
          <a:xfrm rot="5400000">
            <a:off x="6539995" y="1507597"/>
            <a:ext cx="152416" cy="38901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1E7FEEE7-6D22-A1DE-0D4D-BD9CEE9F88B2}"/>
              </a:ext>
            </a:extLst>
          </p:cNvPr>
          <p:cNvSpPr txBox="1"/>
          <p:nvPr/>
        </p:nvSpPr>
        <p:spPr>
          <a:xfrm>
            <a:off x="6302187" y="3119512"/>
            <a:ext cx="629486" cy="182267"/>
          </a:xfrm>
          <a:prstGeom prst="rect">
            <a:avLst/>
          </a:prstGeom>
          <a:noFill/>
        </p:spPr>
        <p:txBody>
          <a:bodyPr wrap="square" lIns="0" tIns="0" rIns="0" bIns="0" rtlCol="0">
            <a:noAutofit/>
          </a:bodyPr>
          <a:lstStyle/>
          <a:p>
            <a:pPr marL="0" indent="-3657600" algn="ctr">
              <a:spcAft>
                <a:spcPts val="600"/>
              </a:spcAft>
            </a:pPr>
            <a:r>
              <a:rPr lang="en-US" sz="1400" b="0" i="0" dirty="0">
                <a:latin typeface="+mn-lt"/>
                <a:ea typeface="Roboto" panose="02000000000000000000" pitchFamily="2" charset="0"/>
                <a:cs typeface="Segoe UI" panose="020B0502040204020203" pitchFamily="34" charset="0"/>
              </a:rPr>
              <a:t>69%</a:t>
            </a:r>
          </a:p>
        </p:txBody>
      </p:sp>
    </p:spTree>
    <p:extLst>
      <p:ext uri="{BB962C8B-B14F-4D97-AF65-F5344CB8AC3E}">
        <p14:creationId xmlns:p14="http://schemas.microsoft.com/office/powerpoint/2010/main" val="306355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1524-908B-A4D1-A937-ADB71D0FE280}"/>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67E09CC9-5D8A-6FE2-2FD3-9EF1AB2ECB80}"/>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6C2D29E4-C577-76C1-5DCF-ED31F90E1CD8}"/>
              </a:ext>
            </a:extLst>
          </p:cNvPr>
          <p:cNvSpPr>
            <a:spLocks noGrp="1"/>
          </p:cNvSpPr>
          <p:nvPr>
            <p:ph type="title"/>
          </p:nvPr>
        </p:nvSpPr>
        <p:spPr/>
        <p:txBody>
          <a:bodyPr/>
          <a:lstStyle/>
          <a:p>
            <a:r>
              <a:rPr lang="sv-SE" dirty="0"/>
              <a:t>7 av 10 anser att klimatpolitiken borde vara mer ambitiös</a:t>
            </a:r>
          </a:p>
        </p:txBody>
      </p:sp>
      <p:sp>
        <p:nvSpPr>
          <p:cNvPr id="9" name="Text Placeholder 8">
            <a:extLst>
              <a:ext uri="{FF2B5EF4-FFF2-40B4-BE49-F238E27FC236}">
                <a16:creationId xmlns:a16="http://schemas.microsoft.com/office/drawing/2014/main" id="{4DAFF6F5-0AE8-6B93-B4E5-77415855ED9F}"/>
              </a:ext>
            </a:extLst>
          </p:cNvPr>
          <p:cNvSpPr>
            <a:spLocks noGrp="1"/>
          </p:cNvSpPr>
          <p:nvPr>
            <p:ph type="body" sz="quarter" idx="22"/>
          </p:nvPr>
        </p:nvSpPr>
        <p:spPr/>
        <p:txBody>
          <a:bodyPr/>
          <a:lstStyle/>
          <a:p>
            <a:r>
              <a:rPr lang="sv-SE" dirty="0">
                <a:latin typeface="Century Gothic"/>
                <a:ea typeface="Roboto"/>
                <a:cs typeface="Segoe UI"/>
              </a:rPr>
              <a:t>Regeringens klimatpolitik</a:t>
            </a:r>
          </a:p>
          <a:p>
            <a:endParaRPr lang="sv-SE" dirty="0"/>
          </a:p>
        </p:txBody>
      </p:sp>
      <p:cxnSp>
        <p:nvCxnSpPr>
          <p:cNvPr id="10" name="Straight Connector 9">
            <a:extLst>
              <a:ext uri="{FF2B5EF4-FFF2-40B4-BE49-F238E27FC236}">
                <a16:creationId xmlns:a16="http://schemas.microsoft.com/office/drawing/2014/main" id="{280B4219-CDC6-C951-518B-AAAE0168397D}"/>
              </a:ext>
            </a:extLst>
          </p:cNvPr>
          <p:cNvCxnSpPr>
            <a:cxnSpLocks/>
          </p:cNvCxnSpPr>
          <p:nvPr/>
        </p:nvCxnSpPr>
        <p:spPr>
          <a:xfrm>
            <a:off x="460375" y="1694678"/>
            <a:ext cx="76771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5FFE722A-7C3A-DBC4-000F-689987B857BF}"/>
              </a:ext>
            </a:extLst>
          </p:cNvPr>
          <p:cNvSpPr txBox="1">
            <a:spLocks/>
          </p:cNvSpPr>
          <p:nvPr/>
        </p:nvSpPr>
        <p:spPr>
          <a:xfrm>
            <a:off x="460371" y="1767747"/>
            <a:ext cx="7196573" cy="1878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Hur väl instämmer du i följande påståenden?</a:t>
            </a:r>
          </a:p>
        </p:txBody>
      </p:sp>
      <p:sp>
        <p:nvSpPr>
          <p:cNvPr id="18" name="Text Placeholder 3">
            <a:extLst>
              <a:ext uri="{FF2B5EF4-FFF2-40B4-BE49-F238E27FC236}">
                <a16:creationId xmlns:a16="http://schemas.microsoft.com/office/drawing/2014/main" id="{262B1EAC-A619-1AFC-9487-9C6BF4AA4EDA}"/>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a:t>Andel i %</a:t>
            </a:r>
          </a:p>
        </p:txBody>
      </p:sp>
      <p:sp>
        <p:nvSpPr>
          <p:cNvPr id="21" name="Text Placeholder 3">
            <a:extLst>
              <a:ext uri="{FF2B5EF4-FFF2-40B4-BE49-F238E27FC236}">
                <a16:creationId xmlns:a16="http://schemas.microsoft.com/office/drawing/2014/main" id="{03D0C740-4DF2-895E-81E7-2F3B65F9EDE0}"/>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22" name="Straight Connector 21">
            <a:extLst>
              <a:ext uri="{FF2B5EF4-FFF2-40B4-BE49-F238E27FC236}">
                <a16:creationId xmlns:a16="http://schemas.microsoft.com/office/drawing/2014/main" id="{D43D0378-8240-C8FA-D251-2187C52D4288}"/>
              </a:ext>
            </a:extLst>
          </p:cNvPr>
          <p:cNvCxnSpPr>
            <a:cxnSpLocks/>
          </p:cNvCxnSpPr>
          <p:nvPr/>
        </p:nvCxnSpPr>
        <p:spPr>
          <a:xfrm>
            <a:off x="460374" y="6214683"/>
            <a:ext cx="76771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5">
            <a:extLst>
              <a:ext uri="{FF2B5EF4-FFF2-40B4-BE49-F238E27FC236}">
                <a16:creationId xmlns:a16="http://schemas.microsoft.com/office/drawing/2014/main" id="{0B07482C-7B2C-FB89-B82C-6A0BD924FB6F}"/>
              </a:ext>
            </a:extLst>
          </p:cNvPr>
          <p:cNvGraphicFramePr>
            <a:graphicFrameLocks noGrp="1"/>
          </p:cNvGraphicFramePr>
          <p:nvPr>
            <p:ph sz="quarter" idx="25"/>
            <p:extLst>
              <p:ext uri="{D42A27DB-BD31-4B8C-83A1-F6EECF244321}">
                <p14:modId xmlns:p14="http://schemas.microsoft.com/office/powerpoint/2010/main" val="226308691"/>
              </p:ext>
            </p:extLst>
          </p:nvPr>
        </p:nvGraphicFramePr>
        <p:xfrm>
          <a:off x="460372" y="2130973"/>
          <a:ext cx="6607178" cy="393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D9C8C18-4DBC-5A4E-6A55-18C7C0FDA6BE}"/>
              </a:ext>
            </a:extLst>
          </p:cNvPr>
          <p:cNvSpPr>
            <a:spLocks noGrp="1"/>
          </p:cNvSpPr>
          <p:nvPr>
            <p:ph type="sldNum" sz="quarter" idx="16"/>
          </p:nvPr>
        </p:nvSpPr>
        <p:spPr/>
        <p:txBody>
          <a:bodyPr/>
          <a:lstStyle/>
          <a:p>
            <a:fld id="{63DCA5C9-2E11-4C67-86EB-AE1DE127DC64}" type="slidenum">
              <a:rPr lang="en-US" smtClean="0"/>
              <a:pPr/>
              <a:t>16</a:t>
            </a:fld>
            <a:endParaRPr lang="en-US"/>
          </a:p>
        </p:txBody>
      </p:sp>
      <p:sp>
        <p:nvSpPr>
          <p:cNvPr id="2" name="Text Placeholder 17">
            <a:extLst>
              <a:ext uri="{FF2B5EF4-FFF2-40B4-BE49-F238E27FC236}">
                <a16:creationId xmlns:a16="http://schemas.microsoft.com/office/drawing/2014/main" id="{934209A6-2C12-602B-7BCC-8C1F1C6B45A0}"/>
              </a:ext>
            </a:extLst>
          </p:cNvPr>
          <p:cNvSpPr txBox="1">
            <a:spLocks/>
          </p:cNvSpPr>
          <p:nvPr/>
        </p:nvSpPr>
        <p:spPr>
          <a:xfrm>
            <a:off x="460375" y="172762"/>
            <a:ext cx="11268075" cy="195814"/>
          </a:xfrm>
          <a:prstGeom prst="rect">
            <a:avLst/>
          </a:prstGeom>
        </p:spPr>
        <p:txBody>
          <a:bodyPr vert="horz" lIns="0" tIns="36000" rIns="0" bIns="36000" rtlCol="0" anchor="ctr"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800" b="0" i="0" kern="1200" cap="none" spc="0" baseline="0">
                <a:solidFill>
                  <a:schemeClr val="accent6"/>
                </a:solidFill>
                <a:latin typeface="+mj-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latin typeface="+mn-lt"/>
              </a:rPr>
              <a:t>Uppfattning om klimatpolitiken</a:t>
            </a:r>
          </a:p>
        </p:txBody>
      </p:sp>
      <p:sp>
        <p:nvSpPr>
          <p:cNvPr id="8" name="Text Placeholder 3">
            <a:extLst>
              <a:ext uri="{FF2B5EF4-FFF2-40B4-BE49-F238E27FC236}">
                <a16:creationId xmlns:a16="http://schemas.microsoft.com/office/drawing/2014/main" id="{97C4DA8C-F98E-A323-C9CB-5D8E2EF202E6}"/>
              </a:ext>
            </a:extLst>
          </p:cNvPr>
          <p:cNvSpPr>
            <a:spLocks noGrp="1"/>
          </p:cNvSpPr>
          <p:nvPr>
            <p:ph type="body" sz="quarter" idx="27"/>
          </p:nvPr>
        </p:nvSpPr>
        <p:spPr>
          <a:xfrm>
            <a:off x="8553450" y="1658939"/>
            <a:ext cx="3178175" cy="4751387"/>
          </a:xfrm>
        </p:spPr>
        <p:txBody>
          <a:bodyPr vert="horz" lIns="0" tIns="0" rIns="0" bIns="0" rtlCol="0" anchor="t">
            <a:noAutofit/>
          </a:bodyPr>
          <a:lstStyle/>
          <a:p>
            <a:pPr lvl="6"/>
            <a:r>
              <a:rPr lang="sv-SE" sz="1400" dirty="0"/>
              <a:t>Kvinnor instämmer i högre grad än män i samtliga påståenden. </a:t>
            </a:r>
          </a:p>
          <a:p>
            <a:pPr lvl="6"/>
            <a:r>
              <a:rPr lang="sv-SE" sz="1400" b="0" dirty="0"/>
              <a:t>Män i gruppen 50-64 sticker ut genom att instämma i lägre grad än övriga i alla tre påståenden. </a:t>
            </a:r>
          </a:p>
          <a:p>
            <a:pPr lvl="6"/>
            <a:r>
              <a:rPr lang="sv-SE" sz="1400" b="0" dirty="0"/>
              <a:t>Det finns ett glapp mellan storstadsbor och övriga Sverige när det kommer till klimatpolitik, där storstadsbor i något högre utsträckning tycker att regeringen ska driva en ambitiös klimatpolitik (70% mot 65%). </a:t>
            </a:r>
          </a:p>
        </p:txBody>
      </p:sp>
      <p:sp>
        <p:nvSpPr>
          <p:cNvPr id="4" name="TextBox 3">
            <a:extLst>
              <a:ext uri="{FF2B5EF4-FFF2-40B4-BE49-F238E27FC236}">
                <a16:creationId xmlns:a16="http://schemas.microsoft.com/office/drawing/2014/main" id="{810BB508-3E93-AE84-E794-62C7BECDA7FF}"/>
              </a:ext>
            </a:extLst>
          </p:cNvPr>
          <p:cNvSpPr txBox="1"/>
          <p:nvPr/>
        </p:nvSpPr>
        <p:spPr>
          <a:xfrm>
            <a:off x="7064459" y="2456094"/>
            <a:ext cx="1039908" cy="421722"/>
          </a:xfrm>
          <a:prstGeom prst="rect">
            <a:avLst/>
          </a:prstGeom>
          <a:noFill/>
        </p:spPr>
        <p:txBody>
          <a:bodyPr wrap="square" lIns="0" tIns="0" rIns="0" bIns="0" rtlCol="0">
            <a:noAutofit/>
          </a:bodyPr>
          <a:lstStyle/>
          <a:p>
            <a:pPr algn="ctr"/>
            <a:endParaRPr lang="sv-SE" sz="1200" b="1" dirty="0"/>
          </a:p>
          <a:p>
            <a:pPr algn="ctr"/>
            <a:r>
              <a:rPr lang="sv-SE" sz="1200" b="1" dirty="0"/>
              <a:t>Andel 4+5</a:t>
            </a:r>
          </a:p>
        </p:txBody>
      </p:sp>
      <p:sp>
        <p:nvSpPr>
          <p:cNvPr id="7" name="TextBox 6">
            <a:extLst>
              <a:ext uri="{FF2B5EF4-FFF2-40B4-BE49-F238E27FC236}">
                <a16:creationId xmlns:a16="http://schemas.microsoft.com/office/drawing/2014/main" id="{1F7CE809-0C12-8795-57A4-598D665EAA6F}"/>
              </a:ext>
            </a:extLst>
          </p:cNvPr>
          <p:cNvSpPr txBox="1"/>
          <p:nvPr/>
        </p:nvSpPr>
        <p:spPr>
          <a:xfrm>
            <a:off x="7087963" y="3119713"/>
            <a:ext cx="1039908" cy="421722"/>
          </a:xfrm>
          <a:prstGeom prst="rect">
            <a:avLst/>
          </a:prstGeom>
          <a:noFill/>
        </p:spPr>
        <p:txBody>
          <a:bodyPr wrap="square" lIns="0" tIns="0" rIns="0" bIns="0" rtlCol="0">
            <a:noAutofit/>
          </a:bodyPr>
          <a:lstStyle/>
          <a:p>
            <a:pPr algn="ctr"/>
            <a:r>
              <a:rPr lang="sv-SE" sz="1400" b="1" dirty="0"/>
              <a:t>67% </a:t>
            </a:r>
            <a:endParaRPr lang="sv-SE" sz="1400" dirty="0"/>
          </a:p>
        </p:txBody>
      </p:sp>
      <p:sp>
        <p:nvSpPr>
          <p:cNvPr id="11" name="TextBox 10">
            <a:extLst>
              <a:ext uri="{FF2B5EF4-FFF2-40B4-BE49-F238E27FC236}">
                <a16:creationId xmlns:a16="http://schemas.microsoft.com/office/drawing/2014/main" id="{A4104808-F914-7EFE-688D-975C51C2A6D5}"/>
              </a:ext>
            </a:extLst>
          </p:cNvPr>
          <p:cNvSpPr txBox="1"/>
          <p:nvPr/>
        </p:nvSpPr>
        <p:spPr>
          <a:xfrm>
            <a:off x="7096926" y="4204445"/>
            <a:ext cx="1039908" cy="421722"/>
          </a:xfrm>
          <a:prstGeom prst="rect">
            <a:avLst/>
          </a:prstGeom>
          <a:noFill/>
        </p:spPr>
        <p:txBody>
          <a:bodyPr wrap="square" lIns="0" tIns="0" rIns="0" bIns="0" rtlCol="0">
            <a:noAutofit/>
          </a:bodyPr>
          <a:lstStyle/>
          <a:p>
            <a:pPr algn="ctr"/>
            <a:r>
              <a:rPr lang="sv-SE" sz="1400" b="1" dirty="0"/>
              <a:t>67% </a:t>
            </a:r>
          </a:p>
        </p:txBody>
      </p:sp>
      <p:sp>
        <p:nvSpPr>
          <p:cNvPr id="12" name="TextBox 11">
            <a:extLst>
              <a:ext uri="{FF2B5EF4-FFF2-40B4-BE49-F238E27FC236}">
                <a16:creationId xmlns:a16="http://schemas.microsoft.com/office/drawing/2014/main" id="{8E68429D-74CB-A620-5549-0E659B8E95E1}"/>
              </a:ext>
            </a:extLst>
          </p:cNvPr>
          <p:cNvSpPr txBox="1"/>
          <p:nvPr/>
        </p:nvSpPr>
        <p:spPr>
          <a:xfrm>
            <a:off x="7087959" y="5334002"/>
            <a:ext cx="1039908" cy="421722"/>
          </a:xfrm>
          <a:prstGeom prst="rect">
            <a:avLst/>
          </a:prstGeom>
          <a:noFill/>
        </p:spPr>
        <p:txBody>
          <a:bodyPr wrap="square" lIns="0" tIns="0" rIns="0" bIns="0" rtlCol="0">
            <a:noAutofit/>
          </a:bodyPr>
          <a:lstStyle/>
          <a:p>
            <a:pPr algn="ctr"/>
            <a:r>
              <a:rPr lang="sv-SE" sz="1400" b="1" dirty="0"/>
              <a:t>70%</a:t>
            </a:r>
          </a:p>
        </p:txBody>
      </p:sp>
    </p:spTree>
    <p:extLst>
      <p:ext uri="{BB962C8B-B14F-4D97-AF65-F5344CB8AC3E}">
        <p14:creationId xmlns:p14="http://schemas.microsoft.com/office/powerpoint/2010/main" val="394147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0589-69A3-3738-7E37-50E32B8437DC}"/>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19FC0-D5F5-E781-7FDC-A903E3569BAF}"/>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A9F6C1FA-525D-18F1-D692-7FC4522223CC}"/>
              </a:ext>
            </a:extLst>
          </p:cNvPr>
          <p:cNvSpPr>
            <a:spLocks noGrp="1"/>
          </p:cNvSpPr>
          <p:nvPr>
            <p:ph type="title"/>
          </p:nvPr>
        </p:nvSpPr>
        <p:spPr/>
        <p:txBody>
          <a:bodyPr/>
          <a:lstStyle/>
          <a:p>
            <a:r>
              <a:rPr lang="sv-SE" dirty="0">
                <a:latin typeface="Georgia"/>
              </a:rPr>
              <a:t>Kollektivtrafik viktigast för omställning på landsbygden</a:t>
            </a:r>
            <a:endParaRPr lang="sv-SE" dirty="0"/>
          </a:p>
        </p:txBody>
      </p:sp>
      <p:sp>
        <p:nvSpPr>
          <p:cNvPr id="9" name="Text Placeholder 8">
            <a:extLst>
              <a:ext uri="{FF2B5EF4-FFF2-40B4-BE49-F238E27FC236}">
                <a16:creationId xmlns:a16="http://schemas.microsoft.com/office/drawing/2014/main" id="{98593034-8F36-CF37-02A7-55A0B4A34939}"/>
              </a:ext>
            </a:extLst>
          </p:cNvPr>
          <p:cNvSpPr>
            <a:spLocks noGrp="1"/>
          </p:cNvSpPr>
          <p:nvPr>
            <p:ph type="body" sz="quarter" idx="22"/>
          </p:nvPr>
        </p:nvSpPr>
        <p:spPr/>
        <p:txBody>
          <a:bodyPr/>
          <a:lstStyle/>
          <a:p>
            <a:r>
              <a:rPr lang="sv-SE" dirty="0">
                <a:latin typeface="Century Gothic"/>
                <a:ea typeface="Roboto"/>
                <a:cs typeface="Segoe UI"/>
              </a:rPr>
              <a:t>Klimatpolitik på landsbygden</a:t>
            </a:r>
          </a:p>
          <a:p>
            <a:endParaRPr lang="sv-SE" dirty="0"/>
          </a:p>
        </p:txBody>
      </p:sp>
      <p:cxnSp>
        <p:nvCxnSpPr>
          <p:cNvPr id="10" name="Straight Connector 9">
            <a:extLst>
              <a:ext uri="{FF2B5EF4-FFF2-40B4-BE49-F238E27FC236}">
                <a16:creationId xmlns:a16="http://schemas.microsoft.com/office/drawing/2014/main" id="{51FFA3CA-8800-FD63-B77E-81B940ACD2A2}"/>
              </a:ext>
            </a:extLst>
          </p:cNvPr>
          <p:cNvCxnSpPr>
            <a:cxnSpLocks/>
          </p:cNvCxnSpPr>
          <p:nvPr/>
        </p:nvCxnSpPr>
        <p:spPr>
          <a:xfrm>
            <a:off x="460375" y="1694678"/>
            <a:ext cx="743280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EDFFBE0-80CD-960D-F007-4325CC60A676}"/>
              </a:ext>
            </a:extLst>
          </p:cNvPr>
          <p:cNvSpPr txBox="1">
            <a:spLocks/>
          </p:cNvSpPr>
          <p:nvPr/>
        </p:nvSpPr>
        <p:spPr>
          <a:xfrm>
            <a:off x="460372" y="1767747"/>
            <a:ext cx="7432802" cy="1444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Vilken av följande klimatpolitiska åtgärder för omställningen på landsbygden i Sverige tycker du är viktigast?</a:t>
            </a:r>
          </a:p>
        </p:txBody>
      </p:sp>
      <p:sp>
        <p:nvSpPr>
          <p:cNvPr id="18" name="Text Placeholder 3">
            <a:extLst>
              <a:ext uri="{FF2B5EF4-FFF2-40B4-BE49-F238E27FC236}">
                <a16:creationId xmlns:a16="http://schemas.microsoft.com/office/drawing/2014/main" id="{247B852A-C8DD-71CB-712B-9078F5249D21}"/>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1" name="Text Placeholder 3">
            <a:extLst>
              <a:ext uri="{FF2B5EF4-FFF2-40B4-BE49-F238E27FC236}">
                <a16:creationId xmlns:a16="http://schemas.microsoft.com/office/drawing/2014/main" id="{27952619-4285-013C-7952-C49DEFF72AA2}"/>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 </a:t>
            </a:r>
            <a:r>
              <a:rPr lang="en-US" sz="800" dirty="0">
                <a:solidFill>
                  <a:schemeClr val="accent6"/>
                </a:solidFill>
              </a:rPr>
              <a:t>2023 (2186)</a:t>
            </a:r>
            <a:endParaRPr lang="sv-SE" sz="800" dirty="0">
              <a:solidFill>
                <a:schemeClr val="accent6"/>
              </a:solidFill>
            </a:endParaRPr>
          </a:p>
        </p:txBody>
      </p:sp>
      <p:cxnSp>
        <p:nvCxnSpPr>
          <p:cNvPr id="22" name="Straight Connector 21">
            <a:extLst>
              <a:ext uri="{FF2B5EF4-FFF2-40B4-BE49-F238E27FC236}">
                <a16:creationId xmlns:a16="http://schemas.microsoft.com/office/drawing/2014/main" id="{3B38E781-3440-3668-79D9-DCB21CEBF257}"/>
              </a:ext>
            </a:extLst>
          </p:cNvPr>
          <p:cNvCxnSpPr>
            <a:cxnSpLocks/>
          </p:cNvCxnSpPr>
          <p:nvPr/>
        </p:nvCxnSpPr>
        <p:spPr>
          <a:xfrm>
            <a:off x="460374" y="6214683"/>
            <a:ext cx="743902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5E7904B-98EC-1DF4-5B2B-3F256C16A4D3}"/>
              </a:ext>
            </a:extLst>
          </p:cNvPr>
          <p:cNvSpPr>
            <a:spLocks noGrp="1"/>
          </p:cNvSpPr>
          <p:nvPr>
            <p:ph type="body" sz="quarter" idx="27"/>
          </p:nvPr>
        </p:nvSpPr>
        <p:spPr>
          <a:xfrm>
            <a:off x="8137525" y="1658939"/>
            <a:ext cx="3594100" cy="4751387"/>
          </a:xfrm>
        </p:spPr>
        <p:txBody>
          <a:bodyPr vert="horz" lIns="0" tIns="0" rIns="0" bIns="0" rtlCol="0" anchor="t">
            <a:noAutofit/>
          </a:bodyPr>
          <a:lstStyle/>
          <a:p>
            <a:pPr lvl="6"/>
            <a:r>
              <a:rPr lang="sv-SE" sz="1400" dirty="0"/>
              <a:t>Satsning på kollektivtrafik och service anser de flesta är de viktigaste klimatpolitiska åtgärderna för omställning på landsbygden. </a:t>
            </a:r>
          </a:p>
          <a:p>
            <a:pPr lvl="5"/>
            <a:r>
              <a:rPr lang="sv-SE" dirty="0"/>
              <a:t>De som är 50 år och äldre anser i högre grad att utökandet av service på landsbygden är viktig än yngre. </a:t>
            </a:r>
          </a:p>
          <a:p>
            <a:pPr lvl="5"/>
            <a:r>
              <a:rPr lang="sv-SE" sz="1400" dirty="0"/>
              <a:t>Kvinnor (37%) och yngre (41%) tycker i större utsträckning att satsningar på kollektivtrafiken är viktigast. </a:t>
            </a:r>
            <a:endParaRPr lang="sv-SE" dirty="0"/>
          </a:p>
          <a:p>
            <a:pPr lvl="5"/>
            <a:r>
              <a:rPr lang="sv-SE" dirty="0"/>
              <a:t>I jämförelse med 2023 faller fiber tillbaka och kollektivtrafiken ökar, den senare hela 7 punkter bland män.</a:t>
            </a:r>
          </a:p>
          <a:p>
            <a:pPr lvl="5"/>
            <a:r>
              <a:rPr lang="sv-SE" dirty="0"/>
              <a:t>Väldigt få anser att priset är avgörande, utanför storstäderna svarar 11 procent billigare kollektivtrafik på landsbygden. </a:t>
            </a:r>
          </a:p>
          <a:p>
            <a:pPr lvl="5"/>
            <a:r>
              <a:rPr lang="sv-SE" dirty="0"/>
              <a:t>Inga större skillnader mellan stadsregionerna och övriga Sverige. </a:t>
            </a:r>
          </a:p>
          <a:p>
            <a:pPr lvl="5"/>
            <a:endParaRPr lang="sv-SE" dirty="0"/>
          </a:p>
        </p:txBody>
      </p:sp>
      <p:graphicFrame>
        <p:nvGraphicFramePr>
          <p:cNvPr id="19" name="Content Placeholder 25">
            <a:extLst>
              <a:ext uri="{FF2B5EF4-FFF2-40B4-BE49-F238E27FC236}">
                <a16:creationId xmlns:a16="http://schemas.microsoft.com/office/drawing/2014/main" id="{A3D947D9-8CA8-E4C5-E69D-A62D00B341CC}"/>
              </a:ext>
            </a:extLst>
          </p:cNvPr>
          <p:cNvGraphicFramePr>
            <a:graphicFrameLocks noGrp="1"/>
          </p:cNvGraphicFramePr>
          <p:nvPr>
            <p:ph sz="quarter" idx="25"/>
            <p:extLst>
              <p:ext uri="{D42A27DB-BD31-4B8C-83A1-F6EECF244321}">
                <p14:modId xmlns:p14="http://schemas.microsoft.com/office/powerpoint/2010/main" val="365313234"/>
              </p:ext>
            </p:extLst>
          </p:nvPr>
        </p:nvGraphicFramePr>
        <p:xfrm>
          <a:off x="454151" y="2026844"/>
          <a:ext cx="7439027" cy="41929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D3C5519-31A2-B182-18B1-523801321388}"/>
              </a:ext>
            </a:extLst>
          </p:cNvPr>
          <p:cNvSpPr>
            <a:spLocks noGrp="1"/>
          </p:cNvSpPr>
          <p:nvPr>
            <p:ph type="sldNum" sz="quarter" idx="16"/>
          </p:nvPr>
        </p:nvSpPr>
        <p:spPr/>
        <p:txBody>
          <a:bodyPr/>
          <a:lstStyle/>
          <a:p>
            <a:fld id="{63DCA5C9-2E11-4C67-86EB-AE1DE127DC64}" type="slidenum">
              <a:rPr lang="en-US" smtClean="0"/>
              <a:pPr/>
              <a:t>17</a:t>
            </a:fld>
            <a:endParaRPr lang="en-US"/>
          </a:p>
        </p:txBody>
      </p:sp>
      <p:sp>
        <p:nvSpPr>
          <p:cNvPr id="2" name="Text Placeholder 17">
            <a:extLst>
              <a:ext uri="{FF2B5EF4-FFF2-40B4-BE49-F238E27FC236}">
                <a16:creationId xmlns:a16="http://schemas.microsoft.com/office/drawing/2014/main" id="{C648F5C4-AB03-1DE7-01BE-F71538F5959D}"/>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Uppfattning om klimatpolitiken</a:t>
            </a:r>
          </a:p>
        </p:txBody>
      </p:sp>
      <p:sp>
        <p:nvSpPr>
          <p:cNvPr id="7" name="textruta 6">
            <a:extLst>
              <a:ext uri="{FF2B5EF4-FFF2-40B4-BE49-F238E27FC236}">
                <a16:creationId xmlns:a16="http://schemas.microsoft.com/office/drawing/2014/main" id="{45C0B5E6-413C-96A0-7F31-FF3EA829FBB1}"/>
              </a:ext>
            </a:extLst>
          </p:cNvPr>
          <p:cNvSpPr txBox="1"/>
          <p:nvPr/>
        </p:nvSpPr>
        <p:spPr>
          <a:xfrm>
            <a:off x="7663541" y="2351309"/>
            <a:ext cx="177380" cy="257918"/>
          </a:xfrm>
          <a:prstGeom prst="rect">
            <a:avLst/>
          </a:prstGeom>
          <a:noFill/>
        </p:spPr>
        <p:txBody>
          <a:bodyPr wrap="none" lIns="0" tIns="0" rIns="0" bIns="0" rtlCol="0">
            <a:normAutofit lnSpcReduction="10000"/>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8" name="textruta 7">
            <a:extLst>
              <a:ext uri="{FF2B5EF4-FFF2-40B4-BE49-F238E27FC236}">
                <a16:creationId xmlns:a16="http://schemas.microsoft.com/office/drawing/2014/main" id="{B0BECAE1-AB43-3CBB-07D8-7FB6024773FC}"/>
              </a:ext>
            </a:extLst>
          </p:cNvPr>
          <p:cNvSpPr txBox="1"/>
          <p:nvPr/>
        </p:nvSpPr>
        <p:spPr>
          <a:xfrm>
            <a:off x="5088957" y="3753463"/>
            <a:ext cx="177380" cy="257918"/>
          </a:xfrm>
          <a:prstGeom prst="rect">
            <a:avLst/>
          </a:prstGeom>
          <a:noFill/>
        </p:spPr>
        <p:txBody>
          <a:bodyPr wrap="none" lIns="0" tIns="0" rIns="0" bIns="0" rtlCol="0">
            <a:normAutofit lnSpcReduction="10000"/>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Tree>
    <p:extLst>
      <p:ext uri="{BB962C8B-B14F-4D97-AF65-F5344CB8AC3E}">
        <p14:creationId xmlns:p14="http://schemas.microsoft.com/office/powerpoint/2010/main" val="81364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970C-D3A8-8197-1BBB-C9396FD11310}"/>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2FC2AD3C-48FD-157B-A061-074F6DB79B90}"/>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499DCEDE-E934-AD8E-AB41-C8760E3E88E5}"/>
              </a:ext>
            </a:extLst>
          </p:cNvPr>
          <p:cNvSpPr>
            <a:spLocks noGrp="1"/>
          </p:cNvSpPr>
          <p:nvPr>
            <p:ph type="title"/>
          </p:nvPr>
        </p:nvSpPr>
        <p:spPr/>
        <p:txBody>
          <a:bodyPr/>
          <a:lstStyle/>
          <a:p>
            <a:r>
              <a:rPr lang="sv-SE" dirty="0">
                <a:latin typeface="Georgia"/>
              </a:rPr>
              <a:t>Ökad kollektivtrafik viktigaste åtgärden för Sveriges städer</a:t>
            </a:r>
            <a:endParaRPr lang="sv-SE" dirty="0"/>
          </a:p>
        </p:txBody>
      </p:sp>
      <p:sp>
        <p:nvSpPr>
          <p:cNvPr id="9" name="Text Placeholder 8">
            <a:extLst>
              <a:ext uri="{FF2B5EF4-FFF2-40B4-BE49-F238E27FC236}">
                <a16:creationId xmlns:a16="http://schemas.microsoft.com/office/drawing/2014/main" id="{18196192-FC09-E6E0-51CF-FCC9A6B59648}"/>
              </a:ext>
            </a:extLst>
          </p:cNvPr>
          <p:cNvSpPr>
            <a:spLocks noGrp="1"/>
          </p:cNvSpPr>
          <p:nvPr>
            <p:ph type="body" sz="quarter" idx="22"/>
          </p:nvPr>
        </p:nvSpPr>
        <p:spPr/>
        <p:txBody>
          <a:bodyPr/>
          <a:lstStyle/>
          <a:p>
            <a:r>
              <a:rPr lang="sv-SE" dirty="0">
                <a:latin typeface="Century Gothic"/>
                <a:ea typeface="Roboto"/>
                <a:cs typeface="Segoe UI"/>
              </a:rPr>
              <a:t>Klimatpolitik i Sveriges städer</a:t>
            </a:r>
          </a:p>
          <a:p>
            <a:endParaRPr lang="sv-SE" dirty="0"/>
          </a:p>
        </p:txBody>
      </p:sp>
      <p:cxnSp>
        <p:nvCxnSpPr>
          <p:cNvPr id="10" name="Straight Connector 9">
            <a:extLst>
              <a:ext uri="{FF2B5EF4-FFF2-40B4-BE49-F238E27FC236}">
                <a16:creationId xmlns:a16="http://schemas.microsoft.com/office/drawing/2014/main" id="{9B9CB66D-988D-D6AF-C9C5-5D7E6A58F643}"/>
              </a:ext>
            </a:extLst>
          </p:cNvPr>
          <p:cNvCxnSpPr>
            <a:cxnSpLocks/>
          </p:cNvCxnSpPr>
          <p:nvPr/>
        </p:nvCxnSpPr>
        <p:spPr>
          <a:xfrm>
            <a:off x="460375" y="1694678"/>
            <a:ext cx="743280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492AFAA4-93FB-597C-73A5-3B807C9524A3}"/>
              </a:ext>
            </a:extLst>
          </p:cNvPr>
          <p:cNvSpPr txBox="1">
            <a:spLocks/>
          </p:cNvSpPr>
          <p:nvPr/>
        </p:nvSpPr>
        <p:spPr>
          <a:xfrm>
            <a:off x="460372" y="1767747"/>
            <a:ext cx="7432802" cy="14443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Vilken av följande klimatpolitiska åtgärder för Sveriges städer tycker du är viktigast?</a:t>
            </a:r>
          </a:p>
        </p:txBody>
      </p:sp>
      <p:sp>
        <p:nvSpPr>
          <p:cNvPr id="18" name="Text Placeholder 3">
            <a:extLst>
              <a:ext uri="{FF2B5EF4-FFF2-40B4-BE49-F238E27FC236}">
                <a16:creationId xmlns:a16="http://schemas.microsoft.com/office/drawing/2014/main" id="{7E7096F9-296C-2272-4F44-90C416C00DB2}"/>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cxnSp>
        <p:nvCxnSpPr>
          <p:cNvPr id="22" name="Straight Connector 21">
            <a:extLst>
              <a:ext uri="{FF2B5EF4-FFF2-40B4-BE49-F238E27FC236}">
                <a16:creationId xmlns:a16="http://schemas.microsoft.com/office/drawing/2014/main" id="{3B454F7D-3679-C536-CBE9-2BBD2BC53ADD}"/>
              </a:ext>
            </a:extLst>
          </p:cNvPr>
          <p:cNvCxnSpPr>
            <a:cxnSpLocks/>
          </p:cNvCxnSpPr>
          <p:nvPr/>
        </p:nvCxnSpPr>
        <p:spPr>
          <a:xfrm>
            <a:off x="460374" y="6214683"/>
            <a:ext cx="743902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84386F3F-3FEF-07C5-4014-DBF27FD7FA25}"/>
              </a:ext>
            </a:extLst>
          </p:cNvPr>
          <p:cNvSpPr>
            <a:spLocks noGrp="1"/>
          </p:cNvSpPr>
          <p:nvPr>
            <p:ph type="body" sz="quarter" idx="27"/>
          </p:nvPr>
        </p:nvSpPr>
        <p:spPr>
          <a:xfrm>
            <a:off x="8137525" y="1658939"/>
            <a:ext cx="3594100" cy="4751387"/>
          </a:xfrm>
        </p:spPr>
        <p:txBody>
          <a:bodyPr vert="horz" lIns="0" tIns="0" rIns="0" bIns="0" rtlCol="0" anchor="t">
            <a:noAutofit/>
          </a:bodyPr>
          <a:lstStyle/>
          <a:p>
            <a:pPr lvl="6"/>
            <a:r>
              <a:rPr lang="sv-SE" sz="1400" dirty="0"/>
              <a:t>Ökad och billigare kollektivtrafik anses vara de viktigaste klimatpolitiska åtgärderna för Sveriges städer.</a:t>
            </a:r>
          </a:p>
          <a:p>
            <a:pPr lvl="5"/>
            <a:r>
              <a:rPr lang="sv-SE" dirty="0"/>
              <a:t>Den äldsta åldersgruppen tycker att ökad kollektivtrafik är det viktigaste, medan den yngsta åldersgruppen tycker att reseavdrag för kollektivtrafikkort och cykel mellan bostad och arbete är viktigast.</a:t>
            </a:r>
          </a:p>
          <a:p>
            <a:pPr lvl="5"/>
            <a:r>
              <a:rPr lang="sv-SE" dirty="0"/>
              <a:t>Bland storstadsbor är stödet för ökad kollektivtrafik betydligt högre än övriga Sverige. </a:t>
            </a:r>
          </a:p>
          <a:p>
            <a:pPr lvl="5"/>
            <a:r>
              <a:rPr lang="sv-SE" dirty="0"/>
              <a:t>I jämförelse med 2023 ser vi några mindre ökningar, men endast en säkerställd förändring, en minskning när det kommer till cykel- och gångbanor.</a:t>
            </a:r>
          </a:p>
          <a:p>
            <a:pPr lvl="5"/>
            <a:endParaRPr lang="sv-SE" dirty="0"/>
          </a:p>
        </p:txBody>
      </p:sp>
      <p:graphicFrame>
        <p:nvGraphicFramePr>
          <p:cNvPr id="19" name="Content Placeholder 25">
            <a:extLst>
              <a:ext uri="{FF2B5EF4-FFF2-40B4-BE49-F238E27FC236}">
                <a16:creationId xmlns:a16="http://schemas.microsoft.com/office/drawing/2014/main" id="{B61127D7-07DA-2CDC-41AB-1DEABEF1F9E3}"/>
              </a:ext>
            </a:extLst>
          </p:cNvPr>
          <p:cNvGraphicFramePr>
            <a:graphicFrameLocks noGrp="1"/>
          </p:cNvGraphicFramePr>
          <p:nvPr>
            <p:ph sz="quarter" idx="25"/>
            <p:extLst>
              <p:ext uri="{D42A27DB-BD31-4B8C-83A1-F6EECF244321}">
                <p14:modId xmlns:p14="http://schemas.microsoft.com/office/powerpoint/2010/main" val="1545250566"/>
              </p:ext>
            </p:extLst>
          </p:nvPr>
        </p:nvGraphicFramePr>
        <p:xfrm>
          <a:off x="454151" y="2026844"/>
          <a:ext cx="7439027" cy="41929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4782BF6-288F-494A-D4DD-9AFBB8C3EB2B}"/>
              </a:ext>
            </a:extLst>
          </p:cNvPr>
          <p:cNvSpPr>
            <a:spLocks noGrp="1"/>
          </p:cNvSpPr>
          <p:nvPr>
            <p:ph type="sldNum" sz="quarter" idx="16"/>
          </p:nvPr>
        </p:nvSpPr>
        <p:spPr/>
        <p:txBody>
          <a:bodyPr/>
          <a:lstStyle/>
          <a:p>
            <a:fld id="{63DCA5C9-2E11-4C67-86EB-AE1DE127DC64}" type="slidenum">
              <a:rPr lang="en-US" smtClean="0"/>
              <a:pPr/>
              <a:t>18</a:t>
            </a:fld>
            <a:endParaRPr lang="en-US"/>
          </a:p>
        </p:txBody>
      </p:sp>
      <p:sp>
        <p:nvSpPr>
          <p:cNvPr id="2" name="Text Placeholder 17">
            <a:extLst>
              <a:ext uri="{FF2B5EF4-FFF2-40B4-BE49-F238E27FC236}">
                <a16:creationId xmlns:a16="http://schemas.microsoft.com/office/drawing/2014/main" id="{76BFBA5E-B6D2-0372-86F6-C744B30AF088}"/>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Uppfattning om klimatpolitiken</a:t>
            </a:r>
          </a:p>
        </p:txBody>
      </p:sp>
      <p:sp>
        <p:nvSpPr>
          <p:cNvPr id="7" name="textruta 6">
            <a:extLst>
              <a:ext uri="{FF2B5EF4-FFF2-40B4-BE49-F238E27FC236}">
                <a16:creationId xmlns:a16="http://schemas.microsoft.com/office/drawing/2014/main" id="{6503D60C-1B29-2349-9FC7-6765D727C899}"/>
              </a:ext>
            </a:extLst>
          </p:cNvPr>
          <p:cNvSpPr txBox="1"/>
          <p:nvPr/>
        </p:nvSpPr>
        <p:spPr>
          <a:xfrm>
            <a:off x="5203774" y="3015207"/>
            <a:ext cx="177380" cy="257918"/>
          </a:xfrm>
          <a:prstGeom prst="rect">
            <a:avLst/>
          </a:prstGeom>
          <a:noFill/>
        </p:spPr>
        <p:txBody>
          <a:bodyPr wrap="none" lIns="0" tIns="0" rIns="0" bIns="0" rtlCol="0">
            <a:normAutofit lnSpcReduction="10000"/>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4" name="Text Placeholder 3">
            <a:extLst>
              <a:ext uri="{FF2B5EF4-FFF2-40B4-BE49-F238E27FC236}">
                <a16:creationId xmlns:a16="http://schemas.microsoft.com/office/drawing/2014/main" id="{1A41B299-2F6E-BCBA-4418-1B6148D755BA}"/>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 </a:t>
            </a:r>
            <a:r>
              <a:rPr lang="en-US" sz="800" dirty="0">
                <a:solidFill>
                  <a:schemeClr val="accent6"/>
                </a:solidFill>
              </a:rPr>
              <a:t>2023 (2186)</a:t>
            </a:r>
            <a:endParaRPr lang="sv-SE" sz="800" dirty="0">
              <a:solidFill>
                <a:schemeClr val="accent6"/>
              </a:solidFill>
            </a:endParaRPr>
          </a:p>
        </p:txBody>
      </p:sp>
    </p:spTree>
    <p:extLst>
      <p:ext uri="{BB962C8B-B14F-4D97-AF65-F5344CB8AC3E}">
        <p14:creationId xmlns:p14="http://schemas.microsoft.com/office/powerpoint/2010/main" val="283000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A86967-1AB0-2057-FD31-9B730C6F20EE}"/>
              </a:ext>
            </a:extLst>
          </p:cNvPr>
          <p:cNvSpPr>
            <a:spLocks noGrp="1"/>
          </p:cNvSpPr>
          <p:nvPr>
            <p:ph type="body" sz="quarter" idx="28"/>
          </p:nvPr>
        </p:nvSpPr>
        <p:spPr/>
        <p:txBody>
          <a:bodyPr/>
          <a:lstStyle/>
          <a:p>
            <a:r>
              <a:rPr lang="sv-SE" dirty="0"/>
              <a:t>Upplevelsen av djur och natur</a:t>
            </a:r>
          </a:p>
        </p:txBody>
      </p:sp>
      <p:sp>
        <p:nvSpPr>
          <p:cNvPr id="3" name="Platshållare för sidfot 2">
            <a:extLst>
              <a:ext uri="{FF2B5EF4-FFF2-40B4-BE49-F238E27FC236}">
                <a16:creationId xmlns:a16="http://schemas.microsoft.com/office/drawing/2014/main" id="{89220AC3-8260-F187-D3F4-D2751BB6428B}"/>
              </a:ext>
            </a:extLst>
          </p:cNvPr>
          <p:cNvSpPr>
            <a:spLocks noGrp="1"/>
          </p:cNvSpPr>
          <p:nvPr>
            <p:ph type="ftr" sz="quarter" idx="30"/>
          </p:nvPr>
        </p:nvSpPr>
        <p:spPr/>
        <p:txBody>
          <a:bodyPr/>
          <a:lstStyle/>
          <a:p>
            <a:r>
              <a:rPr lang="sv-SE" dirty="0"/>
              <a:t>Klimatbarometern 2025</a:t>
            </a:r>
          </a:p>
        </p:txBody>
      </p:sp>
      <p:sp>
        <p:nvSpPr>
          <p:cNvPr id="4" name="Platshållare för bildnummer 3">
            <a:extLst>
              <a:ext uri="{FF2B5EF4-FFF2-40B4-BE49-F238E27FC236}">
                <a16:creationId xmlns:a16="http://schemas.microsoft.com/office/drawing/2014/main" id="{0BF904E9-4F0E-B937-568C-667767063119}"/>
              </a:ext>
            </a:extLst>
          </p:cNvPr>
          <p:cNvSpPr>
            <a:spLocks noGrp="1"/>
          </p:cNvSpPr>
          <p:nvPr>
            <p:ph type="sldNum" sz="quarter" idx="31"/>
          </p:nvPr>
        </p:nvSpPr>
        <p:spPr/>
        <p:txBody>
          <a:bodyPr/>
          <a:lstStyle/>
          <a:p>
            <a:fld id="{63DCA5C9-2E11-4C67-86EB-AE1DE127DC64}" type="slidenum">
              <a:rPr lang="en-US" smtClean="0"/>
              <a:pPr/>
              <a:t>19</a:t>
            </a:fld>
            <a:endParaRPr lang="en-US"/>
          </a:p>
        </p:txBody>
      </p:sp>
      <p:pic>
        <p:nvPicPr>
          <p:cNvPr id="8" name="Platshållare för bild 8">
            <a:extLst>
              <a:ext uri="{FF2B5EF4-FFF2-40B4-BE49-F238E27FC236}">
                <a16:creationId xmlns:a16="http://schemas.microsoft.com/office/drawing/2014/main" id="{C1335F57-4E41-55A1-EA1F-3A49F99048CB}"/>
              </a:ext>
            </a:extLst>
          </p:cNvPr>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a:stretch/>
        </p:blipFill>
        <p:spPr>
          <a:xfrm>
            <a:off x="6096000" y="557212"/>
            <a:ext cx="6096000" cy="5853113"/>
          </a:xfrm>
        </p:spPr>
      </p:pic>
    </p:spTree>
    <p:extLst>
      <p:ext uri="{BB962C8B-B14F-4D97-AF65-F5344CB8AC3E}">
        <p14:creationId xmlns:p14="http://schemas.microsoft.com/office/powerpoint/2010/main" val="186846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7BEE765-5AD4-7AF6-201E-D7C4F38FDD47}"/>
              </a:ext>
            </a:extLst>
          </p:cNvPr>
          <p:cNvSpPr>
            <a:spLocks noGrp="1"/>
          </p:cNvSpPr>
          <p:nvPr>
            <p:ph sz="quarter" idx="12"/>
          </p:nvPr>
        </p:nvSpPr>
        <p:spPr>
          <a:xfrm>
            <a:off x="460375" y="1960544"/>
            <a:ext cx="7677158" cy="4185285"/>
          </a:xfrm>
        </p:spPr>
        <p:txBody>
          <a:bodyPr/>
          <a:lstStyle/>
          <a:p>
            <a:pPr>
              <a:buSzPct val="100000"/>
            </a:pPr>
            <a:r>
              <a:rPr lang="sv-SE" b="1" dirty="0"/>
              <a:t>Målgrupp: </a:t>
            </a:r>
            <a:r>
              <a:rPr lang="sv-SE" dirty="0"/>
              <a:t>Allmänheten 18-79 år</a:t>
            </a:r>
          </a:p>
          <a:p>
            <a:pPr>
              <a:buSzPct val="100000"/>
            </a:pPr>
            <a:endParaRPr lang="sv-SE" dirty="0"/>
          </a:p>
          <a:p>
            <a:pPr>
              <a:buSzPct val="100000"/>
            </a:pPr>
            <a:r>
              <a:rPr lang="sv-SE" b="1" dirty="0"/>
              <a:t>Metod: </a:t>
            </a:r>
            <a:r>
              <a:rPr lang="sv-SE" dirty="0"/>
              <a:t>Webbenkät</a:t>
            </a:r>
          </a:p>
          <a:p>
            <a:pPr>
              <a:buSzPct val="100000"/>
            </a:pPr>
            <a:endParaRPr lang="sv-SE" dirty="0"/>
          </a:p>
          <a:p>
            <a:pPr>
              <a:buSzPct val="100000"/>
            </a:pPr>
            <a:r>
              <a:rPr lang="sv-SE" b="1" dirty="0"/>
              <a:t>Fältperiod: </a:t>
            </a:r>
            <a:r>
              <a:rPr lang="sv-SE" dirty="0"/>
              <a:t>27 januari – 4 februari 2025</a:t>
            </a:r>
          </a:p>
          <a:p>
            <a:pPr>
              <a:buSzPct val="100000"/>
            </a:pPr>
            <a:endParaRPr lang="sv-SE" dirty="0"/>
          </a:p>
          <a:p>
            <a:pPr>
              <a:buSzPct val="100000"/>
            </a:pPr>
            <a:r>
              <a:rPr lang="sv-SE" b="1" dirty="0"/>
              <a:t>Antal intervjuer: </a:t>
            </a:r>
            <a:r>
              <a:rPr lang="sv-SE" dirty="0"/>
              <a:t>2016 intervjuer </a:t>
            </a:r>
          </a:p>
          <a:p>
            <a:pPr>
              <a:buSzPct val="100000"/>
            </a:pPr>
            <a:endParaRPr lang="sv-SE" dirty="0"/>
          </a:p>
          <a:p>
            <a:pPr>
              <a:buSzPct val="100000"/>
            </a:pPr>
            <a:r>
              <a:rPr lang="sv-SE" b="1" dirty="0"/>
              <a:t>Om undersökningen: </a:t>
            </a:r>
            <a:r>
              <a:rPr lang="sv-SE" dirty="0"/>
              <a:t>Undersökningen har genomförts av Verian på uppdrag av Världsnaturfonden, WWF. Den bygger på 2016 intervjuer med svenska allmänheten 18-79 år. Datainsamlingen har genomförts i den slumpmässigt rekryterade Sifopanelen. </a:t>
            </a:r>
          </a:p>
        </p:txBody>
      </p:sp>
      <p:sp>
        <p:nvSpPr>
          <p:cNvPr id="5" name="Slide Number Placeholder 4">
            <a:extLst>
              <a:ext uri="{FF2B5EF4-FFF2-40B4-BE49-F238E27FC236}">
                <a16:creationId xmlns:a16="http://schemas.microsoft.com/office/drawing/2014/main" id="{7AA8C36F-37E2-CD50-6B8E-D32DE9494DFE}"/>
              </a:ext>
            </a:extLst>
          </p:cNvPr>
          <p:cNvSpPr>
            <a:spLocks noGrp="1"/>
          </p:cNvSpPr>
          <p:nvPr>
            <p:ph type="sldNum" sz="quarter" idx="16"/>
          </p:nvPr>
        </p:nvSpPr>
        <p:spPr/>
        <p:txBody>
          <a:bodyPr/>
          <a:lstStyle/>
          <a:p>
            <a:fld id="{63DCA5C9-2E11-4C67-86EB-AE1DE127DC64}" type="slidenum">
              <a:rPr lang="en-US" smtClean="0"/>
              <a:pPr/>
              <a:t>2</a:t>
            </a:fld>
            <a:endParaRPr lang="en-US" dirty="0"/>
          </a:p>
        </p:txBody>
      </p:sp>
      <p:sp>
        <p:nvSpPr>
          <p:cNvPr id="4" name="Footer Placeholder 3">
            <a:extLst>
              <a:ext uri="{FF2B5EF4-FFF2-40B4-BE49-F238E27FC236}">
                <a16:creationId xmlns:a16="http://schemas.microsoft.com/office/drawing/2014/main" id="{74A96B63-9390-917B-B5A6-5823E0B492C5}"/>
              </a:ext>
            </a:extLst>
          </p:cNvPr>
          <p:cNvSpPr>
            <a:spLocks noGrp="1"/>
          </p:cNvSpPr>
          <p:nvPr>
            <p:ph type="ftr" sz="quarter" idx="23"/>
          </p:nvPr>
        </p:nvSpPr>
        <p:spPr/>
        <p:txBody>
          <a:bodyPr/>
          <a:lstStyle/>
          <a:p>
            <a:r>
              <a:rPr lang="sv-SE" dirty="0"/>
              <a:t>Klimatbarometern 2025</a:t>
            </a:r>
          </a:p>
        </p:txBody>
      </p:sp>
      <p:sp>
        <p:nvSpPr>
          <p:cNvPr id="8" name="Title 7">
            <a:extLst>
              <a:ext uri="{FF2B5EF4-FFF2-40B4-BE49-F238E27FC236}">
                <a16:creationId xmlns:a16="http://schemas.microsoft.com/office/drawing/2014/main" id="{E92086F8-6B60-393E-7F63-1162568506DC}"/>
              </a:ext>
            </a:extLst>
          </p:cNvPr>
          <p:cNvSpPr>
            <a:spLocks noGrp="1"/>
          </p:cNvSpPr>
          <p:nvPr>
            <p:ph type="title"/>
          </p:nvPr>
        </p:nvSpPr>
        <p:spPr/>
        <p:txBody>
          <a:bodyPr/>
          <a:lstStyle/>
          <a:p>
            <a:r>
              <a:rPr lang="sv-SE"/>
              <a:t>Om undersökningen</a:t>
            </a:r>
          </a:p>
        </p:txBody>
      </p:sp>
      <p:sp>
        <p:nvSpPr>
          <p:cNvPr id="2" name="Text Placeholder 17">
            <a:extLst>
              <a:ext uri="{FF2B5EF4-FFF2-40B4-BE49-F238E27FC236}">
                <a16:creationId xmlns:a16="http://schemas.microsoft.com/office/drawing/2014/main" id="{B7399E5B-A670-763B-87A5-EBA6DA80BC5B}"/>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Om undersökningen</a:t>
            </a:r>
          </a:p>
        </p:txBody>
      </p:sp>
    </p:spTree>
    <p:extLst>
      <p:ext uri="{BB962C8B-B14F-4D97-AF65-F5344CB8AC3E}">
        <p14:creationId xmlns:p14="http://schemas.microsoft.com/office/powerpoint/2010/main" val="372278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2B23A-8283-DB08-2100-F823DF215237}"/>
              </a:ext>
            </a:extLst>
          </p:cNvPr>
          <p:cNvSpPr>
            <a:spLocks noGrp="1"/>
          </p:cNvSpPr>
          <p:nvPr>
            <p:ph sz="quarter" idx="12"/>
          </p:nvPr>
        </p:nvSpPr>
        <p:spPr>
          <a:xfrm>
            <a:off x="460376" y="1658938"/>
            <a:ext cx="3606800" cy="4751388"/>
          </a:xfrm>
        </p:spPr>
        <p:txBody>
          <a:bodyPr/>
          <a:lstStyle/>
          <a:p>
            <a:pPr lvl="6"/>
            <a:r>
              <a:rPr lang="sv-SE" sz="1400" dirty="0"/>
              <a:t>En signifikant lägre andel av allmänheten uppger sig vara påverkade av de klimatförändringar </a:t>
            </a:r>
            <a:r>
              <a:rPr lang="sv-SE" sz="1400" b="0" dirty="0"/>
              <a:t>som redan ägt rum, vi ser en skillnad bara från förra året, men än mer tydligt på längre sikt.</a:t>
            </a:r>
          </a:p>
          <a:p>
            <a:pPr lvl="6"/>
            <a:r>
              <a:rPr lang="sv-SE" sz="1400" b="0" dirty="0"/>
              <a:t>Skillnaden mellan män (56%) och kvinnor (63%) är ungefär 7 punkter, 2024 var skillnaden 10 punkter.</a:t>
            </a:r>
          </a:p>
          <a:p>
            <a:pPr lvl="6"/>
            <a:r>
              <a:rPr lang="sv-SE" sz="1400" b="0" dirty="0"/>
              <a:t>Skillnaden är också något högre bland de äldsta, ungefär 5 punkter högre (64%)</a:t>
            </a:r>
          </a:p>
          <a:p>
            <a:pPr lvl="6"/>
            <a:endParaRPr lang="sv-SE" sz="1400" b="0" dirty="0"/>
          </a:p>
        </p:txBody>
      </p:sp>
      <p:graphicFrame>
        <p:nvGraphicFramePr>
          <p:cNvPr id="21" name="Content Placeholder 20">
            <a:extLst>
              <a:ext uri="{FF2B5EF4-FFF2-40B4-BE49-F238E27FC236}">
                <a16:creationId xmlns:a16="http://schemas.microsoft.com/office/drawing/2014/main" id="{FDE5A14F-2F0A-6DFA-C149-74F52C9BF72C}"/>
              </a:ext>
            </a:extLst>
          </p:cNvPr>
          <p:cNvGraphicFramePr>
            <a:graphicFrameLocks noGrp="1"/>
          </p:cNvGraphicFramePr>
          <p:nvPr>
            <p:ph sz="quarter" idx="23"/>
            <p:extLst>
              <p:ext uri="{D42A27DB-BD31-4B8C-83A1-F6EECF244321}">
                <p14:modId xmlns:p14="http://schemas.microsoft.com/office/powerpoint/2010/main" val="1839677803"/>
              </p:ext>
            </p:extLst>
          </p:nvPr>
        </p:nvGraphicFramePr>
        <p:xfrm>
          <a:off x="4298951" y="2236788"/>
          <a:ext cx="7280736" cy="383857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0B49611D-B732-4CE5-2958-8ADAE5AFDED0}"/>
              </a:ext>
            </a:extLst>
          </p:cNvPr>
          <p:cNvSpPr>
            <a:spLocks noGrp="1"/>
          </p:cNvSpPr>
          <p:nvPr>
            <p:ph type="ftr" sz="quarter" idx="24"/>
          </p:nvPr>
        </p:nvSpPr>
        <p:spPr/>
        <p:txBody>
          <a:bodyPr/>
          <a:lstStyle/>
          <a:p>
            <a:r>
              <a:rPr lang="sv-SE" dirty="0"/>
              <a:t>Klimatbarometern 2025</a:t>
            </a:r>
          </a:p>
        </p:txBody>
      </p:sp>
      <p:sp>
        <p:nvSpPr>
          <p:cNvPr id="6" name="Title 5">
            <a:extLst>
              <a:ext uri="{FF2B5EF4-FFF2-40B4-BE49-F238E27FC236}">
                <a16:creationId xmlns:a16="http://schemas.microsoft.com/office/drawing/2014/main" id="{8CCDDBA0-7352-C5BB-AC2B-298022329136}"/>
              </a:ext>
            </a:extLst>
          </p:cNvPr>
          <p:cNvSpPr>
            <a:spLocks noGrp="1"/>
          </p:cNvSpPr>
          <p:nvPr>
            <p:ph type="title"/>
          </p:nvPr>
        </p:nvSpPr>
        <p:spPr/>
        <p:txBody>
          <a:bodyPr/>
          <a:lstStyle/>
          <a:p>
            <a:r>
              <a:rPr lang="sv-SE" dirty="0">
                <a:latin typeface="Georgia"/>
                <a:cs typeface="Segoe UI"/>
              </a:rPr>
              <a:t>Allt färre uppger sig vara påverkade av klimatförändringar</a:t>
            </a:r>
            <a:endParaRPr lang="sv-SE" dirty="0"/>
          </a:p>
        </p:txBody>
      </p:sp>
      <p:sp>
        <p:nvSpPr>
          <p:cNvPr id="9" name="Text Placeholder 8">
            <a:extLst>
              <a:ext uri="{FF2B5EF4-FFF2-40B4-BE49-F238E27FC236}">
                <a16:creationId xmlns:a16="http://schemas.microsoft.com/office/drawing/2014/main" id="{DE8DD24D-7929-4379-6290-3E1C98FEA959}"/>
              </a:ext>
            </a:extLst>
          </p:cNvPr>
          <p:cNvSpPr>
            <a:spLocks noGrp="1"/>
          </p:cNvSpPr>
          <p:nvPr>
            <p:ph type="body" sz="quarter" idx="22"/>
          </p:nvPr>
        </p:nvSpPr>
        <p:spPr/>
        <p:txBody>
          <a:bodyPr/>
          <a:lstStyle/>
          <a:p>
            <a:r>
              <a:rPr lang="sv-SE" dirty="0">
                <a:latin typeface="Century Gothic"/>
                <a:ea typeface="Roboto"/>
                <a:cs typeface="Segoe UI"/>
              </a:rPr>
              <a:t>Påverkan på livet från klimatförändringar</a:t>
            </a:r>
            <a:endParaRPr lang="sv-SE" dirty="0"/>
          </a:p>
        </p:txBody>
      </p:sp>
      <p:cxnSp>
        <p:nvCxnSpPr>
          <p:cNvPr id="13" name="Straight Connector 12">
            <a:extLst>
              <a:ext uri="{FF2B5EF4-FFF2-40B4-BE49-F238E27FC236}">
                <a16:creationId xmlns:a16="http://schemas.microsoft.com/office/drawing/2014/main" id="{AC77FB78-E23E-054E-3885-ED2603457E23}"/>
              </a:ext>
            </a:extLst>
          </p:cNvPr>
          <p:cNvCxnSpPr>
            <a:cxnSpLocks/>
          </p:cNvCxnSpPr>
          <p:nvPr/>
        </p:nvCxnSpPr>
        <p:spPr>
          <a:xfrm>
            <a:off x="4298951" y="1694678"/>
            <a:ext cx="74294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01CC804D-1F21-C3DE-C034-9B05ED8BD64B}"/>
              </a:ext>
            </a:extLst>
          </p:cNvPr>
          <p:cNvSpPr txBox="1">
            <a:spLocks/>
          </p:cNvSpPr>
          <p:nvPr/>
        </p:nvSpPr>
        <p:spPr>
          <a:xfrm>
            <a:off x="4310549" y="1767746"/>
            <a:ext cx="5518146" cy="1896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Anser du att de klimatförändringar som redan ägt rum påverkar ditt liv idag?</a:t>
            </a:r>
            <a:endParaRPr lang="en-US" sz="1100" dirty="0"/>
          </a:p>
        </p:txBody>
      </p:sp>
      <p:sp>
        <p:nvSpPr>
          <p:cNvPr id="15" name="Text Placeholder 3">
            <a:extLst>
              <a:ext uri="{FF2B5EF4-FFF2-40B4-BE49-F238E27FC236}">
                <a16:creationId xmlns:a16="http://schemas.microsoft.com/office/drawing/2014/main" id="{56EA5A98-472C-C79A-F3DE-B296D70BBDC6}"/>
              </a:ext>
            </a:extLst>
          </p:cNvPr>
          <p:cNvSpPr txBox="1">
            <a:spLocks/>
          </p:cNvSpPr>
          <p:nvPr/>
        </p:nvSpPr>
        <p:spPr>
          <a:xfrm>
            <a:off x="4310549"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16" name="Text Placeholder 3">
            <a:extLst>
              <a:ext uri="{FF2B5EF4-FFF2-40B4-BE49-F238E27FC236}">
                <a16:creationId xmlns:a16="http://schemas.microsoft.com/office/drawing/2014/main" id="{80CED653-8DE8-8C4D-96A7-F748DEE9CC8B}"/>
              </a:ext>
            </a:extLst>
          </p:cNvPr>
          <p:cNvSpPr txBox="1">
            <a:spLocks/>
          </p:cNvSpPr>
          <p:nvPr/>
        </p:nvSpPr>
        <p:spPr>
          <a:xfrm>
            <a:off x="4310550" y="6268406"/>
            <a:ext cx="5518148" cy="13929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17" name="Straight Connector 16">
            <a:extLst>
              <a:ext uri="{FF2B5EF4-FFF2-40B4-BE49-F238E27FC236}">
                <a16:creationId xmlns:a16="http://schemas.microsoft.com/office/drawing/2014/main" id="{7CE76C25-CE1E-6021-C08F-70D843A0679D}"/>
              </a:ext>
            </a:extLst>
          </p:cNvPr>
          <p:cNvCxnSpPr>
            <a:cxnSpLocks/>
          </p:cNvCxnSpPr>
          <p:nvPr/>
        </p:nvCxnSpPr>
        <p:spPr>
          <a:xfrm>
            <a:off x="4298951" y="6214683"/>
            <a:ext cx="74294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801F66A-E27D-6422-36CC-F326249484F9}"/>
              </a:ext>
            </a:extLst>
          </p:cNvPr>
          <p:cNvSpPr>
            <a:spLocks noGrp="1"/>
          </p:cNvSpPr>
          <p:nvPr>
            <p:ph type="sldNum" sz="quarter" idx="16"/>
          </p:nvPr>
        </p:nvSpPr>
        <p:spPr/>
        <p:txBody>
          <a:bodyPr/>
          <a:lstStyle/>
          <a:p>
            <a:fld id="{63DCA5C9-2E11-4C67-86EB-AE1DE127DC64}" type="slidenum">
              <a:rPr lang="en-US" smtClean="0"/>
              <a:pPr/>
              <a:t>20</a:t>
            </a:fld>
            <a:endParaRPr lang="en-US"/>
          </a:p>
        </p:txBody>
      </p:sp>
      <p:sp>
        <p:nvSpPr>
          <p:cNvPr id="3" name="TextBox 2">
            <a:extLst>
              <a:ext uri="{FF2B5EF4-FFF2-40B4-BE49-F238E27FC236}">
                <a16:creationId xmlns:a16="http://schemas.microsoft.com/office/drawing/2014/main" id="{DCD52BD6-BC25-4557-354F-67AFB543F3E7}"/>
              </a:ext>
            </a:extLst>
          </p:cNvPr>
          <p:cNvSpPr txBox="1"/>
          <p:nvPr/>
        </p:nvSpPr>
        <p:spPr>
          <a:xfrm>
            <a:off x="9973724" y="2499490"/>
            <a:ext cx="1352061" cy="1176911"/>
          </a:xfrm>
          <a:prstGeom prst="rect">
            <a:avLst/>
          </a:prstGeom>
          <a:noFill/>
        </p:spPr>
        <p:txBody>
          <a:bodyPr wrap="square" lIns="0" tIns="0" rIns="0" bIns="0" rtlCol="0">
            <a:normAutofit/>
          </a:bodyPr>
          <a:lstStyle/>
          <a:p>
            <a:pPr marL="0" indent="-3657600" algn="ctr">
              <a:spcAft>
                <a:spcPts val="600"/>
              </a:spcAft>
            </a:pPr>
            <a:r>
              <a:rPr lang="en-US" sz="3200" b="1" dirty="0">
                <a:solidFill>
                  <a:schemeClr val="accent1"/>
                </a:solidFill>
                <a:ea typeface="Roboto" panose="02000000000000000000" pitchFamily="2" charset="0"/>
                <a:cs typeface="Segoe UI" panose="020B0502040204020203" pitchFamily="34" charset="0"/>
              </a:rPr>
              <a:t>59</a:t>
            </a:r>
            <a:r>
              <a:rPr lang="en-US" sz="3200" b="1" i="0" dirty="0">
                <a:solidFill>
                  <a:schemeClr val="accent1"/>
                </a:solidFill>
                <a:latin typeface="+mn-lt"/>
                <a:ea typeface="Roboto" panose="02000000000000000000" pitchFamily="2" charset="0"/>
                <a:cs typeface="Segoe UI" panose="020B0502040204020203" pitchFamily="34" charset="0"/>
              </a:rPr>
              <a:t>% ja</a:t>
            </a:r>
            <a:endParaRPr lang="en-US" sz="3200" b="1" dirty="0">
              <a:solidFill>
                <a:schemeClr val="accent1"/>
              </a:solidFill>
              <a:ea typeface="Roboto" panose="02000000000000000000" pitchFamily="2" charset="0"/>
              <a:cs typeface="Segoe UI" panose="020B0502040204020203" pitchFamily="34" charset="0"/>
            </a:endParaRPr>
          </a:p>
          <a:p>
            <a:pPr marL="0" indent="-3657600" algn="ctr">
              <a:spcAft>
                <a:spcPts val="600"/>
              </a:spcAft>
            </a:pPr>
            <a:r>
              <a:rPr lang="en-US" sz="1400" b="1" dirty="0">
                <a:solidFill>
                  <a:schemeClr val="accent1"/>
                </a:solidFill>
                <a:ea typeface="Roboto" panose="02000000000000000000" pitchFamily="2" charset="0"/>
                <a:cs typeface="Segoe UI" panose="020B0502040204020203" pitchFamily="34" charset="0"/>
              </a:rPr>
              <a:t>2024: 65%</a:t>
            </a:r>
          </a:p>
          <a:p>
            <a:pPr marL="0" indent="-3657600" algn="ctr">
              <a:spcAft>
                <a:spcPts val="600"/>
              </a:spcAft>
            </a:pPr>
            <a:r>
              <a:rPr lang="en-US" sz="1400" b="1" i="0" dirty="0">
                <a:solidFill>
                  <a:schemeClr val="accent1"/>
                </a:solidFill>
                <a:latin typeface="+mn-lt"/>
                <a:ea typeface="Roboto" panose="02000000000000000000" pitchFamily="2" charset="0"/>
                <a:cs typeface="Segoe UI" panose="020B0502040204020203" pitchFamily="34" charset="0"/>
              </a:rPr>
              <a:t>2017: 74%</a:t>
            </a:r>
          </a:p>
        </p:txBody>
      </p:sp>
      <p:sp>
        <p:nvSpPr>
          <p:cNvPr id="7" name="Text Placeholder 17">
            <a:extLst>
              <a:ext uri="{FF2B5EF4-FFF2-40B4-BE49-F238E27FC236}">
                <a16:creationId xmlns:a16="http://schemas.microsoft.com/office/drawing/2014/main" id="{010B1A8D-A7D6-441E-ACFC-3FB87AA18E04}"/>
              </a:ext>
            </a:extLst>
          </p:cNvPr>
          <p:cNvSpPr>
            <a:spLocks noGrp="1"/>
          </p:cNvSpPr>
          <p:nvPr>
            <p:ph type="body" sz="quarter" idx="26"/>
          </p:nvPr>
        </p:nvSpPr>
        <p:spPr>
          <a:xfrm>
            <a:off x="460375" y="172762"/>
            <a:ext cx="11268075" cy="195814"/>
          </a:xfrm>
        </p:spPr>
        <p:txBody>
          <a:bodyPr anchor="ctr"/>
          <a:lstStyle/>
          <a:p>
            <a:r>
              <a:rPr lang="sv-SE" dirty="0">
                <a:latin typeface="+mn-lt"/>
              </a:rPr>
              <a:t>Upplevelsen av djur och natur</a:t>
            </a:r>
          </a:p>
        </p:txBody>
      </p:sp>
    </p:spTree>
    <p:extLst>
      <p:ext uri="{BB962C8B-B14F-4D97-AF65-F5344CB8AC3E}">
        <p14:creationId xmlns:p14="http://schemas.microsoft.com/office/powerpoint/2010/main" val="349034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BB482D-3F02-4144-9777-3355C2C6A157}"/>
              </a:ext>
            </a:extLst>
          </p:cNvPr>
          <p:cNvSpPr>
            <a:spLocks noGrp="1"/>
          </p:cNvSpPr>
          <p:nvPr>
            <p:ph type="ftr" sz="quarter" idx="23"/>
          </p:nvPr>
        </p:nvSpPr>
        <p:spPr/>
        <p:txBody>
          <a:bodyPr/>
          <a:lstStyle/>
          <a:p>
            <a:r>
              <a:rPr lang="sv-SE" dirty="0"/>
              <a:t>Klimatbarometern 2025</a:t>
            </a:r>
          </a:p>
        </p:txBody>
      </p:sp>
      <p:sp>
        <p:nvSpPr>
          <p:cNvPr id="5" name="Title 4">
            <a:extLst>
              <a:ext uri="{FF2B5EF4-FFF2-40B4-BE49-F238E27FC236}">
                <a16:creationId xmlns:a16="http://schemas.microsoft.com/office/drawing/2014/main" id="{6B25C25C-FE58-79E8-B44E-22DACBDCA339}"/>
              </a:ext>
            </a:extLst>
          </p:cNvPr>
          <p:cNvSpPr>
            <a:spLocks noGrp="1"/>
          </p:cNvSpPr>
          <p:nvPr>
            <p:ph type="title"/>
          </p:nvPr>
        </p:nvSpPr>
        <p:spPr/>
        <p:txBody>
          <a:bodyPr/>
          <a:lstStyle/>
          <a:p>
            <a:r>
              <a:rPr lang="sv-SE" dirty="0">
                <a:latin typeface="Georgia"/>
                <a:cs typeface="Segoe UI"/>
              </a:rPr>
              <a:t>Många upplever mildare och kortare vintrar</a:t>
            </a:r>
            <a:endParaRPr lang="sv-SE" dirty="0"/>
          </a:p>
        </p:txBody>
      </p:sp>
      <p:sp>
        <p:nvSpPr>
          <p:cNvPr id="8" name="Text Placeholder 7">
            <a:extLst>
              <a:ext uri="{FF2B5EF4-FFF2-40B4-BE49-F238E27FC236}">
                <a16:creationId xmlns:a16="http://schemas.microsoft.com/office/drawing/2014/main" id="{3C68C336-C6F3-E59A-AA85-316681E9637C}"/>
              </a:ext>
            </a:extLst>
          </p:cNvPr>
          <p:cNvSpPr>
            <a:spLocks noGrp="1"/>
          </p:cNvSpPr>
          <p:nvPr>
            <p:ph type="body" sz="quarter" idx="22"/>
          </p:nvPr>
        </p:nvSpPr>
        <p:spPr/>
        <p:txBody>
          <a:bodyPr/>
          <a:lstStyle/>
          <a:p>
            <a:r>
              <a:rPr lang="sv-SE" dirty="0">
                <a:latin typeface="Century Gothic"/>
                <a:ea typeface="Roboto"/>
                <a:cs typeface="Segoe UI"/>
              </a:rPr>
              <a:t>Upplevelse av effekter av globala klimatuppvärmningar</a:t>
            </a:r>
          </a:p>
          <a:p>
            <a:endParaRPr lang="sv-SE" dirty="0"/>
          </a:p>
        </p:txBody>
      </p:sp>
      <p:cxnSp>
        <p:nvCxnSpPr>
          <p:cNvPr id="19" name="Straight Connector 18">
            <a:extLst>
              <a:ext uri="{FF2B5EF4-FFF2-40B4-BE49-F238E27FC236}">
                <a16:creationId xmlns:a16="http://schemas.microsoft.com/office/drawing/2014/main" id="{AA696C1E-D75C-05F2-7866-957DC8AD460B}"/>
              </a:ext>
            </a:extLst>
          </p:cNvPr>
          <p:cNvCxnSpPr>
            <a:cxnSpLocks/>
          </p:cNvCxnSpPr>
          <p:nvPr/>
        </p:nvCxnSpPr>
        <p:spPr>
          <a:xfrm>
            <a:off x="460375" y="1694678"/>
            <a:ext cx="87058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4E84D17B-4CEB-0E07-B7BF-67E7DD95B4FF}"/>
              </a:ext>
            </a:extLst>
          </p:cNvPr>
          <p:cNvSpPr txBox="1">
            <a:spLocks/>
          </p:cNvSpPr>
          <p:nvPr/>
        </p:nvSpPr>
        <p:spPr>
          <a:xfrm>
            <a:off x="460373" y="1767746"/>
            <a:ext cx="7197727" cy="19581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Vad upplever du i din vardag, som du tror är en effekt av de globala klimatuppvärmningarna?</a:t>
            </a:r>
            <a:endParaRPr lang="en-US" sz="1100" dirty="0"/>
          </a:p>
        </p:txBody>
      </p:sp>
      <p:sp>
        <p:nvSpPr>
          <p:cNvPr id="21" name="Text Placeholder 3">
            <a:extLst>
              <a:ext uri="{FF2B5EF4-FFF2-40B4-BE49-F238E27FC236}">
                <a16:creationId xmlns:a16="http://schemas.microsoft.com/office/drawing/2014/main" id="{A8A3035E-326F-79D5-0FED-430E83589BBF}"/>
              </a:ext>
            </a:extLst>
          </p:cNvPr>
          <p:cNvSpPr txBox="1">
            <a:spLocks/>
          </p:cNvSpPr>
          <p:nvPr/>
        </p:nvSpPr>
        <p:spPr>
          <a:xfrm>
            <a:off x="460373" y="1960764"/>
            <a:ext cx="3186531"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a:t>Andelar i %</a:t>
            </a:r>
          </a:p>
        </p:txBody>
      </p:sp>
      <p:sp>
        <p:nvSpPr>
          <p:cNvPr id="22" name="Text Placeholder 3">
            <a:extLst>
              <a:ext uri="{FF2B5EF4-FFF2-40B4-BE49-F238E27FC236}">
                <a16:creationId xmlns:a16="http://schemas.microsoft.com/office/drawing/2014/main" id="{15678BBC-3520-3B23-900D-796B3088036A}"/>
              </a:ext>
            </a:extLst>
          </p:cNvPr>
          <p:cNvSpPr txBox="1">
            <a:spLocks/>
          </p:cNvSpPr>
          <p:nvPr/>
        </p:nvSpPr>
        <p:spPr>
          <a:xfrm>
            <a:off x="460372" y="6268405"/>
            <a:ext cx="500659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 2017 (1646)</a:t>
            </a:r>
          </a:p>
        </p:txBody>
      </p:sp>
      <p:cxnSp>
        <p:nvCxnSpPr>
          <p:cNvPr id="23" name="Straight Connector 22">
            <a:extLst>
              <a:ext uri="{FF2B5EF4-FFF2-40B4-BE49-F238E27FC236}">
                <a16:creationId xmlns:a16="http://schemas.microsoft.com/office/drawing/2014/main" id="{B7B0B088-407F-3EB3-A360-F9483E56E33C}"/>
              </a:ext>
            </a:extLst>
          </p:cNvPr>
          <p:cNvCxnSpPr>
            <a:cxnSpLocks/>
          </p:cNvCxnSpPr>
          <p:nvPr/>
        </p:nvCxnSpPr>
        <p:spPr>
          <a:xfrm>
            <a:off x="460374" y="6214683"/>
            <a:ext cx="8705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9">
            <a:extLst>
              <a:ext uri="{FF2B5EF4-FFF2-40B4-BE49-F238E27FC236}">
                <a16:creationId xmlns:a16="http://schemas.microsoft.com/office/drawing/2014/main" id="{376B9683-1256-B340-8827-2357276697B0}"/>
              </a:ext>
            </a:extLst>
          </p:cNvPr>
          <p:cNvGraphicFramePr>
            <a:graphicFrameLocks/>
          </p:cNvGraphicFramePr>
          <p:nvPr>
            <p:extLst>
              <p:ext uri="{D42A27DB-BD31-4B8C-83A1-F6EECF244321}">
                <p14:modId xmlns:p14="http://schemas.microsoft.com/office/powerpoint/2010/main" val="640213516"/>
              </p:ext>
            </p:extLst>
          </p:nvPr>
        </p:nvGraphicFramePr>
        <p:xfrm>
          <a:off x="460371" y="2153782"/>
          <a:ext cx="8469777" cy="391799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E3FF305-473F-9080-AA61-E73CA09D2D9F}"/>
              </a:ext>
            </a:extLst>
          </p:cNvPr>
          <p:cNvSpPr>
            <a:spLocks noGrp="1"/>
          </p:cNvSpPr>
          <p:nvPr>
            <p:ph type="sldNum" sz="quarter" idx="16"/>
          </p:nvPr>
        </p:nvSpPr>
        <p:spPr/>
        <p:txBody>
          <a:bodyPr/>
          <a:lstStyle/>
          <a:p>
            <a:fld id="{63DCA5C9-2E11-4C67-86EB-AE1DE127DC64}" type="slidenum">
              <a:rPr lang="en-US" smtClean="0"/>
              <a:pPr/>
              <a:t>21</a:t>
            </a:fld>
            <a:endParaRPr lang="en-US"/>
          </a:p>
        </p:txBody>
      </p:sp>
      <p:sp>
        <p:nvSpPr>
          <p:cNvPr id="10" name="Content Placeholder 1">
            <a:extLst>
              <a:ext uri="{FF2B5EF4-FFF2-40B4-BE49-F238E27FC236}">
                <a16:creationId xmlns:a16="http://schemas.microsoft.com/office/drawing/2014/main" id="{16CE791B-DB81-549E-B1E4-C7D6EDD255D4}"/>
              </a:ext>
            </a:extLst>
          </p:cNvPr>
          <p:cNvSpPr>
            <a:spLocks noGrp="1"/>
          </p:cNvSpPr>
          <p:nvPr>
            <p:ph sz="quarter" idx="12"/>
          </p:nvPr>
        </p:nvSpPr>
        <p:spPr>
          <a:xfrm>
            <a:off x="9394825" y="1640679"/>
            <a:ext cx="2333624" cy="4751388"/>
          </a:xfrm>
        </p:spPr>
        <p:txBody>
          <a:bodyPr/>
          <a:lstStyle/>
          <a:p>
            <a:pPr lvl="5"/>
            <a:r>
              <a:rPr lang="sv-SE" b="1" dirty="0"/>
              <a:t>En majoritet uppger att de upplever mildare och kortare vintrar.</a:t>
            </a:r>
          </a:p>
          <a:p>
            <a:pPr lvl="5"/>
            <a:r>
              <a:rPr lang="sv-SE" dirty="0"/>
              <a:t>Unga uppger i högre grad att de upplever varmare somrar, mer torka och ökat antal bränder.</a:t>
            </a:r>
          </a:p>
          <a:p>
            <a:pPr lvl="5"/>
            <a:r>
              <a:rPr lang="sv-SE" dirty="0"/>
              <a:t>De stora skillnaderna på åtta års sikt är att betydligt fler upplever varmare somrar, ökat antal bränder samt att betydligt färre säger sig uppleva ökade luftföroreningar.</a:t>
            </a:r>
          </a:p>
        </p:txBody>
      </p:sp>
      <p:sp>
        <p:nvSpPr>
          <p:cNvPr id="2" name="Text Placeholder 17">
            <a:extLst>
              <a:ext uri="{FF2B5EF4-FFF2-40B4-BE49-F238E27FC236}">
                <a16:creationId xmlns:a16="http://schemas.microsoft.com/office/drawing/2014/main" id="{4C083B48-4302-E36F-F650-CDEFF4F0C89C}"/>
              </a:ext>
            </a:extLst>
          </p:cNvPr>
          <p:cNvSpPr>
            <a:spLocks noGrp="1"/>
          </p:cNvSpPr>
          <p:nvPr>
            <p:ph type="body" sz="quarter" idx="26"/>
          </p:nvPr>
        </p:nvSpPr>
        <p:spPr>
          <a:xfrm>
            <a:off x="460375" y="172762"/>
            <a:ext cx="11268075" cy="195814"/>
          </a:xfrm>
        </p:spPr>
        <p:txBody>
          <a:bodyPr anchor="ctr"/>
          <a:lstStyle/>
          <a:p>
            <a:r>
              <a:rPr lang="sv-SE" dirty="0">
                <a:latin typeface="+mn-lt"/>
              </a:rPr>
              <a:t>Upplevelsen av djur och natur</a:t>
            </a:r>
          </a:p>
        </p:txBody>
      </p:sp>
      <p:sp>
        <p:nvSpPr>
          <p:cNvPr id="14" name="Rektangel 13">
            <a:extLst>
              <a:ext uri="{FF2B5EF4-FFF2-40B4-BE49-F238E27FC236}">
                <a16:creationId xmlns:a16="http://schemas.microsoft.com/office/drawing/2014/main" id="{41F7EE8A-BEF8-6D19-3933-AA86131C9AF6}"/>
              </a:ext>
            </a:extLst>
          </p:cNvPr>
          <p:cNvSpPr/>
          <p:nvPr/>
        </p:nvSpPr>
        <p:spPr bwMode="auto">
          <a:xfrm>
            <a:off x="3513374" y="3221665"/>
            <a:ext cx="1084006" cy="999290"/>
          </a:xfrm>
          <a:prstGeom prst="rect">
            <a:avLst/>
          </a:prstGeom>
          <a:noFill/>
          <a:ln>
            <a:solidFill>
              <a:schemeClr val="accent1"/>
            </a:solid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sv-SE" sz="1800" b="0" i="0" dirty="0">
              <a:solidFill>
                <a:schemeClr val="bg1"/>
              </a:solidFill>
              <a:latin typeface="+mn-lt"/>
              <a:ea typeface="Roboto" panose="02000000000000000000" pitchFamily="2" charset="0"/>
              <a:cs typeface="Segoe UI" panose="020B0502040204020203" pitchFamily="34" charset="0"/>
            </a:endParaRPr>
          </a:p>
        </p:txBody>
      </p:sp>
      <p:sp>
        <p:nvSpPr>
          <p:cNvPr id="16" name="Rektangel 15">
            <a:extLst>
              <a:ext uri="{FF2B5EF4-FFF2-40B4-BE49-F238E27FC236}">
                <a16:creationId xmlns:a16="http://schemas.microsoft.com/office/drawing/2014/main" id="{7B376187-AF4A-0082-558A-951B280F6335}"/>
              </a:ext>
            </a:extLst>
          </p:cNvPr>
          <p:cNvSpPr/>
          <p:nvPr/>
        </p:nvSpPr>
        <p:spPr bwMode="auto">
          <a:xfrm>
            <a:off x="6227077" y="3221665"/>
            <a:ext cx="540546" cy="999290"/>
          </a:xfrm>
          <a:prstGeom prst="rect">
            <a:avLst/>
          </a:prstGeom>
          <a:noFill/>
          <a:ln>
            <a:solidFill>
              <a:schemeClr val="accent1"/>
            </a:solid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sv-SE" sz="1800" b="0" i="0" dirty="0">
              <a:solidFill>
                <a:schemeClr val="bg1"/>
              </a:solidFill>
              <a:latin typeface="+mn-lt"/>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265176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65F82A-CFCF-178C-BA43-9AF00D17CF12}"/>
              </a:ext>
            </a:extLst>
          </p:cNvPr>
          <p:cNvSpPr>
            <a:spLocks noGrp="1"/>
          </p:cNvSpPr>
          <p:nvPr>
            <p:ph type="body" sz="quarter" idx="28"/>
          </p:nvPr>
        </p:nvSpPr>
        <p:spPr/>
        <p:txBody>
          <a:bodyPr/>
          <a:lstStyle/>
          <a:p>
            <a:r>
              <a:rPr lang="sv-SE" dirty="0"/>
              <a:t>Beteenden och val</a:t>
            </a:r>
          </a:p>
        </p:txBody>
      </p:sp>
      <p:sp>
        <p:nvSpPr>
          <p:cNvPr id="3" name="Platshållare för sidfot 2">
            <a:extLst>
              <a:ext uri="{FF2B5EF4-FFF2-40B4-BE49-F238E27FC236}">
                <a16:creationId xmlns:a16="http://schemas.microsoft.com/office/drawing/2014/main" id="{E3A14447-58EE-0CE7-0DFE-FA6B508354DE}"/>
              </a:ext>
            </a:extLst>
          </p:cNvPr>
          <p:cNvSpPr>
            <a:spLocks noGrp="1"/>
          </p:cNvSpPr>
          <p:nvPr>
            <p:ph type="ftr" sz="quarter" idx="30"/>
          </p:nvPr>
        </p:nvSpPr>
        <p:spPr/>
        <p:txBody>
          <a:bodyPr/>
          <a:lstStyle/>
          <a:p>
            <a:r>
              <a:rPr lang="sv-SE" dirty="0"/>
              <a:t>Klimatbarometern 2025</a:t>
            </a:r>
          </a:p>
        </p:txBody>
      </p:sp>
      <p:sp>
        <p:nvSpPr>
          <p:cNvPr id="4" name="Platshållare för bildnummer 3">
            <a:extLst>
              <a:ext uri="{FF2B5EF4-FFF2-40B4-BE49-F238E27FC236}">
                <a16:creationId xmlns:a16="http://schemas.microsoft.com/office/drawing/2014/main" id="{B9144EF0-7700-C600-F42B-3D2DC09643FB}"/>
              </a:ext>
            </a:extLst>
          </p:cNvPr>
          <p:cNvSpPr>
            <a:spLocks noGrp="1"/>
          </p:cNvSpPr>
          <p:nvPr>
            <p:ph type="sldNum" sz="quarter" idx="31"/>
          </p:nvPr>
        </p:nvSpPr>
        <p:spPr/>
        <p:txBody>
          <a:bodyPr/>
          <a:lstStyle/>
          <a:p>
            <a:fld id="{63DCA5C9-2E11-4C67-86EB-AE1DE127DC64}" type="slidenum">
              <a:rPr lang="en-US" smtClean="0"/>
              <a:pPr/>
              <a:t>22</a:t>
            </a:fld>
            <a:endParaRPr lang="en-US"/>
          </a:p>
        </p:txBody>
      </p:sp>
      <p:pic>
        <p:nvPicPr>
          <p:cNvPr id="12" name="Picture Placeholder 8" descr="A group of people standing next to a green bin&#10;&#10;Description automatically generated">
            <a:extLst>
              <a:ext uri="{FF2B5EF4-FFF2-40B4-BE49-F238E27FC236}">
                <a16:creationId xmlns:a16="http://schemas.microsoft.com/office/drawing/2014/main" id="{56DA8C10-E922-8C47-A7A2-A05BDFA8C401}"/>
              </a:ext>
            </a:extLst>
          </p:cNvPr>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a:stretch>
            <a:fillRect/>
          </a:stretch>
        </p:blipFill>
        <p:spPr>
          <a:xfrm>
            <a:off x="6096000" y="557212"/>
            <a:ext cx="6096000" cy="5853113"/>
          </a:xfrm>
        </p:spPr>
      </p:pic>
    </p:spTree>
    <p:extLst>
      <p:ext uri="{BB962C8B-B14F-4D97-AF65-F5344CB8AC3E}">
        <p14:creationId xmlns:p14="http://schemas.microsoft.com/office/powerpoint/2010/main" val="106881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F733-51D1-A48F-913F-F9FBCC5AC8E1}"/>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81074A-8807-448F-BCD7-B11AEE305D1D}"/>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F8B36FA2-4124-5FDA-5129-843BF0AA0A63}"/>
              </a:ext>
            </a:extLst>
          </p:cNvPr>
          <p:cNvSpPr>
            <a:spLocks noGrp="1"/>
          </p:cNvSpPr>
          <p:nvPr>
            <p:ph type="title"/>
          </p:nvPr>
        </p:nvSpPr>
        <p:spPr/>
        <p:txBody>
          <a:bodyPr/>
          <a:lstStyle/>
          <a:p>
            <a:r>
              <a:rPr lang="sv-SE" dirty="0">
                <a:latin typeface="Georgia"/>
              </a:rPr>
              <a:t>Få tydliga beteendeförändringar, kompost undantag </a:t>
            </a:r>
            <a:endParaRPr lang="sv-SE" dirty="0"/>
          </a:p>
        </p:txBody>
      </p:sp>
      <p:sp>
        <p:nvSpPr>
          <p:cNvPr id="9" name="Text Placeholder 8">
            <a:extLst>
              <a:ext uri="{FF2B5EF4-FFF2-40B4-BE49-F238E27FC236}">
                <a16:creationId xmlns:a16="http://schemas.microsoft.com/office/drawing/2014/main" id="{054182FD-25E3-2C3E-A454-2A815F872559}"/>
              </a:ext>
            </a:extLst>
          </p:cNvPr>
          <p:cNvSpPr>
            <a:spLocks noGrp="1"/>
          </p:cNvSpPr>
          <p:nvPr>
            <p:ph type="body" sz="quarter" idx="22"/>
          </p:nvPr>
        </p:nvSpPr>
        <p:spPr/>
        <p:txBody>
          <a:bodyPr/>
          <a:lstStyle/>
          <a:p>
            <a:r>
              <a:rPr lang="sv-SE" dirty="0">
                <a:latin typeface="Century Gothic"/>
                <a:ea typeface="Roboto"/>
                <a:cs typeface="Segoe UI"/>
              </a:rPr>
              <a:t>Beteendeförändringar till fördel för mångfald av djur och natur</a:t>
            </a:r>
          </a:p>
          <a:p>
            <a:endParaRPr lang="sv-SE" dirty="0"/>
          </a:p>
        </p:txBody>
      </p:sp>
      <p:cxnSp>
        <p:nvCxnSpPr>
          <p:cNvPr id="10" name="Straight Connector 9">
            <a:extLst>
              <a:ext uri="{FF2B5EF4-FFF2-40B4-BE49-F238E27FC236}">
                <a16:creationId xmlns:a16="http://schemas.microsoft.com/office/drawing/2014/main" id="{BFDE9DC4-66BE-BBB8-8B81-EA9DBEC1E965}"/>
              </a:ext>
            </a:extLst>
          </p:cNvPr>
          <p:cNvCxnSpPr>
            <a:cxnSpLocks/>
          </p:cNvCxnSpPr>
          <p:nvPr/>
        </p:nvCxnSpPr>
        <p:spPr>
          <a:xfrm>
            <a:off x="460375" y="1694678"/>
            <a:ext cx="8705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6C47CDC8-5D26-E131-86CC-D7E988F1A85C}"/>
              </a:ext>
            </a:extLst>
          </p:cNvPr>
          <p:cNvSpPr txBox="1">
            <a:spLocks/>
          </p:cNvSpPr>
          <p:nvPr/>
        </p:nvSpPr>
        <p:spPr>
          <a:xfrm>
            <a:off x="460371" y="1767746"/>
            <a:ext cx="7988733" cy="1958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Har du gjort något av nedanstående under de senaste 12 månaderna i syfte att öka mångfalden av djur och natur?</a:t>
            </a:r>
          </a:p>
        </p:txBody>
      </p:sp>
      <p:sp>
        <p:nvSpPr>
          <p:cNvPr id="18" name="Text Placeholder 3">
            <a:extLst>
              <a:ext uri="{FF2B5EF4-FFF2-40B4-BE49-F238E27FC236}">
                <a16:creationId xmlns:a16="http://schemas.microsoft.com/office/drawing/2014/main" id="{F065B1B9-B345-419E-D1ED-520A38AE87A1}"/>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1" name="Text Placeholder 3">
            <a:extLst>
              <a:ext uri="{FF2B5EF4-FFF2-40B4-BE49-F238E27FC236}">
                <a16:creationId xmlns:a16="http://schemas.microsoft.com/office/drawing/2014/main" id="{D0164DD1-BDF9-B964-7ABD-47744C6674E1}"/>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22" name="Straight Connector 21">
            <a:extLst>
              <a:ext uri="{FF2B5EF4-FFF2-40B4-BE49-F238E27FC236}">
                <a16:creationId xmlns:a16="http://schemas.microsoft.com/office/drawing/2014/main" id="{FCDEE8B7-BDE8-7089-012B-B214F592CCFF}"/>
              </a:ext>
            </a:extLst>
          </p:cNvPr>
          <p:cNvCxnSpPr>
            <a:cxnSpLocks/>
          </p:cNvCxnSpPr>
          <p:nvPr/>
        </p:nvCxnSpPr>
        <p:spPr>
          <a:xfrm>
            <a:off x="460374" y="6214683"/>
            <a:ext cx="87058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9FC65C91-0817-99C1-249A-692D39BEC7D2}"/>
              </a:ext>
            </a:extLst>
          </p:cNvPr>
          <p:cNvSpPr>
            <a:spLocks noGrp="1"/>
          </p:cNvSpPr>
          <p:nvPr>
            <p:ph type="body" sz="quarter" idx="27"/>
          </p:nvPr>
        </p:nvSpPr>
        <p:spPr>
          <a:xfrm>
            <a:off x="9407525" y="1658939"/>
            <a:ext cx="2324100" cy="4751387"/>
          </a:xfrm>
        </p:spPr>
        <p:txBody>
          <a:bodyPr vert="horz" lIns="0" tIns="0" rIns="0" bIns="0" rtlCol="0" anchor="t">
            <a:noAutofit/>
          </a:bodyPr>
          <a:lstStyle/>
          <a:p>
            <a:pPr lvl="6"/>
            <a:r>
              <a:rPr lang="sv-SE" sz="1400" dirty="0"/>
              <a:t>Totalt åtta av tio har gjort något i syfte att öka mångfalden av djur och natur. </a:t>
            </a:r>
          </a:p>
          <a:p>
            <a:pPr lvl="6"/>
            <a:r>
              <a:rPr lang="sv-SE" sz="1400" b="0" dirty="0"/>
              <a:t>Kvinnor uppger i högre grad att de har gjort någonting, men det förekommer inga tydliga skillnader mot det beteende allmänheten uppvisade 2024.</a:t>
            </a:r>
          </a:p>
          <a:p>
            <a:pPr lvl="6"/>
            <a:r>
              <a:rPr lang="sv-SE" sz="1400" b="0" dirty="0"/>
              <a:t>I jämförelse med 2023 ser vi dock ökningar gällande gräsmattan samt komposten.</a:t>
            </a:r>
          </a:p>
        </p:txBody>
      </p:sp>
      <p:graphicFrame>
        <p:nvGraphicFramePr>
          <p:cNvPr id="19" name="Content Placeholder 25">
            <a:extLst>
              <a:ext uri="{FF2B5EF4-FFF2-40B4-BE49-F238E27FC236}">
                <a16:creationId xmlns:a16="http://schemas.microsoft.com/office/drawing/2014/main" id="{6C713666-4FBF-380B-05BD-15A5257C338E}"/>
              </a:ext>
            </a:extLst>
          </p:cNvPr>
          <p:cNvGraphicFramePr>
            <a:graphicFrameLocks noGrp="1"/>
          </p:cNvGraphicFramePr>
          <p:nvPr>
            <p:ph sz="quarter" idx="25"/>
            <p:extLst>
              <p:ext uri="{D42A27DB-BD31-4B8C-83A1-F6EECF244321}">
                <p14:modId xmlns:p14="http://schemas.microsoft.com/office/powerpoint/2010/main" val="563358155"/>
              </p:ext>
            </p:extLst>
          </p:nvPr>
        </p:nvGraphicFramePr>
        <p:xfrm>
          <a:off x="454151" y="2239209"/>
          <a:ext cx="8705850" cy="389007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7A39B53-495D-634F-B151-1B7B7309CDBA}"/>
              </a:ext>
            </a:extLst>
          </p:cNvPr>
          <p:cNvSpPr>
            <a:spLocks noGrp="1"/>
          </p:cNvSpPr>
          <p:nvPr>
            <p:ph type="sldNum" sz="quarter" idx="16"/>
          </p:nvPr>
        </p:nvSpPr>
        <p:spPr/>
        <p:txBody>
          <a:bodyPr/>
          <a:lstStyle/>
          <a:p>
            <a:fld id="{63DCA5C9-2E11-4C67-86EB-AE1DE127DC64}" type="slidenum">
              <a:rPr lang="en-US" smtClean="0"/>
              <a:pPr/>
              <a:t>23</a:t>
            </a:fld>
            <a:endParaRPr lang="en-US"/>
          </a:p>
        </p:txBody>
      </p:sp>
      <p:sp>
        <p:nvSpPr>
          <p:cNvPr id="2" name="Text Placeholder 17">
            <a:extLst>
              <a:ext uri="{FF2B5EF4-FFF2-40B4-BE49-F238E27FC236}">
                <a16:creationId xmlns:a16="http://schemas.microsoft.com/office/drawing/2014/main" id="{7890B598-3570-F30E-7A64-82A99B39A378}"/>
              </a:ext>
            </a:extLst>
          </p:cNvPr>
          <p:cNvSpPr>
            <a:spLocks noGrp="1"/>
          </p:cNvSpPr>
          <p:nvPr>
            <p:ph type="body" sz="quarter" idx="26"/>
          </p:nvPr>
        </p:nvSpPr>
        <p:spPr>
          <a:xfrm>
            <a:off x="460375" y="172762"/>
            <a:ext cx="11268075" cy="195814"/>
          </a:xfrm>
        </p:spPr>
        <p:txBody>
          <a:bodyPr anchor="ctr"/>
          <a:lstStyle/>
          <a:p>
            <a:r>
              <a:rPr lang="sv-SE" dirty="0">
                <a:latin typeface="+mn-lt"/>
              </a:rPr>
              <a:t>Beteenden och val</a:t>
            </a:r>
          </a:p>
        </p:txBody>
      </p:sp>
      <p:sp>
        <p:nvSpPr>
          <p:cNvPr id="7" name="textruta 6">
            <a:extLst>
              <a:ext uri="{FF2B5EF4-FFF2-40B4-BE49-F238E27FC236}">
                <a16:creationId xmlns:a16="http://schemas.microsoft.com/office/drawing/2014/main" id="{FF27DE28-2BE7-CF48-BE4D-1FE1511243BB}"/>
              </a:ext>
            </a:extLst>
          </p:cNvPr>
          <p:cNvSpPr txBox="1"/>
          <p:nvPr/>
        </p:nvSpPr>
        <p:spPr>
          <a:xfrm>
            <a:off x="5883965" y="2961861"/>
            <a:ext cx="914400" cy="914400"/>
          </a:xfrm>
          <a:prstGeom prst="rect">
            <a:avLst/>
          </a:prstGeom>
          <a:noFill/>
        </p:spPr>
        <p:txBody>
          <a:bodyPr wrap="none" lIns="0" tIns="0" rIns="0" bIns="0" rtlCol="0">
            <a:normAutofit/>
          </a:bodyPr>
          <a:lstStyle/>
          <a:p>
            <a:pPr marL="0" indent="-3657600" algn="l">
              <a:spcAft>
                <a:spcPts val="600"/>
              </a:spcAft>
            </a:pPr>
            <a:r>
              <a:rPr lang="sv-SE" b="0" i="0" dirty="0">
                <a:solidFill>
                  <a:schemeClr val="tx2"/>
                </a:solidFill>
                <a:latin typeface="+mn-lt"/>
                <a:ea typeface="Roboto" panose="02000000000000000000" pitchFamily="2" charset="0"/>
                <a:cs typeface="Segoe UI" panose="020B0502040204020203" pitchFamily="34" charset="0"/>
              </a:rPr>
              <a:t>+</a:t>
            </a:r>
            <a:r>
              <a:rPr lang="sv-SE" sz="1050" b="0" i="0" dirty="0">
                <a:solidFill>
                  <a:schemeClr val="tx2"/>
                </a:solidFill>
                <a:latin typeface="+mn-lt"/>
                <a:ea typeface="Roboto" panose="02000000000000000000" pitchFamily="2" charset="0"/>
                <a:cs typeface="Segoe UI" panose="020B0502040204020203" pitchFamily="34" charset="0"/>
              </a:rPr>
              <a:t> (i jämförelse med 2023)</a:t>
            </a:r>
          </a:p>
        </p:txBody>
      </p:sp>
      <p:sp>
        <p:nvSpPr>
          <p:cNvPr id="8" name="textruta 7">
            <a:extLst>
              <a:ext uri="{FF2B5EF4-FFF2-40B4-BE49-F238E27FC236}">
                <a16:creationId xmlns:a16="http://schemas.microsoft.com/office/drawing/2014/main" id="{511D52AD-9C10-9188-9D59-1B7D5764D05E}"/>
              </a:ext>
            </a:extLst>
          </p:cNvPr>
          <p:cNvSpPr txBox="1"/>
          <p:nvPr/>
        </p:nvSpPr>
        <p:spPr>
          <a:xfrm>
            <a:off x="2574799" y="2971800"/>
            <a:ext cx="914400" cy="914400"/>
          </a:xfrm>
          <a:prstGeom prst="rect">
            <a:avLst/>
          </a:prstGeom>
          <a:noFill/>
        </p:spPr>
        <p:txBody>
          <a:bodyPr wrap="none" lIns="0" tIns="0" rIns="0" bIns="0" rtlCol="0">
            <a:normAutofit/>
          </a:bodyPr>
          <a:lstStyle/>
          <a:p>
            <a:pPr marL="0" indent="-3657600" algn="l">
              <a:spcAft>
                <a:spcPts val="600"/>
              </a:spcAft>
            </a:pPr>
            <a:r>
              <a:rPr lang="sv-SE" b="0" i="0" dirty="0">
                <a:solidFill>
                  <a:schemeClr val="tx2"/>
                </a:solidFill>
                <a:latin typeface="+mn-lt"/>
                <a:ea typeface="Roboto" panose="02000000000000000000" pitchFamily="2" charset="0"/>
                <a:cs typeface="Segoe UI" panose="020B0502040204020203" pitchFamily="34" charset="0"/>
              </a:rPr>
              <a:t>+</a:t>
            </a:r>
            <a:r>
              <a:rPr lang="sv-SE" sz="1050" b="0" i="0" dirty="0">
                <a:solidFill>
                  <a:schemeClr val="tx2"/>
                </a:solidFill>
                <a:latin typeface="+mn-lt"/>
                <a:ea typeface="Roboto" panose="02000000000000000000" pitchFamily="2" charset="0"/>
                <a:cs typeface="Segoe UI" panose="020B0502040204020203" pitchFamily="34" charset="0"/>
              </a:rPr>
              <a:t> (i jämförelse med 2023)</a:t>
            </a:r>
          </a:p>
        </p:txBody>
      </p:sp>
      <p:cxnSp>
        <p:nvCxnSpPr>
          <p:cNvPr id="12" name="Rak koppling 11">
            <a:extLst>
              <a:ext uri="{FF2B5EF4-FFF2-40B4-BE49-F238E27FC236}">
                <a16:creationId xmlns:a16="http://schemas.microsoft.com/office/drawing/2014/main" id="{8CC65342-E7BB-B6CC-E819-2EADD462134C}"/>
              </a:ext>
            </a:extLst>
          </p:cNvPr>
          <p:cNvCxnSpPr/>
          <p:nvPr/>
        </p:nvCxnSpPr>
        <p:spPr>
          <a:xfrm flipV="1">
            <a:off x="2634433" y="3269974"/>
            <a:ext cx="0" cy="467139"/>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Rak koppling 13">
            <a:extLst>
              <a:ext uri="{FF2B5EF4-FFF2-40B4-BE49-F238E27FC236}">
                <a16:creationId xmlns:a16="http://schemas.microsoft.com/office/drawing/2014/main" id="{E1279F42-BD83-CF08-F149-9B5B8F5F2565}"/>
              </a:ext>
            </a:extLst>
          </p:cNvPr>
          <p:cNvCxnSpPr>
            <a:cxnSpLocks/>
          </p:cNvCxnSpPr>
          <p:nvPr/>
        </p:nvCxnSpPr>
        <p:spPr>
          <a:xfrm flipV="1">
            <a:off x="5947477" y="3269974"/>
            <a:ext cx="0" cy="764658"/>
          </a:xfrm>
          <a:prstGeom prst="line">
            <a:avLst/>
          </a:prstGeom>
        </p:spPr>
        <p:style>
          <a:lnRef idx="1">
            <a:schemeClr val="accent2"/>
          </a:lnRef>
          <a:fillRef idx="0">
            <a:schemeClr val="accent2"/>
          </a:fillRef>
          <a:effectRef idx="0">
            <a:schemeClr val="accent2"/>
          </a:effectRef>
          <a:fontRef idx="minor">
            <a:schemeClr val="tx1"/>
          </a:fontRef>
        </p:style>
      </p:cxnSp>
      <p:sp>
        <p:nvSpPr>
          <p:cNvPr id="20" name="textruta 19">
            <a:extLst>
              <a:ext uri="{FF2B5EF4-FFF2-40B4-BE49-F238E27FC236}">
                <a16:creationId xmlns:a16="http://schemas.microsoft.com/office/drawing/2014/main" id="{036C754E-69D7-7BAE-E3A9-F89FED990A8F}"/>
              </a:ext>
            </a:extLst>
          </p:cNvPr>
          <p:cNvSpPr txBox="1"/>
          <p:nvPr/>
        </p:nvSpPr>
        <p:spPr>
          <a:xfrm>
            <a:off x="400316" y="5980807"/>
            <a:ext cx="6900806" cy="246221"/>
          </a:xfrm>
          <a:prstGeom prst="rect">
            <a:avLst/>
          </a:prstGeom>
          <a:noFill/>
        </p:spPr>
        <p:txBody>
          <a:bodyPr wrap="square">
            <a:spAutoFit/>
          </a:bodyPr>
          <a:lstStyle/>
          <a:p>
            <a:r>
              <a:rPr lang="sv-SE" sz="1000" dirty="0"/>
              <a:t>* Formuleringen 2023: Låtit bli att klippa gräsmattan för att fröer ska kunna sprida sig mer</a:t>
            </a:r>
          </a:p>
        </p:txBody>
      </p:sp>
    </p:spTree>
    <p:extLst>
      <p:ext uri="{BB962C8B-B14F-4D97-AF65-F5344CB8AC3E}">
        <p14:creationId xmlns:p14="http://schemas.microsoft.com/office/powerpoint/2010/main" val="321879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83C5-57C7-2E39-0AE5-931B403D3D83}"/>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328AA4-04E7-3384-38FB-239F1A124DC7}"/>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A49B5A6A-2EFE-5D42-AA05-CC61079947B0}"/>
              </a:ext>
            </a:extLst>
          </p:cNvPr>
          <p:cNvSpPr>
            <a:spLocks noGrp="1"/>
          </p:cNvSpPr>
          <p:nvPr>
            <p:ph type="title"/>
          </p:nvPr>
        </p:nvSpPr>
        <p:spPr/>
        <p:txBody>
          <a:bodyPr/>
          <a:lstStyle/>
          <a:p>
            <a:r>
              <a:rPr lang="sv-SE" dirty="0">
                <a:latin typeface="Georgia"/>
              </a:rPr>
              <a:t>Var tredje shoppar mer hållbart nu jämfört med ett år sedan </a:t>
            </a:r>
            <a:endParaRPr lang="sv-SE" dirty="0"/>
          </a:p>
        </p:txBody>
      </p:sp>
      <p:sp>
        <p:nvSpPr>
          <p:cNvPr id="9" name="Text Placeholder 8">
            <a:extLst>
              <a:ext uri="{FF2B5EF4-FFF2-40B4-BE49-F238E27FC236}">
                <a16:creationId xmlns:a16="http://schemas.microsoft.com/office/drawing/2014/main" id="{4C037C37-2BDD-1D7A-121C-150D315B14A8}"/>
              </a:ext>
            </a:extLst>
          </p:cNvPr>
          <p:cNvSpPr>
            <a:spLocks noGrp="1"/>
          </p:cNvSpPr>
          <p:nvPr>
            <p:ph type="body" sz="quarter" idx="22"/>
          </p:nvPr>
        </p:nvSpPr>
        <p:spPr/>
        <p:txBody>
          <a:bodyPr/>
          <a:lstStyle/>
          <a:p>
            <a:r>
              <a:rPr lang="sv-SE" dirty="0">
                <a:latin typeface="Century Gothic"/>
                <a:ea typeface="Roboto"/>
                <a:cs typeface="Segoe UI"/>
              </a:rPr>
              <a:t>Hållbara beteenden</a:t>
            </a:r>
          </a:p>
          <a:p>
            <a:endParaRPr lang="sv-SE" dirty="0"/>
          </a:p>
        </p:txBody>
      </p:sp>
      <p:cxnSp>
        <p:nvCxnSpPr>
          <p:cNvPr id="10" name="Straight Connector 9">
            <a:extLst>
              <a:ext uri="{FF2B5EF4-FFF2-40B4-BE49-F238E27FC236}">
                <a16:creationId xmlns:a16="http://schemas.microsoft.com/office/drawing/2014/main" id="{5ECFC992-E36B-B618-46F3-4CF832B30AE5}"/>
              </a:ext>
            </a:extLst>
          </p:cNvPr>
          <p:cNvCxnSpPr>
            <a:cxnSpLocks/>
          </p:cNvCxnSpPr>
          <p:nvPr/>
        </p:nvCxnSpPr>
        <p:spPr>
          <a:xfrm>
            <a:off x="460375" y="1694678"/>
            <a:ext cx="758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82B6F8CB-EA4C-341F-443C-72DD54BB3194}"/>
              </a:ext>
            </a:extLst>
          </p:cNvPr>
          <p:cNvSpPr txBox="1">
            <a:spLocks/>
          </p:cNvSpPr>
          <p:nvPr/>
        </p:nvSpPr>
        <p:spPr>
          <a:xfrm>
            <a:off x="460371" y="1767747"/>
            <a:ext cx="7196573" cy="1878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Hur väl instämmer du i följande påståenden om dina beteenden idag jämfört med 12 månader sedan?</a:t>
            </a:r>
          </a:p>
        </p:txBody>
      </p:sp>
      <p:sp>
        <p:nvSpPr>
          <p:cNvPr id="18" name="Text Placeholder 3">
            <a:extLst>
              <a:ext uri="{FF2B5EF4-FFF2-40B4-BE49-F238E27FC236}">
                <a16:creationId xmlns:a16="http://schemas.microsoft.com/office/drawing/2014/main" id="{42E8418B-E491-B051-D840-F0BAB5503101}"/>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a:t>Andel i %</a:t>
            </a:r>
          </a:p>
        </p:txBody>
      </p:sp>
      <p:sp>
        <p:nvSpPr>
          <p:cNvPr id="21" name="Text Placeholder 3">
            <a:extLst>
              <a:ext uri="{FF2B5EF4-FFF2-40B4-BE49-F238E27FC236}">
                <a16:creationId xmlns:a16="http://schemas.microsoft.com/office/drawing/2014/main" id="{51C30E49-55BC-90C2-A655-308305811068}"/>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22" name="Straight Connector 21">
            <a:extLst>
              <a:ext uri="{FF2B5EF4-FFF2-40B4-BE49-F238E27FC236}">
                <a16:creationId xmlns:a16="http://schemas.microsoft.com/office/drawing/2014/main" id="{B2FC4D64-3ECA-2554-6B2A-969ACCB0983A}"/>
              </a:ext>
            </a:extLst>
          </p:cNvPr>
          <p:cNvCxnSpPr>
            <a:cxnSpLocks/>
          </p:cNvCxnSpPr>
          <p:nvPr/>
        </p:nvCxnSpPr>
        <p:spPr>
          <a:xfrm>
            <a:off x="460374" y="6214683"/>
            <a:ext cx="75069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5">
            <a:extLst>
              <a:ext uri="{FF2B5EF4-FFF2-40B4-BE49-F238E27FC236}">
                <a16:creationId xmlns:a16="http://schemas.microsoft.com/office/drawing/2014/main" id="{E8000306-392A-BAFD-86E3-1B786D42B861}"/>
              </a:ext>
            </a:extLst>
          </p:cNvPr>
          <p:cNvGraphicFramePr>
            <a:graphicFrameLocks noGrp="1"/>
          </p:cNvGraphicFramePr>
          <p:nvPr>
            <p:ph sz="quarter" idx="25"/>
            <p:extLst>
              <p:ext uri="{D42A27DB-BD31-4B8C-83A1-F6EECF244321}">
                <p14:modId xmlns:p14="http://schemas.microsoft.com/office/powerpoint/2010/main" val="391485383"/>
              </p:ext>
            </p:extLst>
          </p:nvPr>
        </p:nvGraphicFramePr>
        <p:xfrm>
          <a:off x="460372" y="2130973"/>
          <a:ext cx="6461211" cy="3939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F535098-38B0-9137-0ECD-15FC6BB9FDBF}"/>
              </a:ext>
            </a:extLst>
          </p:cNvPr>
          <p:cNvSpPr>
            <a:spLocks noGrp="1"/>
          </p:cNvSpPr>
          <p:nvPr>
            <p:ph type="sldNum" sz="quarter" idx="16"/>
          </p:nvPr>
        </p:nvSpPr>
        <p:spPr/>
        <p:txBody>
          <a:bodyPr/>
          <a:lstStyle/>
          <a:p>
            <a:fld id="{63DCA5C9-2E11-4C67-86EB-AE1DE127DC64}" type="slidenum">
              <a:rPr lang="en-US" smtClean="0"/>
              <a:pPr/>
              <a:t>24</a:t>
            </a:fld>
            <a:endParaRPr lang="en-US"/>
          </a:p>
        </p:txBody>
      </p:sp>
      <p:sp>
        <p:nvSpPr>
          <p:cNvPr id="2" name="Text Placeholder 17">
            <a:extLst>
              <a:ext uri="{FF2B5EF4-FFF2-40B4-BE49-F238E27FC236}">
                <a16:creationId xmlns:a16="http://schemas.microsoft.com/office/drawing/2014/main" id="{B5C42E8B-326E-7A7C-3D6A-BCE361EDEDE5}"/>
              </a:ext>
            </a:extLst>
          </p:cNvPr>
          <p:cNvSpPr txBox="1">
            <a:spLocks/>
          </p:cNvSpPr>
          <p:nvPr/>
        </p:nvSpPr>
        <p:spPr>
          <a:xfrm>
            <a:off x="460375" y="172762"/>
            <a:ext cx="11268075" cy="195814"/>
          </a:xfrm>
          <a:prstGeom prst="rect">
            <a:avLst/>
          </a:prstGeom>
        </p:spPr>
        <p:txBody>
          <a:bodyPr vert="horz" lIns="0" tIns="36000" rIns="0" bIns="36000" rtlCol="0" anchor="ctr"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800" b="0" i="0" kern="1200" cap="none" spc="0" baseline="0">
                <a:solidFill>
                  <a:schemeClr val="accent6"/>
                </a:solidFill>
                <a:latin typeface="+mj-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a:latin typeface="+mn-lt"/>
              </a:rPr>
              <a:t>Beteenden och val</a:t>
            </a:r>
            <a:endParaRPr lang="sv-SE" dirty="0">
              <a:latin typeface="+mn-lt"/>
            </a:endParaRPr>
          </a:p>
        </p:txBody>
      </p:sp>
      <p:sp>
        <p:nvSpPr>
          <p:cNvPr id="13" name="TextBox 12">
            <a:extLst>
              <a:ext uri="{FF2B5EF4-FFF2-40B4-BE49-F238E27FC236}">
                <a16:creationId xmlns:a16="http://schemas.microsoft.com/office/drawing/2014/main" id="{E73BCEAE-66BF-CB7E-75B2-0EE01696273D}"/>
              </a:ext>
            </a:extLst>
          </p:cNvPr>
          <p:cNvSpPr txBox="1"/>
          <p:nvPr/>
        </p:nvSpPr>
        <p:spPr>
          <a:xfrm>
            <a:off x="6921584" y="2456094"/>
            <a:ext cx="1039908" cy="421722"/>
          </a:xfrm>
          <a:prstGeom prst="rect">
            <a:avLst/>
          </a:prstGeom>
          <a:noFill/>
        </p:spPr>
        <p:txBody>
          <a:bodyPr wrap="square" lIns="0" tIns="0" rIns="0" bIns="0" rtlCol="0">
            <a:noAutofit/>
          </a:bodyPr>
          <a:lstStyle/>
          <a:p>
            <a:pPr algn="ctr"/>
            <a:endParaRPr lang="sv-SE" sz="1200" b="1" dirty="0"/>
          </a:p>
          <a:p>
            <a:pPr algn="ctr"/>
            <a:r>
              <a:rPr lang="sv-SE" sz="1200" b="1" dirty="0"/>
              <a:t>Andel 4+5</a:t>
            </a:r>
          </a:p>
        </p:txBody>
      </p:sp>
      <p:sp>
        <p:nvSpPr>
          <p:cNvPr id="14" name="TextBox 13">
            <a:extLst>
              <a:ext uri="{FF2B5EF4-FFF2-40B4-BE49-F238E27FC236}">
                <a16:creationId xmlns:a16="http://schemas.microsoft.com/office/drawing/2014/main" id="{25C2867B-2862-80BD-35DF-54DB9B08D2FF}"/>
              </a:ext>
            </a:extLst>
          </p:cNvPr>
          <p:cNvSpPr txBox="1"/>
          <p:nvPr/>
        </p:nvSpPr>
        <p:spPr>
          <a:xfrm>
            <a:off x="6945088" y="3119713"/>
            <a:ext cx="1039908" cy="421722"/>
          </a:xfrm>
          <a:prstGeom prst="rect">
            <a:avLst/>
          </a:prstGeom>
          <a:noFill/>
        </p:spPr>
        <p:txBody>
          <a:bodyPr wrap="square" lIns="0" tIns="0" rIns="0" bIns="0" rtlCol="0">
            <a:noAutofit/>
          </a:bodyPr>
          <a:lstStyle/>
          <a:p>
            <a:pPr algn="ctr"/>
            <a:r>
              <a:rPr lang="sv-SE" sz="1400" b="1" dirty="0"/>
              <a:t>33% </a:t>
            </a:r>
            <a:endParaRPr lang="sv-SE" sz="1400" dirty="0"/>
          </a:p>
        </p:txBody>
      </p:sp>
      <p:sp>
        <p:nvSpPr>
          <p:cNvPr id="17" name="TextBox 16">
            <a:extLst>
              <a:ext uri="{FF2B5EF4-FFF2-40B4-BE49-F238E27FC236}">
                <a16:creationId xmlns:a16="http://schemas.microsoft.com/office/drawing/2014/main" id="{D2927368-9D83-6935-C280-E4C4CD011FC4}"/>
              </a:ext>
            </a:extLst>
          </p:cNvPr>
          <p:cNvSpPr txBox="1"/>
          <p:nvPr/>
        </p:nvSpPr>
        <p:spPr>
          <a:xfrm>
            <a:off x="6954051" y="4204445"/>
            <a:ext cx="1039908" cy="421722"/>
          </a:xfrm>
          <a:prstGeom prst="rect">
            <a:avLst/>
          </a:prstGeom>
          <a:noFill/>
        </p:spPr>
        <p:txBody>
          <a:bodyPr wrap="square" lIns="0" tIns="0" rIns="0" bIns="0" rtlCol="0">
            <a:noAutofit/>
          </a:bodyPr>
          <a:lstStyle/>
          <a:p>
            <a:pPr algn="ctr"/>
            <a:r>
              <a:rPr lang="sv-SE" sz="1400" b="1" dirty="0"/>
              <a:t>29% </a:t>
            </a:r>
          </a:p>
        </p:txBody>
      </p:sp>
      <p:sp>
        <p:nvSpPr>
          <p:cNvPr id="20" name="TextBox 19">
            <a:extLst>
              <a:ext uri="{FF2B5EF4-FFF2-40B4-BE49-F238E27FC236}">
                <a16:creationId xmlns:a16="http://schemas.microsoft.com/office/drawing/2014/main" id="{E8D7EE8A-0A55-E344-712A-25F0C5BE9AF6}"/>
              </a:ext>
            </a:extLst>
          </p:cNvPr>
          <p:cNvSpPr txBox="1"/>
          <p:nvPr/>
        </p:nvSpPr>
        <p:spPr>
          <a:xfrm>
            <a:off x="6945084" y="5334002"/>
            <a:ext cx="1039908" cy="421722"/>
          </a:xfrm>
          <a:prstGeom prst="rect">
            <a:avLst/>
          </a:prstGeom>
          <a:noFill/>
        </p:spPr>
        <p:txBody>
          <a:bodyPr wrap="square" lIns="0" tIns="0" rIns="0" bIns="0" rtlCol="0">
            <a:noAutofit/>
          </a:bodyPr>
          <a:lstStyle/>
          <a:p>
            <a:pPr algn="ctr"/>
            <a:r>
              <a:rPr lang="sv-SE" sz="1400" b="1" dirty="0"/>
              <a:t>28%</a:t>
            </a:r>
          </a:p>
        </p:txBody>
      </p:sp>
      <p:sp>
        <p:nvSpPr>
          <p:cNvPr id="26" name="textruta 25">
            <a:extLst>
              <a:ext uri="{FF2B5EF4-FFF2-40B4-BE49-F238E27FC236}">
                <a16:creationId xmlns:a16="http://schemas.microsoft.com/office/drawing/2014/main" id="{059B79CF-A63A-0A34-3DA5-1D4D36703AF4}"/>
              </a:ext>
            </a:extLst>
          </p:cNvPr>
          <p:cNvSpPr txBox="1"/>
          <p:nvPr/>
        </p:nvSpPr>
        <p:spPr>
          <a:xfrm>
            <a:off x="8377645" y="1652005"/>
            <a:ext cx="3350803" cy="3262432"/>
          </a:xfrm>
          <a:prstGeom prst="rect">
            <a:avLst/>
          </a:prstGeom>
          <a:noFill/>
        </p:spPr>
        <p:txBody>
          <a:bodyPr wrap="square">
            <a:spAutoFit/>
          </a:bodyPr>
          <a:lstStyle/>
          <a:p>
            <a:pPr>
              <a:spcAft>
                <a:spcPts val="600"/>
              </a:spcAft>
            </a:pPr>
            <a:r>
              <a:rPr lang="sv-SE" sz="1400" b="1" dirty="0"/>
              <a:t>Drygt var tre av tio uppger att de reser, äter och shoppar mer hållbart än för 12 månader sedan. Nästan lika många uppger att de äter och reser mer hållbart.</a:t>
            </a:r>
          </a:p>
          <a:p>
            <a:pPr>
              <a:spcAft>
                <a:spcPts val="600"/>
              </a:spcAft>
            </a:pPr>
            <a:r>
              <a:rPr lang="sv-SE" sz="1400" dirty="0"/>
              <a:t>Storstadsborna uppger i högre grad att de reser mer hållbart än resten av allmänheten (32 gentemot 26 procent).</a:t>
            </a:r>
          </a:p>
          <a:p>
            <a:pPr>
              <a:spcAft>
                <a:spcPts val="600"/>
              </a:spcAft>
            </a:pPr>
            <a:r>
              <a:rPr lang="sv-SE" sz="1400" dirty="0"/>
              <a:t>Kvinnor uppger sig agera mer hållbart än vad män gör inom alla kategorier, mest tydlig är skillnaden när det kommer till shopping (43 mot 24 procent).</a:t>
            </a:r>
          </a:p>
        </p:txBody>
      </p:sp>
    </p:spTree>
    <p:extLst>
      <p:ext uri="{BB962C8B-B14F-4D97-AF65-F5344CB8AC3E}">
        <p14:creationId xmlns:p14="http://schemas.microsoft.com/office/powerpoint/2010/main" val="214618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21B77-05C8-DF3B-33ED-F0BD38A3704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8610D7B-7720-F2A9-F32B-384AA2A4EF87}"/>
              </a:ext>
            </a:extLst>
          </p:cNvPr>
          <p:cNvSpPr>
            <a:spLocks noGrp="1"/>
          </p:cNvSpPr>
          <p:nvPr>
            <p:ph type="body" sz="quarter" idx="28"/>
          </p:nvPr>
        </p:nvSpPr>
        <p:spPr/>
        <p:txBody>
          <a:bodyPr/>
          <a:lstStyle/>
          <a:p>
            <a:r>
              <a:rPr lang="sv-SE" dirty="0"/>
              <a:t>Kunskap</a:t>
            </a:r>
          </a:p>
        </p:txBody>
      </p:sp>
      <p:sp>
        <p:nvSpPr>
          <p:cNvPr id="4" name="Platshållare för bildnummer 3">
            <a:extLst>
              <a:ext uri="{FF2B5EF4-FFF2-40B4-BE49-F238E27FC236}">
                <a16:creationId xmlns:a16="http://schemas.microsoft.com/office/drawing/2014/main" id="{E5CDD9EE-65E4-6541-0D2D-56E90535D169}"/>
              </a:ext>
            </a:extLst>
          </p:cNvPr>
          <p:cNvSpPr>
            <a:spLocks noGrp="1"/>
          </p:cNvSpPr>
          <p:nvPr>
            <p:ph type="sldNum" sz="quarter" idx="31"/>
          </p:nvPr>
        </p:nvSpPr>
        <p:spPr/>
        <p:txBody>
          <a:bodyPr/>
          <a:lstStyle/>
          <a:p>
            <a:fld id="{63DCA5C9-2E11-4C67-86EB-AE1DE127DC64}" type="slidenum">
              <a:rPr lang="en-US" smtClean="0"/>
              <a:pPr/>
              <a:t>25</a:t>
            </a:fld>
            <a:endParaRPr lang="en-US"/>
          </a:p>
        </p:txBody>
      </p:sp>
      <p:sp>
        <p:nvSpPr>
          <p:cNvPr id="3" name="Platshållare för sidfot 2">
            <a:extLst>
              <a:ext uri="{FF2B5EF4-FFF2-40B4-BE49-F238E27FC236}">
                <a16:creationId xmlns:a16="http://schemas.microsoft.com/office/drawing/2014/main" id="{BE9F30C1-7832-CD4C-C650-E10B78145389}"/>
              </a:ext>
            </a:extLst>
          </p:cNvPr>
          <p:cNvSpPr>
            <a:spLocks noGrp="1"/>
          </p:cNvSpPr>
          <p:nvPr>
            <p:ph type="ftr" sz="quarter" idx="30"/>
          </p:nvPr>
        </p:nvSpPr>
        <p:spPr>
          <a:xfrm>
            <a:off x="1009650" y="6546849"/>
            <a:ext cx="7127875" cy="155574"/>
          </a:xfrm>
        </p:spPr>
        <p:txBody>
          <a:bodyPr/>
          <a:lstStyle/>
          <a:p>
            <a:r>
              <a:rPr lang="sv-SE" dirty="0"/>
              <a:t>Klimatbarometern 2025</a:t>
            </a:r>
          </a:p>
        </p:txBody>
      </p:sp>
      <p:pic>
        <p:nvPicPr>
          <p:cNvPr id="13" name="Platshållare för bild 12" descr="En bild som visar bokskåp, bok, Hyllor, bibliotek&#10;&#10;AI-genererat innehåll kan vara felaktigt.">
            <a:extLst>
              <a:ext uri="{FF2B5EF4-FFF2-40B4-BE49-F238E27FC236}">
                <a16:creationId xmlns:a16="http://schemas.microsoft.com/office/drawing/2014/main" id="{71725BA7-D333-FB45-FE2F-B6E8514BDF7F}"/>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5361" r="15361"/>
          <a:stretch>
            <a:fillRect/>
          </a:stretch>
        </p:blipFill>
        <p:spPr/>
      </p:pic>
    </p:spTree>
    <p:extLst>
      <p:ext uri="{BB962C8B-B14F-4D97-AF65-F5344CB8AC3E}">
        <p14:creationId xmlns:p14="http://schemas.microsoft.com/office/powerpoint/2010/main" val="204449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59C4D-C2AA-DE8C-5345-53989B48DEF4}"/>
              </a:ext>
            </a:extLst>
          </p:cNvPr>
          <p:cNvSpPr/>
          <p:nvPr/>
        </p:nvSpPr>
        <p:spPr bwMode="auto">
          <a:xfrm>
            <a:off x="5487543" y="0"/>
            <a:ext cx="6704455" cy="6858000"/>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3">
            <a:extLst>
              <a:ext uri="{FF2B5EF4-FFF2-40B4-BE49-F238E27FC236}">
                <a16:creationId xmlns:a16="http://schemas.microsoft.com/office/drawing/2014/main" id="{1281E1F2-B974-9E58-5C18-306C227403F2}"/>
              </a:ext>
            </a:extLst>
          </p:cNvPr>
          <p:cNvSpPr>
            <a:spLocks noGrp="1"/>
          </p:cNvSpPr>
          <p:nvPr>
            <p:ph type="body" sz="quarter" idx="27"/>
          </p:nvPr>
        </p:nvSpPr>
        <p:spPr>
          <a:xfrm>
            <a:off x="460375" y="2264952"/>
            <a:ext cx="4648157" cy="4145374"/>
          </a:xfrm>
        </p:spPr>
        <p:txBody>
          <a:bodyPr/>
          <a:lstStyle/>
          <a:p>
            <a:pPr lvl="6"/>
            <a:r>
              <a:rPr lang="sv-SE" sz="1400" dirty="0">
                <a:ea typeface="Roboto"/>
                <a:cs typeface="Segoe UI"/>
              </a:rPr>
              <a:t>Ungefär 10 procent av allmänheten vet eller gissar rätt och svarar att s</a:t>
            </a:r>
            <a:r>
              <a:rPr lang="sv-SE" sz="1400" dirty="0"/>
              <a:t>edan 1970 har bestånden av vilda ryggradsdjur minskat med 70 procent. </a:t>
            </a:r>
          </a:p>
          <a:p>
            <a:pPr marL="0" lvl="7" indent="0">
              <a:buNone/>
            </a:pPr>
            <a:r>
              <a:rPr lang="sv-SE" sz="1400" b="0" dirty="0"/>
              <a:t>Två </a:t>
            </a:r>
            <a:r>
              <a:rPr lang="sv-SE" sz="1400" dirty="0"/>
              <a:t>tredjedelar av allmänheten </a:t>
            </a:r>
            <a:r>
              <a:rPr lang="sv-SE" sz="1400" b="0" dirty="0"/>
              <a:t>underskattar minskningen</a:t>
            </a:r>
            <a:r>
              <a:rPr lang="sv-SE" sz="1400" dirty="0"/>
              <a:t> och v</a:t>
            </a:r>
            <a:r>
              <a:rPr lang="sv-SE" sz="1400" b="0" dirty="0"/>
              <a:t>ar femte person kan inte uppge ett svar på </a:t>
            </a:r>
            <a:r>
              <a:rPr lang="sv-SE" sz="1400" b="0" dirty="0">
                <a:solidFill>
                  <a:schemeClr val="tx1"/>
                </a:solidFill>
              </a:rPr>
              <a:t>frågan</a:t>
            </a:r>
            <a:r>
              <a:rPr lang="sv-SE" sz="1400" b="0" dirty="0">
                <a:solidFill>
                  <a:schemeClr val="tx1"/>
                </a:solidFill>
                <a:ea typeface="Roboto"/>
                <a:cs typeface="Segoe UI"/>
              </a:rPr>
              <a:t>.</a:t>
            </a:r>
            <a:endParaRPr lang="sv-SE" sz="1400" b="0" dirty="0">
              <a:solidFill>
                <a:schemeClr val="tx1"/>
              </a:solidFill>
            </a:endParaRPr>
          </a:p>
          <a:p>
            <a:pPr lvl="6"/>
            <a:r>
              <a:rPr lang="sv-SE" sz="1400" b="0" dirty="0">
                <a:solidFill>
                  <a:schemeClr val="tx1"/>
                </a:solidFill>
              </a:rPr>
              <a:t>Äldre underskattar i högst grad minskningen. </a:t>
            </a:r>
          </a:p>
          <a:p>
            <a:pPr lvl="6"/>
            <a:r>
              <a:rPr lang="sv-SE" sz="1400" b="0" dirty="0">
                <a:solidFill>
                  <a:schemeClr val="tx1"/>
                </a:solidFill>
              </a:rPr>
              <a:t>Resultatet ligger tydligt i linje med tidigare år.</a:t>
            </a:r>
          </a:p>
          <a:p>
            <a:pPr lvl="6"/>
            <a:endParaRPr lang="sv-SE" sz="1400" b="0" dirty="0">
              <a:solidFill>
                <a:schemeClr val="tx1"/>
              </a:solidFill>
            </a:endParaRPr>
          </a:p>
          <a:p>
            <a:pPr lvl="6"/>
            <a:endParaRPr lang="sv-SE" sz="1400" b="0" dirty="0"/>
          </a:p>
          <a:p>
            <a:pPr lvl="6"/>
            <a:endParaRPr lang="sv-SE" sz="1400" b="0" dirty="0"/>
          </a:p>
          <a:p>
            <a:pPr lvl="6"/>
            <a:endParaRPr lang="sv-SE" sz="1400" b="0" dirty="0"/>
          </a:p>
          <a:p>
            <a:pPr lvl="6"/>
            <a:endParaRPr lang="sv-SE" sz="1400" b="0" dirty="0"/>
          </a:p>
          <a:p>
            <a:pPr lvl="6"/>
            <a:endParaRPr lang="sv-SE" sz="1400" b="0" dirty="0"/>
          </a:p>
          <a:p>
            <a:pPr lvl="6"/>
            <a:endParaRPr lang="sv-SE" sz="1400" b="0" dirty="0"/>
          </a:p>
          <a:p>
            <a:pPr lvl="6"/>
            <a:r>
              <a:rPr lang="sv-SE" sz="1000" b="0" dirty="0"/>
              <a:t>*baserat på de senaste siffrorna från </a:t>
            </a:r>
            <a:r>
              <a:rPr lang="sv-SE" sz="1000" b="0" dirty="0">
                <a:hlinkClick r:id="rId3"/>
              </a:rPr>
              <a:t>LPR</a:t>
            </a:r>
            <a:r>
              <a:rPr lang="sv-SE" sz="1000" b="0" dirty="0"/>
              <a:t> 2024 (73%) </a:t>
            </a:r>
          </a:p>
        </p:txBody>
      </p:sp>
      <p:sp>
        <p:nvSpPr>
          <p:cNvPr id="5" name="Footer Placeholder 4">
            <a:extLst>
              <a:ext uri="{FF2B5EF4-FFF2-40B4-BE49-F238E27FC236}">
                <a16:creationId xmlns:a16="http://schemas.microsoft.com/office/drawing/2014/main" id="{E87E21B0-A674-B311-4A62-2255371C2561}"/>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EBA4A87B-BDDA-1963-BDBC-70D2E3344283}"/>
              </a:ext>
            </a:extLst>
          </p:cNvPr>
          <p:cNvSpPr>
            <a:spLocks noGrp="1"/>
          </p:cNvSpPr>
          <p:nvPr>
            <p:ph type="title"/>
          </p:nvPr>
        </p:nvSpPr>
        <p:spPr>
          <a:xfrm>
            <a:off x="460372" y="419101"/>
            <a:ext cx="11158641" cy="645075"/>
          </a:xfrm>
        </p:spPr>
        <p:txBody>
          <a:bodyPr/>
          <a:lstStyle/>
          <a:p>
            <a:r>
              <a:rPr lang="sv-SE" dirty="0">
                <a:latin typeface="Georgia"/>
                <a:cs typeface="Segoe UI"/>
              </a:rPr>
              <a:t>66% underskattar </a:t>
            </a:r>
            <a:br>
              <a:rPr lang="sv-SE" dirty="0">
                <a:latin typeface="Georgia"/>
                <a:cs typeface="Segoe UI"/>
              </a:rPr>
            </a:br>
            <a:r>
              <a:rPr lang="sv-SE" dirty="0">
                <a:latin typeface="Georgia"/>
                <a:cs typeface="Segoe UI"/>
              </a:rPr>
              <a:t>minskningen*</a:t>
            </a:r>
            <a:endParaRPr lang="sv-SE" dirty="0"/>
          </a:p>
        </p:txBody>
      </p:sp>
      <p:graphicFrame>
        <p:nvGraphicFramePr>
          <p:cNvPr id="20" name="Content Placeholder 19">
            <a:extLst>
              <a:ext uri="{FF2B5EF4-FFF2-40B4-BE49-F238E27FC236}">
                <a16:creationId xmlns:a16="http://schemas.microsoft.com/office/drawing/2014/main" id="{FEB8FD4A-2DBD-A06F-1828-6DFC598CFA11}"/>
              </a:ext>
            </a:extLst>
          </p:cNvPr>
          <p:cNvGraphicFramePr>
            <a:graphicFrameLocks noGrp="1"/>
          </p:cNvGraphicFramePr>
          <p:nvPr>
            <p:ph sz="quarter" idx="30"/>
            <p:extLst>
              <p:ext uri="{D42A27DB-BD31-4B8C-83A1-F6EECF244321}">
                <p14:modId xmlns:p14="http://schemas.microsoft.com/office/powerpoint/2010/main" val="414768762"/>
              </p:ext>
            </p:extLst>
          </p:nvPr>
        </p:nvGraphicFramePr>
        <p:xfrm>
          <a:off x="5487545" y="1596804"/>
          <a:ext cx="6704455" cy="447497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9">
            <a:extLst>
              <a:ext uri="{FF2B5EF4-FFF2-40B4-BE49-F238E27FC236}">
                <a16:creationId xmlns:a16="http://schemas.microsoft.com/office/drawing/2014/main" id="{549BCF2D-28EF-122E-B3EB-F57A46AE1A21}"/>
              </a:ext>
            </a:extLst>
          </p:cNvPr>
          <p:cNvSpPr>
            <a:spLocks noGrp="1"/>
          </p:cNvSpPr>
          <p:nvPr>
            <p:ph type="body" sz="quarter" idx="22"/>
          </p:nvPr>
        </p:nvSpPr>
        <p:spPr>
          <a:xfrm>
            <a:off x="460374" y="1549368"/>
            <a:ext cx="11268075" cy="421722"/>
          </a:xfrm>
        </p:spPr>
        <p:txBody>
          <a:bodyPr/>
          <a:lstStyle/>
          <a:p>
            <a:r>
              <a:rPr lang="sv-SE" dirty="0">
                <a:latin typeface="Century Gothic"/>
                <a:ea typeface="Roboto"/>
                <a:cs typeface="Segoe UI"/>
              </a:rPr>
              <a:t>Kunskap om biologisk mångfald</a:t>
            </a:r>
            <a:endParaRPr lang="sv-SE" dirty="0"/>
          </a:p>
        </p:txBody>
      </p:sp>
      <p:cxnSp>
        <p:nvCxnSpPr>
          <p:cNvPr id="11" name="Straight Connector 10">
            <a:extLst>
              <a:ext uri="{FF2B5EF4-FFF2-40B4-BE49-F238E27FC236}">
                <a16:creationId xmlns:a16="http://schemas.microsoft.com/office/drawing/2014/main" id="{688E7B62-8530-9CE2-FC8F-6C2C98503435}"/>
              </a:ext>
            </a:extLst>
          </p:cNvPr>
          <p:cNvCxnSpPr>
            <a:cxnSpLocks/>
          </p:cNvCxnSpPr>
          <p:nvPr/>
        </p:nvCxnSpPr>
        <p:spPr>
          <a:xfrm>
            <a:off x="5575298" y="951728"/>
            <a:ext cx="61499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09720929-7AC7-D71D-DA9E-D643F5254E2E}"/>
              </a:ext>
            </a:extLst>
          </p:cNvPr>
          <p:cNvSpPr txBox="1">
            <a:spLocks/>
          </p:cNvSpPr>
          <p:nvPr/>
        </p:nvSpPr>
        <p:spPr>
          <a:xfrm>
            <a:off x="5575295" y="1024796"/>
            <a:ext cx="6149941" cy="3999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Vad av följande stämmer bäst kopplat till biologisk mångfald globalt, tror du? Sedan 1970 har bestånden av vilda ryggradsdjur (fiskar, fåglar, däggdjur, groddjur och reptiler)… </a:t>
            </a:r>
            <a:endParaRPr lang="en-US" sz="1100" dirty="0"/>
          </a:p>
        </p:txBody>
      </p:sp>
      <p:sp>
        <p:nvSpPr>
          <p:cNvPr id="13" name="Text Placeholder 3">
            <a:extLst>
              <a:ext uri="{FF2B5EF4-FFF2-40B4-BE49-F238E27FC236}">
                <a16:creationId xmlns:a16="http://schemas.microsoft.com/office/drawing/2014/main" id="{BC4ECD7C-587C-824F-7347-31402C32E09F}"/>
              </a:ext>
            </a:extLst>
          </p:cNvPr>
          <p:cNvSpPr txBox="1">
            <a:spLocks/>
          </p:cNvSpPr>
          <p:nvPr/>
        </p:nvSpPr>
        <p:spPr>
          <a:xfrm>
            <a:off x="5575295" y="1348806"/>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15" name="Text Placeholder 3">
            <a:extLst>
              <a:ext uri="{FF2B5EF4-FFF2-40B4-BE49-F238E27FC236}">
                <a16:creationId xmlns:a16="http://schemas.microsoft.com/office/drawing/2014/main" id="{E60845D7-21DF-EF23-E22F-0A3CD960F4C8}"/>
              </a:ext>
            </a:extLst>
          </p:cNvPr>
          <p:cNvSpPr txBox="1">
            <a:spLocks/>
          </p:cNvSpPr>
          <p:nvPr/>
        </p:nvSpPr>
        <p:spPr>
          <a:xfrm>
            <a:off x="5575296" y="6268405"/>
            <a:ext cx="6149941"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p>
        </p:txBody>
      </p:sp>
      <p:cxnSp>
        <p:nvCxnSpPr>
          <p:cNvPr id="16" name="Straight Connector 15">
            <a:extLst>
              <a:ext uri="{FF2B5EF4-FFF2-40B4-BE49-F238E27FC236}">
                <a16:creationId xmlns:a16="http://schemas.microsoft.com/office/drawing/2014/main" id="{8E364852-7F27-B6AA-DFB8-E688AF3434CD}"/>
              </a:ext>
            </a:extLst>
          </p:cNvPr>
          <p:cNvCxnSpPr>
            <a:cxnSpLocks/>
          </p:cNvCxnSpPr>
          <p:nvPr/>
        </p:nvCxnSpPr>
        <p:spPr>
          <a:xfrm>
            <a:off x="5575298" y="6214683"/>
            <a:ext cx="61499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F94408-5F96-982E-FD8C-157BD654582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9AFE6438-D1BB-65D5-37A9-B1984DDDA75D}"/>
              </a:ext>
            </a:extLst>
          </p:cNvPr>
          <p:cNvSpPr>
            <a:spLocks noGrp="1"/>
          </p:cNvSpPr>
          <p:nvPr>
            <p:ph type="sldNum" sz="quarter" idx="16"/>
          </p:nvPr>
        </p:nvSpPr>
        <p:spPr/>
        <p:txBody>
          <a:bodyPr/>
          <a:lstStyle/>
          <a:p>
            <a:fld id="{63DCA5C9-2E11-4C67-86EB-AE1DE127DC64}" type="slidenum">
              <a:rPr lang="en-US" smtClean="0"/>
              <a:pPr/>
              <a:t>26</a:t>
            </a:fld>
            <a:endParaRPr lang="en-US"/>
          </a:p>
        </p:txBody>
      </p:sp>
      <p:sp>
        <p:nvSpPr>
          <p:cNvPr id="2" name="Text Placeholder 17">
            <a:extLst>
              <a:ext uri="{FF2B5EF4-FFF2-40B4-BE49-F238E27FC236}">
                <a16:creationId xmlns:a16="http://schemas.microsoft.com/office/drawing/2014/main" id="{8A14FAB5-F760-F014-DD2F-1EAD42818703}"/>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Kunskap</a:t>
            </a:r>
          </a:p>
        </p:txBody>
      </p:sp>
    </p:spTree>
    <p:extLst>
      <p:ext uri="{BB962C8B-B14F-4D97-AF65-F5344CB8AC3E}">
        <p14:creationId xmlns:p14="http://schemas.microsoft.com/office/powerpoint/2010/main" val="217833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EA58A4-49B9-ACA7-FCF2-A66EC2088E49}"/>
              </a:ext>
            </a:extLst>
          </p:cNvPr>
          <p:cNvSpPr>
            <a:spLocks noGrp="1"/>
          </p:cNvSpPr>
          <p:nvPr>
            <p:ph type="body" sz="quarter" idx="26"/>
          </p:nvPr>
        </p:nvSpPr>
        <p:spPr/>
        <p:txBody>
          <a:bodyPr/>
          <a:lstStyle/>
          <a:p>
            <a:pPr lvl="6"/>
            <a:r>
              <a:rPr lang="sv-SE" sz="1400" dirty="0"/>
              <a:t>Tydligt starkast koppling mellan minskad biologisk mångfald och sämre pollinering, fler djurarter försvinner samt brist på fisk i hav och vattendrag.</a:t>
            </a:r>
          </a:p>
          <a:p>
            <a:pPr lvl="6"/>
            <a:r>
              <a:rPr lang="sv-SE" sz="1400" b="0" dirty="0"/>
              <a:t>Allmänheten upplever en rad fenomen som mindre tydligt kopplade till minskad biologisk mångfald.</a:t>
            </a:r>
          </a:p>
          <a:p>
            <a:pPr lvl="6"/>
            <a:endParaRPr lang="sv-SE" sz="1400" b="0" dirty="0"/>
          </a:p>
          <a:p>
            <a:endParaRPr lang="sv-SE" sz="1400" dirty="0"/>
          </a:p>
        </p:txBody>
      </p:sp>
      <p:sp>
        <p:nvSpPr>
          <p:cNvPr id="6" name="Title 5">
            <a:extLst>
              <a:ext uri="{FF2B5EF4-FFF2-40B4-BE49-F238E27FC236}">
                <a16:creationId xmlns:a16="http://schemas.microsoft.com/office/drawing/2014/main" id="{EBA4A87B-BDDA-1963-BDBC-70D2E3344283}"/>
              </a:ext>
            </a:extLst>
          </p:cNvPr>
          <p:cNvSpPr>
            <a:spLocks noGrp="1"/>
          </p:cNvSpPr>
          <p:nvPr>
            <p:ph type="title"/>
          </p:nvPr>
        </p:nvSpPr>
        <p:spPr>
          <a:xfrm>
            <a:off x="460374" y="419101"/>
            <a:ext cx="11533506" cy="645075"/>
          </a:xfrm>
        </p:spPr>
        <p:txBody>
          <a:bodyPr/>
          <a:lstStyle/>
          <a:p>
            <a:r>
              <a:rPr lang="sv-SE" dirty="0">
                <a:latin typeface="Georgia"/>
                <a:cs typeface="Segoe UI"/>
              </a:rPr>
              <a:t>Starkast koppling till djurarters försvinnande</a:t>
            </a:r>
            <a:br>
              <a:rPr lang="sv-SE" dirty="0">
                <a:latin typeface="Georgia"/>
                <a:cs typeface="Segoe UI"/>
              </a:rPr>
            </a:br>
            <a:r>
              <a:rPr lang="sv-SE" dirty="0">
                <a:latin typeface="Georgia"/>
                <a:cs typeface="Segoe UI"/>
              </a:rPr>
              <a:t> </a:t>
            </a:r>
            <a:endParaRPr lang="sv-SE" dirty="0"/>
          </a:p>
        </p:txBody>
      </p:sp>
      <p:sp>
        <p:nvSpPr>
          <p:cNvPr id="10" name="Text Placeholder 9">
            <a:extLst>
              <a:ext uri="{FF2B5EF4-FFF2-40B4-BE49-F238E27FC236}">
                <a16:creationId xmlns:a16="http://schemas.microsoft.com/office/drawing/2014/main" id="{549BCF2D-28EF-122E-B3EB-F57A46AE1A21}"/>
              </a:ext>
            </a:extLst>
          </p:cNvPr>
          <p:cNvSpPr>
            <a:spLocks noGrp="1"/>
          </p:cNvSpPr>
          <p:nvPr>
            <p:ph type="body" sz="quarter" idx="22"/>
          </p:nvPr>
        </p:nvSpPr>
        <p:spPr/>
        <p:txBody>
          <a:bodyPr/>
          <a:lstStyle/>
          <a:p>
            <a:r>
              <a:rPr lang="sv-SE" dirty="0">
                <a:latin typeface="Century Gothic"/>
                <a:ea typeface="Roboto"/>
                <a:cs typeface="Segoe UI"/>
              </a:rPr>
              <a:t>Uppfattning om konsekvenser av minskad biologisk mångfald</a:t>
            </a:r>
          </a:p>
          <a:p>
            <a:endParaRPr lang="sv-SE" dirty="0"/>
          </a:p>
        </p:txBody>
      </p:sp>
      <p:cxnSp>
        <p:nvCxnSpPr>
          <p:cNvPr id="11" name="Straight Connector 10">
            <a:extLst>
              <a:ext uri="{FF2B5EF4-FFF2-40B4-BE49-F238E27FC236}">
                <a16:creationId xmlns:a16="http://schemas.microsoft.com/office/drawing/2014/main" id="{688E7B62-8530-9CE2-FC8F-6C2C98503435}"/>
              </a:ext>
            </a:extLst>
          </p:cNvPr>
          <p:cNvCxnSpPr>
            <a:cxnSpLocks/>
          </p:cNvCxnSpPr>
          <p:nvPr/>
        </p:nvCxnSpPr>
        <p:spPr>
          <a:xfrm>
            <a:off x="3119761" y="1694678"/>
            <a:ext cx="86054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09720929-7AC7-D71D-DA9E-D643F5254E2E}"/>
              </a:ext>
            </a:extLst>
          </p:cNvPr>
          <p:cNvSpPr txBox="1">
            <a:spLocks/>
          </p:cNvSpPr>
          <p:nvPr/>
        </p:nvSpPr>
        <p:spPr>
          <a:xfrm>
            <a:off x="3119761" y="1767746"/>
            <a:ext cx="8759624" cy="2722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Här följer en rad olika fenomen. Ange vilka du tror är saker som kan hända som en konsekvens av att den biologiska mångfalden minskar. </a:t>
            </a:r>
            <a:endParaRPr lang="en-US" sz="1100" dirty="0"/>
          </a:p>
        </p:txBody>
      </p:sp>
      <p:sp>
        <p:nvSpPr>
          <p:cNvPr id="13" name="Text Placeholder 3">
            <a:extLst>
              <a:ext uri="{FF2B5EF4-FFF2-40B4-BE49-F238E27FC236}">
                <a16:creationId xmlns:a16="http://schemas.microsoft.com/office/drawing/2014/main" id="{BC4ECD7C-587C-824F-7347-31402C32E09F}"/>
              </a:ext>
            </a:extLst>
          </p:cNvPr>
          <p:cNvSpPr txBox="1">
            <a:spLocks/>
          </p:cNvSpPr>
          <p:nvPr/>
        </p:nvSpPr>
        <p:spPr>
          <a:xfrm>
            <a:off x="3119761" y="2134298"/>
            <a:ext cx="6578924"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15" name="Text Placeholder 3">
            <a:extLst>
              <a:ext uri="{FF2B5EF4-FFF2-40B4-BE49-F238E27FC236}">
                <a16:creationId xmlns:a16="http://schemas.microsoft.com/office/drawing/2014/main" id="{E60845D7-21DF-EF23-E22F-0A3CD960F4C8}"/>
              </a:ext>
            </a:extLst>
          </p:cNvPr>
          <p:cNvSpPr txBox="1">
            <a:spLocks/>
          </p:cNvSpPr>
          <p:nvPr/>
        </p:nvSpPr>
        <p:spPr>
          <a:xfrm>
            <a:off x="3119761" y="6246488"/>
            <a:ext cx="8545433"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a:t>
            </a:r>
            <a:br>
              <a:rPr lang="sv-SE" sz="800" dirty="0">
                <a:solidFill>
                  <a:schemeClr val="accent6"/>
                </a:solidFill>
              </a:rPr>
            </a:br>
            <a:r>
              <a:rPr lang="sv-SE" sz="800" dirty="0">
                <a:solidFill>
                  <a:schemeClr val="accent6"/>
                </a:solidFill>
              </a:rPr>
              <a:t>*…i någon högre grad</a:t>
            </a:r>
          </a:p>
        </p:txBody>
      </p:sp>
      <p:cxnSp>
        <p:nvCxnSpPr>
          <p:cNvPr id="16" name="Straight Connector 15">
            <a:extLst>
              <a:ext uri="{FF2B5EF4-FFF2-40B4-BE49-F238E27FC236}">
                <a16:creationId xmlns:a16="http://schemas.microsoft.com/office/drawing/2014/main" id="{8E364852-7F27-B6AA-DFB8-E688AF3434CD}"/>
              </a:ext>
            </a:extLst>
          </p:cNvPr>
          <p:cNvCxnSpPr>
            <a:cxnSpLocks/>
          </p:cNvCxnSpPr>
          <p:nvPr/>
        </p:nvCxnSpPr>
        <p:spPr>
          <a:xfrm>
            <a:off x="3119763" y="6192766"/>
            <a:ext cx="8545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5338EA6D-BCB5-3EEA-09B3-F284D4EF33B8}"/>
              </a:ext>
            </a:extLst>
          </p:cNvPr>
          <p:cNvSpPr>
            <a:spLocks noGrp="1"/>
          </p:cNvSpPr>
          <p:nvPr>
            <p:ph type="sldNum" sz="quarter" idx="16"/>
          </p:nvPr>
        </p:nvSpPr>
        <p:spPr/>
        <p:txBody>
          <a:bodyPr/>
          <a:lstStyle/>
          <a:p>
            <a:fld id="{63DCA5C9-2E11-4C67-86EB-AE1DE127DC64}" type="slidenum">
              <a:rPr lang="en-US" smtClean="0"/>
              <a:pPr/>
              <a:t>27</a:t>
            </a:fld>
            <a:endParaRPr lang="en-US"/>
          </a:p>
        </p:txBody>
      </p:sp>
      <p:sp>
        <p:nvSpPr>
          <p:cNvPr id="2" name="Text Placeholder 17">
            <a:extLst>
              <a:ext uri="{FF2B5EF4-FFF2-40B4-BE49-F238E27FC236}">
                <a16:creationId xmlns:a16="http://schemas.microsoft.com/office/drawing/2014/main" id="{6CEB706F-A24E-F57E-36EF-2CD695945482}"/>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Kunskap</a:t>
            </a:r>
          </a:p>
        </p:txBody>
      </p:sp>
      <p:sp>
        <p:nvSpPr>
          <p:cNvPr id="4" name="Höger klammerparentes 3">
            <a:extLst>
              <a:ext uri="{FF2B5EF4-FFF2-40B4-BE49-F238E27FC236}">
                <a16:creationId xmlns:a16="http://schemas.microsoft.com/office/drawing/2014/main" id="{E7B8289B-EF08-B86D-266E-D16F6B2FC55E}"/>
              </a:ext>
            </a:extLst>
          </p:cNvPr>
          <p:cNvSpPr/>
          <p:nvPr/>
        </p:nvSpPr>
        <p:spPr>
          <a:xfrm>
            <a:off x="8067675" y="4666370"/>
            <a:ext cx="190439" cy="744107"/>
          </a:xfrm>
          <a:prstGeom prst="rightBrace">
            <a:avLst/>
          </a:prstGeom>
          <a:ln w="19050">
            <a:solidFill>
              <a:srgbClr val="F1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rgbClr val="F16666"/>
              </a:solidFill>
            </a:endParaRPr>
          </a:p>
        </p:txBody>
      </p:sp>
      <p:sp>
        <p:nvSpPr>
          <p:cNvPr id="7" name="textruta 6">
            <a:extLst>
              <a:ext uri="{FF2B5EF4-FFF2-40B4-BE49-F238E27FC236}">
                <a16:creationId xmlns:a16="http://schemas.microsoft.com/office/drawing/2014/main" id="{F185E87C-9660-922A-8258-9AB16848AFA7}"/>
              </a:ext>
            </a:extLst>
          </p:cNvPr>
          <p:cNvSpPr txBox="1"/>
          <p:nvPr/>
        </p:nvSpPr>
        <p:spPr>
          <a:xfrm>
            <a:off x="8397585" y="4825555"/>
            <a:ext cx="1705095" cy="425735"/>
          </a:xfrm>
          <a:prstGeom prst="rect">
            <a:avLst/>
          </a:prstGeom>
          <a:noFill/>
        </p:spPr>
        <p:txBody>
          <a:bodyPr wrap="none" lIns="0" tIns="0" rIns="0" bIns="0" rtlCol="0">
            <a:normAutofit/>
          </a:bodyPr>
          <a:lstStyle/>
          <a:p>
            <a:pPr marL="0" indent="-3657600" algn="ctr">
              <a:spcAft>
                <a:spcPts val="600"/>
              </a:spcAft>
            </a:pPr>
            <a:r>
              <a:rPr lang="sv-SE" sz="1050" b="0" i="0" dirty="0">
                <a:solidFill>
                  <a:schemeClr val="tx2"/>
                </a:solidFill>
                <a:latin typeface="+mn-lt"/>
                <a:ea typeface="Roboto" panose="02000000000000000000" pitchFamily="2" charset="0"/>
                <a:cs typeface="Segoe UI" panose="020B0502040204020203" pitchFamily="34" charset="0"/>
              </a:rPr>
              <a:t>Dessa är medvetet </a:t>
            </a:r>
            <a:br>
              <a:rPr lang="sv-SE" sz="1050" dirty="0">
                <a:solidFill>
                  <a:schemeClr val="tx2"/>
                </a:solidFill>
                <a:ea typeface="Roboto" panose="02000000000000000000" pitchFamily="2" charset="0"/>
                <a:cs typeface="Segoe UI" panose="020B0502040204020203" pitchFamily="34" charset="0"/>
              </a:rPr>
            </a:br>
            <a:r>
              <a:rPr lang="sv-SE" sz="1050" b="0" i="0" dirty="0">
                <a:solidFill>
                  <a:schemeClr val="tx2"/>
                </a:solidFill>
                <a:latin typeface="+mn-lt"/>
                <a:ea typeface="Roboto" panose="02000000000000000000" pitchFamily="2" charset="0"/>
                <a:cs typeface="Segoe UI" panose="020B0502040204020203" pitchFamily="34" charset="0"/>
              </a:rPr>
              <a:t>inkorrekta svarsalternativ.</a:t>
            </a:r>
          </a:p>
        </p:txBody>
      </p:sp>
      <p:graphicFrame>
        <p:nvGraphicFramePr>
          <p:cNvPr id="17" name="Content Placeholder 19">
            <a:extLst>
              <a:ext uri="{FF2B5EF4-FFF2-40B4-BE49-F238E27FC236}">
                <a16:creationId xmlns:a16="http://schemas.microsoft.com/office/drawing/2014/main" id="{7CA47F4F-5712-92AB-796E-7B2615096193}"/>
              </a:ext>
            </a:extLst>
          </p:cNvPr>
          <p:cNvGraphicFramePr>
            <a:graphicFrameLocks/>
          </p:cNvGraphicFramePr>
          <p:nvPr>
            <p:extLst>
              <p:ext uri="{D42A27DB-BD31-4B8C-83A1-F6EECF244321}">
                <p14:modId xmlns:p14="http://schemas.microsoft.com/office/powerpoint/2010/main" val="833314565"/>
              </p:ext>
            </p:extLst>
          </p:nvPr>
        </p:nvGraphicFramePr>
        <p:xfrm>
          <a:off x="3119762" y="2236612"/>
          <a:ext cx="8605478" cy="383516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ruta 17">
            <a:extLst>
              <a:ext uri="{FF2B5EF4-FFF2-40B4-BE49-F238E27FC236}">
                <a16:creationId xmlns:a16="http://schemas.microsoft.com/office/drawing/2014/main" id="{71CD47E6-F3B4-A296-DB33-801823C76AA9}"/>
              </a:ext>
            </a:extLst>
          </p:cNvPr>
          <p:cNvSpPr txBox="1"/>
          <p:nvPr/>
        </p:nvSpPr>
        <p:spPr>
          <a:xfrm>
            <a:off x="9670110" y="3124200"/>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1" name="textruta 20">
            <a:extLst>
              <a:ext uri="{FF2B5EF4-FFF2-40B4-BE49-F238E27FC236}">
                <a16:creationId xmlns:a16="http://schemas.microsoft.com/office/drawing/2014/main" id="{9D306DD6-EB10-0384-42B2-8EB9636AFB3C}"/>
              </a:ext>
            </a:extLst>
          </p:cNvPr>
          <p:cNvSpPr txBox="1"/>
          <p:nvPr/>
        </p:nvSpPr>
        <p:spPr>
          <a:xfrm>
            <a:off x="9350698" y="3381992"/>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2" name="textruta 21">
            <a:extLst>
              <a:ext uri="{FF2B5EF4-FFF2-40B4-BE49-F238E27FC236}">
                <a16:creationId xmlns:a16="http://schemas.microsoft.com/office/drawing/2014/main" id="{23E1B8AF-2AAF-73C5-4A82-351D64E88E2F}"/>
              </a:ext>
            </a:extLst>
          </p:cNvPr>
          <p:cNvSpPr txBox="1"/>
          <p:nvPr/>
        </p:nvSpPr>
        <p:spPr>
          <a:xfrm>
            <a:off x="9234988" y="3632928"/>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3" name="textruta 22">
            <a:extLst>
              <a:ext uri="{FF2B5EF4-FFF2-40B4-BE49-F238E27FC236}">
                <a16:creationId xmlns:a16="http://schemas.microsoft.com/office/drawing/2014/main" id="{C6E53961-9443-2809-E214-FE2FB120475B}"/>
              </a:ext>
            </a:extLst>
          </p:cNvPr>
          <p:cNvSpPr txBox="1"/>
          <p:nvPr/>
        </p:nvSpPr>
        <p:spPr>
          <a:xfrm>
            <a:off x="9234988" y="3877464"/>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4" name="textruta 23">
            <a:extLst>
              <a:ext uri="{FF2B5EF4-FFF2-40B4-BE49-F238E27FC236}">
                <a16:creationId xmlns:a16="http://schemas.microsoft.com/office/drawing/2014/main" id="{CF83AE00-CDF0-72D1-40E1-CEDB5B2F445D}"/>
              </a:ext>
            </a:extLst>
          </p:cNvPr>
          <p:cNvSpPr txBox="1"/>
          <p:nvPr/>
        </p:nvSpPr>
        <p:spPr>
          <a:xfrm>
            <a:off x="9201342" y="4135982"/>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5" name="textruta 24">
            <a:extLst>
              <a:ext uri="{FF2B5EF4-FFF2-40B4-BE49-F238E27FC236}">
                <a16:creationId xmlns:a16="http://schemas.microsoft.com/office/drawing/2014/main" id="{DF87EEAB-2343-8225-6043-82D1A3053F65}"/>
              </a:ext>
            </a:extLst>
          </p:cNvPr>
          <p:cNvSpPr txBox="1"/>
          <p:nvPr/>
        </p:nvSpPr>
        <p:spPr>
          <a:xfrm>
            <a:off x="11392443" y="2372976"/>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6" name="textruta 25">
            <a:extLst>
              <a:ext uri="{FF2B5EF4-FFF2-40B4-BE49-F238E27FC236}">
                <a16:creationId xmlns:a16="http://schemas.microsoft.com/office/drawing/2014/main" id="{A8339718-2E95-C8BD-177E-687E06264B60}"/>
              </a:ext>
            </a:extLst>
          </p:cNvPr>
          <p:cNvSpPr txBox="1"/>
          <p:nvPr/>
        </p:nvSpPr>
        <p:spPr>
          <a:xfrm>
            <a:off x="11211874" y="2617234"/>
            <a:ext cx="83490" cy="349033"/>
          </a:xfrm>
          <a:prstGeom prst="rect">
            <a:avLst/>
          </a:prstGeom>
          <a:noFill/>
        </p:spPr>
        <p:txBody>
          <a:bodyPr wrap="none" lIns="0" tIns="0" rIns="0" bIns="0" rtlCol="0">
            <a:normAutofit/>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27" name="Footer Placeholder 4">
            <a:extLst>
              <a:ext uri="{FF2B5EF4-FFF2-40B4-BE49-F238E27FC236}">
                <a16:creationId xmlns:a16="http://schemas.microsoft.com/office/drawing/2014/main" id="{25F49D5F-C480-F47E-9981-D2CB13791DE7}"/>
              </a:ext>
            </a:extLst>
          </p:cNvPr>
          <p:cNvSpPr>
            <a:spLocks noGrp="1"/>
          </p:cNvSpPr>
          <p:nvPr>
            <p:ph type="ftr" sz="quarter" idx="28"/>
          </p:nvPr>
        </p:nvSpPr>
        <p:spPr>
          <a:xfrm>
            <a:off x="1009650" y="6546849"/>
            <a:ext cx="7127875" cy="155574"/>
          </a:xfrm>
        </p:spPr>
        <p:txBody>
          <a:bodyPr/>
          <a:lstStyle/>
          <a:p>
            <a:r>
              <a:rPr lang="sv-SE" dirty="0"/>
              <a:t>Klimatbarometern 2025</a:t>
            </a:r>
          </a:p>
        </p:txBody>
      </p:sp>
    </p:spTree>
    <p:extLst>
      <p:ext uri="{BB962C8B-B14F-4D97-AF65-F5344CB8AC3E}">
        <p14:creationId xmlns:p14="http://schemas.microsoft.com/office/powerpoint/2010/main" val="388297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0B132D-EB9B-4634-A699-4010B9BA6C79}"/>
              </a:ext>
            </a:extLst>
          </p:cNvPr>
          <p:cNvSpPr>
            <a:spLocks noGrp="1"/>
          </p:cNvSpPr>
          <p:nvPr>
            <p:ph type="body" sz="quarter" idx="28"/>
          </p:nvPr>
        </p:nvSpPr>
        <p:spPr/>
        <p:txBody>
          <a:bodyPr/>
          <a:lstStyle/>
          <a:p>
            <a:r>
              <a:rPr lang="sv-SE"/>
              <a:t>Sammanfattning</a:t>
            </a:r>
          </a:p>
        </p:txBody>
      </p:sp>
      <p:sp>
        <p:nvSpPr>
          <p:cNvPr id="4" name="Footer Placeholder 3">
            <a:extLst>
              <a:ext uri="{FF2B5EF4-FFF2-40B4-BE49-F238E27FC236}">
                <a16:creationId xmlns:a16="http://schemas.microsoft.com/office/drawing/2014/main" id="{6270FE66-BF93-1F9F-5C17-4A36E58A8FF6}"/>
              </a:ext>
            </a:extLst>
          </p:cNvPr>
          <p:cNvSpPr>
            <a:spLocks noGrp="1"/>
          </p:cNvSpPr>
          <p:nvPr>
            <p:ph type="ftr" sz="quarter" idx="30"/>
          </p:nvPr>
        </p:nvSpPr>
        <p:spPr/>
        <p:txBody>
          <a:bodyPr/>
          <a:lstStyle/>
          <a:p>
            <a:r>
              <a:rPr lang="sv-SE" dirty="0"/>
              <a:t>Klimatbarometern 2025</a:t>
            </a:r>
          </a:p>
        </p:txBody>
      </p:sp>
      <p:sp>
        <p:nvSpPr>
          <p:cNvPr id="5" name="Slide Number Placeholder 4">
            <a:extLst>
              <a:ext uri="{FF2B5EF4-FFF2-40B4-BE49-F238E27FC236}">
                <a16:creationId xmlns:a16="http://schemas.microsoft.com/office/drawing/2014/main" id="{6F8C2956-AB22-812E-B276-92B6DB78EEC4}"/>
              </a:ext>
            </a:extLst>
          </p:cNvPr>
          <p:cNvSpPr>
            <a:spLocks noGrp="1"/>
          </p:cNvSpPr>
          <p:nvPr>
            <p:ph type="sldNum" sz="quarter" idx="31"/>
          </p:nvPr>
        </p:nvSpPr>
        <p:spPr/>
        <p:txBody>
          <a:bodyPr/>
          <a:lstStyle/>
          <a:p>
            <a:fld id="{63DCA5C9-2E11-4C67-86EB-AE1DE127DC64}" type="slidenum">
              <a:rPr lang="en-US" smtClean="0"/>
              <a:pPr/>
              <a:t>28</a:t>
            </a:fld>
            <a:endParaRPr lang="en-US"/>
          </a:p>
        </p:txBody>
      </p:sp>
      <p:pic>
        <p:nvPicPr>
          <p:cNvPr id="9" name="Picture Placeholder 10">
            <a:extLst>
              <a:ext uri="{FF2B5EF4-FFF2-40B4-BE49-F238E27FC236}">
                <a16:creationId xmlns:a16="http://schemas.microsoft.com/office/drawing/2014/main" id="{F68CA8B9-4C58-8AA6-6C61-BF4AF2CCCB22}"/>
              </a:ext>
            </a:extLst>
          </p:cNvPr>
          <p:cNvPicPr>
            <a:picLocks noGrp="1" noChangeAspect="1"/>
          </p:cNvPicPr>
          <p:nvPr>
            <p:ph type="pic" sz="quarter" idx="24"/>
          </p:nvPr>
        </p:nvPicPr>
        <p:blipFill>
          <a:blip r:embed="rId2" cstate="email">
            <a:extLst>
              <a:ext uri="{28A0092B-C50C-407E-A947-70E740481C1C}">
                <a14:useLocalDpi xmlns:a14="http://schemas.microsoft.com/office/drawing/2010/main"/>
              </a:ext>
            </a:extLst>
          </a:blip>
          <a:srcRect/>
          <a:stretch/>
        </p:blipFill>
        <p:spPr>
          <a:xfrm>
            <a:off x="6096000" y="557212"/>
            <a:ext cx="6096000" cy="5853113"/>
          </a:xfrm>
        </p:spPr>
      </p:pic>
    </p:spTree>
    <p:extLst>
      <p:ext uri="{BB962C8B-B14F-4D97-AF65-F5344CB8AC3E}">
        <p14:creationId xmlns:p14="http://schemas.microsoft.com/office/powerpoint/2010/main" val="206994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1B83E1-DA57-AC29-6850-5E99B477C801}"/>
              </a:ext>
            </a:extLst>
          </p:cNvPr>
          <p:cNvSpPr>
            <a:spLocks noGrp="1"/>
          </p:cNvSpPr>
          <p:nvPr>
            <p:ph sz="quarter" idx="12"/>
          </p:nvPr>
        </p:nvSpPr>
        <p:spPr>
          <a:xfrm>
            <a:off x="460375" y="1495423"/>
            <a:ext cx="5521325" cy="4924428"/>
          </a:xfrm>
        </p:spPr>
        <p:txBody>
          <a:bodyPr/>
          <a:lstStyle/>
          <a:p>
            <a:r>
              <a:rPr lang="sv-SE" b="1" dirty="0">
                <a:solidFill>
                  <a:schemeClr val="tx1"/>
                </a:solidFill>
              </a:rPr>
              <a:t>Oro</a:t>
            </a:r>
            <a:endParaRPr lang="sv-SE" sz="2000" b="1" dirty="0">
              <a:solidFill>
                <a:schemeClr val="tx1"/>
              </a:solidFill>
            </a:endParaRPr>
          </a:p>
          <a:p>
            <a:endParaRPr lang="sv-SE" sz="1400" b="1" dirty="0">
              <a:solidFill>
                <a:schemeClr val="tx1"/>
              </a:solidFill>
            </a:endParaRPr>
          </a:p>
          <a:p>
            <a:pPr lvl="2"/>
            <a:r>
              <a:rPr lang="sv-SE" dirty="0">
                <a:solidFill>
                  <a:schemeClr val="tx1"/>
                </a:solidFill>
              </a:rPr>
              <a:t>Oron för klimatförändringarna ligger i nivå med hur det sett ut de senaste tre-fyra åren.</a:t>
            </a:r>
          </a:p>
          <a:p>
            <a:pPr lvl="2"/>
            <a:r>
              <a:rPr lang="sv-SE" dirty="0">
                <a:solidFill>
                  <a:schemeClr val="tx1"/>
                </a:solidFill>
              </a:rPr>
              <a:t>Både politisk extremism och organiserad brottslighet ökar från föregående år. </a:t>
            </a:r>
          </a:p>
          <a:p>
            <a:pPr lvl="2"/>
            <a:r>
              <a:rPr lang="sv-SE" dirty="0">
                <a:solidFill>
                  <a:schemeClr val="tx1"/>
                </a:solidFill>
              </a:rPr>
              <a:t>Samtidigt som oron för klimatförändringarna ligger högt finns det oro för olika typer av miljöproblem som tydligt minskar genom åren, två tydliga exempel är oron för regnskogen och haven.</a:t>
            </a:r>
          </a:p>
          <a:p>
            <a:pPr lvl="2"/>
            <a:r>
              <a:rPr lang="sv-SE" dirty="0"/>
              <a:t>Oron för hur klimatförändringar kommer påverka ens framtid har däremot ökat successivt från 2018 (från 34% till 46%).</a:t>
            </a:r>
          </a:p>
          <a:p>
            <a:pPr lvl="2"/>
            <a:r>
              <a:rPr lang="sv-SE" dirty="0">
                <a:solidFill>
                  <a:schemeClr val="tx1"/>
                </a:solidFill>
              </a:rPr>
              <a:t>Nästan tre av fyra oroar sig för hur klimatförändringarna kommer att påverka kommande generationer. Oron är högre bland kvinnor och bland äldre män.</a:t>
            </a:r>
          </a:p>
          <a:p>
            <a:endParaRPr lang="sv-SE" sz="1500" b="1" dirty="0"/>
          </a:p>
        </p:txBody>
      </p:sp>
      <p:sp>
        <p:nvSpPr>
          <p:cNvPr id="3" name="Platshållare för bildnummer 2">
            <a:extLst>
              <a:ext uri="{FF2B5EF4-FFF2-40B4-BE49-F238E27FC236}">
                <a16:creationId xmlns:a16="http://schemas.microsoft.com/office/drawing/2014/main" id="{E983B344-3CD1-998A-846E-785C7C61171F}"/>
              </a:ext>
            </a:extLst>
          </p:cNvPr>
          <p:cNvSpPr>
            <a:spLocks noGrp="1"/>
          </p:cNvSpPr>
          <p:nvPr>
            <p:ph type="sldNum" sz="quarter" idx="16"/>
          </p:nvPr>
        </p:nvSpPr>
        <p:spPr/>
        <p:txBody>
          <a:bodyPr/>
          <a:lstStyle/>
          <a:p>
            <a:fld id="{63DCA5C9-2E11-4C67-86EB-AE1DE127DC64}" type="slidenum">
              <a:rPr lang="en-US" smtClean="0"/>
              <a:pPr/>
              <a:t>29</a:t>
            </a:fld>
            <a:endParaRPr lang="en-US"/>
          </a:p>
        </p:txBody>
      </p:sp>
      <p:sp>
        <p:nvSpPr>
          <p:cNvPr id="4" name="Platshållare för innehåll 3">
            <a:extLst>
              <a:ext uri="{FF2B5EF4-FFF2-40B4-BE49-F238E27FC236}">
                <a16:creationId xmlns:a16="http://schemas.microsoft.com/office/drawing/2014/main" id="{26CFC150-F3BF-A183-E120-A06BD50957B2}"/>
              </a:ext>
            </a:extLst>
          </p:cNvPr>
          <p:cNvSpPr>
            <a:spLocks noGrp="1"/>
          </p:cNvSpPr>
          <p:nvPr>
            <p:ph sz="quarter" idx="23"/>
          </p:nvPr>
        </p:nvSpPr>
        <p:spPr>
          <a:xfrm>
            <a:off x="6210302" y="1495423"/>
            <a:ext cx="5521325" cy="4924428"/>
          </a:xfrm>
        </p:spPr>
        <p:txBody>
          <a:bodyPr/>
          <a:lstStyle/>
          <a:p>
            <a:r>
              <a:rPr lang="sv-SE" b="1" dirty="0"/>
              <a:t>Uppfattning om klimatpolitiken</a:t>
            </a:r>
          </a:p>
          <a:p>
            <a:endParaRPr lang="sv-SE" sz="1400" b="1" dirty="0"/>
          </a:p>
          <a:p>
            <a:pPr lvl="7"/>
            <a:r>
              <a:rPr lang="sv-SE" sz="1400" dirty="0"/>
              <a:t>Sju av tio anser att politiker och beslutsfattare borde göra mycket mer för att begränsa klimatförändringarna. Siffrorna ligger helt i linje med 2024 och 2023.</a:t>
            </a:r>
          </a:p>
          <a:p>
            <a:pPr lvl="7"/>
            <a:r>
              <a:rPr lang="sv-SE" sz="1400" dirty="0"/>
              <a:t>När det kommer till vilka </a:t>
            </a:r>
            <a:r>
              <a:rPr lang="sv-SE" sz="1400" dirty="0">
                <a:solidFill>
                  <a:schemeClr val="tx1"/>
                </a:solidFill>
              </a:rPr>
              <a:t>klimatpolitiska åtgärder som är viktigast för landsbyggnaden ser är numer kollektivtrafik det som toppar listan.</a:t>
            </a:r>
          </a:p>
          <a:p>
            <a:pPr lvl="7"/>
            <a:r>
              <a:rPr lang="sv-SE" sz="1400" dirty="0">
                <a:solidFill>
                  <a:schemeClr val="tx1"/>
                </a:solidFill>
              </a:rPr>
              <a:t>Fortsatt väldigt få som ser priset som avgörande, inte ens bland de som bor utanför storstadsregionerna.</a:t>
            </a:r>
          </a:p>
        </p:txBody>
      </p:sp>
      <p:sp>
        <p:nvSpPr>
          <p:cNvPr id="5" name="Platshållare för sidfot 4">
            <a:extLst>
              <a:ext uri="{FF2B5EF4-FFF2-40B4-BE49-F238E27FC236}">
                <a16:creationId xmlns:a16="http://schemas.microsoft.com/office/drawing/2014/main" id="{E1FD094E-EBD6-AAF5-3691-E76AD06655B5}"/>
              </a:ext>
            </a:extLst>
          </p:cNvPr>
          <p:cNvSpPr>
            <a:spLocks noGrp="1"/>
          </p:cNvSpPr>
          <p:nvPr>
            <p:ph type="ftr" sz="quarter" idx="24"/>
          </p:nvPr>
        </p:nvSpPr>
        <p:spPr/>
        <p:txBody>
          <a:bodyPr/>
          <a:lstStyle/>
          <a:p>
            <a:r>
              <a:rPr lang="en-US" dirty="0"/>
              <a:t>Klimatbarometern 2025</a:t>
            </a:r>
          </a:p>
        </p:txBody>
      </p:sp>
      <p:sp>
        <p:nvSpPr>
          <p:cNvPr id="6" name="Rubrik 5">
            <a:extLst>
              <a:ext uri="{FF2B5EF4-FFF2-40B4-BE49-F238E27FC236}">
                <a16:creationId xmlns:a16="http://schemas.microsoft.com/office/drawing/2014/main" id="{A0EF0EE7-1933-1417-B815-843DA751D022}"/>
              </a:ext>
            </a:extLst>
          </p:cNvPr>
          <p:cNvSpPr>
            <a:spLocks noGrp="1"/>
          </p:cNvSpPr>
          <p:nvPr>
            <p:ph type="title"/>
          </p:nvPr>
        </p:nvSpPr>
        <p:spPr/>
        <p:txBody>
          <a:bodyPr/>
          <a:lstStyle/>
          <a:p>
            <a:r>
              <a:rPr lang="sv-SE" dirty="0"/>
              <a:t>Sammanfattning</a:t>
            </a:r>
          </a:p>
        </p:txBody>
      </p:sp>
      <p:sp>
        <p:nvSpPr>
          <p:cNvPr id="10" name="Text Placeholder 9">
            <a:extLst>
              <a:ext uri="{FF2B5EF4-FFF2-40B4-BE49-F238E27FC236}">
                <a16:creationId xmlns:a16="http://schemas.microsoft.com/office/drawing/2014/main" id="{31D58FA2-DE87-0DC1-74DB-006ADBB4B0FD}"/>
              </a:ext>
            </a:extLst>
          </p:cNvPr>
          <p:cNvSpPr>
            <a:spLocks noGrp="1"/>
          </p:cNvSpPr>
          <p:nvPr>
            <p:ph type="body" sz="quarter" idx="26"/>
          </p:nvPr>
        </p:nvSpPr>
        <p:spPr/>
        <p:txBody>
          <a:bodyPr/>
          <a:lstStyle/>
          <a:p>
            <a:r>
              <a:rPr lang="sv-SE" sz="800" dirty="0">
                <a:solidFill>
                  <a:schemeClr val="accent6"/>
                </a:solidFill>
              </a:rPr>
              <a:t>Sammanfattning av undersökningen</a:t>
            </a:r>
          </a:p>
        </p:txBody>
      </p:sp>
    </p:spTree>
    <p:extLst>
      <p:ext uri="{BB962C8B-B14F-4D97-AF65-F5344CB8AC3E}">
        <p14:creationId xmlns:p14="http://schemas.microsoft.com/office/powerpoint/2010/main" val="105138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65E670-195D-3AA4-6996-D16DB4AC9B4A}"/>
              </a:ext>
            </a:extLst>
          </p:cNvPr>
          <p:cNvSpPr>
            <a:spLocks noGrp="1"/>
          </p:cNvSpPr>
          <p:nvPr>
            <p:ph type="body" sz="quarter" idx="27"/>
          </p:nvPr>
        </p:nvSpPr>
        <p:spPr>
          <a:xfrm>
            <a:off x="460375" y="1658938"/>
            <a:ext cx="4889500" cy="4751388"/>
          </a:xfrm>
        </p:spPr>
        <p:txBody>
          <a:bodyPr/>
          <a:lstStyle/>
          <a:p>
            <a:pPr lvl="3"/>
            <a:r>
              <a:rPr lang="sv-SE" dirty="0">
                <a:solidFill>
                  <a:schemeClr val="tx1"/>
                </a:solidFill>
              </a:rPr>
              <a:t>Andelarna som nämns i rapporten vid skalfrågor är en sammanslagning av de positiva respektive de negativa andelarna. Skillnaderna som tas upp i rapporten är genomgående signifikanta.</a:t>
            </a:r>
          </a:p>
          <a:p>
            <a:pPr marL="158400" lvl="3" indent="0">
              <a:buNone/>
            </a:pPr>
            <a:endParaRPr lang="sv-SE" dirty="0">
              <a:solidFill>
                <a:schemeClr val="tx1"/>
              </a:solidFill>
            </a:endParaRPr>
          </a:p>
          <a:p>
            <a:pPr lvl="3"/>
            <a:r>
              <a:rPr lang="sv-SE" dirty="0">
                <a:solidFill>
                  <a:schemeClr val="tx1"/>
                </a:solidFill>
              </a:rPr>
              <a:t>Signifikanta skillnader mellan undergrupper eller år med plus (+) eller minus (-).</a:t>
            </a:r>
          </a:p>
          <a:p>
            <a:pPr marL="158400" lvl="3" indent="0">
              <a:buNone/>
            </a:pPr>
            <a:r>
              <a:rPr lang="sv-SE" dirty="0">
                <a:solidFill>
                  <a:schemeClr val="tx1"/>
                </a:solidFill>
              </a:rPr>
              <a:t> </a:t>
            </a:r>
          </a:p>
          <a:p>
            <a:pPr lvl="3"/>
            <a:r>
              <a:rPr lang="sv-SE" dirty="0">
                <a:solidFill>
                  <a:schemeClr val="tx1"/>
                </a:solidFill>
              </a:rPr>
              <a:t>Resultatet har vägts på kön, ålder och region.</a:t>
            </a:r>
          </a:p>
          <a:p>
            <a:pPr lvl="3"/>
            <a:endParaRPr lang="sv-SE" dirty="0">
              <a:solidFill>
                <a:schemeClr val="tx1"/>
              </a:solidFill>
            </a:endParaRPr>
          </a:p>
          <a:p>
            <a:pPr marL="158400" lvl="3" indent="0">
              <a:buNone/>
            </a:pPr>
            <a:endParaRPr lang="sv-SE" dirty="0">
              <a:solidFill>
                <a:schemeClr val="tx1"/>
              </a:solidFill>
            </a:endParaRPr>
          </a:p>
        </p:txBody>
      </p:sp>
      <p:sp>
        <p:nvSpPr>
          <p:cNvPr id="6" name="Footer Placeholder 5">
            <a:extLst>
              <a:ext uri="{FF2B5EF4-FFF2-40B4-BE49-F238E27FC236}">
                <a16:creationId xmlns:a16="http://schemas.microsoft.com/office/drawing/2014/main" id="{2351B226-6574-6969-1F29-D592A796AEA6}"/>
              </a:ext>
            </a:extLst>
          </p:cNvPr>
          <p:cNvSpPr>
            <a:spLocks noGrp="1"/>
          </p:cNvSpPr>
          <p:nvPr>
            <p:ph type="ftr" sz="quarter" idx="28"/>
          </p:nvPr>
        </p:nvSpPr>
        <p:spPr>
          <a:xfrm>
            <a:off x="1009650" y="6546849"/>
            <a:ext cx="7127875" cy="155574"/>
          </a:xfrm>
        </p:spPr>
        <p:txBody>
          <a:bodyPr/>
          <a:lstStyle/>
          <a:p>
            <a:r>
              <a:rPr lang="sv-SE" dirty="0"/>
              <a:t>Klimatbarometern 2025</a:t>
            </a:r>
          </a:p>
        </p:txBody>
      </p:sp>
      <p:sp>
        <p:nvSpPr>
          <p:cNvPr id="16" name="Title 15">
            <a:extLst>
              <a:ext uri="{FF2B5EF4-FFF2-40B4-BE49-F238E27FC236}">
                <a16:creationId xmlns:a16="http://schemas.microsoft.com/office/drawing/2014/main" id="{E1530FDC-7590-7CE9-B3FB-F3535FA1CE34}"/>
              </a:ext>
            </a:extLst>
          </p:cNvPr>
          <p:cNvSpPr>
            <a:spLocks noGrp="1"/>
          </p:cNvSpPr>
          <p:nvPr>
            <p:ph type="title"/>
          </p:nvPr>
        </p:nvSpPr>
        <p:spPr/>
        <p:txBody>
          <a:bodyPr/>
          <a:lstStyle/>
          <a:p>
            <a:r>
              <a:rPr lang="sv-SE" dirty="0"/>
              <a:t>Läsanvisningar</a:t>
            </a:r>
          </a:p>
        </p:txBody>
      </p:sp>
      <p:sp>
        <p:nvSpPr>
          <p:cNvPr id="3" name="Slide Number Placeholder 2">
            <a:extLst>
              <a:ext uri="{FF2B5EF4-FFF2-40B4-BE49-F238E27FC236}">
                <a16:creationId xmlns:a16="http://schemas.microsoft.com/office/drawing/2014/main" id="{0AA069C9-5FC7-89D7-6001-3C532BED672C}"/>
              </a:ext>
            </a:extLst>
          </p:cNvPr>
          <p:cNvSpPr>
            <a:spLocks noGrp="1"/>
          </p:cNvSpPr>
          <p:nvPr>
            <p:ph type="sldNum" sz="quarter" idx="16"/>
          </p:nvPr>
        </p:nvSpPr>
        <p:spPr/>
        <p:txBody>
          <a:bodyPr/>
          <a:lstStyle/>
          <a:p>
            <a:fld id="{63DCA5C9-2E11-4C67-86EB-AE1DE127DC64}" type="slidenum">
              <a:rPr lang="en-US" smtClean="0"/>
              <a:pPr/>
              <a:t>3</a:t>
            </a:fld>
            <a:endParaRPr lang="en-US" dirty="0"/>
          </a:p>
        </p:txBody>
      </p:sp>
      <p:sp>
        <p:nvSpPr>
          <p:cNvPr id="11" name="Rectangle 10">
            <a:extLst>
              <a:ext uri="{FF2B5EF4-FFF2-40B4-BE49-F238E27FC236}">
                <a16:creationId xmlns:a16="http://schemas.microsoft.com/office/drawing/2014/main" id="{EDF18ACF-B268-B070-58CF-4DF232900CBD}"/>
              </a:ext>
            </a:extLst>
          </p:cNvPr>
          <p:cNvSpPr/>
          <p:nvPr/>
        </p:nvSpPr>
        <p:spPr bwMode="auto">
          <a:xfrm>
            <a:off x="5727188" y="172762"/>
            <a:ext cx="259650" cy="34643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sv-SE" sz="1800" b="0" i="0" dirty="0">
              <a:solidFill>
                <a:schemeClr val="bg1"/>
              </a:solidFill>
              <a:latin typeface="+mn-lt"/>
              <a:ea typeface="Roboto" panose="02000000000000000000" pitchFamily="2" charset="0"/>
              <a:cs typeface="Segoe UI" panose="020B0502040204020203" pitchFamily="34" charset="0"/>
            </a:endParaRPr>
          </a:p>
        </p:txBody>
      </p:sp>
      <p:sp>
        <p:nvSpPr>
          <p:cNvPr id="2" name="Text Placeholder 17">
            <a:extLst>
              <a:ext uri="{FF2B5EF4-FFF2-40B4-BE49-F238E27FC236}">
                <a16:creationId xmlns:a16="http://schemas.microsoft.com/office/drawing/2014/main" id="{7942ECE9-8484-C1DE-F7C1-F5C9AE17B1C8}"/>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Om undersökningen</a:t>
            </a:r>
          </a:p>
        </p:txBody>
      </p:sp>
      <p:pic>
        <p:nvPicPr>
          <p:cNvPr id="9" name="Content Placeholder 7">
            <a:extLst>
              <a:ext uri="{FF2B5EF4-FFF2-40B4-BE49-F238E27FC236}">
                <a16:creationId xmlns:a16="http://schemas.microsoft.com/office/drawing/2014/main" id="{85174F5C-4C28-21B0-16DF-D217A1BF79B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981700" y="419100"/>
            <a:ext cx="5746749" cy="5991225"/>
          </a:xfrm>
          <a:prstGeom prst="rect">
            <a:avLst/>
          </a:prstGeom>
        </p:spPr>
      </p:pic>
    </p:spTree>
    <p:extLst>
      <p:ext uri="{BB962C8B-B14F-4D97-AF65-F5344CB8AC3E}">
        <p14:creationId xmlns:p14="http://schemas.microsoft.com/office/powerpoint/2010/main" val="132106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1B83E1-DA57-AC29-6850-5E99B477C801}"/>
              </a:ext>
            </a:extLst>
          </p:cNvPr>
          <p:cNvSpPr>
            <a:spLocks noGrp="1"/>
          </p:cNvSpPr>
          <p:nvPr>
            <p:ph sz="quarter" idx="12"/>
          </p:nvPr>
        </p:nvSpPr>
        <p:spPr>
          <a:xfrm>
            <a:off x="460375" y="1497013"/>
            <a:ext cx="5521325" cy="4751388"/>
          </a:xfrm>
        </p:spPr>
        <p:txBody>
          <a:bodyPr/>
          <a:lstStyle/>
          <a:p>
            <a:r>
              <a:rPr lang="sv-SE" b="1" dirty="0"/>
              <a:t>Upplevelsen av djur och natur</a:t>
            </a:r>
          </a:p>
          <a:p>
            <a:endParaRPr lang="sv-SE" sz="1400" b="1" dirty="0"/>
          </a:p>
          <a:p>
            <a:pPr lvl="2"/>
            <a:r>
              <a:rPr lang="sv-SE" dirty="0"/>
              <a:t>Att färre och färre anser sig vara påverkade i sitt dagliga liv  av de klimatförändringar som redan ägt rum än vad undersökningarna tidigare år visat. 2017 var siffran 74 procent, nu är siffran 59 procent.</a:t>
            </a:r>
          </a:p>
          <a:p>
            <a:pPr lvl="2"/>
            <a:r>
              <a:rPr lang="sv-SE" dirty="0"/>
              <a:t>En tydligt majoritet, 62 procent, uppger att de upplever mildare och kortare vintrar. De stora skillnaderna på åtta års sikt är dock att betydligt fler upplever varmare somrar (26 mot 18 procent) och ökat antal bränder (25 mot 12 procent) samt att färre säger sig uppleva ökade luftföroreningar (14 mot 32 procent).</a:t>
            </a:r>
          </a:p>
        </p:txBody>
      </p:sp>
      <p:sp>
        <p:nvSpPr>
          <p:cNvPr id="3" name="Platshållare för bildnummer 2">
            <a:extLst>
              <a:ext uri="{FF2B5EF4-FFF2-40B4-BE49-F238E27FC236}">
                <a16:creationId xmlns:a16="http://schemas.microsoft.com/office/drawing/2014/main" id="{E983B344-3CD1-998A-846E-785C7C61171F}"/>
              </a:ext>
            </a:extLst>
          </p:cNvPr>
          <p:cNvSpPr>
            <a:spLocks noGrp="1"/>
          </p:cNvSpPr>
          <p:nvPr>
            <p:ph type="sldNum" sz="quarter" idx="16"/>
          </p:nvPr>
        </p:nvSpPr>
        <p:spPr/>
        <p:txBody>
          <a:bodyPr/>
          <a:lstStyle/>
          <a:p>
            <a:fld id="{63DCA5C9-2E11-4C67-86EB-AE1DE127DC64}" type="slidenum">
              <a:rPr lang="en-US" smtClean="0"/>
              <a:pPr/>
              <a:t>30</a:t>
            </a:fld>
            <a:endParaRPr lang="en-US"/>
          </a:p>
        </p:txBody>
      </p:sp>
      <p:sp>
        <p:nvSpPr>
          <p:cNvPr id="4" name="Platshållare för innehåll 3">
            <a:extLst>
              <a:ext uri="{FF2B5EF4-FFF2-40B4-BE49-F238E27FC236}">
                <a16:creationId xmlns:a16="http://schemas.microsoft.com/office/drawing/2014/main" id="{26CFC150-F3BF-A183-E120-A06BD50957B2}"/>
              </a:ext>
            </a:extLst>
          </p:cNvPr>
          <p:cNvSpPr>
            <a:spLocks noGrp="1"/>
          </p:cNvSpPr>
          <p:nvPr>
            <p:ph sz="quarter" idx="23"/>
          </p:nvPr>
        </p:nvSpPr>
        <p:spPr>
          <a:xfrm>
            <a:off x="6210302" y="1497013"/>
            <a:ext cx="5521325" cy="4751388"/>
          </a:xfrm>
        </p:spPr>
        <p:txBody>
          <a:bodyPr/>
          <a:lstStyle/>
          <a:p>
            <a:r>
              <a:rPr lang="sv-SE" b="1" dirty="0"/>
              <a:t>Beteenden och val</a:t>
            </a:r>
          </a:p>
          <a:p>
            <a:endParaRPr lang="sv-SE" sz="1400" b="1" dirty="0"/>
          </a:p>
          <a:p>
            <a:pPr lvl="2"/>
            <a:r>
              <a:rPr lang="sv-SE" dirty="0"/>
              <a:t>Totalt åtta av tio har gjort något i syfte att öka mångfalden av djur och natur. Starka siffror, men inga tydliga ökningar från tidigare år, med ett undantag. En allt högre andel uppger att de anlagt en öppen kompost för att attrahera insekter och kräldjur.</a:t>
            </a:r>
          </a:p>
          <a:p>
            <a:pPr lvl="2"/>
            <a:r>
              <a:rPr lang="sv-SE" dirty="0"/>
              <a:t>Ungefär tre av tio uppger att de reser, äter och shoppar mer hållbart än för 12 månader sedan. När det gäller mat och resor är det dock fler som inte instämmer i påståendena.</a:t>
            </a:r>
          </a:p>
          <a:p>
            <a:pPr lvl="2"/>
            <a:r>
              <a:rPr lang="sv-SE" dirty="0"/>
              <a:t>Storstadsborna uppger i högre grad att de reser mer hållbart än resten av allmänheten (32 gentemot 26 procent).</a:t>
            </a:r>
          </a:p>
          <a:p>
            <a:pPr lvl="2"/>
            <a:r>
              <a:rPr lang="sv-SE" dirty="0"/>
              <a:t>Kvinnor uppger sig agera mer hållbart än vad män gör inom alla kategorier, mest tydlig är skillnaden när det kommer till shopping (43 mot 24 procent).</a:t>
            </a:r>
          </a:p>
          <a:p>
            <a:endParaRPr lang="sv-SE" sz="1500" dirty="0"/>
          </a:p>
        </p:txBody>
      </p:sp>
      <p:sp>
        <p:nvSpPr>
          <p:cNvPr id="5" name="Platshållare för sidfot 4">
            <a:extLst>
              <a:ext uri="{FF2B5EF4-FFF2-40B4-BE49-F238E27FC236}">
                <a16:creationId xmlns:a16="http://schemas.microsoft.com/office/drawing/2014/main" id="{E1FD094E-EBD6-AAF5-3691-E76AD06655B5}"/>
              </a:ext>
            </a:extLst>
          </p:cNvPr>
          <p:cNvSpPr>
            <a:spLocks noGrp="1"/>
          </p:cNvSpPr>
          <p:nvPr>
            <p:ph type="ftr" sz="quarter" idx="24"/>
          </p:nvPr>
        </p:nvSpPr>
        <p:spPr/>
        <p:txBody>
          <a:bodyPr/>
          <a:lstStyle/>
          <a:p>
            <a:r>
              <a:rPr lang="en-US" dirty="0"/>
              <a:t>Klimatbarometern 2025</a:t>
            </a:r>
          </a:p>
        </p:txBody>
      </p:sp>
      <p:sp>
        <p:nvSpPr>
          <p:cNvPr id="6" name="Rubrik 5">
            <a:extLst>
              <a:ext uri="{FF2B5EF4-FFF2-40B4-BE49-F238E27FC236}">
                <a16:creationId xmlns:a16="http://schemas.microsoft.com/office/drawing/2014/main" id="{A0EF0EE7-1933-1417-B815-843DA751D022}"/>
              </a:ext>
            </a:extLst>
          </p:cNvPr>
          <p:cNvSpPr>
            <a:spLocks noGrp="1"/>
          </p:cNvSpPr>
          <p:nvPr>
            <p:ph type="title"/>
          </p:nvPr>
        </p:nvSpPr>
        <p:spPr/>
        <p:txBody>
          <a:bodyPr/>
          <a:lstStyle/>
          <a:p>
            <a:r>
              <a:rPr lang="sv-SE" dirty="0"/>
              <a:t>Sammanfattning</a:t>
            </a:r>
          </a:p>
        </p:txBody>
      </p:sp>
      <p:sp>
        <p:nvSpPr>
          <p:cNvPr id="7" name="Text Placeholder 17">
            <a:extLst>
              <a:ext uri="{FF2B5EF4-FFF2-40B4-BE49-F238E27FC236}">
                <a16:creationId xmlns:a16="http://schemas.microsoft.com/office/drawing/2014/main" id="{C82F0A2E-2C1B-FA2A-3465-6EC7E38D9581}"/>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Sammanfattning av undersökningen</a:t>
            </a:r>
          </a:p>
        </p:txBody>
      </p:sp>
    </p:spTree>
    <p:extLst>
      <p:ext uri="{BB962C8B-B14F-4D97-AF65-F5344CB8AC3E}">
        <p14:creationId xmlns:p14="http://schemas.microsoft.com/office/powerpoint/2010/main" val="1887377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21B83E1-DA57-AC29-6850-5E99B477C801}"/>
              </a:ext>
            </a:extLst>
          </p:cNvPr>
          <p:cNvSpPr>
            <a:spLocks noGrp="1"/>
          </p:cNvSpPr>
          <p:nvPr>
            <p:ph sz="quarter" idx="12"/>
          </p:nvPr>
        </p:nvSpPr>
        <p:spPr>
          <a:xfrm>
            <a:off x="460375" y="1497013"/>
            <a:ext cx="5521325" cy="4751388"/>
          </a:xfrm>
        </p:spPr>
        <p:txBody>
          <a:bodyPr/>
          <a:lstStyle/>
          <a:p>
            <a:pPr lvl="2"/>
            <a:r>
              <a:rPr lang="sv-SE" dirty="0"/>
              <a:t>Att oron för klimatförändringarna ökar över tid samtidigt som oron för två miljöproblem som borde vara väldigt tydligt kopplade till klimatförändringar i form av regnskogen och haven minskar är både intressant och lite motsägelsefullt. En möjlig förklaring är att oron kommit ”närmare”</a:t>
            </a:r>
          </a:p>
          <a:p>
            <a:pPr marL="0" lvl="2" indent="0">
              <a:buNone/>
            </a:pPr>
            <a:endParaRPr lang="sv-SE" dirty="0"/>
          </a:p>
          <a:p>
            <a:pPr lvl="2"/>
            <a:r>
              <a:rPr lang="sv-SE" dirty="0"/>
              <a:t>Men, årets undersökning visar att allt färre uppger sig vara personligt påverkade av klimatförändringar, samtidigt som oron för hur klimatförändringarna är oförändrade och trycket på politikerna att lösa problem ligger högt. Handlar det samtidigt om en anpassning till nya omständigheter?</a:t>
            </a:r>
          </a:p>
          <a:p>
            <a:pPr lvl="2"/>
            <a:endParaRPr lang="sv-SE" dirty="0"/>
          </a:p>
          <a:p>
            <a:pPr lvl="2"/>
            <a:endParaRPr lang="sv-SE" dirty="0"/>
          </a:p>
        </p:txBody>
      </p:sp>
      <p:sp>
        <p:nvSpPr>
          <p:cNvPr id="3" name="Platshållare för bildnummer 2">
            <a:extLst>
              <a:ext uri="{FF2B5EF4-FFF2-40B4-BE49-F238E27FC236}">
                <a16:creationId xmlns:a16="http://schemas.microsoft.com/office/drawing/2014/main" id="{E983B344-3CD1-998A-846E-785C7C61171F}"/>
              </a:ext>
            </a:extLst>
          </p:cNvPr>
          <p:cNvSpPr>
            <a:spLocks noGrp="1"/>
          </p:cNvSpPr>
          <p:nvPr>
            <p:ph type="sldNum" sz="quarter" idx="16"/>
          </p:nvPr>
        </p:nvSpPr>
        <p:spPr/>
        <p:txBody>
          <a:bodyPr/>
          <a:lstStyle/>
          <a:p>
            <a:fld id="{63DCA5C9-2E11-4C67-86EB-AE1DE127DC64}" type="slidenum">
              <a:rPr lang="en-US" smtClean="0"/>
              <a:pPr/>
              <a:t>31</a:t>
            </a:fld>
            <a:endParaRPr lang="en-US"/>
          </a:p>
        </p:txBody>
      </p:sp>
      <p:sp>
        <p:nvSpPr>
          <p:cNvPr id="4" name="Platshållare för innehåll 3">
            <a:extLst>
              <a:ext uri="{FF2B5EF4-FFF2-40B4-BE49-F238E27FC236}">
                <a16:creationId xmlns:a16="http://schemas.microsoft.com/office/drawing/2014/main" id="{26CFC150-F3BF-A183-E120-A06BD50957B2}"/>
              </a:ext>
            </a:extLst>
          </p:cNvPr>
          <p:cNvSpPr>
            <a:spLocks noGrp="1"/>
          </p:cNvSpPr>
          <p:nvPr>
            <p:ph sz="quarter" idx="23"/>
          </p:nvPr>
        </p:nvSpPr>
        <p:spPr>
          <a:xfrm>
            <a:off x="6210302" y="1497013"/>
            <a:ext cx="5521325" cy="4751388"/>
          </a:xfrm>
        </p:spPr>
        <p:txBody>
          <a:bodyPr/>
          <a:lstStyle/>
          <a:p>
            <a:pPr lvl="2"/>
            <a:r>
              <a:rPr lang="sv-SE" dirty="0"/>
              <a:t>En högre andel unga män uppger sig vara oroliga för klimatförändringar är en förändring från föregående år. Att unga i högre grad oroar sig för överkonsumtion och förlust av biologisk mångfald samt att äldre i högre grad oroar sig i för plast och föroreningar i haven, skövling av och bränder i regnskog och utsläpp av miljögifter bör tas i beaktandet av utformningen av kommunikationsinsatser.</a:t>
            </a:r>
          </a:p>
          <a:p>
            <a:pPr lvl="2"/>
            <a:endParaRPr lang="sv-SE" dirty="0"/>
          </a:p>
          <a:p>
            <a:pPr lvl="2"/>
            <a:r>
              <a:rPr lang="sv-SE" dirty="0"/>
              <a:t>En rad olika frågor skapar en samlad bild av att luftföroreningar och luftkvalitet tappat i slagkraft bland allmänheten. Luftföroreningar rankar lågt bland miljöproblemen allmänheten oroar sig för, ökade luftföroreningar är en av de indikatorer som faller mest tydligt över 8 år när det kommer till vad man upplever i sin vardag, kopplingen mellan minskad biologisk mångfald och sämre luftkvalitet tappar nio punkter från föregående år. Är luftföroreningar ett miljöproblem som allmänheten ändå tycker att ”vi” kommit ganska långt på vägen med att lösa?</a:t>
            </a:r>
          </a:p>
        </p:txBody>
      </p:sp>
      <p:sp>
        <p:nvSpPr>
          <p:cNvPr id="5" name="Platshållare för sidfot 4">
            <a:extLst>
              <a:ext uri="{FF2B5EF4-FFF2-40B4-BE49-F238E27FC236}">
                <a16:creationId xmlns:a16="http://schemas.microsoft.com/office/drawing/2014/main" id="{E1FD094E-EBD6-AAF5-3691-E76AD06655B5}"/>
              </a:ext>
            </a:extLst>
          </p:cNvPr>
          <p:cNvSpPr>
            <a:spLocks noGrp="1"/>
          </p:cNvSpPr>
          <p:nvPr>
            <p:ph type="ftr" sz="quarter" idx="24"/>
          </p:nvPr>
        </p:nvSpPr>
        <p:spPr/>
        <p:txBody>
          <a:bodyPr/>
          <a:lstStyle/>
          <a:p>
            <a:r>
              <a:rPr lang="en-US" dirty="0"/>
              <a:t>Klimatbarometern 2025</a:t>
            </a:r>
          </a:p>
        </p:txBody>
      </p:sp>
      <p:sp>
        <p:nvSpPr>
          <p:cNvPr id="6" name="Rubrik 5">
            <a:extLst>
              <a:ext uri="{FF2B5EF4-FFF2-40B4-BE49-F238E27FC236}">
                <a16:creationId xmlns:a16="http://schemas.microsoft.com/office/drawing/2014/main" id="{A0EF0EE7-1933-1417-B815-843DA751D022}"/>
              </a:ext>
            </a:extLst>
          </p:cNvPr>
          <p:cNvSpPr>
            <a:spLocks noGrp="1"/>
          </p:cNvSpPr>
          <p:nvPr>
            <p:ph type="title"/>
          </p:nvPr>
        </p:nvSpPr>
        <p:spPr/>
        <p:txBody>
          <a:bodyPr/>
          <a:lstStyle/>
          <a:p>
            <a:r>
              <a:rPr lang="sv-SE" dirty="0"/>
              <a:t>Slutsatser och tankar inför framtiden</a:t>
            </a:r>
          </a:p>
        </p:txBody>
      </p:sp>
      <p:sp>
        <p:nvSpPr>
          <p:cNvPr id="7" name="Text Placeholder 17">
            <a:extLst>
              <a:ext uri="{FF2B5EF4-FFF2-40B4-BE49-F238E27FC236}">
                <a16:creationId xmlns:a16="http://schemas.microsoft.com/office/drawing/2014/main" id="{1CD4865F-40BD-50B9-F9E2-405F90C78EF3}"/>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Avslutande tankar</a:t>
            </a:r>
          </a:p>
        </p:txBody>
      </p:sp>
    </p:spTree>
    <p:extLst>
      <p:ext uri="{BB962C8B-B14F-4D97-AF65-F5344CB8AC3E}">
        <p14:creationId xmlns:p14="http://schemas.microsoft.com/office/powerpoint/2010/main" val="280902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FE396E5-BD4F-363C-4F2B-F2F5B292497F}"/>
              </a:ext>
            </a:extLst>
          </p:cNvPr>
          <p:cNvSpPr>
            <a:spLocks noGrp="1"/>
          </p:cNvSpPr>
          <p:nvPr>
            <p:ph type="body" sz="quarter" idx="19"/>
          </p:nvPr>
        </p:nvSpPr>
        <p:spPr>
          <a:xfrm>
            <a:off x="465136" y="4484083"/>
            <a:ext cx="3856771" cy="1139477"/>
          </a:xfrm>
        </p:spPr>
        <p:txBody>
          <a:bodyPr/>
          <a:lstStyle/>
          <a:p>
            <a:r>
              <a:rPr lang="en-US" dirty="0"/>
              <a:t>anders.lundqvist@veriangroup.com</a:t>
            </a:r>
          </a:p>
        </p:txBody>
      </p:sp>
      <p:sp>
        <p:nvSpPr>
          <p:cNvPr id="14" name="Text Placeholder 13">
            <a:extLst>
              <a:ext uri="{FF2B5EF4-FFF2-40B4-BE49-F238E27FC236}">
                <a16:creationId xmlns:a16="http://schemas.microsoft.com/office/drawing/2014/main" id="{B389B4D8-3F35-3F64-B46E-1595A8305A48}"/>
              </a:ext>
            </a:extLst>
          </p:cNvPr>
          <p:cNvSpPr>
            <a:spLocks noGrp="1"/>
          </p:cNvSpPr>
          <p:nvPr>
            <p:ph type="body" sz="quarter" idx="26"/>
          </p:nvPr>
        </p:nvSpPr>
        <p:spPr/>
        <p:txBody>
          <a:bodyPr/>
          <a:lstStyle/>
          <a:p>
            <a:r>
              <a:rPr lang="en-US" dirty="0"/>
              <a:t>Anders Lundqvist</a:t>
            </a:r>
          </a:p>
        </p:txBody>
      </p:sp>
      <p:sp>
        <p:nvSpPr>
          <p:cNvPr id="15" name="Text Placeholder 14">
            <a:extLst>
              <a:ext uri="{FF2B5EF4-FFF2-40B4-BE49-F238E27FC236}">
                <a16:creationId xmlns:a16="http://schemas.microsoft.com/office/drawing/2014/main" id="{105C905C-5B9D-B6F3-B976-DB0CC5DC9394}"/>
              </a:ext>
            </a:extLst>
          </p:cNvPr>
          <p:cNvSpPr>
            <a:spLocks noGrp="1"/>
          </p:cNvSpPr>
          <p:nvPr>
            <p:ph type="body" sz="quarter" idx="27"/>
          </p:nvPr>
        </p:nvSpPr>
        <p:spPr>
          <a:xfrm>
            <a:off x="3865703" y="4484083"/>
            <a:ext cx="4004392" cy="1139477"/>
          </a:xfrm>
        </p:spPr>
        <p:txBody>
          <a:bodyPr/>
          <a:lstStyle/>
          <a:p>
            <a:r>
              <a:rPr lang="en-US" dirty="0"/>
              <a:t>johanna.hemberg@veriangroup.com</a:t>
            </a:r>
          </a:p>
        </p:txBody>
      </p:sp>
      <p:sp>
        <p:nvSpPr>
          <p:cNvPr id="16" name="Text Placeholder 15">
            <a:extLst>
              <a:ext uri="{FF2B5EF4-FFF2-40B4-BE49-F238E27FC236}">
                <a16:creationId xmlns:a16="http://schemas.microsoft.com/office/drawing/2014/main" id="{87989BB6-A574-1404-C6EE-B9B281B303A3}"/>
              </a:ext>
            </a:extLst>
          </p:cNvPr>
          <p:cNvSpPr>
            <a:spLocks noGrp="1"/>
          </p:cNvSpPr>
          <p:nvPr>
            <p:ph type="body" sz="quarter" idx="28"/>
          </p:nvPr>
        </p:nvSpPr>
        <p:spPr/>
        <p:txBody>
          <a:bodyPr/>
          <a:lstStyle/>
          <a:p>
            <a:r>
              <a:rPr lang="en-US" dirty="0"/>
              <a:t>Johanna Hemberg</a:t>
            </a:r>
          </a:p>
        </p:txBody>
      </p:sp>
      <p:pic>
        <p:nvPicPr>
          <p:cNvPr id="3" name="Picture Placeholder 2">
            <a:extLst>
              <a:ext uri="{FF2B5EF4-FFF2-40B4-BE49-F238E27FC236}">
                <a16:creationId xmlns:a16="http://schemas.microsoft.com/office/drawing/2014/main" id="{4704CD78-9F65-6FC7-D853-9C3AE7936082}"/>
              </a:ext>
            </a:extLst>
          </p:cNvPr>
          <p:cNvPicPr>
            <a:picLocks noGrp="1" noChangeAspect="1"/>
          </p:cNvPicPr>
          <p:nvPr>
            <p:ph type="pic" sz="quarter" idx="29"/>
          </p:nvPr>
        </p:nvPicPr>
        <p:blipFill>
          <a:blip r:embed="rId2" cstate="email">
            <a:extLst>
              <a:ext uri="{28A0092B-C50C-407E-A947-70E740481C1C}">
                <a14:useLocalDpi xmlns:a14="http://schemas.microsoft.com/office/drawing/2010/main"/>
              </a:ext>
            </a:extLst>
          </a:blip>
          <a:srcRect/>
          <a:stretch/>
        </p:blipFill>
        <p:spPr>
          <a:ln>
            <a:solidFill>
              <a:schemeClr val="bg2"/>
            </a:solidFill>
          </a:ln>
        </p:spPr>
      </p:pic>
      <p:sp>
        <p:nvSpPr>
          <p:cNvPr id="6" name="TextBox 5">
            <a:extLst>
              <a:ext uri="{FF2B5EF4-FFF2-40B4-BE49-F238E27FC236}">
                <a16:creationId xmlns:a16="http://schemas.microsoft.com/office/drawing/2014/main" id="{84B18192-04EF-BE30-40E5-D58B999E0B3C}"/>
              </a:ext>
            </a:extLst>
          </p:cNvPr>
          <p:cNvSpPr txBox="1"/>
          <p:nvPr/>
        </p:nvSpPr>
        <p:spPr>
          <a:xfrm>
            <a:off x="6050649" y="6261277"/>
            <a:ext cx="6231151" cy="193082"/>
          </a:xfrm>
          <a:prstGeom prst="rect">
            <a:avLst/>
          </a:prstGeom>
          <a:noFill/>
        </p:spPr>
        <p:txBody>
          <a:bodyPr wrap="square" lIns="0" tIns="0" rIns="0" bIns="0" rtlCol="0">
            <a:normAutofit fontScale="55000" lnSpcReduction="20000"/>
          </a:bodyPr>
          <a:lstStyle/>
          <a:p>
            <a:pPr marL="0" indent="-3657600" algn="l">
              <a:spcAft>
                <a:spcPts val="600"/>
              </a:spcAft>
            </a:pPr>
            <a:r>
              <a:rPr lang="en-AU" b="0" i="0" dirty="0">
                <a:solidFill>
                  <a:srgbClr val="202124"/>
                </a:solidFill>
                <a:effectLst/>
                <a:latin typeface="Google Sans"/>
              </a:rPr>
              <a:t>©</a:t>
            </a:r>
            <a:r>
              <a:rPr lang="en-AU" sz="1800" b="0" i="0" dirty="0">
                <a:solidFill>
                  <a:schemeClr val="tx2"/>
                </a:solidFill>
                <a:latin typeface="+mn-lt"/>
                <a:ea typeface="Roboto" panose="02000000000000000000" pitchFamily="2" charset="0"/>
                <a:cs typeface="Segoe UI" panose="020B0502040204020203" pitchFamily="34" charset="0"/>
              </a:rPr>
              <a:t> </a:t>
            </a:r>
            <a:r>
              <a:rPr lang="en-AU" sz="1800" b="1" i="0" dirty="0">
                <a:solidFill>
                  <a:schemeClr val="tx2"/>
                </a:solidFill>
                <a:latin typeface="+mn-lt"/>
                <a:ea typeface="Roboto" panose="02000000000000000000" pitchFamily="2" charset="0"/>
                <a:cs typeface="Segoe UI" panose="020B0502040204020203" pitchFamily="34" charset="0"/>
              </a:rPr>
              <a:t>2025 Verian Group</a:t>
            </a:r>
            <a:r>
              <a:rPr lang="en-AU" sz="1800" b="0" i="0" dirty="0">
                <a:solidFill>
                  <a:schemeClr val="tx2"/>
                </a:solidFill>
                <a:latin typeface="+mn-lt"/>
                <a:ea typeface="Roboto" panose="02000000000000000000" pitchFamily="2" charset="0"/>
                <a:cs typeface="Segoe UI" panose="020B0502040204020203" pitchFamily="34" charset="0"/>
              </a:rPr>
              <a:t>. All rights reserved. Please see </a:t>
            </a:r>
            <a:r>
              <a:rPr lang="en-AU" sz="1800" b="0" i="0" dirty="0">
                <a:solidFill>
                  <a:schemeClr val="tx2"/>
                </a:solidFill>
                <a:latin typeface="+mn-lt"/>
                <a:ea typeface="Roboto" panose="02000000000000000000" pitchFamily="2" charset="0"/>
                <a:cs typeface="Segoe UI" panose="020B0502040204020203" pitchFamily="34" charset="0"/>
                <a:hlinkClick r:id="rId3"/>
              </a:rPr>
              <a:t>www.veriangroup.com</a:t>
            </a:r>
            <a:r>
              <a:rPr lang="en-AU" sz="1800" b="0" i="0" dirty="0">
                <a:solidFill>
                  <a:schemeClr val="tx2"/>
                </a:solidFill>
                <a:latin typeface="+mn-lt"/>
                <a:ea typeface="Roboto" panose="02000000000000000000" pitchFamily="2" charset="0"/>
                <a:cs typeface="Segoe UI" panose="020B0502040204020203" pitchFamily="34" charset="0"/>
              </a:rPr>
              <a:t> for further details.</a:t>
            </a:r>
          </a:p>
        </p:txBody>
      </p:sp>
      <p:pic>
        <p:nvPicPr>
          <p:cNvPr id="9" name="Picture Placeholder 8" descr="A person smiling at the camera&#10;&#10;AI-generated content may be incorrect.">
            <a:extLst>
              <a:ext uri="{FF2B5EF4-FFF2-40B4-BE49-F238E27FC236}">
                <a16:creationId xmlns:a16="http://schemas.microsoft.com/office/drawing/2014/main" id="{F31534C0-3F47-D26B-5FBE-F9B0CFD5C08F}"/>
              </a:ext>
            </a:extLst>
          </p:cNvPr>
          <p:cNvPicPr>
            <a:picLocks noGrp="1" noChangeAspect="1"/>
          </p:cNvPicPr>
          <p:nvPr>
            <p:ph type="pic" sz="quarter" idx="30"/>
          </p:nvPr>
        </p:nvPicPr>
        <p:blipFill>
          <a:blip r:embed="rId4">
            <a:extLst>
              <a:ext uri="{28A0092B-C50C-407E-A947-70E740481C1C}">
                <a14:useLocalDpi xmlns:a14="http://schemas.microsoft.com/office/drawing/2010/main" val="0"/>
              </a:ext>
            </a:extLst>
          </a:blip>
          <a:srcRect l="16650" r="16650"/>
          <a:stretch>
            <a:fillRect/>
          </a:stretch>
        </p:blipFill>
        <p:spPr>
          <a:ln>
            <a:solidFill>
              <a:schemeClr val="bg1"/>
            </a:solidFill>
          </a:ln>
        </p:spPr>
      </p:pic>
    </p:spTree>
    <p:extLst>
      <p:ext uri="{BB962C8B-B14F-4D97-AF65-F5344CB8AC3E}">
        <p14:creationId xmlns:p14="http://schemas.microsoft.com/office/powerpoint/2010/main" val="22858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E124B0B-8980-8611-083E-C342A0A6554B}"/>
              </a:ext>
            </a:extLst>
          </p:cNvPr>
          <p:cNvSpPr>
            <a:spLocks noGrp="1"/>
          </p:cNvSpPr>
          <p:nvPr>
            <p:ph type="body" sz="quarter" idx="28"/>
          </p:nvPr>
        </p:nvSpPr>
        <p:spPr/>
        <p:txBody>
          <a:bodyPr/>
          <a:lstStyle/>
          <a:p>
            <a:r>
              <a:rPr lang="sv-SE" dirty="0"/>
              <a:t>Oro</a:t>
            </a:r>
          </a:p>
        </p:txBody>
      </p:sp>
      <p:sp>
        <p:nvSpPr>
          <p:cNvPr id="3" name="Platshållare för sidfot 2">
            <a:extLst>
              <a:ext uri="{FF2B5EF4-FFF2-40B4-BE49-F238E27FC236}">
                <a16:creationId xmlns:a16="http://schemas.microsoft.com/office/drawing/2014/main" id="{1225AF84-314E-700A-67FD-E1337EA81BDA}"/>
              </a:ext>
            </a:extLst>
          </p:cNvPr>
          <p:cNvSpPr>
            <a:spLocks noGrp="1"/>
          </p:cNvSpPr>
          <p:nvPr>
            <p:ph type="ftr" sz="quarter" idx="30"/>
          </p:nvPr>
        </p:nvSpPr>
        <p:spPr/>
        <p:txBody>
          <a:bodyPr/>
          <a:lstStyle/>
          <a:p>
            <a:r>
              <a:rPr lang="sv-SE" dirty="0"/>
              <a:t>Klimatbarometern 2025</a:t>
            </a:r>
          </a:p>
        </p:txBody>
      </p:sp>
      <p:sp>
        <p:nvSpPr>
          <p:cNvPr id="4" name="Platshållare för bildnummer 3">
            <a:extLst>
              <a:ext uri="{FF2B5EF4-FFF2-40B4-BE49-F238E27FC236}">
                <a16:creationId xmlns:a16="http://schemas.microsoft.com/office/drawing/2014/main" id="{368978CC-DDFF-A9B3-86A5-56B1104E8EA5}"/>
              </a:ext>
            </a:extLst>
          </p:cNvPr>
          <p:cNvSpPr>
            <a:spLocks noGrp="1"/>
          </p:cNvSpPr>
          <p:nvPr>
            <p:ph type="sldNum" sz="quarter" idx="31"/>
          </p:nvPr>
        </p:nvSpPr>
        <p:spPr/>
        <p:txBody>
          <a:bodyPr/>
          <a:lstStyle/>
          <a:p>
            <a:fld id="{63DCA5C9-2E11-4C67-86EB-AE1DE127DC64}" type="slidenum">
              <a:rPr lang="en-US" smtClean="0"/>
              <a:pPr/>
              <a:t>4</a:t>
            </a:fld>
            <a:endParaRPr lang="en-US"/>
          </a:p>
        </p:txBody>
      </p:sp>
      <p:pic>
        <p:nvPicPr>
          <p:cNvPr id="7" name="Platshållare för bild 6" descr="En bild som visar person, inomhus, fönster, kök&#10;&#10;AI-genererat innehåll kan vara felaktigt.">
            <a:extLst>
              <a:ext uri="{FF2B5EF4-FFF2-40B4-BE49-F238E27FC236}">
                <a16:creationId xmlns:a16="http://schemas.microsoft.com/office/drawing/2014/main" id="{4085FC3F-0752-BE30-477E-037C2499A36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5330" r="15330"/>
          <a:stretch>
            <a:fillRect/>
          </a:stretch>
        </p:blipFill>
        <p:spPr/>
      </p:pic>
    </p:spTree>
    <p:extLst>
      <p:ext uri="{BB962C8B-B14F-4D97-AF65-F5344CB8AC3E}">
        <p14:creationId xmlns:p14="http://schemas.microsoft.com/office/powerpoint/2010/main" val="25852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5">
            <a:extLst>
              <a:ext uri="{FF2B5EF4-FFF2-40B4-BE49-F238E27FC236}">
                <a16:creationId xmlns:a16="http://schemas.microsoft.com/office/drawing/2014/main" id="{A93BEF94-7E3A-6B44-B48D-E37F6FE8FEEC}"/>
              </a:ext>
            </a:extLst>
          </p:cNvPr>
          <p:cNvGraphicFramePr>
            <a:graphicFrameLocks noGrp="1"/>
          </p:cNvGraphicFramePr>
          <p:nvPr>
            <p:ph sz="quarter" idx="25"/>
            <p:extLst>
              <p:ext uri="{D42A27DB-BD31-4B8C-83A1-F6EECF244321}">
                <p14:modId xmlns:p14="http://schemas.microsoft.com/office/powerpoint/2010/main" val="3318178722"/>
              </p:ext>
            </p:extLst>
          </p:nvPr>
        </p:nvGraphicFramePr>
        <p:xfrm>
          <a:off x="454152" y="2026844"/>
          <a:ext cx="8712074" cy="419298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BD54454A-18B1-5AFF-8582-CFCAAF09F3F4}"/>
              </a:ext>
            </a:extLst>
          </p:cNvPr>
          <p:cNvSpPr>
            <a:spLocks noGrp="1"/>
          </p:cNvSpPr>
          <p:nvPr>
            <p:ph type="ftr" sz="quarter" idx="28"/>
          </p:nvPr>
        </p:nvSpPr>
        <p:spPr/>
        <p:txBody>
          <a:bodyPr/>
          <a:lstStyle/>
          <a:p>
            <a:r>
              <a:rPr lang="sv-SE" dirty="0"/>
              <a:t>Klimatbarometern 2025</a:t>
            </a:r>
          </a:p>
        </p:txBody>
      </p:sp>
      <p:sp>
        <p:nvSpPr>
          <p:cNvPr id="6" name="Title 5">
            <a:extLst>
              <a:ext uri="{FF2B5EF4-FFF2-40B4-BE49-F238E27FC236}">
                <a16:creationId xmlns:a16="http://schemas.microsoft.com/office/drawing/2014/main" id="{7A0CB6F6-892C-819B-7E43-A197D8226D66}"/>
              </a:ext>
            </a:extLst>
          </p:cNvPr>
          <p:cNvSpPr>
            <a:spLocks noGrp="1"/>
          </p:cNvSpPr>
          <p:nvPr>
            <p:ph type="title"/>
          </p:nvPr>
        </p:nvSpPr>
        <p:spPr/>
        <p:txBody>
          <a:bodyPr/>
          <a:lstStyle/>
          <a:p>
            <a:r>
              <a:rPr lang="sv-SE" dirty="0">
                <a:latin typeface="Georgia"/>
              </a:rPr>
              <a:t>Oron för politisk extremism ökar tydligt</a:t>
            </a:r>
            <a:endParaRPr lang="sv-SE" dirty="0"/>
          </a:p>
        </p:txBody>
      </p:sp>
      <p:sp>
        <p:nvSpPr>
          <p:cNvPr id="9" name="Text Placeholder 8">
            <a:extLst>
              <a:ext uri="{FF2B5EF4-FFF2-40B4-BE49-F238E27FC236}">
                <a16:creationId xmlns:a16="http://schemas.microsoft.com/office/drawing/2014/main" id="{6E8294B9-A243-7BB0-2927-90D2AEC29DCE}"/>
              </a:ext>
            </a:extLst>
          </p:cNvPr>
          <p:cNvSpPr>
            <a:spLocks noGrp="1"/>
          </p:cNvSpPr>
          <p:nvPr>
            <p:ph type="body" sz="quarter" idx="22"/>
          </p:nvPr>
        </p:nvSpPr>
        <p:spPr/>
        <p:txBody>
          <a:bodyPr/>
          <a:lstStyle/>
          <a:p>
            <a:r>
              <a:rPr lang="sv-SE" dirty="0">
                <a:latin typeface="Century Gothic"/>
                <a:ea typeface="Roboto"/>
                <a:cs typeface="Segoe UI"/>
              </a:rPr>
              <a:t>Oro för samhällsföreteelser</a:t>
            </a:r>
          </a:p>
          <a:p>
            <a:endParaRPr lang="sv-SE" dirty="0"/>
          </a:p>
        </p:txBody>
      </p:sp>
      <p:cxnSp>
        <p:nvCxnSpPr>
          <p:cNvPr id="10" name="Straight Connector 9">
            <a:extLst>
              <a:ext uri="{FF2B5EF4-FFF2-40B4-BE49-F238E27FC236}">
                <a16:creationId xmlns:a16="http://schemas.microsoft.com/office/drawing/2014/main" id="{0DC40AFC-9C91-E67C-C8C9-D3E53AC823AF}"/>
              </a:ext>
            </a:extLst>
          </p:cNvPr>
          <p:cNvCxnSpPr>
            <a:cxnSpLocks/>
          </p:cNvCxnSpPr>
          <p:nvPr/>
        </p:nvCxnSpPr>
        <p:spPr>
          <a:xfrm>
            <a:off x="460375" y="1694678"/>
            <a:ext cx="8705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D9D6068-A66C-D5E1-ADCD-542A9B3FB181}"/>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Vilken eller vilka av dessa samhällsföreteelser i världen oroar dig mest?</a:t>
            </a:r>
          </a:p>
        </p:txBody>
      </p:sp>
      <p:sp>
        <p:nvSpPr>
          <p:cNvPr id="18" name="Text Placeholder 3">
            <a:extLst>
              <a:ext uri="{FF2B5EF4-FFF2-40B4-BE49-F238E27FC236}">
                <a16:creationId xmlns:a16="http://schemas.microsoft.com/office/drawing/2014/main" id="{CA619330-597B-3848-4EDB-830C07E0641E}"/>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1" name="Text Placeholder 3">
            <a:extLst>
              <a:ext uri="{FF2B5EF4-FFF2-40B4-BE49-F238E27FC236}">
                <a16:creationId xmlns:a16="http://schemas.microsoft.com/office/drawing/2014/main" id="{7692A0C5-B44E-67FC-9537-2D9E990DAFC2}"/>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2025, 2016 intervjuer, </a:t>
            </a:r>
            <a:r>
              <a:rPr lang="en-US" sz="800" dirty="0">
                <a:solidFill>
                  <a:schemeClr val="accent6"/>
                </a:solidFill>
              </a:rPr>
              <a:t>2024 (2000), 2023 (2186), </a:t>
            </a:r>
            <a:endParaRPr lang="sv-SE" sz="800" dirty="0">
              <a:solidFill>
                <a:schemeClr val="accent6"/>
              </a:solidFill>
            </a:endParaRPr>
          </a:p>
        </p:txBody>
      </p:sp>
      <p:cxnSp>
        <p:nvCxnSpPr>
          <p:cNvPr id="22" name="Straight Connector 21">
            <a:extLst>
              <a:ext uri="{FF2B5EF4-FFF2-40B4-BE49-F238E27FC236}">
                <a16:creationId xmlns:a16="http://schemas.microsoft.com/office/drawing/2014/main" id="{08308FE6-236D-FFFE-632A-F556B52619EA}"/>
              </a:ext>
            </a:extLst>
          </p:cNvPr>
          <p:cNvCxnSpPr>
            <a:cxnSpLocks/>
          </p:cNvCxnSpPr>
          <p:nvPr/>
        </p:nvCxnSpPr>
        <p:spPr>
          <a:xfrm>
            <a:off x="460374" y="6214683"/>
            <a:ext cx="8705852"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677D8A1E-AA7F-57F2-FEDB-7675FFE9FC28}"/>
              </a:ext>
            </a:extLst>
          </p:cNvPr>
          <p:cNvSpPr>
            <a:spLocks noGrp="1"/>
          </p:cNvSpPr>
          <p:nvPr>
            <p:ph type="body" sz="quarter" idx="27"/>
          </p:nvPr>
        </p:nvSpPr>
        <p:spPr>
          <a:xfrm>
            <a:off x="9646023" y="1658939"/>
            <a:ext cx="2085601" cy="4751387"/>
          </a:xfrm>
        </p:spPr>
        <p:txBody>
          <a:bodyPr vert="horz" lIns="0" tIns="0" rIns="0" bIns="0" rtlCol="0" anchor="t">
            <a:noAutofit/>
          </a:bodyPr>
          <a:lstStyle/>
          <a:p>
            <a:pPr lvl="6"/>
            <a:r>
              <a:rPr lang="sv-SE" sz="1400" dirty="0"/>
              <a:t>Kvinnor i högre utsträckning oroliga för klimatförändringar.</a:t>
            </a:r>
          </a:p>
          <a:p>
            <a:pPr lvl="5"/>
            <a:r>
              <a:rPr lang="sv-SE" dirty="0"/>
              <a:t>Bland unga kvinnor, 18-29, ökar de som oroar från 56 procent 2024 till 69 procent 2025. </a:t>
            </a:r>
          </a:p>
          <a:p>
            <a:pPr lvl="5"/>
            <a:r>
              <a:rPr lang="sv-SE" dirty="0"/>
              <a:t>De yngsta är annars mer oroliga än äldre för ekonomisk kris, fattigdom och hög arbetslöshet.</a:t>
            </a:r>
          </a:p>
          <a:p>
            <a:pPr lvl="5"/>
            <a:r>
              <a:rPr lang="sv-SE" dirty="0"/>
              <a:t>Oron för klimatförändringar mer jämn mellan storstäderna och resten av Sverige jämfört med förra året, med anledning av en ökning i oro utanför storstäderna.</a:t>
            </a:r>
          </a:p>
        </p:txBody>
      </p:sp>
      <p:sp>
        <p:nvSpPr>
          <p:cNvPr id="3" name="Slide Number Placeholder 2">
            <a:extLst>
              <a:ext uri="{FF2B5EF4-FFF2-40B4-BE49-F238E27FC236}">
                <a16:creationId xmlns:a16="http://schemas.microsoft.com/office/drawing/2014/main" id="{0E23B6B8-350C-B519-0FAA-DCEFCFCE0FE7}"/>
              </a:ext>
            </a:extLst>
          </p:cNvPr>
          <p:cNvSpPr>
            <a:spLocks noGrp="1"/>
          </p:cNvSpPr>
          <p:nvPr>
            <p:ph type="sldNum" sz="quarter" idx="16"/>
          </p:nvPr>
        </p:nvSpPr>
        <p:spPr/>
        <p:txBody>
          <a:bodyPr/>
          <a:lstStyle/>
          <a:p>
            <a:fld id="{63DCA5C9-2E11-4C67-86EB-AE1DE127DC64}" type="slidenum">
              <a:rPr lang="en-US" smtClean="0"/>
              <a:pPr/>
              <a:t>5</a:t>
            </a:fld>
            <a:endParaRPr lang="en-US"/>
          </a:p>
        </p:txBody>
      </p:sp>
      <p:sp>
        <p:nvSpPr>
          <p:cNvPr id="2" name="Text Placeholder 17">
            <a:extLst>
              <a:ext uri="{FF2B5EF4-FFF2-40B4-BE49-F238E27FC236}">
                <a16:creationId xmlns:a16="http://schemas.microsoft.com/office/drawing/2014/main" id="{D3BED9BF-28CF-3AE0-B12B-EED0421F3C4C}"/>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
        <p:nvSpPr>
          <p:cNvPr id="11" name="textruta 10">
            <a:extLst>
              <a:ext uri="{FF2B5EF4-FFF2-40B4-BE49-F238E27FC236}">
                <a16:creationId xmlns:a16="http://schemas.microsoft.com/office/drawing/2014/main" id="{AF46C1F9-1784-A4EA-EC6C-B02DFD9A75D7}"/>
              </a:ext>
            </a:extLst>
          </p:cNvPr>
          <p:cNvSpPr txBox="1"/>
          <p:nvPr/>
        </p:nvSpPr>
        <p:spPr>
          <a:xfrm>
            <a:off x="3244849" y="2974114"/>
            <a:ext cx="114300" cy="220420"/>
          </a:xfrm>
          <a:prstGeom prst="rect">
            <a:avLst/>
          </a:prstGeom>
          <a:noFill/>
        </p:spPr>
        <p:txBody>
          <a:bodyPr wrap="none" lIns="0" tIns="0" rIns="0" bIns="0" rtlCol="0">
            <a:normAutofit fontScale="92500" lnSpcReduction="20000"/>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
        <p:nvSpPr>
          <p:cNvPr id="12" name="textruta 11">
            <a:extLst>
              <a:ext uri="{FF2B5EF4-FFF2-40B4-BE49-F238E27FC236}">
                <a16:creationId xmlns:a16="http://schemas.microsoft.com/office/drawing/2014/main" id="{2C1927D6-DCDD-D4BC-7539-71C3F2339A9B}"/>
              </a:ext>
            </a:extLst>
          </p:cNvPr>
          <p:cNvSpPr txBox="1"/>
          <p:nvPr/>
        </p:nvSpPr>
        <p:spPr>
          <a:xfrm>
            <a:off x="2721083" y="2959601"/>
            <a:ext cx="114300" cy="220420"/>
          </a:xfrm>
          <a:prstGeom prst="rect">
            <a:avLst/>
          </a:prstGeom>
          <a:noFill/>
        </p:spPr>
        <p:txBody>
          <a:bodyPr wrap="none" lIns="0" tIns="0" rIns="0" bIns="0" rtlCol="0">
            <a:normAutofit fontScale="92500" lnSpcReduction="20000"/>
          </a:bodyPr>
          <a:lstStyle/>
          <a:p>
            <a:pPr marL="0" indent="-3657600" algn="l">
              <a:spcAft>
                <a:spcPts val="600"/>
              </a:spcAft>
            </a:pPr>
            <a:r>
              <a:rPr lang="sv-SE" sz="1800" b="0" i="0" dirty="0">
                <a:solidFill>
                  <a:schemeClr val="tx2"/>
                </a:solidFill>
                <a:latin typeface="+mn-lt"/>
                <a:ea typeface="Roboto" panose="02000000000000000000" pitchFamily="2" charset="0"/>
                <a:cs typeface="Segoe UI" panose="020B0502040204020203" pitchFamily="34" charset="0"/>
              </a:rPr>
              <a:t>+</a:t>
            </a:r>
          </a:p>
        </p:txBody>
      </p:sp>
    </p:spTree>
    <p:extLst>
      <p:ext uri="{BB962C8B-B14F-4D97-AF65-F5344CB8AC3E}">
        <p14:creationId xmlns:p14="http://schemas.microsoft.com/office/powerpoint/2010/main" val="261667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B77F789E-0E0F-F6F6-A004-1B77E5447BC4}"/>
              </a:ext>
            </a:extLst>
          </p:cNvPr>
          <p:cNvSpPr>
            <a:spLocks noGrp="1"/>
          </p:cNvSpPr>
          <p:nvPr>
            <p:ph type="sldNum" sz="quarter" idx="16"/>
          </p:nvPr>
        </p:nvSpPr>
        <p:spPr/>
        <p:txBody>
          <a:bodyPr/>
          <a:lstStyle/>
          <a:p>
            <a:fld id="{63DCA5C9-2E11-4C67-86EB-AE1DE127DC64}" type="slidenum">
              <a:rPr lang="en-US" smtClean="0"/>
              <a:pPr/>
              <a:t>6</a:t>
            </a:fld>
            <a:endParaRPr lang="en-US"/>
          </a:p>
        </p:txBody>
      </p:sp>
      <p:sp>
        <p:nvSpPr>
          <p:cNvPr id="5" name="Platshållare för sidfot 4">
            <a:extLst>
              <a:ext uri="{FF2B5EF4-FFF2-40B4-BE49-F238E27FC236}">
                <a16:creationId xmlns:a16="http://schemas.microsoft.com/office/drawing/2014/main" id="{EB9B0BE2-B955-1566-5774-244ACFFFB042}"/>
              </a:ext>
            </a:extLst>
          </p:cNvPr>
          <p:cNvSpPr>
            <a:spLocks noGrp="1"/>
          </p:cNvSpPr>
          <p:nvPr>
            <p:ph type="ftr" sz="quarter" idx="24"/>
          </p:nvPr>
        </p:nvSpPr>
        <p:spPr/>
        <p:txBody>
          <a:bodyPr/>
          <a:lstStyle/>
          <a:p>
            <a:r>
              <a:rPr lang="en-US" dirty="0"/>
              <a:t>Klimatbarometern 2025</a:t>
            </a:r>
          </a:p>
        </p:txBody>
      </p:sp>
      <p:sp>
        <p:nvSpPr>
          <p:cNvPr id="6" name="Rubrik 5">
            <a:extLst>
              <a:ext uri="{FF2B5EF4-FFF2-40B4-BE49-F238E27FC236}">
                <a16:creationId xmlns:a16="http://schemas.microsoft.com/office/drawing/2014/main" id="{6C6405BF-2F10-D0F6-F985-F78A97FFED6E}"/>
              </a:ext>
            </a:extLst>
          </p:cNvPr>
          <p:cNvSpPr>
            <a:spLocks noGrp="1"/>
          </p:cNvSpPr>
          <p:nvPr>
            <p:ph type="title"/>
          </p:nvPr>
        </p:nvSpPr>
        <p:spPr/>
        <p:txBody>
          <a:bodyPr/>
          <a:lstStyle/>
          <a:p>
            <a:r>
              <a:rPr lang="sv-SE" dirty="0"/>
              <a:t>Tydlig trend upp över tid, högst 2021</a:t>
            </a:r>
          </a:p>
        </p:txBody>
      </p:sp>
      <p:sp>
        <p:nvSpPr>
          <p:cNvPr id="8" name="Platshållare för text 7">
            <a:extLst>
              <a:ext uri="{FF2B5EF4-FFF2-40B4-BE49-F238E27FC236}">
                <a16:creationId xmlns:a16="http://schemas.microsoft.com/office/drawing/2014/main" id="{E670D1DA-CC3E-D48A-DA71-B7D79E18492A}"/>
              </a:ext>
            </a:extLst>
          </p:cNvPr>
          <p:cNvSpPr>
            <a:spLocks noGrp="1"/>
          </p:cNvSpPr>
          <p:nvPr>
            <p:ph type="body" sz="quarter" idx="26"/>
          </p:nvPr>
        </p:nvSpPr>
        <p:spPr/>
        <p:txBody>
          <a:bodyPr/>
          <a:lstStyle/>
          <a:p>
            <a:r>
              <a:rPr lang="sv-SE" dirty="0"/>
              <a:t>Oro</a:t>
            </a:r>
          </a:p>
        </p:txBody>
      </p:sp>
      <p:sp>
        <p:nvSpPr>
          <p:cNvPr id="9" name="Platshållare för text 8">
            <a:extLst>
              <a:ext uri="{FF2B5EF4-FFF2-40B4-BE49-F238E27FC236}">
                <a16:creationId xmlns:a16="http://schemas.microsoft.com/office/drawing/2014/main" id="{7BF6FD19-B690-6B91-C8A2-8EEE560880FD}"/>
              </a:ext>
            </a:extLst>
          </p:cNvPr>
          <p:cNvSpPr>
            <a:spLocks noGrp="1"/>
          </p:cNvSpPr>
          <p:nvPr>
            <p:ph type="body" sz="quarter" idx="22"/>
          </p:nvPr>
        </p:nvSpPr>
        <p:spPr/>
        <p:txBody>
          <a:bodyPr/>
          <a:lstStyle/>
          <a:p>
            <a:r>
              <a:rPr lang="sv-SE" dirty="0">
                <a:latin typeface="Century Gothic"/>
                <a:ea typeface="Roboto"/>
                <a:cs typeface="Segoe UI"/>
              </a:rPr>
              <a:t>Oro för klimatförändringarna över tid</a:t>
            </a:r>
          </a:p>
        </p:txBody>
      </p:sp>
      <p:graphicFrame>
        <p:nvGraphicFramePr>
          <p:cNvPr id="10" name="Chart 1">
            <a:extLst>
              <a:ext uri="{FF2B5EF4-FFF2-40B4-BE49-F238E27FC236}">
                <a16:creationId xmlns:a16="http://schemas.microsoft.com/office/drawing/2014/main" id="{EC185F28-A8FA-8B83-8F68-75FD44193919}"/>
              </a:ext>
            </a:extLst>
          </p:cNvPr>
          <p:cNvGraphicFramePr>
            <a:graphicFrameLocks noGrp="1"/>
          </p:cNvGraphicFramePr>
          <p:nvPr>
            <p:ph sz="quarter" idx="12"/>
            <p:extLst>
              <p:ext uri="{D42A27DB-BD31-4B8C-83A1-F6EECF244321}">
                <p14:modId xmlns:p14="http://schemas.microsoft.com/office/powerpoint/2010/main" val="2681265009"/>
              </p:ext>
            </p:extLst>
          </p:nvPr>
        </p:nvGraphicFramePr>
        <p:xfrm>
          <a:off x="460375" y="1658939"/>
          <a:ext cx="5521325" cy="44703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932A9FF2-6C93-A62A-40C2-3A96D420D617}"/>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dirty="0">
                <a:solidFill>
                  <a:schemeClr val="accent6"/>
                </a:solidFill>
              </a:rPr>
              <a:t>Bas: Alla, antalet intervjuer 2025 (2016), 2024 (2000), 2023 (2186), 2022 (2000), 2021 (2003), 2020 (1001), 2019 (1000), 2018 (1000)</a:t>
            </a:r>
          </a:p>
        </p:txBody>
      </p:sp>
      <p:sp>
        <p:nvSpPr>
          <p:cNvPr id="12" name="Text Placeholder 3">
            <a:extLst>
              <a:ext uri="{FF2B5EF4-FFF2-40B4-BE49-F238E27FC236}">
                <a16:creationId xmlns:a16="http://schemas.microsoft.com/office/drawing/2014/main" id="{566C94A0-FC8E-DAB6-01A8-84560100F177}"/>
              </a:ext>
            </a:extLst>
          </p:cNvPr>
          <p:cNvSpPr txBox="1">
            <a:spLocks/>
          </p:cNvSpPr>
          <p:nvPr/>
        </p:nvSpPr>
        <p:spPr>
          <a:xfrm>
            <a:off x="460372" y="1434372"/>
            <a:ext cx="6915787" cy="13571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Vilken eller vilka av dessa samhällsföreteelser i världen oroar dig mest? </a:t>
            </a:r>
            <a:r>
              <a:rPr lang="sv-SE" sz="1100" u="sng" dirty="0"/>
              <a:t>Klimatförändringar</a:t>
            </a:r>
          </a:p>
        </p:txBody>
      </p:sp>
      <p:graphicFrame>
        <p:nvGraphicFramePr>
          <p:cNvPr id="13" name="Chart 1">
            <a:extLst>
              <a:ext uri="{FF2B5EF4-FFF2-40B4-BE49-F238E27FC236}">
                <a16:creationId xmlns:a16="http://schemas.microsoft.com/office/drawing/2014/main" id="{83548650-F930-48D6-8AA3-7743C65A0A70}"/>
              </a:ext>
            </a:extLst>
          </p:cNvPr>
          <p:cNvGraphicFramePr>
            <a:graphicFrameLocks noGrp="1"/>
          </p:cNvGraphicFramePr>
          <p:nvPr>
            <p:ph sz="quarter" idx="23"/>
            <p:extLst>
              <p:ext uri="{D42A27DB-BD31-4B8C-83A1-F6EECF244321}">
                <p14:modId xmlns:p14="http://schemas.microsoft.com/office/powerpoint/2010/main" val="1745240734"/>
              </p:ext>
            </p:extLst>
          </p:nvPr>
        </p:nvGraphicFramePr>
        <p:xfrm>
          <a:off x="6210300" y="1658938"/>
          <a:ext cx="5521325" cy="44661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3">
            <a:extLst>
              <a:ext uri="{FF2B5EF4-FFF2-40B4-BE49-F238E27FC236}">
                <a16:creationId xmlns:a16="http://schemas.microsoft.com/office/drawing/2014/main" id="{14C5B738-2DEA-8F91-4A9A-E4FD4A31BBB1}"/>
              </a:ext>
            </a:extLst>
          </p:cNvPr>
          <p:cNvSpPr txBox="1">
            <a:spLocks/>
          </p:cNvSpPr>
          <p:nvPr/>
        </p:nvSpPr>
        <p:spPr>
          <a:xfrm>
            <a:off x="460373" y="1630352"/>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Tree>
    <p:extLst>
      <p:ext uri="{BB962C8B-B14F-4D97-AF65-F5344CB8AC3E}">
        <p14:creationId xmlns:p14="http://schemas.microsoft.com/office/powerpoint/2010/main" val="292878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7EE8-F860-2678-D189-1462528F8A44}"/>
            </a:ext>
          </a:extLst>
        </p:cNvPr>
        <p:cNvGrpSpPr/>
        <p:nvPr/>
      </p:nvGrpSpPr>
      <p:grpSpPr>
        <a:xfrm>
          <a:off x="0" y="0"/>
          <a:ext cx="0" cy="0"/>
          <a:chOff x="0" y="0"/>
          <a:chExt cx="0" cy="0"/>
        </a:xfrm>
      </p:grpSpPr>
      <p:graphicFrame>
        <p:nvGraphicFramePr>
          <p:cNvPr id="11" name="Content Placeholder 19">
            <a:extLst>
              <a:ext uri="{FF2B5EF4-FFF2-40B4-BE49-F238E27FC236}">
                <a16:creationId xmlns:a16="http://schemas.microsoft.com/office/drawing/2014/main" id="{97AEC96A-997A-2B8F-1C27-F9F6C171FD6D}"/>
              </a:ext>
            </a:extLst>
          </p:cNvPr>
          <p:cNvGraphicFramePr>
            <a:graphicFrameLocks noGrp="1"/>
          </p:cNvGraphicFramePr>
          <p:nvPr>
            <p:ph sz="quarter" idx="25"/>
            <p:extLst>
              <p:ext uri="{D42A27DB-BD31-4B8C-83A1-F6EECF244321}">
                <p14:modId xmlns:p14="http://schemas.microsoft.com/office/powerpoint/2010/main" val="1255565804"/>
              </p:ext>
            </p:extLst>
          </p:nvPr>
        </p:nvGraphicFramePr>
        <p:xfrm>
          <a:off x="460374" y="2009346"/>
          <a:ext cx="8705851" cy="4205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4C865E10-E482-B4AF-42A3-A9C3147A6C59}"/>
              </a:ext>
            </a:extLst>
          </p:cNvPr>
          <p:cNvSpPr>
            <a:spLocks noGrp="1"/>
          </p:cNvSpPr>
          <p:nvPr>
            <p:ph type="ftr" sz="quarter" idx="28"/>
          </p:nvPr>
        </p:nvSpPr>
        <p:spPr>
          <a:xfrm>
            <a:off x="1009650" y="6546849"/>
            <a:ext cx="7127875" cy="155574"/>
          </a:xfrm>
        </p:spPr>
        <p:txBody>
          <a:bodyPr/>
          <a:lstStyle/>
          <a:p>
            <a:r>
              <a:rPr lang="sv-SE" dirty="0"/>
              <a:t>Klimatbarometern</a:t>
            </a:r>
            <a:r>
              <a:rPr lang="en-US" dirty="0"/>
              <a:t> 2025</a:t>
            </a:r>
          </a:p>
        </p:txBody>
      </p:sp>
      <p:sp>
        <p:nvSpPr>
          <p:cNvPr id="6" name="Title 5">
            <a:extLst>
              <a:ext uri="{FF2B5EF4-FFF2-40B4-BE49-F238E27FC236}">
                <a16:creationId xmlns:a16="http://schemas.microsoft.com/office/drawing/2014/main" id="{BD77C4C7-51FB-21EC-BE68-451724BA381D}"/>
              </a:ext>
            </a:extLst>
          </p:cNvPr>
          <p:cNvSpPr>
            <a:spLocks noGrp="1"/>
          </p:cNvSpPr>
          <p:nvPr>
            <p:ph type="title"/>
          </p:nvPr>
        </p:nvSpPr>
        <p:spPr>
          <a:xfrm>
            <a:off x="460374" y="419101"/>
            <a:ext cx="11268076" cy="645075"/>
          </a:xfrm>
        </p:spPr>
        <p:txBody>
          <a:bodyPr/>
          <a:lstStyle/>
          <a:p>
            <a:r>
              <a:rPr lang="sv-SE" dirty="0">
                <a:latin typeface="Georgia"/>
              </a:rPr>
              <a:t>Yngre och äldre oroar sig för olika saker</a:t>
            </a:r>
            <a:endParaRPr lang="sv-SE" dirty="0"/>
          </a:p>
        </p:txBody>
      </p:sp>
      <p:sp>
        <p:nvSpPr>
          <p:cNvPr id="9" name="Text Placeholder 8">
            <a:extLst>
              <a:ext uri="{FF2B5EF4-FFF2-40B4-BE49-F238E27FC236}">
                <a16:creationId xmlns:a16="http://schemas.microsoft.com/office/drawing/2014/main" id="{26204498-AF35-A84D-DB05-FB8488BAB535}"/>
              </a:ext>
            </a:extLst>
          </p:cNvPr>
          <p:cNvSpPr>
            <a:spLocks noGrp="1"/>
          </p:cNvSpPr>
          <p:nvPr>
            <p:ph type="body" sz="quarter" idx="22"/>
          </p:nvPr>
        </p:nvSpPr>
        <p:spPr/>
        <p:txBody>
          <a:bodyPr/>
          <a:lstStyle/>
          <a:p>
            <a:r>
              <a:rPr lang="sv-SE" dirty="0">
                <a:latin typeface="Century Gothic"/>
                <a:ea typeface="Roboto"/>
                <a:cs typeface="Segoe UI"/>
              </a:rPr>
              <a:t>Oro för olika miljöproblem</a:t>
            </a:r>
          </a:p>
          <a:p>
            <a:endParaRPr lang="sv-SE" dirty="0"/>
          </a:p>
        </p:txBody>
      </p:sp>
      <p:cxnSp>
        <p:nvCxnSpPr>
          <p:cNvPr id="10" name="Straight Connector 9">
            <a:extLst>
              <a:ext uri="{FF2B5EF4-FFF2-40B4-BE49-F238E27FC236}">
                <a16:creationId xmlns:a16="http://schemas.microsoft.com/office/drawing/2014/main" id="{D4252E98-469D-D402-65C3-72FD66967E21}"/>
              </a:ext>
            </a:extLst>
          </p:cNvPr>
          <p:cNvCxnSpPr>
            <a:cxnSpLocks/>
          </p:cNvCxnSpPr>
          <p:nvPr/>
        </p:nvCxnSpPr>
        <p:spPr>
          <a:xfrm>
            <a:off x="460375" y="1694678"/>
            <a:ext cx="8705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EDD05A89-0DA2-2E26-12AC-60B9AD924D23}"/>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Vilka miljöproblem oroar dig mest? </a:t>
            </a:r>
            <a:r>
              <a:rPr lang="sv-SE" sz="1100" b="0" dirty="0"/>
              <a:t>Välj max tre svarsalternativ</a:t>
            </a:r>
          </a:p>
        </p:txBody>
      </p:sp>
      <p:sp>
        <p:nvSpPr>
          <p:cNvPr id="18" name="Text Placeholder 3">
            <a:extLst>
              <a:ext uri="{FF2B5EF4-FFF2-40B4-BE49-F238E27FC236}">
                <a16:creationId xmlns:a16="http://schemas.microsoft.com/office/drawing/2014/main" id="{49475E89-7544-0359-A71C-603ADDB4E6DF}"/>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sp>
        <p:nvSpPr>
          <p:cNvPr id="21" name="Text Placeholder 3">
            <a:extLst>
              <a:ext uri="{FF2B5EF4-FFF2-40B4-BE49-F238E27FC236}">
                <a16:creationId xmlns:a16="http://schemas.microsoft.com/office/drawing/2014/main" id="{6BAA6648-37DC-B063-CC2E-91CD035C1520}"/>
              </a:ext>
            </a:extLst>
          </p:cNvPr>
          <p:cNvSpPr txBox="1">
            <a:spLocks/>
          </p:cNvSpPr>
          <p:nvPr/>
        </p:nvSpPr>
        <p:spPr>
          <a:xfrm>
            <a:off x="460373" y="6268406"/>
            <a:ext cx="8587934"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800" dirty="0">
                <a:solidFill>
                  <a:schemeClr val="accent6"/>
                </a:solidFill>
              </a:rPr>
              <a:t>Bas: Alla, 2016 intervjuer (ytterligare svarsalternativ: Försurning av våra hav och sötvatten, 9%, Illegal handel och tjuvjakt 4%, Invasiva arter 6%, Skogens naturvärden förloras på grund av ohållbart brukande 6%, Förlust av ekosystemtjänster 4%, Dåligt skydd av land och hav 6%, Annat, 1%, Jag oroar mig inte för miljön, 3%, Tveksam, vet ej 2%</a:t>
            </a:r>
          </a:p>
          <a:p>
            <a:pPr lvl="6"/>
            <a:endParaRPr lang="sv-SE" sz="800" dirty="0">
              <a:solidFill>
                <a:schemeClr val="accent6"/>
              </a:solidFill>
            </a:endParaRPr>
          </a:p>
        </p:txBody>
      </p:sp>
      <p:cxnSp>
        <p:nvCxnSpPr>
          <p:cNvPr id="22" name="Straight Connector 21">
            <a:extLst>
              <a:ext uri="{FF2B5EF4-FFF2-40B4-BE49-F238E27FC236}">
                <a16:creationId xmlns:a16="http://schemas.microsoft.com/office/drawing/2014/main" id="{8DB196FB-3F1B-39A4-2CE8-79FAA0C22EC0}"/>
              </a:ext>
            </a:extLst>
          </p:cNvPr>
          <p:cNvCxnSpPr>
            <a:cxnSpLocks/>
          </p:cNvCxnSpPr>
          <p:nvPr/>
        </p:nvCxnSpPr>
        <p:spPr>
          <a:xfrm>
            <a:off x="460374" y="6214683"/>
            <a:ext cx="87058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343E29D-414F-C00C-CB71-7D16FB995A26}"/>
              </a:ext>
            </a:extLst>
          </p:cNvPr>
          <p:cNvSpPr>
            <a:spLocks noGrp="1"/>
          </p:cNvSpPr>
          <p:nvPr>
            <p:ph type="sldNum" sz="quarter" idx="16"/>
          </p:nvPr>
        </p:nvSpPr>
        <p:spPr/>
        <p:txBody>
          <a:bodyPr/>
          <a:lstStyle/>
          <a:p>
            <a:fld id="{63DCA5C9-2E11-4C67-86EB-AE1DE127DC64}" type="slidenum">
              <a:rPr lang="en-US" smtClean="0"/>
              <a:pPr/>
              <a:t>7</a:t>
            </a:fld>
            <a:endParaRPr lang="en-US"/>
          </a:p>
        </p:txBody>
      </p:sp>
      <p:sp>
        <p:nvSpPr>
          <p:cNvPr id="12" name="Text Placeholder 3">
            <a:extLst>
              <a:ext uri="{FF2B5EF4-FFF2-40B4-BE49-F238E27FC236}">
                <a16:creationId xmlns:a16="http://schemas.microsoft.com/office/drawing/2014/main" id="{A24D0990-E180-6895-9EF7-CE213A3C7848}"/>
              </a:ext>
            </a:extLst>
          </p:cNvPr>
          <p:cNvSpPr>
            <a:spLocks noGrp="1"/>
          </p:cNvSpPr>
          <p:nvPr>
            <p:ph type="body" sz="quarter" idx="27"/>
          </p:nvPr>
        </p:nvSpPr>
        <p:spPr>
          <a:xfrm>
            <a:off x="9394825" y="1658939"/>
            <a:ext cx="2336800" cy="4751387"/>
          </a:xfrm>
        </p:spPr>
        <p:txBody>
          <a:bodyPr vert="horz" lIns="0" tIns="0" rIns="0" bIns="0" rtlCol="0" anchor="t">
            <a:noAutofit/>
          </a:bodyPr>
          <a:lstStyle/>
          <a:p>
            <a:pPr lvl="6"/>
            <a:r>
              <a:rPr lang="sv-SE" sz="1400" dirty="0"/>
              <a:t>Män mer oroliga för klimatförändringar än föregående år, förändringarna sker bland yngre män.</a:t>
            </a:r>
          </a:p>
          <a:p>
            <a:pPr lvl="6"/>
            <a:r>
              <a:rPr lang="sv-SE" sz="1400" b="0" dirty="0"/>
              <a:t>Yngre oroar sig i högre grad för överkonsumtion, förlust av biologisk mångfald samt att vild natur försvinner, jämfört med äldre.</a:t>
            </a:r>
          </a:p>
          <a:p>
            <a:pPr lvl="6"/>
            <a:r>
              <a:rPr lang="sv-SE" sz="1400" b="0" dirty="0"/>
              <a:t>Äldre däremot oroar sig i högre grad för plast och föroreningar i haven, skövling av och bränder i regnskog och utsläpp av miljögifter jämfört med yngre.</a:t>
            </a:r>
          </a:p>
        </p:txBody>
      </p:sp>
      <p:sp>
        <p:nvSpPr>
          <p:cNvPr id="2" name="Text Placeholder 17">
            <a:extLst>
              <a:ext uri="{FF2B5EF4-FFF2-40B4-BE49-F238E27FC236}">
                <a16:creationId xmlns:a16="http://schemas.microsoft.com/office/drawing/2014/main" id="{818C8EB6-E12A-3A58-EA6E-3D47450848CC}"/>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Tree>
    <p:extLst>
      <p:ext uri="{BB962C8B-B14F-4D97-AF65-F5344CB8AC3E}">
        <p14:creationId xmlns:p14="http://schemas.microsoft.com/office/powerpoint/2010/main" val="12005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D1B5-366D-6508-C609-A97F073C190E}"/>
            </a:ext>
          </a:extLst>
        </p:cNvPr>
        <p:cNvGrpSpPr/>
        <p:nvPr/>
      </p:nvGrpSpPr>
      <p:grpSpPr>
        <a:xfrm>
          <a:off x="0" y="0"/>
          <a:ext cx="0" cy="0"/>
          <a:chOff x="0" y="0"/>
          <a:chExt cx="0" cy="0"/>
        </a:xfrm>
      </p:grpSpPr>
      <p:graphicFrame>
        <p:nvGraphicFramePr>
          <p:cNvPr id="11" name="Content Placeholder 19">
            <a:extLst>
              <a:ext uri="{FF2B5EF4-FFF2-40B4-BE49-F238E27FC236}">
                <a16:creationId xmlns:a16="http://schemas.microsoft.com/office/drawing/2014/main" id="{BB5ED6F9-AC84-DB30-DD8E-97602E5474E5}"/>
              </a:ext>
            </a:extLst>
          </p:cNvPr>
          <p:cNvGraphicFramePr>
            <a:graphicFrameLocks noGrp="1"/>
          </p:cNvGraphicFramePr>
          <p:nvPr>
            <p:ph sz="quarter" idx="25"/>
            <p:extLst>
              <p:ext uri="{D42A27DB-BD31-4B8C-83A1-F6EECF244321}">
                <p14:modId xmlns:p14="http://schemas.microsoft.com/office/powerpoint/2010/main" val="177525865"/>
              </p:ext>
            </p:extLst>
          </p:nvPr>
        </p:nvGraphicFramePr>
        <p:xfrm>
          <a:off x="460374" y="2009346"/>
          <a:ext cx="8705851" cy="4205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D71A7BFA-6D70-ACF0-A6CD-48A8B27F95EA}"/>
              </a:ext>
            </a:extLst>
          </p:cNvPr>
          <p:cNvSpPr>
            <a:spLocks noGrp="1"/>
          </p:cNvSpPr>
          <p:nvPr>
            <p:ph type="ftr" sz="quarter" idx="28"/>
          </p:nvPr>
        </p:nvSpPr>
        <p:spPr>
          <a:xfrm>
            <a:off x="1009650" y="6546849"/>
            <a:ext cx="7127875" cy="155574"/>
          </a:xfrm>
        </p:spPr>
        <p:txBody>
          <a:bodyPr/>
          <a:lstStyle/>
          <a:p>
            <a:r>
              <a:rPr lang="sv-SE" dirty="0"/>
              <a:t>Klimatbarometern</a:t>
            </a:r>
            <a:r>
              <a:rPr lang="en-US" dirty="0"/>
              <a:t> 2025</a:t>
            </a:r>
          </a:p>
        </p:txBody>
      </p:sp>
      <p:sp>
        <p:nvSpPr>
          <p:cNvPr id="6" name="Title 5">
            <a:extLst>
              <a:ext uri="{FF2B5EF4-FFF2-40B4-BE49-F238E27FC236}">
                <a16:creationId xmlns:a16="http://schemas.microsoft.com/office/drawing/2014/main" id="{23C89C7D-0C1D-1403-D004-C5D09F287692}"/>
              </a:ext>
            </a:extLst>
          </p:cNvPr>
          <p:cNvSpPr>
            <a:spLocks noGrp="1"/>
          </p:cNvSpPr>
          <p:nvPr>
            <p:ph type="title"/>
          </p:nvPr>
        </p:nvSpPr>
        <p:spPr>
          <a:xfrm>
            <a:off x="460374" y="419101"/>
            <a:ext cx="11268076" cy="645075"/>
          </a:xfrm>
        </p:spPr>
        <p:txBody>
          <a:bodyPr/>
          <a:lstStyle/>
          <a:p>
            <a:r>
              <a:rPr lang="sv-SE" dirty="0">
                <a:latin typeface="Georgia"/>
              </a:rPr>
              <a:t>Oron för regnskogen minskar tydligt sedan 2022</a:t>
            </a:r>
            <a:endParaRPr lang="sv-SE" dirty="0"/>
          </a:p>
        </p:txBody>
      </p:sp>
      <p:sp>
        <p:nvSpPr>
          <p:cNvPr id="9" name="Text Placeholder 8">
            <a:extLst>
              <a:ext uri="{FF2B5EF4-FFF2-40B4-BE49-F238E27FC236}">
                <a16:creationId xmlns:a16="http://schemas.microsoft.com/office/drawing/2014/main" id="{FBD2EEC8-B2A4-0D16-2766-33D16D2AF1E7}"/>
              </a:ext>
            </a:extLst>
          </p:cNvPr>
          <p:cNvSpPr>
            <a:spLocks noGrp="1"/>
          </p:cNvSpPr>
          <p:nvPr>
            <p:ph type="body" sz="quarter" idx="22"/>
          </p:nvPr>
        </p:nvSpPr>
        <p:spPr/>
        <p:txBody>
          <a:bodyPr/>
          <a:lstStyle/>
          <a:p>
            <a:r>
              <a:rPr lang="sv-SE" dirty="0">
                <a:latin typeface="Century Gothic"/>
                <a:ea typeface="Roboto"/>
                <a:cs typeface="Segoe UI"/>
              </a:rPr>
              <a:t>Oro för olika miljöproblem</a:t>
            </a:r>
          </a:p>
          <a:p>
            <a:endParaRPr lang="sv-SE" dirty="0"/>
          </a:p>
        </p:txBody>
      </p:sp>
      <p:cxnSp>
        <p:nvCxnSpPr>
          <p:cNvPr id="10" name="Straight Connector 9">
            <a:extLst>
              <a:ext uri="{FF2B5EF4-FFF2-40B4-BE49-F238E27FC236}">
                <a16:creationId xmlns:a16="http://schemas.microsoft.com/office/drawing/2014/main" id="{80060AEC-307D-99B8-3D02-DD73FEB8DB85}"/>
              </a:ext>
            </a:extLst>
          </p:cNvPr>
          <p:cNvCxnSpPr>
            <a:cxnSpLocks/>
          </p:cNvCxnSpPr>
          <p:nvPr/>
        </p:nvCxnSpPr>
        <p:spPr>
          <a:xfrm>
            <a:off x="460375" y="1694678"/>
            <a:ext cx="8705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F14B4D23-252F-CC1F-65D2-5E12FB54FF15}"/>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Vilka miljöproblem oroar dig mest? Skövling av och bränder i regnskog</a:t>
            </a:r>
          </a:p>
        </p:txBody>
      </p:sp>
      <p:sp>
        <p:nvSpPr>
          <p:cNvPr id="18" name="Text Placeholder 3">
            <a:extLst>
              <a:ext uri="{FF2B5EF4-FFF2-40B4-BE49-F238E27FC236}">
                <a16:creationId xmlns:a16="http://schemas.microsoft.com/office/drawing/2014/main" id="{E8214441-35AD-0320-E185-843077CB311B}"/>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cxnSp>
        <p:nvCxnSpPr>
          <p:cNvPr id="22" name="Straight Connector 21">
            <a:extLst>
              <a:ext uri="{FF2B5EF4-FFF2-40B4-BE49-F238E27FC236}">
                <a16:creationId xmlns:a16="http://schemas.microsoft.com/office/drawing/2014/main" id="{186015D6-FE8A-8657-BBBF-3925DCC204C7}"/>
              </a:ext>
            </a:extLst>
          </p:cNvPr>
          <p:cNvCxnSpPr>
            <a:cxnSpLocks/>
          </p:cNvCxnSpPr>
          <p:nvPr/>
        </p:nvCxnSpPr>
        <p:spPr>
          <a:xfrm>
            <a:off x="460374" y="6214683"/>
            <a:ext cx="87058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3944B8C-C359-29C7-FBC3-47AAA65011E5}"/>
              </a:ext>
            </a:extLst>
          </p:cNvPr>
          <p:cNvSpPr>
            <a:spLocks noGrp="1"/>
          </p:cNvSpPr>
          <p:nvPr>
            <p:ph type="sldNum" sz="quarter" idx="16"/>
          </p:nvPr>
        </p:nvSpPr>
        <p:spPr/>
        <p:txBody>
          <a:bodyPr/>
          <a:lstStyle/>
          <a:p>
            <a:fld id="{63DCA5C9-2E11-4C67-86EB-AE1DE127DC64}" type="slidenum">
              <a:rPr lang="en-US" smtClean="0"/>
              <a:pPr/>
              <a:t>8</a:t>
            </a:fld>
            <a:endParaRPr lang="en-US"/>
          </a:p>
        </p:txBody>
      </p:sp>
      <p:sp>
        <p:nvSpPr>
          <p:cNvPr id="12" name="Text Placeholder 3">
            <a:extLst>
              <a:ext uri="{FF2B5EF4-FFF2-40B4-BE49-F238E27FC236}">
                <a16:creationId xmlns:a16="http://schemas.microsoft.com/office/drawing/2014/main" id="{76A71DC7-81ED-520A-E9A1-C069F3584A75}"/>
              </a:ext>
            </a:extLst>
          </p:cNvPr>
          <p:cNvSpPr>
            <a:spLocks noGrp="1"/>
          </p:cNvSpPr>
          <p:nvPr>
            <p:ph type="body" sz="quarter" idx="27"/>
          </p:nvPr>
        </p:nvSpPr>
        <p:spPr>
          <a:xfrm>
            <a:off x="9394825" y="1658939"/>
            <a:ext cx="2336800" cy="4751387"/>
          </a:xfrm>
        </p:spPr>
        <p:txBody>
          <a:bodyPr vert="horz" lIns="0" tIns="0" rIns="0" bIns="0" rtlCol="0" anchor="t">
            <a:noAutofit/>
          </a:bodyPr>
          <a:lstStyle/>
          <a:p>
            <a:pPr lvl="6"/>
            <a:r>
              <a:rPr lang="sv-SE" sz="1400" dirty="0"/>
              <a:t>2025 är det unga som sticker ut, till skillnad från 2019.</a:t>
            </a:r>
          </a:p>
          <a:p>
            <a:pPr lvl="6"/>
            <a:r>
              <a:rPr lang="sv-SE" sz="1400" b="0" dirty="0"/>
              <a:t>Unga uppger 2025 i lägre grad att de oroar sig för skövling av och bränder i regnskog i jämförelse med andra, för 6 år sedan var detta inte lika tydligt.</a:t>
            </a:r>
          </a:p>
          <a:p>
            <a:pPr lvl="6"/>
            <a:r>
              <a:rPr lang="sv-SE" sz="1400" b="0" dirty="0"/>
              <a:t>Bland unga är siffan endast 11 procent 2025.</a:t>
            </a:r>
          </a:p>
        </p:txBody>
      </p:sp>
      <p:sp>
        <p:nvSpPr>
          <p:cNvPr id="2" name="Text Placeholder 17">
            <a:extLst>
              <a:ext uri="{FF2B5EF4-FFF2-40B4-BE49-F238E27FC236}">
                <a16:creationId xmlns:a16="http://schemas.microsoft.com/office/drawing/2014/main" id="{A610CC04-2C4B-5D61-A39F-719FF84CE4E4}"/>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
        <p:nvSpPr>
          <p:cNvPr id="4" name="Text Placeholder 3">
            <a:extLst>
              <a:ext uri="{FF2B5EF4-FFF2-40B4-BE49-F238E27FC236}">
                <a16:creationId xmlns:a16="http://schemas.microsoft.com/office/drawing/2014/main" id="{D8A68075-2EA5-E5BD-DB66-116BABC69879}"/>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dirty="0">
                <a:solidFill>
                  <a:schemeClr val="accent6"/>
                </a:solidFill>
              </a:rPr>
              <a:t>Bas: Alla, antalet intervjuer 2025 (2016), 2024 (2000), 2023 (2186), 2022 (2000), 2021 (2003), 2020 (1001), 2019 (1000)</a:t>
            </a:r>
          </a:p>
        </p:txBody>
      </p:sp>
    </p:spTree>
    <p:extLst>
      <p:ext uri="{BB962C8B-B14F-4D97-AF65-F5344CB8AC3E}">
        <p14:creationId xmlns:p14="http://schemas.microsoft.com/office/powerpoint/2010/main" val="404426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CDDF4-BAAF-876E-93C5-50069B92795E}"/>
            </a:ext>
          </a:extLst>
        </p:cNvPr>
        <p:cNvGrpSpPr/>
        <p:nvPr/>
      </p:nvGrpSpPr>
      <p:grpSpPr>
        <a:xfrm>
          <a:off x="0" y="0"/>
          <a:ext cx="0" cy="0"/>
          <a:chOff x="0" y="0"/>
          <a:chExt cx="0" cy="0"/>
        </a:xfrm>
      </p:grpSpPr>
      <p:graphicFrame>
        <p:nvGraphicFramePr>
          <p:cNvPr id="11" name="Content Placeholder 19">
            <a:extLst>
              <a:ext uri="{FF2B5EF4-FFF2-40B4-BE49-F238E27FC236}">
                <a16:creationId xmlns:a16="http://schemas.microsoft.com/office/drawing/2014/main" id="{44D6A5F9-B026-4EDB-0C28-3C489672DFBE}"/>
              </a:ext>
            </a:extLst>
          </p:cNvPr>
          <p:cNvGraphicFramePr>
            <a:graphicFrameLocks noGrp="1"/>
          </p:cNvGraphicFramePr>
          <p:nvPr>
            <p:ph sz="quarter" idx="25"/>
            <p:extLst>
              <p:ext uri="{D42A27DB-BD31-4B8C-83A1-F6EECF244321}">
                <p14:modId xmlns:p14="http://schemas.microsoft.com/office/powerpoint/2010/main" val="3587441466"/>
              </p:ext>
            </p:extLst>
          </p:nvPr>
        </p:nvGraphicFramePr>
        <p:xfrm>
          <a:off x="460374" y="2009346"/>
          <a:ext cx="8705851" cy="4205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0948782A-F1F4-6BC8-CB13-CE45E693F360}"/>
              </a:ext>
            </a:extLst>
          </p:cNvPr>
          <p:cNvSpPr>
            <a:spLocks noGrp="1"/>
          </p:cNvSpPr>
          <p:nvPr>
            <p:ph type="ftr" sz="quarter" idx="28"/>
          </p:nvPr>
        </p:nvSpPr>
        <p:spPr>
          <a:xfrm>
            <a:off x="1009650" y="6546849"/>
            <a:ext cx="7127875" cy="155574"/>
          </a:xfrm>
        </p:spPr>
        <p:txBody>
          <a:bodyPr/>
          <a:lstStyle/>
          <a:p>
            <a:r>
              <a:rPr lang="sv-SE" dirty="0"/>
              <a:t>Klimatbarometern</a:t>
            </a:r>
            <a:r>
              <a:rPr lang="en-US" dirty="0"/>
              <a:t> 2025</a:t>
            </a:r>
          </a:p>
        </p:txBody>
      </p:sp>
      <p:sp>
        <p:nvSpPr>
          <p:cNvPr id="6" name="Title 5">
            <a:extLst>
              <a:ext uri="{FF2B5EF4-FFF2-40B4-BE49-F238E27FC236}">
                <a16:creationId xmlns:a16="http://schemas.microsoft.com/office/drawing/2014/main" id="{ADA0B011-715D-DFC1-12E7-8F675374AB29}"/>
              </a:ext>
            </a:extLst>
          </p:cNvPr>
          <p:cNvSpPr>
            <a:spLocks noGrp="1"/>
          </p:cNvSpPr>
          <p:nvPr>
            <p:ph type="title"/>
          </p:nvPr>
        </p:nvSpPr>
        <p:spPr>
          <a:xfrm>
            <a:off x="460374" y="419101"/>
            <a:ext cx="11268076" cy="645075"/>
          </a:xfrm>
        </p:spPr>
        <p:txBody>
          <a:bodyPr/>
          <a:lstStyle/>
          <a:p>
            <a:r>
              <a:rPr lang="sv-SE" dirty="0">
                <a:latin typeface="Georgia"/>
              </a:rPr>
              <a:t>Oron för p</a:t>
            </a:r>
            <a:r>
              <a:rPr lang="sv-SE" sz="3200" dirty="0"/>
              <a:t>last och föroreningar i haven, har planat ut</a:t>
            </a:r>
            <a:endParaRPr lang="sv-SE" dirty="0"/>
          </a:p>
        </p:txBody>
      </p:sp>
      <p:sp>
        <p:nvSpPr>
          <p:cNvPr id="9" name="Text Placeholder 8">
            <a:extLst>
              <a:ext uri="{FF2B5EF4-FFF2-40B4-BE49-F238E27FC236}">
                <a16:creationId xmlns:a16="http://schemas.microsoft.com/office/drawing/2014/main" id="{A893D7FF-DDF8-973D-9EDF-6BC92F85A91D}"/>
              </a:ext>
            </a:extLst>
          </p:cNvPr>
          <p:cNvSpPr>
            <a:spLocks noGrp="1"/>
          </p:cNvSpPr>
          <p:nvPr>
            <p:ph type="body" sz="quarter" idx="22"/>
          </p:nvPr>
        </p:nvSpPr>
        <p:spPr/>
        <p:txBody>
          <a:bodyPr/>
          <a:lstStyle/>
          <a:p>
            <a:r>
              <a:rPr lang="sv-SE" dirty="0">
                <a:latin typeface="Century Gothic"/>
                <a:ea typeface="Roboto"/>
                <a:cs typeface="Segoe UI"/>
              </a:rPr>
              <a:t>Oro för olika miljöproblem</a:t>
            </a:r>
          </a:p>
          <a:p>
            <a:endParaRPr lang="sv-SE" dirty="0"/>
          </a:p>
        </p:txBody>
      </p:sp>
      <p:cxnSp>
        <p:nvCxnSpPr>
          <p:cNvPr id="10" name="Straight Connector 9">
            <a:extLst>
              <a:ext uri="{FF2B5EF4-FFF2-40B4-BE49-F238E27FC236}">
                <a16:creationId xmlns:a16="http://schemas.microsoft.com/office/drawing/2014/main" id="{304CFA7C-2B3E-CBCF-8DDE-97CFEEDC8695}"/>
              </a:ext>
            </a:extLst>
          </p:cNvPr>
          <p:cNvCxnSpPr>
            <a:cxnSpLocks/>
          </p:cNvCxnSpPr>
          <p:nvPr/>
        </p:nvCxnSpPr>
        <p:spPr>
          <a:xfrm>
            <a:off x="460375" y="1694678"/>
            <a:ext cx="8705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D381AC53-E9D2-03A5-A21F-9AC7EBA6C4E7}"/>
              </a:ext>
            </a:extLst>
          </p:cNvPr>
          <p:cNvSpPr txBox="1">
            <a:spLocks/>
          </p:cNvSpPr>
          <p:nvPr/>
        </p:nvSpPr>
        <p:spPr>
          <a:xfrm>
            <a:off x="460372" y="1767746"/>
            <a:ext cx="6489068" cy="18787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100" dirty="0"/>
              <a:t>Vilka miljöproblem oroar dig mest? Plast och föroreningar i haven</a:t>
            </a:r>
          </a:p>
        </p:txBody>
      </p:sp>
      <p:sp>
        <p:nvSpPr>
          <p:cNvPr id="18" name="Text Placeholder 3">
            <a:extLst>
              <a:ext uri="{FF2B5EF4-FFF2-40B4-BE49-F238E27FC236}">
                <a16:creationId xmlns:a16="http://schemas.microsoft.com/office/drawing/2014/main" id="{01797152-FA78-7158-9742-3BC83356B986}"/>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sv-SE" sz="1000" b="0" dirty="0"/>
              <a:t>Andel i %</a:t>
            </a:r>
          </a:p>
        </p:txBody>
      </p:sp>
      <p:cxnSp>
        <p:nvCxnSpPr>
          <p:cNvPr id="22" name="Straight Connector 21">
            <a:extLst>
              <a:ext uri="{FF2B5EF4-FFF2-40B4-BE49-F238E27FC236}">
                <a16:creationId xmlns:a16="http://schemas.microsoft.com/office/drawing/2014/main" id="{84731991-6A2C-ABC9-9F7C-6C98232EAA5C}"/>
              </a:ext>
            </a:extLst>
          </p:cNvPr>
          <p:cNvCxnSpPr>
            <a:cxnSpLocks/>
          </p:cNvCxnSpPr>
          <p:nvPr/>
        </p:nvCxnSpPr>
        <p:spPr>
          <a:xfrm>
            <a:off x="460374" y="6214683"/>
            <a:ext cx="87058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B73ACB7-FC2F-7722-AC63-0A1B7C185D64}"/>
              </a:ext>
            </a:extLst>
          </p:cNvPr>
          <p:cNvSpPr>
            <a:spLocks noGrp="1"/>
          </p:cNvSpPr>
          <p:nvPr>
            <p:ph type="sldNum" sz="quarter" idx="16"/>
          </p:nvPr>
        </p:nvSpPr>
        <p:spPr/>
        <p:txBody>
          <a:bodyPr/>
          <a:lstStyle/>
          <a:p>
            <a:fld id="{63DCA5C9-2E11-4C67-86EB-AE1DE127DC64}" type="slidenum">
              <a:rPr lang="en-US" smtClean="0"/>
              <a:pPr/>
              <a:t>9</a:t>
            </a:fld>
            <a:endParaRPr lang="en-US"/>
          </a:p>
        </p:txBody>
      </p:sp>
      <p:sp>
        <p:nvSpPr>
          <p:cNvPr id="12" name="Text Placeholder 3">
            <a:extLst>
              <a:ext uri="{FF2B5EF4-FFF2-40B4-BE49-F238E27FC236}">
                <a16:creationId xmlns:a16="http://schemas.microsoft.com/office/drawing/2014/main" id="{C06CF898-5B22-0931-8435-881BB950D2DD}"/>
              </a:ext>
            </a:extLst>
          </p:cNvPr>
          <p:cNvSpPr>
            <a:spLocks noGrp="1"/>
          </p:cNvSpPr>
          <p:nvPr>
            <p:ph type="body" sz="quarter" idx="27"/>
          </p:nvPr>
        </p:nvSpPr>
        <p:spPr>
          <a:xfrm>
            <a:off x="9394825" y="1658939"/>
            <a:ext cx="2336800" cy="4751387"/>
          </a:xfrm>
        </p:spPr>
        <p:txBody>
          <a:bodyPr vert="horz" lIns="0" tIns="0" rIns="0" bIns="0" rtlCol="0" anchor="t">
            <a:noAutofit/>
          </a:bodyPr>
          <a:lstStyle/>
          <a:p>
            <a:pPr lvl="6"/>
            <a:r>
              <a:rPr lang="sv-SE" sz="1400" dirty="0"/>
              <a:t>2025 är det till skillnad från 2019 främst kvinnor som sticker ut.</a:t>
            </a:r>
          </a:p>
          <a:p>
            <a:pPr lvl="6"/>
            <a:r>
              <a:rPr lang="sv-SE" sz="1400" b="0" dirty="0"/>
              <a:t>2019 uppgav 45 procent av kvinnor att de oroade sig för plast och föroreningar i haven, 2025 är siffran 25 procent.</a:t>
            </a:r>
          </a:p>
          <a:p>
            <a:pPr lvl="6"/>
            <a:r>
              <a:rPr lang="sv-SE" sz="1400" b="0" dirty="0"/>
              <a:t>Bland män har siffran också fallit, men inte lika dramatiskt, från 36 procent till 25 procent.</a:t>
            </a:r>
          </a:p>
          <a:p>
            <a:pPr lvl="6"/>
            <a:endParaRPr lang="sv-SE" sz="1400" b="0" dirty="0"/>
          </a:p>
        </p:txBody>
      </p:sp>
      <p:sp>
        <p:nvSpPr>
          <p:cNvPr id="2" name="Text Placeholder 17">
            <a:extLst>
              <a:ext uri="{FF2B5EF4-FFF2-40B4-BE49-F238E27FC236}">
                <a16:creationId xmlns:a16="http://schemas.microsoft.com/office/drawing/2014/main" id="{12227C16-BE07-922F-4C11-5880AFFD677D}"/>
              </a:ext>
            </a:extLst>
          </p:cNvPr>
          <p:cNvSpPr txBox="1">
            <a:spLocks/>
          </p:cNvSpPr>
          <p:nvPr/>
        </p:nvSpPr>
        <p:spPr>
          <a:xfrm>
            <a:off x="460375" y="172762"/>
            <a:ext cx="11268075" cy="195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solidFill>
                  <a:schemeClr val="accent6"/>
                </a:solidFill>
              </a:rPr>
              <a:t>Oro</a:t>
            </a:r>
          </a:p>
        </p:txBody>
      </p:sp>
      <p:sp>
        <p:nvSpPr>
          <p:cNvPr id="4" name="Text Placeholder 3">
            <a:extLst>
              <a:ext uri="{FF2B5EF4-FFF2-40B4-BE49-F238E27FC236}">
                <a16:creationId xmlns:a16="http://schemas.microsoft.com/office/drawing/2014/main" id="{63843FEE-525F-F21C-26C1-A20000A54B51}"/>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a:r>
              <a:rPr lang="en-US" sz="800" dirty="0">
                <a:solidFill>
                  <a:schemeClr val="accent6"/>
                </a:solidFill>
              </a:rPr>
              <a:t>Bas: Alla, antalet intervjuer 2025 (2016), 2024 (2000), 2023 (2186), 2022 (2000), 2021 (2003), 2020 (1001), 2019 (1000)</a:t>
            </a:r>
          </a:p>
        </p:txBody>
      </p:sp>
    </p:spTree>
    <p:extLst>
      <p:ext uri="{BB962C8B-B14F-4D97-AF65-F5344CB8AC3E}">
        <p14:creationId xmlns:p14="http://schemas.microsoft.com/office/powerpoint/2010/main" val="67389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79"/>
</p:tagLst>
</file>

<file path=ppt/theme/theme1.xml><?xml version="1.0" encoding="utf-8"?>
<a:theme xmlns:a="http://schemas.openxmlformats.org/drawingml/2006/main" name="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ppt/theme/theme2.xml><?xml version="1.0" encoding="utf-8"?>
<a:theme xmlns:a="http://schemas.openxmlformats.org/drawingml/2006/main" name="Master element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18F51FFC-3211-424B-9EFC-B17504BB0EF8}"/>
    </a:ext>
  </a:extLst>
</a:theme>
</file>

<file path=ppt/theme/theme3.xml><?xml version="1.0" encoding="utf-8"?>
<a:theme xmlns:a="http://schemas.openxmlformats.org/drawingml/2006/main" name="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E3330349-6AF7-4D3C-A820-E15F24E697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FEFC3EAF501341B2140129A5FDC2C3" ma:contentTypeVersion="14" ma:contentTypeDescription="Skapa ett nytt dokument." ma:contentTypeScope="" ma:versionID="5e8af37ac453c482bcfa360b4429d8ee">
  <xsd:schema xmlns:xsd="http://www.w3.org/2001/XMLSchema" xmlns:xs="http://www.w3.org/2001/XMLSchema" xmlns:p="http://schemas.microsoft.com/office/2006/metadata/properties" xmlns:ns2="190b0036-d53f-40c4-be7b-67e3cd0eecf5" xmlns:ns3="b3efb693-aaac-4758-8bed-49584cca82b2" targetNamespace="http://schemas.microsoft.com/office/2006/metadata/properties" ma:root="true" ma:fieldsID="8176493dc128376456360905852e51fe" ns2:_="" ns3:_="">
    <xsd:import namespace="190b0036-d53f-40c4-be7b-67e3cd0eecf5"/>
    <xsd:import namespace="b3efb693-aaac-4758-8bed-49584cca82b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b0036-d53f-40c4-be7b-67e3cd0eecf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eringar" ma:readOnly="false" ma:fieldId="{5cf76f15-5ced-4ddc-b409-7134ff3c332f}" ma:taxonomyMulti="true" ma:sspId="335d02d2-2acc-434b-b7bb-812ff22cbf3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efb693-aaac-4758-8bed-49584cca82b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d15ba01-063e-47b1-91ed-ed65f4249fc9}" ma:internalName="TaxCatchAll" ma:showField="CatchAllData" ma:web="b3efb693-aaac-4758-8bed-49584cca82b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0b0036-d53f-40c4-be7b-67e3cd0eecf5">
      <Terms xmlns="http://schemas.microsoft.com/office/infopath/2007/PartnerControls"/>
    </lcf76f155ced4ddcb4097134ff3c332f>
    <TaxCatchAll xmlns="b3efb693-aaac-4758-8bed-49584cca82b2" xsi:nil="true"/>
  </documentManagement>
</p:properties>
</file>

<file path=customXml/itemProps1.xml><?xml version="1.0" encoding="utf-8"?>
<ds:datastoreItem xmlns:ds="http://schemas.openxmlformats.org/officeDocument/2006/customXml" ds:itemID="{EAA81987-1168-4579-AFA2-1E9BF6E4C949}">
  <ds:schemaRefs>
    <ds:schemaRef ds:uri="190b0036-d53f-40c4-be7b-67e3cd0eecf5"/>
    <ds:schemaRef ds:uri="b3efb693-aaac-4758-8bed-49584cca82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EEF607C6-A57A-4B03-A83A-45F6327B7BA6}">
  <ds:schemaRefs>
    <ds:schemaRef ds:uri="http://schemas.microsoft.com/office/infopath/2007/PartnerControls"/>
    <ds:schemaRef ds:uri="http://purl.org/dc/elements/1.1/"/>
    <ds:schemaRef ds:uri="b3efb693-aaac-4758-8bed-49584cca82b2"/>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190b0036-d53f-40c4-be7b-67e3cd0eecf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Verian _Graphs_and_Charts_V3 (GBH name - Verian Best Practice Deck for Graphs and Charts v1 Nov2023)</Template>
  <TotalTime>12987</TotalTime>
  <Words>3223</Words>
  <Application>Microsoft Office PowerPoint</Application>
  <PresentationFormat>Bredbild</PresentationFormat>
  <Paragraphs>405</Paragraphs>
  <Slides>32</Slides>
  <Notes>21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32</vt:i4>
      </vt:variant>
    </vt:vector>
  </HeadingPairs>
  <TitlesOfParts>
    <vt:vector size="41" baseType="lpstr">
      <vt:lpstr>Arial</vt:lpstr>
      <vt:lpstr>Century Gothic</vt:lpstr>
      <vt:lpstr>Georgia</vt:lpstr>
      <vt:lpstr>Google Sans</vt:lpstr>
      <vt:lpstr>Roboto</vt:lpstr>
      <vt:lpstr>Times New Roman</vt:lpstr>
      <vt:lpstr>Content slides</vt:lpstr>
      <vt:lpstr>Master elements</vt:lpstr>
      <vt:lpstr>Cover slides</vt:lpstr>
      <vt:lpstr>PowerPoint-presentation</vt:lpstr>
      <vt:lpstr>Om undersökningen</vt:lpstr>
      <vt:lpstr>Läsanvisningar</vt:lpstr>
      <vt:lpstr>PowerPoint-presentation</vt:lpstr>
      <vt:lpstr>Oron för politisk extremism ökar tydligt</vt:lpstr>
      <vt:lpstr>Tydlig trend upp över tid, högst 2021</vt:lpstr>
      <vt:lpstr>Yngre och äldre oroar sig för olika saker</vt:lpstr>
      <vt:lpstr>Oron för regnskogen minskar tydligt sedan 2022</vt:lpstr>
      <vt:lpstr>Oron för plast och föroreningar i haven, har planat ut</vt:lpstr>
      <vt:lpstr>Personliga oron för klimatets påverkan ökar successivt </vt:lpstr>
      <vt:lpstr>En av fem tänker på klimatförändringarna dagligen</vt:lpstr>
      <vt:lpstr>Nästan en av tio tänker på förlusten av djur och natur dagligen</vt:lpstr>
      <vt:lpstr>PowerPoint-presentation</vt:lpstr>
      <vt:lpstr>En majoritet anser att politiker bör ansvaret</vt:lpstr>
      <vt:lpstr>Fortsatt många som vill att politiker borde göra mer</vt:lpstr>
      <vt:lpstr>7 av 10 anser att klimatpolitiken borde vara mer ambitiös</vt:lpstr>
      <vt:lpstr>Kollektivtrafik viktigast för omställning på landsbygden</vt:lpstr>
      <vt:lpstr>Ökad kollektivtrafik viktigaste åtgärden för Sveriges städer</vt:lpstr>
      <vt:lpstr>PowerPoint-presentation</vt:lpstr>
      <vt:lpstr>Allt färre uppger sig vara påverkade av klimatförändringar</vt:lpstr>
      <vt:lpstr>Många upplever mildare och kortare vintrar</vt:lpstr>
      <vt:lpstr>PowerPoint-presentation</vt:lpstr>
      <vt:lpstr>Få tydliga beteendeförändringar, kompost undantag </vt:lpstr>
      <vt:lpstr>Var tredje shoppar mer hållbart nu jämfört med ett år sedan </vt:lpstr>
      <vt:lpstr>PowerPoint-presentation</vt:lpstr>
      <vt:lpstr>66% underskattar  minskningen*</vt:lpstr>
      <vt:lpstr>Starkast koppling till djurarters försvinnande  </vt:lpstr>
      <vt:lpstr>PowerPoint-presentation</vt:lpstr>
      <vt:lpstr>Sammanfattning</vt:lpstr>
      <vt:lpstr>Sammanfattning</vt:lpstr>
      <vt:lpstr>Slutsatser och tankar inför framtiden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Lou, Cyndi</dc:creator>
  <cp:keywords/>
  <dc:description/>
  <cp:lastModifiedBy>Anders Lundqvist</cp:lastModifiedBy>
  <cp:revision>110</cp:revision>
  <cp:lastPrinted>2023-10-23T18:46:50Z</cp:lastPrinted>
  <dcterms:created xsi:type="dcterms:W3CDTF">2023-11-03T19:05:03Z</dcterms:created>
  <dcterms:modified xsi:type="dcterms:W3CDTF">2025-02-19T12:50:51Z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0x0101006CFEFC3EAF501341B2140129A5FDC2C3</vt:lpwstr>
  </property>
  <property fmtid="{D5CDD505-2E9C-101B-9397-08002B2CF9AE}" pid="3" name="MediaServiceImageTags">
    <vt:lpwstr/>
  </property>
  <property fmtid="{D5CDD505-2E9C-101B-9397-08002B2CF9AE}" pid="4" name="MSIP_Label_3741da7a-79c1-417c-b408-16c0bfe99fca_Enabled">
    <vt:lpwstr>true</vt:lpwstr>
  </property>
  <property fmtid="{D5CDD505-2E9C-101B-9397-08002B2CF9AE}" pid="5" name="MSIP_Label_3741da7a-79c1-417c-b408-16c0bfe99fca_SetDate">
    <vt:lpwstr>2023-09-14T15:11:27Z</vt:lpwstr>
  </property>
  <property fmtid="{D5CDD505-2E9C-101B-9397-08002B2CF9AE}" pid="6" name="MSIP_Label_3741da7a-79c1-417c-b408-16c0bfe99fca_Method">
    <vt:lpwstr>Standard</vt:lpwstr>
  </property>
  <property fmtid="{D5CDD505-2E9C-101B-9397-08002B2CF9AE}" pid="7" name="MSIP_Label_3741da7a-79c1-417c-b408-16c0bfe99fca_Name">
    <vt:lpwstr>Internal Only - Amber</vt:lpwstr>
  </property>
  <property fmtid="{D5CDD505-2E9C-101B-9397-08002B2CF9AE}" pid="8" name="MSIP_Label_3741da7a-79c1-417c-b408-16c0bfe99fca_SiteId">
    <vt:lpwstr>1e355c04-e0a4-42ed-8e2d-7351591f0ef1</vt:lpwstr>
  </property>
  <property fmtid="{D5CDD505-2E9C-101B-9397-08002B2CF9AE}" pid="9" name="MSIP_Label_3741da7a-79c1-417c-b408-16c0bfe99fca_ActionId">
    <vt:lpwstr>867cb716-2a5b-486d-bdd8-8cc5054f2796</vt:lpwstr>
  </property>
  <property fmtid="{D5CDD505-2E9C-101B-9397-08002B2CF9AE}" pid="10" name="MSIP_Label_3741da7a-79c1-417c-b408-16c0bfe99fca_ContentBits">
    <vt:lpwstr>0</vt:lpwstr>
  </property>
</Properties>
</file>