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8" r:id="rId6"/>
    <p:sldId id="257" r:id="rId7"/>
    <p:sldId id="260" r:id="rId8"/>
  </p:sldIdLst>
  <p:sldSz cx="9144000" cy="5143500" type="screen16x9"/>
  <p:notesSz cx="6797675" cy="9872663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1643" userDrawn="1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Sundström" initials="MS" lastIdx="2" clrIdx="0">
    <p:extLst>
      <p:ext uri="{19B8F6BF-5375-455C-9EA6-DF929625EA0E}">
        <p15:presenceInfo xmlns:p15="http://schemas.microsoft.com/office/powerpoint/2012/main" userId="85e1c8dd21356a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just format 3 - Dekorfärg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Format med tema 1 - dekorfär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878" autoAdjust="0"/>
  </p:normalViewPr>
  <p:slideViewPr>
    <p:cSldViewPr snapToGrid="0" snapToObjects="1">
      <p:cViewPr varScale="1">
        <p:scale>
          <a:sx n="150" d="100"/>
          <a:sy n="150" d="100"/>
        </p:scale>
        <p:origin x="510" y="126"/>
      </p:cViewPr>
      <p:guideLst>
        <p:guide orient="horz" pos="164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9" d="100"/>
        <a:sy n="69" d="100"/>
      </p:scale>
      <p:origin x="0" y="0"/>
    </p:cViewPr>
  </p:sorterViewPr>
  <p:notesViewPr>
    <p:cSldViewPr snapToGrid="0" snapToObjects="1" showGuides="1">
      <p:cViewPr varScale="1">
        <p:scale>
          <a:sx n="113" d="100"/>
          <a:sy n="113" d="100"/>
        </p:scale>
        <p:origin x="-5178" y="-120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92F76-4DEA-8540-B0F4-E39BE53245A7}" type="datetimeFigureOut">
              <a:rPr lang="sv-SE" smtClean="0"/>
              <a:pPr/>
              <a:t>2023-06-28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4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E6A52-0245-AB4E-89F7-C993879F91A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63370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48DBA-C48E-B142-BF50-521E7697D1FB}" type="datetimeFigureOut">
              <a:rPr lang="sv-SE" smtClean="0"/>
              <a:pPr/>
              <a:t>2023-06-28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4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AD6F3-EC9F-CF48-99E7-2F18019CBFB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61041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bild, utfall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08000"/>
            <a:ext cx="8426450" cy="1782000"/>
          </a:xfrm>
          <a:effectLst/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916000"/>
            <a:ext cx="8426450" cy="979725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04519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bild, utfallande, rubrik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733550"/>
            <a:ext cx="3571875" cy="273685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1" y="1789200"/>
            <a:ext cx="4213224" cy="2699200"/>
          </a:xfrm>
        </p:spPr>
        <p:txBody>
          <a:bodyPr anchor="t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text. </a:t>
            </a:r>
          </a:p>
        </p:txBody>
      </p:sp>
    </p:spTree>
    <p:extLst>
      <p:ext uri="{BB962C8B-B14F-4D97-AF65-F5344CB8AC3E}">
        <p14:creationId xmlns:p14="http://schemas.microsoft.com/office/powerpoint/2010/main" val="573400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, rubrik vänster,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197A741-32FE-4B10-9566-D0EB1FDD61E1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48F918F8-630B-4938-985C-5534B6A3F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1476000"/>
            <a:ext cx="3571875" cy="241972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3A13E8D7-97BB-45CA-8B7E-2A21911C4A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1" y="1530000"/>
            <a:ext cx="4213224" cy="2383725"/>
          </a:xfrm>
        </p:spPr>
        <p:txBody>
          <a:bodyPr anchor="t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text. </a:t>
            </a:r>
          </a:p>
        </p:txBody>
      </p:sp>
    </p:spTree>
    <p:extLst>
      <p:ext uri="{BB962C8B-B14F-4D97-AF65-F5344CB8AC3E}">
        <p14:creationId xmlns:p14="http://schemas.microsoft.com/office/powerpoint/2010/main" val="93717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5" name="Frihandsfigur 14"/>
          <p:cNvSpPr>
            <a:spLocks noChangeAspect="1"/>
          </p:cNvSpPr>
          <p:nvPr userDrawn="1"/>
        </p:nvSpPr>
        <p:spPr>
          <a:xfrm>
            <a:off x="2592000" y="2701633"/>
            <a:ext cx="3960000" cy="108535"/>
          </a:xfrm>
          <a:custGeom>
            <a:avLst/>
            <a:gdLst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58"/>
              <a:gd name="connsiteX1" fmla="*/ 355600 w 4997450"/>
              <a:gd name="connsiteY1" fmla="*/ 117476 h 117758"/>
              <a:gd name="connsiteX2" fmla="*/ 714375 w 4997450"/>
              <a:gd name="connsiteY2" fmla="*/ 6351 h 117758"/>
              <a:gd name="connsiteX3" fmla="*/ 1066800 w 4997450"/>
              <a:gd name="connsiteY3" fmla="*/ 117476 h 117758"/>
              <a:gd name="connsiteX4" fmla="*/ 1431925 w 4997450"/>
              <a:gd name="connsiteY4" fmla="*/ 3176 h 117758"/>
              <a:gd name="connsiteX5" fmla="*/ 1784350 w 4997450"/>
              <a:gd name="connsiteY5" fmla="*/ 117476 h 117758"/>
              <a:gd name="connsiteX6" fmla="*/ 2143125 w 4997450"/>
              <a:gd name="connsiteY6" fmla="*/ 1 h 117758"/>
              <a:gd name="connsiteX7" fmla="*/ 2498725 w 4997450"/>
              <a:gd name="connsiteY7" fmla="*/ 114301 h 117758"/>
              <a:gd name="connsiteX8" fmla="*/ 2857500 w 4997450"/>
              <a:gd name="connsiteY8" fmla="*/ 6351 h 117758"/>
              <a:gd name="connsiteX9" fmla="*/ 3213100 w 4997450"/>
              <a:gd name="connsiteY9" fmla="*/ 114301 h 117758"/>
              <a:gd name="connsiteX10" fmla="*/ 3571875 w 4997450"/>
              <a:gd name="connsiteY10" fmla="*/ 3176 h 117758"/>
              <a:gd name="connsiteX11" fmla="*/ 3924300 w 4997450"/>
              <a:gd name="connsiteY11" fmla="*/ 117476 h 117758"/>
              <a:gd name="connsiteX12" fmla="*/ 4289425 w 4997450"/>
              <a:gd name="connsiteY12" fmla="*/ 3176 h 117758"/>
              <a:gd name="connsiteX13" fmla="*/ 4641850 w 4997450"/>
              <a:gd name="connsiteY13" fmla="*/ 117476 h 117758"/>
              <a:gd name="connsiteX14" fmla="*/ 4997450 w 4997450"/>
              <a:gd name="connsiteY14" fmla="*/ 3176 h 117758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8466 h 122853"/>
              <a:gd name="connsiteX1" fmla="*/ 355600 w 4997450"/>
              <a:gd name="connsiteY1" fmla="*/ 122766 h 122853"/>
              <a:gd name="connsiteX2" fmla="*/ 714375 w 4997450"/>
              <a:gd name="connsiteY2" fmla="*/ 11641 h 122853"/>
              <a:gd name="connsiteX3" fmla="*/ 1066800 w 4997450"/>
              <a:gd name="connsiteY3" fmla="*/ 122766 h 122853"/>
              <a:gd name="connsiteX4" fmla="*/ 1431925 w 4997450"/>
              <a:gd name="connsiteY4" fmla="*/ 8466 h 122853"/>
              <a:gd name="connsiteX5" fmla="*/ 1784350 w 4997450"/>
              <a:gd name="connsiteY5" fmla="*/ 122766 h 122853"/>
              <a:gd name="connsiteX6" fmla="*/ 2143125 w 4997450"/>
              <a:gd name="connsiteY6" fmla="*/ 5291 h 122853"/>
              <a:gd name="connsiteX7" fmla="*/ 2498725 w 4997450"/>
              <a:gd name="connsiteY7" fmla="*/ 119591 h 122853"/>
              <a:gd name="connsiteX8" fmla="*/ 2857500 w 4997450"/>
              <a:gd name="connsiteY8" fmla="*/ 11641 h 122853"/>
              <a:gd name="connsiteX9" fmla="*/ 3213100 w 4997450"/>
              <a:gd name="connsiteY9" fmla="*/ 119591 h 122853"/>
              <a:gd name="connsiteX10" fmla="*/ 3571875 w 4997450"/>
              <a:gd name="connsiteY10" fmla="*/ 8466 h 122853"/>
              <a:gd name="connsiteX11" fmla="*/ 3924300 w 4997450"/>
              <a:gd name="connsiteY11" fmla="*/ 122766 h 122853"/>
              <a:gd name="connsiteX12" fmla="*/ 4289425 w 4997450"/>
              <a:gd name="connsiteY12" fmla="*/ 8466 h 122853"/>
              <a:gd name="connsiteX13" fmla="*/ 4997450 w 4997450"/>
              <a:gd name="connsiteY13" fmla="*/ 8466 h 122853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9425" h="117564">
                <a:moveTo>
                  <a:pt x="0" y="3177"/>
                </a:moveTo>
                <a:cubicBezTo>
                  <a:pt x="175419" y="2912"/>
                  <a:pt x="192088" y="116948"/>
                  <a:pt x="355600" y="117477"/>
                </a:cubicBezTo>
                <a:cubicBezTo>
                  <a:pt x="519112" y="118006"/>
                  <a:pt x="525992" y="6352"/>
                  <a:pt x="714375" y="6352"/>
                </a:cubicBezTo>
                <a:cubicBezTo>
                  <a:pt x="902758" y="6352"/>
                  <a:pt x="899583" y="121181"/>
                  <a:pt x="1066800" y="117477"/>
                </a:cubicBezTo>
                <a:cubicBezTo>
                  <a:pt x="1234017" y="113773"/>
                  <a:pt x="1261533" y="3177"/>
                  <a:pt x="1431925" y="3177"/>
                </a:cubicBezTo>
                <a:cubicBezTo>
                  <a:pt x="1602317" y="3177"/>
                  <a:pt x="1618192" y="118006"/>
                  <a:pt x="1784350" y="117477"/>
                </a:cubicBezTo>
                <a:cubicBezTo>
                  <a:pt x="1950508" y="116948"/>
                  <a:pt x="1970088" y="531"/>
                  <a:pt x="2143125" y="2"/>
                </a:cubicBezTo>
                <a:cubicBezTo>
                  <a:pt x="2316162" y="-527"/>
                  <a:pt x="2332038" y="110069"/>
                  <a:pt x="2498725" y="114302"/>
                </a:cubicBezTo>
                <a:cubicBezTo>
                  <a:pt x="2665412" y="118535"/>
                  <a:pt x="2678113" y="6352"/>
                  <a:pt x="2857500" y="6352"/>
                </a:cubicBezTo>
                <a:cubicBezTo>
                  <a:pt x="3036887" y="6352"/>
                  <a:pt x="3027363" y="111656"/>
                  <a:pt x="3213100" y="114302"/>
                </a:cubicBezTo>
                <a:cubicBezTo>
                  <a:pt x="3398837" y="116948"/>
                  <a:pt x="3383492" y="2648"/>
                  <a:pt x="3571875" y="3177"/>
                </a:cubicBezTo>
                <a:cubicBezTo>
                  <a:pt x="3760258" y="3706"/>
                  <a:pt x="3747558" y="117477"/>
                  <a:pt x="3924300" y="117477"/>
                </a:cubicBezTo>
                <a:cubicBezTo>
                  <a:pt x="4101042" y="117477"/>
                  <a:pt x="4116917" y="6352"/>
                  <a:pt x="4289425" y="3177"/>
                </a:cubicBezTo>
              </a:path>
            </a:pathLst>
          </a:custGeom>
          <a:ln w="889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3593C01-06A8-47D6-9BD6-93C18FF3B383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3799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71613" y="2655331"/>
            <a:ext cx="2800774" cy="198000"/>
            <a:chOff x="2637836" y="1858575"/>
            <a:chExt cx="2800774" cy="198000"/>
          </a:xfrm>
        </p:grpSpPr>
        <p:sp>
          <p:nvSpPr>
            <p:cNvPr id="9" name="Ellips 8"/>
            <p:cNvSpPr>
              <a:spLocks noChangeAspect="1"/>
            </p:cNvSpPr>
            <p:nvPr userDrawn="1"/>
          </p:nvSpPr>
          <p:spPr>
            <a:xfrm>
              <a:off x="472005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2" name="Ellips 11"/>
            <p:cNvSpPr>
              <a:spLocks noChangeAspect="1"/>
            </p:cNvSpPr>
            <p:nvPr userDrawn="1"/>
          </p:nvSpPr>
          <p:spPr>
            <a:xfrm>
              <a:off x="4199501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3" name="Ellips 12"/>
            <p:cNvSpPr>
              <a:spLocks noChangeAspect="1"/>
            </p:cNvSpPr>
            <p:nvPr userDrawn="1"/>
          </p:nvSpPr>
          <p:spPr>
            <a:xfrm>
              <a:off x="5240610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Ellips 13"/>
            <p:cNvSpPr>
              <a:spLocks noChangeAspect="1"/>
            </p:cNvSpPr>
            <p:nvPr userDrawn="1"/>
          </p:nvSpPr>
          <p:spPr>
            <a:xfrm>
              <a:off x="367894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" name="Ellips 12"/>
            <p:cNvSpPr>
              <a:spLocks noChangeAspect="1"/>
            </p:cNvSpPr>
            <p:nvPr userDrawn="1"/>
          </p:nvSpPr>
          <p:spPr>
            <a:xfrm rot="10800000">
              <a:off x="3158391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6" name="Ellips 15"/>
            <p:cNvSpPr>
              <a:spLocks noChangeAspect="1"/>
            </p:cNvSpPr>
            <p:nvPr userDrawn="1"/>
          </p:nvSpPr>
          <p:spPr>
            <a:xfrm>
              <a:off x="263783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473398-8263-4E64-A890-0BBE835AF91B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735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6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613600"/>
            <a:ext cx="8426450" cy="415349"/>
          </a:xfrm>
        </p:spPr>
        <p:txBody>
          <a:bodyPr/>
          <a:lstStyle>
            <a:lvl1pPr algn="ctr">
              <a:lnSpc>
                <a:spcPct val="95000"/>
              </a:lnSpc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23136" y="2988000"/>
            <a:ext cx="3043777" cy="414001"/>
            <a:chOff x="2435957" y="2828543"/>
            <a:chExt cx="3043777" cy="414001"/>
          </a:xfrm>
        </p:grpSpPr>
        <p:sp>
          <p:nvSpPr>
            <p:cNvPr id="7" name="Rektangel 6"/>
            <p:cNvSpPr/>
            <p:nvPr userDrawn="1"/>
          </p:nvSpPr>
          <p:spPr>
            <a:xfrm rot="18900000">
              <a:off x="2435957" y="2828545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9" name="Rektangel 18"/>
            <p:cNvSpPr/>
            <p:nvPr userDrawn="1"/>
          </p:nvSpPr>
          <p:spPr>
            <a:xfrm rot="18900000">
              <a:off x="2926849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0" name="Rektangel 19"/>
            <p:cNvSpPr/>
            <p:nvPr userDrawn="1"/>
          </p:nvSpPr>
          <p:spPr>
            <a:xfrm rot="18900000">
              <a:off x="3417741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1" name="Rektangel 20"/>
            <p:cNvSpPr/>
            <p:nvPr userDrawn="1"/>
          </p:nvSpPr>
          <p:spPr>
            <a:xfrm rot="18900000">
              <a:off x="3908633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2" name="Rektangel 21"/>
            <p:cNvSpPr/>
            <p:nvPr userDrawn="1"/>
          </p:nvSpPr>
          <p:spPr>
            <a:xfrm rot="18900000">
              <a:off x="4399525" y="2828544"/>
              <a:ext cx="98425" cy="4139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3" name="Rektangel 22"/>
            <p:cNvSpPr/>
            <p:nvPr userDrawn="1"/>
          </p:nvSpPr>
          <p:spPr>
            <a:xfrm rot="18900000">
              <a:off x="4890417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" name="Rektangel 23"/>
            <p:cNvSpPr/>
            <p:nvPr userDrawn="1"/>
          </p:nvSpPr>
          <p:spPr>
            <a:xfrm rot="18900000">
              <a:off x="5381309" y="2828543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7F2DD12-968B-4D31-82BE-08331D46D257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4737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592000" y="2709414"/>
            <a:ext cx="3960000" cy="92971"/>
            <a:chOff x="2592000" y="2709414"/>
            <a:chExt cx="3960000" cy="92971"/>
          </a:xfrm>
        </p:grpSpPr>
        <p:sp>
          <p:nvSpPr>
            <p:cNvPr id="6" name="Rektangel 5"/>
            <p:cNvSpPr/>
            <p:nvPr userDrawn="1"/>
          </p:nvSpPr>
          <p:spPr>
            <a:xfrm>
              <a:off x="2592000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2" name="Rektangel 11"/>
            <p:cNvSpPr/>
            <p:nvPr userDrawn="1"/>
          </p:nvSpPr>
          <p:spPr>
            <a:xfrm>
              <a:off x="3199812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3" name="Rektangel 12"/>
            <p:cNvSpPr/>
            <p:nvPr userDrawn="1"/>
          </p:nvSpPr>
          <p:spPr>
            <a:xfrm>
              <a:off x="3807625" y="2709414"/>
              <a:ext cx="313125" cy="929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Rektangel 13"/>
            <p:cNvSpPr/>
            <p:nvPr userDrawn="1"/>
          </p:nvSpPr>
          <p:spPr>
            <a:xfrm>
              <a:off x="4415438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" name="Rektangel 14"/>
            <p:cNvSpPr/>
            <p:nvPr userDrawn="1"/>
          </p:nvSpPr>
          <p:spPr>
            <a:xfrm>
              <a:off x="5023251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6" name="Rektangel 15"/>
            <p:cNvSpPr/>
            <p:nvPr userDrawn="1"/>
          </p:nvSpPr>
          <p:spPr>
            <a:xfrm>
              <a:off x="5631063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7" name="Rektangel 16"/>
            <p:cNvSpPr/>
            <p:nvPr userDrawn="1"/>
          </p:nvSpPr>
          <p:spPr>
            <a:xfrm>
              <a:off x="6238875" y="2709414"/>
              <a:ext cx="313125" cy="929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8" name="Platshållare fö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41B2F4A-BE21-4025-AF47-46EF6ED8595B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294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8C6628-DB45-42E7-A81E-30290FE114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4E7DDD-A34D-4542-AC1B-E551D89B6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E3574-E8A4-4CB0-AAED-C1C054B3D91E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87DA18-3640-4ECA-AF96-5C0B1711C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AC03A7-6564-4B9C-944F-07AE41498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7966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4304A9-AB1F-4FC0-A308-05A2ABAE6F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748732-0971-4FEA-ABD1-69385C3B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734AEE-519F-42A1-986C-102148BD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5E0B101-04F6-4AB3-AEBE-3B170B8A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94EB835-DD35-405B-932E-86D3D88696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8776" y="1012825"/>
            <a:ext cx="8426450" cy="34575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0576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objekt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1011600"/>
            <a:ext cx="842645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  <a:cs typeface="FrankRuehl" panose="020B0604020202020204" pitchFamily="34" charset="-79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99600"/>
            <a:ext cx="8426450" cy="317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81C61DF-044C-4787-BDCC-15E56F6EFA50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2021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2 objekt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1011600"/>
            <a:ext cx="414020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  <a:cs typeface="FrankRuehl" panose="020B0604020202020204" pitchFamily="34" charset="-79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99600"/>
            <a:ext cx="4140200" cy="3171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9" hasCustomPrompt="1"/>
          </p:nvPr>
        </p:nvSpPr>
        <p:spPr>
          <a:xfrm>
            <a:off x="4645025" y="1011600"/>
            <a:ext cx="414020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5"/>
          </p:nvPr>
        </p:nvSpPr>
        <p:spPr>
          <a:xfrm>
            <a:off x="4645025" y="1299600"/>
            <a:ext cx="4140200" cy="3171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3266ADCB-94AC-403A-8336-AF182BD94B2E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338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08000"/>
            <a:ext cx="8426450" cy="1404000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538000"/>
            <a:ext cx="8426450" cy="1213263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AB03F4C-A04A-48D4-A689-746FE3AE619F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953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60000"/>
            <a:ext cx="8426450" cy="439200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99200"/>
            <a:ext cx="8426450" cy="325014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E0F49C7-D728-429F-B020-FF8D522EBD84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6868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440426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99200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4"/>
          </p:nvPr>
        </p:nvSpPr>
        <p:spPr>
          <a:xfrm>
            <a:off x="358775" y="1332000"/>
            <a:ext cx="8426450" cy="3138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A7818AF-202C-468F-A0D6-7358FECEB54F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6227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öv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720000"/>
            <a:ext cx="8426450" cy="360000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60362"/>
            <a:ext cx="8426450" cy="324651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8EC3A9A-11D3-4637-9820-B9FF33F0CB56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21471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öv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720000"/>
            <a:ext cx="8426450" cy="360000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60362"/>
            <a:ext cx="8426450" cy="324651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1117CC-EAF5-4C6A-9D4F-BA334AFC7236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Platshållare för innehåll 8">
            <a:extLst>
              <a:ext uri="{FF2B5EF4-FFF2-40B4-BE49-F238E27FC236}">
                <a16:creationId xmlns:a16="http://schemas.microsoft.com/office/drawing/2014/main" id="{73C66600-DFFE-4510-B0FB-111C5D903B4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8775" y="1332000"/>
            <a:ext cx="8426450" cy="3138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484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3601" y="360000"/>
            <a:ext cx="2827082" cy="522061"/>
          </a:xfrm>
          <a:ln w="31750">
            <a:solidFill>
              <a:schemeClr val="accent1"/>
            </a:solidFill>
            <a:miter lim="800000"/>
          </a:ln>
        </p:spPr>
        <p:txBody>
          <a:bodyPr lIns="144000" tIns="36000" anchor="ctr">
            <a:normAutofit/>
          </a:bodyPr>
          <a:lstStyle>
            <a:lvl1pPr>
              <a:lnSpc>
                <a:spcPct val="90000"/>
              </a:lnSpc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3600" y="882061"/>
            <a:ext cx="2826000" cy="3572464"/>
          </a:xfrm>
          <a:ln w="31750">
            <a:solidFill>
              <a:schemeClr val="accent1"/>
            </a:solidFill>
            <a:miter lim="800000"/>
          </a:ln>
        </p:spPr>
        <p:txBody>
          <a:bodyPr lIns="144000" tIns="108000" rIns="108000" anchor="t">
            <a:noAutofit/>
          </a:bodyPr>
          <a:lstStyle>
            <a:lvl1pPr marL="144000" marR="0" indent="-144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400" b="0" baseline="0"/>
            </a:lvl1pPr>
          </a:lstStyle>
          <a:p>
            <a:pPr lvl="0"/>
            <a:r>
              <a:rPr lang="sv-SE" dirty="0"/>
              <a:t>Skriv in punktlista (om du istället vill ha löpande text kan du klicka bort listläget i menyn.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723FF1E5-098E-48E6-B1B2-F704F15E5838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902A238-18A8-4BDF-979A-E951C0821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52092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E66A6F27-B334-4257-9662-90B3EA9133B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52092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17991237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faktaruta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27724" y="1299600"/>
            <a:ext cx="2857501" cy="3170800"/>
          </a:xfrm>
          <a:solidFill>
            <a:schemeClr val="accent5">
              <a:alpha val="50000"/>
            </a:schemeClr>
          </a:solidFill>
          <a:ln w="31750">
            <a:noFill/>
            <a:miter lim="800000"/>
          </a:ln>
        </p:spPr>
        <p:txBody>
          <a:bodyPr lIns="144000" tIns="144000" rIns="108000" anchor="t">
            <a:noAutofit/>
          </a:bodyPr>
          <a:lstStyle>
            <a:lvl1pPr marL="144000" marR="0" indent="-144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400" b="0" baseline="0"/>
            </a:lvl1pPr>
          </a:lstStyle>
          <a:p>
            <a:pPr lvl="0"/>
            <a:r>
              <a:rPr lang="sv-SE" dirty="0"/>
              <a:t>Skriv in punktlista (om du istället vill ha löpande text kan du klicka bort listläget i menyn.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FAC5B7D5-2B5A-40E6-9C89-C88719F95F2F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902A238-18A8-4BDF-979A-E951C0821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E66A6F27-B334-4257-9662-90B3EA9133B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52092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0641035-7216-48C7-A5DC-A9AD52FFC4DD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 rot="2700000">
            <a:off x="6173999" y="1227599"/>
            <a:ext cx="144000" cy="144000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27724" y="1012825"/>
            <a:ext cx="2857501" cy="324000"/>
          </a:xfrm>
          <a:ln w="31750">
            <a:noFill/>
            <a:miter lim="800000"/>
          </a:ln>
        </p:spPr>
        <p:txBody>
          <a:bodyPr lIns="0" tIns="0" anchor="t" anchorCtr="0">
            <a:normAutofit/>
          </a:bodyPr>
          <a:lstStyle>
            <a:lvl1pPr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</p:spTree>
    <p:extLst>
      <p:ext uri="{BB962C8B-B14F-4D97-AF65-F5344CB8AC3E}">
        <p14:creationId xmlns:p14="http://schemas.microsoft.com/office/powerpoint/2010/main" val="8386039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0C1F19-0230-4009-A2C4-1657CBA59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385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E637FDA-3FFB-4E88-A376-F7B3E1E2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09D3-57B0-4BB3-BAE7-0E91465A9429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467239-01FE-4FEE-A714-2A2CD7A8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A22486-B0D4-402D-845D-1B6C1107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CFAA4906-5E49-4FD8-8F8B-E505A25B2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358774"/>
            <a:ext cx="4213225" cy="4111626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5CBB588F-A7D3-4A09-A632-4B802091E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38520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3573097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 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CFAA4906-5E49-4FD8-8F8B-E505A25B2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5" y="358774"/>
            <a:ext cx="4213225" cy="4111626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00C1F19-0230-4009-A2C4-1657CBA59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225" y="358774"/>
            <a:ext cx="385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E637FDA-3FFB-4E88-A376-F7B3E1E2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0547F-C091-45DD-B006-B2B6DC026999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467239-01FE-4FEE-A714-2A2CD7A8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A22486-B0D4-402D-845D-1B6C1107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5CBB588F-A7D3-4A09-A632-4B802091E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933225" y="1012825"/>
            <a:ext cx="38520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17139263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not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 flipH="1">
            <a:off x="5955738" y="1086046"/>
            <a:ext cx="2815621" cy="2063154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4445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4445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11" name="Platshållare för innehåll 7"/>
          <p:cNvSpPr>
            <a:spLocks noGrp="1"/>
          </p:cNvSpPr>
          <p:nvPr>
            <p:ph sz="quarter" idx="25"/>
          </p:nvPr>
        </p:nvSpPr>
        <p:spPr>
          <a:xfrm>
            <a:off x="358776" y="1012825"/>
            <a:ext cx="5209200" cy="34575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26" hasCustomPrompt="1"/>
          </p:nvPr>
        </p:nvSpPr>
        <p:spPr>
          <a:xfrm>
            <a:off x="5927725" y="1066800"/>
            <a:ext cx="2857500" cy="1701800"/>
          </a:xfrm>
        </p:spPr>
        <p:txBody>
          <a:bodyPr lIns="180000" tIns="180000" rIns="180000" bIns="180000" anchor="ctr">
            <a:normAutofit/>
          </a:bodyPr>
          <a:lstStyle>
            <a:lvl1pPr algn="ctr">
              <a:defRPr sz="1800" b="0" i="1"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7"/>
          </p:nvPr>
        </p:nvSpPr>
        <p:spPr/>
        <p:txBody>
          <a:bodyPr/>
          <a:lstStyle/>
          <a:p>
            <a:fld id="{F043FACE-1A95-4511-A301-D615807F934A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34116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, rubrik vänster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lIns="144000" tIns="72000" anchor="t">
            <a:normAutofit/>
          </a:bodyPr>
          <a:lstStyle>
            <a:lvl1pPr algn="l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F03F24F-976E-4A41-A081-890269C7F25C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48F918F8-630B-4938-985C-5534B6A3F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60364"/>
            <a:ext cx="3571875" cy="3751200"/>
          </a:xfrm>
          <a:effectLst/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3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D66796-E07E-4CC7-9C6C-657D4680F7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572000" y="0"/>
            <a:ext cx="4572000" cy="4471200"/>
          </a:xfrm>
          <a:solidFill>
            <a:srgbClr val="00427A">
              <a:alpha val="85098"/>
            </a:srgbClr>
          </a:solidFill>
        </p:spPr>
        <p:txBody>
          <a:bodyPr lIns="360000" tIns="360000" rIns="360000" bIns="360000" anchor="ctr"/>
          <a:lstStyle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Här kan du lägga till text eller grafik.</a:t>
            </a:r>
          </a:p>
        </p:txBody>
      </p:sp>
    </p:spTree>
    <p:extLst>
      <p:ext uri="{BB962C8B-B14F-4D97-AF65-F5344CB8AC3E}">
        <p14:creationId xmlns:p14="http://schemas.microsoft.com/office/powerpoint/2010/main" val="111153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sidfot, vit 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358775" y="360363"/>
            <a:ext cx="8426450" cy="4110038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27099" y="1012825"/>
            <a:ext cx="7289801" cy="1555586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927099" y="2694412"/>
            <a:ext cx="7289801" cy="1201314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E3245C1-D344-42EE-98ED-5D7DD3E74EE9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686062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, innehåll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8A37E02B-06F2-49F0-BE0E-689EA4C3F71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lIns="144000"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74304A9-AB1F-4FC0-A308-05A2ABAE6F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748732-0971-4FEA-ABD1-69385C3B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76BB-3F00-422E-AD42-6EB263DC30E2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734AEE-519F-42A1-986C-102148BD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5E0B101-04F6-4AB3-AEBE-3B170B8A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94EB835-DD35-405B-932E-86D3D88696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8776" y="1012825"/>
            <a:ext cx="8426450" cy="34575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27406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929899"/>
            <a:ext cx="4425950" cy="2697884"/>
          </a:xfrm>
        </p:spPr>
        <p:txBody>
          <a:bodyPr lIns="180000" tIns="180000" rIns="180000" bIns="180000" anchor="ctr"/>
          <a:lstStyle>
            <a:lvl1pPr algn="ctr">
              <a:lnSpc>
                <a:spcPct val="90000"/>
              </a:lnSpc>
              <a:defRPr sz="2400" b="0" i="1" kern="1200" spc="-40" baseline="0"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sv-SE" dirty="0"/>
              <a:t>Lägg till text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635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635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29DA-4C34-4284-82E1-01DAD2E2B04A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3599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rubrik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1008000"/>
            <a:ext cx="4425950" cy="2628000"/>
          </a:xfrm>
        </p:spPr>
        <p:txBody>
          <a:bodyPr lIns="180000" tIns="180000" rIns="180000" bIns="180000" anchor="ctr"/>
          <a:lstStyle>
            <a:lvl1pPr algn="ctr">
              <a:lnSpc>
                <a:spcPct val="80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635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635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6384-AF3E-4B20-9795-DCADE2E02EE7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848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,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5" y="1012824"/>
            <a:ext cx="200025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53" hasCustomPrompt="1"/>
          </p:nvPr>
        </p:nvSpPr>
        <p:spPr>
          <a:xfrm>
            <a:off x="358775" y="3283200"/>
            <a:ext cx="200025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57" hasCustomPrompt="1"/>
          </p:nvPr>
        </p:nvSpPr>
        <p:spPr>
          <a:xfrm>
            <a:off x="358775" y="3531600"/>
            <a:ext cx="200025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20" name="Platshållare för bild 6"/>
          <p:cNvSpPr>
            <a:spLocks noGrp="1"/>
          </p:cNvSpPr>
          <p:nvPr>
            <p:ph type="pic" sz="quarter" idx="20"/>
          </p:nvPr>
        </p:nvSpPr>
        <p:spPr>
          <a:xfrm>
            <a:off x="2501900" y="1012824"/>
            <a:ext cx="1997075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9" name="Platshållare för text 7"/>
          <p:cNvSpPr>
            <a:spLocks noGrp="1"/>
          </p:cNvSpPr>
          <p:nvPr>
            <p:ph type="body" sz="quarter" idx="54" hasCustomPrompt="1"/>
          </p:nvPr>
        </p:nvSpPr>
        <p:spPr>
          <a:xfrm>
            <a:off x="2501900" y="3283200"/>
            <a:ext cx="199800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5" name="Platshållare för text 14"/>
          <p:cNvSpPr>
            <a:spLocks noGrp="1"/>
          </p:cNvSpPr>
          <p:nvPr>
            <p:ph type="body" sz="quarter" idx="58" hasCustomPrompt="1"/>
          </p:nvPr>
        </p:nvSpPr>
        <p:spPr>
          <a:xfrm>
            <a:off x="2501900" y="3531600"/>
            <a:ext cx="199800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27" name="Platshållare för bild 6"/>
          <p:cNvSpPr>
            <a:spLocks noGrp="1"/>
          </p:cNvSpPr>
          <p:nvPr>
            <p:ph type="pic" sz="quarter" idx="27"/>
          </p:nvPr>
        </p:nvSpPr>
        <p:spPr>
          <a:xfrm>
            <a:off x="4647600" y="1012824"/>
            <a:ext cx="199800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3" name="Platshållare för text 7"/>
          <p:cNvSpPr>
            <a:spLocks noGrp="1"/>
          </p:cNvSpPr>
          <p:nvPr>
            <p:ph type="body" sz="quarter" idx="55" hasCustomPrompt="1"/>
          </p:nvPr>
        </p:nvSpPr>
        <p:spPr>
          <a:xfrm>
            <a:off x="4647600" y="3283200"/>
            <a:ext cx="1994499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6" name="Platshållare för text 14"/>
          <p:cNvSpPr>
            <a:spLocks noGrp="1"/>
          </p:cNvSpPr>
          <p:nvPr>
            <p:ph type="body" sz="quarter" idx="59" hasCustomPrompt="1"/>
          </p:nvPr>
        </p:nvSpPr>
        <p:spPr>
          <a:xfrm>
            <a:off x="4648199" y="3531600"/>
            <a:ext cx="1993899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34" name="Platshållare för bild 6"/>
          <p:cNvSpPr>
            <a:spLocks noGrp="1"/>
          </p:cNvSpPr>
          <p:nvPr>
            <p:ph type="pic" sz="quarter" idx="34"/>
          </p:nvPr>
        </p:nvSpPr>
        <p:spPr>
          <a:xfrm>
            <a:off x="6786000" y="1012824"/>
            <a:ext cx="199800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4" name="Platshållare för text 7"/>
          <p:cNvSpPr>
            <a:spLocks noGrp="1"/>
          </p:cNvSpPr>
          <p:nvPr>
            <p:ph type="body" sz="quarter" idx="56" hasCustomPrompt="1"/>
          </p:nvPr>
        </p:nvSpPr>
        <p:spPr>
          <a:xfrm>
            <a:off x="6784975" y="3283200"/>
            <a:ext cx="200025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7" name="Platshållare för text 14"/>
          <p:cNvSpPr>
            <a:spLocks noGrp="1"/>
          </p:cNvSpPr>
          <p:nvPr>
            <p:ph type="body" sz="quarter" idx="60" hasCustomPrompt="1"/>
          </p:nvPr>
        </p:nvSpPr>
        <p:spPr>
          <a:xfrm>
            <a:off x="6784975" y="3531600"/>
            <a:ext cx="200025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77"/>
          </p:nvPr>
        </p:nvSpPr>
        <p:spPr/>
        <p:txBody>
          <a:bodyPr/>
          <a:lstStyle/>
          <a:p>
            <a:fld id="{CF83823D-1774-4E6F-BCEA-5C2D1E32539B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7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7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tabell 3">
            <a:extLst>
              <a:ext uri="{FF2B5EF4-FFF2-40B4-BE49-F238E27FC236}">
                <a16:creationId xmlns:a16="http://schemas.microsoft.com/office/drawing/2014/main" id="{9D2BC1A9-CECA-433A-9FE0-D2F0546492E2}"/>
              </a:ext>
            </a:extLst>
          </p:cNvPr>
          <p:cNvSpPr>
            <a:spLocks noGrp="1"/>
          </p:cNvSpPr>
          <p:nvPr>
            <p:ph type="tbl" sz="quarter" idx="80" hasCustomPrompt="1"/>
          </p:nvPr>
        </p:nvSpPr>
        <p:spPr>
          <a:xfrm>
            <a:off x="358775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1" name="Platshållare för tabell 3">
            <a:extLst>
              <a:ext uri="{FF2B5EF4-FFF2-40B4-BE49-F238E27FC236}">
                <a16:creationId xmlns:a16="http://schemas.microsoft.com/office/drawing/2014/main" id="{7853DE58-6AAF-4C59-B8B7-7D8F25A5272F}"/>
              </a:ext>
            </a:extLst>
          </p:cNvPr>
          <p:cNvSpPr>
            <a:spLocks noGrp="1"/>
          </p:cNvSpPr>
          <p:nvPr>
            <p:ph type="tbl" sz="quarter" idx="81" hasCustomPrompt="1"/>
          </p:nvPr>
        </p:nvSpPr>
        <p:spPr>
          <a:xfrm>
            <a:off x="2498725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2" name="Platshållare för tabell 3">
            <a:extLst>
              <a:ext uri="{FF2B5EF4-FFF2-40B4-BE49-F238E27FC236}">
                <a16:creationId xmlns:a16="http://schemas.microsoft.com/office/drawing/2014/main" id="{48003962-C871-4CA0-B649-D7D1A15A5244}"/>
              </a:ext>
            </a:extLst>
          </p:cNvPr>
          <p:cNvSpPr>
            <a:spLocks noGrp="1"/>
          </p:cNvSpPr>
          <p:nvPr>
            <p:ph type="tbl" sz="quarter" idx="82" hasCustomPrompt="1"/>
          </p:nvPr>
        </p:nvSpPr>
        <p:spPr>
          <a:xfrm>
            <a:off x="4648199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3" name="Platshållare för tabell 3">
            <a:extLst>
              <a:ext uri="{FF2B5EF4-FFF2-40B4-BE49-F238E27FC236}">
                <a16:creationId xmlns:a16="http://schemas.microsoft.com/office/drawing/2014/main" id="{F55151F3-2932-426C-8A70-F4328088CDC0}"/>
              </a:ext>
            </a:extLst>
          </p:cNvPr>
          <p:cNvSpPr>
            <a:spLocks noGrp="1"/>
          </p:cNvSpPr>
          <p:nvPr>
            <p:ph type="tbl" sz="quarter" idx="83" hasCustomPrompt="1"/>
          </p:nvPr>
        </p:nvSpPr>
        <p:spPr>
          <a:xfrm>
            <a:off x="6786000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4" name="Platshållare för tabell 3">
            <a:extLst>
              <a:ext uri="{FF2B5EF4-FFF2-40B4-BE49-F238E27FC236}">
                <a16:creationId xmlns:a16="http://schemas.microsoft.com/office/drawing/2014/main" id="{1DD5A640-2E3C-4BAE-8C1B-CBEC671B516B}"/>
              </a:ext>
            </a:extLst>
          </p:cNvPr>
          <p:cNvSpPr>
            <a:spLocks noGrp="1"/>
          </p:cNvSpPr>
          <p:nvPr>
            <p:ph type="tbl" sz="quarter" idx="84" hasCustomPrompt="1"/>
          </p:nvPr>
        </p:nvSpPr>
        <p:spPr>
          <a:xfrm>
            <a:off x="358775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5" name="Platshållare för tabell 3">
            <a:extLst>
              <a:ext uri="{FF2B5EF4-FFF2-40B4-BE49-F238E27FC236}">
                <a16:creationId xmlns:a16="http://schemas.microsoft.com/office/drawing/2014/main" id="{5DE9A05F-81ED-4636-8B16-B85C15826D63}"/>
              </a:ext>
            </a:extLst>
          </p:cNvPr>
          <p:cNvSpPr>
            <a:spLocks noGrp="1"/>
          </p:cNvSpPr>
          <p:nvPr>
            <p:ph type="tbl" sz="quarter" idx="85" hasCustomPrompt="1"/>
          </p:nvPr>
        </p:nvSpPr>
        <p:spPr>
          <a:xfrm>
            <a:off x="2498725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6" name="Platshållare för tabell 3">
            <a:extLst>
              <a:ext uri="{FF2B5EF4-FFF2-40B4-BE49-F238E27FC236}">
                <a16:creationId xmlns:a16="http://schemas.microsoft.com/office/drawing/2014/main" id="{C6D1DDE0-BA88-43BE-A7F9-AB8BC28F8A7D}"/>
              </a:ext>
            </a:extLst>
          </p:cNvPr>
          <p:cNvSpPr>
            <a:spLocks noGrp="1"/>
          </p:cNvSpPr>
          <p:nvPr>
            <p:ph type="tbl" sz="quarter" idx="86" hasCustomPrompt="1"/>
          </p:nvPr>
        </p:nvSpPr>
        <p:spPr>
          <a:xfrm>
            <a:off x="4648199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8" name="Platshållare för tabell 3">
            <a:extLst>
              <a:ext uri="{FF2B5EF4-FFF2-40B4-BE49-F238E27FC236}">
                <a16:creationId xmlns:a16="http://schemas.microsoft.com/office/drawing/2014/main" id="{E8D0CD4E-F37B-4E93-853B-C411DE3F0DDD}"/>
              </a:ext>
            </a:extLst>
          </p:cNvPr>
          <p:cNvSpPr>
            <a:spLocks noGrp="1"/>
          </p:cNvSpPr>
          <p:nvPr>
            <p:ph type="tbl" sz="quarter" idx="87" hasCustomPrompt="1"/>
          </p:nvPr>
        </p:nvSpPr>
        <p:spPr>
          <a:xfrm>
            <a:off x="6786000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661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u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774" y="192383"/>
            <a:ext cx="8426451" cy="473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42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st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1796" y="364793"/>
            <a:ext cx="4881112" cy="4105608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941A-CE14-4788-93F4-57C612EC37D6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6594FF8A-2A2A-44E2-B9EB-82B758E745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2BDD225-FB17-4B0A-AE2B-37363251C0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144230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l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0000" y="156458"/>
            <a:ext cx="4825225" cy="4313943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E73A6-EEE6-46CF-ADD6-84D4933DDDEE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78555E99-8B64-4C3F-9903-8C560D96D5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2EF5A1E-45C5-452D-8034-0D050900FD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209272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4572000" y="358775"/>
            <a:ext cx="4213225" cy="41116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A6D72C-C00D-4511-900B-57DD74C05301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72885E4A-E791-4439-8013-A3993BF6E87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7B9B6E10-10FD-45EC-85CF-B16F26F6A0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193804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 8">
            <a:extLst>
              <a:ext uri="{FF2B5EF4-FFF2-40B4-BE49-F238E27FC236}">
                <a16:creationId xmlns:a16="http://schemas.microsoft.com/office/drawing/2014/main" id="{F6FD5662-8F4A-4921-AC02-364146C361F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</p:spTree>
    <p:extLst>
      <p:ext uri="{BB962C8B-B14F-4D97-AF65-F5344CB8AC3E}">
        <p14:creationId xmlns:p14="http://schemas.microsoft.com/office/powerpoint/2010/main" val="1375916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fler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3601" y="360000"/>
            <a:ext cx="2827082" cy="522061"/>
          </a:xfrm>
          <a:ln w="31750">
            <a:solidFill>
              <a:schemeClr val="accent1"/>
            </a:solidFill>
            <a:miter lim="800000"/>
          </a:ln>
        </p:spPr>
        <p:txBody>
          <a:bodyPr lIns="144000" tIns="36000" anchor="ctr">
            <a:normAutofit/>
          </a:bodyPr>
          <a:lstStyle>
            <a:lvl1pPr>
              <a:lnSpc>
                <a:spcPct val="90000"/>
              </a:lnSpc>
              <a:defRPr sz="16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3600" y="882061"/>
            <a:ext cx="2826000" cy="3572464"/>
          </a:xfrm>
          <a:ln w="31750">
            <a:solidFill>
              <a:schemeClr val="accent1"/>
            </a:solidFill>
            <a:miter lim="800000"/>
          </a:ln>
        </p:spPr>
        <p:txBody>
          <a:bodyPr lIns="144000" tIns="108000" rIns="108000" anchor="t">
            <a:noAutofit/>
          </a:bodyPr>
          <a:lstStyle>
            <a:lvl1pPr marL="216000" marR="0" indent="-216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400" b="0" baseline="0"/>
            </a:lvl1pPr>
          </a:lstStyle>
          <a:p>
            <a:pPr lvl="0"/>
            <a:r>
              <a:rPr lang="sv-SE" dirty="0"/>
              <a:t>Skriv in punktlista (om du istället vill ha löpande text kan du klicka bort listläget i menyn.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4" y="358775"/>
            <a:ext cx="5209200" cy="4111625"/>
          </a:xfrm>
          <a:solidFill>
            <a:schemeClr val="accent5"/>
          </a:solidFill>
        </p:spPr>
        <p:txBody>
          <a:bodyPr lIns="108000" tIns="108000" anchor="t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FBD77827-D793-469F-8733-3E7FB258C0E8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9831AA86-9433-43F4-85CE-3C7A7A46C2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3571875" cy="3391200"/>
          </a:xfrm>
          <a:effectLst/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214253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58775" y="358774"/>
            <a:ext cx="842645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58775" y="1014399"/>
            <a:ext cx="8426450" cy="34560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  <a:p>
            <a:pPr lvl="5"/>
            <a:r>
              <a:rPr lang="sv-SE" dirty="0"/>
              <a:t>Nivå sex</a:t>
            </a:r>
          </a:p>
          <a:p>
            <a:pPr lvl="6"/>
            <a:r>
              <a:rPr lang="sv-SE" dirty="0"/>
              <a:t>Nivå sju</a:t>
            </a:r>
          </a:p>
          <a:p>
            <a:pPr lvl="7"/>
            <a:r>
              <a:rPr lang="sv-SE" dirty="0"/>
              <a:t>Nivå åtta</a:t>
            </a:r>
          </a:p>
          <a:p>
            <a:pPr lvl="8"/>
            <a:r>
              <a:rPr lang="sv-SE" dirty="0"/>
              <a:t>Nivå nio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48908" y="4719600"/>
            <a:ext cx="467991" cy="22082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 i="0" spc="0" baseline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fld id="{6510852F-8A92-4179-8647-7356372A53EC}" type="datetime1">
              <a:rPr lang="sv-SE" smtClean="0"/>
              <a:t>2023-06-28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13100" y="4719600"/>
            <a:ext cx="4447577" cy="220825"/>
          </a:xfrm>
          <a:prstGeom prst="rect">
            <a:avLst/>
          </a:prstGeom>
          <a:blipFill>
            <a:blip r:embed="rId3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vert="horz" wrap="square" lIns="0" tIns="0" rIns="108000" bIns="0" rtlCol="0" anchor="b" anchorCtr="0">
            <a:noAutofit/>
          </a:bodyPr>
          <a:lstStyle>
            <a:lvl1pPr algn="r">
              <a:defRPr sz="700" b="0" i="0" spc="0" baseline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216899" y="4696553"/>
            <a:ext cx="584201" cy="287864"/>
          </a:xfrm>
          <a:prstGeom prst="rect">
            <a:avLst/>
          </a:prstGeom>
          <a:noFill/>
        </p:spPr>
        <p:txBody>
          <a:bodyPr vert="horz" wrap="none" lIns="0" tIns="0" rIns="0" bIns="0" rtlCol="0" anchor="b" anchorCtr="0"/>
          <a:lstStyle>
            <a:lvl1pPr algn="r">
              <a:defRPr sz="2200" b="0" i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0000500000000000000" pitchFamily="50" charset="0"/>
              </a:defRPr>
            </a:lvl1pPr>
          </a:lstStyle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53EE280D-00E4-1B4E-DD41-7D1996C94400}"/>
              </a:ext>
            </a:extLst>
          </p:cNvPr>
          <p:cNvPicPr>
            <a:picLocks noChangeAspect="1"/>
          </p:cNvPicPr>
          <p:nvPr userDrawn="1"/>
        </p:nvPicPr>
        <p:blipFill>
          <a:blip r:embed="rId36"/>
          <a:stretch>
            <a:fillRect/>
          </a:stretch>
        </p:blipFill>
        <p:spPr>
          <a:xfrm>
            <a:off x="333729" y="4584644"/>
            <a:ext cx="2229147" cy="508402"/>
          </a:xfrm>
          <a:prstGeom prst="rect">
            <a:avLst/>
          </a:prstGeom>
        </p:spPr>
      </p:pic>
      <p:sp>
        <p:nvSpPr>
          <p:cNvPr id="12" name="MSIPCMContentMarking" descr="{&quot;HashCode&quot;:-1153307947,&quot;Placement&quot;:&quot;Footer&quot;,&quot;Top&quot;:387.034332,&quot;Left&quot;:315.1878,&quot;SlideWidth&quot;:720,&quot;SlideHeight&quot;:405}">
            <a:extLst>
              <a:ext uri="{FF2B5EF4-FFF2-40B4-BE49-F238E27FC236}">
                <a16:creationId xmlns:a16="http://schemas.microsoft.com/office/drawing/2014/main" id="{0BCCAEEB-31CD-1432-74E1-162B1BF5B111}"/>
              </a:ext>
            </a:extLst>
          </p:cNvPr>
          <p:cNvSpPr txBox="1"/>
          <p:nvPr userDrawn="1"/>
        </p:nvSpPr>
        <p:spPr>
          <a:xfrm>
            <a:off x="4002885" y="4915336"/>
            <a:ext cx="1138231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</a:rPr>
              <a:t>Informationsklass: K2</a:t>
            </a:r>
            <a:endParaRPr lang="sv-SE" sz="800" dirty="0" err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61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735" r:id="rId3"/>
    <p:sldLayoutId id="2147483668" r:id="rId4"/>
    <p:sldLayoutId id="2147483663" r:id="rId5"/>
    <p:sldLayoutId id="2147483670" r:id="rId6"/>
    <p:sldLayoutId id="2147483679" r:id="rId7"/>
    <p:sldLayoutId id="2147483750" r:id="rId8"/>
    <p:sldLayoutId id="2147483682" r:id="rId9"/>
    <p:sldLayoutId id="2147483733" r:id="rId10"/>
    <p:sldLayoutId id="2147483734" r:id="rId11"/>
    <p:sldLayoutId id="2147483673" r:id="rId12"/>
    <p:sldLayoutId id="2147483676" r:id="rId13"/>
    <p:sldLayoutId id="2147483675" r:id="rId14"/>
    <p:sldLayoutId id="2147483677" r:id="rId15"/>
    <p:sldLayoutId id="2147483740" r:id="rId16"/>
    <p:sldLayoutId id="2147483741" r:id="rId17"/>
    <p:sldLayoutId id="2147483718" r:id="rId18"/>
    <p:sldLayoutId id="2147483744" r:id="rId19"/>
    <p:sldLayoutId id="2147483698" r:id="rId20"/>
    <p:sldLayoutId id="2147483683" r:id="rId21"/>
    <p:sldLayoutId id="2147483742" r:id="rId22"/>
    <p:sldLayoutId id="2147483743" r:id="rId23"/>
    <p:sldLayoutId id="2147483746" r:id="rId24"/>
    <p:sldLayoutId id="2147483747" r:id="rId25"/>
    <p:sldLayoutId id="2147483736" r:id="rId26"/>
    <p:sldLayoutId id="2147483739" r:id="rId27"/>
    <p:sldLayoutId id="2147483713" r:id="rId28"/>
    <p:sldLayoutId id="2147483751" r:id="rId29"/>
    <p:sldLayoutId id="2147483749" r:id="rId30"/>
    <p:sldLayoutId id="2147483671" r:id="rId31"/>
    <p:sldLayoutId id="2147483706" r:id="rId32"/>
    <p:sldLayoutId id="2147483685" r:id="rId33"/>
  </p:sldLayoutIdLst>
  <p:hf hdr="0"/>
  <p:txStyles>
    <p:titleStyle>
      <a:lvl1pPr algn="l" defTabSz="457200" rtl="0" eaLnBrk="1" latinLnBrk="0" hangingPunct="1">
        <a:lnSpc>
          <a:spcPct val="85000"/>
        </a:lnSpc>
        <a:spcBef>
          <a:spcPct val="0"/>
        </a:spcBef>
        <a:buNone/>
        <a:defRPr sz="3000" b="1" i="0" kern="1200" spc="-80" baseline="0">
          <a:solidFill>
            <a:schemeClr val="accent1"/>
          </a:solidFill>
          <a:latin typeface="+mj-lt"/>
          <a:ea typeface="Georgia" charset="0"/>
          <a:cs typeface="Georgia" charset="0"/>
        </a:defRPr>
      </a:lvl1pPr>
    </p:titleStyle>
    <p:bodyStyle>
      <a:lvl1pPr marL="0" indent="0" algn="l" defTabSz="457200" rtl="0" eaLnBrk="1" latinLnBrk="0" hangingPunct="1">
        <a:spcBef>
          <a:spcPts val="800"/>
        </a:spcBef>
        <a:buFont typeface="Arial"/>
        <a:buNone/>
        <a:defRPr sz="160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1pPr>
      <a:lvl2pPr marL="144000" indent="-144000" algn="l" defTabSz="457200" rtl="0" eaLnBrk="1" latinLnBrk="0" hangingPunct="1">
        <a:spcBef>
          <a:spcPts val="600"/>
        </a:spcBef>
        <a:buFont typeface="Wingdings" charset="2"/>
        <a:buChar char="§"/>
        <a:defRPr sz="160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2pPr>
      <a:lvl3pPr marL="288000" indent="-144000" algn="l" defTabSz="457200" rtl="0" eaLnBrk="1" latinLnBrk="0" hangingPunct="1">
        <a:spcBef>
          <a:spcPts val="100"/>
        </a:spcBef>
        <a:buFont typeface="Arial"/>
        <a:buChar char="–"/>
        <a:defRPr sz="1400" b="0" i="1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3pPr>
      <a:lvl4pPr marL="0" indent="0" algn="l" defTabSz="457200" rtl="0" eaLnBrk="1" latinLnBrk="0" hangingPunct="1">
        <a:spcBef>
          <a:spcPts val="600"/>
        </a:spcBef>
        <a:spcAft>
          <a:spcPts val="0"/>
        </a:spcAft>
        <a:buFontTx/>
        <a:buNone/>
        <a:defRPr sz="1400" b="0" i="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4pPr>
      <a:lvl5pPr marL="126000" indent="-126000" algn="l" defTabSz="457200" rtl="0" eaLnBrk="1" latinLnBrk="0" hangingPunct="1">
        <a:spcBef>
          <a:spcPts val="400"/>
        </a:spcBef>
        <a:buFont typeface="Wingdings" panose="05000000000000000000" pitchFamily="2" charset="2"/>
        <a:buChar char="§"/>
        <a:defRPr sz="1400" i="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5pPr>
      <a:lvl6pPr marL="252000" indent="-126000" algn="l" defTabSz="457200" rtl="0" eaLnBrk="1" latinLnBrk="0" hangingPunct="1">
        <a:spcBef>
          <a:spcPts val="100"/>
        </a:spcBef>
        <a:buFont typeface="Corbel" panose="020B0503020204020204" pitchFamily="34" charset="0"/>
        <a:buChar char="–"/>
        <a:defRPr sz="1200" i="1" kern="1200" spc="-2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ts val="400"/>
        </a:spcBef>
        <a:buFont typeface="Wingdings" panose="05000000000000000000" pitchFamily="2" charset="2"/>
        <a:buNone/>
        <a:defRPr sz="1200" b="0" kern="1200" spc="-20" baseline="0">
          <a:solidFill>
            <a:schemeClr val="accent1"/>
          </a:solidFill>
          <a:latin typeface="+mn-lt"/>
          <a:ea typeface="+mn-ea"/>
          <a:cs typeface="+mn-cs"/>
        </a:defRPr>
      </a:lvl7pPr>
      <a:lvl8pPr marL="108000" indent="-108000" algn="l" defTabSz="457200" rtl="0" eaLnBrk="1" latinLnBrk="0" hangingPunct="1">
        <a:spcBef>
          <a:spcPts val="300"/>
        </a:spcBef>
        <a:buFont typeface="Wingdings" panose="05000000000000000000" pitchFamily="2" charset="2"/>
        <a:buChar char="§"/>
        <a:defRPr sz="1200" i="0" kern="1200" spc="-20" baseline="0">
          <a:solidFill>
            <a:schemeClr val="accent1"/>
          </a:solidFill>
          <a:latin typeface="+mn-lt"/>
          <a:ea typeface="+mn-ea"/>
          <a:cs typeface="+mn-cs"/>
        </a:defRPr>
      </a:lvl8pPr>
      <a:lvl9pPr marL="216000" indent="-108000" algn="l" defTabSz="457200" rtl="0" eaLnBrk="1" latinLnBrk="0" hangingPunct="1">
        <a:spcBef>
          <a:spcPts val="100"/>
        </a:spcBef>
        <a:buFont typeface="Corbel" panose="020B0503020204020204" pitchFamily="34" charset="0"/>
        <a:buChar char="–"/>
        <a:defRPr sz="1000" i="1" kern="1200" spc="-20" baseline="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5534" userDrawn="1">
          <p15:clr>
            <a:srgbClr val="F26B43"/>
          </p15:clr>
        </p15:guide>
        <p15:guide id="3" pos="226" userDrawn="1">
          <p15:clr>
            <a:srgbClr val="F26B43"/>
          </p15:clr>
        </p15:guide>
        <p15:guide id="4" orient="horz" pos="227" userDrawn="1">
          <p15:clr>
            <a:srgbClr val="F26B43"/>
          </p15:clr>
        </p15:guide>
        <p15:guide id="5" orient="horz" pos="2816" userDrawn="1">
          <p15:clr>
            <a:srgbClr val="F26B43"/>
          </p15:clr>
        </p15:guide>
        <p15:guide id="43" pos="2880" userDrawn="1">
          <p15:clr>
            <a:srgbClr val="F26B43"/>
          </p15:clr>
        </p15:guide>
        <p15:guide id="44" pos="584" userDrawn="1">
          <p15:clr>
            <a:srgbClr val="F26B43"/>
          </p15:clr>
        </p15:guide>
        <p15:guide id="45" pos="676" userDrawn="1">
          <p15:clr>
            <a:srgbClr val="F26B43"/>
          </p15:clr>
        </p15:guide>
        <p15:guide id="46" pos="1034" userDrawn="1">
          <p15:clr>
            <a:srgbClr val="F26B43"/>
          </p15:clr>
        </p15:guide>
        <p15:guide id="47" pos="1126" userDrawn="1">
          <p15:clr>
            <a:srgbClr val="F26B43"/>
          </p15:clr>
        </p15:guide>
        <p15:guide id="48" pos="1486" userDrawn="1">
          <p15:clr>
            <a:srgbClr val="F26B43"/>
          </p15:clr>
        </p15:guide>
        <p15:guide id="49" pos="1576" userDrawn="1">
          <p15:clr>
            <a:srgbClr val="F26B43"/>
          </p15:clr>
        </p15:guide>
        <p15:guide id="51" pos="1934" userDrawn="1">
          <p15:clr>
            <a:srgbClr val="F26B43"/>
          </p15:clr>
        </p15:guide>
        <p15:guide id="52" pos="2041" userDrawn="1">
          <p15:clr>
            <a:srgbClr val="F26B43"/>
          </p15:clr>
        </p15:guide>
        <p15:guide id="53" pos="2384" userDrawn="1">
          <p15:clr>
            <a:srgbClr val="F26B43"/>
          </p15:clr>
        </p15:guide>
        <p15:guide id="54" pos="2476" userDrawn="1">
          <p15:clr>
            <a:srgbClr val="F26B43"/>
          </p15:clr>
        </p15:guide>
        <p15:guide id="55" pos="2834" userDrawn="1">
          <p15:clr>
            <a:srgbClr val="F26B43"/>
          </p15:clr>
        </p15:guide>
        <p15:guide id="56" pos="2926" userDrawn="1">
          <p15:clr>
            <a:srgbClr val="F26B43"/>
          </p15:clr>
        </p15:guide>
        <p15:guide id="57" pos="3284" userDrawn="1">
          <p15:clr>
            <a:srgbClr val="F26B43"/>
          </p15:clr>
        </p15:guide>
        <p15:guide id="58" pos="3376" userDrawn="1">
          <p15:clr>
            <a:srgbClr val="F26B43"/>
          </p15:clr>
        </p15:guide>
        <p15:guide id="59" pos="3734" userDrawn="1">
          <p15:clr>
            <a:srgbClr val="F26B43"/>
          </p15:clr>
        </p15:guide>
        <p15:guide id="60" pos="3826" userDrawn="1">
          <p15:clr>
            <a:srgbClr val="F26B43"/>
          </p15:clr>
        </p15:guide>
        <p15:guide id="61" pos="4184" userDrawn="1">
          <p15:clr>
            <a:srgbClr val="F26B43"/>
          </p15:clr>
        </p15:guide>
        <p15:guide id="62" pos="4274" userDrawn="1">
          <p15:clr>
            <a:srgbClr val="F26B43"/>
          </p15:clr>
        </p15:guide>
        <p15:guide id="63" pos="4634" userDrawn="1">
          <p15:clr>
            <a:srgbClr val="F26B43"/>
          </p15:clr>
        </p15:guide>
        <p15:guide id="64" pos="4726" userDrawn="1">
          <p15:clr>
            <a:srgbClr val="F26B43"/>
          </p15:clr>
        </p15:guide>
        <p15:guide id="65" pos="5084" userDrawn="1">
          <p15:clr>
            <a:srgbClr val="F26B43"/>
          </p15:clr>
        </p15:guide>
        <p15:guide id="66" pos="5176" userDrawn="1">
          <p15:clr>
            <a:srgbClr val="F26B43"/>
          </p15:clr>
        </p15:guide>
        <p15:guide id="68" orient="horz" pos="638" userDrawn="1">
          <p15:clr>
            <a:srgbClr val="F26B43"/>
          </p15:clr>
        </p15:guide>
        <p15:guide id="69" orient="horz" pos="1002" userDrawn="1">
          <p15:clr>
            <a:srgbClr val="F26B43"/>
          </p15:clr>
        </p15:guide>
        <p15:guide id="70" orient="horz" pos="1092" userDrawn="1">
          <p15:clr>
            <a:srgbClr val="F26B43"/>
          </p15:clr>
        </p15:guide>
        <p15:guide id="71" orient="horz" pos="1457" userDrawn="1">
          <p15:clr>
            <a:srgbClr val="F26B43"/>
          </p15:clr>
        </p15:guide>
        <p15:guide id="72" orient="horz" pos="1547" userDrawn="1">
          <p15:clr>
            <a:srgbClr val="F26B43"/>
          </p15:clr>
        </p15:guide>
        <p15:guide id="73" orient="horz" pos="1908" userDrawn="1">
          <p15:clr>
            <a:srgbClr val="F26B43"/>
          </p15:clr>
        </p15:guide>
        <p15:guide id="74" orient="horz" pos="2000" userDrawn="1">
          <p15:clr>
            <a:srgbClr val="F26B43"/>
          </p15:clr>
        </p15:guide>
        <p15:guide id="75" orient="horz" pos="2363" userDrawn="1">
          <p15:clr>
            <a:srgbClr val="F26B43"/>
          </p15:clr>
        </p15:guide>
        <p15:guide id="76" orient="horz" pos="2454" userDrawn="1">
          <p15:clr>
            <a:srgbClr val="F26B43"/>
          </p15:clr>
        </p15:guide>
        <p15:guide id="77" orient="horz" pos="3094" userDrawn="1">
          <p15:clr>
            <a:srgbClr val="F26B43"/>
          </p15:clr>
        </p15:guide>
        <p15:guide id="78" orient="horz" pos="29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3">
            <a:extLst>
              <a:ext uri="{FF2B5EF4-FFF2-40B4-BE49-F238E27FC236}">
                <a16:creationId xmlns:a16="http://schemas.microsoft.com/office/drawing/2014/main" id="{F7848C95-3625-6FEF-562B-31781C07E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16899" y="4696553"/>
            <a:ext cx="584201" cy="287864"/>
          </a:xfrm>
        </p:spPr>
        <p:txBody>
          <a:bodyPr/>
          <a:lstStyle/>
          <a:p>
            <a:pPr>
              <a:spcAft>
                <a:spcPts val="600"/>
              </a:spcAft>
            </a:pPr>
            <a:fld id="{E9DBCB7B-D4FD-EE41-85F0-B6F7A4EFC557}" type="slidenum">
              <a:rPr lang="sv-SE" smtClean="0"/>
              <a:pPr>
                <a:spcAft>
                  <a:spcPts val="600"/>
                </a:spcAft>
              </a:pPr>
              <a:t>1</a:t>
            </a:fld>
            <a:endParaRPr lang="sv-SE"/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A2E4A87-4B20-20BF-1563-D0BB22CD21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/>
          <a:p>
            <a:r>
              <a:rPr lang="sv-SE" dirty="0"/>
              <a:t>Regionala beräkningar - län för län</a:t>
            </a:r>
          </a:p>
        </p:txBody>
      </p:sp>
      <p:sp>
        <p:nvSpPr>
          <p:cNvPr id="15" name="Rubrik 14">
            <a:extLst>
              <a:ext uri="{FF2B5EF4-FFF2-40B4-BE49-F238E27FC236}">
                <a16:creationId xmlns:a16="http://schemas.microsoft.com/office/drawing/2014/main" id="{AB2D05F5-F9A3-B258-AA5E-2CAEFC589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77" y="716050"/>
            <a:ext cx="3559774" cy="2052000"/>
          </a:xfrm>
        </p:spPr>
        <p:txBody>
          <a:bodyPr anchor="b">
            <a:normAutofit/>
          </a:bodyPr>
          <a:lstStyle/>
          <a:p>
            <a:r>
              <a:rPr lang="sv-SE" sz="3600" dirty="0"/>
              <a:t>Så slår räntehöjningen</a:t>
            </a:r>
          </a:p>
        </p:txBody>
      </p:sp>
    </p:spTree>
    <p:extLst>
      <p:ext uri="{BB962C8B-B14F-4D97-AF65-F5344CB8AC3E}">
        <p14:creationId xmlns:p14="http://schemas.microsoft.com/office/powerpoint/2010/main" val="4148635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A89A001-E9FD-66EB-8ED8-B198C6A80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895" y="358774"/>
            <a:ext cx="7847330" cy="576000"/>
          </a:xfrm>
        </p:spPr>
        <p:txBody>
          <a:bodyPr/>
          <a:lstStyle/>
          <a:p>
            <a:r>
              <a:rPr lang="sv-SE" sz="3600" b="0" dirty="0"/>
              <a:t>…för dig som bor i ett småhus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C9B44A-D2D6-28A0-A1F5-84E95969A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2</a:t>
            </a:fld>
            <a:endParaRPr lang="sv-SE" dirty="0"/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5B188F14-0E16-44D5-4D74-04C6A1AFFF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069607"/>
              </p:ext>
            </p:extLst>
          </p:nvPr>
        </p:nvGraphicFramePr>
        <p:xfrm>
          <a:off x="358775" y="1784501"/>
          <a:ext cx="8426451" cy="1915810"/>
        </p:xfrm>
        <a:graphic>
          <a:graphicData uri="http://schemas.openxmlformats.org/drawingml/2006/table">
            <a:tbl>
              <a:tblPr/>
              <a:tblGrid>
                <a:gridCol w="806094">
                  <a:extLst>
                    <a:ext uri="{9D8B030D-6E8A-4147-A177-3AD203B41FA5}">
                      <a16:colId xmlns:a16="http://schemas.microsoft.com/office/drawing/2014/main" val="677680282"/>
                    </a:ext>
                  </a:extLst>
                </a:gridCol>
                <a:gridCol w="809357">
                  <a:extLst>
                    <a:ext uri="{9D8B030D-6E8A-4147-A177-3AD203B41FA5}">
                      <a16:colId xmlns:a16="http://schemas.microsoft.com/office/drawing/2014/main" val="3476896765"/>
                    </a:ext>
                  </a:extLst>
                </a:gridCol>
                <a:gridCol w="709275">
                  <a:extLst>
                    <a:ext uri="{9D8B030D-6E8A-4147-A177-3AD203B41FA5}">
                      <a16:colId xmlns:a16="http://schemas.microsoft.com/office/drawing/2014/main" val="2004179358"/>
                    </a:ext>
                  </a:extLst>
                </a:gridCol>
                <a:gridCol w="1309766">
                  <a:extLst>
                    <a:ext uri="{9D8B030D-6E8A-4147-A177-3AD203B41FA5}">
                      <a16:colId xmlns:a16="http://schemas.microsoft.com/office/drawing/2014/main" val="394390967"/>
                    </a:ext>
                  </a:extLst>
                </a:gridCol>
                <a:gridCol w="1092197">
                  <a:extLst>
                    <a:ext uri="{9D8B030D-6E8A-4147-A177-3AD203B41FA5}">
                      <a16:colId xmlns:a16="http://schemas.microsoft.com/office/drawing/2014/main" val="1844727586"/>
                    </a:ext>
                  </a:extLst>
                </a:gridCol>
                <a:gridCol w="1511017">
                  <a:extLst>
                    <a:ext uri="{9D8B030D-6E8A-4147-A177-3AD203B41FA5}">
                      <a16:colId xmlns:a16="http://schemas.microsoft.com/office/drawing/2014/main" val="3141654538"/>
                    </a:ext>
                  </a:extLst>
                </a:gridCol>
                <a:gridCol w="1083494">
                  <a:extLst>
                    <a:ext uri="{9D8B030D-6E8A-4147-A177-3AD203B41FA5}">
                      <a16:colId xmlns:a16="http://schemas.microsoft.com/office/drawing/2014/main" val="1089594938"/>
                    </a:ext>
                  </a:extLst>
                </a:gridCol>
                <a:gridCol w="1105251">
                  <a:extLst>
                    <a:ext uri="{9D8B030D-6E8A-4147-A177-3AD203B41FA5}">
                      <a16:colId xmlns:a16="http://schemas.microsoft.com/office/drawing/2014/main" val="935381861"/>
                    </a:ext>
                  </a:extLst>
                </a:gridCol>
              </a:tblGrid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Bostadspriser 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Bolån 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Dagens räntekostnad, netto, per månad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Ny räntekostnad, netto, per månad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Kostnadsökning pga räntehöjningen per månad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Kostnadsökning sedan mars 2022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Kostnadsökning sedan mars 2022 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0788823"/>
                  </a:ext>
                </a:extLst>
              </a:tr>
              <a:tr h="88138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maj-23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75% i belåningsgrad 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4,19% i rörlig snittränta (maj -23)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4,44% i rörlig snittränta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kr/mån.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kr/mån.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kr/år.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03300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Riket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3 776 053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2 832 040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6 922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7 335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4 662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55 947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237874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Blekinge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2 101 488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1 576 116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3 852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4 082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2 680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32 165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082524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Dalarnas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2 119 081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1 589 311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3 885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4 116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2 504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30 047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494080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Gotlands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3 997 652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2 998 239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7 328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7 765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437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4 862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58 344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550350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Gävleborgs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2 280 453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1 710 340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4 180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4 430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249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2 866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34 387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014534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Hallands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4 154 405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3 115 804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7 616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8 070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5 165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61 982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838721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Jämtlands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2 603 303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1 952 477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4 772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5 057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3 151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37 809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21602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Jönköpings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2 544 580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1 908 435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4 665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4 943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3 151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37 811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07542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Kalmar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2 241 221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1 680 916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4 108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4 354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2 881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34 577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756381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Kronobergs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2 010 784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1 508 088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3 686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3 906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2 435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29 215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811635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Norrbottens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2 245 181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1 683 886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4 116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4 361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2 842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34 103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233866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Skåne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3 816 569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2 862 427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6 996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7 414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4 758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57 093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15029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Stockholms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7 151 485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5 363 614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13 295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14 178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9 235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110 820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175742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Södermanlands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3 232 425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2 424 319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5 925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6 279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3 829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45 951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071649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Uppsala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3 640 215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2 730 161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6 673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4 474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53 689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6987300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Värmlands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2 148 650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1 611 488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3 939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4 174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2 658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31 900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605228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Västerbottens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2 570 168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1 927 626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4 711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4 993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2 865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34 385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879819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Västernorrlands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1 737 183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1 302 887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3 184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3 374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2 105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25 256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374486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Västmanlands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2 862 254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2 146 691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5 247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5 560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3 419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41 027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300074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Västra Götalands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3 861 499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2 896 124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7 501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4 747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56 963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327057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Örebro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2 357 207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1 767 905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4 321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4 579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2 868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34 422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994698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Östergötlands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3 168 245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2 376 184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5 808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6 154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347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3 775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45 302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666015"/>
                  </a:ext>
                </a:extLst>
              </a:tr>
            </a:tbl>
          </a:graphicData>
        </a:graphic>
      </p:graphicFrame>
      <p:pic>
        <p:nvPicPr>
          <p:cNvPr id="9" name="Bild 8" descr="Hus med hel fyllning">
            <a:extLst>
              <a:ext uri="{FF2B5EF4-FFF2-40B4-BE49-F238E27FC236}">
                <a16:creationId xmlns:a16="http://schemas.microsoft.com/office/drawing/2014/main" id="{D81994D1-FA2C-2909-97C3-4774A9CB0F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95" y="20374"/>
            <a:ext cx="914400" cy="914400"/>
          </a:xfrm>
          <a:prstGeom prst="rect">
            <a:avLst/>
          </a:prstGeom>
        </p:spPr>
      </p:pic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B9A2AB5E-3A15-25E2-9C0A-BB0E2F593B5C}"/>
              </a:ext>
            </a:extLst>
          </p:cNvPr>
          <p:cNvSpPr/>
          <p:nvPr/>
        </p:nvSpPr>
        <p:spPr>
          <a:xfrm>
            <a:off x="3781191" y="882356"/>
            <a:ext cx="1345223" cy="440251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i="0" u="none" strike="noStrike" dirty="0">
                <a:solidFill>
                  <a:schemeClr val="tx1"/>
                </a:solidFill>
                <a:effectLst/>
              </a:rPr>
              <a:t>Höjning </a:t>
            </a:r>
          </a:p>
          <a:p>
            <a:pPr algn="ctr"/>
            <a:r>
              <a:rPr lang="sv-SE" sz="1400" i="0" u="none" strike="noStrike" dirty="0">
                <a:solidFill>
                  <a:schemeClr val="tx1"/>
                </a:solidFill>
                <a:effectLst/>
              </a:rPr>
              <a:t>0,25%</a:t>
            </a:r>
            <a:r>
              <a:rPr lang="sv-SE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" name="Pil: nedåt 11">
            <a:extLst>
              <a:ext uri="{FF2B5EF4-FFF2-40B4-BE49-F238E27FC236}">
                <a16:creationId xmlns:a16="http://schemas.microsoft.com/office/drawing/2014/main" id="{FFFE66A4-8413-66EC-4552-1BF4B230682B}"/>
              </a:ext>
            </a:extLst>
          </p:cNvPr>
          <p:cNvSpPr/>
          <p:nvPr/>
        </p:nvSpPr>
        <p:spPr>
          <a:xfrm>
            <a:off x="4060346" y="1345494"/>
            <a:ext cx="786912" cy="328055"/>
          </a:xfrm>
          <a:prstGeom prst="downArrow">
            <a:avLst>
              <a:gd name="adj1" fmla="val 50000"/>
              <a:gd name="adj2" fmla="val 66396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2241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A89A001-E9FD-66EB-8ED8-B198C6A80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979" y="358774"/>
            <a:ext cx="7802245" cy="576000"/>
          </a:xfrm>
        </p:spPr>
        <p:txBody>
          <a:bodyPr/>
          <a:lstStyle/>
          <a:p>
            <a:r>
              <a:rPr lang="sv-SE" sz="3600" b="0" dirty="0"/>
              <a:t>…för dig som bor i en bostadsrätt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C9B44A-D2D6-28A0-A1F5-84E95969A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3</a:t>
            </a:fld>
            <a:endParaRPr lang="sv-SE" dirty="0"/>
          </a:p>
        </p:txBody>
      </p:sp>
      <p:graphicFrame>
        <p:nvGraphicFramePr>
          <p:cNvPr id="10" name="Tabell 9">
            <a:extLst>
              <a:ext uri="{FF2B5EF4-FFF2-40B4-BE49-F238E27FC236}">
                <a16:creationId xmlns:a16="http://schemas.microsoft.com/office/drawing/2014/main" id="{E1F5BDF5-7A37-4AB0-5ABD-500AD4A24DCD}"/>
              </a:ext>
            </a:extLst>
          </p:cNvPr>
          <p:cNvGraphicFramePr>
            <a:graphicFrameLocks noGrp="1"/>
          </p:cNvGraphicFramePr>
          <p:nvPr/>
        </p:nvGraphicFramePr>
        <p:xfrm>
          <a:off x="358775" y="1788838"/>
          <a:ext cx="8426451" cy="1907136"/>
        </p:xfrm>
        <a:graphic>
          <a:graphicData uri="http://schemas.openxmlformats.org/drawingml/2006/table">
            <a:tbl>
              <a:tblPr/>
              <a:tblGrid>
                <a:gridCol w="806094">
                  <a:extLst>
                    <a:ext uri="{9D8B030D-6E8A-4147-A177-3AD203B41FA5}">
                      <a16:colId xmlns:a16="http://schemas.microsoft.com/office/drawing/2014/main" val="1748089656"/>
                    </a:ext>
                  </a:extLst>
                </a:gridCol>
                <a:gridCol w="809357">
                  <a:extLst>
                    <a:ext uri="{9D8B030D-6E8A-4147-A177-3AD203B41FA5}">
                      <a16:colId xmlns:a16="http://schemas.microsoft.com/office/drawing/2014/main" val="2160960927"/>
                    </a:ext>
                  </a:extLst>
                </a:gridCol>
                <a:gridCol w="709275">
                  <a:extLst>
                    <a:ext uri="{9D8B030D-6E8A-4147-A177-3AD203B41FA5}">
                      <a16:colId xmlns:a16="http://schemas.microsoft.com/office/drawing/2014/main" val="3317627300"/>
                    </a:ext>
                  </a:extLst>
                </a:gridCol>
                <a:gridCol w="1309766">
                  <a:extLst>
                    <a:ext uri="{9D8B030D-6E8A-4147-A177-3AD203B41FA5}">
                      <a16:colId xmlns:a16="http://schemas.microsoft.com/office/drawing/2014/main" val="3378069436"/>
                    </a:ext>
                  </a:extLst>
                </a:gridCol>
                <a:gridCol w="1092197">
                  <a:extLst>
                    <a:ext uri="{9D8B030D-6E8A-4147-A177-3AD203B41FA5}">
                      <a16:colId xmlns:a16="http://schemas.microsoft.com/office/drawing/2014/main" val="824064848"/>
                    </a:ext>
                  </a:extLst>
                </a:gridCol>
                <a:gridCol w="1511017">
                  <a:extLst>
                    <a:ext uri="{9D8B030D-6E8A-4147-A177-3AD203B41FA5}">
                      <a16:colId xmlns:a16="http://schemas.microsoft.com/office/drawing/2014/main" val="1909250185"/>
                    </a:ext>
                  </a:extLst>
                </a:gridCol>
                <a:gridCol w="1083494">
                  <a:extLst>
                    <a:ext uri="{9D8B030D-6E8A-4147-A177-3AD203B41FA5}">
                      <a16:colId xmlns:a16="http://schemas.microsoft.com/office/drawing/2014/main" val="3320395799"/>
                    </a:ext>
                  </a:extLst>
                </a:gridCol>
                <a:gridCol w="1105251">
                  <a:extLst>
                    <a:ext uri="{9D8B030D-6E8A-4147-A177-3AD203B41FA5}">
                      <a16:colId xmlns:a16="http://schemas.microsoft.com/office/drawing/2014/main" val="3952471758"/>
                    </a:ext>
                  </a:extLst>
                </a:gridCol>
              </a:tblGrid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Bostadspriser 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Bolån 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Dagens räntekostnad, netto, per månad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Ny räntekostnad, netto, per månad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Kostnadsökning pga aktuella räntehöjningen 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Kostnadsökning sedan mars 2022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Kostnadsökning sedan mars 2022 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775624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maj-23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75% i belåningsgrad 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4,19% i rörlig snittränta (maj -23)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4,44% i rörlig snittränta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kr/mån.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kr/mån.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kr/år.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311012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Riket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2 844 976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2 133 732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5 215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5 526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3 587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43 050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2055096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Blekinge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1 646 092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1 234 569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3 017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3 198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2 152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25 822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999611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Dalarnas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1 482 026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1 111 520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2 717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2 879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1 674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20 087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0377255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Gotlands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2 353 267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1 764 950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4 314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4 571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257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2 890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34 676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3627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Gävleborgs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1 230 592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922 944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2 256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2 390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1 464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17 562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683232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Hallands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2 512 305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1 884 229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4 605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4 880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3 225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38 704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4531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Jämtlands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2 226 686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1 670 015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4 082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4 325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2 801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33 610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430244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Jönköpings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1 680 573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1 260 430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3 081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3 265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2 001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24 008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485829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Kalmar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1 302 990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977 243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2 389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2 531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1 622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19 465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064771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Kronobergs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1 698 433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1 273 825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3 299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2 097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25 167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87333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Norrbottens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1 399 080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1 049 310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2 565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2 718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1 770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21 237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019443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Skåne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2 184 966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1 638 725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4 005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4 244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239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2 751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33 008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4529243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Stockholms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4 020 063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3 015 047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7 369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7 809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5 111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61 338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5044644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Södermanlands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1 513 941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1 135 456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2 775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2 941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1 814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21 763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182641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Uppsala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2 339 380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1 754 535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4 288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4 544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2 930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35 158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6152135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Värmlands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1 496 830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1 122 623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2 744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2 908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1 852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22 218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05640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Västerbottens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1 950 153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1 462 615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3 575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3 788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2 381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28 576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378452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Västernorrlands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923 028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692 271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1 692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1 793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1 120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13 446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879933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Västmanlands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1 432 055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1 074 041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2 625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2 782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157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1 812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21 742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055329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Västra Götalands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2 582 224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1 936 668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4 734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5 016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3 293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39 518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064465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Örebro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1 387 128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1 040 346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2 543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2 694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1 610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19 325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215088"/>
                  </a:ext>
                </a:extLst>
              </a:tr>
              <a:tr h="78345">
                <a:tc>
                  <a:txBody>
                    <a:bodyPr/>
                    <a:lstStyle/>
                    <a:p>
                      <a:pPr algn="l" fontAlgn="ctr"/>
                      <a:r>
                        <a:rPr lang="sv-SE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Östergötlands län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1 814 621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1 360 966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3 326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3 525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</a:t>
                      </a:r>
                    </a:p>
                  </a:txBody>
                  <a:tcPr marL="3264" marR="3264" marT="32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2 229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26 743</a:t>
                      </a:r>
                    </a:p>
                  </a:txBody>
                  <a:tcPr marL="3264" marR="3264" marT="3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112529"/>
                  </a:ext>
                </a:extLst>
              </a:tr>
            </a:tbl>
          </a:graphicData>
        </a:graphic>
      </p:graphicFrame>
      <p:pic>
        <p:nvPicPr>
          <p:cNvPr id="11" name="Bild 10" descr="Byggnad med hel fyllning">
            <a:extLst>
              <a:ext uri="{FF2B5EF4-FFF2-40B4-BE49-F238E27FC236}">
                <a16:creationId xmlns:a16="http://schemas.microsoft.com/office/drawing/2014/main" id="{2556312F-D2C4-F5D4-DD50-3CA8E23B67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0374"/>
            <a:ext cx="914400" cy="914400"/>
          </a:xfrm>
          <a:prstGeom prst="rect">
            <a:avLst/>
          </a:prstGeom>
        </p:spPr>
      </p:pic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F204EEB9-060D-88D7-99CF-7A0E0D9085CF}"/>
              </a:ext>
            </a:extLst>
          </p:cNvPr>
          <p:cNvSpPr/>
          <p:nvPr/>
        </p:nvSpPr>
        <p:spPr>
          <a:xfrm>
            <a:off x="3781191" y="882356"/>
            <a:ext cx="1345223" cy="440251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i="0" u="none" strike="noStrike" dirty="0">
                <a:solidFill>
                  <a:schemeClr val="tx1"/>
                </a:solidFill>
                <a:effectLst/>
              </a:rPr>
              <a:t>Höjning </a:t>
            </a:r>
          </a:p>
          <a:p>
            <a:pPr algn="ctr"/>
            <a:r>
              <a:rPr lang="sv-SE" sz="1400" i="0" u="none" strike="noStrike" dirty="0">
                <a:solidFill>
                  <a:schemeClr val="tx1"/>
                </a:solidFill>
                <a:effectLst/>
              </a:rPr>
              <a:t>0,25%</a:t>
            </a:r>
            <a:r>
              <a:rPr lang="sv-SE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" name="Pil: nedåt 12">
            <a:extLst>
              <a:ext uri="{FF2B5EF4-FFF2-40B4-BE49-F238E27FC236}">
                <a16:creationId xmlns:a16="http://schemas.microsoft.com/office/drawing/2014/main" id="{7B1C9D0A-5AD9-990E-DAE2-B9660886D2FE}"/>
              </a:ext>
            </a:extLst>
          </p:cNvPr>
          <p:cNvSpPr/>
          <p:nvPr/>
        </p:nvSpPr>
        <p:spPr>
          <a:xfrm>
            <a:off x="4060346" y="1345494"/>
            <a:ext cx="786912" cy="328055"/>
          </a:xfrm>
          <a:prstGeom prst="downArrow">
            <a:avLst>
              <a:gd name="adj1" fmla="val 50000"/>
              <a:gd name="adj2" fmla="val 66396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5742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D38F6CC-975E-774A-A2DF-9E9AC45AF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Källor och beräkningar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6C2C442B-6439-EE27-2BF4-6665454AF3DE}"/>
              </a:ext>
            </a:extLst>
          </p:cNvPr>
          <p:cNvSpPr txBox="1"/>
          <p:nvPr/>
        </p:nvSpPr>
        <p:spPr>
          <a:xfrm>
            <a:off x="358775" y="1246019"/>
            <a:ext cx="842645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100" dirty="0"/>
              <a:t>Bostadspriser från Svensk Mäklarstatistik </a:t>
            </a:r>
          </a:p>
          <a:p>
            <a:endParaRPr lang="sv-SE" sz="1100" dirty="0"/>
          </a:p>
          <a:p>
            <a:r>
              <a:rPr lang="sv-SE" sz="1100" dirty="0"/>
              <a:t>Bolån baserad på en 75-procentig belåningsgrad</a:t>
            </a:r>
          </a:p>
          <a:p>
            <a:endParaRPr lang="sv-SE" sz="1100" dirty="0"/>
          </a:p>
          <a:p>
            <a:r>
              <a:rPr lang="sv-SE" sz="1100" dirty="0"/>
              <a:t>Räntekostnader efter ränteavdrag. Avdrag på 30 procent upp till 100.000 kr per person, därefter 21 procent. </a:t>
            </a:r>
          </a:p>
          <a:p>
            <a:endParaRPr lang="sv-SE" sz="1100" dirty="0"/>
          </a:p>
          <a:p>
            <a:r>
              <a:rPr lang="sv-SE" sz="1100" dirty="0"/>
              <a:t>Ränta baserad på rörlig 3-mån genomsnittsränta (10 största bolåneinstitut). </a:t>
            </a:r>
          </a:p>
          <a:p>
            <a:endParaRPr lang="sv-SE" sz="1100" dirty="0"/>
          </a:p>
          <a:p>
            <a:r>
              <a:rPr lang="sv-SE" sz="1100" dirty="0"/>
              <a:t>Genomsnittsränta avser listränta minus rabatt.</a:t>
            </a:r>
          </a:p>
          <a:p>
            <a:endParaRPr lang="sv-SE" sz="1100" dirty="0"/>
          </a:p>
          <a:p>
            <a:r>
              <a:rPr lang="sv-SE" sz="1100" dirty="0"/>
              <a:t>Ny räntekostnad baserad på en höjning av styrräntan med en 1:1-relation på den rörliga 3-mån genomsnittsräntan.</a:t>
            </a:r>
          </a:p>
          <a:p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4043125274"/>
      </p:ext>
    </p:extLst>
  </p:cSld>
  <p:clrMapOvr>
    <a:masterClrMapping/>
  </p:clrMapOvr>
</p:sld>
</file>

<file path=ppt/theme/theme1.xml><?xml version="1.0" encoding="utf-8"?>
<a:theme xmlns:a="http://schemas.openxmlformats.org/drawingml/2006/main" name="Länsförsäkringar">
  <a:themeElements>
    <a:clrScheme name="Länsförsäkringar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PPT">
      <a:majorFont>
        <a:latin typeface="Lucida Bright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 w="38100">
          <a:noFill/>
          <a:miter lim="800000"/>
        </a:ln>
      </a:spPr>
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400" dirty="0">
            <a:solidFill>
              <a:schemeClr val="accent1"/>
            </a:solidFill>
            <a:latin typeface="Arial" charset="0"/>
            <a:ea typeface="Arial" charset="0"/>
            <a:cs typeface="Arial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500" dirty="0" err="1" smtClean="0">
            <a:solidFill>
              <a:schemeClr val="accent1"/>
            </a:solidFill>
          </a:defRPr>
        </a:defPPr>
      </a:lstStyle>
    </a:txDef>
  </a:objectDefaults>
  <a:extraClrSchemeLst/>
  <a:custClrLst>
    <a:custClr name="Länsförsäkringar Blå">
      <a:srgbClr val="005AA0"/>
    </a:custClr>
    <a:custClr>
      <a:srgbClr val="00427A"/>
    </a:custClr>
    <a:custClr>
      <a:srgbClr val="4495D1"/>
    </a:custClr>
    <a:custClr>
      <a:srgbClr val="76BBE7"/>
    </a:custClr>
    <a:custClr>
      <a:srgbClr val="BADAF3"/>
    </a:custClr>
    <a:custClr name="Länsförsäkringar Röd">
      <a:srgbClr val="E30613"/>
    </a:custClr>
    <a:custClr>
      <a:srgbClr val="910C19"/>
    </a:custClr>
    <a:custClr>
      <a:srgbClr val="F15C5B"/>
    </a:custClr>
    <a:custClr>
      <a:srgbClr val="F5989D"/>
    </a:custClr>
    <a:custClr>
      <a:srgbClr val="FAD5DB"/>
    </a:custClr>
  </a:custClrLst>
  <a:extLst>
    <a:ext uri="{05A4C25C-085E-4340-85A3-A5531E510DB2}">
      <thm15:themeFamily xmlns:thm15="http://schemas.microsoft.com/office/thememl/2012/main" name="Länsförsäkringar.potx" id="{E2F7003E-A596-4A41-99F7-6D2290B4A8B6}" vid="{E90ECE63-AA3C-464B-BFFE-68F3C0BE36B3}"/>
    </a:ext>
  </a:extLst>
</a:theme>
</file>

<file path=ppt/theme/theme2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14" ma:contentTypeDescription="Skapa ett nytt dokument." ma:contentTypeScope="" ma:versionID="fca763d87074c0a6fdc63c94ea52200b">
  <xsd:schema xmlns:xsd="http://www.w3.org/2001/XMLSchema" xmlns:xs="http://www.w3.org/2001/XMLSchema" xmlns:p="http://schemas.microsoft.com/office/2006/metadata/properties" xmlns:ns2="10c3a147-0d64-46aa-a281-dc97358e8373" xmlns:ns3="d7532cd0-e888-47d6-8f58-db0210f25002" targetNamespace="http://schemas.microsoft.com/office/2006/metadata/properties" ma:root="true" ma:fieldsID="8b42dcf8825a73a1f13d4b08dc05c3c9" ns2:_="" ns3:_="">
    <xsd:import namespace="10c3a147-0d64-46aa-a281-dc97358e8373"/>
    <xsd:import namespace="d7532cd0-e888-47d6-8f58-db0210f25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e641fc9e-d469-439b-858c-bb315f8f2b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32cd0-e888-47d6-8f58-db0210f25002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1eaa7d78-03e5-4bbd-a481-ef22043eef7d}" ma:internalName="TaxCatchAll" ma:showField="CatchAllData" ma:web="d7532cd0-e888-47d6-8f58-db0210f25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c3a147-0d64-46aa-a281-dc97358e8373">
      <Terms xmlns="http://schemas.microsoft.com/office/infopath/2007/PartnerControls"/>
    </lcf76f155ced4ddcb4097134ff3c332f>
    <TaxCatchAll xmlns="d7532cd0-e888-47d6-8f58-db0210f25002" xsi:nil="true"/>
  </documentManagement>
</p:properties>
</file>

<file path=customXml/itemProps1.xml><?xml version="1.0" encoding="utf-8"?>
<ds:datastoreItem xmlns:ds="http://schemas.openxmlformats.org/officeDocument/2006/customXml" ds:itemID="{E7A7088C-B422-4D4E-AE00-A4CF131F39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E10148-D3F0-4DB7-8902-424F9CEEA8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d7532cd0-e888-47d6-8f58-db0210f250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5DF536-F88B-402B-B283-3A732EE3DFF3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d7532cd0-e888-47d6-8f58-db0210f25002"/>
    <ds:schemaRef ds:uri="10c3a147-0d64-46aa-a281-dc97358e837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Länsförsäkringar</Template>
  <TotalTime>255</TotalTime>
  <Words>971</Words>
  <Application>Microsoft Office PowerPoint</Application>
  <PresentationFormat>Bildspel på skärmen (16:9)</PresentationFormat>
  <Paragraphs>407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Lucida Bright</vt:lpstr>
      <vt:lpstr>Source Sans Pro</vt:lpstr>
      <vt:lpstr>Wingdings</vt:lpstr>
      <vt:lpstr>Länsförsäkringar</vt:lpstr>
      <vt:lpstr>Så slår räntehöjningen</vt:lpstr>
      <vt:lpstr>…för dig som bor i ett småhus </vt:lpstr>
      <vt:lpstr>…för dig som bor i en bostadsrätt</vt:lpstr>
      <vt:lpstr>Källor och beräkningar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slår räntehöjningen</dc:title>
  <dc:creator>Stefan Westerberg</dc:creator>
  <cp:lastModifiedBy>Lena Bivner</cp:lastModifiedBy>
  <cp:revision>23</cp:revision>
  <cp:lastPrinted>2023-06-22T05:59:57Z</cp:lastPrinted>
  <dcterms:created xsi:type="dcterms:W3CDTF">2023-06-19T19:35:49Z</dcterms:created>
  <dcterms:modified xsi:type="dcterms:W3CDTF">2023-06-28T11:37:01Z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469600</vt:r8>
  </property>
  <property fmtid="{D5CDD505-2E9C-101B-9397-08002B2CF9AE}" pid="4" name="MSIP_Label_4e0029e2-197c-4e5b-ad9c-d6d8a41011dc_Enabled">
    <vt:lpwstr>true</vt:lpwstr>
  </property>
  <property fmtid="{D5CDD505-2E9C-101B-9397-08002B2CF9AE}" pid="5" name="MSIP_Label_4e0029e2-197c-4e5b-ad9c-d6d8a41011dc_SetDate">
    <vt:lpwstr>2023-06-28T11:37:00Z</vt:lpwstr>
  </property>
  <property fmtid="{D5CDD505-2E9C-101B-9397-08002B2CF9AE}" pid="6" name="MSIP_Label_4e0029e2-197c-4e5b-ad9c-d6d8a41011dc_Method">
    <vt:lpwstr>Privileged</vt:lpwstr>
  </property>
  <property fmtid="{D5CDD505-2E9C-101B-9397-08002B2CF9AE}" pid="7" name="MSIP_Label_4e0029e2-197c-4e5b-ad9c-d6d8a41011dc_Name">
    <vt:lpwstr>Intern</vt:lpwstr>
  </property>
  <property fmtid="{D5CDD505-2E9C-101B-9397-08002B2CF9AE}" pid="8" name="MSIP_Label_4e0029e2-197c-4e5b-ad9c-d6d8a41011dc_SiteId">
    <vt:lpwstr>1e4e7cc6-7b26-46be-915e-cd1c8633e92f</vt:lpwstr>
  </property>
  <property fmtid="{D5CDD505-2E9C-101B-9397-08002B2CF9AE}" pid="9" name="MSIP_Label_4e0029e2-197c-4e5b-ad9c-d6d8a41011dc_ActionId">
    <vt:lpwstr>89d406a4-2305-4c7c-a91a-f90cd969ee28</vt:lpwstr>
  </property>
  <property fmtid="{D5CDD505-2E9C-101B-9397-08002B2CF9AE}" pid="10" name="MSIP_Label_4e0029e2-197c-4e5b-ad9c-d6d8a41011dc_ContentBits">
    <vt:lpwstr>2</vt:lpwstr>
  </property>
</Properties>
</file>