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316" r:id="rId6"/>
    <p:sldId id="321" r:id="rId7"/>
    <p:sldId id="319" r:id="rId8"/>
    <p:sldId id="317" r:id="rId9"/>
    <p:sldId id="318" r:id="rId10"/>
    <p:sldId id="323" r:id="rId11"/>
    <p:sldId id="320" r:id="rId12"/>
    <p:sldId id="322" r:id="rId13"/>
    <p:sldId id="315" r:id="rId14"/>
    <p:sldId id="260" r:id="rId15"/>
  </p:sldIdLst>
  <p:sldSz cx="9144000" cy="5143500" type="screen16x9"/>
  <p:notesSz cx="6797675" cy="9872663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1643" userDrawn="1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 Sundström" initials="MS" lastIdx="2" clrIdx="0">
    <p:extLst>
      <p:ext uri="{19B8F6BF-5375-455C-9EA6-DF929625EA0E}">
        <p15:presenceInfo xmlns:p15="http://schemas.microsoft.com/office/powerpoint/2012/main" userId="85e1c8dd21356a8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57BFBE-B574-42B0-8776-B4C26C6F58F0}" v="8" dt="2023-08-07T08:20:42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3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78" y="126"/>
      </p:cViewPr>
      <p:guideLst>
        <p:guide orient="horz" pos="164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2023-08-18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2023-08-18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4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bild, utfall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782000"/>
          </a:xfrm>
          <a:effectLst/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916000"/>
            <a:ext cx="8426450" cy="979725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bild, utfallande, rubrik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733550"/>
            <a:ext cx="3571875" cy="273685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789200"/>
            <a:ext cx="4213224" cy="2699200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573400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, rubrik vänster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197A741-32FE-4B10-9566-D0EB1FDD61E1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1476000"/>
            <a:ext cx="3571875" cy="241972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3A13E8D7-97BB-45CA-8B7E-2A21911C4A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1" y="1530000"/>
            <a:ext cx="4213224" cy="2383725"/>
          </a:xfrm>
        </p:spPr>
        <p:txBody>
          <a:bodyPr anchor="t">
            <a:normAutofit/>
          </a:bodyPr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Lägg till text. </a:t>
            </a:r>
          </a:p>
        </p:txBody>
      </p:sp>
    </p:spTree>
    <p:extLst>
      <p:ext uri="{BB962C8B-B14F-4D97-AF65-F5344CB8AC3E}">
        <p14:creationId xmlns:p14="http://schemas.microsoft.com/office/powerpoint/2010/main" val="93717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3593C01-06A8-47D6-9BD6-93C18FF3B383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D473398-8263-4E64-A890-0BBE835AF91B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6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613600"/>
            <a:ext cx="8426450" cy="415349"/>
          </a:xfrm>
        </p:spPr>
        <p:txBody>
          <a:bodyPr/>
          <a:lstStyle>
            <a:lvl1pPr algn="ctr">
              <a:lnSpc>
                <a:spcPct val="95000"/>
              </a:lnSpc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23136" y="2988000"/>
            <a:ext cx="3043777" cy="414001"/>
            <a:chOff x="2435957" y="2828543"/>
            <a:chExt cx="3043777" cy="414001"/>
          </a:xfrm>
        </p:grpSpPr>
        <p:sp>
          <p:nvSpPr>
            <p:cNvPr id="7" name="Rektangel 6"/>
            <p:cNvSpPr/>
            <p:nvPr userDrawn="1"/>
          </p:nvSpPr>
          <p:spPr>
            <a:xfrm rot="18900000">
              <a:off x="2435957" y="2828545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ktangel 18"/>
            <p:cNvSpPr/>
            <p:nvPr userDrawn="1"/>
          </p:nvSpPr>
          <p:spPr>
            <a:xfrm rot="18900000">
              <a:off x="2926849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" name="Rektangel 19"/>
            <p:cNvSpPr/>
            <p:nvPr userDrawn="1"/>
          </p:nvSpPr>
          <p:spPr>
            <a:xfrm rot="18900000">
              <a:off x="3417741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ktangel 20"/>
            <p:cNvSpPr/>
            <p:nvPr userDrawn="1"/>
          </p:nvSpPr>
          <p:spPr>
            <a:xfrm rot="18900000">
              <a:off x="3908633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Rektangel 21"/>
            <p:cNvSpPr/>
            <p:nvPr userDrawn="1"/>
          </p:nvSpPr>
          <p:spPr>
            <a:xfrm rot="18900000">
              <a:off x="4399525" y="2828544"/>
              <a:ext cx="98425" cy="413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" name="Rektangel 22"/>
            <p:cNvSpPr/>
            <p:nvPr userDrawn="1"/>
          </p:nvSpPr>
          <p:spPr>
            <a:xfrm rot="18900000">
              <a:off x="4890417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Rektangel 23"/>
            <p:cNvSpPr/>
            <p:nvPr userDrawn="1"/>
          </p:nvSpPr>
          <p:spPr>
            <a:xfrm rot="18900000">
              <a:off x="5381309" y="2828543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7F2DD12-968B-4D31-82BE-08331D46D257}" type="datetime1">
              <a:rPr lang="sv-SE" smtClean="0"/>
              <a:t>2023-08-18</a:t>
            </a:fld>
            <a:endParaRPr lang="sv-SE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4737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12825"/>
            <a:ext cx="8426450" cy="1447801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lnSpc>
                <a:spcPct val="95000"/>
              </a:lnSpc>
              <a:defRPr sz="180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592000" y="2709414"/>
            <a:ext cx="3960000" cy="92971"/>
            <a:chOff x="2592000" y="2709414"/>
            <a:chExt cx="3960000" cy="92971"/>
          </a:xfrm>
        </p:grpSpPr>
        <p:sp>
          <p:nvSpPr>
            <p:cNvPr id="6" name="Rektangel 5"/>
            <p:cNvSpPr/>
            <p:nvPr userDrawn="1"/>
          </p:nvSpPr>
          <p:spPr>
            <a:xfrm>
              <a:off x="2592000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Rektangel 11"/>
            <p:cNvSpPr/>
            <p:nvPr userDrawn="1"/>
          </p:nvSpPr>
          <p:spPr>
            <a:xfrm>
              <a:off x="3199812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Rektangel 12"/>
            <p:cNvSpPr/>
            <p:nvPr userDrawn="1"/>
          </p:nvSpPr>
          <p:spPr>
            <a:xfrm>
              <a:off x="380762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4415438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" name="Rektangel 14"/>
            <p:cNvSpPr/>
            <p:nvPr userDrawn="1"/>
          </p:nvSpPr>
          <p:spPr>
            <a:xfrm>
              <a:off x="5023251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" name="Rektangel 15"/>
            <p:cNvSpPr/>
            <p:nvPr userDrawn="1"/>
          </p:nvSpPr>
          <p:spPr>
            <a:xfrm>
              <a:off x="5631063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7" name="Rektangel 16"/>
            <p:cNvSpPr/>
            <p:nvPr userDrawn="1"/>
          </p:nvSpPr>
          <p:spPr>
            <a:xfrm>
              <a:off x="623887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8" name="Platshållare fö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1B2F4A-BE21-4025-AF47-46EF6ED8595B}" type="datetime1">
              <a:rPr lang="sv-SE" smtClean="0"/>
              <a:t>2023-08-18</a:t>
            </a:fld>
            <a:endParaRPr lang="sv-SE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294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8C6628-DB45-42E7-A81E-30290FE114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4E7DDD-A34D-4542-AC1B-E551D89B6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E3574-E8A4-4CB0-AAED-C1C054B3D91E}" type="datetime1">
              <a:rPr lang="sv-SE" smtClean="0"/>
              <a:t>2023-08-18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87DA18-3640-4ECA-AF96-5C0B1711C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6AC03A7-6564-4B9C-944F-07AE4149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966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E401B-79DB-4C64-86A3-85EDDE9B6F2E}" type="datetime1">
              <a:rPr lang="sv-SE" smtClean="0"/>
              <a:t>2023-08-18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0576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842645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8426450" cy="317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081C61DF-044C-4787-BDCC-15E56F6EFA50}" type="datetime1">
              <a:rPr lang="sv-SE" smtClean="0"/>
              <a:t>2023-08-18</a:t>
            </a:fld>
            <a:endParaRPr lang="sv-SE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  <a:cs typeface="FrankRuehl" panose="020B0604020202020204" pitchFamily="34" charset="-79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1011600"/>
            <a:ext cx="4140200" cy="288000"/>
          </a:xfrm>
        </p:spPr>
        <p:txBody>
          <a:bodyPr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99600"/>
            <a:ext cx="4140200" cy="3171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3266ADCB-94AC-403A-8336-AF182BD94B2E}" type="datetime1">
              <a:rPr lang="sv-SE" smtClean="0"/>
              <a:t>2023-08-18</a:t>
            </a:fld>
            <a:endParaRPr lang="sv-SE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338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08000"/>
            <a:ext cx="8426450" cy="1404000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0"/>
            <a:ext cx="8426450" cy="1213263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AB03F4C-A04A-48D4-A689-746FE3AE619F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60000"/>
            <a:ext cx="8426450" cy="439200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E0F49C7-D728-429F-B020-FF8D522EBD84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440426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99200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A7818AF-202C-468F-A0D6-7358FECEB54F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EC3A9A-11D3-4637-9820-B9FF33F0CB56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1471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öv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720000"/>
            <a:ext cx="8426450" cy="360000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60362"/>
            <a:ext cx="8426450" cy="324651"/>
          </a:xfrm>
        </p:spPr>
        <p:txBody>
          <a:bodyPr>
            <a:noAutofit/>
          </a:bodyPr>
          <a:lstStyle>
            <a:lvl1pPr>
              <a:defRPr sz="1800" i="1" baseline="0"/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1117CC-EAF5-4C6A-9D4F-BA334AFC7236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Platshållare för innehåll 8">
            <a:extLst>
              <a:ext uri="{FF2B5EF4-FFF2-40B4-BE49-F238E27FC236}">
                <a16:creationId xmlns:a16="http://schemas.microsoft.com/office/drawing/2014/main" id="{73C66600-DFFE-4510-B0FB-111C5D903B4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8775" y="1332000"/>
            <a:ext cx="8426450" cy="3138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36484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723FF1E5-098E-48E6-B1B2-F704F15E5838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52092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99123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faktaruta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27724" y="1299600"/>
            <a:ext cx="2857501" cy="3170800"/>
          </a:xfrm>
          <a:solidFill>
            <a:schemeClr val="accent5">
              <a:alpha val="50000"/>
            </a:schemeClr>
          </a:solidFill>
          <a:ln w="31750">
            <a:noFill/>
            <a:miter lim="800000"/>
          </a:ln>
        </p:spPr>
        <p:txBody>
          <a:bodyPr lIns="144000" tIns="144000" rIns="108000" anchor="t">
            <a:noAutofit/>
          </a:bodyPr>
          <a:lstStyle>
            <a:lvl1pPr marL="144000" marR="0" indent="-144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 sz="1400" b="0" baseline="0"/>
            </a:lvl1pPr>
          </a:lstStyle>
          <a:p>
            <a:pPr lvl="0"/>
            <a:r>
              <a:rPr lang="sv-SE"/>
              <a:t>Skriv in punktlista (om du istället vill ha löpande text kan du klicka bort listläget i menyn.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AC5B7D5-2B5A-40E6-9C89-C88719F95F2F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902A238-18A8-4BDF-979A-E951C0821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E66A6F27-B334-4257-9662-90B3EA9133B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52092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text.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641035-7216-48C7-A5DC-A9AD52FFC4DD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 rot="2700000">
            <a:off x="6173999" y="1227599"/>
            <a:ext cx="144000" cy="144000"/>
          </a:xfrm>
          <a:solidFill>
            <a:schemeClr val="bg1"/>
          </a:solidFill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 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27724" y="1012825"/>
            <a:ext cx="2857501" cy="324000"/>
          </a:xfrm>
          <a:ln w="31750">
            <a:noFill/>
            <a:miter lim="800000"/>
          </a:ln>
        </p:spPr>
        <p:txBody>
          <a:bodyPr lIns="0" tIns="0" anchor="t" anchorCtr="0">
            <a:normAutofit/>
          </a:bodyPr>
          <a:lstStyle>
            <a:lvl1pPr>
              <a:defRPr sz="1500" b="1" spc="0" baseline="0">
                <a:latin typeface="+mn-lt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</p:spTree>
    <p:extLst>
      <p:ext uri="{BB962C8B-B14F-4D97-AF65-F5344CB8AC3E}">
        <p14:creationId xmlns:p14="http://schemas.microsoft.com/office/powerpoint/2010/main" val="8386039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209D3-57B0-4BB3-BAE7-0E91465A9429}" type="datetime1">
              <a:rPr lang="sv-SE" smtClean="0"/>
              <a:t>2023-08-18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5877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3573097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CFAA4906-5E49-4FD8-8F8B-E505A25B2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58774"/>
            <a:ext cx="4213225" cy="4111626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0C1F19-0230-4009-A2C4-1657CBA590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225" y="358774"/>
            <a:ext cx="3852000" cy="576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E637FDA-3FFB-4E88-A376-F7B3E1E2B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0547F-C091-45DD-B006-B2B6DC026999}" type="datetime1">
              <a:rPr lang="sv-SE" smtClean="0"/>
              <a:t>2023-08-18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467239-01FE-4FEE-A714-2A2CD7A8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A22486-B0D4-402D-845D-1B6C1107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5CBB588F-A7D3-4A09-A632-4B802091E83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933225" y="1012825"/>
            <a:ext cx="3852000" cy="34575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text.</a:t>
            </a:r>
          </a:p>
        </p:txBody>
      </p:sp>
    </p:spTree>
    <p:extLst>
      <p:ext uri="{BB962C8B-B14F-4D97-AF65-F5344CB8AC3E}">
        <p14:creationId xmlns:p14="http://schemas.microsoft.com/office/powerpoint/2010/main" val="17139263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4445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4445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12825"/>
            <a:ext cx="5209200" cy="34575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F043FACE-1A95-4511-A301-D615807F934A}" type="datetime1">
              <a:rPr lang="sv-SE" smtClean="0"/>
              <a:t>2023-08-18</a:t>
            </a:fld>
            <a:endParaRPr lang="sv-SE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, rubrik vänster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l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F03F24F-976E-4A41-A081-890269C7F25C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48F918F8-630B-4938-985C-5534B6A3F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5" y="360364"/>
            <a:ext cx="3571875" cy="375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3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D66796-E07E-4CC7-9C6C-657D4680F7F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572000" y="0"/>
            <a:ext cx="4572000" cy="4471200"/>
          </a:xfrm>
          <a:solidFill>
            <a:srgbClr val="00427A">
              <a:alpha val="85098"/>
            </a:srgbClr>
          </a:solidFill>
        </p:spPr>
        <p:txBody>
          <a:bodyPr lIns="360000" tIns="360000" rIns="360000" bIns="360000" anchor="ctr"/>
          <a:lstStyle>
            <a:lvl1pPr algn="ctr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Här kan du lägga till text eller grafik.</a:t>
            </a:r>
          </a:p>
        </p:txBody>
      </p:sp>
    </p:spTree>
    <p:extLst>
      <p:ext uri="{BB962C8B-B14F-4D97-AF65-F5344CB8AC3E}">
        <p14:creationId xmlns:p14="http://schemas.microsoft.com/office/powerpoint/2010/main" val="111153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sidfot, vit 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358775" y="360363"/>
            <a:ext cx="8426450" cy="4110038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27099" y="1012825"/>
            <a:ext cx="7289801" cy="1555586"/>
          </a:xfrm>
        </p:spPr>
        <p:txBody>
          <a:bodyPr anchor="b"/>
          <a:lstStyle>
            <a:lvl1pPr algn="ctr">
              <a:lnSpc>
                <a:spcPct val="85000"/>
              </a:lnSpc>
              <a:defRPr sz="4000" kern="0" spc="-8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927099" y="2694412"/>
            <a:ext cx="7289801" cy="1201314"/>
          </a:xfrm>
        </p:spPr>
        <p:txBody>
          <a:bodyPr>
            <a:normAutofit/>
          </a:bodyPr>
          <a:lstStyle>
            <a:lvl1pPr algn="ctr">
              <a:lnSpc>
                <a:spcPct val="95000"/>
              </a:lnSpc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45C1-D344-42EE-98ED-5D7DD3E74EE9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86062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, innehåll v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8A37E02B-06F2-49F0-BE0E-689EA4C3F71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accent5"/>
          </a:solidFill>
        </p:spPr>
        <p:txBody>
          <a:bodyPr lIns="144000" tIns="72000"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4304A9-AB1F-4FC0-A308-05A2ABAE6F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Lägg till rubrik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748732-0971-4FEA-ABD1-69385C3B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76BB-3F00-422E-AD42-6EB263DC30E2}" type="datetime1">
              <a:rPr lang="sv-SE" smtClean="0"/>
              <a:t>2023-08-18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8734AEE-519F-42A1-986C-102148BD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5E0B101-04F6-4AB3-AEBE-3B170B8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394EB835-DD35-405B-932E-86D3D886961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8776" y="1012825"/>
            <a:ext cx="8426450" cy="34575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527406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-4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/>
              <a:t>Lägg till text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29DA-4C34-4284-82E1-01DAD2E2B04A}" type="datetime1">
              <a:rPr lang="sv-SE" smtClean="0"/>
              <a:t>2023-08-18</a:t>
            </a:fld>
            <a:endParaRPr lang="sv-SE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rubrik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1008000"/>
            <a:ext cx="4425950" cy="2628000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635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635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E6384-AF3E-4B20-9795-DCADE2E02EE7}" type="datetime1">
              <a:rPr lang="sv-SE" smtClean="0"/>
              <a:t>2023-08-18</a:t>
            </a:fld>
            <a:endParaRPr lang="sv-SE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12824"/>
            <a:ext cx="200025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 hasCustomPrompt="1"/>
          </p:nvPr>
        </p:nvSpPr>
        <p:spPr>
          <a:xfrm>
            <a:off x="3587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Lägg till titel</a:t>
            </a:r>
          </a:p>
          <a:p>
            <a:pPr lvl="0"/>
            <a:r>
              <a:rPr lang="sv-SE"/>
              <a:t>Lägg till eventuell annan information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12824"/>
            <a:ext cx="1997075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83200"/>
            <a:ext cx="199800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 hasCustomPrompt="1"/>
          </p:nvPr>
        </p:nvSpPr>
        <p:spPr>
          <a:xfrm>
            <a:off x="2501900" y="3531600"/>
            <a:ext cx="199800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Lägg till titel</a:t>
            </a:r>
          </a:p>
          <a:p>
            <a:pPr lvl="0"/>
            <a:r>
              <a:rPr lang="sv-SE"/>
              <a:t>Lägg till eventuell annan information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83200"/>
            <a:ext cx="1994499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 hasCustomPrompt="1"/>
          </p:nvPr>
        </p:nvSpPr>
        <p:spPr>
          <a:xfrm>
            <a:off x="4648199" y="3531600"/>
            <a:ext cx="1993899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Lägg till titel</a:t>
            </a:r>
          </a:p>
          <a:p>
            <a:pPr lvl="0"/>
            <a:r>
              <a:rPr lang="sv-SE"/>
              <a:t>Lägg till eventuell annan information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12824"/>
            <a:ext cx="1998000" cy="20161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83200"/>
            <a:ext cx="2000250" cy="216000"/>
          </a:xfrm>
        </p:spPr>
        <p:txBody>
          <a:bodyPr>
            <a:noAutofit/>
          </a:bodyPr>
          <a:lstStyle>
            <a:lvl1pPr>
              <a:defRPr sz="1200" b="1" spc="0" baseline="0">
                <a:latin typeface="+mn-lt"/>
              </a:defRPr>
            </a:lvl1pPr>
          </a:lstStyle>
          <a:p>
            <a:pPr lvl="0"/>
            <a:r>
              <a:rPr lang="sv-SE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 hasCustomPrompt="1"/>
          </p:nvPr>
        </p:nvSpPr>
        <p:spPr>
          <a:xfrm>
            <a:off x="6784975" y="3531600"/>
            <a:ext cx="2000250" cy="6264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Lägg till titel</a:t>
            </a:r>
          </a:p>
          <a:p>
            <a:pPr lvl="0"/>
            <a:r>
              <a:rPr lang="sv-SE"/>
              <a:t>Lägg till eventuell annan information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CF83823D-1774-4E6F-BCEA-5C2D1E32539B}" type="datetime1">
              <a:rPr lang="sv-SE" smtClean="0"/>
              <a:t>2023-08-18</a:t>
            </a:fld>
            <a:endParaRPr lang="sv-SE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4" name="Platshållare för tabell 3">
            <a:extLst>
              <a:ext uri="{FF2B5EF4-FFF2-40B4-BE49-F238E27FC236}">
                <a16:creationId xmlns:a16="http://schemas.microsoft.com/office/drawing/2014/main" id="{9D2BC1A9-CECA-433A-9FE0-D2F0546492E2}"/>
              </a:ext>
            </a:extLst>
          </p:cNvPr>
          <p:cNvSpPr>
            <a:spLocks noGrp="1"/>
          </p:cNvSpPr>
          <p:nvPr>
            <p:ph type="tbl" sz="quarter" idx="80" hasCustomPrompt="1"/>
          </p:nvPr>
        </p:nvSpPr>
        <p:spPr>
          <a:xfrm>
            <a:off x="35877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1" name="Platshållare för tabell 3">
            <a:extLst>
              <a:ext uri="{FF2B5EF4-FFF2-40B4-BE49-F238E27FC236}">
                <a16:creationId xmlns:a16="http://schemas.microsoft.com/office/drawing/2014/main" id="{7853DE58-6AAF-4C59-B8B7-7D8F25A5272F}"/>
              </a:ext>
            </a:extLst>
          </p:cNvPr>
          <p:cNvSpPr>
            <a:spLocks noGrp="1"/>
          </p:cNvSpPr>
          <p:nvPr>
            <p:ph type="tbl" sz="quarter" idx="81" hasCustomPrompt="1"/>
          </p:nvPr>
        </p:nvSpPr>
        <p:spPr>
          <a:xfrm>
            <a:off x="2498725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2" name="Platshållare för tabell 3">
            <a:extLst>
              <a:ext uri="{FF2B5EF4-FFF2-40B4-BE49-F238E27FC236}">
                <a16:creationId xmlns:a16="http://schemas.microsoft.com/office/drawing/2014/main" id="{48003962-C871-4CA0-B649-D7D1A15A5244}"/>
              </a:ext>
            </a:extLst>
          </p:cNvPr>
          <p:cNvSpPr>
            <a:spLocks noGrp="1"/>
          </p:cNvSpPr>
          <p:nvPr>
            <p:ph type="tbl" sz="quarter" idx="82" hasCustomPrompt="1"/>
          </p:nvPr>
        </p:nvSpPr>
        <p:spPr>
          <a:xfrm>
            <a:off x="4648199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3" name="Platshållare för tabell 3">
            <a:extLst>
              <a:ext uri="{FF2B5EF4-FFF2-40B4-BE49-F238E27FC236}">
                <a16:creationId xmlns:a16="http://schemas.microsoft.com/office/drawing/2014/main" id="{F55151F3-2932-426C-8A70-F4328088CDC0}"/>
              </a:ext>
            </a:extLst>
          </p:cNvPr>
          <p:cNvSpPr>
            <a:spLocks noGrp="1"/>
          </p:cNvSpPr>
          <p:nvPr>
            <p:ph type="tbl" sz="quarter" idx="83" hasCustomPrompt="1"/>
          </p:nvPr>
        </p:nvSpPr>
        <p:spPr>
          <a:xfrm>
            <a:off x="6786000" y="3175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4" name="Platshållare för tabell 3">
            <a:extLst>
              <a:ext uri="{FF2B5EF4-FFF2-40B4-BE49-F238E27FC236}">
                <a16:creationId xmlns:a16="http://schemas.microsoft.com/office/drawing/2014/main" id="{1DD5A640-2E3C-4BAE-8C1B-CBEC671B516B}"/>
              </a:ext>
            </a:extLst>
          </p:cNvPr>
          <p:cNvSpPr>
            <a:spLocks noGrp="1"/>
          </p:cNvSpPr>
          <p:nvPr>
            <p:ph type="tbl" sz="quarter" idx="84" hasCustomPrompt="1"/>
          </p:nvPr>
        </p:nvSpPr>
        <p:spPr>
          <a:xfrm>
            <a:off x="35877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5" name="Platshållare för tabell 3">
            <a:extLst>
              <a:ext uri="{FF2B5EF4-FFF2-40B4-BE49-F238E27FC236}">
                <a16:creationId xmlns:a16="http://schemas.microsoft.com/office/drawing/2014/main" id="{5DE9A05F-81ED-4636-8B16-B85C15826D63}"/>
              </a:ext>
            </a:extLst>
          </p:cNvPr>
          <p:cNvSpPr>
            <a:spLocks noGrp="1"/>
          </p:cNvSpPr>
          <p:nvPr>
            <p:ph type="tbl" sz="quarter" idx="85" hasCustomPrompt="1"/>
          </p:nvPr>
        </p:nvSpPr>
        <p:spPr>
          <a:xfrm>
            <a:off x="2498725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6" name="Platshållare för tabell 3">
            <a:extLst>
              <a:ext uri="{FF2B5EF4-FFF2-40B4-BE49-F238E27FC236}">
                <a16:creationId xmlns:a16="http://schemas.microsoft.com/office/drawing/2014/main" id="{C6D1DDE0-BA88-43BE-A7F9-AB8BC28F8A7D}"/>
              </a:ext>
            </a:extLst>
          </p:cNvPr>
          <p:cNvSpPr>
            <a:spLocks noGrp="1"/>
          </p:cNvSpPr>
          <p:nvPr>
            <p:ph type="tbl" sz="quarter" idx="86" hasCustomPrompt="1"/>
          </p:nvPr>
        </p:nvSpPr>
        <p:spPr>
          <a:xfrm>
            <a:off x="4648199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  <p:sp>
        <p:nvSpPr>
          <p:cNvPr id="28" name="Platshållare för tabell 3">
            <a:extLst>
              <a:ext uri="{FF2B5EF4-FFF2-40B4-BE49-F238E27FC236}">
                <a16:creationId xmlns:a16="http://schemas.microsoft.com/office/drawing/2014/main" id="{E8D0CD4E-F37B-4E93-853B-C411DE3F0DDD}"/>
              </a:ext>
            </a:extLst>
          </p:cNvPr>
          <p:cNvSpPr>
            <a:spLocks noGrp="1"/>
          </p:cNvSpPr>
          <p:nvPr>
            <p:ph type="tbl" sz="quarter" idx="87" hasCustomPrompt="1"/>
          </p:nvPr>
        </p:nvSpPr>
        <p:spPr>
          <a:xfrm>
            <a:off x="6786000" y="4140000"/>
            <a:ext cx="2000250" cy="18000"/>
          </a:xfrm>
          <a:solidFill>
            <a:schemeClr val="accent1"/>
          </a:solidFill>
        </p:spPr>
        <p:txBody>
          <a:bodyPr>
            <a:normAutofit/>
          </a:bodyPr>
          <a:lstStyle>
            <a:lvl1pPr>
              <a:defRPr sz="200"/>
            </a:lvl1pPr>
          </a:lstStyle>
          <a:p>
            <a:r>
              <a:rPr lang="sv-SE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u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4" y="192383"/>
            <a:ext cx="8426451" cy="473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42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1796" y="364793"/>
            <a:ext cx="4881112" cy="4105608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F941A-CE14-4788-93F4-57C612EC37D6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6594FF8A-2A2A-44E2-B9EB-82B758E745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F2BDD225-FB17-4B0A-AE2B-37363251C0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44230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E73A6-EEE6-46CF-ADD6-84D4933DDDEE}" type="datetime1">
              <a:rPr lang="sv-SE" smtClean="0"/>
              <a:t>2023-08-18</a:t>
            </a:fld>
            <a:endParaRPr lang="sv-SE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78555E99-8B64-4C3F-9903-8C560D96D5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C2EF5A1E-45C5-452D-8034-0D050900FD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572000" y="358775"/>
            <a:ext cx="4213225" cy="4111625"/>
          </a:xfrm>
          <a:solidFill>
            <a:schemeClr val="accent5"/>
          </a:solidFill>
        </p:spPr>
        <p:txBody>
          <a:bodyPr tIns="72000" anchor="t" anchorCtr="0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3A6D72C-C00D-4511-900B-57DD74C05301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2885E4A-E791-4439-8013-A3993BF6E8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70877" y="3052800"/>
            <a:ext cx="3559774" cy="1213263"/>
          </a:xfrm>
        </p:spPr>
        <p:txBody>
          <a:bodyPr>
            <a:normAutofit/>
          </a:bodyPr>
          <a:lstStyle>
            <a:lvl1pPr algn="l">
              <a:defRPr sz="18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/>
              <a:t>Lägg till underrubrik</a:t>
            </a:r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7B9B6E10-10FD-45EC-85CF-B16F26F6A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0877" y="874800"/>
            <a:ext cx="3559774" cy="2052000"/>
          </a:xfrm>
        </p:spPr>
        <p:txBody>
          <a:bodyPr anchor="b"/>
          <a:lstStyle>
            <a:lvl1pPr>
              <a:lnSpc>
                <a:spcPct val="85000"/>
              </a:lnSpc>
              <a:defRPr sz="4000" kern="0" spc="-80" baseline="0"/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F6FD5662-8F4A-4921-AC02-364146C361F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accent5"/>
          </a:solidFill>
        </p:spPr>
        <p:txBody>
          <a:bodyPr tIns="72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här och infoga bild via knappen Bild i menyflik Infoga</a:t>
            </a:r>
          </a:p>
        </p:txBody>
      </p:sp>
    </p:spTree>
    <p:extLst>
      <p:ext uri="{BB962C8B-B14F-4D97-AF65-F5344CB8AC3E}">
        <p14:creationId xmlns:p14="http://schemas.microsoft.com/office/powerpoint/2010/main" val="137591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3601" y="360000"/>
            <a:ext cx="2827082" cy="522061"/>
          </a:xfrm>
          <a:ln w="31750">
            <a:solidFill>
              <a:schemeClr val="accent1"/>
            </a:solidFill>
            <a:miter lim="800000"/>
          </a:ln>
        </p:spPr>
        <p:txBody>
          <a:bodyPr lIns="144000" tIns="36000" anchor="ctr">
            <a:normAutofit/>
          </a:bodyPr>
          <a:lstStyle>
            <a:lvl1pPr>
              <a:lnSpc>
                <a:spcPct val="90000"/>
              </a:lnSpc>
              <a:defRPr sz="1600" b="1" spc="0" baseline="0">
                <a:latin typeface="+mn-lt"/>
              </a:defRPr>
            </a:lvl1pPr>
          </a:lstStyle>
          <a:p>
            <a:pPr lvl="0"/>
            <a:r>
              <a:rPr lang="sv-SE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3600" y="882061"/>
            <a:ext cx="2826000" cy="3572464"/>
          </a:xfrm>
          <a:ln w="31750">
            <a:solidFill>
              <a:schemeClr val="accent1"/>
            </a:solidFill>
            <a:miter lim="800000"/>
          </a:ln>
        </p:spPr>
        <p:txBody>
          <a:bodyPr lIns="144000" tIns="108000" rIns="108000" anchor="t">
            <a:noAutofit/>
          </a:bodyPr>
          <a:lstStyle>
            <a:lvl1pPr marL="216000" marR="0" indent="-216000" algn="l" defTabSz="457200" rtl="0" eaLnBrk="1" fontAlgn="auto" latinLnBrk="0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/>
              <a:t>Skriv in punktlista (om du istället vill ha löpande text kan du klicka bort listläget i menyn.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  <a:solidFill>
            <a:schemeClr val="accent5"/>
          </a:solidFill>
        </p:spPr>
        <p:txBody>
          <a:bodyPr lIns="108000" tIns="108000" anchor="t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FBD77827-D793-469F-8733-3E7FB258C0E8}" type="datetime1">
              <a:rPr lang="sv-SE" smtClean="0"/>
              <a:t>2023-08-18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9831AA86-9433-43F4-85CE-3C7A7A46C2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3571875" cy="3391200"/>
          </a:xfrm>
          <a:effectLst/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</a:t>
            </a:r>
            <a:br>
              <a:rPr lang="sv-SE"/>
            </a:br>
            <a:r>
              <a:rPr lang="sv-SE"/>
              <a:t>för att lägga till rubrik</a:t>
            </a:r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Lägg till 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14399"/>
            <a:ext cx="8426450" cy="34560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5"/>
            <a:r>
              <a:rPr lang="sv-SE"/>
              <a:t>Nivå sex</a:t>
            </a:r>
          </a:p>
          <a:p>
            <a:pPr lvl="6"/>
            <a:r>
              <a:rPr lang="sv-SE"/>
              <a:t>Nivå sju</a:t>
            </a:r>
          </a:p>
          <a:p>
            <a:pPr lvl="7"/>
            <a:r>
              <a:rPr lang="sv-SE"/>
              <a:t>Nivå åtta</a:t>
            </a:r>
          </a:p>
          <a:p>
            <a:pPr lvl="8"/>
            <a:r>
              <a:rPr lang="sv-SE"/>
              <a:t>Nivå nio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719600"/>
            <a:ext cx="467991" cy="22082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0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6510852F-8A92-4179-8647-7356372A53EC}" type="datetime1">
              <a:rPr lang="sv-SE" smtClean="0"/>
              <a:t>2023-08-18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3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 spc="0" baseline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/>
              <a:t>Sidfotstext (ändras under Meny Infoga och knappen Sidhuvud/Sidfot)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96553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b" anchorCtr="0"/>
          <a:lstStyle>
            <a:lvl1pPr algn="r">
              <a:defRPr sz="2200" b="0" i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53EE280D-00E4-1B4E-DD41-7D1996C94400}"/>
              </a:ext>
            </a:extLst>
          </p:cNvPr>
          <p:cNvPicPr>
            <a:picLocks noChangeAspect="1"/>
          </p:cNvPicPr>
          <p:nvPr userDrawn="1"/>
        </p:nvPicPr>
        <p:blipFill>
          <a:blip r:embed="rId36"/>
          <a:stretch>
            <a:fillRect/>
          </a:stretch>
        </p:blipFill>
        <p:spPr>
          <a:xfrm>
            <a:off x="333729" y="4584644"/>
            <a:ext cx="2229147" cy="508402"/>
          </a:xfrm>
          <a:prstGeom prst="rect">
            <a:avLst/>
          </a:prstGeom>
        </p:spPr>
      </p:pic>
      <p:sp>
        <p:nvSpPr>
          <p:cNvPr id="12" name="MSIPCMContentMarking" descr="{&quot;HashCode&quot;:-1153307947,&quot;Placement&quot;:&quot;Footer&quot;,&quot;Top&quot;:387.034332,&quot;Left&quot;:315.1878,&quot;SlideWidth&quot;:720,&quot;SlideHeight&quot;:405}">
            <a:extLst>
              <a:ext uri="{FF2B5EF4-FFF2-40B4-BE49-F238E27FC236}">
                <a16:creationId xmlns:a16="http://schemas.microsoft.com/office/drawing/2014/main" id="{0BCCAEEB-31CD-1432-74E1-162B1BF5B111}"/>
              </a:ext>
            </a:extLst>
          </p:cNvPr>
          <p:cNvSpPr txBox="1"/>
          <p:nvPr userDrawn="1"/>
        </p:nvSpPr>
        <p:spPr>
          <a:xfrm>
            <a:off x="4002885" y="4915336"/>
            <a:ext cx="113823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Informationsklass: K2</a:t>
            </a:r>
            <a:endParaRPr lang="sv-SE" sz="800" err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735" r:id="rId3"/>
    <p:sldLayoutId id="2147483668" r:id="rId4"/>
    <p:sldLayoutId id="2147483663" r:id="rId5"/>
    <p:sldLayoutId id="2147483670" r:id="rId6"/>
    <p:sldLayoutId id="2147483679" r:id="rId7"/>
    <p:sldLayoutId id="2147483750" r:id="rId8"/>
    <p:sldLayoutId id="2147483682" r:id="rId9"/>
    <p:sldLayoutId id="2147483733" r:id="rId10"/>
    <p:sldLayoutId id="2147483734" r:id="rId11"/>
    <p:sldLayoutId id="2147483673" r:id="rId12"/>
    <p:sldLayoutId id="2147483676" r:id="rId13"/>
    <p:sldLayoutId id="2147483675" r:id="rId14"/>
    <p:sldLayoutId id="2147483677" r:id="rId15"/>
    <p:sldLayoutId id="2147483740" r:id="rId16"/>
    <p:sldLayoutId id="2147483741" r:id="rId17"/>
    <p:sldLayoutId id="2147483718" r:id="rId18"/>
    <p:sldLayoutId id="2147483744" r:id="rId19"/>
    <p:sldLayoutId id="2147483698" r:id="rId20"/>
    <p:sldLayoutId id="2147483683" r:id="rId21"/>
    <p:sldLayoutId id="2147483742" r:id="rId22"/>
    <p:sldLayoutId id="2147483743" r:id="rId23"/>
    <p:sldLayoutId id="2147483746" r:id="rId24"/>
    <p:sldLayoutId id="2147483747" r:id="rId25"/>
    <p:sldLayoutId id="2147483736" r:id="rId26"/>
    <p:sldLayoutId id="2147483739" r:id="rId27"/>
    <p:sldLayoutId id="2147483713" r:id="rId28"/>
    <p:sldLayoutId id="2147483751" r:id="rId29"/>
    <p:sldLayoutId id="2147483749" r:id="rId30"/>
    <p:sldLayoutId id="2147483671" r:id="rId31"/>
    <p:sldLayoutId id="2147483706" r:id="rId32"/>
    <p:sldLayoutId id="2147483685" r:id="rId33"/>
  </p:sldLayoutIdLst>
  <p:hf hdr="0"/>
  <p:txStyles>
    <p:titleStyle>
      <a:lvl1pPr algn="l" defTabSz="457200" rtl="0" eaLnBrk="1" latinLnBrk="0" hangingPunct="1">
        <a:lnSpc>
          <a:spcPct val="85000"/>
        </a:lnSpc>
        <a:spcBef>
          <a:spcPct val="0"/>
        </a:spcBef>
        <a:buNone/>
        <a:defRPr sz="3000" b="1" i="0" kern="1200" spc="-8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600"/>
        </a:spcBef>
        <a:buFont typeface="Wingdings" charset="2"/>
        <a:buChar char="§"/>
        <a:defRPr sz="160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100"/>
        </a:spcBef>
        <a:buFont typeface="Arial"/>
        <a:buChar char="–"/>
        <a:defRPr sz="1400" b="0" i="1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600"/>
        </a:spcBef>
        <a:spcAft>
          <a:spcPts val="0"/>
        </a:spcAft>
        <a:buFontTx/>
        <a:buNone/>
        <a:defRPr sz="1400" b="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126000" indent="-126000" algn="l" defTabSz="457200" rtl="0" eaLnBrk="1" latinLnBrk="0" hangingPunct="1">
        <a:spcBef>
          <a:spcPts val="400"/>
        </a:spcBef>
        <a:buFont typeface="Wingdings" panose="05000000000000000000" pitchFamily="2" charset="2"/>
        <a:buChar char="§"/>
        <a:defRPr sz="1400" i="0" kern="1200" spc="-20" baseline="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252000" indent="-126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2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ts val="400"/>
        </a:spcBef>
        <a:buFont typeface="Wingdings" panose="05000000000000000000" pitchFamily="2" charset="2"/>
        <a:buNone/>
        <a:defRPr sz="1200" b="0" kern="1200" spc="-20" baseline="0">
          <a:solidFill>
            <a:schemeClr val="accent1"/>
          </a:solidFill>
          <a:latin typeface="+mn-lt"/>
          <a:ea typeface="+mn-ea"/>
          <a:cs typeface="+mn-cs"/>
        </a:defRPr>
      </a:lvl7pPr>
      <a:lvl8pPr marL="108000" indent="-108000" algn="l" defTabSz="457200" rtl="0" eaLnBrk="1" latinLnBrk="0" hangingPunct="1">
        <a:spcBef>
          <a:spcPts val="300"/>
        </a:spcBef>
        <a:buFont typeface="Wingdings" panose="05000000000000000000" pitchFamily="2" charset="2"/>
        <a:buChar char="§"/>
        <a:defRPr sz="1200" i="0" kern="1200" spc="-20" baseline="0">
          <a:solidFill>
            <a:schemeClr val="accent1"/>
          </a:solidFill>
          <a:latin typeface="+mn-lt"/>
          <a:ea typeface="+mn-ea"/>
          <a:cs typeface="+mn-cs"/>
        </a:defRPr>
      </a:lvl8pPr>
      <a:lvl9pPr marL="216000" indent="-108000" algn="l" defTabSz="457200" rtl="0" eaLnBrk="1" latinLnBrk="0" hangingPunct="1">
        <a:spcBef>
          <a:spcPts val="100"/>
        </a:spcBef>
        <a:buFont typeface="Corbel" panose="020B0503020204020204" pitchFamily="34" charset="0"/>
        <a:buChar char="–"/>
        <a:defRPr sz="1000" i="1" kern="1200" spc="-20" baseline="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7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41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8" orient="horz" pos="638" userDrawn="1">
          <p15:clr>
            <a:srgbClr val="F26B43"/>
          </p15:clr>
        </p15:guide>
        <p15:guide id="69" orient="horz" pos="1002" userDrawn="1">
          <p15:clr>
            <a:srgbClr val="F26B43"/>
          </p15:clr>
        </p15:guide>
        <p15:guide id="70" orient="horz" pos="1092" userDrawn="1">
          <p15:clr>
            <a:srgbClr val="F26B43"/>
          </p15:clr>
        </p15:guide>
        <p15:guide id="71" orient="horz" pos="1457" userDrawn="1">
          <p15:clr>
            <a:srgbClr val="F26B43"/>
          </p15:clr>
        </p15:guide>
        <p15:guide id="72" orient="horz" pos="1547" userDrawn="1">
          <p15:clr>
            <a:srgbClr val="F26B43"/>
          </p15:clr>
        </p15:guide>
        <p15:guide id="73" orient="horz" pos="1908" userDrawn="1">
          <p15:clr>
            <a:srgbClr val="F26B43"/>
          </p15:clr>
        </p15:guide>
        <p15:guide id="74" orient="horz" pos="2000" userDrawn="1">
          <p15:clr>
            <a:srgbClr val="F26B43"/>
          </p15:clr>
        </p15:guide>
        <p15:guide id="75" orient="horz" pos="2363" userDrawn="1">
          <p15:clr>
            <a:srgbClr val="F26B43"/>
          </p15:clr>
        </p15:guide>
        <p15:guide id="76" orient="horz" pos="2454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4E9380C6-182E-96C1-DB37-8780812F3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131" y="1805414"/>
            <a:ext cx="3485350" cy="2518164"/>
          </a:xfrm>
          <a:prstGeom prst="rect">
            <a:avLst/>
          </a:prstGeom>
          <a:noFill/>
        </p:spPr>
      </p:pic>
      <p:sp>
        <p:nvSpPr>
          <p:cNvPr id="15" name="Rubrik 14">
            <a:extLst>
              <a:ext uri="{FF2B5EF4-FFF2-40B4-BE49-F238E27FC236}">
                <a16:creationId xmlns:a16="http://schemas.microsoft.com/office/drawing/2014/main" id="{AB2D05F5-F9A3-B258-AA5E-2CAEFC589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130" y="476842"/>
            <a:ext cx="8493877" cy="2052000"/>
          </a:xfrm>
        </p:spPr>
        <p:txBody>
          <a:bodyPr anchor="t">
            <a:normAutofit/>
          </a:bodyPr>
          <a:lstStyle/>
          <a:p>
            <a:r>
              <a:rPr lang="sv-SE" dirty="0"/>
              <a:t>Så ser sparandet ut till barn bland </a:t>
            </a:r>
            <a:br>
              <a:rPr lang="sv-SE" dirty="0"/>
            </a:br>
            <a:r>
              <a:rPr lang="sv-SE" dirty="0"/>
              <a:t>hög- respektive låginkomsttagare</a:t>
            </a:r>
          </a:p>
        </p:txBody>
      </p:sp>
    </p:spTree>
    <p:extLst>
      <p:ext uri="{BB962C8B-B14F-4D97-AF65-F5344CB8AC3E}">
        <p14:creationId xmlns:p14="http://schemas.microsoft.com/office/powerpoint/2010/main" val="4148635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30D92B26-58A5-0BF3-A5FA-AEEBFB18EF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705FEC04-8C07-241E-35CF-85826359B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405504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D38F6CC-975E-774A-A2DF-9E9AC45A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704" y="358774"/>
            <a:ext cx="8457520" cy="576000"/>
          </a:xfrm>
        </p:spPr>
        <p:txBody>
          <a:bodyPr/>
          <a:lstStyle/>
          <a:p>
            <a:r>
              <a:rPr lang="sv-SE" sz="3600" dirty="0"/>
              <a:t>Om undersökningen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6F48280-B32B-2977-221F-3088864DE97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7704" y="1012825"/>
            <a:ext cx="7642904" cy="3457575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Undersökningen genomfördes genom webbintervjuer i </a:t>
            </a:r>
            <a:r>
              <a:rPr lang="sv-SE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Novus</a:t>
            </a:r>
            <a:r>
              <a:rPr lang="sv-S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slumpmässigt utvalda panel av 2 477 personer med barn under 18 år under februari 2023.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312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1" y="358774"/>
            <a:ext cx="8388984" cy="576000"/>
          </a:xfrm>
        </p:spPr>
        <p:txBody>
          <a:bodyPr/>
          <a:lstStyle/>
          <a:p>
            <a:r>
              <a:rPr lang="sv-SE" dirty="0"/>
              <a:t>Betydande skillnader i sparande till barn mellan hög- och låginkomsttagare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E1E9F8F5-658B-3554-9479-7277B5D1A6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470660"/>
            <a:ext cx="8467725" cy="2400300"/>
          </a:xfrm>
          <a:prstGeom prst="rect">
            <a:avLst/>
          </a:prstGeom>
        </p:spPr>
      </p:pic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33129448-1162-C36F-72C7-162E5A5DD7B0}"/>
              </a:ext>
            </a:extLst>
          </p:cNvPr>
          <p:cNvSpPr/>
          <p:nvPr/>
        </p:nvSpPr>
        <p:spPr>
          <a:xfrm>
            <a:off x="322279" y="2069599"/>
            <a:ext cx="8531014" cy="240185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4F79A5D3-2C21-93DB-7BFB-BFA43F205F12}"/>
              </a:ext>
            </a:extLst>
          </p:cNvPr>
          <p:cNvSpPr/>
          <p:nvPr/>
        </p:nvSpPr>
        <p:spPr>
          <a:xfrm>
            <a:off x="322278" y="3470270"/>
            <a:ext cx="8531013" cy="224328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889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358774"/>
            <a:ext cx="8465185" cy="576000"/>
          </a:xfrm>
        </p:spPr>
        <p:txBody>
          <a:bodyPr/>
          <a:lstStyle/>
          <a:p>
            <a:r>
              <a:rPr lang="sv-SE" dirty="0"/>
              <a:t>Många med lägre inkomst har minskat sparandet till sina barn på grund av det sämre ekonomiska läget  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EF7804E4-8542-8D8D-F48A-DC2F0C7CC9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697662"/>
            <a:ext cx="8442960" cy="1906474"/>
          </a:xfrm>
          <a:prstGeom prst="rect">
            <a:avLst/>
          </a:prstGeom>
        </p:spPr>
      </p:pic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AB23C166-71E8-ACEF-7989-0A09875A3FA7}"/>
              </a:ext>
            </a:extLst>
          </p:cNvPr>
          <p:cNvSpPr/>
          <p:nvPr/>
        </p:nvSpPr>
        <p:spPr>
          <a:xfrm>
            <a:off x="309467" y="2785484"/>
            <a:ext cx="8522686" cy="397341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23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81" y="358774"/>
            <a:ext cx="8433143" cy="576000"/>
          </a:xfrm>
        </p:spPr>
        <p:txBody>
          <a:bodyPr/>
          <a:lstStyle/>
          <a:p>
            <a:r>
              <a:rPr lang="sv-SE" dirty="0"/>
              <a:t>Större andel bland låginkomsttagare som inte sparar till sina barn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73D07994-7264-F0AD-6525-2952D00D9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32" y="1425892"/>
            <a:ext cx="7800975" cy="1209675"/>
          </a:xfrm>
          <a:prstGeom prst="rect">
            <a:avLst/>
          </a:prstGeom>
        </p:spPr>
      </p:pic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EE67797A-3702-8218-FC2D-950100187669}"/>
              </a:ext>
            </a:extLst>
          </p:cNvPr>
          <p:cNvSpPr/>
          <p:nvPr/>
        </p:nvSpPr>
        <p:spPr>
          <a:xfrm>
            <a:off x="330344" y="2238737"/>
            <a:ext cx="7862257" cy="224328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12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358774"/>
            <a:ext cx="8404224" cy="906146"/>
          </a:xfrm>
        </p:spPr>
        <p:txBody>
          <a:bodyPr/>
          <a:lstStyle/>
          <a:p>
            <a:r>
              <a:rPr lang="sv-SE" dirty="0"/>
              <a:t>Sparkapitalet bland barn till låginkomsttagare är ungefär hälften så stort jämfört barn till höginkomsttagare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23877918-6A70-6E86-8368-3804C51BD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1905952"/>
            <a:ext cx="661035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297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358774"/>
            <a:ext cx="8465185" cy="576000"/>
          </a:xfrm>
        </p:spPr>
        <p:txBody>
          <a:bodyPr/>
          <a:lstStyle/>
          <a:p>
            <a:r>
              <a:rPr lang="sv-SE" dirty="0"/>
              <a:t>Mer sporadiskt sparande till barn bland låginkomsttagare 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680A7E8B-65B6-32DB-4371-856EC0128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531272"/>
            <a:ext cx="8435340" cy="1722765"/>
          </a:xfrm>
          <a:prstGeom prst="rect">
            <a:avLst/>
          </a:prstGeom>
        </p:spPr>
      </p:pic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37C2B6B3-90F8-D8B6-8591-701169E393B3}"/>
              </a:ext>
            </a:extLst>
          </p:cNvPr>
          <p:cNvSpPr/>
          <p:nvPr/>
        </p:nvSpPr>
        <p:spPr>
          <a:xfrm>
            <a:off x="340923" y="2820148"/>
            <a:ext cx="8491275" cy="224328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850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358774"/>
            <a:ext cx="8465185" cy="576000"/>
          </a:xfrm>
        </p:spPr>
        <p:txBody>
          <a:bodyPr/>
          <a:lstStyle/>
          <a:p>
            <a:r>
              <a:rPr lang="sv-SE" dirty="0"/>
              <a:t>Låginkomsttagare lånar barnens sparpengar i större utsträckning jämfört höginkomsttagare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83D7CC0A-1A14-247E-AC5A-D2916983B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" y="1557177"/>
            <a:ext cx="8382000" cy="2209960"/>
          </a:xfrm>
          <a:prstGeom prst="rect">
            <a:avLst/>
          </a:prstGeom>
        </p:spPr>
      </p:pic>
      <p:sp>
        <p:nvSpPr>
          <p:cNvPr id="3" name="Rektangel: rundade hörn 2">
            <a:extLst>
              <a:ext uri="{FF2B5EF4-FFF2-40B4-BE49-F238E27FC236}">
                <a16:creationId xmlns:a16="http://schemas.microsoft.com/office/drawing/2014/main" id="{4DE51FB9-6298-743B-D2A4-76053E2B08FD}"/>
              </a:ext>
            </a:extLst>
          </p:cNvPr>
          <p:cNvSpPr/>
          <p:nvPr/>
        </p:nvSpPr>
        <p:spPr>
          <a:xfrm>
            <a:off x="266921" y="2154168"/>
            <a:ext cx="8534161" cy="789882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417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358774"/>
            <a:ext cx="8465185" cy="576000"/>
          </a:xfrm>
        </p:spPr>
        <p:txBody>
          <a:bodyPr/>
          <a:lstStyle/>
          <a:p>
            <a:r>
              <a:rPr lang="sv-SE" dirty="0"/>
              <a:t>Det är vanligare bland låginkomsttagare att barnens pengar sparas på bankkontot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248A6833-0440-E016-7EDE-D12A22EE3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852" y="1452562"/>
            <a:ext cx="7648575" cy="1400175"/>
          </a:xfrm>
          <a:prstGeom prst="rect">
            <a:avLst/>
          </a:prstGeom>
        </p:spPr>
      </p:pic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0B299B49-74AD-860C-1341-449982AE23B8}"/>
              </a:ext>
            </a:extLst>
          </p:cNvPr>
          <p:cNvSpPr/>
          <p:nvPr/>
        </p:nvSpPr>
        <p:spPr>
          <a:xfrm>
            <a:off x="314493" y="2069599"/>
            <a:ext cx="7709650" cy="224328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77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5639682B-E0CA-5313-AE73-47714324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39" y="358774"/>
            <a:ext cx="8465185" cy="576000"/>
          </a:xfrm>
        </p:spPr>
        <p:txBody>
          <a:bodyPr/>
          <a:lstStyle/>
          <a:p>
            <a:r>
              <a:rPr lang="sv-SE" dirty="0"/>
              <a:t>Bostad är det vanligaste sparmålet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B79692C0-4D16-CA9F-DE80-D4CD19376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1" y="1263073"/>
            <a:ext cx="8100060" cy="1917324"/>
          </a:xfrm>
          <a:prstGeom prst="rect">
            <a:avLst/>
          </a:prstGeom>
        </p:spPr>
      </p:pic>
      <p:sp>
        <p:nvSpPr>
          <p:cNvPr id="2" name="Rektangel: rundade hörn 1">
            <a:extLst>
              <a:ext uri="{FF2B5EF4-FFF2-40B4-BE49-F238E27FC236}">
                <a16:creationId xmlns:a16="http://schemas.microsoft.com/office/drawing/2014/main" id="{65B5FFFD-33BC-215A-8F93-E702FE8C7028}"/>
              </a:ext>
            </a:extLst>
          </p:cNvPr>
          <p:cNvSpPr/>
          <p:nvPr/>
        </p:nvSpPr>
        <p:spPr>
          <a:xfrm>
            <a:off x="365142" y="1794752"/>
            <a:ext cx="8155162" cy="224328"/>
          </a:xfrm>
          <a:prstGeom prst="roundRect">
            <a:avLst/>
          </a:prstGeom>
          <a:noFill/>
          <a:ln w="19050">
            <a:solidFill>
              <a:schemeClr val="accent2"/>
            </a:solidFill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sv-SE" sz="1400" dirty="0">
              <a:solidFill>
                <a:schemeClr val="accent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899280"/>
      </p:ext>
    </p:extLst>
  </p:cSld>
  <p:clrMapOvr>
    <a:masterClrMapping/>
  </p:clrMapOvr>
</p:sld>
</file>

<file path=ppt/theme/theme1.xml><?xml version="1.0" encoding="utf-8"?>
<a:theme xmlns:a="http://schemas.openxmlformats.org/drawingml/2006/main" name="Länsförsäkringar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ucida Bright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38100">
          <a:noFill/>
          <a:miter lim="800000"/>
        </a:ln>
      </a:spPr>
      <a:bodyPr rot="0" spcFirstLastPara="0" vertOverflow="overflow" horzOverflow="overflow" vert="horz" wrap="square" lIns="180000" tIns="180000" rIns="180000" bIns="180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400" dirty="0">
            <a:solidFill>
              <a:schemeClr val="accent1"/>
            </a:solidFill>
            <a:latin typeface="Arial" charset="0"/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custClrLst>
    <a:custClr name="Länsförsäkringar Blå">
      <a:srgbClr val="005AA0"/>
    </a:custClr>
    <a:custClr>
      <a:srgbClr val="00427A"/>
    </a:custClr>
    <a:custClr>
      <a:srgbClr val="4495D1"/>
    </a:custClr>
    <a:custClr>
      <a:srgbClr val="76BBE7"/>
    </a:custClr>
    <a:custClr>
      <a:srgbClr val="BADAF3"/>
    </a:custClr>
    <a:custClr name="Länsförsäkringar Röd">
      <a:srgbClr val="E30613"/>
    </a:custClr>
    <a:custClr>
      <a:srgbClr val="910C19"/>
    </a:custClr>
    <a:custClr>
      <a:srgbClr val="F15C5B"/>
    </a:custClr>
    <a:custClr>
      <a:srgbClr val="F5989D"/>
    </a:custClr>
    <a:custClr>
      <a:srgbClr val="FAD5DB"/>
    </a:custClr>
  </a:custClrLst>
  <a:extLst>
    <a:ext uri="{05A4C25C-085E-4340-85A3-A5531E510DB2}">
      <thm15:themeFamily xmlns:thm15="http://schemas.microsoft.com/office/thememl/2012/main" name="Länsförsäkringar.potx" id="{E2F7003E-A596-4A41-99F7-6D2290B4A8B6}" vid="{E90ECE63-AA3C-464B-BFFE-68F3C0BE36B3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54B983B7FDB240BEA0C70E515ACA8F" ma:contentTypeVersion="3" ma:contentTypeDescription="Create a new document." ma:contentTypeScope="" ma:versionID="0f84ee3532436493f2ec02f2cadbaca1">
  <xsd:schema xmlns:xsd="http://www.w3.org/2001/XMLSchema" xmlns:xs="http://www.w3.org/2001/XMLSchema" xmlns:p="http://schemas.microsoft.com/office/2006/metadata/properties" xmlns:ns2="4f879087-6492-437c-92f8-a4f0af0d9051" targetNamespace="http://schemas.microsoft.com/office/2006/metadata/properties" ma:root="true" ma:fieldsID="fd39fba945fddf884a1ea7832799fa8d" ns2:_="">
    <xsd:import namespace="4f879087-6492-437c-92f8-a4f0af0d9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879087-6492-437c-92f8-a4f0af0d90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A7088C-B422-4D4E-AE00-A4CF131F397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DF059C-0310-45A8-9E89-93607D3A1D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879087-6492-437c-92f8-a4f0af0d90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5DF536-F88B-402B-B283-3A732EE3DFF3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4f879087-6492-437c-92f8-a4f0af0d905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Länsförsäkringar</Template>
  <TotalTime>246</TotalTime>
  <Words>119</Words>
  <Application>Microsoft Office PowerPoint</Application>
  <PresentationFormat>Bildspel på skärmen (16:9)</PresentationFormat>
  <Paragraphs>12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Lucida Bright</vt:lpstr>
      <vt:lpstr>Source Sans Pro</vt:lpstr>
      <vt:lpstr>Wingdings</vt:lpstr>
      <vt:lpstr>Länsförsäkringar</vt:lpstr>
      <vt:lpstr>Så ser sparandet ut till barn bland  hög- respektive låginkomsttagare</vt:lpstr>
      <vt:lpstr>Betydande skillnader i sparande till barn mellan hög- och låginkomsttagare</vt:lpstr>
      <vt:lpstr>Många med lägre inkomst har minskat sparandet till sina barn på grund av det sämre ekonomiska läget  </vt:lpstr>
      <vt:lpstr>Större andel bland låginkomsttagare som inte sparar till sina barn</vt:lpstr>
      <vt:lpstr>Sparkapitalet bland barn till låginkomsttagare är ungefär hälften så stort jämfört barn till höginkomsttagare</vt:lpstr>
      <vt:lpstr>Mer sporadiskt sparande till barn bland låginkomsttagare </vt:lpstr>
      <vt:lpstr>Låginkomsttagare lånar barnens sparpengar i större utsträckning jämfört höginkomsttagare</vt:lpstr>
      <vt:lpstr>Det är vanligare bland låginkomsttagare att barnens pengar sparas på bankkontot</vt:lpstr>
      <vt:lpstr>Bostad är det vanligaste sparmålet </vt:lpstr>
      <vt:lpstr>Appendix</vt:lpstr>
      <vt:lpstr>Om undersökningen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slår räntehöjningen</dc:title>
  <dc:creator>Stefan Westerberg</dc:creator>
  <cp:lastModifiedBy>Lena Bivner</cp:lastModifiedBy>
  <cp:revision>2</cp:revision>
  <cp:lastPrinted>2023-06-22T05:59:57Z</cp:lastPrinted>
  <dcterms:created xsi:type="dcterms:W3CDTF">2023-06-19T19:35:49Z</dcterms:created>
  <dcterms:modified xsi:type="dcterms:W3CDTF">2023-08-18T07:54:42Z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0x0101007854B983B7FDB240BEA0C70E515ACA8F</vt:lpwstr>
  </property>
  <property fmtid="{D5CDD505-2E9C-101B-9397-08002B2CF9AE}" pid="3" name="Order">
    <vt:r8>469600</vt:r8>
  </property>
  <property fmtid="{D5CDD505-2E9C-101B-9397-08002B2CF9AE}" pid="4" name="MSIP_Label_4e0029e2-197c-4e5b-ad9c-d6d8a41011dc_Enabled">
    <vt:lpwstr>true</vt:lpwstr>
  </property>
  <property fmtid="{D5CDD505-2E9C-101B-9397-08002B2CF9AE}" pid="5" name="MSIP_Label_4e0029e2-197c-4e5b-ad9c-d6d8a41011dc_SetDate">
    <vt:lpwstr>2023-07-06T09:21:10Z</vt:lpwstr>
  </property>
  <property fmtid="{D5CDD505-2E9C-101B-9397-08002B2CF9AE}" pid="6" name="MSIP_Label_4e0029e2-197c-4e5b-ad9c-d6d8a41011dc_Method">
    <vt:lpwstr>Privileged</vt:lpwstr>
  </property>
  <property fmtid="{D5CDD505-2E9C-101B-9397-08002B2CF9AE}" pid="7" name="MSIP_Label_4e0029e2-197c-4e5b-ad9c-d6d8a41011dc_Name">
    <vt:lpwstr>Intern</vt:lpwstr>
  </property>
  <property fmtid="{D5CDD505-2E9C-101B-9397-08002B2CF9AE}" pid="8" name="MSIP_Label_4e0029e2-197c-4e5b-ad9c-d6d8a41011dc_SiteId">
    <vt:lpwstr>1e4e7cc6-7b26-46be-915e-cd1c8633e92f</vt:lpwstr>
  </property>
  <property fmtid="{D5CDD505-2E9C-101B-9397-08002B2CF9AE}" pid="9" name="MSIP_Label_4e0029e2-197c-4e5b-ad9c-d6d8a41011dc_ActionId">
    <vt:lpwstr>5cc6efd7-5c1e-42f0-9974-1faf6d0ddbd3</vt:lpwstr>
  </property>
  <property fmtid="{D5CDD505-2E9C-101B-9397-08002B2CF9AE}" pid="10" name="MSIP_Label_4e0029e2-197c-4e5b-ad9c-d6d8a41011dc_ContentBits">
    <vt:lpwstr>2</vt:lpwstr>
  </property>
</Properties>
</file>