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4"/>
  </p:sldMasterIdLst>
  <p:notesMasterIdLst>
    <p:notesMasterId r:id="rId11"/>
  </p:notesMasterIdLst>
  <p:sldIdLst>
    <p:sldId id="256" r:id="rId5"/>
    <p:sldId id="3205" r:id="rId6"/>
    <p:sldId id="3203" r:id="rId7"/>
    <p:sldId id="3204" r:id="rId8"/>
    <p:sldId id="3207" r:id="rId9"/>
    <p:sldId id="301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3E84F92-61B8-98E3-B62B-19A3E3D1BC24}" name="Andrea Schmidt" initials="AS" userId="S::andrea.schmidt@stockholmshandelskammare.se::c544fd48-dee8-4207-88c8-0296a5786f6b" providerId="AD"/>
  <p188:author id="{02CDE6C2-1ACE-7D0B-DEF6-F0DE730F5B6D}" name="Markus Sjöqvist" initials="MS" userId="S::markus.sjoqvist@stockholmshandelskammare.se::42744758-a72d-4389-9812-db9cce3e34f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vid Loden" initials="AL" lastIdx="1" clrIdx="0">
    <p:extLst>
      <p:ext uri="{19B8F6BF-5375-455C-9EA6-DF929625EA0E}">
        <p15:presenceInfo xmlns:p15="http://schemas.microsoft.com/office/powerpoint/2012/main" userId="S::arvid.loden@stockholmshandelskammare.se::13584497-1267-49c1-a746-24f4eb34ac2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AF0"/>
    <a:srgbClr val="FFDB95"/>
    <a:srgbClr val="F9F9F9"/>
    <a:srgbClr val="FFFFFF"/>
    <a:srgbClr val="F5F5F5"/>
    <a:srgbClr val="FE42BA"/>
    <a:srgbClr val="FFAC60"/>
    <a:srgbClr val="FEF20C"/>
    <a:srgbClr val="D9DCDF"/>
    <a:srgbClr val="FF9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llanmörkt format 3 - 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llanmörkt format 4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Mörkt format 1 - Dekorfärg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27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A3DEB-EE38-4595-AFBB-DDE56703DB0F}" type="datetimeFigureOut">
              <a:rPr lang="sv-SE" smtClean="0"/>
              <a:t>2023-09-12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2943E-EC59-4AE1-9262-E8858CECF4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936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8A8E5F-BD1F-45D4-88BF-9C49B6D8C46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916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8A8E5F-BD1F-45D4-88BF-9C49B6D8C46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13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bild, utfall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333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1344000"/>
            <a:ext cx="11235267" cy="2376000"/>
          </a:xfrm>
          <a:effectLst/>
        </p:spPr>
        <p:txBody>
          <a:bodyPr anchor="b"/>
          <a:lstStyle>
            <a:lvl1pPr algn="ctr">
              <a:lnSpc>
                <a:spcPct val="85000"/>
              </a:lnSpc>
              <a:defRPr sz="5333" kern="0" spc="-107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3888001"/>
            <a:ext cx="11235267" cy="1306300"/>
          </a:xfrm>
        </p:spPr>
        <p:txBody>
          <a:bodyPr>
            <a:normAutofit/>
          </a:bodyPr>
          <a:lstStyle>
            <a:lvl1pPr algn="ctr">
              <a:lnSpc>
                <a:spcPct val="95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68896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bild, utfallande, rubr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333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2311400"/>
            <a:ext cx="4762500" cy="364913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333" kern="0" spc="-107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2385600"/>
            <a:ext cx="5617632" cy="359893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Lägg till text. </a:t>
            </a:r>
          </a:p>
        </p:txBody>
      </p:sp>
    </p:spTree>
    <p:extLst>
      <p:ext uri="{BB962C8B-B14F-4D97-AF65-F5344CB8AC3E}">
        <p14:creationId xmlns:p14="http://schemas.microsoft.com/office/powerpoint/2010/main" val="113236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, rubrik vänster,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5960535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333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197A741-32FE-4B10-9566-D0EB1FDD61E1}" type="datetime1">
              <a:rPr lang="sv-SE" smtClean="0"/>
              <a:t>2023-09-12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48F918F8-630B-4938-985C-5534B6A3F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367" y="1968001"/>
            <a:ext cx="4762500" cy="322630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333" kern="0" spc="-107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3A13E8D7-97BB-45CA-8B7E-2A21911C4A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2040001"/>
            <a:ext cx="5617632" cy="317830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Lägg till text. </a:t>
            </a:r>
          </a:p>
        </p:txBody>
      </p:sp>
    </p:spTree>
    <p:extLst>
      <p:ext uri="{BB962C8B-B14F-4D97-AF65-F5344CB8AC3E}">
        <p14:creationId xmlns:p14="http://schemas.microsoft.com/office/powerpoint/2010/main" val="305563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avdelar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1350434"/>
            <a:ext cx="11235267" cy="1930401"/>
          </a:xfrm>
        </p:spPr>
        <p:txBody>
          <a:bodyPr anchor="b"/>
          <a:lstStyle>
            <a:lvl1pPr algn="ctr">
              <a:lnSpc>
                <a:spcPct val="85000"/>
              </a:lnSpc>
              <a:defRPr sz="5333" kern="0" spc="-107" baseline="0"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4068234"/>
            <a:ext cx="11235267" cy="960967"/>
          </a:xfrm>
        </p:spPr>
        <p:txBody>
          <a:bodyPr/>
          <a:lstStyle>
            <a:lvl1pPr algn="ctr">
              <a:lnSpc>
                <a:spcPct val="95000"/>
              </a:lnSpc>
              <a:defRPr sz="240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15" name="Frihandsfigur 14"/>
          <p:cNvSpPr>
            <a:spLocks noChangeAspect="1"/>
          </p:cNvSpPr>
          <p:nvPr userDrawn="1"/>
        </p:nvSpPr>
        <p:spPr>
          <a:xfrm>
            <a:off x="3456000" y="3602178"/>
            <a:ext cx="5280000" cy="144713"/>
          </a:xfrm>
          <a:custGeom>
            <a:avLst/>
            <a:gdLst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563"/>
              <a:gd name="connsiteX1" fmla="*/ 355600 w 4997450"/>
              <a:gd name="connsiteY1" fmla="*/ 117476 h 117563"/>
              <a:gd name="connsiteX2" fmla="*/ 714375 w 4997450"/>
              <a:gd name="connsiteY2" fmla="*/ 6351 h 117563"/>
              <a:gd name="connsiteX3" fmla="*/ 1066800 w 4997450"/>
              <a:gd name="connsiteY3" fmla="*/ 117476 h 117563"/>
              <a:gd name="connsiteX4" fmla="*/ 1431925 w 4997450"/>
              <a:gd name="connsiteY4" fmla="*/ 3176 h 117563"/>
              <a:gd name="connsiteX5" fmla="*/ 1784350 w 4997450"/>
              <a:gd name="connsiteY5" fmla="*/ 117476 h 117563"/>
              <a:gd name="connsiteX6" fmla="*/ 2143125 w 4997450"/>
              <a:gd name="connsiteY6" fmla="*/ 1 h 117563"/>
              <a:gd name="connsiteX7" fmla="*/ 2498725 w 4997450"/>
              <a:gd name="connsiteY7" fmla="*/ 114301 h 117563"/>
              <a:gd name="connsiteX8" fmla="*/ 2857500 w 4997450"/>
              <a:gd name="connsiteY8" fmla="*/ 6351 h 117563"/>
              <a:gd name="connsiteX9" fmla="*/ 3213100 w 4997450"/>
              <a:gd name="connsiteY9" fmla="*/ 114301 h 117563"/>
              <a:gd name="connsiteX10" fmla="*/ 3571875 w 4997450"/>
              <a:gd name="connsiteY10" fmla="*/ 3176 h 117563"/>
              <a:gd name="connsiteX11" fmla="*/ 3924300 w 4997450"/>
              <a:gd name="connsiteY11" fmla="*/ 117476 h 117563"/>
              <a:gd name="connsiteX12" fmla="*/ 4289425 w 4997450"/>
              <a:gd name="connsiteY12" fmla="*/ 3176 h 117563"/>
              <a:gd name="connsiteX13" fmla="*/ 4641850 w 4997450"/>
              <a:gd name="connsiteY13" fmla="*/ 117476 h 117563"/>
              <a:gd name="connsiteX14" fmla="*/ 4997450 w 4997450"/>
              <a:gd name="connsiteY14" fmla="*/ 3176 h 117563"/>
              <a:gd name="connsiteX0" fmla="*/ 0 w 4997450"/>
              <a:gd name="connsiteY0" fmla="*/ 3176 h 117563"/>
              <a:gd name="connsiteX1" fmla="*/ 355600 w 4997450"/>
              <a:gd name="connsiteY1" fmla="*/ 117476 h 117563"/>
              <a:gd name="connsiteX2" fmla="*/ 714375 w 4997450"/>
              <a:gd name="connsiteY2" fmla="*/ 6351 h 117563"/>
              <a:gd name="connsiteX3" fmla="*/ 1066800 w 4997450"/>
              <a:gd name="connsiteY3" fmla="*/ 117476 h 117563"/>
              <a:gd name="connsiteX4" fmla="*/ 1431925 w 4997450"/>
              <a:gd name="connsiteY4" fmla="*/ 3176 h 117563"/>
              <a:gd name="connsiteX5" fmla="*/ 1784350 w 4997450"/>
              <a:gd name="connsiteY5" fmla="*/ 117476 h 117563"/>
              <a:gd name="connsiteX6" fmla="*/ 2143125 w 4997450"/>
              <a:gd name="connsiteY6" fmla="*/ 1 h 117563"/>
              <a:gd name="connsiteX7" fmla="*/ 2498725 w 4997450"/>
              <a:gd name="connsiteY7" fmla="*/ 114301 h 117563"/>
              <a:gd name="connsiteX8" fmla="*/ 2857500 w 4997450"/>
              <a:gd name="connsiteY8" fmla="*/ 6351 h 117563"/>
              <a:gd name="connsiteX9" fmla="*/ 3213100 w 4997450"/>
              <a:gd name="connsiteY9" fmla="*/ 114301 h 117563"/>
              <a:gd name="connsiteX10" fmla="*/ 3571875 w 4997450"/>
              <a:gd name="connsiteY10" fmla="*/ 3176 h 117563"/>
              <a:gd name="connsiteX11" fmla="*/ 3924300 w 4997450"/>
              <a:gd name="connsiteY11" fmla="*/ 117476 h 117563"/>
              <a:gd name="connsiteX12" fmla="*/ 4289425 w 4997450"/>
              <a:gd name="connsiteY12" fmla="*/ 3176 h 117563"/>
              <a:gd name="connsiteX13" fmla="*/ 4641850 w 4997450"/>
              <a:gd name="connsiteY13" fmla="*/ 117476 h 117563"/>
              <a:gd name="connsiteX14" fmla="*/ 4997450 w 4997450"/>
              <a:gd name="connsiteY14" fmla="*/ 3176 h 117563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58"/>
              <a:gd name="connsiteX1" fmla="*/ 355600 w 4997450"/>
              <a:gd name="connsiteY1" fmla="*/ 117476 h 117758"/>
              <a:gd name="connsiteX2" fmla="*/ 714375 w 4997450"/>
              <a:gd name="connsiteY2" fmla="*/ 6351 h 117758"/>
              <a:gd name="connsiteX3" fmla="*/ 1066800 w 4997450"/>
              <a:gd name="connsiteY3" fmla="*/ 117476 h 117758"/>
              <a:gd name="connsiteX4" fmla="*/ 1431925 w 4997450"/>
              <a:gd name="connsiteY4" fmla="*/ 3176 h 117758"/>
              <a:gd name="connsiteX5" fmla="*/ 1784350 w 4997450"/>
              <a:gd name="connsiteY5" fmla="*/ 117476 h 117758"/>
              <a:gd name="connsiteX6" fmla="*/ 2143125 w 4997450"/>
              <a:gd name="connsiteY6" fmla="*/ 1 h 117758"/>
              <a:gd name="connsiteX7" fmla="*/ 2498725 w 4997450"/>
              <a:gd name="connsiteY7" fmla="*/ 114301 h 117758"/>
              <a:gd name="connsiteX8" fmla="*/ 2857500 w 4997450"/>
              <a:gd name="connsiteY8" fmla="*/ 6351 h 117758"/>
              <a:gd name="connsiteX9" fmla="*/ 3213100 w 4997450"/>
              <a:gd name="connsiteY9" fmla="*/ 114301 h 117758"/>
              <a:gd name="connsiteX10" fmla="*/ 3571875 w 4997450"/>
              <a:gd name="connsiteY10" fmla="*/ 3176 h 117758"/>
              <a:gd name="connsiteX11" fmla="*/ 3924300 w 4997450"/>
              <a:gd name="connsiteY11" fmla="*/ 117476 h 117758"/>
              <a:gd name="connsiteX12" fmla="*/ 4289425 w 4997450"/>
              <a:gd name="connsiteY12" fmla="*/ 3176 h 117758"/>
              <a:gd name="connsiteX13" fmla="*/ 4641850 w 4997450"/>
              <a:gd name="connsiteY13" fmla="*/ 117476 h 117758"/>
              <a:gd name="connsiteX14" fmla="*/ 4997450 w 4997450"/>
              <a:gd name="connsiteY14" fmla="*/ 3176 h 117758"/>
              <a:gd name="connsiteX0" fmla="*/ 0 w 4997450"/>
              <a:gd name="connsiteY0" fmla="*/ 3176 h 117561"/>
              <a:gd name="connsiteX1" fmla="*/ 355600 w 4997450"/>
              <a:gd name="connsiteY1" fmla="*/ 117476 h 117561"/>
              <a:gd name="connsiteX2" fmla="*/ 714375 w 4997450"/>
              <a:gd name="connsiteY2" fmla="*/ 6351 h 117561"/>
              <a:gd name="connsiteX3" fmla="*/ 1066800 w 4997450"/>
              <a:gd name="connsiteY3" fmla="*/ 117476 h 117561"/>
              <a:gd name="connsiteX4" fmla="*/ 1431925 w 4997450"/>
              <a:gd name="connsiteY4" fmla="*/ 3176 h 117561"/>
              <a:gd name="connsiteX5" fmla="*/ 1784350 w 4997450"/>
              <a:gd name="connsiteY5" fmla="*/ 117476 h 117561"/>
              <a:gd name="connsiteX6" fmla="*/ 2143125 w 4997450"/>
              <a:gd name="connsiteY6" fmla="*/ 1 h 117561"/>
              <a:gd name="connsiteX7" fmla="*/ 2498725 w 4997450"/>
              <a:gd name="connsiteY7" fmla="*/ 114301 h 117561"/>
              <a:gd name="connsiteX8" fmla="*/ 2857500 w 4997450"/>
              <a:gd name="connsiteY8" fmla="*/ 6351 h 117561"/>
              <a:gd name="connsiteX9" fmla="*/ 3213100 w 4997450"/>
              <a:gd name="connsiteY9" fmla="*/ 114301 h 117561"/>
              <a:gd name="connsiteX10" fmla="*/ 3571875 w 4997450"/>
              <a:gd name="connsiteY10" fmla="*/ 3176 h 117561"/>
              <a:gd name="connsiteX11" fmla="*/ 3924300 w 4997450"/>
              <a:gd name="connsiteY11" fmla="*/ 117476 h 117561"/>
              <a:gd name="connsiteX12" fmla="*/ 4289425 w 4997450"/>
              <a:gd name="connsiteY12" fmla="*/ 3176 h 117561"/>
              <a:gd name="connsiteX13" fmla="*/ 4641850 w 4997450"/>
              <a:gd name="connsiteY13" fmla="*/ 117476 h 117561"/>
              <a:gd name="connsiteX14" fmla="*/ 4997450 w 4997450"/>
              <a:gd name="connsiteY14" fmla="*/ 3176 h 117561"/>
              <a:gd name="connsiteX0" fmla="*/ 0 w 4997450"/>
              <a:gd name="connsiteY0" fmla="*/ 3176 h 117561"/>
              <a:gd name="connsiteX1" fmla="*/ 355600 w 4997450"/>
              <a:gd name="connsiteY1" fmla="*/ 117476 h 117561"/>
              <a:gd name="connsiteX2" fmla="*/ 714375 w 4997450"/>
              <a:gd name="connsiteY2" fmla="*/ 6351 h 117561"/>
              <a:gd name="connsiteX3" fmla="*/ 1066800 w 4997450"/>
              <a:gd name="connsiteY3" fmla="*/ 117476 h 117561"/>
              <a:gd name="connsiteX4" fmla="*/ 1431925 w 4997450"/>
              <a:gd name="connsiteY4" fmla="*/ 3176 h 117561"/>
              <a:gd name="connsiteX5" fmla="*/ 1784350 w 4997450"/>
              <a:gd name="connsiteY5" fmla="*/ 117476 h 117561"/>
              <a:gd name="connsiteX6" fmla="*/ 2143125 w 4997450"/>
              <a:gd name="connsiteY6" fmla="*/ 1 h 117561"/>
              <a:gd name="connsiteX7" fmla="*/ 2498725 w 4997450"/>
              <a:gd name="connsiteY7" fmla="*/ 114301 h 117561"/>
              <a:gd name="connsiteX8" fmla="*/ 2857500 w 4997450"/>
              <a:gd name="connsiteY8" fmla="*/ 6351 h 117561"/>
              <a:gd name="connsiteX9" fmla="*/ 3213100 w 4997450"/>
              <a:gd name="connsiteY9" fmla="*/ 114301 h 117561"/>
              <a:gd name="connsiteX10" fmla="*/ 3571875 w 4997450"/>
              <a:gd name="connsiteY10" fmla="*/ 3176 h 117561"/>
              <a:gd name="connsiteX11" fmla="*/ 3924300 w 4997450"/>
              <a:gd name="connsiteY11" fmla="*/ 117476 h 117561"/>
              <a:gd name="connsiteX12" fmla="*/ 4289425 w 4997450"/>
              <a:gd name="connsiteY12" fmla="*/ 3176 h 117561"/>
              <a:gd name="connsiteX13" fmla="*/ 4641850 w 4997450"/>
              <a:gd name="connsiteY13" fmla="*/ 117476 h 117561"/>
              <a:gd name="connsiteX14" fmla="*/ 4997450 w 4997450"/>
              <a:gd name="connsiteY14" fmla="*/ 3176 h 117561"/>
              <a:gd name="connsiteX0" fmla="*/ 0 w 4997450"/>
              <a:gd name="connsiteY0" fmla="*/ 3176 h 117561"/>
              <a:gd name="connsiteX1" fmla="*/ 355600 w 4997450"/>
              <a:gd name="connsiteY1" fmla="*/ 117476 h 117561"/>
              <a:gd name="connsiteX2" fmla="*/ 714375 w 4997450"/>
              <a:gd name="connsiteY2" fmla="*/ 6351 h 117561"/>
              <a:gd name="connsiteX3" fmla="*/ 1066800 w 4997450"/>
              <a:gd name="connsiteY3" fmla="*/ 117476 h 117561"/>
              <a:gd name="connsiteX4" fmla="*/ 1431925 w 4997450"/>
              <a:gd name="connsiteY4" fmla="*/ 3176 h 117561"/>
              <a:gd name="connsiteX5" fmla="*/ 1784350 w 4997450"/>
              <a:gd name="connsiteY5" fmla="*/ 117476 h 117561"/>
              <a:gd name="connsiteX6" fmla="*/ 2143125 w 4997450"/>
              <a:gd name="connsiteY6" fmla="*/ 1 h 117561"/>
              <a:gd name="connsiteX7" fmla="*/ 2498725 w 4997450"/>
              <a:gd name="connsiteY7" fmla="*/ 114301 h 117561"/>
              <a:gd name="connsiteX8" fmla="*/ 2857500 w 4997450"/>
              <a:gd name="connsiteY8" fmla="*/ 6351 h 117561"/>
              <a:gd name="connsiteX9" fmla="*/ 3213100 w 4997450"/>
              <a:gd name="connsiteY9" fmla="*/ 114301 h 117561"/>
              <a:gd name="connsiteX10" fmla="*/ 3571875 w 4997450"/>
              <a:gd name="connsiteY10" fmla="*/ 3176 h 117561"/>
              <a:gd name="connsiteX11" fmla="*/ 3924300 w 4997450"/>
              <a:gd name="connsiteY11" fmla="*/ 117476 h 117561"/>
              <a:gd name="connsiteX12" fmla="*/ 4289425 w 4997450"/>
              <a:gd name="connsiteY12" fmla="*/ 3176 h 117561"/>
              <a:gd name="connsiteX13" fmla="*/ 4641850 w 4997450"/>
              <a:gd name="connsiteY13" fmla="*/ 117476 h 117561"/>
              <a:gd name="connsiteX14" fmla="*/ 4997450 w 4997450"/>
              <a:gd name="connsiteY14" fmla="*/ 3176 h 117561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563"/>
              <a:gd name="connsiteX1" fmla="*/ 355600 w 4997450"/>
              <a:gd name="connsiteY1" fmla="*/ 117476 h 117563"/>
              <a:gd name="connsiteX2" fmla="*/ 714375 w 4997450"/>
              <a:gd name="connsiteY2" fmla="*/ 6351 h 117563"/>
              <a:gd name="connsiteX3" fmla="*/ 1066800 w 4997450"/>
              <a:gd name="connsiteY3" fmla="*/ 117476 h 117563"/>
              <a:gd name="connsiteX4" fmla="*/ 1431925 w 4997450"/>
              <a:gd name="connsiteY4" fmla="*/ 3176 h 117563"/>
              <a:gd name="connsiteX5" fmla="*/ 1784350 w 4997450"/>
              <a:gd name="connsiteY5" fmla="*/ 117476 h 117563"/>
              <a:gd name="connsiteX6" fmla="*/ 2143125 w 4997450"/>
              <a:gd name="connsiteY6" fmla="*/ 1 h 117563"/>
              <a:gd name="connsiteX7" fmla="*/ 2498725 w 4997450"/>
              <a:gd name="connsiteY7" fmla="*/ 114301 h 117563"/>
              <a:gd name="connsiteX8" fmla="*/ 2857500 w 4997450"/>
              <a:gd name="connsiteY8" fmla="*/ 6351 h 117563"/>
              <a:gd name="connsiteX9" fmla="*/ 3213100 w 4997450"/>
              <a:gd name="connsiteY9" fmla="*/ 114301 h 117563"/>
              <a:gd name="connsiteX10" fmla="*/ 3571875 w 4997450"/>
              <a:gd name="connsiteY10" fmla="*/ 3176 h 117563"/>
              <a:gd name="connsiteX11" fmla="*/ 3924300 w 4997450"/>
              <a:gd name="connsiteY11" fmla="*/ 117476 h 117563"/>
              <a:gd name="connsiteX12" fmla="*/ 4289425 w 4997450"/>
              <a:gd name="connsiteY12" fmla="*/ 3176 h 117563"/>
              <a:gd name="connsiteX13" fmla="*/ 4641850 w 4997450"/>
              <a:gd name="connsiteY13" fmla="*/ 117476 h 117563"/>
              <a:gd name="connsiteX14" fmla="*/ 4997450 w 4997450"/>
              <a:gd name="connsiteY14" fmla="*/ 3176 h 117563"/>
              <a:gd name="connsiteX0" fmla="*/ 0 w 4997450"/>
              <a:gd name="connsiteY0" fmla="*/ 8466 h 122853"/>
              <a:gd name="connsiteX1" fmla="*/ 355600 w 4997450"/>
              <a:gd name="connsiteY1" fmla="*/ 122766 h 122853"/>
              <a:gd name="connsiteX2" fmla="*/ 714375 w 4997450"/>
              <a:gd name="connsiteY2" fmla="*/ 11641 h 122853"/>
              <a:gd name="connsiteX3" fmla="*/ 1066800 w 4997450"/>
              <a:gd name="connsiteY3" fmla="*/ 122766 h 122853"/>
              <a:gd name="connsiteX4" fmla="*/ 1431925 w 4997450"/>
              <a:gd name="connsiteY4" fmla="*/ 8466 h 122853"/>
              <a:gd name="connsiteX5" fmla="*/ 1784350 w 4997450"/>
              <a:gd name="connsiteY5" fmla="*/ 122766 h 122853"/>
              <a:gd name="connsiteX6" fmla="*/ 2143125 w 4997450"/>
              <a:gd name="connsiteY6" fmla="*/ 5291 h 122853"/>
              <a:gd name="connsiteX7" fmla="*/ 2498725 w 4997450"/>
              <a:gd name="connsiteY7" fmla="*/ 119591 h 122853"/>
              <a:gd name="connsiteX8" fmla="*/ 2857500 w 4997450"/>
              <a:gd name="connsiteY8" fmla="*/ 11641 h 122853"/>
              <a:gd name="connsiteX9" fmla="*/ 3213100 w 4997450"/>
              <a:gd name="connsiteY9" fmla="*/ 119591 h 122853"/>
              <a:gd name="connsiteX10" fmla="*/ 3571875 w 4997450"/>
              <a:gd name="connsiteY10" fmla="*/ 8466 h 122853"/>
              <a:gd name="connsiteX11" fmla="*/ 3924300 w 4997450"/>
              <a:gd name="connsiteY11" fmla="*/ 122766 h 122853"/>
              <a:gd name="connsiteX12" fmla="*/ 4289425 w 4997450"/>
              <a:gd name="connsiteY12" fmla="*/ 8466 h 122853"/>
              <a:gd name="connsiteX13" fmla="*/ 4997450 w 4997450"/>
              <a:gd name="connsiteY13" fmla="*/ 8466 h 122853"/>
              <a:gd name="connsiteX0" fmla="*/ 0 w 4289425"/>
              <a:gd name="connsiteY0" fmla="*/ 3177 h 117564"/>
              <a:gd name="connsiteX1" fmla="*/ 355600 w 4289425"/>
              <a:gd name="connsiteY1" fmla="*/ 117477 h 117564"/>
              <a:gd name="connsiteX2" fmla="*/ 714375 w 4289425"/>
              <a:gd name="connsiteY2" fmla="*/ 6352 h 117564"/>
              <a:gd name="connsiteX3" fmla="*/ 1066800 w 4289425"/>
              <a:gd name="connsiteY3" fmla="*/ 117477 h 117564"/>
              <a:gd name="connsiteX4" fmla="*/ 1431925 w 4289425"/>
              <a:gd name="connsiteY4" fmla="*/ 3177 h 117564"/>
              <a:gd name="connsiteX5" fmla="*/ 1784350 w 4289425"/>
              <a:gd name="connsiteY5" fmla="*/ 117477 h 117564"/>
              <a:gd name="connsiteX6" fmla="*/ 2143125 w 4289425"/>
              <a:gd name="connsiteY6" fmla="*/ 2 h 117564"/>
              <a:gd name="connsiteX7" fmla="*/ 2498725 w 4289425"/>
              <a:gd name="connsiteY7" fmla="*/ 114302 h 117564"/>
              <a:gd name="connsiteX8" fmla="*/ 2857500 w 4289425"/>
              <a:gd name="connsiteY8" fmla="*/ 6352 h 117564"/>
              <a:gd name="connsiteX9" fmla="*/ 3213100 w 4289425"/>
              <a:gd name="connsiteY9" fmla="*/ 114302 h 117564"/>
              <a:gd name="connsiteX10" fmla="*/ 3571875 w 4289425"/>
              <a:gd name="connsiteY10" fmla="*/ 3177 h 117564"/>
              <a:gd name="connsiteX11" fmla="*/ 3924300 w 4289425"/>
              <a:gd name="connsiteY11" fmla="*/ 117477 h 117564"/>
              <a:gd name="connsiteX12" fmla="*/ 4289425 w 4289425"/>
              <a:gd name="connsiteY12" fmla="*/ 3177 h 117564"/>
              <a:gd name="connsiteX0" fmla="*/ 0 w 4289425"/>
              <a:gd name="connsiteY0" fmla="*/ 3177 h 117564"/>
              <a:gd name="connsiteX1" fmla="*/ 355600 w 4289425"/>
              <a:gd name="connsiteY1" fmla="*/ 117477 h 117564"/>
              <a:gd name="connsiteX2" fmla="*/ 714375 w 4289425"/>
              <a:gd name="connsiteY2" fmla="*/ 6352 h 117564"/>
              <a:gd name="connsiteX3" fmla="*/ 1066800 w 4289425"/>
              <a:gd name="connsiteY3" fmla="*/ 117477 h 117564"/>
              <a:gd name="connsiteX4" fmla="*/ 1431925 w 4289425"/>
              <a:gd name="connsiteY4" fmla="*/ 3177 h 117564"/>
              <a:gd name="connsiteX5" fmla="*/ 1784350 w 4289425"/>
              <a:gd name="connsiteY5" fmla="*/ 117477 h 117564"/>
              <a:gd name="connsiteX6" fmla="*/ 2143125 w 4289425"/>
              <a:gd name="connsiteY6" fmla="*/ 2 h 117564"/>
              <a:gd name="connsiteX7" fmla="*/ 2498725 w 4289425"/>
              <a:gd name="connsiteY7" fmla="*/ 114302 h 117564"/>
              <a:gd name="connsiteX8" fmla="*/ 2857500 w 4289425"/>
              <a:gd name="connsiteY8" fmla="*/ 6352 h 117564"/>
              <a:gd name="connsiteX9" fmla="*/ 3213100 w 4289425"/>
              <a:gd name="connsiteY9" fmla="*/ 114302 h 117564"/>
              <a:gd name="connsiteX10" fmla="*/ 3571875 w 4289425"/>
              <a:gd name="connsiteY10" fmla="*/ 3177 h 117564"/>
              <a:gd name="connsiteX11" fmla="*/ 3924300 w 4289425"/>
              <a:gd name="connsiteY11" fmla="*/ 117477 h 117564"/>
              <a:gd name="connsiteX12" fmla="*/ 4289425 w 4289425"/>
              <a:gd name="connsiteY12" fmla="*/ 3177 h 11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89425" h="117564">
                <a:moveTo>
                  <a:pt x="0" y="3177"/>
                </a:moveTo>
                <a:cubicBezTo>
                  <a:pt x="175419" y="2912"/>
                  <a:pt x="192088" y="116948"/>
                  <a:pt x="355600" y="117477"/>
                </a:cubicBezTo>
                <a:cubicBezTo>
                  <a:pt x="519112" y="118006"/>
                  <a:pt x="525992" y="6352"/>
                  <a:pt x="714375" y="6352"/>
                </a:cubicBezTo>
                <a:cubicBezTo>
                  <a:pt x="902758" y="6352"/>
                  <a:pt x="899583" y="121181"/>
                  <a:pt x="1066800" y="117477"/>
                </a:cubicBezTo>
                <a:cubicBezTo>
                  <a:pt x="1234017" y="113773"/>
                  <a:pt x="1261533" y="3177"/>
                  <a:pt x="1431925" y="3177"/>
                </a:cubicBezTo>
                <a:cubicBezTo>
                  <a:pt x="1602317" y="3177"/>
                  <a:pt x="1618192" y="118006"/>
                  <a:pt x="1784350" y="117477"/>
                </a:cubicBezTo>
                <a:cubicBezTo>
                  <a:pt x="1950508" y="116948"/>
                  <a:pt x="1970088" y="531"/>
                  <a:pt x="2143125" y="2"/>
                </a:cubicBezTo>
                <a:cubicBezTo>
                  <a:pt x="2316162" y="-527"/>
                  <a:pt x="2332038" y="110069"/>
                  <a:pt x="2498725" y="114302"/>
                </a:cubicBezTo>
                <a:cubicBezTo>
                  <a:pt x="2665412" y="118535"/>
                  <a:pt x="2678113" y="6352"/>
                  <a:pt x="2857500" y="6352"/>
                </a:cubicBezTo>
                <a:cubicBezTo>
                  <a:pt x="3036887" y="6352"/>
                  <a:pt x="3027363" y="111656"/>
                  <a:pt x="3213100" y="114302"/>
                </a:cubicBezTo>
                <a:cubicBezTo>
                  <a:pt x="3398837" y="116948"/>
                  <a:pt x="3383492" y="2648"/>
                  <a:pt x="3571875" y="3177"/>
                </a:cubicBezTo>
                <a:cubicBezTo>
                  <a:pt x="3760258" y="3706"/>
                  <a:pt x="3747558" y="117477"/>
                  <a:pt x="3924300" y="117477"/>
                </a:cubicBezTo>
                <a:cubicBezTo>
                  <a:pt x="4101042" y="117477"/>
                  <a:pt x="4116917" y="6352"/>
                  <a:pt x="4289425" y="3177"/>
                </a:cubicBezTo>
              </a:path>
            </a:pathLst>
          </a:custGeom>
          <a:ln w="889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593C01-06A8-47D6-9BD6-93C18FF3B383}" type="datetime1">
              <a:rPr lang="sv-SE" smtClean="0"/>
              <a:t>2023-09-12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166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avdelar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1350434"/>
            <a:ext cx="11235267" cy="1930401"/>
          </a:xfrm>
        </p:spPr>
        <p:txBody>
          <a:bodyPr anchor="b"/>
          <a:lstStyle>
            <a:lvl1pPr algn="ctr">
              <a:lnSpc>
                <a:spcPct val="85000"/>
              </a:lnSpc>
              <a:defRPr sz="5333" kern="0" spc="-107" baseline="0"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4068234"/>
            <a:ext cx="11235267" cy="960967"/>
          </a:xfrm>
        </p:spPr>
        <p:txBody>
          <a:bodyPr/>
          <a:lstStyle>
            <a:lvl1pPr algn="ctr">
              <a:lnSpc>
                <a:spcPct val="95000"/>
              </a:lnSpc>
              <a:defRPr sz="240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grpSp>
        <p:nvGrpSpPr>
          <p:cNvPr id="8" name="Grupp 7"/>
          <p:cNvGrpSpPr/>
          <p:nvPr userDrawn="1"/>
        </p:nvGrpSpPr>
        <p:grpSpPr>
          <a:xfrm>
            <a:off x="4228818" y="3540441"/>
            <a:ext cx="3734365" cy="264000"/>
            <a:chOff x="2637836" y="1858575"/>
            <a:chExt cx="2800774" cy="198000"/>
          </a:xfrm>
        </p:grpSpPr>
        <p:sp>
          <p:nvSpPr>
            <p:cNvPr id="9" name="Ellips 8"/>
            <p:cNvSpPr>
              <a:spLocks noChangeAspect="1"/>
            </p:cNvSpPr>
            <p:nvPr userDrawn="1"/>
          </p:nvSpPr>
          <p:spPr>
            <a:xfrm>
              <a:off x="4720056" y="1858575"/>
              <a:ext cx="198000" cy="198000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2" name="Ellips 11"/>
            <p:cNvSpPr>
              <a:spLocks noChangeAspect="1"/>
            </p:cNvSpPr>
            <p:nvPr userDrawn="1"/>
          </p:nvSpPr>
          <p:spPr>
            <a:xfrm>
              <a:off x="4199501" y="1858575"/>
              <a:ext cx="198000" cy="198000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3" name="Ellips 12"/>
            <p:cNvSpPr>
              <a:spLocks noChangeAspect="1"/>
            </p:cNvSpPr>
            <p:nvPr userDrawn="1"/>
          </p:nvSpPr>
          <p:spPr>
            <a:xfrm>
              <a:off x="5240610" y="1858575"/>
              <a:ext cx="198000" cy="198000"/>
            </a:xfrm>
            <a:custGeom>
              <a:avLst/>
              <a:gdLst>
                <a:gd name="connsiteX0" fmla="*/ 0 w 198000"/>
                <a:gd name="connsiteY0" fmla="*/ 99000 h 198000"/>
                <a:gd name="connsiteX1" fmla="*/ 99000 w 198000"/>
                <a:gd name="connsiteY1" fmla="*/ 0 h 198000"/>
                <a:gd name="connsiteX2" fmla="*/ 198000 w 198000"/>
                <a:gd name="connsiteY2" fmla="*/ 99000 h 198000"/>
                <a:gd name="connsiteX3" fmla="*/ 99000 w 198000"/>
                <a:gd name="connsiteY3" fmla="*/ 198000 h 198000"/>
                <a:gd name="connsiteX4" fmla="*/ 0 w 198000"/>
                <a:gd name="connsiteY4" fmla="*/ 99000 h 198000"/>
                <a:gd name="connsiteX0" fmla="*/ 99000 w 198000"/>
                <a:gd name="connsiteY0" fmla="*/ 198000 h 289440"/>
                <a:gd name="connsiteX1" fmla="*/ 0 w 198000"/>
                <a:gd name="connsiteY1" fmla="*/ 99000 h 289440"/>
                <a:gd name="connsiteX2" fmla="*/ 99000 w 198000"/>
                <a:gd name="connsiteY2" fmla="*/ 0 h 289440"/>
                <a:gd name="connsiteX3" fmla="*/ 198000 w 198000"/>
                <a:gd name="connsiteY3" fmla="*/ 99000 h 289440"/>
                <a:gd name="connsiteX4" fmla="*/ 190440 w 198000"/>
                <a:gd name="connsiteY4" fmla="*/ 289440 h 289440"/>
                <a:gd name="connsiteX0" fmla="*/ 99000 w 198000"/>
                <a:gd name="connsiteY0" fmla="*/ 198000 h 198000"/>
                <a:gd name="connsiteX1" fmla="*/ 0 w 198000"/>
                <a:gd name="connsiteY1" fmla="*/ 99000 h 198000"/>
                <a:gd name="connsiteX2" fmla="*/ 99000 w 198000"/>
                <a:gd name="connsiteY2" fmla="*/ 0 h 198000"/>
                <a:gd name="connsiteX3" fmla="*/ 198000 w 198000"/>
                <a:gd name="connsiteY3" fmla="*/ 99000 h 19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00" h="198000">
                  <a:moveTo>
                    <a:pt x="99000" y="198000"/>
                  </a:moveTo>
                  <a:cubicBezTo>
                    <a:pt x="44324" y="198000"/>
                    <a:pt x="0" y="153676"/>
                    <a:pt x="0" y="99000"/>
                  </a:cubicBezTo>
                  <a:cubicBezTo>
                    <a:pt x="0" y="44324"/>
                    <a:pt x="44324" y="0"/>
                    <a:pt x="99000" y="0"/>
                  </a:cubicBezTo>
                  <a:cubicBezTo>
                    <a:pt x="153676" y="0"/>
                    <a:pt x="198000" y="44324"/>
                    <a:pt x="198000" y="9900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4" name="Ellips 13"/>
            <p:cNvSpPr>
              <a:spLocks noChangeAspect="1"/>
            </p:cNvSpPr>
            <p:nvPr userDrawn="1"/>
          </p:nvSpPr>
          <p:spPr>
            <a:xfrm>
              <a:off x="3678946" y="1858575"/>
              <a:ext cx="198000" cy="198000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5" name="Ellips 12"/>
            <p:cNvSpPr>
              <a:spLocks noChangeAspect="1"/>
            </p:cNvSpPr>
            <p:nvPr userDrawn="1"/>
          </p:nvSpPr>
          <p:spPr>
            <a:xfrm rot="10800000">
              <a:off x="3158391" y="1858575"/>
              <a:ext cx="198000" cy="198000"/>
            </a:xfrm>
            <a:custGeom>
              <a:avLst/>
              <a:gdLst>
                <a:gd name="connsiteX0" fmla="*/ 0 w 198000"/>
                <a:gd name="connsiteY0" fmla="*/ 99000 h 198000"/>
                <a:gd name="connsiteX1" fmla="*/ 99000 w 198000"/>
                <a:gd name="connsiteY1" fmla="*/ 0 h 198000"/>
                <a:gd name="connsiteX2" fmla="*/ 198000 w 198000"/>
                <a:gd name="connsiteY2" fmla="*/ 99000 h 198000"/>
                <a:gd name="connsiteX3" fmla="*/ 99000 w 198000"/>
                <a:gd name="connsiteY3" fmla="*/ 198000 h 198000"/>
                <a:gd name="connsiteX4" fmla="*/ 0 w 198000"/>
                <a:gd name="connsiteY4" fmla="*/ 99000 h 198000"/>
                <a:gd name="connsiteX0" fmla="*/ 99000 w 198000"/>
                <a:gd name="connsiteY0" fmla="*/ 198000 h 289440"/>
                <a:gd name="connsiteX1" fmla="*/ 0 w 198000"/>
                <a:gd name="connsiteY1" fmla="*/ 99000 h 289440"/>
                <a:gd name="connsiteX2" fmla="*/ 99000 w 198000"/>
                <a:gd name="connsiteY2" fmla="*/ 0 h 289440"/>
                <a:gd name="connsiteX3" fmla="*/ 198000 w 198000"/>
                <a:gd name="connsiteY3" fmla="*/ 99000 h 289440"/>
                <a:gd name="connsiteX4" fmla="*/ 190440 w 198000"/>
                <a:gd name="connsiteY4" fmla="*/ 289440 h 289440"/>
                <a:gd name="connsiteX0" fmla="*/ 99000 w 198000"/>
                <a:gd name="connsiteY0" fmla="*/ 198000 h 198000"/>
                <a:gd name="connsiteX1" fmla="*/ 0 w 198000"/>
                <a:gd name="connsiteY1" fmla="*/ 99000 h 198000"/>
                <a:gd name="connsiteX2" fmla="*/ 99000 w 198000"/>
                <a:gd name="connsiteY2" fmla="*/ 0 h 198000"/>
                <a:gd name="connsiteX3" fmla="*/ 198000 w 198000"/>
                <a:gd name="connsiteY3" fmla="*/ 99000 h 19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00" h="198000">
                  <a:moveTo>
                    <a:pt x="99000" y="198000"/>
                  </a:moveTo>
                  <a:cubicBezTo>
                    <a:pt x="44324" y="198000"/>
                    <a:pt x="0" y="153676"/>
                    <a:pt x="0" y="99000"/>
                  </a:cubicBezTo>
                  <a:cubicBezTo>
                    <a:pt x="0" y="44324"/>
                    <a:pt x="44324" y="0"/>
                    <a:pt x="99000" y="0"/>
                  </a:cubicBezTo>
                  <a:cubicBezTo>
                    <a:pt x="153676" y="0"/>
                    <a:pt x="198000" y="44324"/>
                    <a:pt x="198000" y="9900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6" name="Ellips 15"/>
            <p:cNvSpPr>
              <a:spLocks noChangeAspect="1"/>
            </p:cNvSpPr>
            <p:nvPr userDrawn="1"/>
          </p:nvSpPr>
          <p:spPr>
            <a:xfrm>
              <a:off x="2637836" y="1858575"/>
              <a:ext cx="198000" cy="198000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473398-8263-4E64-A890-0BBE835AF91B}" type="datetime1">
              <a:rPr lang="sv-SE" smtClean="0"/>
              <a:t>2023-09-12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6963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avdelar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1350434"/>
            <a:ext cx="11235267" cy="1929068"/>
          </a:xfrm>
        </p:spPr>
        <p:txBody>
          <a:bodyPr anchor="b"/>
          <a:lstStyle>
            <a:lvl1pPr algn="ctr">
              <a:lnSpc>
                <a:spcPct val="85000"/>
              </a:lnSpc>
              <a:defRPr sz="5333" kern="0" spc="-107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3484801"/>
            <a:ext cx="11235267" cy="553799"/>
          </a:xfrm>
        </p:spPr>
        <p:txBody>
          <a:bodyPr/>
          <a:lstStyle>
            <a:lvl1pPr algn="ctr">
              <a:lnSpc>
                <a:spcPct val="95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grpSp>
        <p:nvGrpSpPr>
          <p:cNvPr id="8" name="Grupp 7"/>
          <p:cNvGrpSpPr/>
          <p:nvPr userDrawn="1"/>
        </p:nvGrpSpPr>
        <p:grpSpPr>
          <a:xfrm>
            <a:off x="4164182" y="3984001"/>
            <a:ext cx="4058369" cy="552001"/>
            <a:chOff x="2435957" y="2828543"/>
            <a:chExt cx="3043777" cy="414001"/>
          </a:xfrm>
        </p:grpSpPr>
        <p:sp>
          <p:nvSpPr>
            <p:cNvPr id="7" name="Rektangel 6"/>
            <p:cNvSpPr/>
            <p:nvPr userDrawn="1"/>
          </p:nvSpPr>
          <p:spPr>
            <a:xfrm rot="18900000">
              <a:off x="2435957" y="2828545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9" name="Rektangel 18"/>
            <p:cNvSpPr/>
            <p:nvPr userDrawn="1"/>
          </p:nvSpPr>
          <p:spPr>
            <a:xfrm rot="18900000">
              <a:off x="2926849" y="2828544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20" name="Rektangel 19"/>
            <p:cNvSpPr/>
            <p:nvPr userDrawn="1"/>
          </p:nvSpPr>
          <p:spPr>
            <a:xfrm rot="18900000">
              <a:off x="3417741" y="2828544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21" name="Rektangel 20"/>
            <p:cNvSpPr/>
            <p:nvPr userDrawn="1"/>
          </p:nvSpPr>
          <p:spPr>
            <a:xfrm rot="18900000">
              <a:off x="3908633" y="2828544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22" name="Rektangel 21"/>
            <p:cNvSpPr/>
            <p:nvPr userDrawn="1"/>
          </p:nvSpPr>
          <p:spPr>
            <a:xfrm rot="18900000">
              <a:off x="4399525" y="2828544"/>
              <a:ext cx="98425" cy="4139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23" name="Rektangel 22"/>
            <p:cNvSpPr/>
            <p:nvPr userDrawn="1"/>
          </p:nvSpPr>
          <p:spPr>
            <a:xfrm rot="18900000">
              <a:off x="4890417" y="2828544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24" name="Rektangel 23"/>
            <p:cNvSpPr/>
            <p:nvPr userDrawn="1"/>
          </p:nvSpPr>
          <p:spPr>
            <a:xfrm rot="18900000">
              <a:off x="5381309" y="2828543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F2DD12-968B-4D31-82BE-08331D46D257}" type="datetime1">
              <a:rPr lang="sv-SE" smtClean="0"/>
              <a:t>2023-09-12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8764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avdelar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1350434"/>
            <a:ext cx="11235267" cy="1930401"/>
          </a:xfrm>
        </p:spPr>
        <p:txBody>
          <a:bodyPr anchor="b"/>
          <a:lstStyle>
            <a:lvl1pPr algn="ctr">
              <a:lnSpc>
                <a:spcPct val="85000"/>
              </a:lnSpc>
              <a:defRPr sz="5333" kern="0" spc="-107" baseline="0"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4068234"/>
            <a:ext cx="11235267" cy="960967"/>
          </a:xfrm>
        </p:spPr>
        <p:txBody>
          <a:bodyPr/>
          <a:lstStyle>
            <a:lvl1pPr algn="ctr">
              <a:lnSpc>
                <a:spcPct val="95000"/>
              </a:lnSpc>
              <a:defRPr sz="240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grpSp>
        <p:nvGrpSpPr>
          <p:cNvPr id="7" name="Grupp 6"/>
          <p:cNvGrpSpPr/>
          <p:nvPr userDrawn="1"/>
        </p:nvGrpSpPr>
        <p:grpSpPr>
          <a:xfrm>
            <a:off x="3456000" y="3612553"/>
            <a:ext cx="5280000" cy="123961"/>
            <a:chOff x="2592000" y="2709414"/>
            <a:chExt cx="3960000" cy="92971"/>
          </a:xfrm>
        </p:grpSpPr>
        <p:sp>
          <p:nvSpPr>
            <p:cNvPr id="6" name="Rektangel 5"/>
            <p:cNvSpPr/>
            <p:nvPr userDrawn="1"/>
          </p:nvSpPr>
          <p:spPr>
            <a:xfrm>
              <a:off x="2592000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2" name="Rektangel 11"/>
            <p:cNvSpPr/>
            <p:nvPr userDrawn="1"/>
          </p:nvSpPr>
          <p:spPr>
            <a:xfrm>
              <a:off x="3199812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3" name="Rektangel 12"/>
            <p:cNvSpPr/>
            <p:nvPr userDrawn="1"/>
          </p:nvSpPr>
          <p:spPr>
            <a:xfrm>
              <a:off x="3807625" y="2709414"/>
              <a:ext cx="313125" cy="929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4" name="Rektangel 13"/>
            <p:cNvSpPr/>
            <p:nvPr userDrawn="1"/>
          </p:nvSpPr>
          <p:spPr>
            <a:xfrm>
              <a:off x="4415438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5" name="Rektangel 14"/>
            <p:cNvSpPr/>
            <p:nvPr userDrawn="1"/>
          </p:nvSpPr>
          <p:spPr>
            <a:xfrm>
              <a:off x="5023251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6" name="Rektangel 15"/>
            <p:cNvSpPr/>
            <p:nvPr userDrawn="1"/>
          </p:nvSpPr>
          <p:spPr>
            <a:xfrm>
              <a:off x="5631063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7" name="Rektangel 16"/>
            <p:cNvSpPr/>
            <p:nvPr userDrawn="1"/>
          </p:nvSpPr>
          <p:spPr>
            <a:xfrm>
              <a:off x="6238875" y="2709414"/>
              <a:ext cx="313125" cy="929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</p:grpSp>
      <p:sp>
        <p:nvSpPr>
          <p:cNvPr id="8" name="Platshållare fö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1B2F4A-BE21-4025-AF47-46EF6ED8595B}" type="datetime1">
              <a:rPr lang="sv-SE" smtClean="0"/>
              <a:t>2023-09-12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9250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8C6628-DB45-42E7-A81E-30290FE114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E4E7DDD-A34D-4542-AC1B-E551D89B6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3574-E8A4-4CB0-AAED-C1C054B3D91E}" type="datetime1">
              <a:rPr lang="sv-SE" smtClean="0"/>
              <a:t>2023-09-12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187DA18-3640-4ECA-AF96-5C0B1711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6AC03A7-6564-4B9C-944F-07AE41498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8188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4304A9-AB1F-4FC0-A308-05A2ABAE6F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748732-0971-4FEA-ABD1-69385C3B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401B-79DB-4C64-86A3-85EDDE9B6F2E}" type="datetime1">
              <a:rPr lang="sv-SE" smtClean="0"/>
              <a:t>2023-09-12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8734AEE-519F-42A1-986C-102148BD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5E0B101-04F6-4AB3-AEBE-3B170B8A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94EB835-DD35-405B-932E-86D3D88696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8368" y="1350434"/>
            <a:ext cx="11235267" cy="4610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8753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objekt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478366"/>
            <a:ext cx="11235267" cy="753535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 hasCustomPrompt="1"/>
          </p:nvPr>
        </p:nvSpPr>
        <p:spPr>
          <a:xfrm>
            <a:off x="478367" y="1348800"/>
            <a:ext cx="11235267" cy="384000"/>
          </a:xfrm>
        </p:spPr>
        <p:txBody>
          <a:bodyPr>
            <a:normAutofit/>
          </a:bodyPr>
          <a:lstStyle>
            <a:lvl1pPr>
              <a:defRPr sz="2000" b="1" spc="0" baseline="0">
                <a:latin typeface="+mn-lt"/>
                <a:cs typeface="FrankRuehl" panose="020B0604020202020204" pitchFamily="34" charset="-79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78367" y="1732800"/>
            <a:ext cx="11235267" cy="422773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81C61DF-044C-4787-BDCC-15E56F6EFA50}" type="datetime1">
              <a:rPr lang="sv-SE" smtClean="0"/>
              <a:t>2023-09-12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534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2 objekt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478366"/>
            <a:ext cx="11235267" cy="753535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 hasCustomPrompt="1"/>
          </p:nvPr>
        </p:nvSpPr>
        <p:spPr>
          <a:xfrm>
            <a:off x="478367" y="1348800"/>
            <a:ext cx="5520267" cy="384000"/>
          </a:xfrm>
        </p:spPr>
        <p:txBody>
          <a:bodyPr>
            <a:normAutofit/>
          </a:bodyPr>
          <a:lstStyle>
            <a:lvl1pPr>
              <a:defRPr sz="2000" b="1" spc="0" baseline="0">
                <a:latin typeface="+mn-lt"/>
                <a:cs typeface="FrankRuehl" panose="020B0604020202020204" pitchFamily="34" charset="-79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78367" y="1732800"/>
            <a:ext cx="5520267" cy="4228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9" hasCustomPrompt="1"/>
          </p:nvPr>
        </p:nvSpPr>
        <p:spPr>
          <a:xfrm>
            <a:off x="6193367" y="1348800"/>
            <a:ext cx="5520267" cy="384000"/>
          </a:xfrm>
        </p:spPr>
        <p:txBody>
          <a:bodyPr>
            <a:normAutofit/>
          </a:bodyPr>
          <a:lstStyle>
            <a:lvl1pPr>
              <a:defRPr sz="20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5"/>
          </p:nvPr>
        </p:nvSpPr>
        <p:spPr>
          <a:xfrm>
            <a:off x="6193367" y="1732800"/>
            <a:ext cx="5520267" cy="4228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266ADCB-94AC-403A-8336-AF182BD94B2E}" type="datetime1">
              <a:rPr lang="sv-SE" smtClean="0"/>
              <a:t>2023-09-12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86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bild,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5960535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333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1344000"/>
            <a:ext cx="11235267" cy="1872000"/>
          </a:xfrm>
        </p:spPr>
        <p:txBody>
          <a:bodyPr anchor="b"/>
          <a:lstStyle>
            <a:lvl1pPr algn="ctr">
              <a:lnSpc>
                <a:spcPct val="85000"/>
              </a:lnSpc>
              <a:defRPr sz="5333" kern="0" spc="-107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3384001"/>
            <a:ext cx="11235267" cy="1617684"/>
          </a:xfrm>
        </p:spPr>
        <p:txBody>
          <a:bodyPr>
            <a:normAutofit/>
          </a:bodyPr>
          <a:lstStyle>
            <a:lvl1pPr algn="ctr">
              <a:lnSpc>
                <a:spcPct val="95000"/>
              </a:lnSpc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AB03F4C-A04A-48D4-A689-746FE3AE619F}" type="datetime1">
              <a:rPr lang="sv-SE" smtClean="0"/>
              <a:t>2023-09-12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4751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480000"/>
            <a:ext cx="11235267" cy="585600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1065600"/>
            <a:ext cx="11235267" cy="433352"/>
          </a:xfrm>
        </p:spPr>
        <p:txBody>
          <a:bodyPr>
            <a:noAutofit/>
          </a:bodyPr>
          <a:lstStyle>
            <a:lvl1pPr>
              <a:defRPr sz="2400" i="1" baseline="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0F49C7-D728-429F-B020-FF8D522EBD84}" type="datetime1">
              <a:rPr lang="sv-SE" smtClean="0"/>
              <a:t>2023-09-12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5078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478365"/>
            <a:ext cx="11235267" cy="587235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1065600"/>
            <a:ext cx="11235267" cy="433352"/>
          </a:xfrm>
        </p:spPr>
        <p:txBody>
          <a:bodyPr>
            <a:noAutofit/>
          </a:bodyPr>
          <a:lstStyle>
            <a:lvl1pPr>
              <a:defRPr sz="2400" i="1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4"/>
          </p:nvPr>
        </p:nvSpPr>
        <p:spPr>
          <a:xfrm>
            <a:off x="478367" y="1776000"/>
            <a:ext cx="11235267" cy="418453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A7818AF-202C-468F-A0D6-7358FECEB54F}" type="datetime1">
              <a:rPr lang="sv-SE" smtClean="0"/>
              <a:t>2023-09-12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7607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öv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960000"/>
            <a:ext cx="11235267" cy="480000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480483"/>
            <a:ext cx="11235267" cy="432868"/>
          </a:xfrm>
        </p:spPr>
        <p:txBody>
          <a:bodyPr>
            <a:noAutofit/>
          </a:bodyPr>
          <a:lstStyle>
            <a:lvl1pPr>
              <a:defRPr sz="2400" i="1" baseline="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EC3A9A-11D3-4637-9820-B9FF33F0CB56}" type="datetime1">
              <a:rPr lang="sv-SE" smtClean="0"/>
              <a:t>2023-09-12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6618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över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960000"/>
            <a:ext cx="11235267" cy="480000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480483"/>
            <a:ext cx="11235267" cy="432868"/>
          </a:xfrm>
        </p:spPr>
        <p:txBody>
          <a:bodyPr>
            <a:noAutofit/>
          </a:bodyPr>
          <a:lstStyle>
            <a:lvl1pPr>
              <a:defRPr sz="2400" i="1" baseline="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1117CC-EAF5-4C6A-9D4F-BA334AFC7236}" type="datetime1">
              <a:rPr lang="sv-SE" smtClean="0"/>
              <a:t>2023-09-12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innehåll 8">
            <a:extLst>
              <a:ext uri="{FF2B5EF4-FFF2-40B4-BE49-F238E27FC236}">
                <a16:creationId xmlns:a16="http://schemas.microsoft.com/office/drawing/2014/main" id="{73C66600-DFFE-4510-B0FB-111C5D903B4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8367" y="1776000"/>
            <a:ext cx="11235267" cy="418453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0072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37" hasCustomPrompt="1"/>
          </p:nvPr>
        </p:nvSpPr>
        <p:spPr>
          <a:xfrm>
            <a:off x="7924801" y="480001"/>
            <a:ext cx="3769443" cy="696081"/>
          </a:xfrm>
          <a:ln w="31750">
            <a:solidFill>
              <a:schemeClr val="accent1"/>
            </a:solidFill>
            <a:miter lim="800000"/>
          </a:ln>
        </p:spPr>
        <p:txBody>
          <a:bodyPr lIns="144000" tIns="36000" anchor="ctr">
            <a:normAutofit/>
          </a:bodyPr>
          <a:lstStyle>
            <a:lvl1pPr>
              <a:lnSpc>
                <a:spcPct val="90000"/>
              </a:lnSpc>
              <a:defRPr sz="20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  <p:sp>
        <p:nvSpPr>
          <p:cNvPr id="42" name="Platshållare för text 40"/>
          <p:cNvSpPr>
            <a:spLocks noGrp="1"/>
          </p:cNvSpPr>
          <p:nvPr>
            <p:ph type="body" sz="quarter" idx="36" hasCustomPrompt="1"/>
          </p:nvPr>
        </p:nvSpPr>
        <p:spPr>
          <a:xfrm>
            <a:off x="7924800" y="1176081"/>
            <a:ext cx="3768000" cy="4763285"/>
          </a:xfrm>
          <a:ln w="31750">
            <a:solidFill>
              <a:schemeClr val="accent1"/>
            </a:solidFill>
            <a:miter lim="800000"/>
          </a:ln>
        </p:spPr>
        <p:txBody>
          <a:bodyPr lIns="144000" tIns="108000" rIns="108000" anchor="t">
            <a:noAutofit/>
          </a:bodyPr>
          <a:lstStyle>
            <a:lvl1pPr marL="191995" marR="0" indent="-191995" algn="l" defTabSz="609585" rtl="0" eaLnBrk="1" fontAlgn="auto" latinLnBrk="0" hangingPunct="1">
              <a:lnSpc>
                <a:spcPct val="95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867" b="0" baseline="0"/>
            </a:lvl1pPr>
          </a:lstStyle>
          <a:p>
            <a:pPr lvl="0"/>
            <a:r>
              <a:rPr lang="sv-SE" dirty="0"/>
              <a:t>Skriv in punktlista (om du istället vill ha löpande text kan du klicka bort listläget i menyn.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723FF1E5-098E-48E6-B1B2-F704F15E5838}" type="datetime1">
              <a:rPr lang="sv-SE" smtClean="0"/>
              <a:t>2023-09-12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D902A238-18A8-4BDF-979A-E951C0821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367" y="478365"/>
            <a:ext cx="6945600" cy="768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E66A6F27-B334-4257-9662-90B3EA9133B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8367" y="1350434"/>
            <a:ext cx="6945600" cy="46101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/>
              <a:t>Klicka här för att ändra text.</a:t>
            </a:r>
          </a:p>
        </p:txBody>
      </p:sp>
    </p:spTree>
    <p:extLst>
      <p:ext uri="{BB962C8B-B14F-4D97-AF65-F5344CB8AC3E}">
        <p14:creationId xmlns:p14="http://schemas.microsoft.com/office/powerpoint/2010/main" val="4096738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faktarut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tshållare för text 40"/>
          <p:cNvSpPr>
            <a:spLocks noGrp="1"/>
          </p:cNvSpPr>
          <p:nvPr>
            <p:ph type="body" sz="quarter" idx="36" hasCustomPrompt="1"/>
          </p:nvPr>
        </p:nvSpPr>
        <p:spPr>
          <a:xfrm>
            <a:off x="7903633" y="1732800"/>
            <a:ext cx="3810001" cy="4227733"/>
          </a:xfrm>
          <a:solidFill>
            <a:schemeClr val="accent5">
              <a:alpha val="50000"/>
            </a:schemeClr>
          </a:solidFill>
          <a:ln w="31750">
            <a:noFill/>
            <a:miter lim="800000"/>
          </a:ln>
        </p:spPr>
        <p:txBody>
          <a:bodyPr lIns="144000" tIns="144000" rIns="108000" anchor="t">
            <a:noAutofit/>
          </a:bodyPr>
          <a:lstStyle>
            <a:lvl1pPr marL="191995" marR="0" indent="-191995" algn="l" defTabSz="609585" rtl="0" eaLnBrk="1" fontAlgn="auto" latinLnBrk="0" hangingPunct="1">
              <a:lnSpc>
                <a:spcPct val="95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867" b="0" baseline="0"/>
            </a:lvl1pPr>
          </a:lstStyle>
          <a:p>
            <a:pPr lvl="0"/>
            <a:r>
              <a:rPr lang="sv-SE" dirty="0"/>
              <a:t>Skriv in punktlista (om du istället vill ha löpande text kan du klicka bort listläget i menyn.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FAC5B7D5-2B5A-40E6-9C89-C88719F95F2F}" type="datetime1">
              <a:rPr lang="sv-SE" smtClean="0"/>
              <a:t>2023-09-12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D902A238-18A8-4BDF-979A-E951C0821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367" y="478365"/>
            <a:ext cx="11235267" cy="768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E66A6F27-B334-4257-9662-90B3EA9133B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8367" y="1350434"/>
            <a:ext cx="6945600" cy="46101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/>
              <a:t>Klicka här för att ändra text.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0641035-7216-48C7-A5DC-A9AD52FFC4DD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 rot="2700000">
            <a:off x="8231999" y="1636799"/>
            <a:ext cx="192000" cy="19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37" hasCustomPrompt="1"/>
          </p:nvPr>
        </p:nvSpPr>
        <p:spPr>
          <a:xfrm>
            <a:off x="7903633" y="1350433"/>
            <a:ext cx="3810001" cy="432000"/>
          </a:xfrm>
          <a:ln w="31750">
            <a:noFill/>
            <a:miter lim="800000"/>
          </a:ln>
        </p:spPr>
        <p:txBody>
          <a:bodyPr lIns="0" tIns="0" anchor="t" anchorCtr="0">
            <a:normAutofit/>
          </a:bodyPr>
          <a:lstStyle>
            <a:lvl1pPr>
              <a:defRPr sz="20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</p:spTree>
    <p:extLst>
      <p:ext uri="{BB962C8B-B14F-4D97-AF65-F5344CB8AC3E}">
        <p14:creationId xmlns:p14="http://schemas.microsoft.com/office/powerpoint/2010/main" val="2193476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bild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0C1F19-0230-4009-A2C4-1657CBA59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367" y="478365"/>
            <a:ext cx="5136000" cy="768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E637FDA-3FFB-4E88-A376-F7B3E1E2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09D3-57B0-4BB3-BAE7-0E91465A9429}" type="datetime1">
              <a:rPr lang="sv-SE" smtClean="0"/>
              <a:t>2023-09-12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A467239-01FE-4FEE-A714-2A2CD7A8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8A22486-B0D4-402D-845D-1B6C1107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CFAA4906-5E49-4FD8-8F8B-E505A25B2F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478365"/>
            <a:ext cx="5617633" cy="5482168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333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5CBB588F-A7D3-4A09-A632-4B802091E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8367" y="1350434"/>
            <a:ext cx="5136000" cy="46101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/>
              <a:t>Klicka här för att ändra text.</a:t>
            </a:r>
          </a:p>
        </p:txBody>
      </p:sp>
    </p:spTree>
    <p:extLst>
      <p:ext uri="{BB962C8B-B14F-4D97-AF65-F5344CB8AC3E}">
        <p14:creationId xmlns:p14="http://schemas.microsoft.com/office/powerpoint/2010/main" val="3059889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bild 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CFAA4906-5E49-4FD8-8F8B-E505A25B2F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368" y="478365"/>
            <a:ext cx="5617633" cy="5482168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333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00C1F19-0230-4009-A2C4-1657CBA59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7633" y="478365"/>
            <a:ext cx="5136000" cy="768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E637FDA-3FFB-4E88-A376-F7B3E1E2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547F-C091-45DD-B006-B2B6DC026999}" type="datetime1">
              <a:rPr lang="sv-SE" smtClean="0"/>
              <a:t>2023-09-12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A467239-01FE-4FEE-A714-2A2CD7A8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8A22486-B0D4-402D-845D-1B6C1107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5CBB588F-A7D3-4A09-A632-4B802091E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77633" y="1350434"/>
            <a:ext cx="5136000" cy="46101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/>
              <a:t>Klicka här för att ändra text.</a:t>
            </a:r>
          </a:p>
        </p:txBody>
      </p:sp>
    </p:spTree>
    <p:extLst>
      <p:ext uri="{BB962C8B-B14F-4D97-AF65-F5344CB8AC3E}">
        <p14:creationId xmlns:p14="http://schemas.microsoft.com/office/powerpoint/2010/main" val="15897001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not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Lägg till rubrik</a:t>
            </a:r>
          </a:p>
        </p:txBody>
      </p:sp>
      <p:grpSp>
        <p:nvGrpSpPr>
          <p:cNvPr id="7" name="Grupp 6"/>
          <p:cNvGrpSpPr/>
          <p:nvPr userDrawn="1"/>
        </p:nvGrpSpPr>
        <p:grpSpPr>
          <a:xfrm flipH="1">
            <a:off x="7940985" y="1448061"/>
            <a:ext cx="3754161" cy="2750872"/>
            <a:chOff x="2412000" y="1095795"/>
            <a:chExt cx="4321659" cy="3171405"/>
          </a:xfrm>
        </p:grpSpPr>
        <p:sp>
          <p:nvSpPr>
            <p:cNvPr id="8" name="Frihandsfigur 7"/>
            <p:cNvSpPr/>
            <p:nvPr/>
          </p:nvSpPr>
          <p:spPr>
            <a:xfrm rot="10800000">
              <a:off x="2412000" y="1114424"/>
              <a:ext cx="4320000" cy="3152776"/>
            </a:xfrm>
            <a:custGeom>
              <a:avLst/>
              <a:gdLst>
                <a:gd name="connsiteX0" fmla="*/ 3011900 w 4320000"/>
                <a:gd name="connsiteY0" fmla="*/ 3152776 h 3152776"/>
                <a:gd name="connsiteX1" fmla="*/ 1308100 w 4320000"/>
                <a:gd name="connsiteY1" fmla="*/ 3152776 h 3152776"/>
                <a:gd name="connsiteX2" fmla="*/ 0 w 4320000"/>
                <a:gd name="connsiteY2" fmla="*/ 1844676 h 3152776"/>
                <a:gd name="connsiteX3" fmla="*/ 1308100 w 4320000"/>
                <a:gd name="connsiteY3" fmla="*/ 536576 h 3152776"/>
                <a:gd name="connsiteX4" fmla="*/ 1769475 w 4320000"/>
                <a:gd name="connsiteY4" fmla="*/ 536576 h 3152776"/>
                <a:gd name="connsiteX5" fmla="*/ 1769475 w 4320000"/>
                <a:gd name="connsiteY5" fmla="*/ 0 h 3152776"/>
                <a:gd name="connsiteX6" fmla="*/ 2429228 w 4320000"/>
                <a:gd name="connsiteY6" fmla="*/ 536576 h 3152776"/>
                <a:gd name="connsiteX7" fmla="*/ 3011900 w 4320000"/>
                <a:gd name="connsiteY7" fmla="*/ 536576 h 3152776"/>
                <a:gd name="connsiteX8" fmla="*/ 4320000 w 4320000"/>
                <a:gd name="connsiteY8" fmla="*/ 1844676 h 3152776"/>
                <a:gd name="connsiteX9" fmla="*/ 3011900 w 4320000"/>
                <a:gd name="connsiteY9" fmla="*/ 315277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860915 w 4320000"/>
                <a:gd name="connsiteY9" fmla="*/ 6280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94215 w 4320000"/>
                <a:gd name="connsiteY9" fmla="*/ 53276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91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  <a:gd name="connsiteX0" fmla="*/ 1769475 w 4320000"/>
                <a:gd name="connsiteY0" fmla="*/ 577851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00" h="3152776">
                  <a:moveTo>
                    <a:pt x="1769475" y="577851"/>
                  </a:moveTo>
                  <a:lnTo>
                    <a:pt x="1769475" y="0"/>
                  </a:lnTo>
                  <a:lnTo>
                    <a:pt x="2429228" y="536576"/>
                  </a:lnTo>
                  <a:lnTo>
                    <a:pt x="3011900" y="536576"/>
                  </a:lnTo>
                  <a:cubicBezTo>
                    <a:pt x="3734344" y="536576"/>
                    <a:pt x="4320000" y="1122232"/>
                    <a:pt x="4320000" y="1844676"/>
                  </a:cubicBezTo>
                  <a:cubicBezTo>
                    <a:pt x="4320000" y="2567120"/>
                    <a:pt x="3734344" y="3152776"/>
                    <a:pt x="3011900" y="3152776"/>
                  </a:cubicBezTo>
                  <a:lnTo>
                    <a:pt x="1308100" y="3152776"/>
                  </a:lnTo>
                  <a:cubicBezTo>
                    <a:pt x="585656" y="3152776"/>
                    <a:pt x="0" y="2567120"/>
                    <a:pt x="0" y="1844676"/>
                  </a:cubicBezTo>
                  <a:cubicBezTo>
                    <a:pt x="0" y="1122232"/>
                    <a:pt x="585656" y="536576"/>
                    <a:pt x="1308100" y="536576"/>
                  </a:cubicBezTo>
                  <a:lnTo>
                    <a:pt x="1575165" y="535941"/>
                  </a:lnTo>
                </a:path>
              </a:pathLst>
            </a:custGeom>
            <a:noFill/>
            <a:ln w="44450">
              <a:solidFill>
                <a:schemeClr val="accent1"/>
              </a:solidFill>
              <a:miter lim="800000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9" name="Båge 13"/>
            <p:cNvSpPr/>
            <p:nvPr/>
          </p:nvSpPr>
          <p:spPr>
            <a:xfrm rot="1153800">
              <a:off x="5776949" y="1095795"/>
              <a:ext cx="956710" cy="704275"/>
            </a:xfrm>
            <a:custGeom>
              <a:avLst/>
              <a:gdLst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2" fmla="*/ 1212208 w 2424415"/>
                <a:gd name="connsiteY2" fmla="*/ 699223 h 1398446"/>
                <a:gd name="connsiteX3" fmla="*/ 1212208 w 2424415"/>
                <a:gd name="connsiteY3" fmla="*/ 0 h 1398446"/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2" fmla="*/ 0 w 954617"/>
                <a:gd name="connsiteY2" fmla="*/ 700577 h 700577"/>
                <a:gd name="connsiteX3" fmla="*/ 0 w 954617"/>
                <a:gd name="connsiteY3" fmla="*/ 1354 h 700577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2" fmla="*/ 0 w 954617"/>
                <a:gd name="connsiteY2" fmla="*/ 701743 h 701743"/>
                <a:gd name="connsiteX3" fmla="*/ 0 w 954617"/>
                <a:gd name="connsiteY3" fmla="*/ 2520 h 701743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2" fmla="*/ 0 w 954617"/>
                <a:gd name="connsiteY2" fmla="*/ 701897 h 701897"/>
                <a:gd name="connsiteX3" fmla="*/ 0 w 954617"/>
                <a:gd name="connsiteY3" fmla="*/ 2674 h 701897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2" fmla="*/ 0 w 954617"/>
                <a:gd name="connsiteY2" fmla="*/ 702071 h 702071"/>
                <a:gd name="connsiteX3" fmla="*/ 0 w 954617"/>
                <a:gd name="connsiteY3" fmla="*/ 2848 h 702071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2" fmla="*/ 0 w 954617"/>
                <a:gd name="connsiteY2" fmla="*/ 702311 h 702311"/>
                <a:gd name="connsiteX3" fmla="*/ 0 w 954617"/>
                <a:gd name="connsiteY3" fmla="*/ 3088 h 70231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2" fmla="*/ 0 w 954617"/>
                <a:gd name="connsiteY2" fmla="*/ 699493 h 699493"/>
                <a:gd name="connsiteX3" fmla="*/ 0 w 954617"/>
                <a:gd name="connsiteY3" fmla="*/ 270 h 699493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2" fmla="*/ 0 w 954617"/>
                <a:gd name="connsiteY2" fmla="*/ 699514 h 699514"/>
                <a:gd name="connsiteX3" fmla="*/ 0 w 954617"/>
                <a:gd name="connsiteY3" fmla="*/ 291 h 699514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2" fmla="*/ 0 w 954617"/>
                <a:gd name="connsiteY2" fmla="*/ 699656 h 699656"/>
                <a:gd name="connsiteX3" fmla="*/ 0 w 954617"/>
                <a:gd name="connsiteY3" fmla="*/ 433 h 699656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2" fmla="*/ 0 w 954617"/>
                <a:gd name="connsiteY2" fmla="*/ 699712 h 699712"/>
                <a:gd name="connsiteX3" fmla="*/ 0 w 954617"/>
                <a:gd name="connsiteY3" fmla="*/ 489 h 699712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2" fmla="*/ 0 w 954617"/>
                <a:gd name="connsiteY2" fmla="*/ 699660 h 699660"/>
                <a:gd name="connsiteX3" fmla="*/ 0 w 954617"/>
                <a:gd name="connsiteY3" fmla="*/ 437 h 699660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2" fmla="*/ 0 w 954617"/>
                <a:gd name="connsiteY2" fmla="*/ 699521 h 699521"/>
                <a:gd name="connsiteX3" fmla="*/ 0 w 954617"/>
                <a:gd name="connsiteY3" fmla="*/ 298 h 699521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2" fmla="*/ 0 w 954617"/>
                <a:gd name="connsiteY2" fmla="*/ 699417 h 699417"/>
                <a:gd name="connsiteX3" fmla="*/ 0 w 954617"/>
                <a:gd name="connsiteY3" fmla="*/ 194 h 699417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2" fmla="*/ 0 w 954617"/>
                <a:gd name="connsiteY2" fmla="*/ 703810 h 703810"/>
                <a:gd name="connsiteX3" fmla="*/ 0 w 954617"/>
                <a:gd name="connsiteY3" fmla="*/ 4587 h 703810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2" fmla="*/ 0 w 954617"/>
                <a:gd name="connsiteY2" fmla="*/ 706149 h 706149"/>
                <a:gd name="connsiteX3" fmla="*/ 0 w 954617"/>
                <a:gd name="connsiteY3" fmla="*/ 6926 h 706149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2" fmla="*/ 0 w 954617"/>
                <a:gd name="connsiteY2" fmla="*/ 707520 h 707520"/>
                <a:gd name="connsiteX3" fmla="*/ 0 w 954617"/>
                <a:gd name="connsiteY3" fmla="*/ 8297 h 707520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8622 w 954617"/>
                <a:gd name="connsiteY1" fmla="*/ 278783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2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9668 w 954617"/>
                <a:gd name="connsiteY1" fmla="*/ 28178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2666 w 954617"/>
                <a:gd name="connsiteY1" fmla="*/ 280735 h 707630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2666 w 954617"/>
                <a:gd name="connsiteY1" fmla="*/ 276317 h 703212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0575 w 954617"/>
                <a:gd name="connsiteY1" fmla="*/ 270322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5052 h 704275"/>
                <a:gd name="connsiteX1" fmla="*/ 954617 w 956710"/>
                <a:gd name="connsiteY1" fmla="*/ 273336 h 704275"/>
                <a:gd name="connsiteX2" fmla="*/ 0 w 956710"/>
                <a:gd name="connsiteY2" fmla="*/ 704275 h 704275"/>
                <a:gd name="connsiteX3" fmla="*/ 0 w 956710"/>
                <a:gd name="connsiteY3" fmla="*/ 5052 h 704275"/>
                <a:gd name="connsiteX0" fmla="*/ 0 w 956710"/>
                <a:gd name="connsiteY0" fmla="*/ 5052 h 704275"/>
                <a:gd name="connsiteX1" fmla="*/ 956710 w 956710"/>
                <a:gd name="connsiteY1" fmla="*/ 279333 h 70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710" h="704275" stroke="0" extrusionOk="0">
                  <a:moveTo>
                    <a:pt x="0" y="5052"/>
                  </a:moveTo>
                  <a:cubicBezTo>
                    <a:pt x="379417" y="-24160"/>
                    <a:pt x="617010" y="74362"/>
                    <a:pt x="954617" y="273336"/>
                  </a:cubicBezTo>
                  <a:lnTo>
                    <a:pt x="0" y="704275"/>
                  </a:lnTo>
                  <a:lnTo>
                    <a:pt x="0" y="5052"/>
                  </a:lnTo>
                  <a:close/>
                </a:path>
                <a:path w="956710" h="704275" fill="none">
                  <a:moveTo>
                    <a:pt x="0" y="5052"/>
                  </a:moveTo>
                  <a:cubicBezTo>
                    <a:pt x="372796" y="5052"/>
                    <a:pt x="690559" y="92422"/>
                    <a:pt x="956710" y="279333"/>
                  </a:cubicBezTo>
                </a:path>
              </a:pathLst>
            </a:custGeom>
            <a:ln w="4445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</p:grpSp>
      <p:sp>
        <p:nvSpPr>
          <p:cNvPr id="11" name="Platshållare för innehåll 7"/>
          <p:cNvSpPr>
            <a:spLocks noGrp="1"/>
          </p:cNvSpPr>
          <p:nvPr>
            <p:ph sz="quarter" idx="25"/>
          </p:nvPr>
        </p:nvSpPr>
        <p:spPr>
          <a:xfrm>
            <a:off x="478368" y="1350434"/>
            <a:ext cx="6945600" cy="4610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26" hasCustomPrompt="1"/>
          </p:nvPr>
        </p:nvSpPr>
        <p:spPr>
          <a:xfrm>
            <a:off x="7903633" y="1422400"/>
            <a:ext cx="3810000" cy="2269067"/>
          </a:xfrm>
        </p:spPr>
        <p:txBody>
          <a:bodyPr lIns="180000" tIns="180000" rIns="180000" bIns="180000" anchor="ctr">
            <a:normAutofit/>
          </a:bodyPr>
          <a:lstStyle>
            <a:lvl1pPr algn="ctr">
              <a:defRPr sz="2400" b="0" i="1"/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F043FACE-1A95-4511-A301-D615807F934A}" type="datetime1">
              <a:rPr lang="sv-SE" smtClean="0"/>
              <a:t>2023-09-12</a:t>
            </a:fld>
            <a:endParaRPr lang="sv-SE" dirty="0"/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2015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, rubrik vänster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5960535"/>
          </a:xfrm>
          <a:solidFill>
            <a:schemeClr val="accent5"/>
          </a:solidFill>
        </p:spPr>
        <p:txBody>
          <a:bodyPr lIns="144000" tIns="72000" anchor="t">
            <a:normAutofit/>
          </a:bodyPr>
          <a:lstStyle>
            <a:lvl1pPr algn="l">
              <a:defRPr sz="1333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F03F24F-976E-4A41-A081-890269C7F25C}" type="datetime1">
              <a:rPr lang="sv-SE" smtClean="0"/>
              <a:t>2023-09-12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48F918F8-630B-4938-985C-5534B6A3F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367" y="480485"/>
            <a:ext cx="4762500" cy="5001600"/>
          </a:xfrm>
          <a:effectLst/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kern="0" spc="-107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D66796-E07E-4CC7-9C6C-657D4680F7F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6000" y="0"/>
            <a:ext cx="6096000" cy="5961600"/>
          </a:xfrm>
          <a:solidFill>
            <a:srgbClr val="00427A">
              <a:alpha val="85098"/>
            </a:srgbClr>
          </a:solidFill>
        </p:spPr>
        <p:txBody>
          <a:bodyPr lIns="360000" tIns="360000" rIns="360000" bIns="360000"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Här kan du lägga till text eller grafik.</a:t>
            </a:r>
          </a:p>
        </p:txBody>
      </p:sp>
    </p:spTree>
    <p:extLst>
      <p:ext uri="{BB962C8B-B14F-4D97-AF65-F5344CB8AC3E}">
        <p14:creationId xmlns:p14="http://schemas.microsoft.com/office/powerpoint/2010/main" val="46742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bild, sidfot, vit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478367" y="480484"/>
            <a:ext cx="11235267" cy="5480051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333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236133" y="1350433"/>
            <a:ext cx="9719735" cy="2074115"/>
          </a:xfrm>
        </p:spPr>
        <p:txBody>
          <a:bodyPr anchor="b"/>
          <a:lstStyle>
            <a:lvl1pPr algn="ctr">
              <a:lnSpc>
                <a:spcPct val="85000"/>
              </a:lnSpc>
              <a:defRPr sz="5333" kern="0" spc="-107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1236133" y="3592549"/>
            <a:ext cx="9719735" cy="1601752"/>
          </a:xfrm>
        </p:spPr>
        <p:txBody>
          <a:bodyPr>
            <a:normAutofit/>
          </a:bodyPr>
          <a:lstStyle>
            <a:lvl1pPr algn="ctr">
              <a:lnSpc>
                <a:spcPct val="95000"/>
              </a:lnSpc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E3245C1-D344-42EE-98ED-5D7DD3E74EE9}" type="datetime1">
              <a:rPr lang="sv-SE" smtClean="0"/>
              <a:t>2023-09-12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7961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, innehåll v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8A37E02B-06F2-49F0-BE0E-689EA4C3F7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5960535"/>
          </a:xfrm>
          <a:solidFill>
            <a:schemeClr val="accent5"/>
          </a:solidFill>
        </p:spPr>
        <p:txBody>
          <a:bodyPr lIns="144000" tIns="72000" anchor="t">
            <a:normAutofit/>
          </a:bodyPr>
          <a:lstStyle>
            <a:lvl1pPr algn="ctr">
              <a:defRPr sz="1333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74304A9-AB1F-4FC0-A308-05A2ABAE6F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748732-0971-4FEA-ABD1-69385C3B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76BB-3F00-422E-AD42-6EB263DC30E2}" type="datetime1">
              <a:rPr lang="sv-SE" smtClean="0"/>
              <a:t>2023-09-12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8734AEE-519F-42A1-986C-102148BD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5E0B101-04F6-4AB3-AEBE-3B170B8A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94EB835-DD35-405B-932E-86D3D88696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8368" y="1350434"/>
            <a:ext cx="11235267" cy="4610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2279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is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145367" y="1239865"/>
            <a:ext cx="5901267" cy="3597179"/>
          </a:xfrm>
        </p:spPr>
        <p:txBody>
          <a:bodyPr lIns="180000" tIns="180000" rIns="180000" bIns="180000" anchor="ctr"/>
          <a:lstStyle>
            <a:lvl1pPr algn="ctr">
              <a:lnSpc>
                <a:spcPct val="90000"/>
              </a:lnSpc>
              <a:defRPr sz="3200" b="0" i="1" kern="1200" spc="-53" baseline="0"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sv-SE" dirty="0"/>
              <a:t>Lägg till text</a:t>
            </a:r>
          </a:p>
        </p:txBody>
      </p:sp>
      <p:grpSp>
        <p:nvGrpSpPr>
          <p:cNvPr id="7" name="Grupp 6"/>
          <p:cNvGrpSpPr/>
          <p:nvPr userDrawn="1"/>
        </p:nvGrpSpPr>
        <p:grpSpPr>
          <a:xfrm>
            <a:off x="3216001" y="1264749"/>
            <a:ext cx="5762212" cy="4228540"/>
            <a:chOff x="2412000" y="1095795"/>
            <a:chExt cx="4321659" cy="3171405"/>
          </a:xfrm>
        </p:grpSpPr>
        <p:sp>
          <p:nvSpPr>
            <p:cNvPr id="8" name="Frihandsfigur 7"/>
            <p:cNvSpPr/>
            <p:nvPr/>
          </p:nvSpPr>
          <p:spPr>
            <a:xfrm rot="10800000">
              <a:off x="2412000" y="1114424"/>
              <a:ext cx="4320000" cy="3152776"/>
            </a:xfrm>
            <a:custGeom>
              <a:avLst/>
              <a:gdLst>
                <a:gd name="connsiteX0" fmla="*/ 3011900 w 4320000"/>
                <a:gd name="connsiteY0" fmla="*/ 3152776 h 3152776"/>
                <a:gd name="connsiteX1" fmla="*/ 1308100 w 4320000"/>
                <a:gd name="connsiteY1" fmla="*/ 3152776 h 3152776"/>
                <a:gd name="connsiteX2" fmla="*/ 0 w 4320000"/>
                <a:gd name="connsiteY2" fmla="*/ 1844676 h 3152776"/>
                <a:gd name="connsiteX3" fmla="*/ 1308100 w 4320000"/>
                <a:gd name="connsiteY3" fmla="*/ 536576 h 3152776"/>
                <a:gd name="connsiteX4" fmla="*/ 1769475 w 4320000"/>
                <a:gd name="connsiteY4" fmla="*/ 536576 h 3152776"/>
                <a:gd name="connsiteX5" fmla="*/ 1769475 w 4320000"/>
                <a:gd name="connsiteY5" fmla="*/ 0 h 3152776"/>
                <a:gd name="connsiteX6" fmla="*/ 2429228 w 4320000"/>
                <a:gd name="connsiteY6" fmla="*/ 536576 h 3152776"/>
                <a:gd name="connsiteX7" fmla="*/ 3011900 w 4320000"/>
                <a:gd name="connsiteY7" fmla="*/ 536576 h 3152776"/>
                <a:gd name="connsiteX8" fmla="*/ 4320000 w 4320000"/>
                <a:gd name="connsiteY8" fmla="*/ 1844676 h 3152776"/>
                <a:gd name="connsiteX9" fmla="*/ 3011900 w 4320000"/>
                <a:gd name="connsiteY9" fmla="*/ 315277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860915 w 4320000"/>
                <a:gd name="connsiteY9" fmla="*/ 6280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94215 w 4320000"/>
                <a:gd name="connsiteY9" fmla="*/ 53276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91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  <a:gd name="connsiteX0" fmla="*/ 1769475 w 4320000"/>
                <a:gd name="connsiteY0" fmla="*/ 577851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00" h="3152776">
                  <a:moveTo>
                    <a:pt x="1769475" y="577851"/>
                  </a:moveTo>
                  <a:lnTo>
                    <a:pt x="1769475" y="0"/>
                  </a:lnTo>
                  <a:lnTo>
                    <a:pt x="2429228" y="536576"/>
                  </a:lnTo>
                  <a:lnTo>
                    <a:pt x="3011900" y="536576"/>
                  </a:lnTo>
                  <a:cubicBezTo>
                    <a:pt x="3734344" y="536576"/>
                    <a:pt x="4320000" y="1122232"/>
                    <a:pt x="4320000" y="1844676"/>
                  </a:cubicBezTo>
                  <a:cubicBezTo>
                    <a:pt x="4320000" y="2567120"/>
                    <a:pt x="3734344" y="3152776"/>
                    <a:pt x="3011900" y="3152776"/>
                  </a:cubicBezTo>
                  <a:lnTo>
                    <a:pt x="1308100" y="3152776"/>
                  </a:lnTo>
                  <a:cubicBezTo>
                    <a:pt x="585656" y="3152776"/>
                    <a:pt x="0" y="2567120"/>
                    <a:pt x="0" y="1844676"/>
                  </a:cubicBezTo>
                  <a:cubicBezTo>
                    <a:pt x="0" y="1122232"/>
                    <a:pt x="585656" y="536576"/>
                    <a:pt x="1308100" y="536576"/>
                  </a:cubicBezTo>
                  <a:lnTo>
                    <a:pt x="1575165" y="535941"/>
                  </a:lnTo>
                </a:path>
              </a:pathLst>
            </a:custGeom>
            <a:noFill/>
            <a:ln w="63500">
              <a:solidFill>
                <a:schemeClr val="accent1"/>
              </a:solidFill>
              <a:miter lim="800000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9" name="Båge 13"/>
            <p:cNvSpPr/>
            <p:nvPr/>
          </p:nvSpPr>
          <p:spPr>
            <a:xfrm rot="1153800">
              <a:off x="5776949" y="1095795"/>
              <a:ext cx="956710" cy="704275"/>
            </a:xfrm>
            <a:custGeom>
              <a:avLst/>
              <a:gdLst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2" fmla="*/ 1212208 w 2424415"/>
                <a:gd name="connsiteY2" fmla="*/ 699223 h 1398446"/>
                <a:gd name="connsiteX3" fmla="*/ 1212208 w 2424415"/>
                <a:gd name="connsiteY3" fmla="*/ 0 h 1398446"/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2" fmla="*/ 0 w 954617"/>
                <a:gd name="connsiteY2" fmla="*/ 700577 h 700577"/>
                <a:gd name="connsiteX3" fmla="*/ 0 w 954617"/>
                <a:gd name="connsiteY3" fmla="*/ 1354 h 700577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2" fmla="*/ 0 w 954617"/>
                <a:gd name="connsiteY2" fmla="*/ 701743 h 701743"/>
                <a:gd name="connsiteX3" fmla="*/ 0 w 954617"/>
                <a:gd name="connsiteY3" fmla="*/ 2520 h 701743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2" fmla="*/ 0 w 954617"/>
                <a:gd name="connsiteY2" fmla="*/ 701897 h 701897"/>
                <a:gd name="connsiteX3" fmla="*/ 0 w 954617"/>
                <a:gd name="connsiteY3" fmla="*/ 2674 h 701897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2" fmla="*/ 0 w 954617"/>
                <a:gd name="connsiteY2" fmla="*/ 702071 h 702071"/>
                <a:gd name="connsiteX3" fmla="*/ 0 w 954617"/>
                <a:gd name="connsiteY3" fmla="*/ 2848 h 702071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2" fmla="*/ 0 w 954617"/>
                <a:gd name="connsiteY2" fmla="*/ 702311 h 702311"/>
                <a:gd name="connsiteX3" fmla="*/ 0 w 954617"/>
                <a:gd name="connsiteY3" fmla="*/ 3088 h 70231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2" fmla="*/ 0 w 954617"/>
                <a:gd name="connsiteY2" fmla="*/ 699493 h 699493"/>
                <a:gd name="connsiteX3" fmla="*/ 0 w 954617"/>
                <a:gd name="connsiteY3" fmla="*/ 270 h 699493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2" fmla="*/ 0 w 954617"/>
                <a:gd name="connsiteY2" fmla="*/ 699514 h 699514"/>
                <a:gd name="connsiteX3" fmla="*/ 0 w 954617"/>
                <a:gd name="connsiteY3" fmla="*/ 291 h 699514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2" fmla="*/ 0 w 954617"/>
                <a:gd name="connsiteY2" fmla="*/ 699656 h 699656"/>
                <a:gd name="connsiteX3" fmla="*/ 0 w 954617"/>
                <a:gd name="connsiteY3" fmla="*/ 433 h 699656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2" fmla="*/ 0 w 954617"/>
                <a:gd name="connsiteY2" fmla="*/ 699712 h 699712"/>
                <a:gd name="connsiteX3" fmla="*/ 0 w 954617"/>
                <a:gd name="connsiteY3" fmla="*/ 489 h 699712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2" fmla="*/ 0 w 954617"/>
                <a:gd name="connsiteY2" fmla="*/ 699660 h 699660"/>
                <a:gd name="connsiteX3" fmla="*/ 0 w 954617"/>
                <a:gd name="connsiteY3" fmla="*/ 437 h 699660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2" fmla="*/ 0 w 954617"/>
                <a:gd name="connsiteY2" fmla="*/ 699521 h 699521"/>
                <a:gd name="connsiteX3" fmla="*/ 0 w 954617"/>
                <a:gd name="connsiteY3" fmla="*/ 298 h 699521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2" fmla="*/ 0 w 954617"/>
                <a:gd name="connsiteY2" fmla="*/ 699417 h 699417"/>
                <a:gd name="connsiteX3" fmla="*/ 0 w 954617"/>
                <a:gd name="connsiteY3" fmla="*/ 194 h 699417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2" fmla="*/ 0 w 954617"/>
                <a:gd name="connsiteY2" fmla="*/ 703810 h 703810"/>
                <a:gd name="connsiteX3" fmla="*/ 0 w 954617"/>
                <a:gd name="connsiteY3" fmla="*/ 4587 h 703810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2" fmla="*/ 0 w 954617"/>
                <a:gd name="connsiteY2" fmla="*/ 706149 h 706149"/>
                <a:gd name="connsiteX3" fmla="*/ 0 w 954617"/>
                <a:gd name="connsiteY3" fmla="*/ 6926 h 706149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2" fmla="*/ 0 w 954617"/>
                <a:gd name="connsiteY2" fmla="*/ 707520 h 707520"/>
                <a:gd name="connsiteX3" fmla="*/ 0 w 954617"/>
                <a:gd name="connsiteY3" fmla="*/ 8297 h 707520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8622 w 954617"/>
                <a:gd name="connsiteY1" fmla="*/ 278783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2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9668 w 954617"/>
                <a:gd name="connsiteY1" fmla="*/ 28178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2666 w 954617"/>
                <a:gd name="connsiteY1" fmla="*/ 280735 h 707630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2666 w 954617"/>
                <a:gd name="connsiteY1" fmla="*/ 276317 h 703212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0575 w 954617"/>
                <a:gd name="connsiteY1" fmla="*/ 270322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5052 h 704275"/>
                <a:gd name="connsiteX1" fmla="*/ 954617 w 956710"/>
                <a:gd name="connsiteY1" fmla="*/ 273336 h 704275"/>
                <a:gd name="connsiteX2" fmla="*/ 0 w 956710"/>
                <a:gd name="connsiteY2" fmla="*/ 704275 h 704275"/>
                <a:gd name="connsiteX3" fmla="*/ 0 w 956710"/>
                <a:gd name="connsiteY3" fmla="*/ 5052 h 704275"/>
                <a:gd name="connsiteX0" fmla="*/ 0 w 956710"/>
                <a:gd name="connsiteY0" fmla="*/ 5052 h 704275"/>
                <a:gd name="connsiteX1" fmla="*/ 956710 w 956710"/>
                <a:gd name="connsiteY1" fmla="*/ 279333 h 70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710" h="704275" stroke="0" extrusionOk="0">
                  <a:moveTo>
                    <a:pt x="0" y="5052"/>
                  </a:moveTo>
                  <a:cubicBezTo>
                    <a:pt x="379417" y="-24160"/>
                    <a:pt x="617010" y="74362"/>
                    <a:pt x="954617" y="273336"/>
                  </a:cubicBezTo>
                  <a:lnTo>
                    <a:pt x="0" y="704275"/>
                  </a:lnTo>
                  <a:lnTo>
                    <a:pt x="0" y="5052"/>
                  </a:lnTo>
                  <a:close/>
                </a:path>
                <a:path w="956710" h="704275" fill="none">
                  <a:moveTo>
                    <a:pt x="0" y="5052"/>
                  </a:moveTo>
                  <a:cubicBezTo>
                    <a:pt x="372796" y="5052"/>
                    <a:pt x="690559" y="92422"/>
                    <a:pt x="956710" y="279333"/>
                  </a:cubicBezTo>
                </a:path>
              </a:pathLst>
            </a:custGeom>
            <a:ln w="6350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29DA-4C34-4284-82E1-01DAD2E2B04A}" type="datetime1">
              <a:rPr lang="sv-SE" smtClean="0"/>
              <a:t>2023-09-12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6400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is rubrik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145367" y="1344000"/>
            <a:ext cx="5901267" cy="3504000"/>
          </a:xfrm>
        </p:spPr>
        <p:txBody>
          <a:bodyPr lIns="180000" tIns="180000" rIns="180000" bIns="180000" anchor="ctr"/>
          <a:lstStyle>
            <a:lvl1pPr algn="ctr">
              <a:lnSpc>
                <a:spcPct val="80000"/>
              </a:lnSpc>
              <a:defRPr sz="5333" kern="0" spc="-107" baseline="0"/>
            </a:lvl1pPr>
          </a:lstStyle>
          <a:p>
            <a:r>
              <a:rPr lang="sv-SE" dirty="0"/>
              <a:t>Lägg till rubrik</a:t>
            </a:r>
          </a:p>
        </p:txBody>
      </p:sp>
      <p:grpSp>
        <p:nvGrpSpPr>
          <p:cNvPr id="7" name="Grupp 6"/>
          <p:cNvGrpSpPr/>
          <p:nvPr userDrawn="1"/>
        </p:nvGrpSpPr>
        <p:grpSpPr>
          <a:xfrm>
            <a:off x="3216001" y="1264749"/>
            <a:ext cx="5762212" cy="4228540"/>
            <a:chOff x="2412000" y="1095795"/>
            <a:chExt cx="4321659" cy="3171405"/>
          </a:xfrm>
        </p:grpSpPr>
        <p:sp>
          <p:nvSpPr>
            <p:cNvPr id="8" name="Frihandsfigur 7"/>
            <p:cNvSpPr/>
            <p:nvPr/>
          </p:nvSpPr>
          <p:spPr>
            <a:xfrm rot="10800000">
              <a:off x="2412000" y="1114424"/>
              <a:ext cx="4320000" cy="3152776"/>
            </a:xfrm>
            <a:custGeom>
              <a:avLst/>
              <a:gdLst>
                <a:gd name="connsiteX0" fmla="*/ 3011900 w 4320000"/>
                <a:gd name="connsiteY0" fmla="*/ 3152776 h 3152776"/>
                <a:gd name="connsiteX1" fmla="*/ 1308100 w 4320000"/>
                <a:gd name="connsiteY1" fmla="*/ 3152776 h 3152776"/>
                <a:gd name="connsiteX2" fmla="*/ 0 w 4320000"/>
                <a:gd name="connsiteY2" fmla="*/ 1844676 h 3152776"/>
                <a:gd name="connsiteX3" fmla="*/ 1308100 w 4320000"/>
                <a:gd name="connsiteY3" fmla="*/ 536576 h 3152776"/>
                <a:gd name="connsiteX4" fmla="*/ 1769475 w 4320000"/>
                <a:gd name="connsiteY4" fmla="*/ 536576 h 3152776"/>
                <a:gd name="connsiteX5" fmla="*/ 1769475 w 4320000"/>
                <a:gd name="connsiteY5" fmla="*/ 0 h 3152776"/>
                <a:gd name="connsiteX6" fmla="*/ 2429228 w 4320000"/>
                <a:gd name="connsiteY6" fmla="*/ 536576 h 3152776"/>
                <a:gd name="connsiteX7" fmla="*/ 3011900 w 4320000"/>
                <a:gd name="connsiteY7" fmla="*/ 536576 h 3152776"/>
                <a:gd name="connsiteX8" fmla="*/ 4320000 w 4320000"/>
                <a:gd name="connsiteY8" fmla="*/ 1844676 h 3152776"/>
                <a:gd name="connsiteX9" fmla="*/ 3011900 w 4320000"/>
                <a:gd name="connsiteY9" fmla="*/ 315277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860915 w 4320000"/>
                <a:gd name="connsiteY9" fmla="*/ 6280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94215 w 4320000"/>
                <a:gd name="connsiteY9" fmla="*/ 53276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91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  <a:gd name="connsiteX0" fmla="*/ 1769475 w 4320000"/>
                <a:gd name="connsiteY0" fmla="*/ 577851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00" h="3152776">
                  <a:moveTo>
                    <a:pt x="1769475" y="577851"/>
                  </a:moveTo>
                  <a:lnTo>
                    <a:pt x="1769475" y="0"/>
                  </a:lnTo>
                  <a:lnTo>
                    <a:pt x="2429228" y="536576"/>
                  </a:lnTo>
                  <a:lnTo>
                    <a:pt x="3011900" y="536576"/>
                  </a:lnTo>
                  <a:cubicBezTo>
                    <a:pt x="3734344" y="536576"/>
                    <a:pt x="4320000" y="1122232"/>
                    <a:pt x="4320000" y="1844676"/>
                  </a:cubicBezTo>
                  <a:cubicBezTo>
                    <a:pt x="4320000" y="2567120"/>
                    <a:pt x="3734344" y="3152776"/>
                    <a:pt x="3011900" y="3152776"/>
                  </a:cubicBezTo>
                  <a:lnTo>
                    <a:pt x="1308100" y="3152776"/>
                  </a:lnTo>
                  <a:cubicBezTo>
                    <a:pt x="585656" y="3152776"/>
                    <a:pt x="0" y="2567120"/>
                    <a:pt x="0" y="1844676"/>
                  </a:cubicBezTo>
                  <a:cubicBezTo>
                    <a:pt x="0" y="1122232"/>
                    <a:pt x="585656" y="536576"/>
                    <a:pt x="1308100" y="536576"/>
                  </a:cubicBezTo>
                  <a:lnTo>
                    <a:pt x="1575165" y="535941"/>
                  </a:lnTo>
                </a:path>
              </a:pathLst>
            </a:custGeom>
            <a:noFill/>
            <a:ln w="63500">
              <a:solidFill>
                <a:schemeClr val="accent1"/>
              </a:solidFill>
              <a:miter lim="800000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9" name="Båge 13"/>
            <p:cNvSpPr/>
            <p:nvPr/>
          </p:nvSpPr>
          <p:spPr>
            <a:xfrm rot="1153800">
              <a:off x="5776949" y="1095795"/>
              <a:ext cx="956710" cy="704275"/>
            </a:xfrm>
            <a:custGeom>
              <a:avLst/>
              <a:gdLst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2" fmla="*/ 1212208 w 2424415"/>
                <a:gd name="connsiteY2" fmla="*/ 699223 h 1398446"/>
                <a:gd name="connsiteX3" fmla="*/ 1212208 w 2424415"/>
                <a:gd name="connsiteY3" fmla="*/ 0 h 1398446"/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2" fmla="*/ 0 w 954617"/>
                <a:gd name="connsiteY2" fmla="*/ 700577 h 700577"/>
                <a:gd name="connsiteX3" fmla="*/ 0 w 954617"/>
                <a:gd name="connsiteY3" fmla="*/ 1354 h 700577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2" fmla="*/ 0 w 954617"/>
                <a:gd name="connsiteY2" fmla="*/ 701743 h 701743"/>
                <a:gd name="connsiteX3" fmla="*/ 0 w 954617"/>
                <a:gd name="connsiteY3" fmla="*/ 2520 h 701743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2" fmla="*/ 0 w 954617"/>
                <a:gd name="connsiteY2" fmla="*/ 701897 h 701897"/>
                <a:gd name="connsiteX3" fmla="*/ 0 w 954617"/>
                <a:gd name="connsiteY3" fmla="*/ 2674 h 701897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2" fmla="*/ 0 w 954617"/>
                <a:gd name="connsiteY2" fmla="*/ 702071 h 702071"/>
                <a:gd name="connsiteX3" fmla="*/ 0 w 954617"/>
                <a:gd name="connsiteY3" fmla="*/ 2848 h 702071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2" fmla="*/ 0 w 954617"/>
                <a:gd name="connsiteY2" fmla="*/ 702311 h 702311"/>
                <a:gd name="connsiteX3" fmla="*/ 0 w 954617"/>
                <a:gd name="connsiteY3" fmla="*/ 3088 h 70231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2" fmla="*/ 0 w 954617"/>
                <a:gd name="connsiteY2" fmla="*/ 699493 h 699493"/>
                <a:gd name="connsiteX3" fmla="*/ 0 w 954617"/>
                <a:gd name="connsiteY3" fmla="*/ 270 h 699493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2" fmla="*/ 0 w 954617"/>
                <a:gd name="connsiteY2" fmla="*/ 699514 h 699514"/>
                <a:gd name="connsiteX3" fmla="*/ 0 w 954617"/>
                <a:gd name="connsiteY3" fmla="*/ 291 h 699514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2" fmla="*/ 0 w 954617"/>
                <a:gd name="connsiteY2" fmla="*/ 699656 h 699656"/>
                <a:gd name="connsiteX3" fmla="*/ 0 w 954617"/>
                <a:gd name="connsiteY3" fmla="*/ 433 h 699656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2" fmla="*/ 0 w 954617"/>
                <a:gd name="connsiteY2" fmla="*/ 699712 h 699712"/>
                <a:gd name="connsiteX3" fmla="*/ 0 w 954617"/>
                <a:gd name="connsiteY3" fmla="*/ 489 h 699712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2" fmla="*/ 0 w 954617"/>
                <a:gd name="connsiteY2" fmla="*/ 699660 h 699660"/>
                <a:gd name="connsiteX3" fmla="*/ 0 w 954617"/>
                <a:gd name="connsiteY3" fmla="*/ 437 h 699660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2" fmla="*/ 0 w 954617"/>
                <a:gd name="connsiteY2" fmla="*/ 699521 h 699521"/>
                <a:gd name="connsiteX3" fmla="*/ 0 w 954617"/>
                <a:gd name="connsiteY3" fmla="*/ 298 h 699521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2" fmla="*/ 0 w 954617"/>
                <a:gd name="connsiteY2" fmla="*/ 699417 h 699417"/>
                <a:gd name="connsiteX3" fmla="*/ 0 w 954617"/>
                <a:gd name="connsiteY3" fmla="*/ 194 h 699417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2" fmla="*/ 0 w 954617"/>
                <a:gd name="connsiteY2" fmla="*/ 703810 h 703810"/>
                <a:gd name="connsiteX3" fmla="*/ 0 w 954617"/>
                <a:gd name="connsiteY3" fmla="*/ 4587 h 703810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2" fmla="*/ 0 w 954617"/>
                <a:gd name="connsiteY2" fmla="*/ 706149 h 706149"/>
                <a:gd name="connsiteX3" fmla="*/ 0 w 954617"/>
                <a:gd name="connsiteY3" fmla="*/ 6926 h 706149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2" fmla="*/ 0 w 954617"/>
                <a:gd name="connsiteY2" fmla="*/ 707520 h 707520"/>
                <a:gd name="connsiteX3" fmla="*/ 0 w 954617"/>
                <a:gd name="connsiteY3" fmla="*/ 8297 h 707520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8622 w 954617"/>
                <a:gd name="connsiteY1" fmla="*/ 278783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2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9668 w 954617"/>
                <a:gd name="connsiteY1" fmla="*/ 28178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2666 w 954617"/>
                <a:gd name="connsiteY1" fmla="*/ 280735 h 707630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2666 w 954617"/>
                <a:gd name="connsiteY1" fmla="*/ 276317 h 703212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0575 w 954617"/>
                <a:gd name="connsiteY1" fmla="*/ 270322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5052 h 704275"/>
                <a:gd name="connsiteX1" fmla="*/ 954617 w 956710"/>
                <a:gd name="connsiteY1" fmla="*/ 273336 h 704275"/>
                <a:gd name="connsiteX2" fmla="*/ 0 w 956710"/>
                <a:gd name="connsiteY2" fmla="*/ 704275 h 704275"/>
                <a:gd name="connsiteX3" fmla="*/ 0 w 956710"/>
                <a:gd name="connsiteY3" fmla="*/ 5052 h 704275"/>
                <a:gd name="connsiteX0" fmla="*/ 0 w 956710"/>
                <a:gd name="connsiteY0" fmla="*/ 5052 h 704275"/>
                <a:gd name="connsiteX1" fmla="*/ 956710 w 956710"/>
                <a:gd name="connsiteY1" fmla="*/ 279333 h 70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710" h="704275" stroke="0" extrusionOk="0">
                  <a:moveTo>
                    <a:pt x="0" y="5052"/>
                  </a:moveTo>
                  <a:cubicBezTo>
                    <a:pt x="379417" y="-24160"/>
                    <a:pt x="617010" y="74362"/>
                    <a:pt x="954617" y="273336"/>
                  </a:cubicBezTo>
                  <a:lnTo>
                    <a:pt x="0" y="704275"/>
                  </a:lnTo>
                  <a:lnTo>
                    <a:pt x="0" y="5052"/>
                  </a:lnTo>
                  <a:close/>
                </a:path>
                <a:path w="956710" h="704275" fill="none">
                  <a:moveTo>
                    <a:pt x="0" y="5052"/>
                  </a:moveTo>
                  <a:cubicBezTo>
                    <a:pt x="372796" y="5052"/>
                    <a:pt x="690559" y="92422"/>
                    <a:pt x="956710" y="279333"/>
                  </a:cubicBezTo>
                </a:path>
              </a:pathLst>
            </a:custGeom>
            <a:ln w="6350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6384-AF3E-4B20-9795-DCADE2E02EE7}" type="datetime1">
              <a:rPr lang="sv-SE" smtClean="0"/>
              <a:t>2023-09-12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1657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ida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478366"/>
            <a:ext cx="11235267" cy="753535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478367" y="1350433"/>
            <a:ext cx="2667000" cy="2688167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333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53" hasCustomPrompt="1"/>
          </p:nvPr>
        </p:nvSpPr>
        <p:spPr>
          <a:xfrm>
            <a:off x="478367" y="4377600"/>
            <a:ext cx="2667000" cy="288000"/>
          </a:xfrm>
        </p:spPr>
        <p:txBody>
          <a:bodyPr>
            <a:noAutofit/>
          </a:bodyPr>
          <a:lstStyle>
            <a:lvl1pPr>
              <a:defRPr sz="16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Plats för personnamn</a:t>
            </a:r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57" hasCustomPrompt="1"/>
          </p:nvPr>
        </p:nvSpPr>
        <p:spPr>
          <a:xfrm>
            <a:off x="478367" y="4708800"/>
            <a:ext cx="2667000" cy="8352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333"/>
            </a:lvl1pPr>
            <a:lvl2pPr marL="0" indent="0">
              <a:buNone/>
              <a:defRPr/>
            </a:lvl2pPr>
          </a:lstStyle>
          <a:p>
            <a:pPr lvl="0"/>
            <a:r>
              <a:rPr lang="sv-SE" dirty="0"/>
              <a:t>Lägg till titel</a:t>
            </a:r>
          </a:p>
          <a:p>
            <a:pPr lvl="0"/>
            <a:r>
              <a:rPr lang="sv-SE" dirty="0"/>
              <a:t>Lägg till eventuell annan information</a:t>
            </a:r>
          </a:p>
        </p:txBody>
      </p:sp>
      <p:sp>
        <p:nvSpPr>
          <p:cNvPr id="20" name="Platshållare för bild 6"/>
          <p:cNvSpPr>
            <a:spLocks noGrp="1"/>
          </p:cNvSpPr>
          <p:nvPr>
            <p:ph type="pic" sz="quarter" idx="20"/>
          </p:nvPr>
        </p:nvSpPr>
        <p:spPr>
          <a:xfrm>
            <a:off x="3335867" y="1350433"/>
            <a:ext cx="2662767" cy="2688167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333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39" name="Platshållare för text 7"/>
          <p:cNvSpPr>
            <a:spLocks noGrp="1"/>
          </p:cNvSpPr>
          <p:nvPr>
            <p:ph type="body" sz="quarter" idx="54" hasCustomPrompt="1"/>
          </p:nvPr>
        </p:nvSpPr>
        <p:spPr>
          <a:xfrm>
            <a:off x="3335867" y="4377600"/>
            <a:ext cx="2664000" cy="288000"/>
          </a:xfrm>
        </p:spPr>
        <p:txBody>
          <a:bodyPr>
            <a:noAutofit/>
          </a:bodyPr>
          <a:lstStyle>
            <a:lvl1pPr>
              <a:defRPr sz="16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Plats för personnamn</a:t>
            </a:r>
          </a:p>
        </p:txBody>
      </p:sp>
      <p:sp>
        <p:nvSpPr>
          <p:cNvPr id="55" name="Platshållare för text 14"/>
          <p:cNvSpPr>
            <a:spLocks noGrp="1"/>
          </p:cNvSpPr>
          <p:nvPr>
            <p:ph type="body" sz="quarter" idx="58" hasCustomPrompt="1"/>
          </p:nvPr>
        </p:nvSpPr>
        <p:spPr>
          <a:xfrm>
            <a:off x="3335867" y="4708800"/>
            <a:ext cx="2664000" cy="8352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333"/>
            </a:lvl1pPr>
            <a:lvl2pPr marL="0" indent="0">
              <a:buNone/>
              <a:defRPr/>
            </a:lvl2pPr>
          </a:lstStyle>
          <a:p>
            <a:pPr lvl="0"/>
            <a:r>
              <a:rPr lang="sv-SE" dirty="0"/>
              <a:t>Lägg till titel</a:t>
            </a:r>
          </a:p>
          <a:p>
            <a:pPr lvl="0"/>
            <a:r>
              <a:rPr lang="sv-SE" dirty="0"/>
              <a:t>Lägg till eventuell annan information</a:t>
            </a:r>
          </a:p>
        </p:txBody>
      </p:sp>
      <p:sp>
        <p:nvSpPr>
          <p:cNvPr id="27" name="Platshållare för bild 6"/>
          <p:cNvSpPr>
            <a:spLocks noGrp="1"/>
          </p:cNvSpPr>
          <p:nvPr>
            <p:ph type="pic" sz="quarter" idx="27"/>
          </p:nvPr>
        </p:nvSpPr>
        <p:spPr>
          <a:xfrm>
            <a:off x="6196800" y="1350433"/>
            <a:ext cx="2664000" cy="2688167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333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53" name="Platshållare för text 7"/>
          <p:cNvSpPr>
            <a:spLocks noGrp="1"/>
          </p:cNvSpPr>
          <p:nvPr>
            <p:ph type="body" sz="quarter" idx="55" hasCustomPrompt="1"/>
          </p:nvPr>
        </p:nvSpPr>
        <p:spPr>
          <a:xfrm>
            <a:off x="6196801" y="4377600"/>
            <a:ext cx="2659332" cy="288000"/>
          </a:xfrm>
        </p:spPr>
        <p:txBody>
          <a:bodyPr>
            <a:noAutofit/>
          </a:bodyPr>
          <a:lstStyle>
            <a:lvl1pPr>
              <a:defRPr sz="16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Plats för personnamn</a:t>
            </a:r>
          </a:p>
        </p:txBody>
      </p:sp>
      <p:sp>
        <p:nvSpPr>
          <p:cNvPr id="56" name="Platshållare för text 14"/>
          <p:cNvSpPr>
            <a:spLocks noGrp="1"/>
          </p:cNvSpPr>
          <p:nvPr>
            <p:ph type="body" sz="quarter" idx="59" hasCustomPrompt="1"/>
          </p:nvPr>
        </p:nvSpPr>
        <p:spPr>
          <a:xfrm>
            <a:off x="6197599" y="4708800"/>
            <a:ext cx="2658532" cy="8352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333"/>
            </a:lvl1pPr>
            <a:lvl2pPr marL="0" indent="0">
              <a:buNone/>
              <a:defRPr/>
            </a:lvl2pPr>
          </a:lstStyle>
          <a:p>
            <a:pPr lvl="0"/>
            <a:r>
              <a:rPr lang="sv-SE" dirty="0"/>
              <a:t>Lägg till titel</a:t>
            </a:r>
          </a:p>
          <a:p>
            <a:pPr lvl="0"/>
            <a:r>
              <a:rPr lang="sv-SE" dirty="0"/>
              <a:t>Lägg till eventuell annan information</a:t>
            </a:r>
          </a:p>
        </p:txBody>
      </p:sp>
      <p:sp>
        <p:nvSpPr>
          <p:cNvPr id="34" name="Platshållare för bild 6"/>
          <p:cNvSpPr>
            <a:spLocks noGrp="1"/>
          </p:cNvSpPr>
          <p:nvPr>
            <p:ph type="pic" sz="quarter" idx="34"/>
          </p:nvPr>
        </p:nvSpPr>
        <p:spPr>
          <a:xfrm>
            <a:off x="9048000" y="1350433"/>
            <a:ext cx="2664000" cy="2688167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333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54" name="Platshållare för text 7"/>
          <p:cNvSpPr>
            <a:spLocks noGrp="1"/>
          </p:cNvSpPr>
          <p:nvPr>
            <p:ph type="body" sz="quarter" idx="56" hasCustomPrompt="1"/>
          </p:nvPr>
        </p:nvSpPr>
        <p:spPr>
          <a:xfrm>
            <a:off x="9046633" y="4377600"/>
            <a:ext cx="2667000" cy="288000"/>
          </a:xfrm>
        </p:spPr>
        <p:txBody>
          <a:bodyPr>
            <a:noAutofit/>
          </a:bodyPr>
          <a:lstStyle>
            <a:lvl1pPr>
              <a:defRPr sz="16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Plats för personnamn</a:t>
            </a:r>
          </a:p>
        </p:txBody>
      </p:sp>
      <p:sp>
        <p:nvSpPr>
          <p:cNvPr id="57" name="Platshållare för text 14"/>
          <p:cNvSpPr>
            <a:spLocks noGrp="1"/>
          </p:cNvSpPr>
          <p:nvPr>
            <p:ph type="body" sz="quarter" idx="60" hasCustomPrompt="1"/>
          </p:nvPr>
        </p:nvSpPr>
        <p:spPr>
          <a:xfrm>
            <a:off x="9046633" y="4708800"/>
            <a:ext cx="2667000" cy="8352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333"/>
            </a:lvl1pPr>
            <a:lvl2pPr marL="0" indent="0">
              <a:buNone/>
              <a:defRPr/>
            </a:lvl2pPr>
          </a:lstStyle>
          <a:p>
            <a:pPr lvl="0"/>
            <a:r>
              <a:rPr lang="sv-SE" dirty="0"/>
              <a:t>Lägg till titel</a:t>
            </a:r>
          </a:p>
          <a:p>
            <a:pPr lvl="0"/>
            <a:r>
              <a:rPr lang="sv-SE" dirty="0"/>
              <a:t>Lägg till eventuell annan information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77"/>
          </p:nvPr>
        </p:nvSpPr>
        <p:spPr/>
        <p:txBody>
          <a:bodyPr/>
          <a:lstStyle/>
          <a:p>
            <a:fld id="{CF83823D-1774-4E6F-BCEA-5C2D1E32539B}" type="datetime1">
              <a:rPr lang="sv-SE" smtClean="0"/>
              <a:t>2023-09-12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78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79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tabell 3">
            <a:extLst>
              <a:ext uri="{FF2B5EF4-FFF2-40B4-BE49-F238E27FC236}">
                <a16:creationId xmlns:a16="http://schemas.microsoft.com/office/drawing/2014/main" id="{9D2BC1A9-CECA-433A-9FE0-D2F0546492E2}"/>
              </a:ext>
            </a:extLst>
          </p:cNvPr>
          <p:cNvSpPr>
            <a:spLocks noGrp="1"/>
          </p:cNvSpPr>
          <p:nvPr>
            <p:ph type="tbl" sz="quarter" idx="80" hasCustomPrompt="1"/>
          </p:nvPr>
        </p:nvSpPr>
        <p:spPr>
          <a:xfrm>
            <a:off x="478367" y="4233333"/>
            <a:ext cx="2667000" cy="24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67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1" name="Platshållare för tabell 3">
            <a:extLst>
              <a:ext uri="{FF2B5EF4-FFF2-40B4-BE49-F238E27FC236}">
                <a16:creationId xmlns:a16="http://schemas.microsoft.com/office/drawing/2014/main" id="{7853DE58-6AAF-4C59-B8B7-7D8F25A5272F}"/>
              </a:ext>
            </a:extLst>
          </p:cNvPr>
          <p:cNvSpPr>
            <a:spLocks noGrp="1"/>
          </p:cNvSpPr>
          <p:nvPr>
            <p:ph type="tbl" sz="quarter" idx="81" hasCustomPrompt="1"/>
          </p:nvPr>
        </p:nvSpPr>
        <p:spPr>
          <a:xfrm>
            <a:off x="3331633" y="4233333"/>
            <a:ext cx="2667000" cy="24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67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2" name="Platshållare för tabell 3">
            <a:extLst>
              <a:ext uri="{FF2B5EF4-FFF2-40B4-BE49-F238E27FC236}">
                <a16:creationId xmlns:a16="http://schemas.microsoft.com/office/drawing/2014/main" id="{48003962-C871-4CA0-B649-D7D1A15A5244}"/>
              </a:ext>
            </a:extLst>
          </p:cNvPr>
          <p:cNvSpPr>
            <a:spLocks noGrp="1"/>
          </p:cNvSpPr>
          <p:nvPr>
            <p:ph type="tbl" sz="quarter" idx="82" hasCustomPrompt="1"/>
          </p:nvPr>
        </p:nvSpPr>
        <p:spPr>
          <a:xfrm>
            <a:off x="6197599" y="4233333"/>
            <a:ext cx="2667000" cy="24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67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3" name="Platshållare för tabell 3">
            <a:extLst>
              <a:ext uri="{FF2B5EF4-FFF2-40B4-BE49-F238E27FC236}">
                <a16:creationId xmlns:a16="http://schemas.microsoft.com/office/drawing/2014/main" id="{F55151F3-2932-426C-8A70-F4328088CDC0}"/>
              </a:ext>
            </a:extLst>
          </p:cNvPr>
          <p:cNvSpPr>
            <a:spLocks noGrp="1"/>
          </p:cNvSpPr>
          <p:nvPr>
            <p:ph type="tbl" sz="quarter" idx="83" hasCustomPrompt="1"/>
          </p:nvPr>
        </p:nvSpPr>
        <p:spPr>
          <a:xfrm>
            <a:off x="9048000" y="4233333"/>
            <a:ext cx="2667000" cy="24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67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4" name="Platshållare för tabell 3">
            <a:extLst>
              <a:ext uri="{FF2B5EF4-FFF2-40B4-BE49-F238E27FC236}">
                <a16:creationId xmlns:a16="http://schemas.microsoft.com/office/drawing/2014/main" id="{1DD5A640-2E3C-4BAE-8C1B-CBEC671B516B}"/>
              </a:ext>
            </a:extLst>
          </p:cNvPr>
          <p:cNvSpPr>
            <a:spLocks noGrp="1"/>
          </p:cNvSpPr>
          <p:nvPr>
            <p:ph type="tbl" sz="quarter" idx="84" hasCustomPrompt="1"/>
          </p:nvPr>
        </p:nvSpPr>
        <p:spPr>
          <a:xfrm>
            <a:off x="478367" y="5520000"/>
            <a:ext cx="2667000" cy="24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67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5" name="Platshållare för tabell 3">
            <a:extLst>
              <a:ext uri="{FF2B5EF4-FFF2-40B4-BE49-F238E27FC236}">
                <a16:creationId xmlns:a16="http://schemas.microsoft.com/office/drawing/2014/main" id="{5DE9A05F-81ED-4636-8B16-B85C15826D63}"/>
              </a:ext>
            </a:extLst>
          </p:cNvPr>
          <p:cNvSpPr>
            <a:spLocks noGrp="1"/>
          </p:cNvSpPr>
          <p:nvPr>
            <p:ph type="tbl" sz="quarter" idx="85" hasCustomPrompt="1"/>
          </p:nvPr>
        </p:nvSpPr>
        <p:spPr>
          <a:xfrm>
            <a:off x="3331633" y="5520000"/>
            <a:ext cx="2667000" cy="24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67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6" name="Platshållare för tabell 3">
            <a:extLst>
              <a:ext uri="{FF2B5EF4-FFF2-40B4-BE49-F238E27FC236}">
                <a16:creationId xmlns:a16="http://schemas.microsoft.com/office/drawing/2014/main" id="{C6D1DDE0-BA88-43BE-A7F9-AB8BC28F8A7D}"/>
              </a:ext>
            </a:extLst>
          </p:cNvPr>
          <p:cNvSpPr>
            <a:spLocks noGrp="1"/>
          </p:cNvSpPr>
          <p:nvPr>
            <p:ph type="tbl" sz="quarter" idx="86" hasCustomPrompt="1"/>
          </p:nvPr>
        </p:nvSpPr>
        <p:spPr>
          <a:xfrm>
            <a:off x="6197599" y="5520000"/>
            <a:ext cx="2667000" cy="24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67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8" name="Platshållare för tabell 3">
            <a:extLst>
              <a:ext uri="{FF2B5EF4-FFF2-40B4-BE49-F238E27FC236}">
                <a16:creationId xmlns:a16="http://schemas.microsoft.com/office/drawing/2014/main" id="{E8D0CD4E-F37B-4E93-853B-C411DE3F0DDD}"/>
              </a:ext>
            </a:extLst>
          </p:cNvPr>
          <p:cNvSpPr>
            <a:spLocks noGrp="1"/>
          </p:cNvSpPr>
          <p:nvPr>
            <p:ph type="tbl" sz="quarter" idx="87" hasCustomPrompt="1"/>
          </p:nvPr>
        </p:nvSpPr>
        <p:spPr>
          <a:xfrm>
            <a:off x="9048000" y="5520000"/>
            <a:ext cx="2667000" cy="24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67"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3273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D99DB9-2E11-F20A-8CC0-C7C56294B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F105075-16BB-0335-F715-D9F5A84461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14D32D-7079-5C2F-D60D-88A19D20A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1EFB-ADA3-4495-9BE9-54EEC502B924}" type="datetimeFigureOut">
              <a:rPr lang="sv-SE" smtClean="0"/>
              <a:t>2023-09-12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02BB08-D81F-D393-FF1D-8C9464E59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D9835B-BBE3-F770-3AFE-13A9D2059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2FB74-AF2D-46F1-956A-907DBEA598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569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66" y="256511"/>
            <a:ext cx="11235268" cy="631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4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st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728" y="486391"/>
            <a:ext cx="6508149" cy="5474144"/>
          </a:xfrm>
          <a:prstGeom prst="rect">
            <a:avLst/>
          </a:prstGeom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941A-CE14-4788-93F4-57C612EC37D6}" type="datetime1">
              <a:rPr lang="sv-SE" smtClean="0"/>
              <a:t>2023-09-12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6594FF8A-2A2A-44E2-B9EB-82B758E745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503" y="4070401"/>
            <a:ext cx="4746365" cy="1617684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2BDD225-FB17-4B0A-AE2B-37363251C0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503" y="1166400"/>
            <a:ext cx="4746365" cy="2736000"/>
          </a:xfrm>
        </p:spPr>
        <p:txBody>
          <a:bodyPr anchor="b"/>
          <a:lstStyle>
            <a:lvl1pPr>
              <a:lnSpc>
                <a:spcPct val="85000"/>
              </a:lnSpc>
              <a:defRPr sz="5333" kern="0" spc="-107" baseline="0"/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96230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001" y="208611"/>
            <a:ext cx="6433633" cy="5751924"/>
          </a:xfrm>
          <a:prstGeom prst="rect">
            <a:avLst/>
          </a:prstGeom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73A6-EEE6-46CF-ADD6-84D4933DDDEE}" type="datetime1">
              <a:rPr lang="sv-SE" smtClean="0"/>
              <a:t>2023-09-12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78555E99-8B64-4C3F-9903-8C560D96D5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503" y="4070401"/>
            <a:ext cx="4746365" cy="1617684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C2EF5A1E-45C5-452D-8034-0D050900F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503" y="1166400"/>
            <a:ext cx="4746365" cy="2736000"/>
          </a:xfrm>
        </p:spPr>
        <p:txBody>
          <a:bodyPr anchor="b"/>
          <a:lstStyle>
            <a:lvl1pPr>
              <a:lnSpc>
                <a:spcPct val="85000"/>
              </a:lnSpc>
              <a:defRPr sz="5333" kern="0" spc="-107" baseline="0"/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30126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6096001" y="478367"/>
            <a:ext cx="5617633" cy="5482167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333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A6D72C-C00D-4511-900B-57DD74C05301}" type="datetime1">
              <a:rPr lang="sv-SE" smtClean="0"/>
              <a:t>2023-09-12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2885E4A-E791-4439-8013-A3993BF6E8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503" y="4070401"/>
            <a:ext cx="4746365" cy="1617684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7B9B6E10-10FD-45EC-85CF-B16F26F6A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503" y="1166400"/>
            <a:ext cx="4746365" cy="2736000"/>
          </a:xfrm>
        </p:spPr>
        <p:txBody>
          <a:bodyPr anchor="b"/>
          <a:lstStyle>
            <a:lvl1pPr>
              <a:lnSpc>
                <a:spcPct val="85000"/>
              </a:lnSpc>
              <a:defRPr sz="5333" kern="0" spc="-107" baseline="0"/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95657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F6FD5662-8F4A-4921-AC02-364146C361F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333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</p:spTree>
    <p:extLst>
      <p:ext uri="{BB962C8B-B14F-4D97-AF65-F5344CB8AC3E}">
        <p14:creationId xmlns:p14="http://schemas.microsoft.com/office/powerpoint/2010/main" val="4051231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fler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37" hasCustomPrompt="1"/>
          </p:nvPr>
        </p:nvSpPr>
        <p:spPr>
          <a:xfrm>
            <a:off x="7924801" y="480001"/>
            <a:ext cx="3769443" cy="696081"/>
          </a:xfrm>
          <a:ln w="31750">
            <a:solidFill>
              <a:schemeClr val="accent1"/>
            </a:solidFill>
            <a:miter lim="800000"/>
          </a:ln>
        </p:spPr>
        <p:txBody>
          <a:bodyPr lIns="144000" tIns="36000" anchor="ctr">
            <a:normAutofit/>
          </a:bodyPr>
          <a:lstStyle>
            <a:lvl1pPr>
              <a:lnSpc>
                <a:spcPct val="90000"/>
              </a:lnSpc>
              <a:defRPr sz="2133" b="1" spc="0" baseline="0">
                <a:latin typeface="+mn-lt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  <p:sp>
        <p:nvSpPr>
          <p:cNvPr id="42" name="Platshållare för text 40"/>
          <p:cNvSpPr>
            <a:spLocks noGrp="1"/>
          </p:cNvSpPr>
          <p:nvPr>
            <p:ph type="body" sz="quarter" idx="36" hasCustomPrompt="1"/>
          </p:nvPr>
        </p:nvSpPr>
        <p:spPr>
          <a:xfrm>
            <a:off x="7924800" y="1176081"/>
            <a:ext cx="3768000" cy="4763285"/>
          </a:xfrm>
          <a:ln w="31750">
            <a:solidFill>
              <a:schemeClr val="accent1"/>
            </a:solidFill>
            <a:miter lim="800000"/>
          </a:ln>
        </p:spPr>
        <p:txBody>
          <a:bodyPr lIns="144000" tIns="108000" rIns="108000" anchor="t">
            <a:noAutofit/>
          </a:bodyPr>
          <a:lstStyle>
            <a:lvl1pPr marL="287993" marR="0" indent="-287993" algn="l" defTabSz="609585" rtl="0" eaLnBrk="1" fontAlgn="auto" latinLnBrk="0" hangingPunct="1">
              <a:lnSpc>
                <a:spcPct val="95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867" b="0" baseline="0"/>
            </a:lvl1pPr>
          </a:lstStyle>
          <a:p>
            <a:pPr lvl="0"/>
            <a:r>
              <a:rPr lang="sv-SE" dirty="0"/>
              <a:t>Skriv in punktlista (om du istället vill ha löpande text kan du klicka bort listläget i menyn.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478365" y="478367"/>
            <a:ext cx="6945600" cy="5482167"/>
          </a:xfrm>
          <a:solidFill>
            <a:schemeClr val="accent5"/>
          </a:solidFill>
        </p:spPr>
        <p:txBody>
          <a:bodyPr lIns="108000" tIns="108000" anchor="t">
            <a:normAutofit/>
          </a:bodyPr>
          <a:lstStyle>
            <a:lvl1pPr algn="ctr">
              <a:defRPr sz="1333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FBD77827-D793-469F-8733-3E7FB258C0E8}" type="datetime1">
              <a:rPr lang="sv-SE" smtClean="0"/>
              <a:t>2023-09-12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9831AA86-9433-43F4-85CE-3C7A7A46C2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0001" y="960000"/>
            <a:ext cx="4762500" cy="4521600"/>
          </a:xfrm>
          <a:effectLst/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5333" kern="0" spc="-107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11330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78367" y="478365"/>
            <a:ext cx="11235267" cy="7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Lägg till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78367" y="1352533"/>
            <a:ext cx="11235267" cy="4608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331878" y="6292800"/>
            <a:ext cx="623988" cy="2944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33" i="0" spc="0" baseline="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1pPr>
          </a:lstStyle>
          <a:p>
            <a:fld id="{6510852F-8A92-4179-8647-7356372A53EC}" type="datetime1">
              <a:rPr lang="sv-SE" smtClean="0"/>
              <a:t>2023-09-12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284134" y="6292801"/>
            <a:ext cx="5930103" cy="294433"/>
          </a:xfrm>
          <a:prstGeom prst="rect">
            <a:avLst/>
          </a:prstGeom>
          <a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wrap="square" lIns="0" tIns="0" rIns="108000" bIns="0" rtlCol="0" anchor="b" anchorCtr="0">
            <a:noAutofit/>
          </a:bodyPr>
          <a:lstStyle>
            <a:lvl1pPr algn="r">
              <a:defRPr sz="933" b="0" i="0" spc="0" baseline="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1pPr>
          </a:lstStyle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55866" y="6262071"/>
            <a:ext cx="778935" cy="383819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/>
          <a:lstStyle>
            <a:lvl1pPr algn="r">
              <a:defRPr sz="2933" b="0" i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0000500000000000000" pitchFamily="50" charset="0"/>
              </a:defRPr>
            </a:lvl1pPr>
          </a:lstStyle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3EE280D-00E4-1B4E-DD41-7D1996C94400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444973" y="6112859"/>
            <a:ext cx="2972196" cy="677869"/>
          </a:xfrm>
          <a:prstGeom prst="rect">
            <a:avLst/>
          </a:prstGeom>
        </p:spPr>
      </p:pic>
      <p:sp>
        <p:nvSpPr>
          <p:cNvPr id="7" name="MSIPCMContentMarking" descr="{&quot;HashCode&quot;:-1153307947,&quot;Placement&quot;:&quot;Footer&quot;,&quot;Top&quot;:522.0343,&quot;Left&quot;:435.1878,&quot;SlideWidth&quot;:960,&quot;SlideHeight&quot;:540}">
            <a:extLst>
              <a:ext uri="{FF2B5EF4-FFF2-40B4-BE49-F238E27FC236}">
                <a16:creationId xmlns:a16="http://schemas.microsoft.com/office/drawing/2014/main" id="{65D65F78-99DB-4969-614B-D105EA7E49AC}"/>
              </a:ext>
            </a:extLst>
          </p:cNvPr>
          <p:cNvSpPr txBox="1"/>
          <p:nvPr userDrawn="1"/>
        </p:nvSpPr>
        <p:spPr>
          <a:xfrm>
            <a:off x="5526885" y="6629836"/>
            <a:ext cx="1138231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</a:rPr>
              <a:t>Informationsklass: K2</a:t>
            </a:r>
            <a:endParaRPr lang="sv-SE" sz="8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4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  <p:sldLayoutId id="2147483781" r:id="rId20"/>
    <p:sldLayoutId id="2147483782" r:id="rId21"/>
    <p:sldLayoutId id="2147483783" r:id="rId22"/>
    <p:sldLayoutId id="2147483784" r:id="rId23"/>
    <p:sldLayoutId id="2147483785" r:id="rId24"/>
    <p:sldLayoutId id="2147483786" r:id="rId25"/>
    <p:sldLayoutId id="2147483787" r:id="rId26"/>
    <p:sldLayoutId id="2147483788" r:id="rId27"/>
    <p:sldLayoutId id="2147483789" r:id="rId28"/>
    <p:sldLayoutId id="2147483790" r:id="rId29"/>
    <p:sldLayoutId id="2147483791" r:id="rId30"/>
    <p:sldLayoutId id="2147483792" r:id="rId31"/>
    <p:sldLayoutId id="2147483793" r:id="rId32"/>
    <p:sldLayoutId id="2147483794" r:id="rId33"/>
    <p:sldLayoutId id="2147483807" r:id="rId34"/>
  </p:sldLayoutIdLst>
  <p:hf hdr="0"/>
  <p:txStyles>
    <p:titleStyle>
      <a:lvl1pPr algn="l" defTabSz="609585" rtl="0" eaLnBrk="1" latinLnBrk="0" hangingPunct="1">
        <a:lnSpc>
          <a:spcPct val="85000"/>
        </a:lnSpc>
        <a:spcBef>
          <a:spcPct val="0"/>
        </a:spcBef>
        <a:buNone/>
        <a:defRPr sz="4000" b="1" i="0" kern="1200" spc="-107" baseline="0">
          <a:solidFill>
            <a:schemeClr val="accent1"/>
          </a:solidFill>
          <a:latin typeface="+mj-lt"/>
          <a:ea typeface="Georgia" charset="0"/>
          <a:cs typeface="Georgia" charset="0"/>
        </a:defRPr>
      </a:lvl1pPr>
    </p:titleStyle>
    <p:bodyStyle>
      <a:lvl1pPr marL="0" indent="0" algn="l" defTabSz="609585" rtl="0" eaLnBrk="1" latinLnBrk="0" hangingPunct="1">
        <a:spcBef>
          <a:spcPts val="1067"/>
        </a:spcBef>
        <a:buFont typeface="Arial"/>
        <a:buNone/>
        <a:defRPr sz="2133" kern="1200" spc="-27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1pPr>
      <a:lvl2pPr marL="191995" indent="-191995" algn="l" defTabSz="609585" rtl="0" eaLnBrk="1" latinLnBrk="0" hangingPunct="1">
        <a:spcBef>
          <a:spcPts val="800"/>
        </a:spcBef>
        <a:buFont typeface="Wingdings" charset="2"/>
        <a:buChar char="§"/>
        <a:defRPr sz="2133" kern="1200" spc="-27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2pPr>
      <a:lvl3pPr marL="383990" indent="-191995" algn="l" defTabSz="609585" rtl="0" eaLnBrk="1" latinLnBrk="0" hangingPunct="1">
        <a:spcBef>
          <a:spcPts val="133"/>
        </a:spcBef>
        <a:buFont typeface="Arial"/>
        <a:buChar char="–"/>
        <a:defRPr sz="1867" b="0" i="1" kern="1200" spc="-27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3pPr>
      <a:lvl4pPr marL="0" indent="0" algn="l" defTabSz="609585" rtl="0" eaLnBrk="1" latinLnBrk="0" hangingPunct="1">
        <a:spcBef>
          <a:spcPts val="800"/>
        </a:spcBef>
        <a:spcAft>
          <a:spcPts val="0"/>
        </a:spcAft>
        <a:buFontTx/>
        <a:buNone/>
        <a:defRPr sz="1867" b="0" i="0" kern="1200" spc="-27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4pPr>
      <a:lvl5pPr marL="167996" indent="-167996" algn="l" defTabSz="609585" rtl="0" eaLnBrk="1" latinLnBrk="0" hangingPunct="1">
        <a:spcBef>
          <a:spcPts val="533"/>
        </a:spcBef>
        <a:buFont typeface="Wingdings" panose="05000000000000000000" pitchFamily="2" charset="2"/>
        <a:buChar char="§"/>
        <a:defRPr sz="1867" i="0" kern="1200" spc="-27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5pPr>
      <a:lvl6pPr marL="335992" indent="-167996" algn="l" defTabSz="609585" rtl="0" eaLnBrk="1" latinLnBrk="0" hangingPunct="1">
        <a:spcBef>
          <a:spcPts val="133"/>
        </a:spcBef>
        <a:buFont typeface="Corbel" panose="020B0503020204020204" pitchFamily="34" charset="0"/>
        <a:buChar char="–"/>
        <a:defRPr sz="1600" i="1" kern="1200" spc="-27" baseline="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609585" rtl="0" eaLnBrk="1" latinLnBrk="0" hangingPunct="1">
        <a:spcBef>
          <a:spcPts val="533"/>
        </a:spcBef>
        <a:buFont typeface="Wingdings" panose="05000000000000000000" pitchFamily="2" charset="2"/>
        <a:buNone/>
        <a:defRPr sz="1600" b="0" kern="1200" spc="-27" baseline="0">
          <a:solidFill>
            <a:schemeClr val="accent1"/>
          </a:solidFill>
          <a:latin typeface="+mn-lt"/>
          <a:ea typeface="+mn-ea"/>
          <a:cs typeface="+mn-cs"/>
        </a:defRPr>
      </a:lvl7pPr>
      <a:lvl8pPr marL="143996" indent="-143996" algn="l" defTabSz="609585" rtl="0" eaLnBrk="1" latinLnBrk="0" hangingPunct="1">
        <a:spcBef>
          <a:spcPts val="400"/>
        </a:spcBef>
        <a:buFont typeface="Wingdings" panose="05000000000000000000" pitchFamily="2" charset="2"/>
        <a:buChar char="§"/>
        <a:defRPr sz="1600" i="0" kern="1200" spc="-27" baseline="0">
          <a:solidFill>
            <a:schemeClr val="accent1"/>
          </a:solidFill>
          <a:latin typeface="+mn-lt"/>
          <a:ea typeface="+mn-ea"/>
          <a:cs typeface="+mn-cs"/>
        </a:defRPr>
      </a:lvl8pPr>
      <a:lvl9pPr marL="287993" indent="-143996" algn="l" defTabSz="609585" rtl="0" eaLnBrk="1" latinLnBrk="0" hangingPunct="1">
        <a:spcBef>
          <a:spcPts val="133"/>
        </a:spcBef>
        <a:buFont typeface="Corbel" panose="020B0503020204020204" pitchFamily="34" charset="0"/>
        <a:buChar char="–"/>
        <a:defRPr sz="1333" i="1" kern="1200" spc="-27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534">
          <p15:clr>
            <a:srgbClr val="F26B43"/>
          </p15:clr>
        </p15:guide>
        <p15:guide id="3" pos="226">
          <p15:clr>
            <a:srgbClr val="F26B43"/>
          </p15:clr>
        </p15:guide>
        <p15:guide id="4" orient="horz" pos="227">
          <p15:clr>
            <a:srgbClr val="F26B43"/>
          </p15:clr>
        </p15:guide>
        <p15:guide id="5" orient="horz" pos="2816">
          <p15:clr>
            <a:srgbClr val="F26B43"/>
          </p15:clr>
        </p15:guide>
        <p15:guide id="43" pos="2880">
          <p15:clr>
            <a:srgbClr val="F26B43"/>
          </p15:clr>
        </p15:guide>
        <p15:guide id="44" pos="584">
          <p15:clr>
            <a:srgbClr val="F26B43"/>
          </p15:clr>
        </p15:guide>
        <p15:guide id="45" pos="676">
          <p15:clr>
            <a:srgbClr val="F26B43"/>
          </p15:clr>
        </p15:guide>
        <p15:guide id="46" pos="1034">
          <p15:clr>
            <a:srgbClr val="F26B43"/>
          </p15:clr>
        </p15:guide>
        <p15:guide id="47" pos="1126">
          <p15:clr>
            <a:srgbClr val="F26B43"/>
          </p15:clr>
        </p15:guide>
        <p15:guide id="48" pos="1486">
          <p15:clr>
            <a:srgbClr val="F26B43"/>
          </p15:clr>
        </p15:guide>
        <p15:guide id="49" pos="1576">
          <p15:clr>
            <a:srgbClr val="F26B43"/>
          </p15:clr>
        </p15:guide>
        <p15:guide id="51" pos="1934">
          <p15:clr>
            <a:srgbClr val="F26B43"/>
          </p15:clr>
        </p15:guide>
        <p15:guide id="52" pos="2041">
          <p15:clr>
            <a:srgbClr val="F26B43"/>
          </p15:clr>
        </p15:guide>
        <p15:guide id="53" pos="2384">
          <p15:clr>
            <a:srgbClr val="F26B43"/>
          </p15:clr>
        </p15:guide>
        <p15:guide id="54" pos="2476">
          <p15:clr>
            <a:srgbClr val="F26B43"/>
          </p15:clr>
        </p15:guide>
        <p15:guide id="55" pos="2834">
          <p15:clr>
            <a:srgbClr val="F26B43"/>
          </p15:clr>
        </p15:guide>
        <p15:guide id="56" pos="2926">
          <p15:clr>
            <a:srgbClr val="F26B43"/>
          </p15:clr>
        </p15:guide>
        <p15:guide id="57" pos="3284">
          <p15:clr>
            <a:srgbClr val="F26B43"/>
          </p15:clr>
        </p15:guide>
        <p15:guide id="58" pos="3376">
          <p15:clr>
            <a:srgbClr val="F26B43"/>
          </p15:clr>
        </p15:guide>
        <p15:guide id="59" pos="3734">
          <p15:clr>
            <a:srgbClr val="F26B43"/>
          </p15:clr>
        </p15:guide>
        <p15:guide id="60" pos="3826">
          <p15:clr>
            <a:srgbClr val="F26B43"/>
          </p15:clr>
        </p15:guide>
        <p15:guide id="61" pos="4184">
          <p15:clr>
            <a:srgbClr val="F26B43"/>
          </p15:clr>
        </p15:guide>
        <p15:guide id="62" pos="4274">
          <p15:clr>
            <a:srgbClr val="F26B43"/>
          </p15:clr>
        </p15:guide>
        <p15:guide id="63" pos="4634">
          <p15:clr>
            <a:srgbClr val="F26B43"/>
          </p15:clr>
        </p15:guide>
        <p15:guide id="64" pos="4726">
          <p15:clr>
            <a:srgbClr val="F26B43"/>
          </p15:clr>
        </p15:guide>
        <p15:guide id="65" pos="5084">
          <p15:clr>
            <a:srgbClr val="F26B43"/>
          </p15:clr>
        </p15:guide>
        <p15:guide id="66" pos="5176">
          <p15:clr>
            <a:srgbClr val="F26B43"/>
          </p15:clr>
        </p15:guide>
        <p15:guide id="68" orient="horz" pos="638">
          <p15:clr>
            <a:srgbClr val="F26B43"/>
          </p15:clr>
        </p15:guide>
        <p15:guide id="69" orient="horz" pos="1002">
          <p15:clr>
            <a:srgbClr val="F26B43"/>
          </p15:clr>
        </p15:guide>
        <p15:guide id="70" orient="horz" pos="1092">
          <p15:clr>
            <a:srgbClr val="F26B43"/>
          </p15:clr>
        </p15:guide>
        <p15:guide id="71" orient="horz" pos="1457">
          <p15:clr>
            <a:srgbClr val="F26B43"/>
          </p15:clr>
        </p15:guide>
        <p15:guide id="72" orient="horz" pos="1547">
          <p15:clr>
            <a:srgbClr val="F26B43"/>
          </p15:clr>
        </p15:guide>
        <p15:guide id="73" orient="horz" pos="1908">
          <p15:clr>
            <a:srgbClr val="F26B43"/>
          </p15:clr>
        </p15:guide>
        <p15:guide id="74" orient="horz" pos="2000">
          <p15:clr>
            <a:srgbClr val="F26B43"/>
          </p15:clr>
        </p15:guide>
        <p15:guide id="75" orient="horz" pos="2363">
          <p15:clr>
            <a:srgbClr val="F26B43"/>
          </p15:clr>
        </p15:guide>
        <p15:guide id="76" orient="horz" pos="2454">
          <p15:clr>
            <a:srgbClr val="F26B43"/>
          </p15:clr>
        </p15:guide>
        <p15:guide id="77" orient="horz" pos="3094">
          <p15:clr>
            <a:srgbClr val="F26B43"/>
          </p15:clr>
        </p15:guide>
        <p15:guide id="78" orient="horz" pos="29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7.png"/><Relationship Id="rId7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4.jpg"/><Relationship Id="rId4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ress@lansforsakringar.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B5F8433-6928-6712-15FE-BFB6BE800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40" y="1515594"/>
            <a:ext cx="6951366" cy="3280835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sv-SE" sz="4800" b="0" dirty="0"/>
              <a:t>Kostnadsläget för pensionärer</a:t>
            </a:r>
            <a:br>
              <a:rPr lang="sv-SE" sz="4800" b="0" dirty="0"/>
            </a:br>
            <a:r>
              <a:rPr lang="sv-SE" sz="3600" b="0" dirty="0">
                <a:solidFill>
                  <a:srgbClr val="FF0000"/>
                </a:solidFill>
              </a:rPr>
              <a:t>2023 och 2024</a:t>
            </a:r>
            <a:br>
              <a:rPr lang="sv-SE" sz="6000" b="0" dirty="0"/>
            </a:br>
            <a:br>
              <a:rPr lang="sv-SE" sz="3600" b="0" dirty="0"/>
            </a:br>
            <a:br>
              <a:rPr lang="sv-SE" sz="3600" b="0" dirty="0"/>
            </a:br>
            <a:endParaRPr lang="sv-SE" sz="6000" b="0" dirty="0">
              <a:solidFill>
                <a:schemeClr val="accent2"/>
              </a:solidFill>
            </a:endParaRPr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9A312022-5BE6-A5DE-A582-9FE9CED0CDB5}"/>
              </a:ext>
            </a:extLst>
          </p:cNvPr>
          <p:cNvCxnSpPr>
            <a:cxnSpLocks/>
          </p:cNvCxnSpPr>
          <p:nvPr/>
        </p:nvCxnSpPr>
        <p:spPr>
          <a:xfrm>
            <a:off x="497940" y="3715842"/>
            <a:ext cx="550356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A5A6927B-A070-3AEB-711F-1FE210F503AC}"/>
              </a:ext>
            </a:extLst>
          </p:cNvPr>
          <p:cNvSpPr txBox="1"/>
          <p:nvPr/>
        </p:nvSpPr>
        <p:spPr>
          <a:xfrm>
            <a:off x="8800576" y="797275"/>
            <a:ext cx="19370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chemeClr val="accent2"/>
                </a:solidFill>
              </a:rPr>
              <a:t>Boräntor</a:t>
            </a:r>
            <a:endParaRPr lang="sv-SE" sz="1200" dirty="0">
              <a:solidFill>
                <a:schemeClr val="accent2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71E5ABA-7438-9EEB-E511-5028C37D0639}"/>
              </a:ext>
            </a:extLst>
          </p:cNvPr>
          <p:cNvSpPr txBox="1"/>
          <p:nvPr/>
        </p:nvSpPr>
        <p:spPr>
          <a:xfrm>
            <a:off x="8830662" y="3251215"/>
            <a:ext cx="20939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chemeClr val="accent2"/>
                </a:solidFill>
              </a:rPr>
              <a:t>Elräkningar</a:t>
            </a:r>
            <a:endParaRPr lang="sv-SE" sz="1200" dirty="0">
              <a:solidFill>
                <a:schemeClr val="accent2"/>
              </a:solidFill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201063D-060D-22F9-8465-443B5F3AC47A}"/>
              </a:ext>
            </a:extLst>
          </p:cNvPr>
          <p:cNvSpPr txBox="1"/>
          <p:nvPr/>
        </p:nvSpPr>
        <p:spPr>
          <a:xfrm>
            <a:off x="8830662" y="2293233"/>
            <a:ext cx="18159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chemeClr val="accent2"/>
                </a:solidFill>
              </a:rPr>
              <a:t>Livsmedel</a:t>
            </a:r>
            <a:endParaRPr lang="sv-SE" sz="1200" dirty="0">
              <a:solidFill>
                <a:schemeClr val="accent2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7B6BE17-2022-105A-B12E-DD35F33123BC}"/>
              </a:ext>
            </a:extLst>
          </p:cNvPr>
          <p:cNvSpPr txBox="1"/>
          <p:nvPr/>
        </p:nvSpPr>
        <p:spPr>
          <a:xfrm>
            <a:off x="8830662" y="4442990"/>
            <a:ext cx="20939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chemeClr val="accent2"/>
                </a:solidFill>
              </a:rPr>
              <a:t>Individuella kostnader</a:t>
            </a:r>
            <a:endParaRPr lang="sv-SE" sz="1100" dirty="0">
              <a:solidFill>
                <a:schemeClr val="accent2"/>
              </a:solidFill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2492FBD6-4596-F6A4-EBAE-84A2D1832917}"/>
              </a:ext>
            </a:extLst>
          </p:cNvPr>
          <p:cNvSpPr txBox="1"/>
          <p:nvPr/>
        </p:nvSpPr>
        <p:spPr>
          <a:xfrm>
            <a:off x="8773050" y="5558531"/>
            <a:ext cx="30788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chemeClr val="accent2"/>
                </a:solidFill>
              </a:rPr>
              <a:t>Gemensamma kostnader</a:t>
            </a:r>
            <a:endParaRPr lang="sv-SE" sz="1100" dirty="0">
              <a:solidFill>
                <a:schemeClr val="accent2"/>
              </a:solidFill>
            </a:endParaRPr>
          </a:p>
        </p:txBody>
      </p:sp>
      <p:pic>
        <p:nvPicPr>
          <p:cNvPr id="4" name="Bildobjekt 3" descr="En bild som visar Grafik, skärmbild, cirkel, grafisk design&#10;&#10;Automatiskt genererad beskrivning">
            <a:extLst>
              <a:ext uri="{FF2B5EF4-FFF2-40B4-BE49-F238E27FC236}">
                <a16:creationId xmlns:a16="http://schemas.microsoft.com/office/drawing/2014/main" id="{9FF06A09-FC63-73A3-13F2-E23850C94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351" y="456837"/>
            <a:ext cx="695802" cy="619264"/>
          </a:xfrm>
          <a:prstGeom prst="rect">
            <a:avLst/>
          </a:prstGeom>
        </p:spPr>
      </p:pic>
      <p:pic>
        <p:nvPicPr>
          <p:cNvPr id="5" name="Bildobjekt 4" descr="En bild som visar design&#10;&#10;Automatiskt genererad beskrivning">
            <a:extLst>
              <a:ext uri="{FF2B5EF4-FFF2-40B4-BE49-F238E27FC236}">
                <a16:creationId xmlns:a16="http://schemas.microsoft.com/office/drawing/2014/main" id="{815AA461-279F-6C65-536C-C90661945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146" y="2104056"/>
            <a:ext cx="815904" cy="628654"/>
          </a:xfrm>
          <a:prstGeom prst="rect">
            <a:avLst/>
          </a:prstGeom>
        </p:spPr>
      </p:pic>
      <p:pic>
        <p:nvPicPr>
          <p:cNvPr id="10" name="Bildobjekt 9" descr="En bild som visar Grafik, Teckensnitt, symbol, grafisk design&#10;&#10;Automatiskt genererad beskrivning">
            <a:extLst>
              <a:ext uri="{FF2B5EF4-FFF2-40B4-BE49-F238E27FC236}">
                <a16:creationId xmlns:a16="http://schemas.microsoft.com/office/drawing/2014/main" id="{20B9CA39-0CCD-B0CD-1F00-F6383F3BE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575" y="3156011"/>
            <a:ext cx="815904" cy="654360"/>
          </a:xfrm>
          <a:prstGeom prst="rect">
            <a:avLst/>
          </a:prstGeom>
        </p:spPr>
      </p:pic>
      <p:pic>
        <p:nvPicPr>
          <p:cNvPr id="14" name="Bildobjekt 13" descr="En bild som visar Teckensnitt, skiss, Grafik, design&#10;&#10;Automatiskt genererad beskrivning">
            <a:extLst>
              <a:ext uri="{FF2B5EF4-FFF2-40B4-BE49-F238E27FC236}">
                <a16:creationId xmlns:a16="http://schemas.microsoft.com/office/drawing/2014/main" id="{F10B9388-2D89-B1DA-32C1-10D718AA70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721" y="4369616"/>
            <a:ext cx="920854" cy="555736"/>
          </a:xfrm>
          <a:prstGeom prst="rect">
            <a:avLst/>
          </a:prstGeom>
        </p:spPr>
      </p:pic>
      <p:pic>
        <p:nvPicPr>
          <p:cNvPr id="20" name="Bildobjekt 19" descr="En bild som visar logotyp, symbol, Teckensnitt, Grafik&#10;&#10;Automatiskt genererad beskrivning">
            <a:extLst>
              <a:ext uri="{FF2B5EF4-FFF2-40B4-BE49-F238E27FC236}">
                <a16:creationId xmlns:a16="http://schemas.microsoft.com/office/drawing/2014/main" id="{09D9D192-054E-8EA8-4DE7-CF0520D467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984" y="5444997"/>
            <a:ext cx="741495" cy="702937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B8BD0C41-8F2E-BECD-D31F-AFA6B75D87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4575" y="1061534"/>
            <a:ext cx="1001047" cy="864385"/>
          </a:xfrm>
          <a:prstGeom prst="rect">
            <a:avLst/>
          </a:prstGeom>
        </p:spPr>
      </p:pic>
      <p:sp>
        <p:nvSpPr>
          <p:cNvPr id="24" name="textruta 23">
            <a:extLst>
              <a:ext uri="{FF2B5EF4-FFF2-40B4-BE49-F238E27FC236}">
                <a16:creationId xmlns:a16="http://schemas.microsoft.com/office/drawing/2014/main" id="{DC9BB07B-7D09-08D0-2A18-42C03CDA93DA}"/>
              </a:ext>
            </a:extLst>
          </p:cNvPr>
          <p:cNvSpPr txBox="1"/>
          <p:nvPr/>
        </p:nvSpPr>
        <p:spPr>
          <a:xfrm>
            <a:off x="8800575" y="1451073"/>
            <a:ext cx="25980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chemeClr val="accent2"/>
                </a:solidFill>
              </a:rPr>
              <a:t>Amortering och brf-avgift</a:t>
            </a:r>
            <a:endParaRPr lang="sv-SE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8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ktangel 37">
            <a:extLst>
              <a:ext uri="{FF2B5EF4-FFF2-40B4-BE49-F238E27FC236}">
                <a16:creationId xmlns:a16="http://schemas.microsoft.com/office/drawing/2014/main" id="{8CD216AA-C5B6-D5A6-AF86-30AD187F5FF7}"/>
              </a:ext>
            </a:extLst>
          </p:cNvPr>
          <p:cNvSpPr/>
          <p:nvPr/>
        </p:nvSpPr>
        <p:spPr>
          <a:xfrm>
            <a:off x="0" y="0"/>
            <a:ext cx="2875955" cy="6875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D9095B60-DD4F-0EBE-3831-E6253E17B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0" y="210428"/>
            <a:ext cx="4123778" cy="768000"/>
          </a:xfrm>
        </p:spPr>
        <p:txBody>
          <a:bodyPr/>
          <a:lstStyle/>
          <a:p>
            <a:r>
              <a:rPr lang="sv-SE" sz="3200" b="0" dirty="0"/>
              <a:t>Beräkningarna</a:t>
            </a: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72BF70D1-85B7-8D58-9C05-A4B12C8405DC}"/>
              </a:ext>
            </a:extLst>
          </p:cNvPr>
          <p:cNvSpPr/>
          <p:nvPr/>
        </p:nvSpPr>
        <p:spPr>
          <a:xfrm>
            <a:off x="525582" y="2136136"/>
            <a:ext cx="1639435" cy="1608073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E984BCA1-08C2-D3EE-0BD1-05F84DD20BDD}"/>
              </a:ext>
            </a:extLst>
          </p:cNvPr>
          <p:cNvCxnSpPr>
            <a:cxnSpLocks/>
          </p:cNvCxnSpPr>
          <p:nvPr/>
        </p:nvCxnSpPr>
        <p:spPr>
          <a:xfrm>
            <a:off x="4313119" y="790597"/>
            <a:ext cx="43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9F3C797F-B259-DFF4-499F-951603E683BA}"/>
              </a:ext>
            </a:extLst>
          </p:cNvPr>
          <p:cNvCxnSpPr>
            <a:cxnSpLocks/>
          </p:cNvCxnSpPr>
          <p:nvPr/>
        </p:nvCxnSpPr>
        <p:spPr>
          <a:xfrm>
            <a:off x="4291246" y="2182804"/>
            <a:ext cx="43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7FD71800-2C85-FE92-B1C1-56408E8DC049}"/>
              </a:ext>
            </a:extLst>
          </p:cNvPr>
          <p:cNvCxnSpPr>
            <a:cxnSpLocks/>
          </p:cNvCxnSpPr>
          <p:nvPr/>
        </p:nvCxnSpPr>
        <p:spPr>
          <a:xfrm>
            <a:off x="4279762" y="3099102"/>
            <a:ext cx="43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EE3ECA09-07F2-1D29-633C-137EDF9D0073}"/>
              </a:ext>
            </a:extLst>
          </p:cNvPr>
          <p:cNvCxnSpPr>
            <a:cxnSpLocks/>
          </p:cNvCxnSpPr>
          <p:nvPr/>
        </p:nvCxnSpPr>
        <p:spPr>
          <a:xfrm flipV="1">
            <a:off x="4269655" y="4618772"/>
            <a:ext cx="432000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ruta 19">
            <a:extLst>
              <a:ext uri="{FF2B5EF4-FFF2-40B4-BE49-F238E27FC236}">
                <a16:creationId xmlns:a16="http://schemas.microsoft.com/office/drawing/2014/main" id="{AA0703FD-E84D-C0F2-EAEE-F63A0F826D79}"/>
              </a:ext>
            </a:extLst>
          </p:cNvPr>
          <p:cNvSpPr txBox="1"/>
          <p:nvPr/>
        </p:nvSpPr>
        <p:spPr>
          <a:xfrm>
            <a:off x="5756941" y="272928"/>
            <a:ext cx="6275040" cy="938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Räntekostnader: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Bostadspriser baseras utifrån genomsnittligt m2-pris i kombination med bostadsstorlek som är 65 m2.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Bolånen med belåningsgrad på 25 procent. Ränteavdrag 30 procent.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Räntekostnaderna baseras på rörliga bolåneräntor, 3-mån (genomsnittsräntor).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Framtida bolåneräntor baseras på Länsförsäkringars prognoser.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 paret har vi räknat med en större bostad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49EF8EB7-DBCC-E147-7AA3-F98C3CBDAF3D}"/>
              </a:ext>
            </a:extLst>
          </p:cNvPr>
          <p:cNvSpPr txBox="1"/>
          <p:nvPr/>
        </p:nvSpPr>
        <p:spPr>
          <a:xfrm>
            <a:off x="5771439" y="1887637"/>
            <a:ext cx="6272210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Livsmedelskostnader: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Kostnaderna baseras på Konsumentverkets referensvärden.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mat lagas hemma.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Kostnaderna framgent följer Riksbankens prognoser över livsmedelspriser.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 paret har vi tagit gånger två.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CB5A47B6-7D50-4317-9A63-0A4F81AA4070}"/>
              </a:ext>
            </a:extLst>
          </p:cNvPr>
          <p:cNvSpPr txBox="1"/>
          <p:nvPr/>
        </p:nvSpPr>
        <p:spPr>
          <a:xfrm>
            <a:off x="5771439" y="2669117"/>
            <a:ext cx="6260725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Drivmedelskostnader: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Personbil som körs 70 procent av genomsnittlig körsträcka för en fysisk person (Trafikanalys).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Bilen 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förbrukar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0,7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liter per mil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Pris per liter 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bensin (95 oktan)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Circle K).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Framtida bensinpriser baseras på Riksbankens prognoser över drivmedelspriser.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BB8BBAE0-B7EA-4E18-0F0A-8C0B3C142AC4}"/>
              </a:ext>
            </a:extLst>
          </p:cNvPr>
          <p:cNvSpPr txBox="1"/>
          <p:nvPr/>
        </p:nvSpPr>
        <p:spPr>
          <a:xfrm>
            <a:off x="5771439" y="4166716"/>
            <a:ext cx="6260725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Elkostnader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Hushållet bor i en bostadsrätt 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med 3 000 kWh i elförbrukning per år.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Hushållet antas ha 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rörligt elpris.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Elkostnaderna innefattar elhandel, nätpriser med skatt och moms (SCB).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Framtida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kostnader följer terminspriser (OMX) som tillämpas på hushållets normala användning per månad. </a:t>
            </a:r>
          </a:p>
        </p:txBody>
      </p:sp>
      <p:pic>
        <p:nvPicPr>
          <p:cNvPr id="96" name="Bildobjekt 95" descr="En bild som visar Grafik, skärmbild, cirkel, grafisk design&#10;&#10;Automatiskt genererad beskrivning">
            <a:extLst>
              <a:ext uri="{FF2B5EF4-FFF2-40B4-BE49-F238E27FC236}">
                <a16:creationId xmlns:a16="http://schemas.microsoft.com/office/drawing/2014/main" id="{2CDCF808-4B29-C4C1-FE71-64C3255F5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362" y="470654"/>
            <a:ext cx="695802" cy="619264"/>
          </a:xfrm>
          <a:prstGeom prst="rect">
            <a:avLst/>
          </a:prstGeom>
        </p:spPr>
      </p:pic>
      <p:pic>
        <p:nvPicPr>
          <p:cNvPr id="97" name="Bildobjekt 96" descr="En bild som visar design&#10;&#10;Automatiskt genererad beskrivning">
            <a:extLst>
              <a:ext uri="{FF2B5EF4-FFF2-40B4-BE49-F238E27FC236}">
                <a16:creationId xmlns:a16="http://schemas.microsoft.com/office/drawing/2014/main" id="{8E873979-00B0-2B0C-580E-0533128DC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57" y="1899234"/>
            <a:ext cx="815904" cy="628654"/>
          </a:xfrm>
          <a:prstGeom prst="rect">
            <a:avLst/>
          </a:prstGeom>
        </p:spPr>
      </p:pic>
      <p:pic>
        <p:nvPicPr>
          <p:cNvPr id="98" name="Bildobjekt 97" descr="En bild som visar symbol, logotyp, Grafik, Teckensnitt&#10;&#10;Automatiskt genererad beskrivning">
            <a:extLst>
              <a:ext uri="{FF2B5EF4-FFF2-40B4-BE49-F238E27FC236}">
                <a16:creationId xmlns:a16="http://schemas.microsoft.com/office/drawing/2014/main" id="{CD3D563A-4FE8-4D68-F9F4-B492C403EC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25514" y="2686966"/>
            <a:ext cx="618642" cy="722538"/>
          </a:xfrm>
          <a:prstGeom prst="rect">
            <a:avLst/>
          </a:prstGeom>
        </p:spPr>
      </p:pic>
      <p:pic>
        <p:nvPicPr>
          <p:cNvPr id="99" name="Bildobjekt 98" descr="En bild som visar Grafik, Teckensnitt, symbol, grafisk design&#10;&#10;Automatiskt genererad beskrivning">
            <a:extLst>
              <a:ext uri="{FF2B5EF4-FFF2-40B4-BE49-F238E27FC236}">
                <a16:creationId xmlns:a16="http://schemas.microsoft.com/office/drawing/2014/main" id="{51CC171D-4FE4-5598-5C6D-66EC435EA3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839" y="4293103"/>
            <a:ext cx="815904" cy="65436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6D41AD3-C731-4BEC-56FC-C799508C6B50}"/>
              </a:ext>
            </a:extLst>
          </p:cNvPr>
          <p:cNvSpPr txBox="1"/>
          <p:nvPr/>
        </p:nvSpPr>
        <p:spPr>
          <a:xfrm>
            <a:off x="281420" y="3981620"/>
            <a:ext cx="5302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0" dirty="0"/>
              <a:t>Pensionärshushållet</a:t>
            </a:r>
            <a:r>
              <a:rPr lang="sv-SE" sz="3200" b="0" dirty="0"/>
              <a:t> </a:t>
            </a:r>
            <a:endParaRPr lang="sv-SE" sz="3200" dirty="0"/>
          </a:p>
        </p:txBody>
      </p:sp>
      <p:pic>
        <p:nvPicPr>
          <p:cNvPr id="4" name="Bildobjekt 3" descr="En bild som visar rita, clipart, skiss, Grafik&#10;&#10;Automatiskt genererad beskrivning">
            <a:extLst>
              <a:ext uri="{FF2B5EF4-FFF2-40B4-BE49-F238E27FC236}">
                <a16:creationId xmlns:a16="http://schemas.microsoft.com/office/drawing/2014/main" id="{174F40A7-3069-A23F-6588-84CA046883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72" y="2388010"/>
            <a:ext cx="422254" cy="1190828"/>
          </a:xfrm>
          <a:prstGeom prst="rect">
            <a:avLst/>
          </a:prstGeom>
        </p:spPr>
      </p:pic>
      <p:pic>
        <p:nvPicPr>
          <p:cNvPr id="3" name="Bildobjekt 2" descr="En bild som visar Teckensnitt, skiss, Grafik, design&#10;&#10;Automatiskt genererad beskrivning">
            <a:extLst>
              <a:ext uri="{FF2B5EF4-FFF2-40B4-BE49-F238E27FC236}">
                <a16:creationId xmlns:a16="http://schemas.microsoft.com/office/drawing/2014/main" id="{DABE49D5-B621-5149-83D5-2121CF3360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13" y="5180252"/>
            <a:ext cx="920854" cy="555736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E24B69BA-E2E1-893F-ADE3-9C5E1E933416}"/>
              </a:ext>
            </a:extLst>
          </p:cNvPr>
          <p:cNvCxnSpPr>
            <a:cxnSpLocks/>
          </p:cNvCxnSpPr>
          <p:nvPr/>
        </p:nvCxnSpPr>
        <p:spPr>
          <a:xfrm flipV="1">
            <a:off x="4309199" y="5424844"/>
            <a:ext cx="432000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ruta 7">
            <a:extLst>
              <a:ext uri="{FF2B5EF4-FFF2-40B4-BE49-F238E27FC236}">
                <a16:creationId xmlns:a16="http://schemas.microsoft.com/office/drawing/2014/main" id="{F69EB6E5-A942-88AC-DBB4-5D909C3BFABA}"/>
              </a:ext>
            </a:extLst>
          </p:cNvPr>
          <p:cNvSpPr txBox="1"/>
          <p:nvPr/>
        </p:nvSpPr>
        <p:spPr>
          <a:xfrm>
            <a:off x="5760863" y="5084605"/>
            <a:ext cx="6260725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Individuella kostnader: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Kläder, skor, fritid, mobiltelefon, hygienartiklar.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Baseras på Konsumentverkets referensvärden.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Antas öka med 2 procent till 2024.</a:t>
            </a:r>
            <a:endParaRPr lang="sv-SE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För paret har vi tagit gånger två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Bildobjekt 9" descr="En bild som visar logotyp, symbol, Teckensnitt, Grafik&#10;&#10;Automatiskt genererad beskrivning">
            <a:extLst>
              <a:ext uri="{FF2B5EF4-FFF2-40B4-BE49-F238E27FC236}">
                <a16:creationId xmlns:a16="http://schemas.microsoft.com/office/drawing/2014/main" id="{2C5C4E5D-532E-6AC9-BB7B-64607C5CC2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61" y="5841209"/>
            <a:ext cx="741495" cy="702937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CB516185-A195-4BC4-C002-B23EB948DDC8}"/>
              </a:ext>
            </a:extLst>
          </p:cNvPr>
          <p:cNvSpPr txBox="1"/>
          <p:nvPr/>
        </p:nvSpPr>
        <p:spPr>
          <a:xfrm>
            <a:off x="5760862" y="5841209"/>
            <a:ext cx="6260725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Gemensamma kostnader: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Förbrukningsvaror hemutrustning, försäkringar.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Baseras på Konsumentverkets referensvärden.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Antas öka med 2 procent till 2024.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 paret har vi </a:t>
            </a:r>
            <a:r>
              <a:rPr lang="sv-SE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tagit gånger 1,8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6C0F5011-031F-8828-1231-D83A47B337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5586" y="1075351"/>
            <a:ext cx="1001047" cy="864385"/>
          </a:xfrm>
          <a:prstGeom prst="rect">
            <a:avLst/>
          </a:prstGeom>
        </p:spPr>
      </p:pic>
      <p:sp>
        <p:nvSpPr>
          <p:cNvPr id="24" name="textruta 23">
            <a:extLst>
              <a:ext uri="{FF2B5EF4-FFF2-40B4-BE49-F238E27FC236}">
                <a16:creationId xmlns:a16="http://schemas.microsoft.com/office/drawing/2014/main" id="{B9776FD6-55FD-386B-1522-AD4D942C8946}"/>
              </a:ext>
            </a:extLst>
          </p:cNvPr>
          <p:cNvSpPr txBox="1"/>
          <p:nvPr/>
        </p:nvSpPr>
        <p:spPr>
          <a:xfrm>
            <a:off x="5782924" y="1140364"/>
            <a:ext cx="6260726" cy="661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Amortering och brf-avgifter: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Amortering 2 procent av bolånet 2021.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Avgifter till bostadsrättsföreningen följer genomsnittliga värden (Finansinspektionen).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Avgifterna har justerats upp med 8 procent under 2023 och 5 procent 2024.</a:t>
            </a:r>
          </a:p>
        </p:txBody>
      </p:sp>
      <p:cxnSp>
        <p:nvCxnSpPr>
          <p:cNvPr id="25" name="Rak pilkoppling 24">
            <a:extLst>
              <a:ext uri="{FF2B5EF4-FFF2-40B4-BE49-F238E27FC236}">
                <a16:creationId xmlns:a16="http://schemas.microsoft.com/office/drawing/2014/main" id="{0C3C5632-C33A-1858-0695-A7D2B905B1D5}"/>
              </a:ext>
            </a:extLst>
          </p:cNvPr>
          <p:cNvCxnSpPr>
            <a:cxnSpLocks/>
          </p:cNvCxnSpPr>
          <p:nvPr/>
        </p:nvCxnSpPr>
        <p:spPr>
          <a:xfrm>
            <a:off x="4269772" y="1507543"/>
            <a:ext cx="43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ruta 29">
            <a:extLst>
              <a:ext uri="{FF2B5EF4-FFF2-40B4-BE49-F238E27FC236}">
                <a16:creationId xmlns:a16="http://schemas.microsoft.com/office/drawing/2014/main" id="{92B51DA9-437E-5B4D-50C7-C7F755D28CA3}"/>
              </a:ext>
            </a:extLst>
          </p:cNvPr>
          <p:cNvSpPr txBox="1"/>
          <p:nvPr/>
        </p:nvSpPr>
        <p:spPr>
          <a:xfrm>
            <a:off x="5771439" y="3561942"/>
            <a:ext cx="626072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Övriga kostnader för bil: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Försäkring: 350 kronor i månaden, Service: 350 kronor i månaden, Skatt: 250 kronor i månaden,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Besiktning: 50 kronor i månaden, Däck: 300 kronor i månaden.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4" name="Bildobjekt 33" descr="En bild som visar clipart, skiss, Bildekal, symbol&#10;&#10;Automatiskt genererad beskrivning">
            <a:extLst>
              <a:ext uri="{FF2B5EF4-FFF2-40B4-BE49-F238E27FC236}">
                <a16:creationId xmlns:a16="http://schemas.microsoft.com/office/drawing/2014/main" id="{8F514946-1933-3DC0-9E88-B41167862A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8362" y="3613494"/>
            <a:ext cx="705668" cy="471668"/>
          </a:xfrm>
          <a:prstGeom prst="rect">
            <a:avLst/>
          </a:prstGeom>
        </p:spPr>
      </p:pic>
      <p:cxnSp>
        <p:nvCxnSpPr>
          <p:cNvPr id="35" name="Rak pilkoppling 34">
            <a:extLst>
              <a:ext uri="{FF2B5EF4-FFF2-40B4-BE49-F238E27FC236}">
                <a16:creationId xmlns:a16="http://schemas.microsoft.com/office/drawing/2014/main" id="{0FD87D46-37B3-A53A-DA38-692E484C06A4}"/>
              </a:ext>
            </a:extLst>
          </p:cNvPr>
          <p:cNvCxnSpPr>
            <a:cxnSpLocks/>
          </p:cNvCxnSpPr>
          <p:nvPr/>
        </p:nvCxnSpPr>
        <p:spPr>
          <a:xfrm>
            <a:off x="4274211" y="3856877"/>
            <a:ext cx="43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Rak koppling 35">
            <a:extLst>
              <a:ext uri="{FF2B5EF4-FFF2-40B4-BE49-F238E27FC236}">
                <a16:creationId xmlns:a16="http://schemas.microsoft.com/office/drawing/2014/main" id="{A8642D95-160E-DEA3-2894-E80541038CD3}"/>
              </a:ext>
            </a:extLst>
          </p:cNvPr>
          <p:cNvCxnSpPr>
            <a:cxnSpLocks/>
          </p:cNvCxnSpPr>
          <p:nvPr/>
        </p:nvCxnSpPr>
        <p:spPr>
          <a:xfrm>
            <a:off x="4260580" y="780286"/>
            <a:ext cx="5719" cy="54801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Rak pilkoppling 36">
            <a:extLst>
              <a:ext uri="{FF2B5EF4-FFF2-40B4-BE49-F238E27FC236}">
                <a16:creationId xmlns:a16="http://schemas.microsoft.com/office/drawing/2014/main" id="{E17B1DF4-0125-0769-265E-875AD73BAA27}"/>
              </a:ext>
            </a:extLst>
          </p:cNvPr>
          <p:cNvCxnSpPr>
            <a:cxnSpLocks/>
          </p:cNvCxnSpPr>
          <p:nvPr/>
        </p:nvCxnSpPr>
        <p:spPr>
          <a:xfrm flipV="1">
            <a:off x="4279762" y="6251244"/>
            <a:ext cx="432000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24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ECFFE-3342-1793-81EC-5F991B3297F9}"/>
              </a:ext>
            </a:extLst>
          </p:cNvPr>
          <p:cNvSpPr txBox="1">
            <a:spLocks/>
          </p:cNvSpPr>
          <p:nvPr/>
        </p:nvSpPr>
        <p:spPr>
          <a:xfrm>
            <a:off x="1339511" y="442967"/>
            <a:ext cx="10310624" cy="76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4400" dirty="0">
                <a:solidFill>
                  <a:srgbClr val="0070C0"/>
                </a:solidFill>
                <a:latin typeface="Lucida Bright (Rubriker)"/>
              </a:rPr>
              <a:t>Så blir singelpensionärens ekonomi (</a:t>
            </a:r>
            <a:r>
              <a:rPr lang="sv-SE" sz="4400" dirty="0" err="1">
                <a:solidFill>
                  <a:srgbClr val="0070C0"/>
                </a:solidFill>
                <a:latin typeface="Lucida Bright (Rubriker)"/>
              </a:rPr>
              <a:t>exkl</a:t>
            </a:r>
            <a:r>
              <a:rPr lang="sv-SE" sz="4400" dirty="0">
                <a:solidFill>
                  <a:srgbClr val="0070C0"/>
                </a:solidFill>
                <a:latin typeface="Lucida Bright (Rubriker)"/>
              </a:rPr>
              <a:t> bil)</a:t>
            </a:r>
            <a:endParaRPr kumimoji="0" lang="sv-SE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ucida Bright (Rubriker)"/>
              <a:ea typeface="+mj-ea"/>
              <a:cs typeface="+mj-cs"/>
            </a:endParaRPr>
          </a:p>
        </p:txBody>
      </p:sp>
      <p:pic>
        <p:nvPicPr>
          <p:cNvPr id="4" name="Bildobjekt 3" descr="En bild som visar rita, clipart, skiss, Grafik&#10;&#10;Automatiskt genererad beskrivning">
            <a:extLst>
              <a:ext uri="{FF2B5EF4-FFF2-40B4-BE49-F238E27FC236}">
                <a16:creationId xmlns:a16="http://schemas.microsoft.com/office/drawing/2014/main" id="{5415F69D-4389-3093-B88F-AEA94FAE9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5" y="217553"/>
            <a:ext cx="385542" cy="1087294"/>
          </a:xfrm>
          <a:prstGeom prst="rect">
            <a:avLst/>
          </a:prstGeom>
        </p:spPr>
      </p:pic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329BC5B2-8D92-7A18-6884-3E2C0093D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06750"/>
              </p:ext>
            </p:extLst>
          </p:nvPr>
        </p:nvGraphicFramePr>
        <p:xfrm>
          <a:off x="478365" y="2004734"/>
          <a:ext cx="10115550" cy="149923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003461">
                  <a:extLst>
                    <a:ext uri="{9D8B030D-6E8A-4147-A177-3AD203B41FA5}">
                      <a16:colId xmlns:a16="http://schemas.microsoft.com/office/drawing/2014/main" val="2899364750"/>
                    </a:ext>
                  </a:extLst>
                </a:gridCol>
                <a:gridCol w="2271014">
                  <a:extLst>
                    <a:ext uri="{9D8B030D-6E8A-4147-A177-3AD203B41FA5}">
                      <a16:colId xmlns:a16="http://schemas.microsoft.com/office/drawing/2014/main" val="2581765559"/>
                    </a:ext>
                  </a:extLst>
                </a:gridCol>
                <a:gridCol w="1525567">
                  <a:extLst>
                    <a:ext uri="{9D8B030D-6E8A-4147-A177-3AD203B41FA5}">
                      <a16:colId xmlns:a16="http://schemas.microsoft.com/office/drawing/2014/main" val="4120302763"/>
                    </a:ext>
                  </a:extLst>
                </a:gridCol>
                <a:gridCol w="1456223">
                  <a:extLst>
                    <a:ext uri="{9D8B030D-6E8A-4147-A177-3AD203B41FA5}">
                      <a16:colId xmlns:a16="http://schemas.microsoft.com/office/drawing/2014/main" val="3874888839"/>
                    </a:ext>
                  </a:extLst>
                </a:gridCol>
                <a:gridCol w="1859285">
                  <a:extLst>
                    <a:ext uri="{9D8B030D-6E8A-4147-A177-3AD203B41FA5}">
                      <a16:colId xmlns:a16="http://schemas.microsoft.com/office/drawing/2014/main" val="242221538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u="none" strike="noStrike" dirty="0">
                          <a:effectLst/>
                        </a:rPr>
                        <a:t>Kostnader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u="none" strike="noStrike" dirty="0">
                          <a:effectLst/>
                        </a:rPr>
                        <a:t>2021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u="none" strike="noStrike" dirty="0">
                          <a:effectLst/>
                        </a:rPr>
                        <a:t>2022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u="none" strike="noStrike" dirty="0">
                          <a:effectLst/>
                        </a:rPr>
                        <a:t>2023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u="none" strike="noStrike" dirty="0">
                          <a:effectLst/>
                        </a:rPr>
                        <a:t>2024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003587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Räntor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                            9 448 kr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            14 523 kr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          29 727 kr 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                  28 010 kr 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04362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Livsmedel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                          25 194 kr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            27 493 kr 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          30 499 kr 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                  31 240 kr 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501925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El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                            9 107 kr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            12 914 kr 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            8 922 kr 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                    8 729 kr 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278164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Individuella kostnader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                          21 168 kr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            21 276 kr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          24 300 kr 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                  24 786 kr 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741229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Gemensamma kostnader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                          24 948 kr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            31 320 kr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          33 696 kr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                  34 370 kr 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852807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Brf-avgift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                          37 032 kr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            38 556 kr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          41 640 kr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                  43 723 kr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61099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u="none" strike="noStrike" dirty="0">
                          <a:effectLst/>
                        </a:rPr>
                        <a:t>Summa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u="none" strike="noStrike" dirty="0">
                          <a:effectLst/>
                        </a:rPr>
                        <a:t>                       126 897 kr 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u="none" strike="noStrike" dirty="0">
                          <a:effectLst/>
                        </a:rPr>
                        <a:t>         146 083 kr 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u="none" strike="noStrike" dirty="0">
                          <a:effectLst/>
                        </a:rPr>
                        <a:t>        168 784 kr 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u="none" strike="noStrike" dirty="0">
                          <a:effectLst/>
                        </a:rPr>
                        <a:t>                170 858 kr 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8101700"/>
                  </a:ext>
                </a:extLst>
              </a:tr>
            </a:tbl>
          </a:graphicData>
        </a:graphic>
      </p:graphicFrame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A23EB6D0-BAA4-F46D-BA44-3F39685DA9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891832"/>
              </p:ext>
            </p:extLst>
          </p:nvPr>
        </p:nvGraphicFramePr>
        <p:xfrm>
          <a:off x="468469" y="3833651"/>
          <a:ext cx="10115551" cy="148971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003461">
                  <a:extLst>
                    <a:ext uri="{9D8B030D-6E8A-4147-A177-3AD203B41FA5}">
                      <a16:colId xmlns:a16="http://schemas.microsoft.com/office/drawing/2014/main" val="3868449019"/>
                    </a:ext>
                  </a:extLst>
                </a:gridCol>
                <a:gridCol w="2271014">
                  <a:extLst>
                    <a:ext uri="{9D8B030D-6E8A-4147-A177-3AD203B41FA5}">
                      <a16:colId xmlns:a16="http://schemas.microsoft.com/office/drawing/2014/main" val="2638037337"/>
                    </a:ext>
                  </a:extLst>
                </a:gridCol>
                <a:gridCol w="1525567">
                  <a:extLst>
                    <a:ext uri="{9D8B030D-6E8A-4147-A177-3AD203B41FA5}">
                      <a16:colId xmlns:a16="http://schemas.microsoft.com/office/drawing/2014/main" val="1496375015"/>
                    </a:ext>
                  </a:extLst>
                </a:gridCol>
                <a:gridCol w="1456224">
                  <a:extLst>
                    <a:ext uri="{9D8B030D-6E8A-4147-A177-3AD203B41FA5}">
                      <a16:colId xmlns:a16="http://schemas.microsoft.com/office/drawing/2014/main" val="579753004"/>
                    </a:ext>
                  </a:extLst>
                </a:gridCol>
                <a:gridCol w="1859285">
                  <a:extLst>
                    <a:ext uri="{9D8B030D-6E8A-4147-A177-3AD203B41FA5}">
                      <a16:colId xmlns:a16="http://schemas.microsoft.com/office/drawing/2014/main" val="78509154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u="none" strike="noStrike" dirty="0">
                          <a:effectLst/>
                        </a:rPr>
                        <a:t>Kostnader, </a:t>
                      </a:r>
                      <a:r>
                        <a:rPr lang="sv-SE" sz="1400" b="1" u="none" strike="noStrike" dirty="0" err="1">
                          <a:effectLst/>
                        </a:rPr>
                        <a:t>pct</a:t>
                      </a:r>
                      <a:r>
                        <a:rPr lang="sv-SE" sz="1400" b="1" u="none" strike="noStrike" dirty="0">
                          <a:effectLst/>
                        </a:rPr>
                        <a:t> av disponibel ink 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u="none" strike="noStrike" dirty="0">
                          <a:effectLst/>
                        </a:rPr>
                        <a:t>2021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u="none" strike="noStrike" dirty="0">
                          <a:effectLst/>
                        </a:rPr>
                        <a:t>2022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u="none" strike="noStrike" dirty="0">
                          <a:effectLst/>
                        </a:rPr>
                        <a:t>2023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u="none" strike="noStrike" dirty="0">
                          <a:effectLst/>
                        </a:rPr>
                        <a:t>2024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581307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Räntor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6%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9%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18%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16%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618946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Livsmedel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19%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20%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22%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21%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391702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El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6%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8%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5%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5%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148542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Individuella kostnader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13%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13%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15%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14%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797269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Gemensamma kostnader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16%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19%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20%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20%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53965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Brf-avgift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23%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24%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25%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26%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595305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u="none" strike="noStrike" dirty="0">
                          <a:effectLst/>
                        </a:rPr>
                        <a:t>Summa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u="none" strike="noStrike" dirty="0">
                          <a:effectLst/>
                        </a:rPr>
                        <a:t>83%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u="none" strike="noStrike" dirty="0">
                          <a:effectLst/>
                        </a:rPr>
                        <a:t>93%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u="none" strike="noStrike" dirty="0">
                          <a:effectLst/>
                        </a:rPr>
                        <a:t>105%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u="none" strike="noStrike" dirty="0">
                          <a:effectLst/>
                        </a:rPr>
                        <a:t>103%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9888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553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ECFFE-3342-1793-81EC-5F991B3297F9}"/>
              </a:ext>
            </a:extLst>
          </p:cNvPr>
          <p:cNvSpPr txBox="1">
            <a:spLocks/>
          </p:cNvSpPr>
          <p:nvPr/>
        </p:nvSpPr>
        <p:spPr>
          <a:xfrm>
            <a:off x="1339511" y="442967"/>
            <a:ext cx="10310624" cy="76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4400" dirty="0">
                <a:solidFill>
                  <a:srgbClr val="0070C0"/>
                </a:solidFill>
                <a:latin typeface="Lucida Bright (Rubriker)"/>
              </a:rPr>
              <a:t>Så blir singelpensionärens ekonomi (inkl. bil)</a:t>
            </a:r>
            <a:endParaRPr kumimoji="0" lang="sv-SE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ucida Bright (Rubriker)"/>
              <a:ea typeface="+mj-ea"/>
              <a:cs typeface="+mj-cs"/>
            </a:endParaRPr>
          </a:p>
        </p:txBody>
      </p:sp>
      <p:pic>
        <p:nvPicPr>
          <p:cNvPr id="4" name="Bildobjekt 3" descr="En bild som visar rita, clipart, skiss, Grafik&#10;&#10;Automatiskt genererad beskrivning">
            <a:extLst>
              <a:ext uri="{FF2B5EF4-FFF2-40B4-BE49-F238E27FC236}">
                <a16:creationId xmlns:a16="http://schemas.microsoft.com/office/drawing/2014/main" id="{5415F69D-4389-3093-B88F-AEA94FAE9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5" y="217553"/>
            <a:ext cx="385542" cy="1087294"/>
          </a:xfrm>
          <a:prstGeom prst="rect">
            <a:avLst/>
          </a:prstGeom>
        </p:spPr>
      </p:pic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FED9AF20-BB01-B7C1-15DC-43FD6E7CC6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163915"/>
              </p:ext>
            </p:extLst>
          </p:nvPr>
        </p:nvGraphicFramePr>
        <p:xfrm>
          <a:off x="387624" y="1763952"/>
          <a:ext cx="10223225" cy="186118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035431">
                  <a:extLst>
                    <a:ext uri="{9D8B030D-6E8A-4147-A177-3AD203B41FA5}">
                      <a16:colId xmlns:a16="http://schemas.microsoft.com/office/drawing/2014/main" val="3442722940"/>
                    </a:ext>
                  </a:extLst>
                </a:gridCol>
                <a:gridCol w="2295188">
                  <a:extLst>
                    <a:ext uri="{9D8B030D-6E8A-4147-A177-3AD203B41FA5}">
                      <a16:colId xmlns:a16="http://schemas.microsoft.com/office/drawing/2014/main" val="1671698891"/>
                    </a:ext>
                  </a:extLst>
                </a:gridCol>
                <a:gridCol w="1541806">
                  <a:extLst>
                    <a:ext uri="{9D8B030D-6E8A-4147-A177-3AD203B41FA5}">
                      <a16:colId xmlns:a16="http://schemas.microsoft.com/office/drawing/2014/main" val="1181337970"/>
                    </a:ext>
                  </a:extLst>
                </a:gridCol>
                <a:gridCol w="1471724">
                  <a:extLst>
                    <a:ext uri="{9D8B030D-6E8A-4147-A177-3AD203B41FA5}">
                      <a16:colId xmlns:a16="http://schemas.microsoft.com/office/drawing/2014/main" val="3361053485"/>
                    </a:ext>
                  </a:extLst>
                </a:gridCol>
                <a:gridCol w="1879076">
                  <a:extLst>
                    <a:ext uri="{9D8B030D-6E8A-4147-A177-3AD203B41FA5}">
                      <a16:colId xmlns:a16="http://schemas.microsoft.com/office/drawing/2014/main" val="3456761757"/>
                    </a:ext>
                  </a:extLst>
                </a:gridCol>
              </a:tblGrid>
              <a:tr h="20186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u="none" strike="noStrike" dirty="0">
                          <a:effectLst/>
                        </a:rPr>
                        <a:t>Kostnader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u="none" strike="noStrike">
                          <a:effectLst/>
                        </a:rPr>
                        <a:t>2021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u="none" strike="noStrike">
                          <a:effectLst/>
                        </a:rPr>
                        <a:t>2022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u="none" strike="noStrike" dirty="0">
                          <a:effectLst/>
                        </a:rPr>
                        <a:t>2023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u="none" strike="noStrike" dirty="0">
                          <a:effectLst/>
                        </a:rPr>
                        <a:t>2024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05017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Räntor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9 448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14 523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29 727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28 010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538366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Livsmedel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25 194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27 493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30 499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31 240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831426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Drivmedel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6 024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7 558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7 440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6 861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02738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Övriga bilkostnader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27 600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27 600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27 600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27 600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859555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El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9 107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12 914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8 922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8 729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39704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Individuella kostnader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21 168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21 276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24 300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24 786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237164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Gemensamma kostnader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24 948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31 320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33 696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34 370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851208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Brf-avgift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37 032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38 556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41 640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43 723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98187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u="none" strike="noStrike" dirty="0">
                          <a:effectLst/>
                        </a:rPr>
                        <a:t>Summa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u="none" strike="noStrike" dirty="0">
                          <a:effectLst/>
                        </a:rPr>
                        <a:t>160 521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u="none" strike="noStrike" dirty="0">
                          <a:effectLst/>
                        </a:rPr>
                        <a:t>181 240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u="none" strike="noStrike" dirty="0">
                          <a:effectLst/>
                        </a:rPr>
                        <a:t>203 824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u="none" strike="noStrike" dirty="0">
                          <a:effectLst/>
                        </a:rPr>
                        <a:t>205 319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0607502"/>
                  </a:ext>
                </a:extLst>
              </a:tr>
            </a:tbl>
          </a:graphicData>
        </a:graphic>
      </p:graphicFrame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F421D533-0566-FF29-88F5-B38FE3DC2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839324"/>
              </p:ext>
            </p:extLst>
          </p:nvPr>
        </p:nvGraphicFramePr>
        <p:xfrm>
          <a:off x="346211" y="4071173"/>
          <a:ext cx="10306050" cy="186118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060023">
                  <a:extLst>
                    <a:ext uri="{9D8B030D-6E8A-4147-A177-3AD203B41FA5}">
                      <a16:colId xmlns:a16="http://schemas.microsoft.com/office/drawing/2014/main" val="3230586373"/>
                    </a:ext>
                  </a:extLst>
                </a:gridCol>
                <a:gridCol w="2313783">
                  <a:extLst>
                    <a:ext uri="{9D8B030D-6E8A-4147-A177-3AD203B41FA5}">
                      <a16:colId xmlns:a16="http://schemas.microsoft.com/office/drawing/2014/main" val="1258050229"/>
                    </a:ext>
                  </a:extLst>
                </a:gridCol>
                <a:gridCol w="1554297">
                  <a:extLst>
                    <a:ext uri="{9D8B030D-6E8A-4147-A177-3AD203B41FA5}">
                      <a16:colId xmlns:a16="http://schemas.microsoft.com/office/drawing/2014/main" val="2626242837"/>
                    </a:ext>
                  </a:extLst>
                </a:gridCol>
                <a:gridCol w="1483647">
                  <a:extLst>
                    <a:ext uri="{9D8B030D-6E8A-4147-A177-3AD203B41FA5}">
                      <a16:colId xmlns:a16="http://schemas.microsoft.com/office/drawing/2014/main" val="2811729537"/>
                    </a:ext>
                  </a:extLst>
                </a:gridCol>
                <a:gridCol w="1894300">
                  <a:extLst>
                    <a:ext uri="{9D8B030D-6E8A-4147-A177-3AD203B41FA5}">
                      <a16:colId xmlns:a16="http://schemas.microsoft.com/office/drawing/2014/main" val="260142319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u="none" strike="noStrike" dirty="0">
                          <a:effectLst/>
                        </a:rPr>
                        <a:t>Kostnader, </a:t>
                      </a:r>
                      <a:r>
                        <a:rPr lang="sv-SE" sz="1400" b="1" u="none" strike="noStrike" dirty="0" err="1">
                          <a:effectLst/>
                        </a:rPr>
                        <a:t>pct</a:t>
                      </a:r>
                      <a:r>
                        <a:rPr lang="sv-SE" sz="1400" b="1" u="none" strike="noStrike" dirty="0">
                          <a:effectLst/>
                        </a:rPr>
                        <a:t> av disponibel ink 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u="none" strike="noStrike" dirty="0">
                          <a:effectLst/>
                        </a:rPr>
                        <a:t>2021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u="none" strike="noStrike" dirty="0">
                          <a:effectLst/>
                        </a:rPr>
                        <a:t>2022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u="none" strike="noStrike" dirty="0">
                          <a:effectLst/>
                        </a:rPr>
                        <a:t>2023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u="none" strike="noStrike" dirty="0">
                          <a:effectLst/>
                        </a:rPr>
                        <a:t>2024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27602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Räntor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6,0%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9,0%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17,9%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16,3%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553912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Livsmedel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16,0%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17,0%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18,3%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18,2%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744113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Drivmedel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3,8%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4,7%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4,5%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4,0%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550948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Övriga bilkostnader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17,5%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17,1%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16,6%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16,1%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082575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El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5,8%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8,0%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5,4%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5,1%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768515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Individuella kostnader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13,4%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13,2%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14,6%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14,5%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079482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Gemensamma kostnader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15,8%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19,4%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20,2%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20,1%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247481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Brf-avgift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23,5%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23,9%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25,0%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25,5%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55455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u="none" strike="noStrike" dirty="0">
                          <a:effectLst/>
                        </a:rPr>
                        <a:t>Summa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u="none" strike="noStrike" dirty="0">
                          <a:effectLst/>
                        </a:rPr>
                        <a:t>101,8%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u="none" strike="noStrike" dirty="0">
                          <a:effectLst/>
                        </a:rPr>
                        <a:t>112,2%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u="none" strike="noStrike" dirty="0">
                          <a:effectLst/>
                        </a:rPr>
                        <a:t>122,5%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u="none" strike="noStrike" dirty="0">
                          <a:effectLst/>
                        </a:rPr>
                        <a:t>119,8%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7621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243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ECFFE-3342-1793-81EC-5F991B3297F9}"/>
              </a:ext>
            </a:extLst>
          </p:cNvPr>
          <p:cNvSpPr txBox="1">
            <a:spLocks/>
          </p:cNvSpPr>
          <p:nvPr/>
        </p:nvSpPr>
        <p:spPr>
          <a:xfrm>
            <a:off x="1582107" y="536847"/>
            <a:ext cx="10310624" cy="76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4400" dirty="0">
                <a:solidFill>
                  <a:srgbClr val="0070C0"/>
                </a:solidFill>
                <a:latin typeface="Lucida Bright (Rubriker)"/>
              </a:rPr>
              <a:t>Så blir pensionärsparets ekonomi (inkl. bil)</a:t>
            </a:r>
            <a:endParaRPr kumimoji="0" lang="sv-SE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ucida Bright (Rubriker)"/>
              <a:ea typeface="+mj-ea"/>
              <a:cs typeface="+mj-cs"/>
            </a:endParaRPr>
          </a:p>
        </p:txBody>
      </p:sp>
      <p:pic>
        <p:nvPicPr>
          <p:cNvPr id="4" name="Bildobjekt 3" descr="En bild som visar rita, clipart, skiss, Grafik&#10;&#10;Automatiskt genererad beskrivning">
            <a:extLst>
              <a:ext uri="{FF2B5EF4-FFF2-40B4-BE49-F238E27FC236}">
                <a16:creationId xmlns:a16="http://schemas.microsoft.com/office/drawing/2014/main" id="{5415F69D-4389-3093-B88F-AEA94FAE9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5" y="217553"/>
            <a:ext cx="385542" cy="1087294"/>
          </a:xfrm>
          <a:prstGeom prst="rect">
            <a:avLst/>
          </a:prstGeom>
        </p:spPr>
      </p:pic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15ADC46D-3D35-CB09-F942-FF70F54BA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527849"/>
              </p:ext>
            </p:extLst>
          </p:nvPr>
        </p:nvGraphicFramePr>
        <p:xfrm>
          <a:off x="555738" y="1832769"/>
          <a:ext cx="10155805" cy="18516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164006">
                  <a:extLst>
                    <a:ext uri="{9D8B030D-6E8A-4147-A177-3AD203B41FA5}">
                      <a16:colId xmlns:a16="http://schemas.microsoft.com/office/drawing/2014/main" val="3996838938"/>
                    </a:ext>
                  </a:extLst>
                </a:gridCol>
                <a:gridCol w="2131459">
                  <a:extLst>
                    <a:ext uri="{9D8B030D-6E8A-4147-A177-3AD203B41FA5}">
                      <a16:colId xmlns:a16="http://schemas.microsoft.com/office/drawing/2014/main" val="930751860"/>
                    </a:ext>
                  </a:extLst>
                </a:gridCol>
                <a:gridCol w="1531637">
                  <a:extLst>
                    <a:ext uri="{9D8B030D-6E8A-4147-A177-3AD203B41FA5}">
                      <a16:colId xmlns:a16="http://schemas.microsoft.com/office/drawing/2014/main" val="4223298298"/>
                    </a:ext>
                  </a:extLst>
                </a:gridCol>
                <a:gridCol w="1462018">
                  <a:extLst>
                    <a:ext uri="{9D8B030D-6E8A-4147-A177-3AD203B41FA5}">
                      <a16:colId xmlns:a16="http://schemas.microsoft.com/office/drawing/2014/main" val="3028869978"/>
                    </a:ext>
                  </a:extLst>
                </a:gridCol>
                <a:gridCol w="1866685">
                  <a:extLst>
                    <a:ext uri="{9D8B030D-6E8A-4147-A177-3AD203B41FA5}">
                      <a16:colId xmlns:a16="http://schemas.microsoft.com/office/drawing/2014/main" val="285785948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u="none" strike="noStrike" dirty="0">
                          <a:effectLst/>
                        </a:rPr>
                        <a:t>Kostnader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u="none" strike="noStrike" dirty="0">
                          <a:effectLst/>
                        </a:rPr>
                        <a:t>2021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u="none" strike="noStrike" dirty="0">
                          <a:effectLst/>
                        </a:rPr>
                        <a:t>2022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u="none" strike="noStrike" dirty="0">
                          <a:effectLst/>
                        </a:rPr>
                        <a:t>2023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u="none" strike="noStrike" dirty="0">
                          <a:effectLst/>
                        </a:rPr>
                        <a:t>2024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951271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Räntor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12 476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19 177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39 254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36 987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242706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Livsmedel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59280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64690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71763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73506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82629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Drivmedel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6 024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7 558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7 440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6 861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606617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Övriga bilkostnader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27 600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28 000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28 500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28 500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370449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El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9 107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12 914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8 922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8 729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963451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Individuella kostnader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42336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42552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48600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49572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29826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Gemensamma kostnader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44906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56376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60653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61866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183991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Brf-avgift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49 032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50 345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53 640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55 723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445349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Summa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250 761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281 612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318 772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321 744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4461552"/>
                  </a:ext>
                </a:extLst>
              </a:tr>
            </a:tbl>
          </a:graphicData>
        </a:graphic>
      </p:graphicFrame>
      <p:pic>
        <p:nvPicPr>
          <p:cNvPr id="7" name="Bildobjekt 6" descr="En bild som visar rita, clipart, skiss, Grafik&#10;&#10;Automatiskt genererad beskrivning">
            <a:extLst>
              <a:ext uri="{FF2B5EF4-FFF2-40B4-BE49-F238E27FC236}">
                <a16:creationId xmlns:a16="http://schemas.microsoft.com/office/drawing/2014/main" id="{0BF768FB-4D37-E2F6-4D60-89D62F542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31" y="226502"/>
            <a:ext cx="385542" cy="1087294"/>
          </a:xfrm>
          <a:prstGeom prst="rect">
            <a:avLst/>
          </a:prstGeom>
        </p:spPr>
      </p:pic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D2345410-0BD4-024C-F089-0167E37B3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098140"/>
              </p:ext>
            </p:extLst>
          </p:nvPr>
        </p:nvGraphicFramePr>
        <p:xfrm>
          <a:off x="555738" y="4076878"/>
          <a:ext cx="10155804" cy="18516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217272">
                  <a:extLst>
                    <a:ext uri="{9D8B030D-6E8A-4147-A177-3AD203B41FA5}">
                      <a16:colId xmlns:a16="http://schemas.microsoft.com/office/drawing/2014/main" val="2660720683"/>
                    </a:ext>
                  </a:extLst>
                </a:gridCol>
                <a:gridCol w="2078192">
                  <a:extLst>
                    <a:ext uri="{9D8B030D-6E8A-4147-A177-3AD203B41FA5}">
                      <a16:colId xmlns:a16="http://schemas.microsoft.com/office/drawing/2014/main" val="1945432548"/>
                    </a:ext>
                  </a:extLst>
                </a:gridCol>
                <a:gridCol w="1531638">
                  <a:extLst>
                    <a:ext uri="{9D8B030D-6E8A-4147-A177-3AD203B41FA5}">
                      <a16:colId xmlns:a16="http://schemas.microsoft.com/office/drawing/2014/main" val="2504743278"/>
                    </a:ext>
                  </a:extLst>
                </a:gridCol>
                <a:gridCol w="1462018">
                  <a:extLst>
                    <a:ext uri="{9D8B030D-6E8A-4147-A177-3AD203B41FA5}">
                      <a16:colId xmlns:a16="http://schemas.microsoft.com/office/drawing/2014/main" val="1418325013"/>
                    </a:ext>
                  </a:extLst>
                </a:gridCol>
                <a:gridCol w="1866684">
                  <a:extLst>
                    <a:ext uri="{9D8B030D-6E8A-4147-A177-3AD203B41FA5}">
                      <a16:colId xmlns:a16="http://schemas.microsoft.com/office/drawing/2014/main" val="2258294306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u="none" strike="noStrike" dirty="0">
                          <a:effectLst/>
                        </a:rPr>
                        <a:t>Kostnader, </a:t>
                      </a:r>
                      <a:r>
                        <a:rPr lang="sv-SE" sz="1400" b="1" u="none" strike="noStrike" dirty="0" err="1">
                          <a:effectLst/>
                        </a:rPr>
                        <a:t>pct</a:t>
                      </a:r>
                      <a:r>
                        <a:rPr lang="sv-SE" sz="1400" b="1" u="none" strike="noStrike" dirty="0">
                          <a:effectLst/>
                        </a:rPr>
                        <a:t> av parets disponibla ink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u="none" strike="noStrike" dirty="0">
                          <a:effectLst/>
                        </a:rPr>
                        <a:t>2021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u="none" strike="noStrike" dirty="0">
                          <a:effectLst/>
                        </a:rPr>
                        <a:t>2022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u="none" strike="noStrike" dirty="0">
                          <a:effectLst/>
                        </a:rPr>
                        <a:t>2023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u="none" strike="noStrike" dirty="0">
                          <a:effectLst/>
                        </a:rPr>
                        <a:t>2024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021995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Räntor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3%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4%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9%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8%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956216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Livsmedel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14%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15%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18%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17%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85983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Drivmedel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769193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Övriga bilkostnader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6%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6%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7%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7%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721401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El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2%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3%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484882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Individuella kostnader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10%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10%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11%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11%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900114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Gemensamma kostnader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10%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13%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14%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14%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022833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Brf-avgift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11%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12%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12%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13%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44348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Summa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57%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65%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75%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74%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3192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313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8142824-618F-EC80-9594-F831AABE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500" y="332315"/>
            <a:ext cx="11235267" cy="768000"/>
          </a:xfrm>
        </p:spPr>
        <p:txBody>
          <a:bodyPr/>
          <a:lstStyle/>
          <a:p>
            <a:r>
              <a:rPr lang="sv-SE" b="0"/>
              <a:t>Kontaktuppgifter</a:t>
            </a:r>
            <a:endParaRPr lang="sv-SE" b="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85D7C4A-0101-567A-E429-89D333473026}"/>
              </a:ext>
            </a:extLst>
          </p:cNvPr>
          <p:cNvSpPr txBox="1"/>
          <p:nvPr/>
        </p:nvSpPr>
        <p:spPr>
          <a:xfrm>
            <a:off x="384500" y="3196341"/>
            <a:ext cx="7094285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Trifa Chireh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Pensionsekonom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Länsförsäkringar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Mob.tel. 0730 – 94 28 52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Mail: </a:t>
            </a:r>
            <a:r>
              <a:rPr kumimoji="0" lang="sv-SE" sz="1200" b="0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trifa.chireh@lansforsakringar.se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Länsförsäkringar presskontakt</a:t>
            </a:r>
            <a:endParaRPr kumimoji="0" lang="nb-NO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Tel. 08-588 418 50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Mail: </a:t>
            </a: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press@lansforsakringar.se</a:t>
            </a: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0A695A6A-4848-D292-0B3B-9222B69C9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00" y="1148877"/>
            <a:ext cx="1704448" cy="183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05932"/>
      </p:ext>
    </p:extLst>
  </p:cSld>
  <p:clrMapOvr>
    <a:masterClrMapping/>
  </p:clrMapOvr>
</p:sld>
</file>

<file path=ppt/theme/theme1.xml><?xml version="1.0" encoding="utf-8"?>
<a:theme xmlns:a="http://schemas.openxmlformats.org/drawingml/2006/main" name="Länsförsäkringar">
  <a:themeElements>
    <a:clrScheme name="Länsförsäkringar">
      <a:dk1>
        <a:srgbClr val="000000"/>
      </a:dk1>
      <a:lt1>
        <a:srgbClr val="FFFFFF"/>
      </a:lt1>
      <a:dk2>
        <a:srgbClr val="00427A"/>
      </a:dk2>
      <a:lt2>
        <a:srgbClr val="DCDDDE"/>
      </a:lt2>
      <a:accent1>
        <a:srgbClr val="005AA0"/>
      </a:accent1>
      <a:accent2>
        <a:srgbClr val="E30613"/>
      </a:accent2>
      <a:accent3>
        <a:srgbClr val="4495D1"/>
      </a:accent3>
      <a:accent4>
        <a:srgbClr val="76BBE7"/>
      </a:accent4>
      <a:accent5>
        <a:srgbClr val="BADAF3"/>
      </a:accent5>
      <a:accent6>
        <a:srgbClr val="F15C5B"/>
      </a:accent6>
      <a:hlink>
        <a:srgbClr val="005AA0"/>
      </a:hlink>
      <a:folHlink>
        <a:srgbClr val="77817B"/>
      </a:folHlink>
    </a:clrScheme>
    <a:fontScheme name="LF PPT">
      <a:majorFont>
        <a:latin typeface="Lucida Bright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38100">
          <a:noFill/>
          <a:miter lim="800000"/>
        </a:ln>
      </a:spPr>
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400" dirty="0">
            <a:solidFill>
              <a:schemeClr val="accent1"/>
            </a:solidFill>
            <a:latin typeface="Arial" charset="0"/>
            <a:ea typeface="Arial" charset="0"/>
            <a:cs typeface="Arial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500" dirty="0" err="1" smtClean="0">
            <a:solidFill>
              <a:schemeClr val="accent1"/>
            </a:solidFill>
          </a:defRPr>
        </a:defPPr>
      </a:lstStyle>
    </a:txDef>
  </a:objectDefaults>
  <a:extraClrSchemeLst/>
  <a:custClrLst>
    <a:custClr name="Länsförsäkringar Blå">
      <a:srgbClr val="005AA0"/>
    </a:custClr>
    <a:custClr>
      <a:srgbClr val="00427A"/>
    </a:custClr>
    <a:custClr>
      <a:srgbClr val="4495D1"/>
    </a:custClr>
    <a:custClr>
      <a:srgbClr val="76BBE7"/>
    </a:custClr>
    <a:custClr>
      <a:srgbClr val="BADAF3"/>
    </a:custClr>
    <a:custClr name="Länsförsäkringar Röd">
      <a:srgbClr val="E30613"/>
    </a:custClr>
    <a:custClr>
      <a:srgbClr val="910C19"/>
    </a:custClr>
    <a:custClr>
      <a:srgbClr val="F15C5B"/>
    </a:custClr>
    <a:custClr>
      <a:srgbClr val="F5989D"/>
    </a:custClr>
    <a:custClr>
      <a:srgbClr val="FAD5DB"/>
    </a:custClr>
  </a:custClrLst>
  <a:extLst>
    <a:ext uri="{05A4C25C-085E-4340-85A3-A5531E510DB2}">
      <thm15:themeFamily xmlns:thm15="http://schemas.microsoft.com/office/thememl/2012/main" name="Länsförsäkringar.potx" id="{E2F7003E-A596-4A41-99F7-6D2290B4A8B6}" vid="{E90ECE63-AA3C-464B-BFFE-68F3C0BE36B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54B983B7FDB240BEA0C70E515ACA8F" ma:contentTypeVersion="3" ma:contentTypeDescription="Create a new document." ma:contentTypeScope="" ma:versionID="0f84ee3532436493f2ec02f2cadbaca1">
  <xsd:schema xmlns:xsd="http://www.w3.org/2001/XMLSchema" xmlns:xs="http://www.w3.org/2001/XMLSchema" xmlns:p="http://schemas.microsoft.com/office/2006/metadata/properties" xmlns:ns2="4f879087-6492-437c-92f8-a4f0af0d9051" targetNamespace="http://schemas.microsoft.com/office/2006/metadata/properties" ma:root="true" ma:fieldsID="fd39fba945fddf884a1ea7832799fa8d" ns2:_="">
    <xsd:import namespace="4f879087-6492-437c-92f8-a4f0af0d90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79087-6492-437c-92f8-a4f0af0d9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E4803B-5F3B-4267-B766-C1FC2EF9DE91}">
  <ds:schemaRefs>
    <ds:schemaRef ds:uri="4f879087-6492-437c-92f8-a4f0af0d905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043502A-AE41-453D-8BDC-120C904B448B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f879087-6492-437c-92f8-a4f0af0d9051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A4C17ED-77C6-441C-ADAA-AC4B1B5F0D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SHK_Best_practice_och_PPT_mall (2) (1) (1)</Template>
  <TotalTime>8208</TotalTime>
  <Words>955</Words>
  <Application>Microsoft Office PowerPoint</Application>
  <PresentationFormat>Bredbild</PresentationFormat>
  <Paragraphs>346</Paragraphs>
  <Slides>6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4" baseType="lpstr">
      <vt:lpstr>Arial</vt:lpstr>
      <vt:lpstr>Calibri</vt:lpstr>
      <vt:lpstr>Corbel</vt:lpstr>
      <vt:lpstr>Lucida Bright</vt:lpstr>
      <vt:lpstr>Lucida Bright (Rubriker)</vt:lpstr>
      <vt:lpstr>Source Sans Pro</vt:lpstr>
      <vt:lpstr>Wingdings</vt:lpstr>
      <vt:lpstr>Länsförsäkringar</vt:lpstr>
      <vt:lpstr>Kostnadsläget för pensionärer 2023 och 2024   </vt:lpstr>
      <vt:lpstr>Beräkningarna</vt:lpstr>
      <vt:lpstr>PowerPoint-presentation</vt:lpstr>
      <vt:lpstr>PowerPoint-presentation</vt:lpstr>
      <vt:lpstr>PowerPoint-presentation</vt:lpstr>
      <vt:lpstr>Kontaktuppgifter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blir dina  hushållskostnader 2023 och 2024  Län för län</dc:title>
  <dc:creator>Arvid Loden</dc:creator>
  <cp:lastModifiedBy>Lena Bivner</cp:lastModifiedBy>
  <cp:revision>37</cp:revision>
  <cp:lastPrinted>2022-02-14T21:22:22Z</cp:lastPrinted>
  <dcterms:created xsi:type="dcterms:W3CDTF">2021-08-05T09:37:20Z</dcterms:created>
  <dcterms:modified xsi:type="dcterms:W3CDTF">2023-09-13T06:50:11Z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0x0101007854B983B7FDB240BEA0C70E515ACA8F</vt:lpwstr>
  </property>
  <property fmtid="{D5CDD505-2E9C-101B-9397-08002B2CF9AE}" pid="3" name="Order">
    <vt:lpwstr>96700.0000000000</vt:lpwstr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  <property fmtid="{D5CDD505-2E9C-101B-9397-08002B2CF9AE}" pid="10" name="MediaServiceImageTags">
    <vt:lpwstr/>
  </property>
  <property fmtid="{D5CDD505-2E9C-101B-9397-08002B2CF9AE}" pid="11" name="MSIP_Label_4e0029e2-197c-4e5b-ad9c-d6d8a41011dc_Enabled">
    <vt:lpwstr>true</vt:lpwstr>
  </property>
  <property fmtid="{D5CDD505-2E9C-101B-9397-08002B2CF9AE}" pid="12" name="MSIP_Label_4e0029e2-197c-4e5b-ad9c-d6d8a41011dc_SetDate">
    <vt:lpwstr>2023-09-13T06:50:11Z</vt:lpwstr>
  </property>
  <property fmtid="{D5CDD505-2E9C-101B-9397-08002B2CF9AE}" pid="13" name="MSIP_Label_4e0029e2-197c-4e5b-ad9c-d6d8a41011dc_Method">
    <vt:lpwstr>Privileged</vt:lpwstr>
  </property>
  <property fmtid="{D5CDD505-2E9C-101B-9397-08002B2CF9AE}" pid="14" name="MSIP_Label_4e0029e2-197c-4e5b-ad9c-d6d8a41011dc_Name">
    <vt:lpwstr>Intern</vt:lpwstr>
  </property>
  <property fmtid="{D5CDD505-2E9C-101B-9397-08002B2CF9AE}" pid="15" name="MSIP_Label_4e0029e2-197c-4e5b-ad9c-d6d8a41011dc_SiteId">
    <vt:lpwstr>1e4e7cc6-7b26-46be-915e-cd1c8633e92f</vt:lpwstr>
  </property>
  <property fmtid="{D5CDD505-2E9C-101B-9397-08002B2CF9AE}" pid="16" name="MSIP_Label_4e0029e2-197c-4e5b-ad9c-d6d8a41011dc_ActionId">
    <vt:lpwstr>c0cb7afa-57b4-486c-99f8-379654087413</vt:lpwstr>
  </property>
  <property fmtid="{D5CDD505-2E9C-101B-9397-08002B2CF9AE}" pid="17" name="MSIP_Label_4e0029e2-197c-4e5b-ad9c-d6d8a41011dc_ContentBits">
    <vt:lpwstr>2</vt:lpwstr>
  </property>
</Properties>
</file>