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309" r:id="rId6"/>
    <p:sldId id="307" r:id="rId7"/>
    <p:sldId id="308" r:id="rId8"/>
    <p:sldId id="301" r:id="rId9"/>
  </p:sldIdLst>
  <p:sldSz cx="9144000" cy="5143500" type="screen16x9"/>
  <p:notesSz cx="6797675" cy="99266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1643" userDrawn="1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Sundström" initials="MS" lastIdx="2" clrIdx="0">
    <p:extLst>
      <p:ext uri="{19B8F6BF-5375-455C-9EA6-DF929625EA0E}">
        <p15:presenceInfo xmlns:p15="http://schemas.microsoft.com/office/powerpoint/2012/main" userId="85e1c8dd21356a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6" autoAdjust="0"/>
    <p:restoredTop sz="93792" autoAdjust="0"/>
  </p:normalViewPr>
  <p:slideViewPr>
    <p:cSldViewPr snapToGrid="0" snapToObjects="1">
      <p:cViewPr varScale="1">
        <p:scale>
          <a:sx n="214" d="100"/>
          <a:sy n="214" d="100"/>
        </p:scale>
        <p:origin x="2850" y="174"/>
      </p:cViewPr>
      <p:guideLst>
        <p:guide orient="horz" pos="164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notesViewPr>
    <p:cSldViewPr snapToGrid="0" snapToObjects="1" showGuides="1">
      <p:cViewPr varScale="1">
        <p:scale>
          <a:sx n="113" d="100"/>
          <a:sy n="113" d="100"/>
        </p:scale>
        <p:origin x="-5178" y="-12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92F76-4DEA-8540-B0F4-E39BE53245A7}" type="datetimeFigureOut">
              <a:rPr lang="sv-SE" smtClean="0"/>
              <a:pPr/>
              <a:t>2023-10-16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E6A52-0245-AB4E-89F7-C993879F91A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63370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48DBA-C48E-B142-BF50-521E7697D1FB}" type="datetimeFigureOut">
              <a:rPr lang="sv-SE" smtClean="0"/>
              <a:pPr/>
              <a:t>2023-10-16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AD6F3-EC9F-CF48-99E7-2F18019CBFB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61041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D6F3-EC9F-CF48-99E7-2F18019CBFB6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742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i="0" dirty="0">
                <a:solidFill>
                  <a:srgbClr val="252525"/>
                </a:solidFill>
                <a:effectLst/>
                <a:latin typeface="Gotham 4r"/>
              </a:rPr>
              <a:t>36 000 kr:</a:t>
            </a:r>
          </a:p>
          <a:p>
            <a:r>
              <a:rPr lang="nb-NO" b="0" i="0" dirty="0">
                <a:solidFill>
                  <a:srgbClr val="252525"/>
                </a:solidFill>
                <a:effectLst/>
                <a:latin typeface="Gotham 4r"/>
              </a:rPr>
              <a:t>Belopp (ITP-premie) </a:t>
            </a:r>
            <a:r>
              <a:rPr lang="nb-NO" b="0" i="0" dirty="0">
                <a:solidFill>
                  <a:srgbClr val="000000"/>
                </a:solidFill>
                <a:effectLst/>
                <a:latin typeface="Gotham 4r"/>
              </a:rPr>
              <a:t>1 325 kr/mån för 36 000 – 6 565 = 29 435 kr per månad.</a:t>
            </a:r>
          </a:p>
          <a:p>
            <a:r>
              <a:rPr lang="nb-NO" b="0" i="0" dirty="0">
                <a:solidFill>
                  <a:srgbClr val="252525"/>
                </a:solidFill>
                <a:effectLst/>
                <a:latin typeface="Gotham 4r"/>
              </a:rPr>
              <a:t>Belopp (ITP-premie) </a:t>
            </a:r>
            <a:r>
              <a:rPr lang="nb-NO" b="0" i="0" dirty="0">
                <a:solidFill>
                  <a:srgbClr val="000000"/>
                </a:solidFill>
                <a:effectLst/>
                <a:latin typeface="Gotham 4r"/>
              </a:rPr>
              <a:t>1 620 kr/mån för 36 000 kr ger 19 440 kr per år. Skillnaden blir 29 435 – 19 440 kr= 9 995 kr delat på 12 månader = 8 33 kr/mån vilket blir 833/21 dagar = 40 kr per dag förlorar man i tjänstepension och 93,4 kr i allmän pension = 93,4+40= 133 kr/mån </a:t>
            </a:r>
          </a:p>
          <a:p>
            <a:endParaRPr lang="nb-NO" b="0" i="0" dirty="0">
              <a:solidFill>
                <a:srgbClr val="000000"/>
              </a:solidFill>
              <a:effectLst/>
              <a:latin typeface="Gotham 4r"/>
            </a:endParaRPr>
          </a:p>
          <a:p>
            <a:r>
              <a:rPr lang="nb-NO" b="0" i="0" dirty="0">
                <a:solidFill>
                  <a:srgbClr val="252525"/>
                </a:solidFill>
                <a:effectLst/>
                <a:latin typeface="Gotham 4r"/>
              </a:rPr>
              <a:t>50 000 kr:</a:t>
            </a:r>
          </a:p>
          <a:p>
            <a:r>
              <a:rPr lang="nb-NO" b="0" i="0" dirty="0">
                <a:solidFill>
                  <a:srgbClr val="252525"/>
                </a:solidFill>
                <a:effectLst/>
                <a:latin typeface="Gotham 4r"/>
              </a:rPr>
              <a:t>Belopp (ITP-premie) </a:t>
            </a:r>
            <a:r>
              <a:rPr lang="nb-NO" b="0" i="0" dirty="0">
                <a:solidFill>
                  <a:srgbClr val="000000"/>
                </a:solidFill>
                <a:effectLst/>
                <a:latin typeface="Gotham 4r"/>
              </a:rPr>
              <a:t>3 158 kr/mån för 50 000 kr/mån ger 37 896 kr i tjänstepension</a:t>
            </a:r>
          </a:p>
          <a:p>
            <a:r>
              <a:rPr lang="nb-NO" b="0" i="0" dirty="0">
                <a:solidFill>
                  <a:srgbClr val="252525"/>
                </a:solidFill>
                <a:effectLst/>
                <a:latin typeface="Gotham 4r"/>
              </a:rPr>
              <a:t>Belopp (ITP-premie) </a:t>
            </a:r>
            <a:r>
              <a:rPr lang="nb-NO" b="0" i="0" dirty="0">
                <a:solidFill>
                  <a:srgbClr val="000000"/>
                </a:solidFill>
                <a:effectLst/>
                <a:latin typeface="Gotham 4r"/>
              </a:rPr>
              <a:t>1 625 kr/mån för 50 000 -13 896`= 36 104 kr ger 19 500 kr i tjänstepension  ( 37 896 – 19 500) = 18 396 kr/mån delad på 12 mån = 1533 kr i pension och delat på snitt arbetsdagar 2023 som är 21 dagar = 73 kr förlorar man i tjänstepension per dag + (1158x 0.185) = 214 KR I ALLMÄN PENSION</a:t>
            </a:r>
          </a:p>
          <a:p>
            <a:r>
              <a:rPr lang="nb-NO" b="0" i="0" dirty="0">
                <a:solidFill>
                  <a:srgbClr val="000000"/>
                </a:solidFill>
                <a:effectLst/>
                <a:latin typeface="Gotham 4r"/>
              </a:rPr>
              <a:t>214+73= 287 kr förlorar man totalt i tjänstepension.</a:t>
            </a:r>
          </a:p>
          <a:p>
            <a:endParaRPr lang="nb-NO" b="0" i="0" dirty="0">
              <a:solidFill>
                <a:srgbClr val="000000"/>
              </a:solidFill>
              <a:effectLst/>
              <a:latin typeface="Gotham 4r"/>
            </a:endParaRPr>
          </a:p>
          <a:p>
            <a:r>
              <a:rPr lang="nb-NO" b="0" i="0" dirty="0">
                <a:solidFill>
                  <a:srgbClr val="000000"/>
                </a:solidFill>
                <a:effectLst/>
                <a:latin typeface="Gotham 4r"/>
              </a:rPr>
              <a:t>25 000 kr:</a:t>
            </a:r>
          </a:p>
          <a:p>
            <a:r>
              <a:rPr lang="nb-NO" b="0" i="0" dirty="0">
                <a:solidFill>
                  <a:srgbClr val="252525"/>
                </a:solidFill>
                <a:effectLst/>
                <a:latin typeface="Gotham 4r"/>
              </a:rPr>
              <a:t>Belopp (ITP-premie) </a:t>
            </a:r>
            <a:r>
              <a:rPr lang="nb-NO" b="0" i="0" dirty="0">
                <a:solidFill>
                  <a:srgbClr val="000000"/>
                </a:solidFill>
                <a:effectLst/>
                <a:latin typeface="Gotham 4r"/>
              </a:rPr>
              <a:t>1 125 kr/mån för 25 000 kr = 13 500 kr/år</a:t>
            </a:r>
          </a:p>
          <a:p>
            <a:r>
              <a:rPr lang="nb-NO" b="0" i="0" dirty="0">
                <a:solidFill>
                  <a:srgbClr val="252525"/>
                </a:solidFill>
                <a:effectLst/>
                <a:latin typeface="Gotham 4r"/>
              </a:rPr>
              <a:t>Belopp (ITP-premie) </a:t>
            </a:r>
            <a:r>
              <a:rPr lang="nb-NO" b="0" i="0" dirty="0">
                <a:solidFill>
                  <a:srgbClr val="000000"/>
                </a:solidFill>
                <a:effectLst/>
                <a:latin typeface="Gotham 4r"/>
              </a:rPr>
              <a:t>978 kr/mån för 21 736 kr = 11 736 kr/år det blir (13 500 – 11 736  = 1764 kr ger 1764/12 månader = 147 kr delat på 21 dagar = 7 kr i förlorad tjänstepension + 51 = 58 kr förlorar man totalt i tjänstepension.</a:t>
            </a:r>
          </a:p>
          <a:p>
            <a:endParaRPr lang="nb-NO" b="0" i="0" dirty="0">
              <a:solidFill>
                <a:srgbClr val="000000"/>
              </a:solidFill>
              <a:effectLst/>
              <a:latin typeface="Gotham 4r"/>
            </a:endParaRPr>
          </a:p>
          <a:p>
            <a:endParaRPr lang="nb-NO" b="0" i="0" dirty="0">
              <a:solidFill>
                <a:srgbClr val="000000"/>
              </a:solidFill>
              <a:effectLst/>
              <a:latin typeface="Gotham 4r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D6F3-EC9F-CF48-99E7-2F18019CBFB6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9735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A8E5F-BD1F-45D4-88BF-9C49B6D8C46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13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bild, 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00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08000"/>
            <a:ext cx="8426450" cy="1782000"/>
          </a:xfrm>
          <a:effectLst/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2916000"/>
            <a:ext cx="8426450" cy="979725"/>
          </a:xfrm>
        </p:spPr>
        <p:txBody>
          <a:bodyPr>
            <a:normAutofit/>
          </a:bodyPr>
          <a:lstStyle>
            <a:lvl1pPr algn="ctr">
              <a:lnSpc>
                <a:spcPct val="95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04519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bild, utfallande, rubr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00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733550"/>
            <a:ext cx="3571875" cy="273685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4000" kern="0" spc="-8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1" y="1789200"/>
            <a:ext cx="4213224" cy="2699200"/>
          </a:xfrm>
        </p:spPr>
        <p:txBody>
          <a:bodyPr anchor="t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text. </a:t>
            </a:r>
          </a:p>
        </p:txBody>
      </p:sp>
    </p:spTree>
    <p:extLst>
      <p:ext uri="{BB962C8B-B14F-4D97-AF65-F5344CB8AC3E}">
        <p14:creationId xmlns:p14="http://schemas.microsoft.com/office/powerpoint/2010/main" val="57340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, rubrik vänster,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470401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48D24F-42F6-4C50-AFED-02F2BE66080A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48F918F8-630B-4938-985C-5534B6A3F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476000"/>
            <a:ext cx="3571875" cy="2419725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4000" kern="0" spc="-8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3A13E8D7-97BB-45CA-8B7E-2A21911C4A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1" y="1530000"/>
            <a:ext cx="4213224" cy="2383725"/>
          </a:xfrm>
        </p:spPr>
        <p:txBody>
          <a:bodyPr anchor="t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text. </a:t>
            </a:r>
          </a:p>
        </p:txBody>
      </p:sp>
    </p:spTree>
    <p:extLst>
      <p:ext uri="{BB962C8B-B14F-4D97-AF65-F5344CB8AC3E}">
        <p14:creationId xmlns:p14="http://schemas.microsoft.com/office/powerpoint/2010/main" val="937171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12825"/>
            <a:ext cx="8426450" cy="1447801"/>
          </a:xfrm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3051175"/>
            <a:ext cx="8426450" cy="720725"/>
          </a:xfrm>
        </p:spPr>
        <p:txBody>
          <a:bodyPr/>
          <a:lstStyle>
            <a:lvl1pPr algn="ctr">
              <a:lnSpc>
                <a:spcPct val="95000"/>
              </a:lnSpc>
              <a:defRPr sz="180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5" name="Frihandsfigur 14"/>
          <p:cNvSpPr>
            <a:spLocks noChangeAspect="1"/>
          </p:cNvSpPr>
          <p:nvPr userDrawn="1"/>
        </p:nvSpPr>
        <p:spPr>
          <a:xfrm>
            <a:off x="2592000" y="2701633"/>
            <a:ext cx="3960000" cy="108535"/>
          </a:xfrm>
          <a:custGeom>
            <a:avLst/>
            <a:gdLst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58"/>
              <a:gd name="connsiteX1" fmla="*/ 355600 w 4997450"/>
              <a:gd name="connsiteY1" fmla="*/ 117476 h 117758"/>
              <a:gd name="connsiteX2" fmla="*/ 714375 w 4997450"/>
              <a:gd name="connsiteY2" fmla="*/ 6351 h 117758"/>
              <a:gd name="connsiteX3" fmla="*/ 1066800 w 4997450"/>
              <a:gd name="connsiteY3" fmla="*/ 117476 h 117758"/>
              <a:gd name="connsiteX4" fmla="*/ 1431925 w 4997450"/>
              <a:gd name="connsiteY4" fmla="*/ 3176 h 117758"/>
              <a:gd name="connsiteX5" fmla="*/ 1784350 w 4997450"/>
              <a:gd name="connsiteY5" fmla="*/ 117476 h 117758"/>
              <a:gd name="connsiteX6" fmla="*/ 2143125 w 4997450"/>
              <a:gd name="connsiteY6" fmla="*/ 1 h 117758"/>
              <a:gd name="connsiteX7" fmla="*/ 2498725 w 4997450"/>
              <a:gd name="connsiteY7" fmla="*/ 114301 h 117758"/>
              <a:gd name="connsiteX8" fmla="*/ 2857500 w 4997450"/>
              <a:gd name="connsiteY8" fmla="*/ 6351 h 117758"/>
              <a:gd name="connsiteX9" fmla="*/ 3213100 w 4997450"/>
              <a:gd name="connsiteY9" fmla="*/ 114301 h 117758"/>
              <a:gd name="connsiteX10" fmla="*/ 3571875 w 4997450"/>
              <a:gd name="connsiteY10" fmla="*/ 3176 h 117758"/>
              <a:gd name="connsiteX11" fmla="*/ 3924300 w 4997450"/>
              <a:gd name="connsiteY11" fmla="*/ 117476 h 117758"/>
              <a:gd name="connsiteX12" fmla="*/ 4289425 w 4997450"/>
              <a:gd name="connsiteY12" fmla="*/ 3176 h 117758"/>
              <a:gd name="connsiteX13" fmla="*/ 4641850 w 4997450"/>
              <a:gd name="connsiteY13" fmla="*/ 117476 h 117758"/>
              <a:gd name="connsiteX14" fmla="*/ 4997450 w 4997450"/>
              <a:gd name="connsiteY14" fmla="*/ 3176 h 117758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8466 h 122853"/>
              <a:gd name="connsiteX1" fmla="*/ 355600 w 4997450"/>
              <a:gd name="connsiteY1" fmla="*/ 122766 h 122853"/>
              <a:gd name="connsiteX2" fmla="*/ 714375 w 4997450"/>
              <a:gd name="connsiteY2" fmla="*/ 11641 h 122853"/>
              <a:gd name="connsiteX3" fmla="*/ 1066800 w 4997450"/>
              <a:gd name="connsiteY3" fmla="*/ 122766 h 122853"/>
              <a:gd name="connsiteX4" fmla="*/ 1431925 w 4997450"/>
              <a:gd name="connsiteY4" fmla="*/ 8466 h 122853"/>
              <a:gd name="connsiteX5" fmla="*/ 1784350 w 4997450"/>
              <a:gd name="connsiteY5" fmla="*/ 122766 h 122853"/>
              <a:gd name="connsiteX6" fmla="*/ 2143125 w 4997450"/>
              <a:gd name="connsiteY6" fmla="*/ 5291 h 122853"/>
              <a:gd name="connsiteX7" fmla="*/ 2498725 w 4997450"/>
              <a:gd name="connsiteY7" fmla="*/ 119591 h 122853"/>
              <a:gd name="connsiteX8" fmla="*/ 2857500 w 4997450"/>
              <a:gd name="connsiteY8" fmla="*/ 11641 h 122853"/>
              <a:gd name="connsiteX9" fmla="*/ 3213100 w 4997450"/>
              <a:gd name="connsiteY9" fmla="*/ 119591 h 122853"/>
              <a:gd name="connsiteX10" fmla="*/ 3571875 w 4997450"/>
              <a:gd name="connsiteY10" fmla="*/ 8466 h 122853"/>
              <a:gd name="connsiteX11" fmla="*/ 3924300 w 4997450"/>
              <a:gd name="connsiteY11" fmla="*/ 122766 h 122853"/>
              <a:gd name="connsiteX12" fmla="*/ 4289425 w 4997450"/>
              <a:gd name="connsiteY12" fmla="*/ 8466 h 122853"/>
              <a:gd name="connsiteX13" fmla="*/ 4997450 w 4997450"/>
              <a:gd name="connsiteY13" fmla="*/ 8466 h 122853"/>
              <a:gd name="connsiteX0" fmla="*/ 0 w 4289425"/>
              <a:gd name="connsiteY0" fmla="*/ 3177 h 117564"/>
              <a:gd name="connsiteX1" fmla="*/ 355600 w 4289425"/>
              <a:gd name="connsiteY1" fmla="*/ 117477 h 117564"/>
              <a:gd name="connsiteX2" fmla="*/ 714375 w 4289425"/>
              <a:gd name="connsiteY2" fmla="*/ 6352 h 117564"/>
              <a:gd name="connsiteX3" fmla="*/ 1066800 w 4289425"/>
              <a:gd name="connsiteY3" fmla="*/ 117477 h 117564"/>
              <a:gd name="connsiteX4" fmla="*/ 1431925 w 4289425"/>
              <a:gd name="connsiteY4" fmla="*/ 3177 h 117564"/>
              <a:gd name="connsiteX5" fmla="*/ 1784350 w 4289425"/>
              <a:gd name="connsiteY5" fmla="*/ 117477 h 117564"/>
              <a:gd name="connsiteX6" fmla="*/ 2143125 w 4289425"/>
              <a:gd name="connsiteY6" fmla="*/ 2 h 117564"/>
              <a:gd name="connsiteX7" fmla="*/ 2498725 w 4289425"/>
              <a:gd name="connsiteY7" fmla="*/ 114302 h 117564"/>
              <a:gd name="connsiteX8" fmla="*/ 2857500 w 4289425"/>
              <a:gd name="connsiteY8" fmla="*/ 6352 h 117564"/>
              <a:gd name="connsiteX9" fmla="*/ 3213100 w 4289425"/>
              <a:gd name="connsiteY9" fmla="*/ 114302 h 117564"/>
              <a:gd name="connsiteX10" fmla="*/ 3571875 w 4289425"/>
              <a:gd name="connsiteY10" fmla="*/ 3177 h 117564"/>
              <a:gd name="connsiteX11" fmla="*/ 3924300 w 4289425"/>
              <a:gd name="connsiteY11" fmla="*/ 117477 h 117564"/>
              <a:gd name="connsiteX12" fmla="*/ 4289425 w 4289425"/>
              <a:gd name="connsiteY12" fmla="*/ 3177 h 117564"/>
              <a:gd name="connsiteX0" fmla="*/ 0 w 4289425"/>
              <a:gd name="connsiteY0" fmla="*/ 3177 h 117564"/>
              <a:gd name="connsiteX1" fmla="*/ 355600 w 4289425"/>
              <a:gd name="connsiteY1" fmla="*/ 117477 h 117564"/>
              <a:gd name="connsiteX2" fmla="*/ 714375 w 4289425"/>
              <a:gd name="connsiteY2" fmla="*/ 6352 h 117564"/>
              <a:gd name="connsiteX3" fmla="*/ 1066800 w 4289425"/>
              <a:gd name="connsiteY3" fmla="*/ 117477 h 117564"/>
              <a:gd name="connsiteX4" fmla="*/ 1431925 w 4289425"/>
              <a:gd name="connsiteY4" fmla="*/ 3177 h 117564"/>
              <a:gd name="connsiteX5" fmla="*/ 1784350 w 4289425"/>
              <a:gd name="connsiteY5" fmla="*/ 117477 h 117564"/>
              <a:gd name="connsiteX6" fmla="*/ 2143125 w 4289425"/>
              <a:gd name="connsiteY6" fmla="*/ 2 h 117564"/>
              <a:gd name="connsiteX7" fmla="*/ 2498725 w 4289425"/>
              <a:gd name="connsiteY7" fmla="*/ 114302 h 117564"/>
              <a:gd name="connsiteX8" fmla="*/ 2857500 w 4289425"/>
              <a:gd name="connsiteY8" fmla="*/ 6352 h 117564"/>
              <a:gd name="connsiteX9" fmla="*/ 3213100 w 4289425"/>
              <a:gd name="connsiteY9" fmla="*/ 114302 h 117564"/>
              <a:gd name="connsiteX10" fmla="*/ 3571875 w 4289425"/>
              <a:gd name="connsiteY10" fmla="*/ 3177 h 117564"/>
              <a:gd name="connsiteX11" fmla="*/ 3924300 w 4289425"/>
              <a:gd name="connsiteY11" fmla="*/ 117477 h 117564"/>
              <a:gd name="connsiteX12" fmla="*/ 4289425 w 4289425"/>
              <a:gd name="connsiteY12" fmla="*/ 3177 h 11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89425" h="117564">
                <a:moveTo>
                  <a:pt x="0" y="3177"/>
                </a:moveTo>
                <a:cubicBezTo>
                  <a:pt x="175419" y="2912"/>
                  <a:pt x="192088" y="116948"/>
                  <a:pt x="355600" y="117477"/>
                </a:cubicBezTo>
                <a:cubicBezTo>
                  <a:pt x="519112" y="118006"/>
                  <a:pt x="525992" y="6352"/>
                  <a:pt x="714375" y="6352"/>
                </a:cubicBezTo>
                <a:cubicBezTo>
                  <a:pt x="902758" y="6352"/>
                  <a:pt x="899583" y="121181"/>
                  <a:pt x="1066800" y="117477"/>
                </a:cubicBezTo>
                <a:cubicBezTo>
                  <a:pt x="1234017" y="113773"/>
                  <a:pt x="1261533" y="3177"/>
                  <a:pt x="1431925" y="3177"/>
                </a:cubicBezTo>
                <a:cubicBezTo>
                  <a:pt x="1602317" y="3177"/>
                  <a:pt x="1618192" y="118006"/>
                  <a:pt x="1784350" y="117477"/>
                </a:cubicBezTo>
                <a:cubicBezTo>
                  <a:pt x="1950508" y="116948"/>
                  <a:pt x="1970088" y="531"/>
                  <a:pt x="2143125" y="2"/>
                </a:cubicBezTo>
                <a:cubicBezTo>
                  <a:pt x="2316162" y="-527"/>
                  <a:pt x="2332038" y="110069"/>
                  <a:pt x="2498725" y="114302"/>
                </a:cubicBezTo>
                <a:cubicBezTo>
                  <a:pt x="2665412" y="118535"/>
                  <a:pt x="2678113" y="6352"/>
                  <a:pt x="2857500" y="6352"/>
                </a:cubicBezTo>
                <a:cubicBezTo>
                  <a:pt x="3036887" y="6352"/>
                  <a:pt x="3027363" y="111656"/>
                  <a:pt x="3213100" y="114302"/>
                </a:cubicBezTo>
                <a:cubicBezTo>
                  <a:pt x="3398837" y="116948"/>
                  <a:pt x="3383492" y="2648"/>
                  <a:pt x="3571875" y="3177"/>
                </a:cubicBezTo>
                <a:cubicBezTo>
                  <a:pt x="3760258" y="3706"/>
                  <a:pt x="3747558" y="117477"/>
                  <a:pt x="3924300" y="117477"/>
                </a:cubicBezTo>
                <a:cubicBezTo>
                  <a:pt x="4101042" y="117477"/>
                  <a:pt x="4116917" y="6352"/>
                  <a:pt x="4289425" y="3177"/>
                </a:cubicBezTo>
              </a:path>
            </a:pathLst>
          </a:custGeom>
          <a:ln w="889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4CC4F8-1D97-4821-88C8-9DD5438F49E2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3799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12825"/>
            <a:ext cx="8426450" cy="1447801"/>
          </a:xfrm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3051175"/>
            <a:ext cx="8426450" cy="720725"/>
          </a:xfrm>
        </p:spPr>
        <p:txBody>
          <a:bodyPr/>
          <a:lstStyle>
            <a:lvl1pPr algn="ctr">
              <a:lnSpc>
                <a:spcPct val="95000"/>
              </a:lnSpc>
              <a:defRPr sz="180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grpSp>
        <p:nvGrpSpPr>
          <p:cNvPr id="8" name="Grupp 7"/>
          <p:cNvGrpSpPr/>
          <p:nvPr userDrawn="1"/>
        </p:nvGrpSpPr>
        <p:grpSpPr>
          <a:xfrm>
            <a:off x="3171613" y="2655331"/>
            <a:ext cx="2800774" cy="198000"/>
            <a:chOff x="2637836" y="1858575"/>
            <a:chExt cx="2800774" cy="198000"/>
          </a:xfrm>
        </p:grpSpPr>
        <p:sp>
          <p:nvSpPr>
            <p:cNvPr id="9" name="Ellips 8"/>
            <p:cNvSpPr>
              <a:spLocks noChangeAspect="1"/>
            </p:cNvSpPr>
            <p:nvPr userDrawn="1"/>
          </p:nvSpPr>
          <p:spPr>
            <a:xfrm>
              <a:off x="4720056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2" name="Ellips 11"/>
            <p:cNvSpPr>
              <a:spLocks noChangeAspect="1"/>
            </p:cNvSpPr>
            <p:nvPr userDrawn="1"/>
          </p:nvSpPr>
          <p:spPr>
            <a:xfrm>
              <a:off x="4199501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3" name="Ellips 12"/>
            <p:cNvSpPr>
              <a:spLocks noChangeAspect="1"/>
            </p:cNvSpPr>
            <p:nvPr userDrawn="1"/>
          </p:nvSpPr>
          <p:spPr>
            <a:xfrm>
              <a:off x="5240610" y="1858575"/>
              <a:ext cx="198000" cy="198000"/>
            </a:xfrm>
            <a:custGeom>
              <a:avLst/>
              <a:gdLst>
                <a:gd name="connsiteX0" fmla="*/ 0 w 198000"/>
                <a:gd name="connsiteY0" fmla="*/ 99000 h 198000"/>
                <a:gd name="connsiteX1" fmla="*/ 99000 w 198000"/>
                <a:gd name="connsiteY1" fmla="*/ 0 h 198000"/>
                <a:gd name="connsiteX2" fmla="*/ 198000 w 198000"/>
                <a:gd name="connsiteY2" fmla="*/ 99000 h 198000"/>
                <a:gd name="connsiteX3" fmla="*/ 99000 w 198000"/>
                <a:gd name="connsiteY3" fmla="*/ 198000 h 198000"/>
                <a:gd name="connsiteX4" fmla="*/ 0 w 198000"/>
                <a:gd name="connsiteY4" fmla="*/ 99000 h 198000"/>
                <a:gd name="connsiteX0" fmla="*/ 99000 w 198000"/>
                <a:gd name="connsiteY0" fmla="*/ 198000 h 289440"/>
                <a:gd name="connsiteX1" fmla="*/ 0 w 198000"/>
                <a:gd name="connsiteY1" fmla="*/ 99000 h 289440"/>
                <a:gd name="connsiteX2" fmla="*/ 99000 w 198000"/>
                <a:gd name="connsiteY2" fmla="*/ 0 h 289440"/>
                <a:gd name="connsiteX3" fmla="*/ 198000 w 198000"/>
                <a:gd name="connsiteY3" fmla="*/ 99000 h 289440"/>
                <a:gd name="connsiteX4" fmla="*/ 190440 w 198000"/>
                <a:gd name="connsiteY4" fmla="*/ 289440 h 289440"/>
                <a:gd name="connsiteX0" fmla="*/ 99000 w 198000"/>
                <a:gd name="connsiteY0" fmla="*/ 198000 h 198000"/>
                <a:gd name="connsiteX1" fmla="*/ 0 w 198000"/>
                <a:gd name="connsiteY1" fmla="*/ 99000 h 198000"/>
                <a:gd name="connsiteX2" fmla="*/ 99000 w 198000"/>
                <a:gd name="connsiteY2" fmla="*/ 0 h 198000"/>
                <a:gd name="connsiteX3" fmla="*/ 198000 w 198000"/>
                <a:gd name="connsiteY3" fmla="*/ 99000 h 19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00" h="198000">
                  <a:moveTo>
                    <a:pt x="99000" y="198000"/>
                  </a:moveTo>
                  <a:cubicBezTo>
                    <a:pt x="44324" y="198000"/>
                    <a:pt x="0" y="153676"/>
                    <a:pt x="0" y="99000"/>
                  </a:cubicBezTo>
                  <a:cubicBezTo>
                    <a:pt x="0" y="44324"/>
                    <a:pt x="44324" y="0"/>
                    <a:pt x="99000" y="0"/>
                  </a:cubicBezTo>
                  <a:cubicBezTo>
                    <a:pt x="153676" y="0"/>
                    <a:pt x="198000" y="44324"/>
                    <a:pt x="198000" y="9900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4" name="Ellips 13"/>
            <p:cNvSpPr>
              <a:spLocks noChangeAspect="1"/>
            </p:cNvSpPr>
            <p:nvPr userDrawn="1"/>
          </p:nvSpPr>
          <p:spPr>
            <a:xfrm>
              <a:off x="3678946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5" name="Ellips 12"/>
            <p:cNvSpPr>
              <a:spLocks noChangeAspect="1"/>
            </p:cNvSpPr>
            <p:nvPr userDrawn="1"/>
          </p:nvSpPr>
          <p:spPr>
            <a:xfrm rot="10800000">
              <a:off x="3158391" y="1858575"/>
              <a:ext cx="198000" cy="198000"/>
            </a:xfrm>
            <a:custGeom>
              <a:avLst/>
              <a:gdLst>
                <a:gd name="connsiteX0" fmla="*/ 0 w 198000"/>
                <a:gd name="connsiteY0" fmla="*/ 99000 h 198000"/>
                <a:gd name="connsiteX1" fmla="*/ 99000 w 198000"/>
                <a:gd name="connsiteY1" fmla="*/ 0 h 198000"/>
                <a:gd name="connsiteX2" fmla="*/ 198000 w 198000"/>
                <a:gd name="connsiteY2" fmla="*/ 99000 h 198000"/>
                <a:gd name="connsiteX3" fmla="*/ 99000 w 198000"/>
                <a:gd name="connsiteY3" fmla="*/ 198000 h 198000"/>
                <a:gd name="connsiteX4" fmla="*/ 0 w 198000"/>
                <a:gd name="connsiteY4" fmla="*/ 99000 h 198000"/>
                <a:gd name="connsiteX0" fmla="*/ 99000 w 198000"/>
                <a:gd name="connsiteY0" fmla="*/ 198000 h 289440"/>
                <a:gd name="connsiteX1" fmla="*/ 0 w 198000"/>
                <a:gd name="connsiteY1" fmla="*/ 99000 h 289440"/>
                <a:gd name="connsiteX2" fmla="*/ 99000 w 198000"/>
                <a:gd name="connsiteY2" fmla="*/ 0 h 289440"/>
                <a:gd name="connsiteX3" fmla="*/ 198000 w 198000"/>
                <a:gd name="connsiteY3" fmla="*/ 99000 h 289440"/>
                <a:gd name="connsiteX4" fmla="*/ 190440 w 198000"/>
                <a:gd name="connsiteY4" fmla="*/ 289440 h 289440"/>
                <a:gd name="connsiteX0" fmla="*/ 99000 w 198000"/>
                <a:gd name="connsiteY0" fmla="*/ 198000 h 198000"/>
                <a:gd name="connsiteX1" fmla="*/ 0 w 198000"/>
                <a:gd name="connsiteY1" fmla="*/ 99000 h 198000"/>
                <a:gd name="connsiteX2" fmla="*/ 99000 w 198000"/>
                <a:gd name="connsiteY2" fmla="*/ 0 h 198000"/>
                <a:gd name="connsiteX3" fmla="*/ 198000 w 198000"/>
                <a:gd name="connsiteY3" fmla="*/ 99000 h 19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00" h="198000">
                  <a:moveTo>
                    <a:pt x="99000" y="198000"/>
                  </a:moveTo>
                  <a:cubicBezTo>
                    <a:pt x="44324" y="198000"/>
                    <a:pt x="0" y="153676"/>
                    <a:pt x="0" y="99000"/>
                  </a:cubicBezTo>
                  <a:cubicBezTo>
                    <a:pt x="0" y="44324"/>
                    <a:pt x="44324" y="0"/>
                    <a:pt x="99000" y="0"/>
                  </a:cubicBezTo>
                  <a:cubicBezTo>
                    <a:pt x="153676" y="0"/>
                    <a:pt x="198000" y="44324"/>
                    <a:pt x="198000" y="9900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6" name="Ellips 15"/>
            <p:cNvSpPr>
              <a:spLocks noChangeAspect="1"/>
            </p:cNvSpPr>
            <p:nvPr userDrawn="1"/>
          </p:nvSpPr>
          <p:spPr>
            <a:xfrm>
              <a:off x="2637836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BCBBF7-7FB2-4F3F-A424-F6979A831091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735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12825"/>
            <a:ext cx="8426450" cy="1446801"/>
          </a:xfrm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2613600"/>
            <a:ext cx="8426450" cy="415349"/>
          </a:xfrm>
        </p:spPr>
        <p:txBody>
          <a:bodyPr/>
          <a:lstStyle>
            <a:lvl1pPr algn="ctr">
              <a:lnSpc>
                <a:spcPct val="9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grpSp>
        <p:nvGrpSpPr>
          <p:cNvPr id="8" name="Grupp 7"/>
          <p:cNvGrpSpPr/>
          <p:nvPr userDrawn="1"/>
        </p:nvGrpSpPr>
        <p:grpSpPr>
          <a:xfrm>
            <a:off x="3123136" y="2988000"/>
            <a:ext cx="3043777" cy="414001"/>
            <a:chOff x="2435957" y="2828543"/>
            <a:chExt cx="3043777" cy="414001"/>
          </a:xfrm>
        </p:grpSpPr>
        <p:sp>
          <p:nvSpPr>
            <p:cNvPr id="7" name="Rektangel 6"/>
            <p:cNvSpPr/>
            <p:nvPr userDrawn="1"/>
          </p:nvSpPr>
          <p:spPr>
            <a:xfrm rot="18900000">
              <a:off x="2435957" y="2828545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9" name="Rektangel 18"/>
            <p:cNvSpPr/>
            <p:nvPr userDrawn="1"/>
          </p:nvSpPr>
          <p:spPr>
            <a:xfrm rot="18900000">
              <a:off x="2926849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0" name="Rektangel 19"/>
            <p:cNvSpPr/>
            <p:nvPr userDrawn="1"/>
          </p:nvSpPr>
          <p:spPr>
            <a:xfrm rot="18900000">
              <a:off x="3417741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1" name="Rektangel 20"/>
            <p:cNvSpPr/>
            <p:nvPr userDrawn="1"/>
          </p:nvSpPr>
          <p:spPr>
            <a:xfrm rot="18900000">
              <a:off x="3908633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2" name="Rektangel 21"/>
            <p:cNvSpPr/>
            <p:nvPr userDrawn="1"/>
          </p:nvSpPr>
          <p:spPr>
            <a:xfrm rot="18900000">
              <a:off x="4399525" y="2828544"/>
              <a:ext cx="98425" cy="413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3" name="Rektangel 22"/>
            <p:cNvSpPr/>
            <p:nvPr userDrawn="1"/>
          </p:nvSpPr>
          <p:spPr>
            <a:xfrm rot="18900000">
              <a:off x="4890417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4" name="Rektangel 23"/>
            <p:cNvSpPr/>
            <p:nvPr userDrawn="1"/>
          </p:nvSpPr>
          <p:spPr>
            <a:xfrm rot="18900000">
              <a:off x="5381309" y="2828543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D2B401-A6C1-47E2-9B33-4DA37E0DF117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4737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12825"/>
            <a:ext cx="8426450" cy="1447801"/>
          </a:xfrm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3051175"/>
            <a:ext cx="8426450" cy="720725"/>
          </a:xfrm>
        </p:spPr>
        <p:txBody>
          <a:bodyPr/>
          <a:lstStyle>
            <a:lvl1pPr algn="ctr">
              <a:lnSpc>
                <a:spcPct val="95000"/>
              </a:lnSpc>
              <a:defRPr sz="180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2592000" y="2709414"/>
            <a:ext cx="3960000" cy="92971"/>
            <a:chOff x="2592000" y="2709414"/>
            <a:chExt cx="3960000" cy="92971"/>
          </a:xfrm>
        </p:grpSpPr>
        <p:sp>
          <p:nvSpPr>
            <p:cNvPr id="6" name="Rektangel 5"/>
            <p:cNvSpPr/>
            <p:nvPr userDrawn="1"/>
          </p:nvSpPr>
          <p:spPr>
            <a:xfrm>
              <a:off x="2592000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2" name="Rektangel 11"/>
            <p:cNvSpPr/>
            <p:nvPr userDrawn="1"/>
          </p:nvSpPr>
          <p:spPr>
            <a:xfrm>
              <a:off x="3199812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3" name="Rektangel 12"/>
            <p:cNvSpPr/>
            <p:nvPr userDrawn="1"/>
          </p:nvSpPr>
          <p:spPr>
            <a:xfrm>
              <a:off x="3807625" y="2709414"/>
              <a:ext cx="313125" cy="929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4" name="Rektangel 13"/>
            <p:cNvSpPr/>
            <p:nvPr userDrawn="1"/>
          </p:nvSpPr>
          <p:spPr>
            <a:xfrm>
              <a:off x="4415438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5" name="Rektangel 14"/>
            <p:cNvSpPr/>
            <p:nvPr userDrawn="1"/>
          </p:nvSpPr>
          <p:spPr>
            <a:xfrm>
              <a:off x="5023251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6" name="Rektangel 15"/>
            <p:cNvSpPr/>
            <p:nvPr userDrawn="1"/>
          </p:nvSpPr>
          <p:spPr>
            <a:xfrm>
              <a:off x="5631063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7" name="Rektangel 16"/>
            <p:cNvSpPr/>
            <p:nvPr userDrawn="1"/>
          </p:nvSpPr>
          <p:spPr>
            <a:xfrm>
              <a:off x="6238875" y="2709414"/>
              <a:ext cx="313125" cy="929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8" name="Platshållare fö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2D22F6-B617-45E1-9166-B00B1AB2BE4A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294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8C6628-DB45-42E7-A81E-30290FE114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E4E7DDD-A34D-4542-AC1B-E551D89B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F581-7378-426B-80F9-8CDD5FB71231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187DA18-3640-4ECA-AF96-5C0B1711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6AC03A7-6564-4B9C-944F-07AE4149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7966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4304A9-AB1F-4FC0-A308-05A2ABAE6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748732-0971-4FEA-ABD1-69385C3B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7D2F-6BC6-4E81-8FE4-3D4BA9C49048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734AEE-519F-42A1-986C-102148BD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5E0B101-04F6-4AB3-AEBE-3B170B8A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94EB835-DD35-405B-932E-86D3D88696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776" y="1012825"/>
            <a:ext cx="8426450" cy="34575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0576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objek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358775" y="1011600"/>
            <a:ext cx="8426450" cy="288000"/>
          </a:xfrm>
        </p:spPr>
        <p:txBody>
          <a:bodyPr>
            <a:normAutofit/>
          </a:bodyPr>
          <a:lstStyle>
            <a:lvl1pPr>
              <a:defRPr sz="1500" b="1" spc="0" baseline="0">
                <a:latin typeface="+mn-lt"/>
                <a:cs typeface="FrankRuehl" panose="020B0604020202020204" pitchFamily="34" charset="-79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58775" y="1299600"/>
            <a:ext cx="8426450" cy="317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3D43411-8EEB-4753-BFE4-82C54E68B9FA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2021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2 objek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358775" y="1011600"/>
            <a:ext cx="4140200" cy="288000"/>
          </a:xfrm>
        </p:spPr>
        <p:txBody>
          <a:bodyPr>
            <a:normAutofit/>
          </a:bodyPr>
          <a:lstStyle>
            <a:lvl1pPr>
              <a:defRPr sz="1500" b="1" spc="0" baseline="0">
                <a:latin typeface="+mn-lt"/>
                <a:cs typeface="FrankRuehl" panose="020B0604020202020204" pitchFamily="34" charset="-79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58775" y="1299600"/>
            <a:ext cx="4140200" cy="3171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45025" y="1011600"/>
            <a:ext cx="4140200" cy="288000"/>
          </a:xfrm>
        </p:spPr>
        <p:txBody>
          <a:bodyPr>
            <a:normAutofit/>
          </a:bodyPr>
          <a:lstStyle>
            <a:lvl1pPr>
              <a:defRPr sz="15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5"/>
          </p:nvPr>
        </p:nvSpPr>
        <p:spPr>
          <a:xfrm>
            <a:off x="4645025" y="1299600"/>
            <a:ext cx="4140200" cy="3171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B6DB41A-7E21-4EFC-9688-C1EA0EF0E1FA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338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bild,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470401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08000"/>
            <a:ext cx="8426450" cy="1404000"/>
          </a:xfrm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2538000"/>
            <a:ext cx="8426450" cy="1213263"/>
          </a:xfrm>
        </p:spPr>
        <p:txBody>
          <a:bodyPr>
            <a:normAutofit/>
          </a:bodyPr>
          <a:lstStyle>
            <a:lvl1pPr algn="ctr">
              <a:lnSpc>
                <a:spcPct val="95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7BB490F-00CB-4A8F-9BD9-9BFB9DA3EC4F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6953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60000"/>
            <a:ext cx="8426450" cy="439200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799200"/>
            <a:ext cx="8426450" cy="325014"/>
          </a:xfrm>
        </p:spPr>
        <p:txBody>
          <a:bodyPr>
            <a:noAutofit/>
          </a:bodyPr>
          <a:lstStyle>
            <a:lvl1pPr>
              <a:defRPr sz="1800" i="1" baseline="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A08C73-99C6-4EC8-9AE6-194F2A741517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6868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440426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799200"/>
            <a:ext cx="8426450" cy="325014"/>
          </a:xfrm>
        </p:spPr>
        <p:txBody>
          <a:bodyPr>
            <a:noAutofit/>
          </a:bodyPr>
          <a:lstStyle>
            <a:lvl1pPr>
              <a:defRPr sz="1800" i="1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358775" y="1332000"/>
            <a:ext cx="8426450" cy="3138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BE40EB-B674-4D14-BFCC-EE5ED7282C05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6227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öv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720000"/>
            <a:ext cx="8426450" cy="360000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360362"/>
            <a:ext cx="8426450" cy="324651"/>
          </a:xfrm>
        </p:spPr>
        <p:txBody>
          <a:bodyPr>
            <a:noAutofit/>
          </a:bodyPr>
          <a:lstStyle>
            <a:lvl1pPr>
              <a:defRPr sz="1800" i="1" baseline="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6EDC55-3EFF-42D3-8229-0569261FE568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2147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över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720000"/>
            <a:ext cx="8426450" cy="360000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360362"/>
            <a:ext cx="8426450" cy="324651"/>
          </a:xfrm>
        </p:spPr>
        <p:txBody>
          <a:bodyPr>
            <a:noAutofit/>
          </a:bodyPr>
          <a:lstStyle>
            <a:lvl1pPr>
              <a:defRPr sz="1800" i="1" baseline="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458891-C507-450C-A58B-51FFE94782E7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innehåll 8">
            <a:extLst>
              <a:ext uri="{FF2B5EF4-FFF2-40B4-BE49-F238E27FC236}">
                <a16:creationId xmlns:a16="http://schemas.microsoft.com/office/drawing/2014/main" id="{73C66600-DFFE-4510-B0FB-111C5D903B4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58775" y="1332000"/>
            <a:ext cx="8426450" cy="3138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484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37" hasCustomPrompt="1"/>
          </p:nvPr>
        </p:nvSpPr>
        <p:spPr>
          <a:xfrm>
            <a:off x="5943601" y="360000"/>
            <a:ext cx="2827082" cy="522061"/>
          </a:xfrm>
          <a:ln w="31750">
            <a:solidFill>
              <a:schemeClr val="accent1"/>
            </a:solidFill>
            <a:miter lim="800000"/>
          </a:ln>
        </p:spPr>
        <p:txBody>
          <a:bodyPr lIns="144000" tIns="36000" anchor="ctr">
            <a:normAutofit/>
          </a:bodyPr>
          <a:lstStyle>
            <a:lvl1pPr>
              <a:lnSpc>
                <a:spcPct val="90000"/>
              </a:lnSpc>
              <a:defRPr sz="15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5943600" y="882061"/>
            <a:ext cx="2826000" cy="3572464"/>
          </a:xfrm>
          <a:ln w="31750">
            <a:solidFill>
              <a:schemeClr val="accent1"/>
            </a:solidFill>
            <a:miter lim="800000"/>
          </a:ln>
        </p:spPr>
        <p:txBody>
          <a:bodyPr lIns="144000" tIns="108000" rIns="108000" anchor="t">
            <a:noAutofit/>
          </a:bodyPr>
          <a:lstStyle>
            <a:lvl1pPr marL="144000" marR="0" indent="-144000" algn="l" defTabSz="4572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/>
            </a:lvl1pPr>
          </a:lstStyle>
          <a:p>
            <a:pPr lvl="0"/>
            <a:r>
              <a:rPr lang="sv-SE" dirty="0"/>
              <a:t>Skriv in punktlista (om du istället vill ha löpande text kan du klicka bort listläget i menyn.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E1970097-6E3A-4F91-83A5-8DF0DC208F5F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D902A238-18A8-4BDF-979A-E951C0821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5209200" cy="576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E66A6F27-B334-4257-9662-90B3EA9133B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8775" y="1012825"/>
            <a:ext cx="5209200" cy="34575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Klicka här för att ändra text.</a:t>
            </a:r>
          </a:p>
        </p:txBody>
      </p:sp>
    </p:spTree>
    <p:extLst>
      <p:ext uri="{BB962C8B-B14F-4D97-AF65-F5344CB8AC3E}">
        <p14:creationId xmlns:p14="http://schemas.microsoft.com/office/powerpoint/2010/main" val="1799123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faktaru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5927724" y="1299600"/>
            <a:ext cx="2857501" cy="3170800"/>
          </a:xfrm>
          <a:solidFill>
            <a:schemeClr val="accent5">
              <a:alpha val="50000"/>
            </a:schemeClr>
          </a:solidFill>
          <a:ln w="31750">
            <a:noFill/>
            <a:miter lim="800000"/>
          </a:ln>
        </p:spPr>
        <p:txBody>
          <a:bodyPr lIns="144000" tIns="144000" rIns="108000" anchor="t">
            <a:noAutofit/>
          </a:bodyPr>
          <a:lstStyle>
            <a:lvl1pPr marL="144000" marR="0" indent="-144000" algn="l" defTabSz="4572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/>
            </a:lvl1pPr>
          </a:lstStyle>
          <a:p>
            <a:pPr lvl="0"/>
            <a:r>
              <a:rPr lang="sv-SE" dirty="0"/>
              <a:t>Skriv in punktlista (om du istället vill ha löpande text kan du klicka bort listläget i menyn.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AD654BC0-0505-48EF-8052-54B4ED4A8A79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D902A238-18A8-4BDF-979A-E951C0821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76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E66A6F27-B334-4257-9662-90B3EA9133B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8775" y="1012825"/>
            <a:ext cx="5209200" cy="34575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Klicka här för att ändra text.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641035-7216-48C7-A5DC-A9AD52FFC4DD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 rot="2700000">
            <a:off x="6173999" y="1227599"/>
            <a:ext cx="144000" cy="144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37" hasCustomPrompt="1"/>
          </p:nvPr>
        </p:nvSpPr>
        <p:spPr>
          <a:xfrm>
            <a:off x="5927724" y="1012825"/>
            <a:ext cx="2857501" cy="324000"/>
          </a:xfrm>
          <a:ln w="31750">
            <a:noFill/>
            <a:miter lim="800000"/>
          </a:ln>
        </p:spPr>
        <p:txBody>
          <a:bodyPr lIns="0" tIns="0" anchor="t" anchorCtr="0">
            <a:normAutofit/>
          </a:bodyPr>
          <a:lstStyle>
            <a:lvl1pPr>
              <a:defRPr sz="15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</p:spTree>
    <p:extLst>
      <p:ext uri="{BB962C8B-B14F-4D97-AF65-F5344CB8AC3E}">
        <p14:creationId xmlns:p14="http://schemas.microsoft.com/office/powerpoint/2010/main" val="838603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0C1F19-0230-4009-A2C4-1657CBA59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3852000" cy="576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E637FDA-3FFB-4E88-A376-F7B3E1E2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8891-5CAD-402D-9EA5-18AD96DE9A16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A467239-01FE-4FEE-A714-2A2CD7A8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8A22486-B0D4-402D-845D-1B6C1107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CFAA4906-5E49-4FD8-8F8B-E505A25B2F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358774"/>
            <a:ext cx="4213225" cy="4111626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5CBB588F-A7D3-4A09-A632-4B802091E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8775" y="1012825"/>
            <a:ext cx="3852000" cy="34575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Klicka här för att ändra text.</a:t>
            </a:r>
          </a:p>
        </p:txBody>
      </p:sp>
    </p:spTree>
    <p:extLst>
      <p:ext uri="{BB962C8B-B14F-4D97-AF65-F5344CB8AC3E}">
        <p14:creationId xmlns:p14="http://schemas.microsoft.com/office/powerpoint/2010/main" val="357309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CFAA4906-5E49-4FD8-8F8B-E505A25B2F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8775" y="358774"/>
            <a:ext cx="4213225" cy="4111626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00C1F19-0230-4009-A2C4-1657CBA59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225" y="358774"/>
            <a:ext cx="3852000" cy="576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E637FDA-3FFB-4E88-A376-F7B3E1E2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7E90-C4AA-48AB-88D6-1048331A5E44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A467239-01FE-4FEE-A714-2A2CD7A8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8A22486-B0D4-402D-845D-1B6C1107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5CBB588F-A7D3-4A09-A632-4B802091E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33225" y="1012825"/>
            <a:ext cx="3852000" cy="34575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Klicka här för att ändra text.</a:t>
            </a:r>
          </a:p>
        </p:txBody>
      </p:sp>
    </p:spTree>
    <p:extLst>
      <p:ext uri="{BB962C8B-B14F-4D97-AF65-F5344CB8AC3E}">
        <p14:creationId xmlns:p14="http://schemas.microsoft.com/office/powerpoint/2010/main" val="1713926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no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Lägg till 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 flipH="1">
            <a:off x="5955738" y="1086046"/>
            <a:ext cx="2815621" cy="2063154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4445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4445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11" name="Platshållare för innehåll 7"/>
          <p:cNvSpPr>
            <a:spLocks noGrp="1"/>
          </p:cNvSpPr>
          <p:nvPr>
            <p:ph sz="quarter" idx="25"/>
          </p:nvPr>
        </p:nvSpPr>
        <p:spPr>
          <a:xfrm>
            <a:off x="358776" y="1012825"/>
            <a:ext cx="5209200" cy="34575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26" hasCustomPrompt="1"/>
          </p:nvPr>
        </p:nvSpPr>
        <p:spPr>
          <a:xfrm>
            <a:off x="5927725" y="1066800"/>
            <a:ext cx="2857500" cy="1701800"/>
          </a:xfrm>
        </p:spPr>
        <p:txBody>
          <a:bodyPr lIns="180000" tIns="180000" rIns="180000" bIns="180000" anchor="ctr">
            <a:normAutofit/>
          </a:bodyPr>
          <a:lstStyle>
            <a:lvl1pPr algn="ctr">
              <a:defRPr sz="1800" b="0" i="1"/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142BD78F-8E89-4201-AB2E-827DAC6F6510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3411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, rubrik vänst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470401"/>
          </a:xfrm>
          <a:solidFill>
            <a:schemeClr val="accent5"/>
          </a:solidFill>
        </p:spPr>
        <p:txBody>
          <a:bodyPr lIns="144000" tIns="72000" anchor="t">
            <a:normAutofit/>
          </a:bodyPr>
          <a:lstStyle>
            <a:lvl1pPr algn="l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F68FB61-C407-472D-BD67-B952AA674BFA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48F918F8-630B-4938-985C-5534B6A3F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60364"/>
            <a:ext cx="3571875" cy="3751200"/>
          </a:xfrm>
          <a:effectLst/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3000" kern="0" spc="-8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D66796-E07E-4CC7-9C6C-657D4680F7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72000" y="0"/>
            <a:ext cx="4572000" cy="4471200"/>
          </a:xfrm>
          <a:solidFill>
            <a:srgbClr val="00427A">
              <a:alpha val="85098"/>
            </a:srgbClr>
          </a:solidFill>
        </p:spPr>
        <p:txBody>
          <a:bodyPr lIns="360000" tIns="360000" rIns="360000" bIns="360000"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Här kan du lägga till text eller grafik.</a:t>
            </a:r>
          </a:p>
        </p:txBody>
      </p:sp>
    </p:spTree>
    <p:extLst>
      <p:ext uri="{BB962C8B-B14F-4D97-AF65-F5344CB8AC3E}">
        <p14:creationId xmlns:p14="http://schemas.microsoft.com/office/powerpoint/2010/main" val="111153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bild, sidfot, vit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358775" y="360363"/>
            <a:ext cx="8426450" cy="4110038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27099" y="1012825"/>
            <a:ext cx="7289801" cy="1555586"/>
          </a:xfrm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927099" y="2694412"/>
            <a:ext cx="7289801" cy="1201314"/>
          </a:xfrm>
        </p:spPr>
        <p:txBody>
          <a:bodyPr>
            <a:normAutofit/>
          </a:bodyPr>
          <a:lstStyle>
            <a:lvl1pPr algn="ctr">
              <a:lnSpc>
                <a:spcPct val="95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EE331C7-21B9-492D-8D80-401182EA9908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8606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, innehåll v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8A37E02B-06F2-49F0-BE0E-689EA4C3F7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470401"/>
          </a:xfrm>
          <a:solidFill>
            <a:schemeClr val="accent5"/>
          </a:solidFill>
        </p:spPr>
        <p:txBody>
          <a:bodyPr lIns="144000" tIns="72000" anchor="t">
            <a:normAutofit/>
          </a:bodyPr>
          <a:lstStyle>
            <a:lvl1pPr algn="ctr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74304A9-AB1F-4FC0-A308-05A2ABAE6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748732-0971-4FEA-ABD1-69385C3B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40DA-7902-48EB-A434-140D681EBDEE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734AEE-519F-42A1-986C-102148BD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5E0B101-04F6-4AB3-AEBE-3B170B8A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94EB835-DD35-405B-932E-86D3D88696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776" y="1012825"/>
            <a:ext cx="8426450" cy="3457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2740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s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359025" y="929899"/>
            <a:ext cx="4425950" cy="2697884"/>
          </a:xfrm>
        </p:spPr>
        <p:txBody>
          <a:bodyPr lIns="180000" tIns="180000" rIns="180000" bIns="180000" anchor="ctr"/>
          <a:lstStyle>
            <a:lvl1pPr algn="ctr">
              <a:lnSpc>
                <a:spcPct val="90000"/>
              </a:lnSpc>
              <a:defRPr sz="2400" b="0" i="1" kern="1200" spc="-40" baseline="0"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sv-SE" dirty="0"/>
              <a:t>Lägg till text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2412000" y="948561"/>
            <a:ext cx="4321659" cy="3171405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6350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635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E939-C9A7-4103-B1AE-A48DCD96819E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8359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s rubrik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359025" y="1008000"/>
            <a:ext cx="4425950" cy="2628000"/>
          </a:xfrm>
        </p:spPr>
        <p:txBody>
          <a:bodyPr lIns="180000" tIns="180000" rIns="180000" bIns="180000" anchor="ctr"/>
          <a:lstStyle>
            <a:lvl1pPr algn="ctr">
              <a:lnSpc>
                <a:spcPct val="80000"/>
              </a:lnSpc>
              <a:defRPr sz="4000" kern="0" spc="-80" baseline="0"/>
            </a:lvl1pPr>
          </a:lstStyle>
          <a:p>
            <a:r>
              <a:rPr lang="sv-SE" dirty="0"/>
              <a:t>Lägg till 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2412000" y="948561"/>
            <a:ext cx="4321659" cy="3171405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6350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635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7E64-75E1-403D-AB82-F4EFC43AA289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848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ida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358775" y="1012824"/>
            <a:ext cx="2000250" cy="2016125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53" hasCustomPrompt="1"/>
          </p:nvPr>
        </p:nvSpPr>
        <p:spPr>
          <a:xfrm>
            <a:off x="358775" y="3283200"/>
            <a:ext cx="2000250" cy="216000"/>
          </a:xfrm>
        </p:spPr>
        <p:txBody>
          <a:bodyPr>
            <a:noAutofit/>
          </a:bodyPr>
          <a:lstStyle>
            <a:lvl1pPr>
              <a:defRPr sz="12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57" hasCustomPrompt="1"/>
          </p:nvPr>
        </p:nvSpPr>
        <p:spPr>
          <a:xfrm>
            <a:off x="358775" y="3531600"/>
            <a:ext cx="2000250" cy="626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Lägg till titel</a:t>
            </a:r>
          </a:p>
          <a:p>
            <a:pPr lvl="0"/>
            <a:r>
              <a:rPr lang="sv-SE" dirty="0"/>
              <a:t>Lägg till eventuell annan information</a:t>
            </a:r>
          </a:p>
        </p:txBody>
      </p:sp>
      <p:sp>
        <p:nvSpPr>
          <p:cNvPr id="20" name="Platshållare för bild 6"/>
          <p:cNvSpPr>
            <a:spLocks noGrp="1"/>
          </p:cNvSpPr>
          <p:nvPr>
            <p:ph type="pic" sz="quarter" idx="20"/>
          </p:nvPr>
        </p:nvSpPr>
        <p:spPr>
          <a:xfrm>
            <a:off x="2501900" y="1012824"/>
            <a:ext cx="1997075" cy="2016125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9" name="Platshållare för text 7"/>
          <p:cNvSpPr>
            <a:spLocks noGrp="1"/>
          </p:cNvSpPr>
          <p:nvPr>
            <p:ph type="body" sz="quarter" idx="54" hasCustomPrompt="1"/>
          </p:nvPr>
        </p:nvSpPr>
        <p:spPr>
          <a:xfrm>
            <a:off x="2501900" y="3283200"/>
            <a:ext cx="1998000" cy="216000"/>
          </a:xfrm>
        </p:spPr>
        <p:txBody>
          <a:bodyPr>
            <a:noAutofit/>
          </a:bodyPr>
          <a:lstStyle>
            <a:lvl1pPr>
              <a:defRPr sz="12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55" name="Platshållare för text 14"/>
          <p:cNvSpPr>
            <a:spLocks noGrp="1"/>
          </p:cNvSpPr>
          <p:nvPr>
            <p:ph type="body" sz="quarter" idx="58" hasCustomPrompt="1"/>
          </p:nvPr>
        </p:nvSpPr>
        <p:spPr>
          <a:xfrm>
            <a:off x="2501900" y="3531600"/>
            <a:ext cx="1998000" cy="626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Lägg till titel</a:t>
            </a:r>
          </a:p>
          <a:p>
            <a:pPr lvl="0"/>
            <a:r>
              <a:rPr lang="sv-SE" dirty="0"/>
              <a:t>Lägg till eventuell annan information</a:t>
            </a:r>
          </a:p>
        </p:txBody>
      </p:sp>
      <p:sp>
        <p:nvSpPr>
          <p:cNvPr id="27" name="Platshållare för bild 6"/>
          <p:cNvSpPr>
            <a:spLocks noGrp="1"/>
          </p:cNvSpPr>
          <p:nvPr>
            <p:ph type="pic" sz="quarter" idx="27"/>
          </p:nvPr>
        </p:nvSpPr>
        <p:spPr>
          <a:xfrm>
            <a:off x="4647600" y="1012824"/>
            <a:ext cx="1998000" cy="2016125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3" name="Platshållare för text 7"/>
          <p:cNvSpPr>
            <a:spLocks noGrp="1"/>
          </p:cNvSpPr>
          <p:nvPr>
            <p:ph type="body" sz="quarter" idx="55" hasCustomPrompt="1"/>
          </p:nvPr>
        </p:nvSpPr>
        <p:spPr>
          <a:xfrm>
            <a:off x="4647600" y="3283200"/>
            <a:ext cx="1994499" cy="216000"/>
          </a:xfrm>
        </p:spPr>
        <p:txBody>
          <a:bodyPr>
            <a:noAutofit/>
          </a:bodyPr>
          <a:lstStyle>
            <a:lvl1pPr>
              <a:defRPr sz="12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56" name="Platshållare för text 14"/>
          <p:cNvSpPr>
            <a:spLocks noGrp="1"/>
          </p:cNvSpPr>
          <p:nvPr>
            <p:ph type="body" sz="quarter" idx="59" hasCustomPrompt="1"/>
          </p:nvPr>
        </p:nvSpPr>
        <p:spPr>
          <a:xfrm>
            <a:off x="4648199" y="3531600"/>
            <a:ext cx="1993899" cy="626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Lägg till titel</a:t>
            </a:r>
          </a:p>
          <a:p>
            <a:pPr lvl="0"/>
            <a:r>
              <a:rPr lang="sv-SE" dirty="0"/>
              <a:t>Lägg till eventuell annan information</a:t>
            </a:r>
          </a:p>
        </p:txBody>
      </p:sp>
      <p:sp>
        <p:nvSpPr>
          <p:cNvPr id="34" name="Platshållare för bild 6"/>
          <p:cNvSpPr>
            <a:spLocks noGrp="1"/>
          </p:cNvSpPr>
          <p:nvPr>
            <p:ph type="pic" sz="quarter" idx="34"/>
          </p:nvPr>
        </p:nvSpPr>
        <p:spPr>
          <a:xfrm>
            <a:off x="6786000" y="1012824"/>
            <a:ext cx="1998000" cy="2016125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4" name="Platshållare för text 7"/>
          <p:cNvSpPr>
            <a:spLocks noGrp="1"/>
          </p:cNvSpPr>
          <p:nvPr>
            <p:ph type="body" sz="quarter" idx="56" hasCustomPrompt="1"/>
          </p:nvPr>
        </p:nvSpPr>
        <p:spPr>
          <a:xfrm>
            <a:off x="6784975" y="3283200"/>
            <a:ext cx="2000250" cy="216000"/>
          </a:xfrm>
        </p:spPr>
        <p:txBody>
          <a:bodyPr>
            <a:noAutofit/>
          </a:bodyPr>
          <a:lstStyle>
            <a:lvl1pPr>
              <a:defRPr sz="12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57" name="Platshållare för text 14"/>
          <p:cNvSpPr>
            <a:spLocks noGrp="1"/>
          </p:cNvSpPr>
          <p:nvPr>
            <p:ph type="body" sz="quarter" idx="60" hasCustomPrompt="1"/>
          </p:nvPr>
        </p:nvSpPr>
        <p:spPr>
          <a:xfrm>
            <a:off x="6784975" y="3531600"/>
            <a:ext cx="2000250" cy="626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Lägg till titel</a:t>
            </a:r>
          </a:p>
          <a:p>
            <a:pPr lvl="0"/>
            <a:r>
              <a:rPr lang="sv-SE" dirty="0"/>
              <a:t>Lägg till eventuell annan information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77"/>
          </p:nvPr>
        </p:nvSpPr>
        <p:spPr/>
        <p:txBody>
          <a:bodyPr/>
          <a:lstStyle/>
          <a:p>
            <a:fld id="{4884CC9B-BAD3-491B-80BA-057F455EA381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78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79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tabell 3">
            <a:extLst>
              <a:ext uri="{FF2B5EF4-FFF2-40B4-BE49-F238E27FC236}">
                <a16:creationId xmlns:a16="http://schemas.microsoft.com/office/drawing/2014/main" id="{9D2BC1A9-CECA-433A-9FE0-D2F0546492E2}"/>
              </a:ext>
            </a:extLst>
          </p:cNvPr>
          <p:cNvSpPr>
            <a:spLocks noGrp="1"/>
          </p:cNvSpPr>
          <p:nvPr>
            <p:ph type="tbl" sz="quarter" idx="80" hasCustomPrompt="1"/>
          </p:nvPr>
        </p:nvSpPr>
        <p:spPr>
          <a:xfrm>
            <a:off x="358775" y="3175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1" name="Platshållare för tabell 3">
            <a:extLst>
              <a:ext uri="{FF2B5EF4-FFF2-40B4-BE49-F238E27FC236}">
                <a16:creationId xmlns:a16="http://schemas.microsoft.com/office/drawing/2014/main" id="{7853DE58-6AAF-4C59-B8B7-7D8F25A5272F}"/>
              </a:ext>
            </a:extLst>
          </p:cNvPr>
          <p:cNvSpPr>
            <a:spLocks noGrp="1"/>
          </p:cNvSpPr>
          <p:nvPr>
            <p:ph type="tbl" sz="quarter" idx="81" hasCustomPrompt="1"/>
          </p:nvPr>
        </p:nvSpPr>
        <p:spPr>
          <a:xfrm>
            <a:off x="2498725" y="3175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2" name="Platshållare för tabell 3">
            <a:extLst>
              <a:ext uri="{FF2B5EF4-FFF2-40B4-BE49-F238E27FC236}">
                <a16:creationId xmlns:a16="http://schemas.microsoft.com/office/drawing/2014/main" id="{48003962-C871-4CA0-B649-D7D1A15A5244}"/>
              </a:ext>
            </a:extLst>
          </p:cNvPr>
          <p:cNvSpPr>
            <a:spLocks noGrp="1"/>
          </p:cNvSpPr>
          <p:nvPr>
            <p:ph type="tbl" sz="quarter" idx="82" hasCustomPrompt="1"/>
          </p:nvPr>
        </p:nvSpPr>
        <p:spPr>
          <a:xfrm>
            <a:off x="4648199" y="3175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3" name="Platshållare för tabell 3">
            <a:extLst>
              <a:ext uri="{FF2B5EF4-FFF2-40B4-BE49-F238E27FC236}">
                <a16:creationId xmlns:a16="http://schemas.microsoft.com/office/drawing/2014/main" id="{F55151F3-2932-426C-8A70-F4328088CDC0}"/>
              </a:ext>
            </a:extLst>
          </p:cNvPr>
          <p:cNvSpPr>
            <a:spLocks noGrp="1"/>
          </p:cNvSpPr>
          <p:nvPr>
            <p:ph type="tbl" sz="quarter" idx="83" hasCustomPrompt="1"/>
          </p:nvPr>
        </p:nvSpPr>
        <p:spPr>
          <a:xfrm>
            <a:off x="6786000" y="3175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4" name="Platshållare för tabell 3">
            <a:extLst>
              <a:ext uri="{FF2B5EF4-FFF2-40B4-BE49-F238E27FC236}">
                <a16:creationId xmlns:a16="http://schemas.microsoft.com/office/drawing/2014/main" id="{1DD5A640-2E3C-4BAE-8C1B-CBEC671B516B}"/>
              </a:ext>
            </a:extLst>
          </p:cNvPr>
          <p:cNvSpPr>
            <a:spLocks noGrp="1"/>
          </p:cNvSpPr>
          <p:nvPr>
            <p:ph type="tbl" sz="quarter" idx="84" hasCustomPrompt="1"/>
          </p:nvPr>
        </p:nvSpPr>
        <p:spPr>
          <a:xfrm>
            <a:off x="358775" y="4140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5" name="Platshållare för tabell 3">
            <a:extLst>
              <a:ext uri="{FF2B5EF4-FFF2-40B4-BE49-F238E27FC236}">
                <a16:creationId xmlns:a16="http://schemas.microsoft.com/office/drawing/2014/main" id="{5DE9A05F-81ED-4636-8B16-B85C15826D63}"/>
              </a:ext>
            </a:extLst>
          </p:cNvPr>
          <p:cNvSpPr>
            <a:spLocks noGrp="1"/>
          </p:cNvSpPr>
          <p:nvPr>
            <p:ph type="tbl" sz="quarter" idx="85" hasCustomPrompt="1"/>
          </p:nvPr>
        </p:nvSpPr>
        <p:spPr>
          <a:xfrm>
            <a:off x="2498725" y="4140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6" name="Platshållare för tabell 3">
            <a:extLst>
              <a:ext uri="{FF2B5EF4-FFF2-40B4-BE49-F238E27FC236}">
                <a16:creationId xmlns:a16="http://schemas.microsoft.com/office/drawing/2014/main" id="{C6D1DDE0-BA88-43BE-A7F9-AB8BC28F8A7D}"/>
              </a:ext>
            </a:extLst>
          </p:cNvPr>
          <p:cNvSpPr>
            <a:spLocks noGrp="1"/>
          </p:cNvSpPr>
          <p:nvPr>
            <p:ph type="tbl" sz="quarter" idx="86" hasCustomPrompt="1"/>
          </p:nvPr>
        </p:nvSpPr>
        <p:spPr>
          <a:xfrm>
            <a:off x="4648199" y="4140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8" name="Platshållare för tabell 3">
            <a:extLst>
              <a:ext uri="{FF2B5EF4-FFF2-40B4-BE49-F238E27FC236}">
                <a16:creationId xmlns:a16="http://schemas.microsoft.com/office/drawing/2014/main" id="{E8D0CD4E-F37B-4E93-853B-C411DE3F0DDD}"/>
              </a:ext>
            </a:extLst>
          </p:cNvPr>
          <p:cNvSpPr>
            <a:spLocks noGrp="1"/>
          </p:cNvSpPr>
          <p:nvPr>
            <p:ph type="tbl" sz="quarter" idx="87" hasCustomPrompt="1"/>
          </p:nvPr>
        </p:nvSpPr>
        <p:spPr>
          <a:xfrm>
            <a:off x="6786000" y="4140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661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4" y="192383"/>
            <a:ext cx="8426451" cy="473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2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st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796" y="364793"/>
            <a:ext cx="4881112" cy="4105608"/>
          </a:xfrm>
          <a:prstGeom prst="rect">
            <a:avLst/>
          </a:prstGeom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DF49-02C2-4924-B84F-1A0EDE113DF4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6594FF8A-2A2A-44E2-B9EB-82B758E745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0877" y="3052800"/>
            <a:ext cx="3559774" cy="1213263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2BDD225-FB17-4B0A-AE2B-37363251C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77" y="874800"/>
            <a:ext cx="3559774" cy="2052000"/>
          </a:xfrm>
        </p:spPr>
        <p:txBody>
          <a:bodyPr anchor="b"/>
          <a:lstStyle>
            <a:lvl1pPr>
              <a:lnSpc>
                <a:spcPct val="85000"/>
              </a:lnSpc>
              <a:defRPr sz="4000" kern="0" spc="-80" baseline="0"/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44230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0" y="156458"/>
            <a:ext cx="4825225" cy="4313943"/>
          </a:xfrm>
          <a:prstGeom prst="rect">
            <a:avLst/>
          </a:prstGeom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C5F1-AE1A-409F-992D-1FA7CE7FF6E5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78555E99-8B64-4C3F-9903-8C560D96D5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0877" y="3052800"/>
            <a:ext cx="3559774" cy="1213263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C2EF5A1E-45C5-452D-8034-0D050900F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77" y="874800"/>
            <a:ext cx="3559774" cy="2052000"/>
          </a:xfrm>
        </p:spPr>
        <p:txBody>
          <a:bodyPr anchor="b"/>
          <a:lstStyle>
            <a:lvl1pPr>
              <a:lnSpc>
                <a:spcPct val="85000"/>
              </a:lnSpc>
              <a:defRPr sz="4000" kern="0" spc="-80" baseline="0"/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09272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4572000" y="358775"/>
            <a:ext cx="4213225" cy="4111625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A3B3A5-307D-4B25-B6DF-31B02D87C8F9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2885E4A-E791-4439-8013-A3993BF6E8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0877" y="3052800"/>
            <a:ext cx="3559774" cy="1213263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7B9B6E10-10FD-45EC-85CF-B16F26F6A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77" y="874800"/>
            <a:ext cx="3559774" cy="2052000"/>
          </a:xfrm>
        </p:spPr>
        <p:txBody>
          <a:bodyPr anchor="b"/>
          <a:lstStyle>
            <a:lvl1pPr>
              <a:lnSpc>
                <a:spcPct val="85000"/>
              </a:lnSpc>
              <a:defRPr sz="4000" kern="0" spc="-80" baseline="0"/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93804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F6FD5662-8F4A-4921-AC02-364146C361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00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</p:spTree>
    <p:extLst>
      <p:ext uri="{BB962C8B-B14F-4D97-AF65-F5344CB8AC3E}">
        <p14:creationId xmlns:p14="http://schemas.microsoft.com/office/powerpoint/2010/main" val="137591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fler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37" hasCustomPrompt="1"/>
          </p:nvPr>
        </p:nvSpPr>
        <p:spPr>
          <a:xfrm>
            <a:off x="5943601" y="360000"/>
            <a:ext cx="2827082" cy="522061"/>
          </a:xfrm>
          <a:ln w="31750">
            <a:solidFill>
              <a:schemeClr val="accent1"/>
            </a:solidFill>
            <a:miter lim="800000"/>
          </a:ln>
        </p:spPr>
        <p:txBody>
          <a:bodyPr lIns="144000" tIns="36000" anchor="ctr">
            <a:normAutofit/>
          </a:bodyPr>
          <a:lstStyle>
            <a:lvl1pPr>
              <a:lnSpc>
                <a:spcPct val="90000"/>
              </a:lnSpc>
              <a:defRPr sz="16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5943600" y="882061"/>
            <a:ext cx="2826000" cy="3572464"/>
          </a:xfrm>
          <a:ln w="31750">
            <a:solidFill>
              <a:schemeClr val="accent1"/>
            </a:solidFill>
            <a:miter lim="800000"/>
          </a:ln>
        </p:spPr>
        <p:txBody>
          <a:bodyPr lIns="144000" tIns="108000" rIns="108000" anchor="t">
            <a:noAutofit/>
          </a:bodyPr>
          <a:lstStyle>
            <a:lvl1pPr marL="216000" marR="0" indent="-216000" algn="l" defTabSz="4572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400" b="0" baseline="0"/>
            </a:lvl1pPr>
          </a:lstStyle>
          <a:p>
            <a:pPr lvl="0"/>
            <a:r>
              <a:rPr lang="sv-SE" dirty="0"/>
              <a:t>Skriv in punktlista (om du istället vill ha löpande text kan du klicka bort listläget i menyn.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358774" y="358775"/>
            <a:ext cx="5209200" cy="4111625"/>
          </a:xfrm>
          <a:solidFill>
            <a:schemeClr val="accent5"/>
          </a:solidFill>
        </p:spPr>
        <p:txBody>
          <a:bodyPr lIns="108000" tIns="108000" anchor="t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9867361D-A104-480F-A001-8B6DE6345297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9831AA86-9433-43F4-85CE-3C7A7A46C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3571875" cy="3391200"/>
          </a:xfrm>
          <a:effectLst/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kern="0" spc="-8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14253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58775" y="358774"/>
            <a:ext cx="842645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Lägg till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58775" y="1014399"/>
            <a:ext cx="8426450" cy="3456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48908" y="4719600"/>
            <a:ext cx="467991" cy="2208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i="0" spc="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1pPr>
          </a:lstStyle>
          <a:p>
            <a:fld id="{741D5B13-4CA0-4E5E-AEA2-63883EBF7489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13100" y="4719600"/>
            <a:ext cx="4447577" cy="220825"/>
          </a:xfrm>
          <a:prstGeom prst="rect">
            <a:avLst/>
          </a:prstGeom>
          <a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square" lIns="0" tIns="0" rIns="108000" bIns="0" rtlCol="0" anchor="b" anchorCtr="0">
            <a:noAutofit/>
          </a:bodyPr>
          <a:lstStyle>
            <a:lvl1pPr algn="r">
              <a:defRPr sz="700" b="0" i="0" spc="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1pPr>
          </a:lstStyle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16899" y="4696553"/>
            <a:ext cx="584201" cy="287864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/>
          <a:lstStyle>
            <a:lvl1pPr algn="r">
              <a:defRPr sz="2200" b="0" i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0000500000000000000" pitchFamily="50" charset="0"/>
              </a:defRPr>
            </a:lvl1pPr>
          </a:lstStyle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4DDF1F0-2A6B-EF95-0478-C65CEEC57E4B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33728" y="4584644"/>
            <a:ext cx="2229147" cy="508402"/>
          </a:xfrm>
          <a:prstGeom prst="rect">
            <a:avLst/>
          </a:prstGeom>
        </p:spPr>
      </p:pic>
      <p:sp>
        <p:nvSpPr>
          <p:cNvPr id="10" name="MSIPCMContentMarking" descr="{&quot;HashCode&quot;:-1153307930,&quot;Placement&quot;:&quot;Footer&quot;,&quot;Top&quot;:387.034332,&quot;Left&quot;:315.1878,&quot;SlideWidth&quot;:720,&quot;SlideHeight&quot;:405}">
            <a:extLst>
              <a:ext uri="{FF2B5EF4-FFF2-40B4-BE49-F238E27FC236}">
                <a16:creationId xmlns:a16="http://schemas.microsoft.com/office/drawing/2014/main" id="{1784C8C8-6AB1-0BCA-07DE-7C98E408DCE5}"/>
              </a:ext>
            </a:extLst>
          </p:cNvPr>
          <p:cNvSpPr txBox="1"/>
          <p:nvPr userDrawn="1"/>
        </p:nvSpPr>
        <p:spPr>
          <a:xfrm>
            <a:off x="4002885" y="4915336"/>
            <a:ext cx="1138231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</a:rPr>
              <a:t>Informationsklass: K1</a:t>
            </a:r>
            <a:endParaRPr lang="sv-SE" sz="8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61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735" r:id="rId3"/>
    <p:sldLayoutId id="2147483668" r:id="rId4"/>
    <p:sldLayoutId id="2147483663" r:id="rId5"/>
    <p:sldLayoutId id="2147483670" r:id="rId6"/>
    <p:sldLayoutId id="2147483679" r:id="rId7"/>
    <p:sldLayoutId id="2147483750" r:id="rId8"/>
    <p:sldLayoutId id="2147483682" r:id="rId9"/>
    <p:sldLayoutId id="2147483733" r:id="rId10"/>
    <p:sldLayoutId id="2147483734" r:id="rId11"/>
    <p:sldLayoutId id="2147483673" r:id="rId12"/>
    <p:sldLayoutId id="2147483676" r:id="rId13"/>
    <p:sldLayoutId id="2147483675" r:id="rId14"/>
    <p:sldLayoutId id="2147483677" r:id="rId15"/>
    <p:sldLayoutId id="2147483740" r:id="rId16"/>
    <p:sldLayoutId id="2147483741" r:id="rId17"/>
    <p:sldLayoutId id="2147483718" r:id="rId18"/>
    <p:sldLayoutId id="2147483744" r:id="rId19"/>
    <p:sldLayoutId id="2147483698" r:id="rId20"/>
    <p:sldLayoutId id="2147483683" r:id="rId21"/>
    <p:sldLayoutId id="2147483742" r:id="rId22"/>
    <p:sldLayoutId id="2147483743" r:id="rId23"/>
    <p:sldLayoutId id="2147483746" r:id="rId24"/>
    <p:sldLayoutId id="2147483747" r:id="rId25"/>
    <p:sldLayoutId id="2147483736" r:id="rId26"/>
    <p:sldLayoutId id="2147483739" r:id="rId27"/>
    <p:sldLayoutId id="2147483713" r:id="rId28"/>
    <p:sldLayoutId id="2147483751" r:id="rId29"/>
    <p:sldLayoutId id="2147483749" r:id="rId30"/>
    <p:sldLayoutId id="2147483671" r:id="rId31"/>
    <p:sldLayoutId id="2147483706" r:id="rId32"/>
    <p:sldLayoutId id="2147483685" r:id="rId33"/>
  </p:sldLayoutIdLst>
  <p:hf hdr="0" ftr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000" b="1" i="0" kern="1200" spc="-80" baseline="0">
          <a:solidFill>
            <a:schemeClr val="accent1"/>
          </a:solidFill>
          <a:latin typeface="+mj-lt"/>
          <a:ea typeface="Georgia" charset="0"/>
          <a:cs typeface="Georgia" charset="0"/>
        </a:defRPr>
      </a:lvl1pPr>
    </p:titleStyle>
    <p:bodyStyle>
      <a:lvl1pPr marL="0" indent="0" algn="l" defTabSz="457200" rtl="0" eaLnBrk="1" latinLnBrk="0" hangingPunct="1">
        <a:spcBef>
          <a:spcPts val="800"/>
        </a:spcBef>
        <a:buFont typeface="Arial"/>
        <a:buNone/>
        <a:defRPr sz="1600" kern="1200" spc="-20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1pPr>
      <a:lvl2pPr marL="144000" indent="-144000" algn="l" defTabSz="457200" rtl="0" eaLnBrk="1" latinLnBrk="0" hangingPunct="1">
        <a:spcBef>
          <a:spcPts val="600"/>
        </a:spcBef>
        <a:buFont typeface="Wingdings" charset="2"/>
        <a:buChar char="§"/>
        <a:defRPr sz="1600" kern="1200" spc="-20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2pPr>
      <a:lvl3pPr marL="288000" indent="-144000" algn="l" defTabSz="457200" rtl="0" eaLnBrk="1" latinLnBrk="0" hangingPunct="1">
        <a:spcBef>
          <a:spcPts val="100"/>
        </a:spcBef>
        <a:buFont typeface="Arial"/>
        <a:buChar char="–"/>
        <a:defRPr sz="1400" b="0" i="1" kern="1200" spc="-20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3pPr>
      <a:lvl4pPr marL="0" indent="0" algn="l" defTabSz="457200" rtl="0" eaLnBrk="1" latinLnBrk="0" hangingPunct="1">
        <a:spcBef>
          <a:spcPts val="600"/>
        </a:spcBef>
        <a:spcAft>
          <a:spcPts val="0"/>
        </a:spcAft>
        <a:buFontTx/>
        <a:buNone/>
        <a:defRPr sz="1400" b="0" i="0" kern="1200" spc="-20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4pPr>
      <a:lvl5pPr marL="126000" indent="-126000" algn="l" defTabSz="457200" rtl="0" eaLnBrk="1" latinLnBrk="0" hangingPunct="1">
        <a:spcBef>
          <a:spcPts val="400"/>
        </a:spcBef>
        <a:buFont typeface="Wingdings" panose="05000000000000000000" pitchFamily="2" charset="2"/>
        <a:buChar char="§"/>
        <a:defRPr sz="1400" i="0" kern="1200" spc="-20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5pPr>
      <a:lvl6pPr marL="252000" indent="-126000" algn="l" defTabSz="457200" rtl="0" eaLnBrk="1" latinLnBrk="0" hangingPunct="1">
        <a:spcBef>
          <a:spcPts val="100"/>
        </a:spcBef>
        <a:buFont typeface="Corbel" panose="020B0503020204020204" pitchFamily="34" charset="0"/>
        <a:buChar char="–"/>
        <a:defRPr sz="1200" i="1" kern="1200" spc="-2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ts val="400"/>
        </a:spcBef>
        <a:buFont typeface="Wingdings" panose="05000000000000000000" pitchFamily="2" charset="2"/>
        <a:buNone/>
        <a:defRPr sz="1200" b="0" kern="1200" spc="-2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108000" indent="-108000" algn="l" defTabSz="457200" rtl="0" eaLnBrk="1" latinLnBrk="0" hangingPunct="1">
        <a:spcBef>
          <a:spcPts val="300"/>
        </a:spcBef>
        <a:buFont typeface="Wingdings" panose="05000000000000000000" pitchFamily="2" charset="2"/>
        <a:buChar char="§"/>
        <a:defRPr sz="1200" i="0" kern="1200" spc="-2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216000" indent="-108000" algn="l" defTabSz="457200" rtl="0" eaLnBrk="1" latinLnBrk="0" hangingPunct="1">
        <a:spcBef>
          <a:spcPts val="100"/>
        </a:spcBef>
        <a:buFont typeface="Corbel" panose="020B0503020204020204" pitchFamily="34" charset="0"/>
        <a:buChar char="–"/>
        <a:defRPr sz="1000" i="1" kern="1200" spc="-2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534" userDrawn="1">
          <p15:clr>
            <a:srgbClr val="F26B43"/>
          </p15:clr>
        </p15:guide>
        <p15:guide id="3" pos="226" userDrawn="1">
          <p15:clr>
            <a:srgbClr val="F26B43"/>
          </p15:clr>
        </p15:guide>
        <p15:guide id="4" orient="horz" pos="227" userDrawn="1">
          <p15:clr>
            <a:srgbClr val="F26B43"/>
          </p15:clr>
        </p15:guide>
        <p15:guide id="5" orient="horz" pos="2816" userDrawn="1">
          <p15:clr>
            <a:srgbClr val="F26B43"/>
          </p15:clr>
        </p15:guide>
        <p15:guide id="43" pos="2880" userDrawn="1">
          <p15:clr>
            <a:srgbClr val="F26B43"/>
          </p15:clr>
        </p15:guide>
        <p15:guide id="44" pos="584" userDrawn="1">
          <p15:clr>
            <a:srgbClr val="F26B43"/>
          </p15:clr>
        </p15:guide>
        <p15:guide id="45" pos="676" userDrawn="1">
          <p15:clr>
            <a:srgbClr val="F26B43"/>
          </p15:clr>
        </p15:guide>
        <p15:guide id="46" pos="1034" userDrawn="1">
          <p15:clr>
            <a:srgbClr val="F26B43"/>
          </p15:clr>
        </p15:guide>
        <p15:guide id="47" pos="1126" userDrawn="1">
          <p15:clr>
            <a:srgbClr val="F26B43"/>
          </p15:clr>
        </p15:guide>
        <p15:guide id="48" pos="1486" userDrawn="1">
          <p15:clr>
            <a:srgbClr val="F26B43"/>
          </p15:clr>
        </p15:guide>
        <p15:guide id="49" pos="1576" userDrawn="1">
          <p15:clr>
            <a:srgbClr val="F26B43"/>
          </p15:clr>
        </p15:guide>
        <p15:guide id="51" pos="1934" userDrawn="1">
          <p15:clr>
            <a:srgbClr val="F26B43"/>
          </p15:clr>
        </p15:guide>
        <p15:guide id="52" pos="2041" userDrawn="1">
          <p15:clr>
            <a:srgbClr val="F26B43"/>
          </p15:clr>
        </p15:guide>
        <p15:guide id="53" pos="2384" userDrawn="1">
          <p15:clr>
            <a:srgbClr val="F26B43"/>
          </p15:clr>
        </p15:guide>
        <p15:guide id="54" pos="2476" userDrawn="1">
          <p15:clr>
            <a:srgbClr val="F26B43"/>
          </p15:clr>
        </p15:guide>
        <p15:guide id="55" pos="2834" userDrawn="1">
          <p15:clr>
            <a:srgbClr val="F26B43"/>
          </p15:clr>
        </p15:guide>
        <p15:guide id="56" pos="2926" userDrawn="1">
          <p15:clr>
            <a:srgbClr val="F26B43"/>
          </p15:clr>
        </p15:guide>
        <p15:guide id="57" pos="3284" userDrawn="1">
          <p15:clr>
            <a:srgbClr val="F26B43"/>
          </p15:clr>
        </p15:guide>
        <p15:guide id="58" pos="3376" userDrawn="1">
          <p15:clr>
            <a:srgbClr val="F26B43"/>
          </p15:clr>
        </p15:guide>
        <p15:guide id="59" pos="3734" userDrawn="1">
          <p15:clr>
            <a:srgbClr val="F26B43"/>
          </p15:clr>
        </p15:guide>
        <p15:guide id="60" pos="3826" userDrawn="1">
          <p15:clr>
            <a:srgbClr val="F26B43"/>
          </p15:clr>
        </p15:guide>
        <p15:guide id="61" pos="4184" userDrawn="1">
          <p15:clr>
            <a:srgbClr val="F26B43"/>
          </p15:clr>
        </p15:guide>
        <p15:guide id="62" pos="4274" userDrawn="1">
          <p15:clr>
            <a:srgbClr val="F26B43"/>
          </p15:clr>
        </p15:guide>
        <p15:guide id="63" pos="4634" userDrawn="1">
          <p15:clr>
            <a:srgbClr val="F26B43"/>
          </p15:clr>
        </p15:guide>
        <p15:guide id="64" pos="4726" userDrawn="1">
          <p15:clr>
            <a:srgbClr val="F26B43"/>
          </p15:clr>
        </p15:guide>
        <p15:guide id="65" pos="5084" userDrawn="1">
          <p15:clr>
            <a:srgbClr val="F26B43"/>
          </p15:clr>
        </p15:guide>
        <p15:guide id="66" pos="5176" userDrawn="1">
          <p15:clr>
            <a:srgbClr val="F26B43"/>
          </p15:clr>
        </p15:guide>
        <p15:guide id="68" orient="horz" pos="638" userDrawn="1">
          <p15:clr>
            <a:srgbClr val="F26B43"/>
          </p15:clr>
        </p15:guide>
        <p15:guide id="69" orient="horz" pos="1002" userDrawn="1">
          <p15:clr>
            <a:srgbClr val="F26B43"/>
          </p15:clr>
        </p15:guide>
        <p15:guide id="70" orient="horz" pos="1092" userDrawn="1">
          <p15:clr>
            <a:srgbClr val="F26B43"/>
          </p15:clr>
        </p15:guide>
        <p15:guide id="71" orient="horz" pos="1457" userDrawn="1">
          <p15:clr>
            <a:srgbClr val="F26B43"/>
          </p15:clr>
        </p15:guide>
        <p15:guide id="72" orient="horz" pos="1547" userDrawn="1">
          <p15:clr>
            <a:srgbClr val="F26B43"/>
          </p15:clr>
        </p15:guide>
        <p15:guide id="73" orient="horz" pos="1908" userDrawn="1">
          <p15:clr>
            <a:srgbClr val="F26B43"/>
          </p15:clr>
        </p15:guide>
        <p15:guide id="74" orient="horz" pos="2000" userDrawn="1">
          <p15:clr>
            <a:srgbClr val="F26B43"/>
          </p15:clr>
        </p15:guide>
        <p15:guide id="75" orient="horz" pos="2363" userDrawn="1">
          <p15:clr>
            <a:srgbClr val="F26B43"/>
          </p15:clr>
        </p15:guide>
        <p15:guide id="76" orient="horz" pos="2454" userDrawn="1">
          <p15:clr>
            <a:srgbClr val="F26B43"/>
          </p15:clr>
        </p15:guide>
        <p15:guide id="77" orient="horz" pos="3094" userDrawn="1">
          <p15:clr>
            <a:srgbClr val="F26B43"/>
          </p15:clr>
        </p15:guide>
        <p15:guide id="78" orient="horz" pos="29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ress@lansforsakringar.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B9FB41F-CD64-4908-81B0-A20421ED2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0859-E299-4CB4-B534-04E49950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VAB minskar pensionen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EDEB7-A48A-4D77-B837-7A3C3AA8D6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974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A079129B-42B5-D37F-1E5E-AAC9676B6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har vi räknat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66320FE-7A8E-AE6A-49D2-7003C5A1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EC32-CE5E-44E7-8A96-A715FF2F0EC1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BCACED5-84CB-0A9B-3158-36A87BA3F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1BBA4407-831B-7957-E6BA-D2207B4BA2C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 siffror är före skatt och per person.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Prognosen bygger på dagens penningvärde så att resultatet kan jämföras med dagens lön.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Pensionen i det svenska pensionssystemet bygger i huvudsak på livsinkomst. Förlorad inkomst är simulerad med hjälp av Försäkringskassans verktyg Kassakollen samt beräknade med egna pensionsverktyg. Antaganden är gjorda i linje med en premiebestämd tjänstepension ITP.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har räknat med en förväntat avkastning på 5% efter avgifter och skatter på pensionen. Pensionsutbetalning är baserad på fem års uttagstid.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Observera att beräkningarna är något förenklade och att uträkningen är en uppskattning och ingen garanti för din framtida pension. </a:t>
            </a:r>
          </a:p>
          <a:p>
            <a:pPr algn="l"/>
            <a:endParaRPr kumimoji="0" lang="sv-SE" b="0" u="none" strike="noStrike" kern="1200" cap="none" spc="-27" normalizeH="0" baseline="0" noProof="0" dirty="0">
              <a:ln>
                <a:noFill/>
              </a:ln>
              <a:effectLst/>
              <a:uLnTx/>
              <a:uFillTx/>
              <a:ea typeface="Arial" panose="00000500000000000000" pitchFamily="50" charset="0"/>
              <a:cs typeface="Ari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0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ED86C3CB-0545-51F5-8DDC-EF65EA838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58774"/>
            <a:ext cx="8426450" cy="576000"/>
          </a:xfrm>
        </p:spPr>
        <p:txBody>
          <a:bodyPr/>
          <a:lstStyle/>
          <a:p>
            <a:r>
              <a:rPr lang="sv-SE" sz="3200" u="none" strike="noStrike" dirty="0">
                <a:effectLst/>
              </a:rPr>
              <a:t>Om man tar 52 VAB-dagar om året</a:t>
            </a:r>
            <a:endParaRPr lang="en-US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0A0C769E-3BDA-7BC8-E16C-7F5780FCD26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7725" y="1092200"/>
            <a:ext cx="2857500" cy="1797050"/>
          </a:xfrm>
        </p:spPr>
        <p:txBody>
          <a:bodyPr>
            <a:normAutofit fontScale="92500" lnSpcReduction="20000"/>
          </a:bodyPr>
          <a:lstStyle/>
          <a:p>
            <a:r>
              <a:rPr lang="en-US" sz="1200" dirty="0"/>
              <a:t>Lisa </a:t>
            </a:r>
            <a:r>
              <a:rPr lang="en-US" sz="1200" dirty="0" err="1"/>
              <a:t>har</a:t>
            </a:r>
            <a:r>
              <a:rPr lang="en-US" sz="1200" dirty="0"/>
              <a:t> </a:t>
            </a:r>
            <a:r>
              <a:rPr lang="en-US" sz="1200" dirty="0" err="1"/>
              <a:t>idag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inkomst</a:t>
            </a:r>
            <a:r>
              <a:rPr lang="en-US" sz="1200" dirty="0"/>
              <a:t> </a:t>
            </a:r>
            <a:r>
              <a:rPr lang="en-US" sz="1200" dirty="0" err="1"/>
              <a:t>på</a:t>
            </a:r>
            <a:r>
              <a:rPr lang="en-US" sz="1200" dirty="0"/>
              <a:t> 36 000 kr/</a:t>
            </a:r>
            <a:r>
              <a:rPr lang="en-US" sz="1200" dirty="0" err="1"/>
              <a:t>mån</a:t>
            </a:r>
            <a:r>
              <a:rPr lang="en-US" sz="1200" dirty="0"/>
              <a:t>. Om hon </a:t>
            </a:r>
            <a:r>
              <a:rPr lang="en-US" sz="1200" dirty="0" err="1"/>
              <a:t>vabbar</a:t>
            </a:r>
            <a:r>
              <a:rPr lang="en-US" sz="1200" dirty="0"/>
              <a:t> 52 </a:t>
            </a:r>
            <a:r>
              <a:rPr lang="en-US" sz="1200" dirty="0" err="1"/>
              <a:t>dagar</a:t>
            </a:r>
            <a:r>
              <a:rPr lang="en-US" sz="1200" dirty="0"/>
              <a:t> om </a:t>
            </a:r>
            <a:r>
              <a:rPr lang="en-US" sz="1200" dirty="0" err="1"/>
              <a:t>året</a:t>
            </a:r>
            <a:r>
              <a:rPr lang="en-US" sz="1200" dirty="0"/>
              <a:t> , </a:t>
            </a:r>
            <a:r>
              <a:rPr lang="en-US" sz="1200" dirty="0" err="1"/>
              <a:t>minskar</a:t>
            </a:r>
            <a:r>
              <a:rPr lang="en-US" sz="1200" dirty="0"/>
              <a:t> </a:t>
            </a:r>
            <a:r>
              <a:rPr lang="en-US" sz="1200" dirty="0" err="1"/>
              <a:t>hennes</a:t>
            </a:r>
            <a:r>
              <a:rPr lang="en-US" sz="1200" dirty="0"/>
              <a:t> </a:t>
            </a:r>
            <a:r>
              <a:rPr lang="en-US" sz="1200" dirty="0" err="1"/>
              <a:t>inkomst</a:t>
            </a:r>
            <a:r>
              <a:rPr lang="en-US" sz="1200" dirty="0"/>
              <a:t> med ca  33 176 kr/</a:t>
            </a:r>
            <a:r>
              <a:rPr lang="en-US" sz="1200" dirty="0" err="1"/>
              <a:t>år</a:t>
            </a:r>
            <a:r>
              <a:rPr lang="en-US" sz="1200" dirty="0"/>
              <a:t> och </a:t>
            </a:r>
            <a:r>
              <a:rPr lang="en-US" sz="1200" dirty="0" err="1"/>
              <a:t>pensionen</a:t>
            </a:r>
            <a:r>
              <a:rPr lang="en-US" sz="1200" dirty="0"/>
              <a:t> </a:t>
            </a:r>
            <a:r>
              <a:rPr lang="en-US" sz="1200" dirty="0" err="1"/>
              <a:t>minskar</a:t>
            </a:r>
            <a:r>
              <a:rPr lang="en-US" sz="1200" dirty="0"/>
              <a:t> med 6 916 kr/</a:t>
            </a:r>
            <a:r>
              <a:rPr lang="en-US" sz="1200" dirty="0" err="1"/>
              <a:t>år</a:t>
            </a:r>
            <a:r>
              <a:rPr lang="en-US" sz="1200" dirty="0"/>
              <a:t>. </a:t>
            </a:r>
          </a:p>
          <a:p>
            <a:r>
              <a:rPr lang="sv-S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Ser scenariot likadant ut under hela barnets uppväxt, 12 första åren</a:t>
            </a:r>
            <a:r>
              <a:rPr lang="en-US" sz="1200" dirty="0"/>
              <a:t> </a:t>
            </a:r>
            <a:r>
              <a:rPr lang="en-US" sz="1200" dirty="0" err="1"/>
              <a:t>där</a:t>
            </a:r>
            <a:r>
              <a:rPr lang="en-US" sz="1200" dirty="0"/>
              <a:t> hon </a:t>
            </a:r>
            <a:r>
              <a:rPr lang="en-US" sz="1200" dirty="0" err="1"/>
              <a:t>vabbar</a:t>
            </a:r>
            <a:r>
              <a:rPr lang="en-US" sz="1200" dirty="0"/>
              <a:t> 12 </a:t>
            </a:r>
            <a:r>
              <a:rPr lang="en-US" sz="1200" dirty="0" err="1"/>
              <a:t>dagar</a:t>
            </a:r>
            <a:r>
              <a:rPr lang="en-US" sz="1200" dirty="0"/>
              <a:t> om </a:t>
            </a:r>
            <a:r>
              <a:rPr lang="en-US" sz="1200" dirty="0" err="1"/>
              <a:t>året</a:t>
            </a:r>
            <a:r>
              <a:rPr lang="en-US" sz="1200" dirty="0"/>
              <a:t> , </a:t>
            </a:r>
            <a:r>
              <a:rPr lang="en-US" sz="1200" dirty="0" err="1"/>
              <a:t>förlorar</a:t>
            </a:r>
            <a:r>
              <a:rPr lang="en-US" sz="1200" dirty="0"/>
              <a:t> hon ca 1 466 kr/</a:t>
            </a:r>
            <a:r>
              <a:rPr lang="en-US" sz="1200" dirty="0" err="1"/>
              <a:t>mån</a:t>
            </a:r>
            <a:r>
              <a:rPr lang="en-US" sz="1200" dirty="0"/>
              <a:t> </a:t>
            </a:r>
            <a:r>
              <a:rPr lang="en-US" sz="1200" dirty="0" err="1"/>
              <a:t>som</a:t>
            </a:r>
            <a:r>
              <a:rPr lang="en-US" sz="1200" dirty="0"/>
              <a:t> </a:t>
            </a:r>
            <a:r>
              <a:rPr lang="en-US" sz="1200" dirty="0" err="1"/>
              <a:t>pensionär</a:t>
            </a:r>
            <a:r>
              <a:rPr lang="en-US" sz="1200" dirty="0"/>
              <a:t> i </a:t>
            </a:r>
            <a:r>
              <a:rPr lang="en-US" sz="1200" dirty="0" err="1"/>
              <a:t>pensionsutbealning</a:t>
            </a:r>
            <a:r>
              <a:rPr lang="en-US" sz="1200" dirty="0"/>
              <a:t> under fem </a:t>
            </a:r>
            <a:r>
              <a:rPr lang="en-US" sz="1200" dirty="0" err="1"/>
              <a:t>år</a:t>
            </a:r>
            <a:endParaRPr lang="en-US" sz="1200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8F5D6D8-6E63-DF09-5422-BE209BA1F3DB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7748908" y="4719600"/>
            <a:ext cx="467991" cy="220824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F171862-0C44-4CF2-BAF1-0AECC19A43EC}" type="datetime1">
              <a:rPr lang="sv-SE" smtClean="0"/>
              <a:t>2023-10-16</a:t>
            </a:fld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676EF44-AA4D-DD89-E3D7-A4F801D83E0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8216899" y="4696553"/>
            <a:ext cx="584201" cy="287864"/>
          </a:xfrm>
        </p:spPr>
        <p:txBody>
          <a:bodyPr wrap="non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9DBCB7B-D4FD-EE41-85F0-B6F7A4EFC557}" type="slidenum">
              <a:rPr lang="sv-SE" sz="20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sv-SE" sz="200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749F7420-52D9-9CB5-06AB-7CDA793E1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242396"/>
              </p:ext>
            </p:extLst>
          </p:nvPr>
        </p:nvGraphicFramePr>
        <p:xfrm>
          <a:off x="361507" y="1272930"/>
          <a:ext cx="5289994" cy="207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393">
                  <a:extLst>
                    <a:ext uri="{9D8B030D-6E8A-4147-A177-3AD203B41FA5}">
                      <a16:colId xmlns:a16="http://schemas.microsoft.com/office/drawing/2014/main" val="2821492648"/>
                    </a:ext>
                  </a:extLst>
                </a:gridCol>
                <a:gridCol w="816370">
                  <a:extLst>
                    <a:ext uri="{9D8B030D-6E8A-4147-A177-3AD203B41FA5}">
                      <a16:colId xmlns:a16="http://schemas.microsoft.com/office/drawing/2014/main" val="4238363061"/>
                    </a:ext>
                  </a:extLst>
                </a:gridCol>
                <a:gridCol w="734844">
                  <a:extLst>
                    <a:ext uri="{9D8B030D-6E8A-4147-A177-3AD203B41FA5}">
                      <a16:colId xmlns:a16="http://schemas.microsoft.com/office/drawing/2014/main" val="3029426357"/>
                    </a:ext>
                  </a:extLst>
                </a:gridCol>
                <a:gridCol w="709387">
                  <a:extLst>
                    <a:ext uri="{9D8B030D-6E8A-4147-A177-3AD203B41FA5}">
                      <a16:colId xmlns:a16="http://schemas.microsoft.com/office/drawing/2014/main" val="3835142620"/>
                    </a:ext>
                  </a:extLst>
                </a:gridCol>
              </a:tblGrid>
              <a:tr h="198917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  <a:latin typeface="+mn-lt"/>
                        </a:rPr>
                        <a:t>Anna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Lisa</a:t>
                      </a: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Isabelle</a:t>
                      </a:r>
                    </a:p>
                  </a:txBody>
                  <a:tcPr marL="6550" marR="6550" marT="6550" marB="0" anchor="b"/>
                </a:tc>
                <a:extLst>
                  <a:ext uri="{0D108BD9-81ED-4DB2-BD59-A6C34878D82A}">
                    <a16:rowId xmlns:a16="http://schemas.microsoft.com/office/drawing/2014/main" val="3823560753"/>
                  </a:ext>
                </a:extLst>
              </a:tr>
              <a:tr h="215815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1" u="none" strike="noStrike" dirty="0">
                          <a:effectLst/>
                          <a:latin typeface="+mn-lt"/>
                        </a:rPr>
                        <a:t>Månadslön</a:t>
                      </a:r>
                      <a:endParaRPr lang="sv-SE" sz="1200" b="1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 dirty="0">
                          <a:solidFill>
                            <a:srgbClr val="222222"/>
                          </a:solidFill>
                          <a:effectLst/>
                        </a:rPr>
                        <a:t>50 000 kr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1" marR="6271" marT="627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 dirty="0">
                          <a:solidFill>
                            <a:srgbClr val="222222"/>
                          </a:solidFill>
                          <a:effectLst/>
                        </a:rPr>
                        <a:t>36 000 kr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1" marR="6271" marT="627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 dirty="0">
                          <a:solidFill>
                            <a:srgbClr val="222222"/>
                          </a:solidFill>
                          <a:effectLst/>
                        </a:rPr>
                        <a:t>25 000 kr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1" marR="6271" marT="627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285847"/>
                  </a:ext>
                </a:extLst>
              </a:tr>
              <a:tr h="215815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 dirty="0">
                          <a:effectLst/>
                          <a:latin typeface="+mn-lt"/>
                        </a:rPr>
                        <a:t>Förlorad lön per VAB dag</a:t>
                      </a:r>
                      <a:endParaRPr lang="sv-SE" sz="1200" b="1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  <a:latin typeface="+mn-lt"/>
                        </a:rPr>
                        <a:t>1 158 kr</a:t>
                      </a:r>
                      <a:endParaRPr lang="sv-SE" sz="12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  <a:latin typeface="+mn-lt"/>
                        </a:rPr>
                        <a:t> 505 kr</a:t>
                      </a:r>
                      <a:endParaRPr lang="sv-SE" sz="12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  <a:latin typeface="+mn-lt"/>
                        </a:rPr>
                        <a:t> 272 kr</a:t>
                      </a:r>
                      <a:endParaRPr lang="sv-SE" sz="12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901421"/>
                  </a:ext>
                </a:extLst>
              </a:tr>
              <a:tr h="215815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 dirty="0">
                          <a:effectLst/>
                          <a:latin typeface="+mn-lt"/>
                        </a:rPr>
                        <a:t>Förlorad pension per VAB dag</a:t>
                      </a:r>
                      <a:endParaRPr lang="sv-SE" sz="1200" b="1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  <a:latin typeface="+mn-lt"/>
                        </a:rPr>
                        <a:t>287 kr</a:t>
                      </a:r>
                      <a:endParaRPr lang="sv-SE" sz="12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  <a:latin typeface="+mn-lt"/>
                        </a:rPr>
                        <a:t> 133 kr</a:t>
                      </a:r>
                      <a:endParaRPr lang="sv-SE" sz="12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  <a:latin typeface="+mn-lt"/>
                        </a:rPr>
                        <a:t> 58 kr</a:t>
                      </a:r>
                      <a:endParaRPr lang="sv-SE" sz="12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764186"/>
                  </a:ext>
                </a:extLst>
              </a:tr>
              <a:tr h="215815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u="none" strike="noStrike" dirty="0">
                          <a:effectLst/>
                          <a:latin typeface="+mn-lt"/>
                        </a:rPr>
                        <a:t>Total förlust per VAB dag</a:t>
                      </a:r>
                      <a:endParaRPr lang="sv-SE" sz="12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u="none" strike="noStrike" dirty="0">
                          <a:effectLst/>
                          <a:latin typeface="+mn-lt"/>
                        </a:rPr>
                        <a:t>1 445 kr</a:t>
                      </a:r>
                      <a:endParaRPr lang="sv-SE" sz="12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u="none" strike="noStrike" dirty="0">
                          <a:effectLst/>
                          <a:latin typeface="+mn-lt"/>
                        </a:rPr>
                        <a:t> 638‬ kr</a:t>
                      </a:r>
                      <a:endParaRPr lang="sv-SE" sz="12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u="none" strike="noStrike" dirty="0">
                          <a:effectLst/>
                          <a:latin typeface="+mn-lt"/>
                        </a:rPr>
                        <a:t> 330‬ kr</a:t>
                      </a:r>
                      <a:endParaRPr lang="sv-SE" sz="12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812796"/>
                  </a:ext>
                </a:extLst>
              </a:tr>
              <a:tr h="215815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 dirty="0">
                          <a:effectLst/>
                          <a:latin typeface="+mn-lt"/>
                        </a:rPr>
                        <a:t>Förlorad inkomst per år</a:t>
                      </a:r>
                      <a:endParaRPr lang="sv-SE" sz="1200" b="1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75 140 kr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1" marR="6271" marT="627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33 176 kr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1" marR="6271" marT="627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17 160 kr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1" marR="6271" marT="627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302553"/>
                  </a:ext>
                </a:extLst>
              </a:tr>
              <a:tr h="19635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 dirty="0">
                          <a:effectLst/>
                          <a:latin typeface="+mn-lt"/>
                        </a:rPr>
                        <a:t>Förlorad pension per år</a:t>
                      </a:r>
                    </a:p>
                  </a:txBody>
                  <a:tcPr marL="6550" marR="6550" marT="65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14 924 kr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1" marR="6271" marT="627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6 916‬ kr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1" marR="6271" marT="627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3 016 kr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1" marR="6271" marT="627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211923"/>
                  </a:ext>
                </a:extLst>
              </a:tr>
              <a:tr h="215815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u="none" strike="noStrike" dirty="0">
                          <a:effectLst/>
                          <a:latin typeface="+mn-lt"/>
                        </a:rPr>
                        <a:t>Total förlust per år (lön + pension)</a:t>
                      </a:r>
                      <a:endParaRPr lang="sv-SE" sz="12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90 064 kr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1" marR="6271" marT="627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40 092 kr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1" marR="6271" marT="627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20 176 kr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1" marR="6271" marT="627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689877"/>
                  </a:ext>
                </a:extLst>
              </a:tr>
              <a:tr h="384791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u="none" strike="noStrike" dirty="0">
                          <a:effectLst/>
                          <a:latin typeface="+mn-lt"/>
                        </a:rPr>
                        <a:t>*Förlorad pension per månad under fem års uttagstid</a:t>
                      </a:r>
                      <a:endParaRPr lang="sv-SE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3 164 kr 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1" marR="6271" marT="6271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1 466 kr 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1" marR="6271" marT="6271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639 kr 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1" marR="6271" marT="6271" marB="0"/>
                </a:tc>
                <a:extLst>
                  <a:ext uri="{0D108BD9-81ED-4DB2-BD59-A6C34878D82A}">
                    <a16:rowId xmlns:a16="http://schemas.microsoft.com/office/drawing/2014/main" val="1292937084"/>
                  </a:ext>
                </a:extLst>
              </a:tr>
            </a:tbl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924833E7-1D7E-B25B-E9A3-D17FDA125862}"/>
              </a:ext>
            </a:extLst>
          </p:cNvPr>
          <p:cNvSpPr txBox="1"/>
          <p:nvPr/>
        </p:nvSpPr>
        <p:spPr>
          <a:xfrm>
            <a:off x="358775" y="3895273"/>
            <a:ext cx="5209203" cy="1778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v-S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har räknat med en förväntat avkastning på 5% efter avgifter och skatter på pensionen. Pensionsutbetalning är baserad på fem års uttagstid. </a:t>
            </a:r>
            <a:r>
              <a:rPr lang="sv-SE" sz="800" dirty="0">
                <a:solidFill>
                  <a:srgbClr val="000000"/>
                </a:solidFill>
                <a:latin typeface="NordeaSansSmall"/>
                <a:ea typeface="Calibri" panose="020F0502020204030204" pitchFamily="34" charset="0"/>
                <a:cs typeface="Times New Roman" panose="02020603050405020304" pitchFamily="18" charset="0"/>
              </a:rPr>
              <a:t>41 328 </a:t>
            </a:r>
            <a:r>
              <a:rPr lang="sv-SE" sz="800" b="0" i="0" dirty="0">
                <a:solidFill>
                  <a:srgbClr val="000000"/>
                </a:solidFill>
                <a:effectLst/>
                <a:latin typeface="NordeaSansSmall"/>
              </a:rPr>
              <a:t> kronor i förlorad pension kanske inte känns som en gigantisk summa. </a:t>
            </a:r>
            <a:endParaRPr lang="sv-SE" sz="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3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120B2B-2583-0316-1D79-BB24B0686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u="none" strike="noStrike" dirty="0">
                <a:effectLst/>
              </a:rPr>
              <a:t>Om man tar 12 VAB-dagar om året</a:t>
            </a:r>
            <a:endParaRPr lang="sv-SE" sz="32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B1B4C18-21D8-FBA0-0731-C6683895195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7725" y="1183974"/>
            <a:ext cx="2857500" cy="177512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Lisa har idag en inkomst på 36 000 kr/mån. Om hon vabbar 12 dagar om året , minskar hennes inkomst med ca 6 060 kr/år och pensionen minskar med 1596 kr/</a:t>
            </a:r>
            <a:r>
              <a:rPr lang="en-US" dirty="0" err="1"/>
              <a:t>år</a:t>
            </a:r>
            <a:r>
              <a:rPr lang="en-US" dirty="0"/>
              <a:t>. </a:t>
            </a:r>
          </a:p>
          <a:p>
            <a:r>
              <a:rPr lang="sv-S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Ser scenariot likadant ut under hela barnets uppväxt, 12 första åren</a:t>
            </a:r>
            <a:r>
              <a:rPr lang="en-US" dirty="0"/>
              <a:t> där hon vabbar 12 </a:t>
            </a:r>
            <a:r>
              <a:rPr lang="en-US" dirty="0" err="1"/>
              <a:t>dagar</a:t>
            </a:r>
            <a:r>
              <a:rPr lang="en-US" dirty="0"/>
              <a:t> om </a:t>
            </a:r>
            <a:r>
              <a:rPr lang="en-US" dirty="0" err="1"/>
              <a:t>året</a:t>
            </a:r>
            <a:r>
              <a:rPr lang="en-US" dirty="0"/>
              <a:t> , förlorar hon ca 463 kr/mån som pensionär i pensionsutbealning under fem år. </a:t>
            </a:r>
          </a:p>
          <a:p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D14DA2B-35AF-F8E9-0766-61919FA8EF64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570E391A-202A-4260-B00C-20A311DA1A95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1910DAC-3481-AAB3-6916-B3F15DE6F15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4</a:t>
            </a:fld>
            <a:endParaRPr lang="sv-SE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FFE72F6A-7A22-9982-27E7-46827295F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32784"/>
              </p:ext>
            </p:extLst>
          </p:nvPr>
        </p:nvGraphicFramePr>
        <p:xfrm>
          <a:off x="494857" y="1183975"/>
          <a:ext cx="5206471" cy="2316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637">
                  <a:extLst>
                    <a:ext uri="{9D8B030D-6E8A-4147-A177-3AD203B41FA5}">
                      <a16:colId xmlns:a16="http://schemas.microsoft.com/office/drawing/2014/main" val="2821492648"/>
                    </a:ext>
                  </a:extLst>
                </a:gridCol>
                <a:gridCol w="749596">
                  <a:extLst>
                    <a:ext uri="{9D8B030D-6E8A-4147-A177-3AD203B41FA5}">
                      <a16:colId xmlns:a16="http://schemas.microsoft.com/office/drawing/2014/main" val="4238363061"/>
                    </a:ext>
                  </a:extLst>
                </a:gridCol>
                <a:gridCol w="723013">
                  <a:extLst>
                    <a:ext uri="{9D8B030D-6E8A-4147-A177-3AD203B41FA5}">
                      <a16:colId xmlns:a16="http://schemas.microsoft.com/office/drawing/2014/main" val="3029426357"/>
                    </a:ext>
                  </a:extLst>
                </a:gridCol>
                <a:gridCol w="815225">
                  <a:extLst>
                    <a:ext uri="{9D8B030D-6E8A-4147-A177-3AD203B41FA5}">
                      <a16:colId xmlns:a16="http://schemas.microsoft.com/office/drawing/2014/main" val="3835142620"/>
                    </a:ext>
                  </a:extLst>
                </a:gridCol>
              </a:tblGrid>
              <a:tr h="176997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  <a:latin typeface="+mn-lt"/>
                        </a:rPr>
                        <a:t>Anna 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Lisa</a:t>
                      </a: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Isabelle</a:t>
                      </a:r>
                    </a:p>
                  </a:txBody>
                  <a:tcPr marL="6550" marR="6550" marT="6550" marB="0" anchor="b"/>
                </a:tc>
                <a:extLst>
                  <a:ext uri="{0D108BD9-81ED-4DB2-BD59-A6C34878D82A}">
                    <a16:rowId xmlns:a16="http://schemas.microsoft.com/office/drawing/2014/main" val="3823560753"/>
                  </a:ext>
                </a:extLst>
              </a:tr>
              <a:tr h="192032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1" u="none" strike="noStrike" dirty="0">
                          <a:effectLst/>
                          <a:latin typeface="+mn-lt"/>
                        </a:rPr>
                        <a:t>Månadslön</a:t>
                      </a:r>
                      <a:endParaRPr lang="sv-SE" sz="1200" b="1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u="none" strike="noStrike" dirty="0">
                          <a:effectLst/>
                          <a:latin typeface="+mn-lt"/>
                        </a:rPr>
                        <a:t>50 000 kr</a:t>
                      </a:r>
                      <a:endParaRPr lang="sv-SE" sz="1200" b="1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u="none" strike="noStrike" dirty="0">
                          <a:effectLst/>
                          <a:latin typeface="+mn-lt"/>
                        </a:rPr>
                        <a:t>36 000 kr</a:t>
                      </a:r>
                      <a:endParaRPr lang="sv-SE" sz="1200" b="1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u="none" strike="noStrike" dirty="0">
                          <a:effectLst/>
                          <a:latin typeface="+mn-lt"/>
                        </a:rPr>
                        <a:t>25 000 kr</a:t>
                      </a:r>
                      <a:endParaRPr lang="sv-SE" sz="1200" b="1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285847"/>
                  </a:ext>
                </a:extLst>
              </a:tr>
              <a:tr h="192032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 dirty="0">
                          <a:effectLst/>
                          <a:latin typeface="+mn-lt"/>
                        </a:rPr>
                        <a:t>Förlorad lön per VAB dag</a:t>
                      </a:r>
                      <a:endParaRPr lang="sv-SE" sz="1200" b="1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  <a:latin typeface="+mn-lt"/>
                        </a:rPr>
                        <a:t>1 158 kr</a:t>
                      </a:r>
                      <a:endParaRPr lang="sv-SE" sz="12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  <a:latin typeface="+mn-lt"/>
                        </a:rPr>
                        <a:t> 505 kr</a:t>
                      </a:r>
                      <a:endParaRPr lang="sv-SE" sz="12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  <a:latin typeface="+mn-lt"/>
                        </a:rPr>
                        <a:t> 272 kr</a:t>
                      </a:r>
                      <a:endParaRPr lang="sv-SE" sz="12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901421"/>
                  </a:ext>
                </a:extLst>
              </a:tr>
              <a:tr h="192032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 dirty="0">
                          <a:effectLst/>
                          <a:latin typeface="+mn-lt"/>
                        </a:rPr>
                        <a:t>Förlorad pension per VAB dag</a:t>
                      </a:r>
                      <a:endParaRPr lang="sv-SE" sz="1200" b="1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  <a:latin typeface="+mn-lt"/>
                        </a:rPr>
                        <a:t>287 kr</a:t>
                      </a:r>
                      <a:endParaRPr lang="sv-SE" sz="12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  <a:latin typeface="+mn-lt"/>
                        </a:rPr>
                        <a:t> 133 kr</a:t>
                      </a:r>
                      <a:endParaRPr lang="sv-SE" sz="12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  <a:latin typeface="+mn-lt"/>
                        </a:rPr>
                        <a:t> 58 kr</a:t>
                      </a:r>
                      <a:endParaRPr lang="sv-SE" sz="12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764186"/>
                  </a:ext>
                </a:extLst>
              </a:tr>
              <a:tr h="192032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u="none" strike="noStrike" dirty="0">
                          <a:effectLst/>
                          <a:latin typeface="+mn-lt"/>
                        </a:rPr>
                        <a:t>Total förlust per VAB dag</a:t>
                      </a:r>
                      <a:endParaRPr lang="sv-SE" sz="12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u="none" strike="noStrike" dirty="0">
                          <a:effectLst/>
                          <a:latin typeface="+mn-lt"/>
                        </a:rPr>
                        <a:t>1 445 kr</a:t>
                      </a:r>
                      <a:endParaRPr lang="sv-SE" sz="12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u="none" strike="noStrike" dirty="0">
                          <a:effectLst/>
                          <a:latin typeface="+mn-lt"/>
                        </a:rPr>
                        <a:t> 638‬ kr</a:t>
                      </a:r>
                      <a:endParaRPr lang="sv-SE" sz="12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u="none" strike="noStrike" dirty="0">
                          <a:effectLst/>
                          <a:latin typeface="+mn-lt"/>
                        </a:rPr>
                        <a:t> 330‬ kr</a:t>
                      </a:r>
                      <a:endParaRPr lang="sv-SE" sz="12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812796"/>
                  </a:ext>
                </a:extLst>
              </a:tr>
              <a:tr h="192032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 dirty="0">
                          <a:effectLst/>
                          <a:latin typeface="+mn-lt"/>
                        </a:rPr>
                        <a:t>Förlorad inkomst per år</a:t>
                      </a:r>
                      <a:endParaRPr lang="sv-SE" sz="1200" b="1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  <a:latin typeface="+mn-lt"/>
                        </a:rPr>
                        <a:t>13 896 kr 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  <a:latin typeface="+mn-lt"/>
                        </a:rPr>
                        <a:t> 6 060 kr 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  <a:latin typeface="+mn-lt"/>
                        </a:rPr>
                        <a:t> 3 264 kr 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302553"/>
                  </a:ext>
                </a:extLst>
              </a:tr>
              <a:tr h="161657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 dirty="0">
                          <a:effectLst/>
                          <a:latin typeface="+mn-lt"/>
                        </a:rPr>
                        <a:t>Förlorad pension per år</a:t>
                      </a:r>
                    </a:p>
                  </a:txBody>
                  <a:tcPr marL="6550" marR="6550" marT="65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  <a:latin typeface="+mn-lt"/>
                        </a:rPr>
                        <a:t>3  444 kr 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  <a:latin typeface="+mn-lt"/>
                        </a:rPr>
                        <a:t> 1 596 kr 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  <a:latin typeface="+mn-lt"/>
                        </a:rPr>
                        <a:t> 696 kr 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211923"/>
                  </a:ext>
                </a:extLst>
              </a:tr>
              <a:tr h="192032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u="none" strike="noStrike" dirty="0">
                          <a:effectLst/>
                          <a:latin typeface="+mn-lt"/>
                        </a:rPr>
                        <a:t>Total förlust per år (lön + pension)</a:t>
                      </a:r>
                      <a:endParaRPr lang="sv-SE" sz="12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u="none" strike="noStrike" dirty="0">
                          <a:effectLst/>
                          <a:latin typeface="+mn-lt"/>
                        </a:rPr>
                        <a:t>17 340 kr 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u="none" strike="noStrike" dirty="0">
                          <a:effectLst/>
                          <a:latin typeface="+mn-lt"/>
                        </a:rPr>
                        <a:t>7 656 kr 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u="none" strike="noStrike" dirty="0">
                          <a:effectLst/>
                          <a:latin typeface="+mn-lt"/>
                        </a:rPr>
                        <a:t> 3 960 kr 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689877"/>
                  </a:ext>
                </a:extLst>
              </a:tr>
              <a:tr h="785927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u="none" strike="noStrike" dirty="0">
                          <a:effectLst/>
                          <a:latin typeface="+mn-lt"/>
                        </a:rPr>
                        <a:t>*Förlorad pension per månad som pensioner under fem års uttagstid</a:t>
                      </a:r>
                      <a:endParaRPr lang="sv-SE" sz="1200" b="1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983 kr</a:t>
                      </a: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u="none" strike="noStrike" dirty="0">
                          <a:effectLst/>
                          <a:latin typeface="+mn-lt"/>
                        </a:rPr>
                        <a:t> 463 kr 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u="none" strike="noStrike" dirty="0">
                          <a:effectLst/>
                          <a:latin typeface="+mn-lt"/>
                        </a:rPr>
                        <a:t>202 kr 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50" marB="0"/>
                </a:tc>
                <a:extLst>
                  <a:ext uri="{0D108BD9-81ED-4DB2-BD59-A6C34878D82A}">
                    <a16:rowId xmlns:a16="http://schemas.microsoft.com/office/drawing/2014/main" val="1292937084"/>
                  </a:ext>
                </a:extLst>
              </a:tr>
            </a:tbl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A8309481-42E2-BC0D-C5E1-DBF7477595BC}"/>
              </a:ext>
            </a:extLst>
          </p:cNvPr>
          <p:cNvSpPr txBox="1"/>
          <p:nvPr/>
        </p:nvSpPr>
        <p:spPr>
          <a:xfrm>
            <a:off x="358775" y="3975100"/>
            <a:ext cx="5209203" cy="1778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v-S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har räknat med en förväntat avkastning på 5% efter avgifter och skatter på pensionen. Pensionsutbetalning är baserad på fem års uttagstid. </a:t>
            </a:r>
            <a:r>
              <a:rPr lang="sv-SE" sz="800" dirty="0">
                <a:solidFill>
                  <a:srgbClr val="000000"/>
                </a:solidFill>
                <a:latin typeface="NordeaSansSmall"/>
                <a:ea typeface="Calibri" panose="020F0502020204030204" pitchFamily="34" charset="0"/>
                <a:cs typeface="Times New Roman" panose="02020603050405020304" pitchFamily="18" charset="0"/>
              </a:rPr>
              <a:t>41 328 </a:t>
            </a:r>
            <a:r>
              <a:rPr lang="sv-SE" sz="800" b="0" i="0" dirty="0">
                <a:solidFill>
                  <a:srgbClr val="000000"/>
                </a:solidFill>
                <a:effectLst/>
                <a:latin typeface="NordeaSansSmall"/>
              </a:rPr>
              <a:t> kronor i förlorad pension kanske inte känns som en gigantisk summa</a:t>
            </a:r>
            <a:endParaRPr lang="sv-SE" sz="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63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8142824-618F-EC80-9594-F831AABE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76" y="249236"/>
            <a:ext cx="8426450" cy="576000"/>
          </a:xfrm>
        </p:spPr>
        <p:txBody>
          <a:bodyPr/>
          <a:lstStyle/>
          <a:p>
            <a:r>
              <a:rPr lang="sv-SE" b="0"/>
              <a:t>Kontaktuppgifter</a:t>
            </a:r>
            <a:endParaRPr lang="sv-SE" b="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85D7C4A-0101-567A-E429-89D333473026}"/>
              </a:ext>
            </a:extLst>
          </p:cNvPr>
          <p:cNvSpPr txBox="1"/>
          <p:nvPr/>
        </p:nvSpPr>
        <p:spPr>
          <a:xfrm>
            <a:off x="288375" y="2397256"/>
            <a:ext cx="5320714" cy="1881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de-DE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Trifa Chireh</a:t>
            </a:r>
          </a:p>
          <a:p>
            <a:pPr defTabSz="342900">
              <a:defRPr/>
            </a:pPr>
            <a:endParaRPr lang="de-DE" sz="675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Pensionsekonom</a:t>
            </a:r>
            <a:endParaRPr lang="sv-SE" sz="9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Länsförsäkringar </a:t>
            </a:r>
          </a:p>
          <a:p>
            <a:pPr defTabSz="342900">
              <a:defRPr/>
            </a:pPr>
            <a:endParaRPr lang="de-DE" sz="675" b="1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Mob.tel. 0730 – 94 28 52</a:t>
            </a:r>
          </a:p>
          <a:p>
            <a:pPr defTabSz="342900">
              <a:defRPr/>
            </a:pP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Mail: </a:t>
            </a:r>
            <a:r>
              <a:rPr lang="sv-SE" sz="900" u="sng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trifa.chireh@lansforsakringar.se</a:t>
            </a:r>
            <a:endParaRPr lang="sv-SE" sz="9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endParaRPr lang="nb-NO" sz="9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endParaRPr lang="nb-NO" sz="9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sv-SE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Länsförsäkringar presskontakt</a:t>
            </a:r>
            <a:endParaRPr lang="nb-NO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endParaRPr lang="nb-NO" sz="675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nb-NO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08-588 418 50</a:t>
            </a:r>
            <a:endParaRPr lang="de-DE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Mail: </a:t>
            </a: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press@lansforsakringar.se</a:t>
            </a: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A695A6A-4848-D292-0B3B-9222B69C9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75" y="861658"/>
            <a:ext cx="1278336" cy="1372834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13FADD8-D74A-6E79-C6EF-9430D01DF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FC5E-C10F-464C-82E4-2CF8676C5445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EC7EBC6-B6D1-B773-A443-E0E3D9D0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1505932"/>
      </p:ext>
    </p:extLst>
  </p:cSld>
  <p:clrMapOvr>
    <a:masterClrMapping/>
  </p:clrMapOvr>
</p:sld>
</file>

<file path=ppt/theme/theme1.xml><?xml version="1.0" encoding="utf-8"?>
<a:theme xmlns:a="http://schemas.openxmlformats.org/drawingml/2006/main" name="Länsförsäkringar">
  <a:themeElements>
    <a:clrScheme name="Länsförsäkringar">
      <a:dk1>
        <a:srgbClr val="000000"/>
      </a:dk1>
      <a:lt1>
        <a:srgbClr val="FFFFFF"/>
      </a:lt1>
      <a:dk2>
        <a:srgbClr val="00427A"/>
      </a:dk2>
      <a:lt2>
        <a:srgbClr val="DCDDDE"/>
      </a:lt2>
      <a:accent1>
        <a:srgbClr val="005AA0"/>
      </a:accent1>
      <a:accent2>
        <a:srgbClr val="E30613"/>
      </a:accent2>
      <a:accent3>
        <a:srgbClr val="4495D1"/>
      </a:accent3>
      <a:accent4>
        <a:srgbClr val="76BBE7"/>
      </a:accent4>
      <a:accent5>
        <a:srgbClr val="BADAF3"/>
      </a:accent5>
      <a:accent6>
        <a:srgbClr val="F15C5B"/>
      </a:accent6>
      <a:hlink>
        <a:srgbClr val="005AA0"/>
      </a:hlink>
      <a:folHlink>
        <a:srgbClr val="77817B"/>
      </a:folHlink>
    </a:clrScheme>
    <a:fontScheme name="LF PPT">
      <a:majorFont>
        <a:latin typeface="Lucida Bright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38100">
          <a:noFill/>
          <a:miter lim="800000"/>
        </a:ln>
      </a:spPr>
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400" dirty="0">
            <a:solidFill>
              <a:schemeClr val="accent1"/>
            </a:solidFill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5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Länsförsäkringar Blå">
      <a:srgbClr val="005AA0"/>
    </a:custClr>
    <a:custClr>
      <a:srgbClr val="00427A"/>
    </a:custClr>
    <a:custClr>
      <a:srgbClr val="4495D1"/>
    </a:custClr>
    <a:custClr>
      <a:srgbClr val="76BBE7"/>
    </a:custClr>
    <a:custClr>
      <a:srgbClr val="BADAF3"/>
    </a:custClr>
    <a:custClr name="Länsförsäkringar Röd">
      <a:srgbClr val="E30613"/>
    </a:custClr>
    <a:custClr>
      <a:srgbClr val="910C19"/>
    </a:custClr>
    <a:custClr>
      <a:srgbClr val="F15C5B"/>
    </a:custClr>
    <a:custClr>
      <a:srgbClr val="F5989D"/>
    </a:custClr>
    <a:custClr>
      <a:srgbClr val="FAD5DB"/>
    </a:custClr>
  </a:custClrLst>
  <a:extLst>
    <a:ext uri="{05A4C25C-085E-4340-85A3-A5531E510DB2}">
      <thm15:themeFamily xmlns:thm15="http://schemas.microsoft.com/office/thememl/2012/main" name="Länsförsäkringar.potx" id="{E2F7003E-A596-4A41-99F7-6D2290B4A8B6}" vid="{E90ECE63-AA3C-464B-BFFE-68F3C0BE36B3}"/>
    </a:ext>
  </a:extLst>
</a:theme>
</file>

<file path=ppt/theme/theme2.xml><?xml version="1.0" encoding="utf-8"?>
<a:theme xmlns:a="http://schemas.openxmlformats.org/drawingml/2006/main" name="Office-tema">
  <a:themeElements>
    <a:clrScheme name="Länsförsäkringar NY">
      <a:dk1>
        <a:srgbClr val="000000"/>
      </a:dk1>
      <a:lt1>
        <a:srgbClr val="FFFFFF"/>
      </a:lt1>
      <a:dk2>
        <a:srgbClr val="00427A"/>
      </a:dk2>
      <a:lt2>
        <a:srgbClr val="DCDDDE"/>
      </a:lt2>
      <a:accent1>
        <a:srgbClr val="005AA0"/>
      </a:accent1>
      <a:accent2>
        <a:srgbClr val="E30613"/>
      </a:accent2>
      <a:accent3>
        <a:srgbClr val="4495D1"/>
      </a:accent3>
      <a:accent4>
        <a:srgbClr val="76BBE7"/>
      </a:accent4>
      <a:accent5>
        <a:srgbClr val="BADAF3"/>
      </a:accent5>
      <a:accent6>
        <a:srgbClr val="F15C5B"/>
      </a:accent6>
      <a:hlink>
        <a:srgbClr val="005AA0"/>
      </a:hlink>
      <a:folHlink>
        <a:srgbClr val="77817B"/>
      </a:folHlink>
    </a:clrScheme>
    <a:fontScheme name="LF Undantag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Länsförsäkringar NY">
      <a:dk1>
        <a:srgbClr val="000000"/>
      </a:dk1>
      <a:lt1>
        <a:srgbClr val="FFFFFF"/>
      </a:lt1>
      <a:dk2>
        <a:srgbClr val="00427A"/>
      </a:dk2>
      <a:lt2>
        <a:srgbClr val="DCDDDE"/>
      </a:lt2>
      <a:accent1>
        <a:srgbClr val="005AA0"/>
      </a:accent1>
      <a:accent2>
        <a:srgbClr val="E30613"/>
      </a:accent2>
      <a:accent3>
        <a:srgbClr val="4495D1"/>
      </a:accent3>
      <a:accent4>
        <a:srgbClr val="76BBE7"/>
      </a:accent4>
      <a:accent5>
        <a:srgbClr val="BADAF3"/>
      </a:accent5>
      <a:accent6>
        <a:srgbClr val="F15C5B"/>
      </a:accent6>
      <a:hlink>
        <a:srgbClr val="005AA0"/>
      </a:hlink>
      <a:folHlink>
        <a:srgbClr val="77817B"/>
      </a:folHlink>
    </a:clrScheme>
    <a:fontScheme name="LF Undantag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c3a147-0d64-46aa-a281-dc97358e8373">
      <Terms xmlns="http://schemas.microsoft.com/office/infopath/2007/PartnerControls"/>
    </lcf76f155ced4ddcb4097134ff3c332f>
    <TaxCatchAll xmlns="d7532cd0-e888-47d6-8f58-db0210f2500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4" ma:contentTypeDescription="Skapa ett nytt dokument." ma:contentTypeScope="" ma:versionID="fca763d87074c0a6fdc63c94ea52200b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8b42dcf8825a73a1f13d4b08dc05c3c9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eaa7d78-03e5-4bbd-a481-ef22043eef7d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DD64DF-6CF5-42E3-AEFE-46FDC9DF0279}">
  <ds:schemaRefs>
    <ds:schemaRef ds:uri="http://schemas.microsoft.com/office/2006/metadata/properties"/>
    <ds:schemaRef ds:uri="http://schemas.microsoft.com/office/infopath/2007/PartnerControls"/>
    <ds:schemaRef ds:uri="10c3a147-0d64-46aa-a281-dc97358e8373"/>
    <ds:schemaRef ds:uri="d7532cd0-e888-47d6-8f58-db0210f25002"/>
  </ds:schemaRefs>
</ds:datastoreItem>
</file>

<file path=customXml/itemProps2.xml><?xml version="1.0" encoding="utf-8"?>
<ds:datastoreItem xmlns:ds="http://schemas.openxmlformats.org/officeDocument/2006/customXml" ds:itemID="{372CC887-55E9-4148-B307-210A3752C2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C7FB21-6844-4895-A413-FADB432AA1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2666</TotalTime>
  <Words>935</Words>
  <Application>Microsoft Office PowerPoint</Application>
  <PresentationFormat>Bildspel på skärmen (16:9)</PresentationFormat>
  <Paragraphs>122</Paragraphs>
  <Slides>5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4" baseType="lpstr">
      <vt:lpstr>Arial</vt:lpstr>
      <vt:lpstr>Calibri</vt:lpstr>
      <vt:lpstr>Corbel</vt:lpstr>
      <vt:lpstr>Gotham 4r</vt:lpstr>
      <vt:lpstr>Lucida Bright</vt:lpstr>
      <vt:lpstr>NordeaSansSmall</vt:lpstr>
      <vt:lpstr>Source Sans Pro</vt:lpstr>
      <vt:lpstr>Wingdings</vt:lpstr>
      <vt:lpstr>Länsförsäkringar</vt:lpstr>
      <vt:lpstr>VAB minskar pensionen</vt:lpstr>
      <vt:lpstr>Så har vi räknat</vt:lpstr>
      <vt:lpstr>Om man tar 52 VAB-dagar om året</vt:lpstr>
      <vt:lpstr>Om man tar 12 VAB-dagar om året</vt:lpstr>
      <vt:lpstr>Kontaktuppgifter</vt:lpstr>
    </vt:vector>
  </TitlesOfParts>
  <Company>L?nsf?rs?kringar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VAB minskar pension</dc:title>
  <dc:creator>Trifa Chireh</dc:creator>
  <cp:lastModifiedBy>Lena Bivner</cp:lastModifiedBy>
  <cp:revision>19</cp:revision>
  <cp:lastPrinted>2016-11-29T11:49:59Z</cp:lastPrinted>
  <dcterms:created xsi:type="dcterms:W3CDTF">2023-09-19T09:57:32Z</dcterms:created>
  <dcterms:modified xsi:type="dcterms:W3CDTF">2023-10-17T14:15:47Z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  <property fmtid="{D5CDD505-2E9C-101B-9397-08002B2CF9AE}" pid="3" name="Order">
    <vt:r8>468800</vt:r8>
  </property>
  <property fmtid="{D5CDD505-2E9C-101B-9397-08002B2CF9AE}" pid="4" name="MSIP_Label_5a125809-f7f8-456f-9019-c72184f8814c_Enabled">
    <vt:lpwstr>true</vt:lpwstr>
  </property>
  <property fmtid="{D5CDD505-2E9C-101B-9397-08002B2CF9AE}" pid="5" name="MSIP_Label_5a125809-f7f8-456f-9019-c72184f8814c_SetDate">
    <vt:lpwstr>2023-10-17T14:15:47Z</vt:lpwstr>
  </property>
  <property fmtid="{D5CDD505-2E9C-101B-9397-08002B2CF9AE}" pid="6" name="MSIP_Label_5a125809-f7f8-456f-9019-c72184f8814c_Method">
    <vt:lpwstr>Privileged</vt:lpwstr>
  </property>
  <property fmtid="{D5CDD505-2E9C-101B-9397-08002B2CF9AE}" pid="7" name="MSIP_Label_5a125809-f7f8-456f-9019-c72184f8814c_Name">
    <vt:lpwstr>Publik</vt:lpwstr>
  </property>
  <property fmtid="{D5CDD505-2E9C-101B-9397-08002B2CF9AE}" pid="8" name="MSIP_Label_5a125809-f7f8-456f-9019-c72184f8814c_SiteId">
    <vt:lpwstr>1e4e7cc6-7b26-46be-915e-cd1c8633e92f</vt:lpwstr>
  </property>
  <property fmtid="{D5CDD505-2E9C-101B-9397-08002B2CF9AE}" pid="9" name="MSIP_Label_5a125809-f7f8-456f-9019-c72184f8814c_ActionId">
    <vt:lpwstr>91d16ea6-f176-4530-a746-a237ebeca3ea</vt:lpwstr>
  </property>
  <property fmtid="{D5CDD505-2E9C-101B-9397-08002B2CF9AE}" pid="10" name="MSIP_Label_5a125809-f7f8-456f-9019-c72184f8814c_ContentBits">
    <vt:lpwstr>2</vt:lpwstr>
  </property>
</Properties>
</file>