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</p:sldMasterIdLst>
  <p:notesMasterIdLst>
    <p:notesMasterId r:id="rId15"/>
  </p:notesMasterIdLst>
  <p:sldIdLst>
    <p:sldId id="256" r:id="rId5"/>
    <p:sldId id="3210" r:id="rId6"/>
    <p:sldId id="3215" r:id="rId7"/>
    <p:sldId id="3204" r:id="rId8"/>
    <p:sldId id="3207" r:id="rId9"/>
    <p:sldId id="3211" r:id="rId10"/>
    <p:sldId id="3208" r:id="rId11"/>
    <p:sldId id="3203" r:id="rId12"/>
    <p:sldId id="3212" r:id="rId13"/>
    <p:sldId id="301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E84F92-61B8-98E3-B62B-19A3E3D1BC24}" name="Andrea Schmidt" initials="AS" userId="S::andrea.schmidt@stockholmshandelskammare.se::c544fd48-dee8-4207-88c8-0296a5786f6b" providerId="AD"/>
  <p188:author id="{02CDE6C2-1ACE-7D0B-DEF6-F0DE730F5B6D}" name="Markus Sjöqvist" initials="MS" userId="S::markus.sjoqvist@stockholmshandelskammare.se::42744758-a72d-4389-9812-db9cce3e34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vid Loden" initials="AL" lastIdx="1" clrIdx="0">
    <p:extLst>
      <p:ext uri="{19B8F6BF-5375-455C-9EA6-DF929625EA0E}">
        <p15:presenceInfo xmlns:p15="http://schemas.microsoft.com/office/powerpoint/2012/main" userId="S::arvid.loden@stockholmshandelskammare.se::13584497-1267-49c1-a746-24f4eb34ac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F0"/>
    <a:srgbClr val="FFDB95"/>
    <a:srgbClr val="F9F9F9"/>
    <a:srgbClr val="FFFFFF"/>
    <a:srgbClr val="F5F5F5"/>
    <a:srgbClr val="FE42BA"/>
    <a:srgbClr val="FFAC60"/>
    <a:srgbClr val="FEF20C"/>
    <a:srgbClr val="D9DCDF"/>
    <a:srgbClr val="FF9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A3DEB-EE38-4595-AFBB-DDE56703DB0F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2943E-EC59-4AE1-9262-E8858CECF4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3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91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92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( 600 från inkomstpensionen och 400 från premiepension och avtalspension)  det betyder att utav dessa 600 kr så blir det en minskning av garantipensionen med ca 50% vilket blir ca 300 kr)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2943E-EC59-4AE1-9262-E8858CECF43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279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A8E5F-BD1F-45D4-88BF-9C49B6D8C46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13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bild,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44000"/>
            <a:ext cx="11235267" cy="2376000"/>
          </a:xfrm>
          <a:effectLst/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888001"/>
            <a:ext cx="11235267" cy="1306300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68896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bild, utfallande, rubr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2311400"/>
            <a:ext cx="4762500" cy="364913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385600"/>
            <a:ext cx="5617632" cy="3598933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113236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, rubrik vänster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9F2BDFC-CC76-4FC3-B8A8-20A371616813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1968001"/>
            <a:ext cx="4762500" cy="322630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3A13E8D7-97BB-45CA-8B7E-2A21911C4A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2040001"/>
            <a:ext cx="5617632" cy="317830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text. </a:t>
            </a:r>
          </a:p>
        </p:txBody>
      </p:sp>
    </p:spTree>
    <p:extLst>
      <p:ext uri="{BB962C8B-B14F-4D97-AF65-F5344CB8AC3E}">
        <p14:creationId xmlns:p14="http://schemas.microsoft.com/office/powerpoint/2010/main" val="305563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5" name="Frihandsfigur 14"/>
          <p:cNvSpPr>
            <a:spLocks noChangeAspect="1"/>
          </p:cNvSpPr>
          <p:nvPr userDrawn="1"/>
        </p:nvSpPr>
        <p:spPr>
          <a:xfrm>
            <a:off x="3456000" y="3602178"/>
            <a:ext cx="5280000" cy="144713"/>
          </a:xfrm>
          <a:custGeom>
            <a:avLst/>
            <a:gdLst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65"/>
              <a:gd name="connsiteX1" fmla="*/ 355600 w 4997450"/>
              <a:gd name="connsiteY1" fmla="*/ 117476 h 117765"/>
              <a:gd name="connsiteX2" fmla="*/ 714375 w 4997450"/>
              <a:gd name="connsiteY2" fmla="*/ 6351 h 117765"/>
              <a:gd name="connsiteX3" fmla="*/ 1066800 w 4997450"/>
              <a:gd name="connsiteY3" fmla="*/ 117476 h 117765"/>
              <a:gd name="connsiteX4" fmla="*/ 1431925 w 4997450"/>
              <a:gd name="connsiteY4" fmla="*/ 3176 h 117765"/>
              <a:gd name="connsiteX5" fmla="*/ 1784350 w 4997450"/>
              <a:gd name="connsiteY5" fmla="*/ 117476 h 117765"/>
              <a:gd name="connsiteX6" fmla="*/ 2143125 w 4997450"/>
              <a:gd name="connsiteY6" fmla="*/ 1 h 117765"/>
              <a:gd name="connsiteX7" fmla="*/ 2498725 w 4997450"/>
              <a:gd name="connsiteY7" fmla="*/ 114301 h 117765"/>
              <a:gd name="connsiteX8" fmla="*/ 2857500 w 4997450"/>
              <a:gd name="connsiteY8" fmla="*/ 6351 h 117765"/>
              <a:gd name="connsiteX9" fmla="*/ 3213100 w 4997450"/>
              <a:gd name="connsiteY9" fmla="*/ 114301 h 117765"/>
              <a:gd name="connsiteX10" fmla="*/ 3571875 w 4997450"/>
              <a:gd name="connsiteY10" fmla="*/ 3176 h 117765"/>
              <a:gd name="connsiteX11" fmla="*/ 3924300 w 4997450"/>
              <a:gd name="connsiteY11" fmla="*/ 117476 h 117765"/>
              <a:gd name="connsiteX12" fmla="*/ 4289425 w 4997450"/>
              <a:gd name="connsiteY12" fmla="*/ 3176 h 117765"/>
              <a:gd name="connsiteX13" fmla="*/ 4641850 w 4997450"/>
              <a:gd name="connsiteY13" fmla="*/ 117476 h 117765"/>
              <a:gd name="connsiteX14" fmla="*/ 4997450 w 4997450"/>
              <a:gd name="connsiteY14" fmla="*/ 3176 h 117765"/>
              <a:gd name="connsiteX0" fmla="*/ 0 w 4997450"/>
              <a:gd name="connsiteY0" fmla="*/ 3176 h 117758"/>
              <a:gd name="connsiteX1" fmla="*/ 355600 w 4997450"/>
              <a:gd name="connsiteY1" fmla="*/ 117476 h 117758"/>
              <a:gd name="connsiteX2" fmla="*/ 714375 w 4997450"/>
              <a:gd name="connsiteY2" fmla="*/ 6351 h 117758"/>
              <a:gd name="connsiteX3" fmla="*/ 1066800 w 4997450"/>
              <a:gd name="connsiteY3" fmla="*/ 117476 h 117758"/>
              <a:gd name="connsiteX4" fmla="*/ 1431925 w 4997450"/>
              <a:gd name="connsiteY4" fmla="*/ 3176 h 117758"/>
              <a:gd name="connsiteX5" fmla="*/ 1784350 w 4997450"/>
              <a:gd name="connsiteY5" fmla="*/ 117476 h 117758"/>
              <a:gd name="connsiteX6" fmla="*/ 2143125 w 4997450"/>
              <a:gd name="connsiteY6" fmla="*/ 1 h 117758"/>
              <a:gd name="connsiteX7" fmla="*/ 2498725 w 4997450"/>
              <a:gd name="connsiteY7" fmla="*/ 114301 h 117758"/>
              <a:gd name="connsiteX8" fmla="*/ 2857500 w 4997450"/>
              <a:gd name="connsiteY8" fmla="*/ 6351 h 117758"/>
              <a:gd name="connsiteX9" fmla="*/ 3213100 w 4997450"/>
              <a:gd name="connsiteY9" fmla="*/ 114301 h 117758"/>
              <a:gd name="connsiteX10" fmla="*/ 3571875 w 4997450"/>
              <a:gd name="connsiteY10" fmla="*/ 3176 h 117758"/>
              <a:gd name="connsiteX11" fmla="*/ 3924300 w 4997450"/>
              <a:gd name="connsiteY11" fmla="*/ 117476 h 117758"/>
              <a:gd name="connsiteX12" fmla="*/ 4289425 w 4997450"/>
              <a:gd name="connsiteY12" fmla="*/ 3176 h 117758"/>
              <a:gd name="connsiteX13" fmla="*/ 4641850 w 4997450"/>
              <a:gd name="connsiteY13" fmla="*/ 117476 h 117758"/>
              <a:gd name="connsiteX14" fmla="*/ 4997450 w 4997450"/>
              <a:gd name="connsiteY14" fmla="*/ 3176 h 117758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561"/>
              <a:gd name="connsiteX1" fmla="*/ 355600 w 4997450"/>
              <a:gd name="connsiteY1" fmla="*/ 117476 h 117561"/>
              <a:gd name="connsiteX2" fmla="*/ 714375 w 4997450"/>
              <a:gd name="connsiteY2" fmla="*/ 6351 h 117561"/>
              <a:gd name="connsiteX3" fmla="*/ 1066800 w 4997450"/>
              <a:gd name="connsiteY3" fmla="*/ 117476 h 117561"/>
              <a:gd name="connsiteX4" fmla="*/ 1431925 w 4997450"/>
              <a:gd name="connsiteY4" fmla="*/ 3176 h 117561"/>
              <a:gd name="connsiteX5" fmla="*/ 1784350 w 4997450"/>
              <a:gd name="connsiteY5" fmla="*/ 117476 h 117561"/>
              <a:gd name="connsiteX6" fmla="*/ 2143125 w 4997450"/>
              <a:gd name="connsiteY6" fmla="*/ 1 h 117561"/>
              <a:gd name="connsiteX7" fmla="*/ 2498725 w 4997450"/>
              <a:gd name="connsiteY7" fmla="*/ 114301 h 117561"/>
              <a:gd name="connsiteX8" fmla="*/ 2857500 w 4997450"/>
              <a:gd name="connsiteY8" fmla="*/ 6351 h 117561"/>
              <a:gd name="connsiteX9" fmla="*/ 3213100 w 4997450"/>
              <a:gd name="connsiteY9" fmla="*/ 114301 h 117561"/>
              <a:gd name="connsiteX10" fmla="*/ 3571875 w 4997450"/>
              <a:gd name="connsiteY10" fmla="*/ 3176 h 117561"/>
              <a:gd name="connsiteX11" fmla="*/ 3924300 w 4997450"/>
              <a:gd name="connsiteY11" fmla="*/ 117476 h 117561"/>
              <a:gd name="connsiteX12" fmla="*/ 4289425 w 4997450"/>
              <a:gd name="connsiteY12" fmla="*/ 3176 h 117561"/>
              <a:gd name="connsiteX13" fmla="*/ 4641850 w 4997450"/>
              <a:gd name="connsiteY13" fmla="*/ 117476 h 117561"/>
              <a:gd name="connsiteX14" fmla="*/ 4997450 w 4997450"/>
              <a:gd name="connsiteY14" fmla="*/ 3176 h 117561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477"/>
              <a:gd name="connsiteX1" fmla="*/ 355600 w 4997450"/>
              <a:gd name="connsiteY1" fmla="*/ 117476 h 117477"/>
              <a:gd name="connsiteX2" fmla="*/ 714375 w 4997450"/>
              <a:gd name="connsiteY2" fmla="*/ 6351 h 117477"/>
              <a:gd name="connsiteX3" fmla="*/ 1066800 w 4997450"/>
              <a:gd name="connsiteY3" fmla="*/ 117476 h 117477"/>
              <a:gd name="connsiteX4" fmla="*/ 1431925 w 4997450"/>
              <a:gd name="connsiteY4" fmla="*/ 3176 h 117477"/>
              <a:gd name="connsiteX5" fmla="*/ 1784350 w 4997450"/>
              <a:gd name="connsiteY5" fmla="*/ 117476 h 117477"/>
              <a:gd name="connsiteX6" fmla="*/ 2143125 w 4997450"/>
              <a:gd name="connsiteY6" fmla="*/ 1 h 117477"/>
              <a:gd name="connsiteX7" fmla="*/ 2498725 w 4997450"/>
              <a:gd name="connsiteY7" fmla="*/ 114301 h 117477"/>
              <a:gd name="connsiteX8" fmla="*/ 2857500 w 4997450"/>
              <a:gd name="connsiteY8" fmla="*/ 6351 h 117477"/>
              <a:gd name="connsiteX9" fmla="*/ 3213100 w 4997450"/>
              <a:gd name="connsiteY9" fmla="*/ 114301 h 117477"/>
              <a:gd name="connsiteX10" fmla="*/ 3571875 w 4997450"/>
              <a:gd name="connsiteY10" fmla="*/ 3176 h 117477"/>
              <a:gd name="connsiteX11" fmla="*/ 3924300 w 4997450"/>
              <a:gd name="connsiteY11" fmla="*/ 117476 h 117477"/>
              <a:gd name="connsiteX12" fmla="*/ 4289425 w 4997450"/>
              <a:gd name="connsiteY12" fmla="*/ 3176 h 117477"/>
              <a:gd name="connsiteX13" fmla="*/ 4641850 w 4997450"/>
              <a:gd name="connsiteY13" fmla="*/ 117476 h 117477"/>
              <a:gd name="connsiteX14" fmla="*/ 4997450 w 4997450"/>
              <a:gd name="connsiteY14" fmla="*/ 3176 h 117477"/>
              <a:gd name="connsiteX0" fmla="*/ 0 w 4997450"/>
              <a:gd name="connsiteY0" fmla="*/ 3176 h 117563"/>
              <a:gd name="connsiteX1" fmla="*/ 355600 w 4997450"/>
              <a:gd name="connsiteY1" fmla="*/ 117476 h 117563"/>
              <a:gd name="connsiteX2" fmla="*/ 714375 w 4997450"/>
              <a:gd name="connsiteY2" fmla="*/ 6351 h 117563"/>
              <a:gd name="connsiteX3" fmla="*/ 1066800 w 4997450"/>
              <a:gd name="connsiteY3" fmla="*/ 117476 h 117563"/>
              <a:gd name="connsiteX4" fmla="*/ 1431925 w 4997450"/>
              <a:gd name="connsiteY4" fmla="*/ 3176 h 117563"/>
              <a:gd name="connsiteX5" fmla="*/ 1784350 w 4997450"/>
              <a:gd name="connsiteY5" fmla="*/ 117476 h 117563"/>
              <a:gd name="connsiteX6" fmla="*/ 2143125 w 4997450"/>
              <a:gd name="connsiteY6" fmla="*/ 1 h 117563"/>
              <a:gd name="connsiteX7" fmla="*/ 2498725 w 4997450"/>
              <a:gd name="connsiteY7" fmla="*/ 114301 h 117563"/>
              <a:gd name="connsiteX8" fmla="*/ 2857500 w 4997450"/>
              <a:gd name="connsiteY8" fmla="*/ 6351 h 117563"/>
              <a:gd name="connsiteX9" fmla="*/ 3213100 w 4997450"/>
              <a:gd name="connsiteY9" fmla="*/ 114301 h 117563"/>
              <a:gd name="connsiteX10" fmla="*/ 3571875 w 4997450"/>
              <a:gd name="connsiteY10" fmla="*/ 3176 h 117563"/>
              <a:gd name="connsiteX11" fmla="*/ 3924300 w 4997450"/>
              <a:gd name="connsiteY11" fmla="*/ 117476 h 117563"/>
              <a:gd name="connsiteX12" fmla="*/ 4289425 w 4997450"/>
              <a:gd name="connsiteY12" fmla="*/ 3176 h 117563"/>
              <a:gd name="connsiteX13" fmla="*/ 4641850 w 4997450"/>
              <a:gd name="connsiteY13" fmla="*/ 117476 h 117563"/>
              <a:gd name="connsiteX14" fmla="*/ 4997450 w 4997450"/>
              <a:gd name="connsiteY14" fmla="*/ 3176 h 117563"/>
              <a:gd name="connsiteX0" fmla="*/ 0 w 4997450"/>
              <a:gd name="connsiteY0" fmla="*/ 8466 h 122853"/>
              <a:gd name="connsiteX1" fmla="*/ 355600 w 4997450"/>
              <a:gd name="connsiteY1" fmla="*/ 122766 h 122853"/>
              <a:gd name="connsiteX2" fmla="*/ 714375 w 4997450"/>
              <a:gd name="connsiteY2" fmla="*/ 11641 h 122853"/>
              <a:gd name="connsiteX3" fmla="*/ 1066800 w 4997450"/>
              <a:gd name="connsiteY3" fmla="*/ 122766 h 122853"/>
              <a:gd name="connsiteX4" fmla="*/ 1431925 w 4997450"/>
              <a:gd name="connsiteY4" fmla="*/ 8466 h 122853"/>
              <a:gd name="connsiteX5" fmla="*/ 1784350 w 4997450"/>
              <a:gd name="connsiteY5" fmla="*/ 122766 h 122853"/>
              <a:gd name="connsiteX6" fmla="*/ 2143125 w 4997450"/>
              <a:gd name="connsiteY6" fmla="*/ 5291 h 122853"/>
              <a:gd name="connsiteX7" fmla="*/ 2498725 w 4997450"/>
              <a:gd name="connsiteY7" fmla="*/ 119591 h 122853"/>
              <a:gd name="connsiteX8" fmla="*/ 2857500 w 4997450"/>
              <a:gd name="connsiteY8" fmla="*/ 11641 h 122853"/>
              <a:gd name="connsiteX9" fmla="*/ 3213100 w 4997450"/>
              <a:gd name="connsiteY9" fmla="*/ 119591 h 122853"/>
              <a:gd name="connsiteX10" fmla="*/ 3571875 w 4997450"/>
              <a:gd name="connsiteY10" fmla="*/ 8466 h 122853"/>
              <a:gd name="connsiteX11" fmla="*/ 3924300 w 4997450"/>
              <a:gd name="connsiteY11" fmla="*/ 122766 h 122853"/>
              <a:gd name="connsiteX12" fmla="*/ 4289425 w 4997450"/>
              <a:gd name="connsiteY12" fmla="*/ 8466 h 122853"/>
              <a:gd name="connsiteX13" fmla="*/ 4997450 w 4997450"/>
              <a:gd name="connsiteY13" fmla="*/ 8466 h 122853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  <a:gd name="connsiteX0" fmla="*/ 0 w 4289425"/>
              <a:gd name="connsiteY0" fmla="*/ 3177 h 117564"/>
              <a:gd name="connsiteX1" fmla="*/ 355600 w 4289425"/>
              <a:gd name="connsiteY1" fmla="*/ 117477 h 117564"/>
              <a:gd name="connsiteX2" fmla="*/ 714375 w 4289425"/>
              <a:gd name="connsiteY2" fmla="*/ 6352 h 117564"/>
              <a:gd name="connsiteX3" fmla="*/ 1066800 w 4289425"/>
              <a:gd name="connsiteY3" fmla="*/ 117477 h 117564"/>
              <a:gd name="connsiteX4" fmla="*/ 1431925 w 4289425"/>
              <a:gd name="connsiteY4" fmla="*/ 3177 h 117564"/>
              <a:gd name="connsiteX5" fmla="*/ 1784350 w 4289425"/>
              <a:gd name="connsiteY5" fmla="*/ 117477 h 117564"/>
              <a:gd name="connsiteX6" fmla="*/ 2143125 w 4289425"/>
              <a:gd name="connsiteY6" fmla="*/ 2 h 117564"/>
              <a:gd name="connsiteX7" fmla="*/ 2498725 w 4289425"/>
              <a:gd name="connsiteY7" fmla="*/ 114302 h 117564"/>
              <a:gd name="connsiteX8" fmla="*/ 2857500 w 4289425"/>
              <a:gd name="connsiteY8" fmla="*/ 6352 h 117564"/>
              <a:gd name="connsiteX9" fmla="*/ 3213100 w 4289425"/>
              <a:gd name="connsiteY9" fmla="*/ 114302 h 117564"/>
              <a:gd name="connsiteX10" fmla="*/ 3571875 w 4289425"/>
              <a:gd name="connsiteY10" fmla="*/ 3177 h 117564"/>
              <a:gd name="connsiteX11" fmla="*/ 3924300 w 4289425"/>
              <a:gd name="connsiteY11" fmla="*/ 117477 h 117564"/>
              <a:gd name="connsiteX12" fmla="*/ 4289425 w 4289425"/>
              <a:gd name="connsiteY12" fmla="*/ 3177 h 1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9425" h="117564">
                <a:moveTo>
                  <a:pt x="0" y="3177"/>
                </a:moveTo>
                <a:cubicBezTo>
                  <a:pt x="175419" y="2912"/>
                  <a:pt x="192088" y="116948"/>
                  <a:pt x="355600" y="117477"/>
                </a:cubicBezTo>
                <a:cubicBezTo>
                  <a:pt x="519112" y="118006"/>
                  <a:pt x="525992" y="6352"/>
                  <a:pt x="714375" y="6352"/>
                </a:cubicBezTo>
                <a:cubicBezTo>
                  <a:pt x="902758" y="6352"/>
                  <a:pt x="899583" y="121181"/>
                  <a:pt x="1066800" y="117477"/>
                </a:cubicBezTo>
                <a:cubicBezTo>
                  <a:pt x="1234017" y="113773"/>
                  <a:pt x="1261533" y="3177"/>
                  <a:pt x="1431925" y="3177"/>
                </a:cubicBezTo>
                <a:cubicBezTo>
                  <a:pt x="1602317" y="3177"/>
                  <a:pt x="1618192" y="118006"/>
                  <a:pt x="1784350" y="117477"/>
                </a:cubicBezTo>
                <a:cubicBezTo>
                  <a:pt x="1950508" y="116948"/>
                  <a:pt x="1970088" y="531"/>
                  <a:pt x="2143125" y="2"/>
                </a:cubicBezTo>
                <a:cubicBezTo>
                  <a:pt x="2316162" y="-527"/>
                  <a:pt x="2332038" y="110069"/>
                  <a:pt x="2498725" y="114302"/>
                </a:cubicBezTo>
                <a:cubicBezTo>
                  <a:pt x="2665412" y="118535"/>
                  <a:pt x="2678113" y="6352"/>
                  <a:pt x="2857500" y="6352"/>
                </a:cubicBezTo>
                <a:cubicBezTo>
                  <a:pt x="3036887" y="6352"/>
                  <a:pt x="3027363" y="111656"/>
                  <a:pt x="3213100" y="114302"/>
                </a:cubicBezTo>
                <a:cubicBezTo>
                  <a:pt x="3398837" y="116948"/>
                  <a:pt x="3383492" y="2648"/>
                  <a:pt x="3571875" y="3177"/>
                </a:cubicBezTo>
                <a:cubicBezTo>
                  <a:pt x="3760258" y="3706"/>
                  <a:pt x="3747558" y="117477"/>
                  <a:pt x="3924300" y="117477"/>
                </a:cubicBezTo>
                <a:cubicBezTo>
                  <a:pt x="4101042" y="117477"/>
                  <a:pt x="4116917" y="6352"/>
                  <a:pt x="4289425" y="3177"/>
                </a:cubicBezTo>
              </a:path>
            </a:pathLst>
          </a:custGeom>
          <a:ln w="889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46DEB1-FED8-4AA7-94F2-85C1962BCED1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16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4228818" y="3540441"/>
            <a:ext cx="3734365" cy="264000"/>
            <a:chOff x="2637836" y="1858575"/>
            <a:chExt cx="2800774" cy="198000"/>
          </a:xfrm>
        </p:grpSpPr>
        <p:sp>
          <p:nvSpPr>
            <p:cNvPr id="9" name="Ellips 8"/>
            <p:cNvSpPr>
              <a:spLocks noChangeAspect="1"/>
            </p:cNvSpPr>
            <p:nvPr userDrawn="1"/>
          </p:nvSpPr>
          <p:spPr>
            <a:xfrm>
              <a:off x="472005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2" name="Ellips 11"/>
            <p:cNvSpPr>
              <a:spLocks noChangeAspect="1"/>
            </p:cNvSpPr>
            <p:nvPr userDrawn="1"/>
          </p:nvSpPr>
          <p:spPr>
            <a:xfrm>
              <a:off x="4199501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3" name="Ellips 12"/>
            <p:cNvSpPr>
              <a:spLocks noChangeAspect="1"/>
            </p:cNvSpPr>
            <p:nvPr userDrawn="1"/>
          </p:nvSpPr>
          <p:spPr>
            <a:xfrm>
              <a:off x="5240610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4" name="Ellips 13"/>
            <p:cNvSpPr>
              <a:spLocks noChangeAspect="1"/>
            </p:cNvSpPr>
            <p:nvPr userDrawn="1"/>
          </p:nvSpPr>
          <p:spPr>
            <a:xfrm>
              <a:off x="367894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5" name="Ellips 12"/>
            <p:cNvSpPr>
              <a:spLocks noChangeAspect="1"/>
            </p:cNvSpPr>
            <p:nvPr userDrawn="1"/>
          </p:nvSpPr>
          <p:spPr>
            <a:xfrm rot="10800000">
              <a:off x="3158391" y="1858575"/>
              <a:ext cx="198000" cy="198000"/>
            </a:xfrm>
            <a:custGeom>
              <a:avLst/>
              <a:gdLst>
                <a:gd name="connsiteX0" fmla="*/ 0 w 198000"/>
                <a:gd name="connsiteY0" fmla="*/ 99000 h 198000"/>
                <a:gd name="connsiteX1" fmla="*/ 99000 w 198000"/>
                <a:gd name="connsiteY1" fmla="*/ 0 h 198000"/>
                <a:gd name="connsiteX2" fmla="*/ 198000 w 198000"/>
                <a:gd name="connsiteY2" fmla="*/ 99000 h 198000"/>
                <a:gd name="connsiteX3" fmla="*/ 99000 w 198000"/>
                <a:gd name="connsiteY3" fmla="*/ 198000 h 198000"/>
                <a:gd name="connsiteX4" fmla="*/ 0 w 198000"/>
                <a:gd name="connsiteY4" fmla="*/ 99000 h 198000"/>
                <a:gd name="connsiteX0" fmla="*/ 99000 w 198000"/>
                <a:gd name="connsiteY0" fmla="*/ 198000 h 289440"/>
                <a:gd name="connsiteX1" fmla="*/ 0 w 198000"/>
                <a:gd name="connsiteY1" fmla="*/ 99000 h 289440"/>
                <a:gd name="connsiteX2" fmla="*/ 99000 w 198000"/>
                <a:gd name="connsiteY2" fmla="*/ 0 h 289440"/>
                <a:gd name="connsiteX3" fmla="*/ 198000 w 198000"/>
                <a:gd name="connsiteY3" fmla="*/ 99000 h 289440"/>
                <a:gd name="connsiteX4" fmla="*/ 190440 w 198000"/>
                <a:gd name="connsiteY4" fmla="*/ 289440 h 289440"/>
                <a:gd name="connsiteX0" fmla="*/ 99000 w 198000"/>
                <a:gd name="connsiteY0" fmla="*/ 198000 h 198000"/>
                <a:gd name="connsiteX1" fmla="*/ 0 w 198000"/>
                <a:gd name="connsiteY1" fmla="*/ 99000 h 198000"/>
                <a:gd name="connsiteX2" fmla="*/ 99000 w 198000"/>
                <a:gd name="connsiteY2" fmla="*/ 0 h 198000"/>
                <a:gd name="connsiteX3" fmla="*/ 198000 w 198000"/>
                <a:gd name="connsiteY3" fmla="*/ 99000 h 1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00" h="198000">
                  <a:moveTo>
                    <a:pt x="99000" y="198000"/>
                  </a:moveTo>
                  <a:cubicBezTo>
                    <a:pt x="44324" y="198000"/>
                    <a:pt x="0" y="153676"/>
                    <a:pt x="0" y="99000"/>
                  </a:cubicBezTo>
                  <a:cubicBezTo>
                    <a:pt x="0" y="44324"/>
                    <a:pt x="44324" y="0"/>
                    <a:pt x="99000" y="0"/>
                  </a:cubicBezTo>
                  <a:cubicBezTo>
                    <a:pt x="153676" y="0"/>
                    <a:pt x="198000" y="44324"/>
                    <a:pt x="198000" y="99000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6" name="Ellips 15"/>
            <p:cNvSpPr>
              <a:spLocks noChangeAspect="1"/>
            </p:cNvSpPr>
            <p:nvPr userDrawn="1"/>
          </p:nvSpPr>
          <p:spPr>
            <a:xfrm>
              <a:off x="2637836" y="1858575"/>
              <a:ext cx="198000" cy="198000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E1D710-D9D2-47CE-8C25-1E49AA39A9E5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696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29068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484801"/>
            <a:ext cx="11235267" cy="553799"/>
          </a:xfrm>
        </p:spPr>
        <p:txBody>
          <a:bodyPr/>
          <a:lstStyle>
            <a:lvl1pPr algn="ctr">
              <a:lnSpc>
                <a:spcPct val="9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4164182" y="3984001"/>
            <a:ext cx="4058369" cy="552001"/>
            <a:chOff x="2435957" y="2828543"/>
            <a:chExt cx="3043777" cy="414001"/>
          </a:xfrm>
        </p:grpSpPr>
        <p:sp>
          <p:nvSpPr>
            <p:cNvPr id="7" name="Rektangel 6"/>
            <p:cNvSpPr/>
            <p:nvPr userDrawn="1"/>
          </p:nvSpPr>
          <p:spPr>
            <a:xfrm rot="18900000">
              <a:off x="2435957" y="2828545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9" name="Rektangel 18"/>
            <p:cNvSpPr/>
            <p:nvPr userDrawn="1"/>
          </p:nvSpPr>
          <p:spPr>
            <a:xfrm rot="18900000">
              <a:off x="2926849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0" name="Rektangel 19"/>
            <p:cNvSpPr/>
            <p:nvPr userDrawn="1"/>
          </p:nvSpPr>
          <p:spPr>
            <a:xfrm rot="18900000">
              <a:off x="3417741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1" name="Rektangel 20"/>
            <p:cNvSpPr/>
            <p:nvPr userDrawn="1"/>
          </p:nvSpPr>
          <p:spPr>
            <a:xfrm rot="18900000">
              <a:off x="3908633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2" name="Rektangel 21"/>
            <p:cNvSpPr/>
            <p:nvPr userDrawn="1"/>
          </p:nvSpPr>
          <p:spPr>
            <a:xfrm rot="18900000">
              <a:off x="4399525" y="2828544"/>
              <a:ext cx="98425" cy="413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3" name="Rektangel 22"/>
            <p:cNvSpPr/>
            <p:nvPr userDrawn="1"/>
          </p:nvSpPr>
          <p:spPr>
            <a:xfrm rot="18900000">
              <a:off x="4890417" y="2828544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24" name="Rektangel 23"/>
            <p:cNvSpPr/>
            <p:nvPr userDrawn="1"/>
          </p:nvSpPr>
          <p:spPr>
            <a:xfrm rot="18900000">
              <a:off x="5381309" y="2828543"/>
              <a:ext cx="98425" cy="4139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765A79-4C2E-4582-A269-6108088EDC78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876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avdelar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50434"/>
            <a:ext cx="11235267" cy="1930401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068234"/>
            <a:ext cx="11235267" cy="960967"/>
          </a:xfrm>
        </p:spPr>
        <p:txBody>
          <a:bodyPr/>
          <a:lstStyle>
            <a:lvl1pPr algn="ctr">
              <a:lnSpc>
                <a:spcPct val="95000"/>
              </a:lnSpc>
              <a:defRPr sz="240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456000" y="3612553"/>
            <a:ext cx="5280000" cy="123961"/>
            <a:chOff x="2592000" y="2709414"/>
            <a:chExt cx="3960000" cy="92971"/>
          </a:xfrm>
        </p:grpSpPr>
        <p:sp>
          <p:nvSpPr>
            <p:cNvPr id="6" name="Rektangel 5"/>
            <p:cNvSpPr/>
            <p:nvPr userDrawn="1"/>
          </p:nvSpPr>
          <p:spPr>
            <a:xfrm>
              <a:off x="2592000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2" name="Rektangel 11"/>
            <p:cNvSpPr/>
            <p:nvPr userDrawn="1"/>
          </p:nvSpPr>
          <p:spPr>
            <a:xfrm>
              <a:off x="3199812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3" name="Rektangel 12"/>
            <p:cNvSpPr/>
            <p:nvPr userDrawn="1"/>
          </p:nvSpPr>
          <p:spPr>
            <a:xfrm>
              <a:off x="380762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4415438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5" name="Rektangel 14"/>
            <p:cNvSpPr/>
            <p:nvPr userDrawn="1"/>
          </p:nvSpPr>
          <p:spPr>
            <a:xfrm>
              <a:off x="5023251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5631063" y="2709414"/>
              <a:ext cx="313125" cy="929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6238875" y="2709414"/>
              <a:ext cx="313125" cy="929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8" name="Platshållare fö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E734FB-85BE-4A40-91DA-96C333F1C364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250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C6628-DB45-42E7-A81E-30290FE11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4E7DDD-A34D-4542-AC1B-E551D89B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E12E-6CD9-400A-B8B1-617BD043C004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7DA18-3640-4ECA-AF96-5C0B1711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AC03A7-6564-4B9C-944F-07AE4149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818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2C3D-9EF2-4768-98C0-208DAEEE0D45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8" y="1350434"/>
            <a:ext cx="11235267" cy="4610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753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7" y="1348800"/>
            <a:ext cx="11235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8367" y="1732800"/>
            <a:ext cx="11235267" cy="42277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792AD80-2F5C-441A-8D58-EF18E0B58DBA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534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objek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 hasCustomPrompt="1"/>
          </p:nvPr>
        </p:nvSpPr>
        <p:spPr>
          <a:xfrm>
            <a:off x="478367" y="1348800"/>
            <a:ext cx="5520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  <a:cs typeface="FrankRuehl" panose="020B0604020202020204" pitchFamily="34" charset="-79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8367" y="1732800"/>
            <a:ext cx="5520267" cy="42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93367" y="1348800"/>
            <a:ext cx="5520267" cy="384000"/>
          </a:xfrm>
        </p:spPr>
        <p:txBody>
          <a:bodyPr>
            <a:normAutofit/>
          </a:bodyPr>
          <a:lstStyle>
            <a:lvl1pPr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6193367" y="1732800"/>
            <a:ext cx="5520267" cy="42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472361B-31DB-4300-9A19-D355750C48EF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86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1344000"/>
            <a:ext cx="11235267" cy="1872000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384001"/>
            <a:ext cx="11235267" cy="1617684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5BF2C0-1E0B-4481-A274-EA45AF8E2F5A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475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80000"/>
            <a:ext cx="11235267" cy="5856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1065600"/>
            <a:ext cx="11235267" cy="433352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8E2148-F5FA-4068-B030-75E6953353FD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5078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11235267" cy="587235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1065600"/>
            <a:ext cx="11235267" cy="433352"/>
          </a:xfrm>
        </p:spPr>
        <p:txBody>
          <a:bodyPr>
            <a:noAutofit/>
          </a:bodyPr>
          <a:lstStyle>
            <a:lvl1pPr>
              <a:defRPr sz="2400" i="1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478367" y="1776000"/>
            <a:ext cx="11235267" cy="41845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DAD6A9-7AA4-4613-840B-E123542DD11D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760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960000"/>
            <a:ext cx="11235267" cy="48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80483"/>
            <a:ext cx="11235267" cy="432868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94572B-840F-4543-95FE-C0245B8EC4D1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6618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öv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960000"/>
            <a:ext cx="11235267" cy="480000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480483"/>
            <a:ext cx="11235267" cy="432868"/>
          </a:xfrm>
        </p:spPr>
        <p:txBody>
          <a:bodyPr>
            <a:noAutofit/>
          </a:bodyPr>
          <a:lstStyle>
            <a:lvl1pPr>
              <a:defRPr sz="2400" i="1" baseline="0"/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74760-F427-44B6-91A0-362102214153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73C66600-DFFE-4510-B0FB-111C5D903B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8367" y="1776000"/>
            <a:ext cx="11235267" cy="41845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0072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24801" y="480001"/>
            <a:ext cx="3769443" cy="69608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24800" y="1176081"/>
            <a:ext cx="3768000" cy="4763285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191995" marR="0" indent="-191995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67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141DF13C-8232-4BDB-968F-8C3F334744CB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69456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69456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4096738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fakta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03633" y="1732800"/>
            <a:ext cx="3810001" cy="4227733"/>
          </a:xfrm>
          <a:solidFill>
            <a:schemeClr val="accent5">
              <a:alpha val="50000"/>
            </a:schemeClr>
          </a:solidFill>
          <a:ln w="31750">
            <a:noFill/>
            <a:miter lim="800000"/>
          </a:ln>
        </p:spPr>
        <p:txBody>
          <a:bodyPr lIns="144000" tIns="144000" rIns="108000" anchor="t">
            <a:noAutofit/>
          </a:bodyPr>
          <a:lstStyle>
            <a:lvl1pPr marL="191995" marR="0" indent="-191995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67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3BCC3880-6121-40AD-A3C9-E586F5752FE9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902A238-18A8-4BDF-979A-E951C0821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11235267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66A6F27-B334-4257-9662-90B3EA913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69456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641035-7216-48C7-A5DC-A9AD52FFC4DD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 rot="2700000">
            <a:off x="8231999" y="1636799"/>
            <a:ext cx="192000" cy="19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03633" y="1350433"/>
            <a:ext cx="3810001" cy="432000"/>
          </a:xfrm>
          <a:ln w="31750">
            <a:noFill/>
            <a:miter lim="800000"/>
          </a:ln>
        </p:spPr>
        <p:txBody>
          <a:bodyPr lIns="0" tIns="0" anchor="t" anchorCtr="0">
            <a:normAutofit/>
          </a:bodyPr>
          <a:lstStyle>
            <a:lvl1pPr>
              <a:defRPr sz="20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2193476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78365"/>
            <a:ext cx="51360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3CC4-FA67-4B11-B4A1-B4AAE606BA66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478365"/>
            <a:ext cx="5617633" cy="5482168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8367" y="1350434"/>
            <a:ext cx="51360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3059889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CFAA4906-5E49-4FD8-8F8B-E505A25B2F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368" y="478365"/>
            <a:ext cx="5617633" cy="5482168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00C1F19-0230-4009-A2C4-1657CBA59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7633" y="478365"/>
            <a:ext cx="5136000" cy="76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E637FDA-3FFB-4E88-A376-F7B3E1E2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0A03-1B78-4990-9A23-33B4BD0DB26C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467239-01FE-4FEE-A714-2A2CD7A8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A22486-B0D4-402D-845D-1B6C1107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5CBB588F-A7D3-4A09-A632-4B802091E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77633" y="1350434"/>
            <a:ext cx="5136000" cy="46101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/>
              <a:t>Klicka här för att ändra text.</a:t>
            </a:r>
          </a:p>
        </p:txBody>
      </p:sp>
    </p:spTree>
    <p:extLst>
      <p:ext uri="{BB962C8B-B14F-4D97-AF65-F5344CB8AC3E}">
        <p14:creationId xmlns:p14="http://schemas.microsoft.com/office/powerpoint/2010/main" val="1589700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no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 flipH="1">
            <a:off x="7940985" y="1448061"/>
            <a:ext cx="3754161" cy="2750872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4445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4445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11" name="Platshållare för innehåll 7"/>
          <p:cNvSpPr>
            <a:spLocks noGrp="1"/>
          </p:cNvSpPr>
          <p:nvPr>
            <p:ph sz="quarter" idx="25"/>
          </p:nvPr>
        </p:nvSpPr>
        <p:spPr>
          <a:xfrm>
            <a:off x="478368" y="1350434"/>
            <a:ext cx="6945600" cy="4610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26" hasCustomPrompt="1"/>
          </p:nvPr>
        </p:nvSpPr>
        <p:spPr>
          <a:xfrm>
            <a:off x="7903633" y="1422400"/>
            <a:ext cx="3810000" cy="2269067"/>
          </a:xfrm>
        </p:spPr>
        <p:txBody>
          <a:bodyPr lIns="180000" tIns="180000" rIns="180000" bIns="180000" anchor="ctr">
            <a:normAutofit/>
          </a:bodyPr>
          <a:lstStyle>
            <a:lvl1pPr algn="ctr">
              <a:defRPr sz="2400" b="0" i="1"/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3ADFD2A5-8DA6-4E18-AB4A-56BCC77817A0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2015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, rubrik vänst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l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FB9EFB9-063A-4534-A62C-F3553E9D226E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8F918F8-630B-4938-985C-5534B6A3F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7" y="480485"/>
            <a:ext cx="4762500" cy="50016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D66796-E07E-4CC7-9C6C-657D4680F7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6000" y="0"/>
            <a:ext cx="6096000" cy="5961600"/>
          </a:xfrm>
          <a:solidFill>
            <a:srgbClr val="00427A">
              <a:alpha val="85098"/>
            </a:srgbClr>
          </a:solidFill>
        </p:spPr>
        <p:txBody>
          <a:bodyPr lIns="360000" tIns="360000" rIns="360000" bIns="360000"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Här kan du lägga till text eller grafik.</a:t>
            </a:r>
          </a:p>
        </p:txBody>
      </p:sp>
    </p:spTree>
    <p:extLst>
      <p:ext uri="{BB962C8B-B14F-4D97-AF65-F5344CB8AC3E}">
        <p14:creationId xmlns:p14="http://schemas.microsoft.com/office/powerpoint/2010/main" val="46742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bild, sidfot, vi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478367" y="480484"/>
            <a:ext cx="11235267" cy="5480051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36133" y="1350433"/>
            <a:ext cx="9719735" cy="2074115"/>
          </a:xfrm>
        </p:spPr>
        <p:txBody>
          <a:bodyPr anchor="b"/>
          <a:lstStyle>
            <a:lvl1pPr algn="ctr">
              <a:lnSpc>
                <a:spcPct val="85000"/>
              </a:lnSpc>
              <a:defRPr sz="5333" kern="0" spc="-107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36133" y="3592549"/>
            <a:ext cx="9719735" cy="1601752"/>
          </a:xfrm>
        </p:spPr>
        <p:txBody>
          <a:bodyPr>
            <a:normAutofit/>
          </a:bodyPr>
          <a:lstStyle>
            <a:lvl1pPr algn="ctr">
              <a:lnSpc>
                <a:spcPct val="95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F795B3-83B9-44F1-9962-96F7AAC477C7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796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, innehåll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8A37E02B-06F2-49F0-BE0E-689EA4C3F7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5960535"/>
          </a:xfrm>
          <a:solidFill>
            <a:schemeClr val="accent5"/>
          </a:solidFill>
        </p:spPr>
        <p:txBody>
          <a:bodyPr lIns="144000" tIns="72000" anchor="t">
            <a:normAutofit/>
          </a:bodyPr>
          <a:lstStyle>
            <a:lvl1pPr algn="ctr">
              <a:defRPr sz="1333" baseline="0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4304A9-AB1F-4FC0-A308-05A2ABAE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748732-0971-4FEA-ABD1-69385C3B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0AC-05C8-4558-9996-53AE04B92951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8734AEE-519F-42A1-986C-102148BD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E0B101-04F6-4AB3-AEBE-3B170B8A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4EB835-DD35-405B-932E-86D3D8869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8368" y="1350434"/>
            <a:ext cx="11235267" cy="461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2279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145367" y="1239865"/>
            <a:ext cx="5901267" cy="3597179"/>
          </a:xfrm>
        </p:spPr>
        <p:txBody>
          <a:bodyPr lIns="180000" tIns="180000" rIns="180000" bIns="180000" anchor="ctr"/>
          <a:lstStyle>
            <a:lvl1pPr algn="ctr">
              <a:lnSpc>
                <a:spcPct val="90000"/>
              </a:lnSpc>
              <a:defRPr sz="3200" b="0" i="1" kern="1200" spc="-53" baseline="0"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Lägg till text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216001" y="1264749"/>
            <a:ext cx="5762212" cy="4228540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381B-2605-45E3-8465-2559F7FEBBBE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6400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s rubrik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145367" y="1344000"/>
            <a:ext cx="5901267" cy="3504000"/>
          </a:xfrm>
        </p:spPr>
        <p:txBody>
          <a:bodyPr lIns="180000" tIns="180000" rIns="180000" bIns="180000" anchor="ctr"/>
          <a:lstStyle>
            <a:lvl1pPr algn="ctr">
              <a:lnSpc>
                <a:spcPct val="80000"/>
              </a:lnSpc>
              <a:defRPr sz="5333" kern="0" spc="-107" baseline="0"/>
            </a:lvl1pPr>
          </a:lstStyle>
          <a:p>
            <a:r>
              <a:rPr lang="sv-SE" dirty="0"/>
              <a:t>Lägg till rubrik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3216001" y="1264749"/>
            <a:ext cx="5762212" cy="4228540"/>
            <a:chOff x="2412000" y="1095795"/>
            <a:chExt cx="4321659" cy="3171405"/>
          </a:xfrm>
        </p:grpSpPr>
        <p:sp>
          <p:nvSpPr>
            <p:cNvPr id="8" name="Frihandsfigur 7"/>
            <p:cNvSpPr/>
            <p:nvPr/>
          </p:nvSpPr>
          <p:spPr>
            <a:xfrm rot="10800000">
              <a:off x="2412000" y="1114424"/>
              <a:ext cx="4320000" cy="3152776"/>
            </a:xfrm>
            <a:custGeom>
              <a:avLst/>
              <a:gdLst>
                <a:gd name="connsiteX0" fmla="*/ 3011900 w 4320000"/>
                <a:gd name="connsiteY0" fmla="*/ 3152776 h 3152776"/>
                <a:gd name="connsiteX1" fmla="*/ 1308100 w 4320000"/>
                <a:gd name="connsiteY1" fmla="*/ 3152776 h 3152776"/>
                <a:gd name="connsiteX2" fmla="*/ 0 w 4320000"/>
                <a:gd name="connsiteY2" fmla="*/ 1844676 h 3152776"/>
                <a:gd name="connsiteX3" fmla="*/ 1308100 w 4320000"/>
                <a:gd name="connsiteY3" fmla="*/ 536576 h 3152776"/>
                <a:gd name="connsiteX4" fmla="*/ 1769475 w 4320000"/>
                <a:gd name="connsiteY4" fmla="*/ 536576 h 3152776"/>
                <a:gd name="connsiteX5" fmla="*/ 1769475 w 4320000"/>
                <a:gd name="connsiteY5" fmla="*/ 0 h 3152776"/>
                <a:gd name="connsiteX6" fmla="*/ 2429228 w 4320000"/>
                <a:gd name="connsiteY6" fmla="*/ 536576 h 3152776"/>
                <a:gd name="connsiteX7" fmla="*/ 3011900 w 4320000"/>
                <a:gd name="connsiteY7" fmla="*/ 536576 h 3152776"/>
                <a:gd name="connsiteX8" fmla="*/ 4320000 w 4320000"/>
                <a:gd name="connsiteY8" fmla="*/ 1844676 h 3152776"/>
                <a:gd name="connsiteX9" fmla="*/ 3011900 w 4320000"/>
                <a:gd name="connsiteY9" fmla="*/ 315277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860915 w 4320000"/>
                <a:gd name="connsiteY9" fmla="*/ 6280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94215 w 4320000"/>
                <a:gd name="connsiteY9" fmla="*/ 53276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9116 h 3152776"/>
                <a:gd name="connsiteX0" fmla="*/ 1769475 w 4320000"/>
                <a:gd name="connsiteY0" fmla="*/ 536576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  <a:gd name="connsiteX0" fmla="*/ 1769475 w 4320000"/>
                <a:gd name="connsiteY0" fmla="*/ 577851 h 3152776"/>
                <a:gd name="connsiteX1" fmla="*/ 1769475 w 4320000"/>
                <a:gd name="connsiteY1" fmla="*/ 0 h 3152776"/>
                <a:gd name="connsiteX2" fmla="*/ 2429228 w 4320000"/>
                <a:gd name="connsiteY2" fmla="*/ 536576 h 3152776"/>
                <a:gd name="connsiteX3" fmla="*/ 3011900 w 4320000"/>
                <a:gd name="connsiteY3" fmla="*/ 536576 h 3152776"/>
                <a:gd name="connsiteX4" fmla="*/ 4320000 w 4320000"/>
                <a:gd name="connsiteY4" fmla="*/ 1844676 h 3152776"/>
                <a:gd name="connsiteX5" fmla="*/ 3011900 w 4320000"/>
                <a:gd name="connsiteY5" fmla="*/ 3152776 h 3152776"/>
                <a:gd name="connsiteX6" fmla="*/ 1308100 w 4320000"/>
                <a:gd name="connsiteY6" fmla="*/ 3152776 h 3152776"/>
                <a:gd name="connsiteX7" fmla="*/ 0 w 4320000"/>
                <a:gd name="connsiteY7" fmla="*/ 1844676 h 3152776"/>
                <a:gd name="connsiteX8" fmla="*/ 1308100 w 4320000"/>
                <a:gd name="connsiteY8" fmla="*/ 536576 h 3152776"/>
                <a:gd name="connsiteX9" fmla="*/ 1575165 w 4320000"/>
                <a:gd name="connsiteY9" fmla="*/ 535941 h 31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3152776">
                  <a:moveTo>
                    <a:pt x="1769475" y="577851"/>
                  </a:moveTo>
                  <a:lnTo>
                    <a:pt x="1769475" y="0"/>
                  </a:lnTo>
                  <a:lnTo>
                    <a:pt x="2429228" y="536576"/>
                  </a:lnTo>
                  <a:lnTo>
                    <a:pt x="3011900" y="536576"/>
                  </a:lnTo>
                  <a:cubicBezTo>
                    <a:pt x="3734344" y="536576"/>
                    <a:pt x="4320000" y="1122232"/>
                    <a:pt x="4320000" y="1844676"/>
                  </a:cubicBezTo>
                  <a:cubicBezTo>
                    <a:pt x="4320000" y="2567120"/>
                    <a:pt x="3734344" y="3152776"/>
                    <a:pt x="3011900" y="3152776"/>
                  </a:cubicBezTo>
                  <a:lnTo>
                    <a:pt x="1308100" y="3152776"/>
                  </a:lnTo>
                  <a:cubicBezTo>
                    <a:pt x="585656" y="3152776"/>
                    <a:pt x="0" y="2567120"/>
                    <a:pt x="0" y="1844676"/>
                  </a:cubicBezTo>
                  <a:cubicBezTo>
                    <a:pt x="0" y="1122232"/>
                    <a:pt x="585656" y="536576"/>
                    <a:pt x="1308100" y="536576"/>
                  </a:cubicBezTo>
                  <a:lnTo>
                    <a:pt x="1575165" y="535941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miter lim="800000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  <p:sp>
          <p:nvSpPr>
            <p:cNvPr id="9" name="Båge 13"/>
            <p:cNvSpPr/>
            <p:nvPr/>
          </p:nvSpPr>
          <p:spPr>
            <a:xfrm rot="1153800">
              <a:off x="5776949" y="1095795"/>
              <a:ext cx="956710" cy="704275"/>
            </a:xfrm>
            <a:custGeom>
              <a:avLst/>
              <a:gdLst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2" fmla="*/ 1212208 w 2424415"/>
                <a:gd name="connsiteY2" fmla="*/ 699223 h 1398446"/>
                <a:gd name="connsiteX3" fmla="*/ 1212208 w 2424415"/>
                <a:gd name="connsiteY3" fmla="*/ 0 h 1398446"/>
                <a:gd name="connsiteX0" fmla="*/ 1212208 w 2424415"/>
                <a:gd name="connsiteY0" fmla="*/ 0 h 1398446"/>
                <a:gd name="connsiteX1" fmla="*/ 2166825 w 2424415"/>
                <a:gd name="connsiteY1" fmla="*/ 268284 h 1398446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2" fmla="*/ 0 w 954617"/>
                <a:gd name="connsiteY2" fmla="*/ 700577 h 700577"/>
                <a:gd name="connsiteX3" fmla="*/ 0 w 954617"/>
                <a:gd name="connsiteY3" fmla="*/ 1354 h 700577"/>
                <a:gd name="connsiteX0" fmla="*/ 0 w 954617"/>
                <a:gd name="connsiteY0" fmla="*/ 1354 h 700577"/>
                <a:gd name="connsiteX1" fmla="*/ 954617 w 954617"/>
                <a:gd name="connsiteY1" fmla="*/ 269638 h 700577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2" fmla="*/ 0 w 954617"/>
                <a:gd name="connsiteY2" fmla="*/ 701743 h 701743"/>
                <a:gd name="connsiteX3" fmla="*/ 0 w 954617"/>
                <a:gd name="connsiteY3" fmla="*/ 2520 h 701743"/>
                <a:gd name="connsiteX0" fmla="*/ 0 w 954617"/>
                <a:gd name="connsiteY0" fmla="*/ 2520 h 701743"/>
                <a:gd name="connsiteX1" fmla="*/ 954617 w 954617"/>
                <a:gd name="connsiteY1" fmla="*/ 270804 h 701743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2" fmla="*/ 0 w 954617"/>
                <a:gd name="connsiteY2" fmla="*/ 701897 h 701897"/>
                <a:gd name="connsiteX3" fmla="*/ 0 w 954617"/>
                <a:gd name="connsiteY3" fmla="*/ 2674 h 701897"/>
                <a:gd name="connsiteX0" fmla="*/ 0 w 954617"/>
                <a:gd name="connsiteY0" fmla="*/ 2674 h 701897"/>
                <a:gd name="connsiteX1" fmla="*/ 954617 w 954617"/>
                <a:gd name="connsiteY1" fmla="*/ 270958 h 701897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2" fmla="*/ 0 w 954617"/>
                <a:gd name="connsiteY2" fmla="*/ 702071 h 702071"/>
                <a:gd name="connsiteX3" fmla="*/ 0 w 954617"/>
                <a:gd name="connsiteY3" fmla="*/ 2848 h 702071"/>
                <a:gd name="connsiteX0" fmla="*/ 0 w 954617"/>
                <a:gd name="connsiteY0" fmla="*/ 2848 h 702071"/>
                <a:gd name="connsiteX1" fmla="*/ 954617 w 954617"/>
                <a:gd name="connsiteY1" fmla="*/ 271132 h 70207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2" fmla="*/ 0 w 954617"/>
                <a:gd name="connsiteY2" fmla="*/ 702311 h 702311"/>
                <a:gd name="connsiteX3" fmla="*/ 0 w 954617"/>
                <a:gd name="connsiteY3" fmla="*/ 3088 h 702311"/>
                <a:gd name="connsiteX0" fmla="*/ 0 w 954617"/>
                <a:gd name="connsiteY0" fmla="*/ 3088 h 702311"/>
                <a:gd name="connsiteX1" fmla="*/ 954617 w 954617"/>
                <a:gd name="connsiteY1" fmla="*/ 271372 h 702311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2" fmla="*/ 0 w 954617"/>
                <a:gd name="connsiteY2" fmla="*/ 699493 h 699493"/>
                <a:gd name="connsiteX3" fmla="*/ 0 w 954617"/>
                <a:gd name="connsiteY3" fmla="*/ 270 h 699493"/>
                <a:gd name="connsiteX0" fmla="*/ 0 w 954617"/>
                <a:gd name="connsiteY0" fmla="*/ 270 h 699493"/>
                <a:gd name="connsiteX1" fmla="*/ 954617 w 954617"/>
                <a:gd name="connsiteY1" fmla="*/ 268554 h 699493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2" fmla="*/ 0 w 954617"/>
                <a:gd name="connsiteY2" fmla="*/ 699514 h 699514"/>
                <a:gd name="connsiteX3" fmla="*/ 0 w 954617"/>
                <a:gd name="connsiteY3" fmla="*/ 291 h 699514"/>
                <a:gd name="connsiteX0" fmla="*/ 0 w 954617"/>
                <a:gd name="connsiteY0" fmla="*/ 291 h 699514"/>
                <a:gd name="connsiteX1" fmla="*/ 954617 w 954617"/>
                <a:gd name="connsiteY1" fmla="*/ 268575 h 699514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2" fmla="*/ 0 w 954617"/>
                <a:gd name="connsiteY2" fmla="*/ 699656 h 699656"/>
                <a:gd name="connsiteX3" fmla="*/ 0 w 954617"/>
                <a:gd name="connsiteY3" fmla="*/ 433 h 699656"/>
                <a:gd name="connsiteX0" fmla="*/ 0 w 954617"/>
                <a:gd name="connsiteY0" fmla="*/ 433 h 699656"/>
                <a:gd name="connsiteX1" fmla="*/ 954617 w 954617"/>
                <a:gd name="connsiteY1" fmla="*/ 268717 h 699656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2" fmla="*/ 0 w 954617"/>
                <a:gd name="connsiteY2" fmla="*/ 699712 h 699712"/>
                <a:gd name="connsiteX3" fmla="*/ 0 w 954617"/>
                <a:gd name="connsiteY3" fmla="*/ 489 h 699712"/>
                <a:gd name="connsiteX0" fmla="*/ 0 w 954617"/>
                <a:gd name="connsiteY0" fmla="*/ 489 h 699712"/>
                <a:gd name="connsiteX1" fmla="*/ 954617 w 954617"/>
                <a:gd name="connsiteY1" fmla="*/ 268773 h 699712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2" fmla="*/ 0 w 954617"/>
                <a:gd name="connsiteY2" fmla="*/ 699660 h 699660"/>
                <a:gd name="connsiteX3" fmla="*/ 0 w 954617"/>
                <a:gd name="connsiteY3" fmla="*/ 437 h 699660"/>
                <a:gd name="connsiteX0" fmla="*/ 0 w 954617"/>
                <a:gd name="connsiteY0" fmla="*/ 437 h 699660"/>
                <a:gd name="connsiteX1" fmla="*/ 954617 w 954617"/>
                <a:gd name="connsiteY1" fmla="*/ 268721 h 699660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2" fmla="*/ 0 w 954617"/>
                <a:gd name="connsiteY2" fmla="*/ 699521 h 699521"/>
                <a:gd name="connsiteX3" fmla="*/ 0 w 954617"/>
                <a:gd name="connsiteY3" fmla="*/ 298 h 699521"/>
                <a:gd name="connsiteX0" fmla="*/ 0 w 954617"/>
                <a:gd name="connsiteY0" fmla="*/ 298 h 699521"/>
                <a:gd name="connsiteX1" fmla="*/ 954617 w 954617"/>
                <a:gd name="connsiteY1" fmla="*/ 268582 h 699521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2" fmla="*/ 0 w 954617"/>
                <a:gd name="connsiteY2" fmla="*/ 699417 h 699417"/>
                <a:gd name="connsiteX3" fmla="*/ 0 w 954617"/>
                <a:gd name="connsiteY3" fmla="*/ 194 h 699417"/>
                <a:gd name="connsiteX0" fmla="*/ 0 w 954617"/>
                <a:gd name="connsiteY0" fmla="*/ 194 h 699417"/>
                <a:gd name="connsiteX1" fmla="*/ 954617 w 954617"/>
                <a:gd name="connsiteY1" fmla="*/ 268478 h 699417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2" fmla="*/ 0 w 954617"/>
                <a:gd name="connsiteY2" fmla="*/ 703810 h 703810"/>
                <a:gd name="connsiteX3" fmla="*/ 0 w 954617"/>
                <a:gd name="connsiteY3" fmla="*/ 4587 h 703810"/>
                <a:gd name="connsiteX0" fmla="*/ 0 w 954617"/>
                <a:gd name="connsiteY0" fmla="*/ 4587 h 703810"/>
                <a:gd name="connsiteX1" fmla="*/ 954617 w 954617"/>
                <a:gd name="connsiteY1" fmla="*/ 272871 h 703810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2" fmla="*/ 0 w 954617"/>
                <a:gd name="connsiteY2" fmla="*/ 706149 h 706149"/>
                <a:gd name="connsiteX3" fmla="*/ 0 w 954617"/>
                <a:gd name="connsiteY3" fmla="*/ 6926 h 706149"/>
                <a:gd name="connsiteX0" fmla="*/ 0 w 954617"/>
                <a:gd name="connsiteY0" fmla="*/ 6926 h 706149"/>
                <a:gd name="connsiteX1" fmla="*/ 954617 w 954617"/>
                <a:gd name="connsiteY1" fmla="*/ 275210 h 706149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2" fmla="*/ 0 w 954617"/>
                <a:gd name="connsiteY2" fmla="*/ 707520 h 707520"/>
                <a:gd name="connsiteX3" fmla="*/ 0 w 954617"/>
                <a:gd name="connsiteY3" fmla="*/ 8297 h 707520"/>
                <a:gd name="connsiteX0" fmla="*/ 0 w 954617"/>
                <a:gd name="connsiteY0" fmla="*/ 8297 h 707520"/>
                <a:gd name="connsiteX1" fmla="*/ 954617 w 954617"/>
                <a:gd name="connsiteY1" fmla="*/ 276581 h 70752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8622 w 954617"/>
                <a:gd name="connsiteY1" fmla="*/ 278783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4617 w 954617"/>
                <a:gd name="connsiteY1" fmla="*/ 276692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49668 w 954617"/>
                <a:gd name="connsiteY1" fmla="*/ 281781 h 707630"/>
                <a:gd name="connsiteX0" fmla="*/ 0 w 954617"/>
                <a:gd name="connsiteY0" fmla="*/ 8407 h 707630"/>
                <a:gd name="connsiteX1" fmla="*/ 954617 w 954617"/>
                <a:gd name="connsiteY1" fmla="*/ 276691 h 707630"/>
                <a:gd name="connsiteX2" fmla="*/ 0 w 954617"/>
                <a:gd name="connsiteY2" fmla="*/ 707630 h 707630"/>
                <a:gd name="connsiteX3" fmla="*/ 0 w 954617"/>
                <a:gd name="connsiteY3" fmla="*/ 8407 h 707630"/>
                <a:gd name="connsiteX0" fmla="*/ 0 w 954617"/>
                <a:gd name="connsiteY0" fmla="*/ 8407 h 707630"/>
                <a:gd name="connsiteX1" fmla="*/ 952666 w 954617"/>
                <a:gd name="connsiteY1" fmla="*/ 280735 h 707630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2666 w 954617"/>
                <a:gd name="connsiteY1" fmla="*/ 276317 h 703212"/>
                <a:gd name="connsiteX0" fmla="*/ 0 w 954617"/>
                <a:gd name="connsiteY0" fmla="*/ 3989 h 703212"/>
                <a:gd name="connsiteX1" fmla="*/ 954617 w 954617"/>
                <a:gd name="connsiteY1" fmla="*/ 272273 h 703212"/>
                <a:gd name="connsiteX2" fmla="*/ 0 w 954617"/>
                <a:gd name="connsiteY2" fmla="*/ 703212 h 703212"/>
                <a:gd name="connsiteX3" fmla="*/ 0 w 954617"/>
                <a:gd name="connsiteY3" fmla="*/ 3989 h 703212"/>
                <a:gd name="connsiteX0" fmla="*/ 0 w 954617"/>
                <a:gd name="connsiteY0" fmla="*/ 3989 h 703212"/>
                <a:gd name="connsiteX1" fmla="*/ 950575 w 954617"/>
                <a:gd name="connsiteY1" fmla="*/ 270322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3989 h 703212"/>
                <a:gd name="connsiteX1" fmla="*/ 954617 w 956710"/>
                <a:gd name="connsiteY1" fmla="*/ 272273 h 703212"/>
                <a:gd name="connsiteX2" fmla="*/ 0 w 956710"/>
                <a:gd name="connsiteY2" fmla="*/ 703212 h 703212"/>
                <a:gd name="connsiteX3" fmla="*/ 0 w 956710"/>
                <a:gd name="connsiteY3" fmla="*/ 3989 h 703212"/>
                <a:gd name="connsiteX0" fmla="*/ 0 w 956710"/>
                <a:gd name="connsiteY0" fmla="*/ 3989 h 703212"/>
                <a:gd name="connsiteX1" fmla="*/ 956710 w 956710"/>
                <a:gd name="connsiteY1" fmla="*/ 278270 h 703212"/>
                <a:gd name="connsiteX0" fmla="*/ 0 w 956710"/>
                <a:gd name="connsiteY0" fmla="*/ 5052 h 704275"/>
                <a:gd name="connsiteX1" fmla="*/ 954617 w 956710"/>
                <a:gd name="connsiteY1" fmla="*/ 273336 h 704275"/>
                <a:gd name="connsiteX2" fmla="*/ 0 w 956710"/>
                <a:gd name="connsiteY2" fmla="*/ 704275 h 704275"/>
                <a:gd name="connsiteX3" fmla="*/ 0 w 956710"/>
                <a:gd name="connsiteY3" fmla="*/ 5052 h 704275"/>
                <a:gd name="connsiteX0" fmla="*/ 0 w 956710"/>
                <a:gd name="connsiteY0" fmla="*/ 5052 h 704275"/>
                <a:gd name="connsiteX1" fmla="*/ 956710 w 956710"/>
                <a:gd name="connsiteY1" fmla="*/ 279333 h 70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6710" h="704275" stroke="0" extrusionOk="0">
                  <a:moveTo>
                    <a:pt x="0" y="5052"/>
                  </a:moveTo>
                  <a:cubicBezTo>
                    <a:pt x="379417" y="-24160"/>
                    <a:pt x="617010" y="74362"/>
                    <a:pt x="954617" y="273336"/>
                  </a:cubicBezTo>
                  <a:lnTo>
                    <a:pt x="0" y="704275"/>
                  </a:lnTo>
                  <a:lnTo>
                    <a:pt x="0" y="5052"/>
                  </a:lnTo>
                  <a:close/>
                </a:path>
                <a:path w="956710" h="704275" fill="none">
                  <a:moveTo>
                    <a:pt x="0" y="5052"/>
                  </a:moveTo>
                  <a:cubicBezTo>
                    <a:pt x="372796" y="5052"/>
                    <a:pt x="690559" y="92422"/>
                    <a:pt x="956710" y="279333"/>
                  </a:cubicBezTo>
                </a:path>
              </a:pathLst>
            </a:custGeom>
            <a:ln w="63500"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2400" dirty="0"/>
            </a:p>
          </p:txBody>
        </p:sp>
      </p:grp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9643-0723-4AA4-8D0B-D08B00419E25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657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a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78367" y="478366"/>
            <a:ext cx="11235267" cy="753535"/>
          </a:xfrm>
        </p:spPr>
        <p:txBody>
          <a:bodyPr/>
          <a:lstStyle/>
          <a:p>
            <a:r>
              <a:rPr lang="sv-SE" dirty="0"/>
              <a:t>Lägg till rubrik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78367" y="1350433"/>
            <a:ext cx="2667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53" hasCustomPrompt="1"/>
          </p:nvPr>
        </p:nvSpPr>
        <p:spPr>
          <a:xfrm>
            <a:off x="478367" y="4377600"/>
            <a:ext cx="2667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57" hasCustomPrompt="1"/>
          </p:nvPr>
        </p:nvSpPr>
        <p:spPr>
          <a:xfrm>
            <a:off x="478367" y="4708800"/>
            <a:ext cx="2667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3335867" y="1350433"/>
            <a:ext cx="2662767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39" name="Platshållare för text 7"/>
          <p:cNvSpPr>
            <a:spLocks noGrp="1"/>
          </p:cNvSpPr>
          <p:nvPr>
            <p:ph type="body" sz="quarter" idx="54" hasCustomPrompt="1"/>
          </p:nvPr>
        </p:nvSpPr>
        <p:spPr>
          <a:xfrm>
            <a:off x="3335867" y="4377600"/>
            <a:ext cx="2664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5" name="Platshållare för text 14"/>
          <p:cNvSpPr>
            <a:spLocks noGrp="1"/>
          </p:cNvSpPr>
          <p:nvPr>
            <p:ph type="body" sz="quarter" idx="58" hasCustomPrompt="1"/>
          </p:nvPr>
        </p:nvSpPr>
        <p:spPr>
          <a:xfrm>
            <a:off x="3335867" y="4708800"/>
            <a:ext cx="2664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27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6196800" y="1350433"/>
            <a:ext cx="2664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3" name="Platshållare för text 7"/>
          <p:cNvSpPr>
            <a:spLocks noGrp="1"/>
          </p:cNvSpPr>
          <p:nvPr>
            <p:ph type="body" sz="quarter" idx="55" hasCustomPrompt="1"/>
          </p:nvPr>
        </p:nvSpPr>
        <p:spPr>
          <a:xfrm>
            <a:off x="6196801" y="4377600"/>
            <a:ext cx="2659332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6" name="Platshållare för text 14"/>
          <p:cNvSpPr>
            <a:spLocks noGrp="1"/>
          </p:cNvSpPr>
          <p:nvPr>
            <p:ph type="body" sz="quarter" idx="59" hasCustomPrompt="1"/>
          </p:nvPr>
        </p:nvSpPr>
        <p:spPr>
          <a:xfrm>
            <a:off x="6197599" y="4708800"/>
            <a:ext cx="2658532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34" name="Platshållare för bild 6"/>
          <p:cNvSpPr>
            <a:spLocks noGrp="1"/>
          </p:cNvSpPr>
          <p:nvPr>
            <p:ph type="pic" sz="quarter" idx="34"/>
          </p:nvPr>
        </p:nvSpPr>
        <p:spPr>
          <a:xfrm>
            <a:off x="9048000" y="1350433"/>
            <a:ext cx="2664000" cy="2688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4" name="Platshållare för text 7"/>
          <p:cNvSpPr>
            <a:spLocks noGrp="1"/>
          </p:cNvSpPr>
          <p:nvPr>
            <p:ph type="body" sz="quarter" idx="56" hasCustomPrompt="1"/>
          </p:nvPr>
        </p:nvSpPr>
        <p:spPr>
          <a:xfrm>
            <a:off x="9046633" y="4377600"/>
            <a:ext cx="2667000" cy="288000"/>
          </a:xfrm>
        </p:spPr>
        <p:txBody>
          <a:bodyPr>
            <a:noAutofit/>
          </a:bodyPr>
          <a:lstStyle>
            <a:lvl1pPr>
              <a:defRPr sz="1600" b="1" spc="0" baseline="0">
                <a:latin typeface="+mn-lt"/>
              </a:defRPr>
            </a:lvl1pPr>
          </a:lstStyle>
          <a:p>
            <a:pPr lvl="0"/>
            <a:r>
              <a:rPr lang="sv-SE" dirty="0"/>
              <a:t>Plats för personnamn</a:t>
            </a:r>
          </a:p>
        </p:txBody>
      </p:sp>
      <p:sp>
        <p:nvSpPr>
          <p:cNvPr id="57" name="Platshållare för text 14"/>
          <p:cNvSpPr>
            <a:spLocks noGrp="1"/>
          </p:cNvSpPr>
          <p:nvPr>
            <p:ph type="body" sz="quarter" idx="60" hasCustomPrompt="1"/>
          </p:nvPr>
        </p:nvSpPr>
        <p:spPr>
          <a:xfrm>
            <a:off x="9046633" y="4708800"/>
            <a:ext cx="2667000" cy="835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333"/>
            </a:lvl1pPr>
            <a:lvl2pPr marL="0" indent="0">
              <a:buNone/>
              <a:defRPr/>
            </a:lvl2pPr>
          </a:lstStyle>
          <a:p>
            <a:pPr lvl="0"/>
            <a:r>
              <a:rPr lang="sv-SE" dirty="0"/>
              <a:t>Lägg till titel</a:t>
            </a:r>
          </a:p>
          <a:p>
            <a:pPr lvl="0"/>
            <a:r>
              <a:rPr lang="sv-SE" dirty="0"/>
              <a:t>Lägg till eventuell annan information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77"/>
          </p:nvPr>
        </p:nvSpPr>
        <p:spPr/>
        <p:txBody>
          <a:bodyPr/>
          <a:lstStyle/>
          <a:p>
            <a:fld id="{34E49ADA-F653-43CC-A5A7-B0D91A9AD711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78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79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abell 3">
            <a:extLst>
              <a:ext uri="{FF2B5EF4-FFF2-40B4-BE49-F238E27FC236}">
                <a16:creationId xmlns:a16="http://schemas.microsoft.com/office/drawing/2014/main" id="{9D2BC1A9-CECA-433A-9FE0-D2F0546492E2}"/>
              </a:ext>
            </a:extLst>
          </p:cNvPr>
          <p:cNvSpPr>
            <a:spLocks noGrp="1"/>
          </p:cNvSpPr>
          <p:nvPr>
            <p:ph type="tbl" sz="quarter" idx="80" hasCustomPrompt="1"/>
          </p:nvPr>
        </p:nvSpPr>
        <p:spPr>
          <a:xfrm>
            <a:off x="478367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1" name="Platshållare för tabell 3">
            <a:extLst>
              <a:ext uri="{FF2B5EF4-FFF2-40B4-BE49-F238E27FC236}">
                <a16:creationId xmlns:a16="http://schemas.microsoft.com/office/drawing/2014/main" id="{7853DE58-6AAF-4C59-B8B7-7D8F25A5272F}"/>
              </a:ext>
            </a:extLst>
          </p:cNvPr>
          <p:cNvSpPr>
            <a:spLocks noGrp="1"/>
          </p:cNvSpPr>
          <p:nvPr>
            <p:ph type="tbl" sz="quarter" idx="81" hasCustomPrompt="1"/>
          </p:nvPr>
        </p:nvSpPr>
        <p:spPr>
          <a:xfrm>
            <a:off x="3331633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2" name="Platshållare för tabell 3">
            <a:extLst>
              <a:ext uri="{FF2B5EF4-FFF2-40B4-BE49-F238E27FC236}">
                <a16:creationId xmlns:a16="http://schemas.microsoft.com/office/drawing/2014/main" id="{48003962-C871-4CA0-B649-D7D1A15A5244}"/>
              </a:ext>
            </a:extLst>
          </p:cNvPr>
          <p:cNvSpPr>
            <a:spLocks noGrp="1"/>
          </p:cNvSpPr>
          <p:nvPr>
            <p:ph type="tbl" sz="quarter" idx="82" hasCustomPrompt="1"/>
          </p:nvPr>
        </p:nvSpPr>
        <p:spPr>
          <a:xfrm>
            <a:off x="6197599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3" name="Platshållare för tabell 3">
            <a:extLst>
              <a:ext uri="{FF2B5EF4-FFF2-40B4-BE49-F238E27FC236}">
                <a16:creationId xmlns:a16="http://schemas.microsoft.com/office/drawing/2014/main" id="{F55151F3-2932-426C-8A70-F4328088CDC0}"/>
              </a:ext>
            </a:extLst>
          </p:cNvPr>
          <p:cNvSpPr>
            <a:spLocks noGrp="1"/>
          </p:cNvSpPr>
          <p:nvPr>
            <p:ph type="tbl" sz="quarter" idx="83" hasCustomPrompt="1"/>
          </p:nvPr>
        </p:nvSpPr>
        <p:spPr>
          <a:xfrm>
            <a:off x="9048000" y="4233333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4" name="Platshållare för tabell 3">
            <a:extLst>
              <a:ext uri="{FF2B5EF4-FFF2-40B4-BE49-F238E27FC236}">
                <a16:creationId xmlns:a16="http://schemas.microsoft.com/office/drawing/2014/main" id="{1DD5A640-2E3C-4BAE-8C1B-CBEC671B516B}"/>
              </a:ext>
            </a:extLst>
          </p:cNvPr>
          <p:cNvSpPr>
            <a:spLocks noGrp="1"/>
          </p:cNvSpPr>
          <p:nvPr>
            <p:ph type="tbl" sz="quarter" idx="84" hasCustomPrompt="1"/>
          </p:nvPr>
        </p:nvSpPr>
        <p:spPr>
          <a:xfrm>
            <a:off x="478367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5" name="Platshållare för tabell 3">
            <a:extLst>
              <a:ext uri="{FF2B5EF4-FFF2-40B4-BE49-F238E27FC236}">
                <a16:creationId xmlns:a16="http://schemas.microsoft.com/office/drawing/2014/main" id="{5DE9A05F-81ED-4636-8B16-B85C15826D63}"/>
              </a:ext>
            </a:extLst>
          </p:cNvPr>
          <p:cNvSpPr>
            <a:spLocks noGrp="1"/>
          </p:cNvSpPr>
          <p:nvPr>
            <p:ph type="tbl" sz="quarter" idx="85" hasCustomPrompt="1"/>
          </p:nvPr>
        </p:nvSpPr>
        <p:spPr>
          <a:xfrm>
            <a:off x="3331633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6" name="Platshållare för tabell 3">
            <a:extLst>
              <a:ext uri="{FF2B5EF4-FFF2-40B4-BE49-F238E27FC236}">
                <a16:creationId xmlns:a16="http://schemas.microsoft.com/office/drawing/2014/main" id="{C6D1DDE0-BA88-43BE-A7F9-AB8BC28F8A7D}"/>
              </a:ext>
            </a:extLst>
          </p:cNvPr>
          <p:cNvSpPr>
            <a:spLocks noGrp="1"/>
          </p:cNvSpPr>
          <p:nvPr>
            <p:ph type="tbl" sz="quarter" idx="86" hasCustomPrompt="1"/>
          </p:nvPr>
        </p:nvSpPr>
        <p:spPr>
          <a:xfrm>
            <a:off x="6197599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8" name="Platshållare för tabell 3">
            <a:extLst>
              <a:ext uri="{FF2B5EF4-FFF2-40B4-BE49-F238E27FC236}">
                <a16:creationId xmlns:a16="http://schemas.microsoft.com/office/drawing/2014/main" id="{E8D0CD4E-F37B-4E93-853B-C411DE3F0DDD}"/>
              </a:ext>
            </a:extLst>
          </p:cNvPr>
          <p:cNvSpPr>
            <a:spLocks noGrp="1"/>
          </p:cNvSpPr>
          <p:nvPr>
            <p:ph type="tbl" sz="quarter" idx="87" hasCustomPrompt="1"/>
          </p:nvPr>
        </p:nvSpPr>
        <p:spPr>
          <a:xfrm>
            <a:off x="9048000" y="5520000"/>
            <a:ext cx="2667000" cy="24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67"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2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6" y="256511"/>
            <a:ext cx="11235268" cy="63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728" y="486391"/>
            <a:ext cx="6508149" cy="5474144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FC85-2F43-431D-B802-8F7C2CB9559D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6594FF8A-2A2A-44E2-B9EB-82B758E745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2BDD225-FB17-4B0A-AE2B-37363251C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96230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001" y="208611"/>
            <a:ext cx="6433633" cy="5751924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2914-EB7B-4A8E-88A9-9371DD05CB63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78555E99-8B64-4C3F-9903-8C560D96D5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2EF5A1E-45C5-452D-8034-0D050900F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30126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096001" y="478367"/>
            <a:ext cx="5617633" cy="5482167"/>
          </a:xfrm>
          <a:solidFill>
            <a:schemeClr val="accent5"/>
          </a:solidFill>
        </p:spPr>
        <p:txBody>
          <a:bodyPr tIns="72000" anchor="t" anchorCtr="0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5ED3F-751D-4AA6-8A10-F421B99B6A63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2885E4A-E791-4439-8013-A3993BF6E8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503" y="4070401"/>
            <a:ext cx="4746365" cy="1617684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Lägg till underrubrik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B9B6E10-10FD-45EC-85CF-B16F26F6A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503" y="1166400"/>
            <a:ext cx="4746365" cy="2736000"/>
          </a:xfrm>
        </p:spPr>
        <p:txBody>
          <a:bodyPr anchor="b"/>
          <a:lstStyle>
            <a:lvl1pPr>
              <a:lnSpc>
                <a:spcPct val="85000"/>
              </a:lnSpc>
              <a:defRPr sz="5333" kern="0" spc="-107" baseline="0"/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95657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F6FD5662-8F4A-4921-AC02-364146C361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72000" anchor="t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här och infoga bild via knappen Bild i menyflik Infoga</a:t>
            </a:r>
          </a:p>
        </p:txBody>
      </p:sp>
    </p:spTree>
    <p:extLst>
      <p:ext uri="{BB962C8B-B14F-4D97-AF65-F5344CB8AC3E}">
        <p14:creationId xmlns:p14="http://schemas.microsoft.com/office/powerpoint/2010/main" val="405123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fler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37" hasCustomPrompt="1"/>
          </p:nvPr>
        </p:nvSpPr>
        <p:spPr>
          <a:xfrm>
            <a:off x="7924801" y="480001"/>
            <a:ext cx="3769443" cy="696081"/>
          </a:xfrm>
          <a:ln w="31750">
            <a:solidFill>
              <a:schemeClr val="accent1"/>
            </a:solidFill>
            <a:miter lim="800000"/>
          </a:ln>
        </p:spPr>
        <p:txBody>
          <a:bodyPr lIns="144000" tIns="36000" anchor="ctr">
            <a:normAutofit/>
          </a:bodyPr>
          <a:lstStyle>
            <a:lvl1pPr>
              <a:lnSpc>
                <a:spcPct val="90000"/>
              </a:lnSpc>
              <a:defRPr sz="2133" b="1" spc="0" baseline="0">
                <a:latin typeface="+mn-lt"/>
              </a:defRPr>
            </a:lvl1pPr>
          </a:lstStyle>
          <a:p>
            <a:pPr lvl="0"/>
            <a:r>
              <a:rPr lang="sv-SE" dirty="0"/>
              <a:t>Lägg till rubrik</a:t>
            </a:r>
          </a:p>
        </p:txBody>
      </p:sp>
      <p:sp>
        <p:nvSpPr>
          <p:cNvPr id="42" name="Platshållare för text 40"/>
          <p:cNvSpPr>
            <a:spLocks noGrp="1"/>
          </p:cNvSpPr>
          <p:nvPr>
            <p:ph type="body" sz="quarter" idx="36" hasCustomPrompt="1"/>
          </p:nvPr>
        </p:nvSpPr>
        <p:spPr>
          <a:xfrm>
            <a:off x="7924800" y="1176081"/>
            <a:ext cx="3768000" cy="4763285"/>
          </a:xfrm>
          <a:ln w="31750">
            <a:solidFill>
              <a:schemeClr val="accent1"/>
            </a:solidFill>
            <a:miter lim="800000"/>
          </a:ln>
        </p:spPr>
        <p:txBody>
          <a:bodyPr lIns="144000" tIns="108000" rIns="108000" anchor="t">
            <a:noAutofit/>
          </a:bodyPr>
          <a:lstStyle>
            <a:lvl1pPr marL="287993" marR="0" indent="-287993" algn="l" defTabSz="609585" rtl="0" eaLnBrk="1" fontAlgn="auto" latinLnBrk="0" hangingPunct="1">
              <a:lnSpc>
                <a:spcPct val="95000"/>
              </a:lnSpc>
              <a:spcBef>
                <a:spcPts val="5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67" b="0" baseline="0"/>
            </a:lvl1pPr>
          </a:lstStyle>
          <a:p>
            <a:pPr lvl="0"/>
            <a:r>
              <a:rPr lang="sv-SE" dirty="0"/>
              <a:t>Skriv in punktlista (om du istället vill ha löpande text kan du klicka bort listläget i menyn.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478365" y="478367"/>
            <a:ext cx="6945600" cy="5482167"/>
          </a:xfrm>
          <a:solidFill>
            <a:schemeClr val="accent5"/>
          </a:solidFill>
        </p:spPr>
        <p:txBody>
          <a:bodyPr lIns="108000" tIns="108000" anchor="t">
            <a:normAutofit/>
          </a:bodyPr>
          <a:lstStyle>
            <a:lvl1pPr algn="ctr">
              <a:defRPr sz="1333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327777BB-CAAB-42F1-A63C-C89D14404527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831AA86-9433-43F4-85CE-3C7A7A4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001" y="960000"/>
            <a:ext cx="4762500" cy="4521600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5333" kern="0" spc="-107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133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Lägg till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78367" y="1352533"/>
            <a:ext cx="11235267" cy="4608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331878" y="6292800"/>
            <a:ext cx="623988" cy="2944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fld id="{10529A67-3154-4560-9C51-B38E69318019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284134" y="6292801"/>
            <a:ext cx="5930103" cy="294433"/>
          </a:xfrm>
          <a:prstGeom prst="rect">
            <a:avLst/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wrap="square" lIns="0" tIns="0" rIns="108000" bIns="0" rtlCol="0" anchor="b" anchorCtr="0">
            <a:noAutofit/>
          </a:bodyPr>
          <a:lstStyle>
            <a:lvl1pPr algn="r">
              <a:defRPr sz="933" b="0" i="0" spc="0" baseline="0">
                <a:solidFill>
                  <a:schemeClr val="accent1"/>
                </a:solidFill>
                <a:latin typeface="+mn-lt"/>
                <a:ea typeface="Arial" panose="00000500000000000000" pitchFamily="50" charset="0"/>
                <a:cs typeface="Arial" panose="00000500000000000000" pitchFamily="50" charset="0"/>
              </a:defRPr>
            </a:lvl1pPr>
          </a:lstStyle>
          <a:p>
            <a:r>
              <a:rPr lang="sv-SE" dirty="0"/>
              <a:t>Sidfotstext (ändras under Meny Infoga och knappen Sidhuvud/Sidfot)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55866" y="6262071"/>
            <a:ext cx="778935" cy="383819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/>
          <a:lstStyle>
            <a:lvl1pPr algn="r">
              <a:defRPr sz="2933" b="0" i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0000500000000000000" pitchFamily="50" charset="0"/>
              </a:defRPr>
            </a:lvl1pPr>
          </a:lstStyle>
          <a:p>
            <a:fld id="{E9DBCB7B-D4FD-EE41-85F0-B6F7A4EFC55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EE280D-00E4-1B4E-DD41-7D1996C94400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444973" y="6112859"/>
            <a:ext cx="2972196" cy="677869"/>
          </a:xfrm>
          <a:prstGeom prst="rect">
            <a:avLst/>
          </a:prstGeom>
        </p:spPr>
      </p:pic>
      <p:sp>
        <p:nvSpPr>
          <p:cNvPr id="7" name="MSIPCMContentMarking" descr="{&quot;HashCode&quot;:-1153307947,&quot;Placement&quot;:&quot;Footer&quot;,&quot;Top&quot;:522.0343,&quot;Left&quot;:435.1878,&quot;SlideWidth&quot;:960,&quot;SlideHeight&quot;:540}">
            <a:extLst>
              <a:ext uri="{FF2B5EF4-FFF2-40B4-BE49-F238E27FC236}">
                <a16:creationId xmlns:a16="http://schemas.microsoft.com/office/drawing/2014/main" id="{65D65F78-99DB-4969-614B-D105EA7E49AC}"/>
              </a:ext>
            </a:extLst>
          </p:cNvPr>
          <p:cNvSpPr txBox="1"/>
          <p:nvPr userDrawn="1"/>
        </p:nvSpPr>
        <p:spPr>
          <a:xfrm>
            <a:off x="5526885" y="6629836"/>
            <a:ext cx="11382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</a:rPr>
              <a:t>Informationsklass: K2</a:t>
            </a:r>
            <a:endParaRPr lang="sv-SE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4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</p:sldLayoutIdLst>
  <p:hf hdr="0" ftr="0"/>
  <p:txStyles>
    <p:titleStyle>
      <a:lvl1pPr algn="l" defTabSz="609585" rtl="0" eaLnBrk="1" latinLnBrk="0" hangingPunct="1">
        <a:lnSpc>
          <a:spcPct val="85000"/>
        </a:lnSpc>
        <a:spcBef>
          <a:spcPct val="0"/>
        </a:spcBef>
        <a:buNone/>
        <a:defRPr sz="4000" b="1" i="0" kern="1200" spc="-107" baseline="0">
          <a:solidFill>
            <a:schemeClr val="accent1"/>
          </a:solidFill>
          <a:latin typeface="+mj-lt"/>
          <a:ea typeface="Georgia" charset="0"/>
          <a:cs typeface="Georgia" charset="0"/>
        </a:defRPr>
      </a:lvl1pPr>
    </p:titleStyle>
    <p:bodyStyle>
      <a:lvl1pPr marL="0" indent="0" algn="l" defTabSz="609585" rtl="0" eaLnBrk="1" latinLnBrk="0" hangingPunct="1">
        <a:spcBef>
          <a:spcPts val="1067"/>
        </a:spcBef>
        <a:buFont typeface="Arial"/>
        <a:buNone/>
        <a:defRPr sz="2133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1pPr>
      <a:lvl2pPr marL="191995" indent="-191995" algn="l" defTabSz="609585" rtl="0" eaLnBrk="1" latinLnBrk="0" hangingPunct="1">
        <a:spcBef>
          <a:spcPts val="800"/>
        </a:spcBef>
        <a:buFont typeface="Wingdings" charset="2"/>
        <a:buChar char="§"/>
        <a:defRPr sz="2133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2pPr>
      <a:lvl3pPr marL="383990" indent="-191995" algn="l" defTabSz="609585" rtl="0" eaLnBrk="1" latinLnBrk="0" hangingPunct="1">
        <a:spcBef>
          <a:spcPts val="133"/>
        </a:spcBef>
        <a:buFont typeface="Arial"/>
        <a:buChar char="–"/>
        <a:defRPr sz="1867" b="0" i="1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3pPr>
      <a:lvl4pPr marL="0" indent="0" algn="l" defTabSz="609585" rtl="0" eaLnBrk="1" latinLnBrk="0" hangingPunct="1">
        <a:spcBef>
          <a:spcPts val="800"/>
        </a:spcBef>
        <a:spcAft>
          <a:spcPts val="0"/>
        </a:spcAft>
        <a:buFontTx/>
        <a:buNone/>
        <a:defRPr sz="1867" b="0" i="0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4pPr>
      <a:lvl5pPr marL="167996" indent="-167996" algn="l" defTabSz="609585" rtl="0" eaLnBrk="1" latinLnBrk="0" hangingPunct="1">
        <a:spcBef>
          <a:spcPts val="533"/>
        </a:spcBef>
        <a:buFont typeface="Wingdings" panose="05000000000000000000" pitchFamily="2" charset="2"/>
        <a:buChar char="§"/>
        <a:defRPr sz="1867" i="0" kern="1200" spc="-27" baseline="0">
          <a:solidFill>
            <a:schemeClr val="accent1"/>
          </a:solidFill>
          <a:latin typeface="+mn-lt"/>
          <a:ea typeface="Arial" panose="00000500000000000000" pitchFamily="50" charset="0"/>
          <a:cs typeface="Arial" panose="00000500000000000000" pitchFamily="50" charset="0"/>
        </a:defRPr>
      </a:lvl5pPr>
      <a:lvl6pPr marL="335992" indent="-167996" algn="l" defTabSz="609585" rtl="0" eaLnBrk="1" latinLnBrk="0" hangingPunct="1">
        <a:spcBef>
          <a:spcPts val="133"/>
        </a:spcBef>
        <a:buFont typeface="Corbel" panose="020B0503020204020204" pitchFamily="34" charset="0"/>
        <a:buChar char="–"/>
        <a:defRPr sz="1600" i="1" kern="1200" spc="-27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609585" rtl="0" eaLnBrk="1" latinLnBrk="0" hangingPunct="1">
        <a:spcBef>
          <a:spcPts val="533"/>
        </a:spcBef>
        <a:buFont typeface="Wingdings" panose="05000000000000000000" pitchFamily="2" charset="2"/>
        <a:buNone/>
        <a:defRPr sz="1600" b="0" kern="1200" spc="-27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43996" indent="-143996" algn="l" defTabSz="609585" rtl="0" eaLnBrk="1" latinLnBrk="0" hangingPunct="1">
        <a:spcBef>
          <a:spcPts val="400"/>
        </a:spcBef>
        <a:buFont typeface="Wingdings" panose="05000000000000000000" pitchFamily="2" charset="2"/>
        <a:buChar char="§"/>
        <a:defRPr sz="1600" i="0" kern="1200" spc="-27" baseline="0">
          <a:solidFill>
            <a:schemeClr val="accent1"/>
          </a:solidFill>
          <a:latin typeface="+mn-lt"/>
          <a:ea typeface="+mn-ea"/>
          <a:cs typeface="+mn-cs"/>
        </a:defRPr>
      </a:lvl8pPr>
      <a:lvl9pPr marL="287993" indent="-143996" algn="l" defTabSz="609585" rtl="0" eaLnBrk="1" latinLnBrk="0" hangingPunct="1">
        <a:spcBef>
          <a:spcPts val="133"/>
        </a:spcBef>
        <a:buFont typeface="Corbel" panose="020B0503020204020204" pitchFamily="34" charset="0"/>
        <a:buChar char="–"/>
        <a:defRPr sz="1333" i="1" kern="1200" spc="-27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34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2816">
          <p15:clr>
            <a:srgbClr val="F26B43"/>
          </p15:clr>
        </p15:guide>
        <p15:guide id="43" pos="2880">
          <p15:clr>
            <a:srgbClr val="F26B43"/>
          </p15:clr>
        </p15:guide>
        <p15:guide id="44" pos="584">
          <p15:clr>
            <a:srgbClr val="F26B43"/>
          </p15:clr>
        </p15:guide>
        <p15:guide id="45" pos="676">
          <p15:clr>
            <a:srgbClr val="F26B43"/>
          </p15:clr>
        </p15:guide>
        <p15:guide id="46" pos="1034">
          <p15:clr>
            <a:srgbClr val="F26B43"/>
          </p15:clr>
        </p15:guide>
        <p15:guide id="47" pos="1126">
          <p15:clr>
            <a:srgbClr val="F26B43"/>
          </p15:clr>
        </p15:guide>
        <p15:guide id="48" pos="1486">
          <p15:clr>
            <a:srgbClr val="F26B43"/>
          </p15:clr>
        </p15:guide>
        <p15:guide id="49" pos="1576">
          <p15:clr>
            <a:srgbClr val="F26B43"/>
          </p15:clr>
        </p15:guide>
        <p15:guide id="51" pos="1934">
          <p15:clr>
            <a:srgbClr val="F26B43"/>
          </p15:clr>
        </p15:guide>
        <p15:guide id="52" pos="2041">
          <p15:clr>
            <a:srgbClr val="F26B43"/>
          </p15:clr>
        </p15:guide>
        <p15:guide id="53" pos="2384">
          <p15:clr>
            <a:srgbClr val="F26B43"/>
          </p15:clr>
        </p15:guide>
        <p15:guide id="54" pos="2476">
          <p15:clr>
            <a:srgbClr val="F26B43"/>
          </p15:clr>
        </p15:guide>
        <p15:guide id="55" pos="2834">
          <p15:clr>
            <a:srgbClr val="F26B43"/>
          </p15:clr>
        </p15:guide>
        <p15:guide id="56" pos="2926">
          <p15:clr>
            <a:srgbClr val="F26B43"/>
          </p15:clr>
        </p15:guide>
        <p15:guide id="57" pos="3284">
          <p15:clr>
            <a:srgbClr val="F26B43"/>
          </p15:clr>
        </p15:guide>
        <p15:guide id="58" pos="3376">
          <p15:clr>
            <a:srgbClr val="F26B43"/>
          </p15:clr>
        </p15:guide>
        <p15:guide id="59" pos="3734">
          <p15:clr>
            <a:srgbClr val="F26B43"/>
          </p15:clr>
        </p15:guide>
        <p15:guide id="60" pos="3826">
          <p15:clr>
            <a:srgbClr val="F26B43"/>
          </p15:clr>
        </p15:guide>
        <p15:guide id="61" pos="4184">
          <p15:clr>
            <a:srgbClr val="F26B43"/>
          </p15:clr>
        </p15:guide>
        <p15:guide id="62" pos="4274">
          <p15:clr>
            <a:srgbClr val="F26B43"/>
          </p15:clr>
        </p15:guide>
        <p15:guide id="63" pos="4634">
          <p15:clr>
            <a:srgbClr val="F26B43"/>
          </p15:clr>
        </p15:guide>
        <p15:guide id="64" pos="4726">
          <p15:clr>
            <a:srgbClr val="F26B43"/>
          </p15:clr>
        </p15:guide>
        <p15:guide id="65" pos="5084">
          <p15:clr>
            <a:srgbClr val="F26B43"/>
          </p15:clr>
        </p15:guide>
        <p15:guide id="66" pos="5176">
          <p15:clr>
            <a:srgbClr val="F26B43"/>
          </p15:clr>
        </p15:guide>
        <p15:guide id="68" orient="horz" pos="638">
          <p15:clr>
            <a:srgbClr val="F26B43"/>
          </p15:clr>
        </p15:guide>
        <p15:guide id="69" orient="horz" pos="1002">
          <p15:clr>
            <a:srgbClr val="F26B43"/>
          </p15:clr>
        </p15:guide>
        <p15:guide id="70" orient="horz" pos="1092">
          <p15:clr>
            <a:srgbClr val="F26B43"/>
          </p15:clr>
        </p15:guide>
        <p15:guide id="71" orient="horz" pos="1457">
          <p15:clr>
            <a:srgbClr val="F26B43"/>
          </p15:clr>
        </p15:guide>
        <p15:guide id="72" orient="horz" pos="1547">
          <p15:clr>
            <a:srgbClr val="F26B43"/>
          </p15:clr>
        </p15:guide>
        <p15:guide id="73" orient="horz" pos="1908">
          <p15:clr>
            <a:srgbClr val="F26B43"/>
          </p15:clr>
        </p15:guide>
        <p15:guide id="74" orient="horz" pos="2000">
          <p15:clr>
            <a:srgbClr val="F26B43"/>
          </p15:clr>
        </p15:guide>
        <p15:guide id="75" orient="horz" pos="2363">
          <p15:clr>
            <a:srgbClr val="F26B43"/>
          </p15:clr>
        </p15:guide>
        <p15:guide id="76" orient="horz" pos="2454">
          <p15:clr>
            <a:srgbClr val="F26B43"/>
          </p15:clr>
        </p15:guide>
        <p15:guide id="77" orient="horz" pos="3094">
          <p15:clr>
            <a:srgbClr val="F26B43"/>
          </p15:clr>
        </p15:guide>
        <p15:guide id="78" orient="horz" pos="2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ess@lansforsakringar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B5F8433-6928-6712-15FE-BFB6BE80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74" y="2287119"/>
            <a:ext cx="5928302" cy="321620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sv-SE" sz="3200" b="0" dirty="0"/>
              <a:t>Så här mycket tjänar olika yrken på att arbeta ett år extra efter 65 år.</a:t>
            </a:r>
            <a:endParaRPr lang="sv-SE" sz="6000" b="0" dirty="0">
              <a:solidFill>
                <a:schemeClr val="accent2"/>
              </a:solidFill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1D32A05-531A-ECF9-76DF-1F79622D8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31" y="2077519"/>
            <a:ext cx="5086674" cy="2702961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18F8E6-7A66-3494-76C7-82BFDAA3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8202-50C7-42E7-B8F4-0F929F92632B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4CC6E2-0863-4802-F428-BAA7F2A7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168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00" y="332315"/>
            <a:ext cx="11235267" cy="768000"/>
          </a:xfrm>
        </p:spPr>
        <p:txBody>
          <a:bodyPr/>
          <a:lstStyle/>
          <a:p>
            <a:r>
              <a:rPr lang="sv-SE" b="0"/>
              <a:t>Kontaktuppgifter</a:t>
            </a:r>
            <a:endParaRPr lang="sv-SE" b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384500" y="3196341"/>
            <a:ext cx="7094285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Trifa Chireh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Pensionsekonom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Länsförsäkringar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Mob.tel. 0730 – 94 28 52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kumimoji="0" lang="sv-SE" sz="12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trifa.chireh@lansforsakringar.se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Länsförsäkringar presskontakt</a:t>
            </a:r>
            <a:endParaRPr kumimoji="0" lang="nb-NO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 08-588 418 50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Mail: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press@lansforsakringar.se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695A6A-4848-D292-0B3B-9222B69C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00" y="1148877"/>
            <a:ext cx="1704448" cy="1830445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2B7F89D-3E8B-D66A-211C-8133D14AE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2840-7E75-4CAF-BEF1-B476E11F5C88}" type="datetime1">
              <a:rPr lang="sv-SE" smtClean="0"/>
              <a:t>2023-11-21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DEFE43-C69A-05AA-46F1-82532B00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BCB7B-D4FD-EE41-85F0-B6F7A4EFC557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50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142824-618F-EC80-9594-F831AAB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478365"/>
            <a:ext cx="5136000" cy="768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b="1" i="0" kern="1200" spc="-107" baseline="0">
                <a:latin typeface="+mj-lt"/>
                <a:ea typeface="Georgia" charset="0"/>
                <a:cs typeface="Georgia" charset="0"/>
              </a:rPr>
              <a:t>Så har vi räknat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A84F12D-DA4F-FF49-996F-6229947B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891163C1-612C-44AF-9F31-2A1C0FA8000D}" type="datetime1">
              <a:rPr lang="sv-SE" smtClean="0"/>
              <a:t>2023-11-21</a:t>
            </a:fld>
            <a:endParaRPr lang="sv-SE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51E84A1-96A1-8B45-9649-D2854646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DE015F6-CCBD-3AE6-524F-F6AA9A4F5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660556"/>
            <a:ext cx="5617633" cy="3117785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85D7C4A-0101-567A-E429-89D333473026}"/>
              </a:ext>
            </a:extLst>
          </p:cNvPr>
          <p:cNvSpPr txBox="1"/>
          <p:nvPr/>
        </p:nvSpPr>
        <p:spPr>
          <a:xfrm>
            <a:off x="478367" y="1350434"/>
            <a:ext cx="5136000" cy="461010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/>
          <a:p>
            <a:pPr marR="0" defTabSz="609585" fontAlgn="auto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0" i="0" u="none" strike="noStrike" kern="1200" cap="none" spc="-2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  <a:p>
            <a:pPr marR="0" defTabSz="609585" fontAlgn="auto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Vi räknar efter en standard som tagits fram av Pensionsmyndigheten och Min Pension. </a:t>
            </a:r>
          </a:p>
          <a:p>
            <a:pPr marR="0" defTabSz="609585" fontAlgn="auto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Uträkningen är baserad på att du började arbeta vid 25 års ålder. </a:t>
            </a:r>
            <a:b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</a:br>
            <a: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Utbetalningstiden är beräknad på "Livet ut".</a:t>
            </a:r>
          </a:p>
          <a:p>
            <a:pPr marR="0" defTabSz="609585" fontAlgn="auto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Prognosen bygger på dagens penningvärde så att resultatet kan jämföras med dagens lön. </a:t>
            </a:r>
          </a:p>
          <a:p>
            <a:pPr defTabSz="609585">
              <a:lnSpc>
                <a:spcPct val="90000"/>
              </a:lnSpc>
              <a:spcBef>
                <a:spcPts val="1067"/>
              </a:spcBef>
              <a:defRPr/>
            </a:pPr>
            <a: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Vi har räknat med 1,9 % i avkastning, både under tiden du sparar och när du tar ut din pension. </a:t>
            </a:r>
            <a:b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</a:br>
            <a: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Resultatet är före och efter skatt.</a:t>
            </a:r>
          </a:p>
          <a:p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2000" dirty="0">
                <a:solidFill>
                  <a:schemeClr val="accent1"/>
                </a:solidFill>
                <a:ea typeface="Calibri" panose="020F0502020204030204" pitchFamily="34" charset="0"/>
              </a:rPr>
              <a:t>G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arantipensionen ger ett tillskott vid </a:t>
            </a:r>
            <a:r>
              <a:rPr lang="sv-SE" sz="2000" dirty="0">
                <a:solidFill>
                  <a:schemeClr val="accent1"/>
                </a:solidFill>
                <a:ea typeface="Calibri" panose="020F0502020204030204" pitchFamily="34" charset="0"/>
              </a:rPr>
              <a:t>lägre</a:t>
            </a:r>
            <a:r>
              <a:rPr lang="sv-SE" sz="20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 inkomstpension. För att räkna ut garantipensionen behöver man veta om individen är gift eller ensamstående och vad den allmänna pensionen är. </a:t>
            </a:r>
          </a:p>
          <a:p>
            <a:pPr defTabSz="609585">
              <a:lnSpc>
                <a:spcPct val="90000"/>
              </a:lnSpc>
              <a:spcBef>
                <a:spcPts val="1067"/>
              </a:spcBef>
              <a:defRPr/>
            </a:pPr>
            <a:b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</a:br>
            <a:r>
              <a:rPr kumimoji="0" lang="sv-SE" sz="2000" b="0" i="0" u="none" strike="noStrike" kern="1200" cap="none" spc="-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Tänk på att uträkningen är en uppskattning och ingen garanti för din framtida pension. </a:t>
            </a:r>
          </a:p>
          <a:p>
            <a:pPr marR="0" defTabSz="609585" fontAlgn="auto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0" i="0" u="none" strike="noStrike" kern="1200" cap="none" spc="-2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8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sv-SE" sz="40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Undersköterska: </a:t>
            </a:r>
            <a:r>
              <a:rPr lang="sv-SE" sz="4000" b="1" spc="-107" dirty="0">
                <a:solidFill>
                  <a:schemeClr val="accent1"/>
                </a:solidFill>
                <a:ea typeface="Georgia" charset="0"/>
                <a:cs typeface="Georgia" charset="0"/>
              </a:rPr>
              <a:t>B</a:t>
            </a:r>
            <a:r>
              <a:rPr lang="sv-SE" sz="40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ruttolön 29 000 kronor i månaden</a:t>
            </a:r>
            <a:endParaRPr kumimoji="0" lang="sv-SE" sz="40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534846C-B47F-44D2-DAB2-EDD7072C7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632" y="1599681"/>
            <a:ext cx="3810000" cy="22690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80000" tIns="180000" rIns="180000" bIns="180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Pensionering vid 65 år ger 15 600 kr/mån före skatt, ett års extra arbete efter 65 år ger </a:t>
            </a: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 16 600 kr</a:t>
            </a: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/mån före skatt. </a:t>
            </a:r>
          </a:p>
          <a:p>
            <a:pPr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</a:pP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Två års extra arbete efter 65 år ger 17 700 kr/mån mer i plånboken före skatt.</a:t>
            </a:r>
            <a:endParaRPr kumimoji="0" lang="sv-SE" altLang="sv-SE" sz="14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7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FFEDA2B-8D9A-1AB5-A0E6-C43BDDC6BA22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88E7A84A-E42E-4B71-9166-98C02858F3B9}" type="datetime1">
              <a:rPr lang="sv-SE" smtClean="0"/>
              <a:t>2023-11-21</a:t>
            </a:fld>
            <a:endParaRPr lang="sv-SE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5819ED-B7EF-C7CF-6C66-35D1B9A0B72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25CD9DBC-3250-F16F-CABE-B8B63C215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47630"/>
              </p:ext>
            </p:extLst>
          </p:nvPr>
        </p:nvGraphicFramePr>
        <p:xfrm>
          <a:off x="478368" y="1916273"/>
          <a:ext cx="6903507" cy="3123957"/>
        </p:xfrm>
        <a:graphic>
          <a:graphicData uri="http://schemas.openxmlformats.org/drawingml/2006/table">
            <a:tbl>
              <a:tblPr firstRow="1" firstCol="1" bandRow="1"/>
              <a:tblGrid>
                <a:gridCol w="1636182">
                  <a:extLst>
                    <a:ext uri="{9D8B030D-6E8A-4147-A177-3AD203B41FA5}">
                      <a16:colId xmlns:a16="http://schemas.microsoft.com/office/drawing/2014/main" val="404685213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398810269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1627525349"/>
                    </a:ext>
                  </a:extLst>
                </a:gridCol>
              </a:tblGrid>
              <a:tr h="807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Pensionsålder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Pension före skatt</a:t>
                      </a:r>
                      <a:endParaRPr lang="sv-S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Så här mycket höjs din pension vid arbete efter 65 årsdagen, före skatt</a:t>
                      </a:r>
                      <a:endParaRPr lang="sv-S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16611"/>
                  </a:ext>
                </a:extLst>
              </a:tr>
              <a:tr h="45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15 600 kr/mån.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04562"/>
                  </a:ext>
                </a:extLst>
              </a:tr>
              <a:tr h="85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16 600 kr/mån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Obs! Ev. garantipension tillkommer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+ 1000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71083"/>
                  </a:ext>
                </a:extLst>
              </a:tr>
              <a:tr h="914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17 700 kr/mån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Obs! Ev. garantipension tillkommer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+ 2 100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909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53504DEF-AA25-E7DF-C030-443CBB6CC415}"/>
              </a:ext>
            </a:extLst>
          </p:cNvPr>
          <p:cNvSpPr txBox="1"/>
          <p:nvPr/>
        </p:nvSpPr>
        <p:spPr>
          <a:xfrm>
            <a:off x="601362" y="5228416"/>
            <a:ext cx="7018638" cy="988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Obs! Garantipension tillkommer</a:t>
            </a:r>
          </a:p>
          <a:p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Undersköterska 29 000 kr/mån kan tänkas få 3 300 kr/månad (brutto) i garantipension från 66 år om hen är ensamstående, höjer man sin pension genom </a:t>
            </a:r>
            <a:r>
              <a:rPr lang="sv-SE" sz="900" dirty="0">
                <a:latin typeface="Calibri" panose="020F0502020204030204" pitchFamily="34" charset="0"/>
                <a:ea typeface="Calibri" panose="020F0502020204030204" pitchFamily="34" charset="0"/>
              </a:rPr>
              <a:t>att jobba längre </a:t>
            </a:r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finns risk att man tappar delar eller hela den delen. </a:t>
            </a:r>
          </a:p>
          <a:p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Undersköterska 29 000 kr/mån kan tänkas få 2 500 kr/månad (brutto) i garantipension från 66 år om hen är gift. , höjer man sin pension genom </a:t>
            </a:r>
            <a:r>
              <a:rPr lang="sv-SE" sz="900" dirty="0">
                <a:latin typeface="Calibri" panose="020F0502020204030204" pitchFamily="34" charset="0"/>
                <a:ea typeface="Calibri" panose="020F0502020204030204" pitchFamily="34" charset="0"/>
              </a:rPr>
              <a:t>att jobba längre </a:t>
            </a:r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finns risk att man tappar delar eller hela den delen. </a:t>
            </a:r>
          </a:p>
          <a:p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sv-SE" sz="15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1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sv-SE" sz="40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Lärare: </a:t>
            </a:r>
            <a:r>
              <a:rPr lang="sv-SE" sz="4000" b="1" spc="-107" dirty="0">
                <a:solidFill>
                  <a:schemeClr val="accent1"/>
                </a:solidFill>
                <a:ea typeface="Georgia" charset="0"/>
                <a:cs typeface="Georgia" charset="0"/>
              </a:rPr>
              <a:t>B</a:t>
            </a:r>
            <a:r>
              <a:rPr lang="sv-SE" sz="40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ruttolön 38 000 kronor i månaden</a:t>
            </a:r>
            <a:endParaRPr kumimoji="0" lang="sv-SE" sz="40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534846C-B47F-44D2-DAB2-EDD7072C7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632" y="1599681"/>
            <a:ext cx="3810000" cy="22690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80000" tIns="180000" rIns="180000" bIns="180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Pensionering vid 65 år ger 20 4</a:t>
            </a: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00 </a:t>
            </a: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kr/mån före skatt, ett års extra arbete efter 65 år ger 21 700 kr/mån före skatt. </a:t>
            </a:r>
          </a:p>
          <a:p>
            <a:pPr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</a:pP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Två års extra arbete efter 65 år ger  23 200 kr/mån före skatt.</a:t>
            </a:r>
            <a:endParaRPr kumimoji="0" lang="sv-SE" altLang="sv-SE" sz="14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7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FFEDA2B-8D9A-1AB5-A0E6-C43BDDC6BA22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1B86E891-5002-4D19-A188-4AD1787B587D}" type="datetime1">
              <a:rPr lang="sv-SE" smtClean="0"/>
              <a:t>2023-11-21</a:t>
            </a:fld>
            <a:endParaRPr lang="sv-SE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5819ED-B7EF-C7CF-6C66-35D1B9A0B72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25CD9DBC-3250-F16F-CABE-B8B63C215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59851"/>
              </p:ext>
            </p:extLst>
          </p:nvPr>
        </p:nvGraphicFramePr>
        <p:xfrm>
          <a:off x="478368" y="1611469"/>
          <a:ext cx="6970182" cy="3242951"/>
        </p:xfrm>
        <a:graphic>
          <a:graphicData uri="http://schemas.openxmlformats.org/drawingml/2006/table">
            <a:tbl>
              <a:tblPr firstRow="1" firstCol="1" bandRow="1"/>
              <a:tblGrid>
                <a:gridCol w="1607607">
                  <a:extLst>
                    <a:ext uri="{9D8B030D-6E8A-4147-A177-3AD203B41FA5}">
                      <a16:colId xmlns:a16="http://schemas.microsoft.com/office/drawing/2014/main" val="404685213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398810269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1627525349"/>
                    </a:ext>
                  </a:extLst>
                </a:gridCol>
              </a:tblGrid>
              <a:tr h="114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Pensionsålder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 före skatt</a:t>
                      </a:r>
                      <a:endParaRPr lang="sv-S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Så här mycket höjs din pension vid arbete efter 65 årsdagen, </a:t>
                      </a:r>
                      <a:r>
                        <a:rPr lang="sv-S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före skatt</a:t>
                      </a:r>
                      <a:endParaRPr lang="sv-S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16611"/>
                  </a:ext>
                </a:extLst>
              </a:tr>
              <a:tr h="543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20 400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04562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21 700 kr/mån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Obs! Ev. garantipension tillkommer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+ 1 300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71083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23 200 kr/mån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Obs! Ev. garantipension tillkommer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+ 2 800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909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C614543F-6F43-209B-6C96-DD7E31FFD7A3}"/>
              </a:ext>
            </a:extLst>
          </p:cNvPr>
          <p:cNvSpPr txBox="1"/>
          <p:nvPr/>
        </p:nvSpPr>
        <p:spPr>
          <a:xfrm>
            <a:off x="642550" y="5239265"/>
            <a:ext cx="6252519" cy="1022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Obs! Garantipension tillkommer</a:t>
            </a:r>
            <a:endParaRPr lang="sv-SE" sz="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Lärare 38 000 kr/mån kan tänkas få 1 800 kr/månad (brutto) i garantipension från 66 år om hen är ensamstående, höjer man sin pension genom </a:t>
            </a:r>
            <a:r>
              <a:rPr lang="sv-SE" sz="900" dirty="0">
                <a:latin typeface="Calibri" panose="020F0502020204030204" pitchFamily="34" charset="0"/>
                <a:ea typeface="Calibri" panose="020F0502020204030204" pitchFamily="34" charset="0"/>
              </a:rPr>
              <a:t>att jobba längre </a:t>
            </a:r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finns risk att man tappar delar eller hela den delen. </a:t>
            </a:r>
          </a:p>
          <a:p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Lärare 38 000 kr/mån kan tänkas få 1 000 kr/månad (brutto) i garantipension från 66 år om hen är gift, höjer man sin pension genom </a:t>
            </a:r>
            <a:r>
              <a:rPr lang="sv-SE" sz="900" dirty="0">
                <a:latin typeface="Calibri" panose="020F0502020204030204" pitchFamily="34" charset="0"/>
                <a:ea typeface="Calibri" panose="020F0502020204030204" pitchFamily="34" charset="0"/>
              </a:rPr>
              <a:t>att jobba längre </a:t>
            </a:r>
            <a:r>
              <a:rPr lang="sv-SE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finns risk att man tappar delar eller hela den delen. </a:t>
            </a:r>
          </a:p>
          <a:p>
            <a:endParaRPr lang="sv-S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4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sv-SE" sz="40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IT-konsult: Bruttolön 45 000 kronor i månaden</a:t>
            </a:r>
            <a:endParaRPr kumimoji="0" lang="sv-SE" sz="40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D037975-540C-D823-600B-E75CFF257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633" y="1422400"/>
            <a:ext cx="3810000" cy="22690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80000" tIns="180000" rIns="180000" bIns="180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Pensionering vid 65 år ger 24</a:t>
            </a: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 180 </a:t>
            </a: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kr/mån före skatt, ett års extra arbete efter 65 år ger </a:t>
            </a: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25 750</a:t>
            </a: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 kr/mån före skatt. </a:t>
            </a:r>
          </a:p>
          <a:p>
            <a:pPr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</a:pP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Två års extra arbete efter 65 år ger  27 555 kr/mån före skatt.</a:t>
            </a:r>
            <a:endParaRPr kumimoji="0" lang="sv-SE" altLang="sv-SE" sz="14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A400EBF-36EB-0776-BA54-DB7430BF9C44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E46051C0-3E79-4C4C-AC57-14900F1718A4}" type="datetime1">
              <a:rPr lang="sv-SE" smtClean="0"/>
              <a:t>2023-11-21</a:t>
            </a:fld>
            <a:endParaRPr lang="sv-SE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6D9C560-48F9-8324-129D-96B3DFF9F09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8784165C-9EDB-4074-A9D7-E498B2451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51150"/>
              </p:ext>
            </p:extLst>
          </p:nvPr>
        </p:nvGraphicFramePr>
        <p:xfrm>
          <a:off x="478367" y="1916273"/>
          <a:ext cx="6865407" cy="3478424"/>
        </p:xfrm>
        <a:graphic>
          <a:graphicData uri="http://schemas.openxmlformats.org/drawingml/2006/table">
            <a:tbl>
              <a:tblPr firstRow="1" firstCol="1" bandRow="1"/>
              <a:tblGrid>
                <a:gridCol w="1894917">
                  <a:extLst>
                    <a:ext uri="{9D8B030D-6E8A-4147-A177-3AD203B41FA5}">
                      <a16:colId xmlns:a16="http://schemas.microsoft.com/office/drawing/2014/main" val="4046852131"/>
                    </a:ext>
                  </a:extLst>
                </a:gridCol>
                <a:gridCol w="1907281">
                  <a:extLst>
                    <a:ext uri="{9D8B030D-6E8A-4147-A177-3AD203B41FA5}">
                      <a16:colId xmlns:a16="http://schemas.microsoft.com/office/drawing/2014/main" val="2398810269"/>
                    </a:ext>
                  </a:extLst>
                </a:gridCol>
                <a:gridCol w="3063209">
                  <a:extLst>
                    <a:ext uri="{9D8B030D-6E8A-4147-A177-3AD203B41FA5}">
                      <a16:colId xmlns:a16="http://schemas.microsoft.com/office/drawing/2014/main" val="1627525349"/>
                    </a:ext>
                  </a:extLst>
                </a:gridCol>
              </a:tblGrid>
              <a:tr h="114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Pensionsålder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 före skatt</a:t>
                      </a:r>
                      <a:endParaRPr lang="sv-S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Så här mycket höjs din pension vid arbete efter 65 årsdagen, </a:t>
                      </a:r>
                      <a:r>
                        <a:rPr lang="sv-S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före skatt</a:t>
                      </a:r>
                      <a:endParaRPr lang="sv-S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16611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24 180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sv-S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kr/mån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04562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25 750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+ 1 570 kr/mån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71083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27 555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+ 3 375 kr/mån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1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sv-SE" sz="37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Ingenjör: </a:t>
            </a:r>
            <a:r>
              <a:rPr lang="sv-SE" sz="3600" b="1" spc="-107" dirty="0">
                <a:solidFill>
                  <a:schemeClr val="accent1"/>
                </a:solidFill>
                <a:ea typeface="Georgia" charset="0"/>
                <a:cs typeface="Georgia" charset="0"/>
              </a:rPr>
              <a:t>B</a:t>
            </a:r>
            <a:r>
              <a:rPr lang="sv-SE" sz="36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ruttolön </a:t>
            </a:r>
            <a:r>
              <a:rPr lang="sv-SE" sz="3700" b="1" spc="-107" dirty="0">
                <a:solidFill>
                  <a:schemeClr val="accent1"/>
                </a:solidFill>
                <a:ea typeface="Georgia" charset="0"/>
                <a:cs typeface="Georgia" charset="0"/>
              </a:rPr>
              <a:t>5</a:t>
            </a:r>
            <a:r>
              <a:rPr lang="sv-SE" sz="37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5 000 kronor i månaden</a:t>
            </a:r>
            <a:endParaRPr kumimoji="0" lang="sv-SE" sz="37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264B933-7B69-386B-9B32-6CF29402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988" y="1500515"/>
            <a:ext cx="3810000" cy="22690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80000" tIns="180000" rIns="180000" bIns="180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Pensionering vid 65 år ger </a:t>
            </a: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31 000 </a:t>
            </a: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kr/mån före skatt, ett års extra arbete efter 65 år ger </a:t>
            </a: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 32 970 </a:t>
            </a: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kr/mån  före skatt. </a:t>
            </a:r>
          </a:p>
          <a:p>
            <a:pPr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</a:pP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Två års extra arbete efter 65 år ger 35 200 kr/mån  före skatt.</a:t>
            </a:r>
            <a:endParaRPr kumimoji="0" lang="sv-SE" altLang="sv-SE" sz="14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75E5535-5D17-7CE9-BC18-D818D43EDDE9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0331878" y="6292800"/>
            <a:ext cx="623988" cy="294432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1490DED1-46E2-4CD4-BA32-1DAC9A87E1C3}" type="datetime1">
              <a:rPr lang="sv-SE" smtClean="0"/>
              <a:t>2023-11-21</a:t>
            </a:fld>
            <a:endParaRPr lang="sv-S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C0B14AD-467D-CBA7-0623-D95BFBDBC34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955866" y="6262071"/>
            <a:ext cx="778935" cy="383819"/>
          </a:xfrm>
        </p:spPr>
        <p:txBody>
          <a:bodyPr vert="horz" wrap="non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DBCB7B-D4FD-EE41-85F0-B6F7A4EFC557}" type="slidenum">
              <a:rPr lang="sv-SE" sz="27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sv-SE" sz="2700"/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288AAE1D-FBD2-58B2-72C0-FDF800B21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67787"/>
              </p:ext>
            </p:extLst>
          </p:nvPr>
        </p:nvGraphicFramePr>
        <p:xfrm>
          <a:off x="478368" y="1916273"/>
          <a:ext cx="6674907" cy="3478424"/>
        </p:xfrm>
        <a:graphic>
          <a:graphicData uri="http://schemas.openxmlformats.org/drawingml/2006/table">
            <a:tbl>
              <a:tblPr firstRow="1" firstCol="1" bandRow="1"/>
              <a:tblGrid>
                <a:gridCol w="1853325">
                  <a:extLst>
                    <a:ext uri="{9D8B030D-6E8A-4147-A177-3AD203B41FA5}">
                      <a16:colId xmlns:a16="http://schemas.microsoft.com/office/drawing/2014/main" val="4046852131"/>
                    </a:ext>
                  </a:extLst>
                </a:gridCol>
                <a:gridCol w="1830954">
                  <a:extLst>
                    <a:ext uri="{9D8B030D-6E8A-4147-A177-3AD203B41FA5}">
                      <a16:colId xmlns:a16="http://schemas.microsoft.com/office/drawing/2014/main" val="2398810269"/>
                    </a:ext>
                  </a:extLst>
                </a:gridCol>
                <a:gridCol w="2990628">
                  <a:extLst>
                    <a:ext uri="{9D8B030D-6E8A-4147-A177-3AD203B41FA5}">
                      <a16:colId xmlns:a16="http://schemas.microsoft.com/office/drawing/2014/main" val="1627525349"/>
                    </a:ext>
                  </a:extLst>
                </a:gridCol>
              </a:tblGrid>
              <a:tr h="114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Pensionsålder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 före skatt</a:t>
                      </a:r>
                      <a:endParaRPr lang="sv-S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Så här mycket höjs din pension vid arbete efter 65 årsdagen, </a:t>
                      </a:r>
                      <a:r>
                        <a:rPr lang="sv-S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före skatt</a:t>
                      </a:r>
                      <a:endParaRPr lang="sv-S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16611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31 000 kr/mån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kr/mån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04562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32 970 kr/mån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+ 1 970 kr/mån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71083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35 209 kr/mån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+ 4 200 kr/mån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1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sv-SE" sz="40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Presschef: </a:t>
            </a:r>
            <a:r>
              <a:rPr lang="sv-SE" sz="4000" b="1" spc="-107" dirty="0">
                <a:solidFill>
                  <a:schemeClr val="accent1"/>
                </a:solidFill>
                <a:ea typeface="Georgia" charset="0"/>
                <a:cs typeface="Georgia" charset="0"/>
              </a:rPr>
              <a:t>B</a:t>
            </a:r>
            <a:r>
              <a:rPr lang="sv-SE" sz="40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ruttolön 65 000 kronor i månaden</a:t>
            </a:r>
            <a:endParaRPr kumimoji="0" lang="sv-SE" sz="40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E0E48D-4709-B9EA-DC47-4C0C23F50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632" y="1357086"/>
            <a:ext cx="3810000" cy="22690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80000" tIns="180000" rIns="180000" bIns="180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5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Pensionering vid 65 år ger </a:t>
            </a: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36 440 </a:t>
            </a: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kr/mån före skatt, ett års extra arbete efter 65 år ger 38 660 kr/mån före skatt. </a:t>
            </a:r>
          </a:p>
          <a:p>
            <a:pPr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</a:pP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Två års extra arbete efter 65 år ger 41 210 kr/mån före skatt.</a:t>
            </a:r>
            <a:endParaRPr kumimoji="0" lang="sv-SE" altLang="sv-SE" sz="14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4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00C5759-331E-A054-AD85-C6AE78211B36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0331878" y="6292800"/>
            <a:ext cx="623988" cy="294432"/>
          </a:xfrm>
        </p:spPr>
        <p:txBody>
          <a:bodyPr/>
          <a:lstStyle/>
          <a:p>
            <a:pPr>
              <a:spcAft>
                <a:spcPts val="600"/>
              </a:spcAft>
            </a:pPr>
            <a:fld id="{37678AEA-A8A1-4AD6-BCAC-9CE59C9C60B7}" type="datetime1">
              <a:rPr lang="sv-SE" smtClean="0"/>
              <a:t>2023-11-21</a:t>
            </a:fld>
            <a:endParaRPr lang="sv-SE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2F13607-0EAE-567F-5FE9-9B5AF37F836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955866" y="6262071"/>
            <a:ext cx="778935" cy="383819"/>
          </a:xfrm>
        </p:spPr>
        <p:txBody>
          <a:bodyPr/>
          <a:lstStyle/>
          <a:p>
            <a:pPr>
              <a:spcAft>
                <a:spcPts val="600"/>
              </a:spcAft>
            </a:pPr>
            <a:fld id="{E9DBCB7B-D4FD-EE41-85F0-B6F7A4EFC557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BFBA287D-7623-FC84-53A2-C620894B1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74752"/>
              </p:ext>
            </p:extLst>
          </p:nvPr>
        </p:nvGraphicFramePr>
        <p:xfrm>
          <a:off x="478368" y="1916273"/>
          <a:ext cx="6874932" cy="3478424"/>
        </p:xfrm>
        <a:graphic>
          <a:graphicData uri="http://schemas.openxmlformats.org/drawingml/2006/table">
            <a:tbl>
              <a:tblPr firstRow="1" firstCol="1" bandRow="1"/>
              <a:tblGrid>
                <a:gridCol w="1908863">
                  <a:extLst>
                    <a:ext uri="{9D8B030D-6E8A-4147-A177-3AD203B41FA5}">
                      <a16:colId xmlns:a16="http://schemas.microsoft.com/office/drawing/2014/main" val="210926787"/>
                    </a:ext>
                  </a:extLst>
                </a:gridCol>
                <a:gridCol w="1885822">
                  <a:extLst>
                    <a:ext uri="{9D8B030D-6E8A-4147-A177-3AD203B41FA5}">
                      <a16:colId xmlns:a16="http://schemas.microsoft.com/office/drawing/2014/main" val="1390743381"/>
                    </a:ext>
                  </a:extLst>
                </a:gridCol>
                <a:gridCol w="3080247">
                  <a:extLst>
                    <a:ext uri="{9D8B030D-6E8A-4147-A177-3AD203B41FA5}">
                      <a16:colId xmlns:a16="http://schemas.microsoft.com/office/drawing/2014/main" val="2945728586"/>
                    </a:ext>
                  </a:extLst>
                </a:gridCol>
              </a:tblGrid>
              <a:tr h="114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Pensionsålder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 före skatt</a:t>
                      </a:r>
                      <a:endParaRPr lang="sv-S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Så här mycket höjs din pension vid arbete efter 65 årsdagen, </a:t>
                      </a:r>
                      <a:r>
                        <a:rPr lang="sv-S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före skatt</a:t>
                      </a:r>
                      <a:endParaRPr lang="sv-S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89678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36 440 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sv-S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sv-S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kr/mån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79982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38 660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+ 2 220 kr/mån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22088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41 210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+ 4 770 kr/mån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02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sv-SE" sz="3600" b="1" spc="-107" dirty="0">
                <a:solidFill>
                  <a:schemeClr val="accent1"/>
                </a:solidFill>
                <a:ea typeface="Georgia" charset="0"/>
                <a:cs typeface="Georgia" charset="0"/>
              </a:rPr>
              <a:t>Jurist: B</a:t>
            </a:r>
            <a:r>
              <a:rPr lang="sv-SE" sz="36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ruttolön </a:t>
            </a:r>
            <a:r>
              <a:rPr lang="sv-SE" sz="37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7</a:t>
            </a:r>
            <a:r>
              <a:rPr lang="sv-SE" sz="3700" b="1" spc="-107" dirty="0">
                <a:solidFill>
                  <a:schemeClr val="accent1"/>
                </a:solidFill>
                <a:ea typeface="Georgia" charset="0"/>
                <a:cs typeface="Georgia" charset="0"/>
              </a:rPr>
              <a:t>5</a:t>
            </a:r>
            <a:r>
              <a:rPr lang="sv-SE" sz="37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 000 kronor i månaden</a:t>
            </a:r>
            <a:endParaRPr kumimoji="0" lang="sv-SE" sz="37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264B933-7B69-386B-9B32-6CF29402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988" y="1500515"/>
            <a:ext cx="3810000" cy="22690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80000" tIns="180000" rIns="180000" bIns="180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Pensionering vid 65 år ger  41 870 kr/mån före skatt, ett års extra arbete efter 65 år ger 44 350 kr/mån före skatt. </a:t>
            </a:r>
          </a:p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Två års extra arbete efter 65 år ger 47 200 kr/mån före skatt.</a:t>
            </a:r>
            <a:endParaRPr kumimoji="0" lang="sv-SE" altLang="sv-SE" sz="14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75E5535-5D17-7CE9-BC18-D818D43EDDE9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0331878" y="6292800"/>
            <a:ext cx="623988" cy="294432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78D4F328-5496-4E48-A430-48D06C450837}" type="datetime1">
              <a:rPr lang="sv-SE" smtClean="0"/>
              <a:t>2023-11-21</a:t>
            </a:fld>
            <a:endParaRPr lang="sv-S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C0B14AD-467D-CBA7-0623-D95BFBDBC34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955866" y="6262071"/>
            <a:ext cx="778935" cy="383819"/>
          </a:xfrm>
        </p:spPr>
        <p:txBody>
          <a:bodyPr vert="horz" wrap="non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DBCB7B-D4FD-EE41-85F0-B6F7A4EFC557}" type="slidenum">
              <a:rPr lang="sv-SE" sz="2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sv-SE" sz="2700"/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288AAE1D-FBD2-58B2-72C0-FDF800B21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9242"/>
              </p:ext>
            </p:extLst>
          </p:nvPr>
        </p:nvGraphicFramePr>
        <p:xfrm>
          <a:off x="478367" y="1916273"/>
          <a:ext cx="6884457" cy="3478424"/>
        </p:xfrm>
        <a:graphic>
          <a:graphicData uri="http://schemas.openxmlformats.org/drawingml/2006/table">
            <a:tbl>
              <a:tblPr firstRow="1" firstCol="1" bandRow="1"/>
              <a:tblGrid>
                <a:gridCol w="1973268">
                  <a:extLst>
                    <a:ext uri="{9D8B030D-6E8A-4147-A177-3AD203B41FA5}">
                      <a16:colId xmlns:a16="http://schemas.microsoft.com/office/drawing/2014/main" val="4046852131"/>
                    </a:ext>
                  </a:extLst>
                </a:gridCol>
                <a:gridCol w="1829658">
                  <a:extLst>
                    <a:ext uri="{9D8B030D-6E8A-4147-A177-3AD203B41FA5}">
                      <a16:colId xmlns:a16="http://schemas.microsoft.com/office/drawing/2014/main" val="2398810269"/>
                    </a:ext>
                  </a:extLst>
                </a:gridCol>
                <a:gridCol w="3081531">
                  <a:extLst>
                    <a:ext uri="{9D8B030D-6E8A-4147-A177-3AD203B41FA5}">
                      <a16:colId xmlns:a16="http://schemas.microsoft.com/office/drawing/2014/main" val="1627525349"/>
                    </a:ext>
                  </a:extLst>
                </a:gridCol>
              </a:tblGrid>
              <a:tr h="114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Pensionsålder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 före skatt</a:t>
                      </a:r>
                      <a:endParaRPr lang="sv-S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Så här mycket höjs din pension vid arbete efter 65 årsdagen, </a:t>
                      </a:r>
                      <a:r>
                        <a:rPr lang="sv-S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före skatt</a:t>
                      </a:r>
                      <a:endParaRPr lang="sv-S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16611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41 870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04562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44 350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+ 2 480 kr/mån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71083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47 200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+ 5 330 kr/mån</a:t>
                      </a:r>
                      <a:endParaRPr lang="sv-S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96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ECFFE-3342-1793-81EC-5F991B3297F9}"/>
              </a:ext>
            </a:extLst>
          </p:cNvPr>
          <p:cNvSpPr txBox="1">
            <a:spLocks/>
          </p:cNvSpPr>
          <p:nvPr/>
        </p:nvSpPr>
        <p:spPr>
          <a:xfrm>
            <a:off x="478367" y="478365"/>
            <a:ext cx="11235267" cy="76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85" fontAlgn="auto">
              <a:lnSpc>
                <a:spcPct val="85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sv-SE" sz="3700" b="1" spc="-107" dirty="0">
                <a:solidFill>
                  <a:schemeClr val="accent1"/>
                </a:solidFill>
                <a:ea typeface="Georgia" charset="0"/>
                <a:cs typeface="Georgia" charset="0"/>
              </a:rPr>
              <a:t>Finanschef: </a:t>
            </a:r>
            <a:r>
              <a:rPr lang="sv-SE" sz="37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Bruttolön </a:t>
            </a:r>
            <a:r>
              <a:rPr lang="sv-SE" sz="3700" b="1" spc="-107" dirty="0">
                <a:solidFill>
                  <a:schemeClr val="accent1"/>
                </a:solidFill>
                <a:ea typeface="Georgia" charset="0"/>
                <a:cs typeface="Georgia" charset="0"/>
              </a:rPr>
              <a:t>85</a:t>
            </a:r>
            <a:r>
              <a:rPr lang="sv-SE" sz="3700" b="1" i="0" kern="1200" spc="-107" baseline="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 000 kronor i månaden</a:t>
            </a:r>
            <a:endParaRPr kumimoji="0" lang="sv-SE" sz="3700" b="1" i="0" u="none" strike="noStrike" kern="1200" cap="none" spc="-107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Georgia" charset="0"/>
              <a:cs typeface="Georgia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264B933-7B69-386B-9B32-6CF29402B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988" y="1500515"/>
            <a:ext cx="3810000" cy="22690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80000" tIns="180000" rIns="180000" bIns="1800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r>
              <a:rPr kumimoji="0" lang="sv-SE" altLang="sv-SE" sz="1400" b="0" i="1" u="none" strike="noStrike" kern="1200" cap="none" spc="-27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Arial" panose="00000500000000000000" pitchFamily="50" charset="0"/>
                <a:cs typeface="Arial" panose="00000500000000000000" pitchFamily="50" charset="0"/>
              </a:rPr>
              <a:t>Pensionering vid 65 år ger  47 290 kr/mån före skatt, ett års extra arbete efter 65 år ger 50 240 kr/mån före  skatt. </a:t>
            </a:r>
          </a:p>
          <a:p>
            <a:pPr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</a:pPr>
            <a:r>
              <a:rPr lang="sv-SE" altLang="sv-SE" sz="1400" i="1" spc="-27" dirty="0">
                <a:solidFill>
                  <a:schemeClr val="accent1"/>
                </a:solidFill>
                <a:ea typeface="Arial" panose="00000500000000000000" pitchFamily="50" charset="0"/>
                <a:cs typeface="Arial" panose="00000500000000000000" pitchFamily="50" charset="0"/>
              </a:rPr>
              <a:t>Två års extra arbete efter 65 år ger 53 200 kr/mån före skatt.</a:t>
            </a:r>
            <a:endParaRPr kumimoji="0" lang="sv-SE" altLang="sv-SE" sz="14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  <a:p>
            <a:pPr marR="0" algn="ctr" defTabSz="609585" fontAlgn="base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Tx/>
              <a:buSzTx/>
              <a:tabLst/>
            </a:pPr>
            <a:endParaRPr kumimoji="0" lang="sv-SE" altLang="sv-SE" sz="1400" b="0" i="1" u="none" strike="noStrike" kern="1200" cap="none" spc="-27" normalizeH="0" baseline="0" dirty="0">
              <a:ln>
                <a:noFill/>
              </a:ln>
              <a:solidFill>
                <a:schemeClr val="accent1"/>
              </a:solidFill>
              <a:effectLst/>
              <a:latin typeface="+mn-lt"/>
              <a:ea typeface="Arial" panose="00000500000000000000" pitchFamily="50" charset="0"/>
              <a:cs typeface="Arial" panose="00000500000000000000" pitchFamily="50" charset="0"/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775E5535-5D17-7CE9-BC18-D818D43EDDE9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0331878" y="6292800"/>
            <a:ext cx="623988" cy="294432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F302167A-BC36-4696-A5D5-7186C88C793F}" type="datetime1">
              <a:rPr lang="sv-SE" smtClean="0"/>
              <a:t>2023-11-21</a:t>
            </a:fld>
            <a:endParaRPr lang="sv-S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C0B14AD-467D-CBA7-0623-D95BFBDBC34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955866" y="6262071"/>
            <a:ext cx="778935" cy="383819"/>
          </a:xfrm>
        </p:spPr>
        <p:txBody>
          <a:bodyPr vert="horz" wrap="non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9DBCB7B-D4FD-EE41-85F0-B6F7A4EFC557}" type="slidenum">
              <a:rPr lang="sv-SE" sz="2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sv-SE" sz="2700"/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288AAE1D-FBD2-58B2-72C0-FDF800B21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81470"/>
              </p:ext>
            </p:extLst>
          </p:nvPr>
        </p:nvGraphicFramePr>
        <p:xfrm>
          <a:off x="478368" y="1916273"/>
          <a:ext cx="6913032" cy="3478424"/>
        </p:xfrm>
        <a:graphic>
          <a:graphicData uri="http://schemas.openxmlformats.org/drawingml/2006/table">
            <a:tbl>
              <a:tblPr firstRow="1" firstCol="1" bandRow="1"/>
              <a:tblGrid>
                <a:gridCol w="1967448">
                  <a:extLst>
                    <a:ext uri="{9D8B030D-6E8A-4147-A177-3AD203B41FA5}">
                      <a16:colId xmlns:a16="http://schemas.microsoft.com/office/drawing/2014/main" val="4046852131"/>
                    </a:ext>
                  </a:extLst>
                </a:gridCol>
                <a:gridCol w="1776256">
                  <a:extLst>
                    <a:ext uri="{9D8B030D-6E8A-4147-A177-3AD203B41FA5}">
                      <a16:colId xmlns:a16="http://schemas.microsoft.com/office/drawing/2014/main" val="2398810269"/>
                    </a:ext>
                  </a:extLst>
                </a:gridCol>
                <a:gridCol w="3169328">
                  <a:extLst>
                    <a:ext uri="{9D8B030D-6E8A-4147-A177-3AD203B41FA5}">
                      <a16:colId xmlns:a16="http://schemas.microsoft.com/office/drawing/2014/main" val="1627525349"/>
                    </a:ext>
                  </a:extLst>
                </a:gridCol>
              </a:tblGrid>
              <a:tr h="1140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Pensionsålder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 före skatt</a:t>
                      </a:r>
                      <a:endParaRPr lang="sv-S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Så här mycket höjs din pension vid arbete efter 65 årsdagen, </a:t>
                      </a:r>
                      <a:r>
                        <a:rPr lang="sv-S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före skatt</a:t>
                      </a:r>
                      <a:endParaRPr lang="sv-S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16611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47 290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v-S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04562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50 240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+ 2 950 kr/mån </a:t>
                      </a:r>
                      <a:endParaRPr lang="sv-SE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71083"/>
                  </a:ext>
                </a:extLst>
              </a:tr>
              <a:tr h="77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år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53 200 kr/mån</a:t>
                      </a: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+ 5 910 kr/mån</a:t>
                      </a:r>
                      <a:endParaRPr lang="sv-SE" sz="14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967" marR="137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769067"/>
      </p:ext>
    </p:extLst>
  </p:cSld>
  <p:clrMapOvr>
    <a:masterClrMapping/>
  </p:clrMapOvr>
</p:sld>
</file>

<file path=ppt/theme/theme1.xml><?xml version="1.0" encoding="utf-8"?>
<a:theme xmlns:a="http://schemas.openxmlformats.org/drawingml/2006/main" name="Länsförsäkringar">
  <a:themeElements>
    <a:clrScheme name="Länsförsäkringar">
      <a:dk1>
        <a:srgbClr val="000000"/>
      </a:dk1>
      <a:lt1>
        <a:srgbClr val="FFFFFF"/>
      </a:lt1>
      <a:dk2>
        <a:srgbClr val="00427A"/>
      </a:dk2>
      <a:lt2>
        <a:srgbClr val="DCDDDE"/>
      </a:lt2>
      <a:accent1>
        <a:srgbClr val="005AA0"/>
      </a:accent1>
      <a:accent2>
        <a:srgbClr val="E30613"/>
      </a:accent2>
      <a:accent3>
        <a:srgbClr val="4495D1"/>
      </a:accent3>
      <a:accent4>
        <a:srgbClr val="76BBE7"/>
      </a:accent4>
      <a:accent5>
        <a:srgbClr val="BADAF3"/>
      </a:accent5>
      <a:accent6>
        <a:srgbClr val="F15C5B"/>
      </a:accent6>
      <a:hlink>
        <a:srgbClr val="005AA0"/>
      </a:hlink>
      <a:folHlink>
        <a:srgbClr val="77817B"/>
      </a:folHlink>
    </a:clrScheme>
    <a:fontScheme name="LF PPT">
      <a:majorFont>
        <a:latin typeface="Lucida Br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38100">
          <a:noFill/>
          <a:miter lim="800000"/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dirty="0">
            <a:solidFill>
              <a:schemeClr val="accent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5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Länsförsäkringar Blå">
      <a:srgbClr val="005AA0"/>
    </a:custClr>
    <a:custClr>
      <a:srgbClr val="00427A"/>
    </a:custClr>
    <a:custClr>
      <a:srgbClr val="4495D1"/>
    </a:custClr>
    <a:custClr>
      <a:srgbClr val="76BBE7"/>
    </a:custClr>
    <a:custClr>
      <a:srgbClr val="BADAF3"/>
    </a:custClr>
    <a:custClr name="Länsförsäkringar Röd">
      <a:srgbClr val="E30613"/>
    </a:custClr>
    <a:custClr>
      <a:srgbClr val="910C19"/>
    </a:custClr>
    <a:custClr>
      <a:srgbClr val="F15C5B"/>
    </a:custClr>
    <a:custClr>
      <a:srgbClr val="F5989D"/>
    </a:custClr>
    <a:custClr>
      <a:srgbClr val="FAD5DB"/>
    </a:custClr>
  </a:custClrLst>
  <a:extLst>
    <a:ext uri="{05A4C25C-085E-4340-85A3-A5531E510DB2}">
      <thm15:themeFamily xmlns:thm15="http://schemas.microsoft.com/office/thememl/2012/main" name="Länsförsäkringar.potx" id="{E2F7003E-A596-4A41-99F7-6D2290B4A8B6}" vid="{E90ECE63-AA3C-464B-BFFE-68F3C0BE36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4B983B7FDB240BEA0C70E515ACA8F" ma:contentTypeVersion="3" ma:contentTypeDescription="Create a new document." ma:contentTypeScope="" ma:versionID="0f84ee3532436493f2ec02f2cadbaca1">
  <xsd:schema xmlns:xsd="http://www.w3.org/2001/XMLSchema" xmlns:xs="http://www.w3.org/2001/XMLSchema" xmlns:p="http://schemas.microsoft.com/office/2006/metadata/properties" xmlns:ns2="4f879087-6492-437c-92f8-a4f0af0d9051" targetNamespace="http://schemas.microsoft.com/office/2006/metadata/properties" ma:root="true" ma:fieldsID="fd39fba945fddf884a1ea7832799fa8d" ns2:_="">
    <xsd:import namespace="4f879087-6492-437c-92f8-a4f0af0d9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79087-6492-437c-92f8-a4f0af0d9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E4803B-5F3B-4267-B766-C1FC2EF9DE91}">
  <ds:schemaRefs>
    <ds:schemaRef ds:uri="4f879087-6492-437c-92f8-a4f0af0d90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043502A-AE41-453D-8BDC-120C904B448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f879087-6492-437c-92f8-a4f0af0d905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4C17ED-77C6-441C-ADAA-AC4B1B5F0D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SHK_Best_practice_och_PPT_mall (2) (1) (1)</Template>
  <TotalTime>13281</TotalTime>
  <Words>1224</Words>
  <Application>Microsoft Office PowerPoint</Application>
  <PresentationFormat>Bredbild</PresentationFormat>
  <Paragraphs>165</Paragraphs>
  <Slides>10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Lucida Bright</vt:lpstr>
      <vt:lpstr>Source Sans Pro</vt:lpstr>
      <vt:lpstr>Wingdings</vt:lpstr>
      <vt:lpstr>Länsförsäkringar</vt:lpstr>
      <vt:lpstr>Så här mycket tjänar olika yrken på att arbeta ett år extra efter 65 år.</vt:lpstr>
      <vt:lpstr>Så har vi räknat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Kontaktuppgifter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blir dina  hushållskostnader 2023 och 2024  Län för län</dc:title>
  <dc:creator>Arvid Loden</dc:creator>
  <cp:lastModifiedBy>Lena Bivner</cp:lastModifiedBy>
  <cp:revision>69</cp:revision>
  <cp:lastPrinted>2022-02-14T21:22:22Z</cp:lastPrinted>
  <dcterms:created xsi:type="dcterms:W3CDTF">2021-08-05T09:37:20Z</dcterms:created>
  <dcterms:modified xsi:type="dcterms:W3CDTF">2023-11-21T15:42:23Z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0x0101007854B983B7FDB240BEA0C70E515ACA8F</vt:lpwstr>
  </property>
  <property fmtid="{D5CDD505-2E9C-101B-9397-08002B2CF9AE}" pid="3" name="Order">
    <vt:lpwstr>96700.0000000000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  <property fmtid="{D5CDD505-2E9C-101B-9397-08002B2CF9AE}" pid="11" name="MSIP_Label_4e0029e2-197c-4e5b-ad9c-d6d8a41011dc_Enabled">
    <vt:lpwstr>true</vt:lpwstr>
  </property>
  <property fmtid="{D5CDD505-2E9C-101B-9397-08002B2CF9AE}" pid="12" name="MSIP_Label_4e0029e2-197c-4e5b-ad9c-d6d8a41011dc_SetDate">
    <vt:lpwstr>2023-11-21T15:41:19Z</vt:lpwstr>
  </property>
  <property fmtid="{D5CDD505-2E9C-101B-9397-08002B2CF9AE}" pid="13" name="MSIP_Label_4e0029e2-197c-4e5b-ad9c-d6d8a41011dc_Method">
    <vt:lpwstr>Privileged</vt:lpwstr>
  </property>
  <property fmtid="{D5CDD505-2E9C-101B-9397-08002B2CF9AE}" pid="14" name="MSIP_Label_4e0029e2-197c-4e5b-ad9c-d6d8a41011dc_Name">
    <vt:lpwstr>Intern</vt:lpwstr>
  </property>
  <property fmtid="{D5CDD505-2E9C-101B-9397-08002B2CF9AE}" pid="15" name="MSIP_Label_4e0029e2-197c-4e5b-ad9c-d6d8a41011dc_SiteId">
    <vt:lpwstr>1e4e7cc6-7b26-46be-915e-cd1c8633e92f</vt:lpwstr>
  </property>
  <property fmtid="{D5CDD505-2E9C-101B-9397-08002B2CF9AE}" pid="16" name="MSIP_Label_4e0029e2-197c-4e5b-ad9c-d6d8a41011dc_ActionId">
    <vt:lpwstr>3479e945-a006-461d-af7a-b8cfd974bf25</vt:lpwstr>
  </property>
  <property fmtid="{D5CDD505-2E9C-101B-9397-08002B2CF9AE}" pid="17" name="MSIP_Label_4e0029e2-197c-4e5b-ad9c-d6d8a41011dc_ContentBits">
    <vt:lpwstr>2</vt:lpwstr>
  </property>
</Properties>
</file>