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210" r:id="rId6"/>
    <p:sldId id="260" r:id="rId7"/>
    <p:sldId id="2147347835" r:id="rId8"/>
    <p:sldId id="2147347838" r:id="rId9"/>
    <p:sldId id="2147347836" r:id="rId10"/>
    <p:sldId id="2147347834" r:id="rId11"/>
    <p:sldId id="2147347840" r:id="rId12"/>
    <p:sldId id="2147347839" r:id="rId13"/>
    <p:sldId id="301" r:id="rId14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643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undström" initials="MS" lastIdx="2" clrIdx="0">
    <p:extLst>
      <p:ext uri="{19B8F6BF-5375-455C-9EA6-DF929625EA0E}">
        <p15:presenceInfo xmlns:p15="http://schemas.microsoft.com/office/powerpoint/2012/main" userId="85e1c8dd21356a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0" autoAdjust="0"/>
    <p:restoredTop sz="95878" autoAdjust="0"/>
  </p:normalViewPr>
  <p:slideViewPr>
    <p:cSldViewPr snapToGrid="0" snapToObjects="1">
      <p:cViewPr varScale="1">
        <p:scale>
          <a:sx n="214" d="100"/>
          <a:sy n="214" d="100"/>
        </p:scale>
        <p:origin x="2802" y="174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-517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2F76-4DEA-8540-B0F4-E39BE53245A7}" type="datetimeFigureOut">
              <a:rPr lang="sv-SE" smtClean="0"/>
              <a:pPr/>
              <a:t>2023-12-14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52-0245-AB4E-89F7-C993879F91A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337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8DBA-C48E-B142-BF50-521E7697D1FB}" type="datetimeFigureOut">
              <a:rPr lang="sv-SE" smtClean="0"/>
              <a:pPr/>
              <a:t>2023-12-14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6F3-EC9F-CF48-99E7-2F18019CBF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61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4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31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782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916000"/>
            <a:ext cx="8426450" cy="979725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451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733550"/>
            <a:ext cx="3571875" cy="273685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789200"/>
            <a:ext cx="4213224" cy="2699200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5734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97A741-32FE-4B10-9566-D0EB1FDD61E1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476000"/>
            <a:ext cx="3571875" cy="241972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530000"/>
            <a:ext cx="4213224" cy="238372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93717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2592000" y="2701633"/>
            <a:ext cx="3960000" cy="108535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593C01-06A8-47D6-9BD6-93C18FF3B383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79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71613" y="2655331"/>
            <a:ext cx="2800774" cy="198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73398-8263-4E64-A890-0BBE835AF91B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3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6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613600"/>
            <a:ext cx="8426450" cy="415349"/>
          </a:xfrm>
        </p:spPr>
        <p:txBody>
          <a:bodyPr/>
          <a:lstStyle>
            <a:lvl1pPr algn="ctr">
              <a:lnSpc>
                <a:spcPct val="9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23136" y="2988000"/>
            <a:ext cx="3043777" cy="414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F2DD12-968B-4D31-82BE-08331D46D257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73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92000" y="2709414"/>
            <a:ext cx="3960000" cy="9297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B2F4A-BE21-4025-AF47-46EF6ED8595B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29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3574-E8A4-4CB0-AAED-C1C054B3D91E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96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01B-79DB-4C64-86A3-85EDDE9B6F2E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57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842645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8426450" cy="317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81C61DF-044C-4787-BDCC-15E56F6EFA50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02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4502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66ADCB-94AC-403A-8336-AF182BD94B2E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3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404000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0"/>
            <a:ext cx="8426450" cy="1213263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B03F4C-A04A-48D4-A689-746FE3AE619F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95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60000"/>
            <a:ext cx="8426450" cy="4392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F49C7-D728-429F-B020-FF8D522EBD84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86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440426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7818AF-202C-468F-A0D6-7358FECEB54F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22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C3A9A-11D3-4637-9820-B9FF33F0CB56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14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1117CC-EAF5-4C6A-9D4F-BA334AFC7236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8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723FF1E5-098E-48E6-B1B2-F704F15E5838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52092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9912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27724" y="1299600"/>
            <a:ext cx="2857501" cy="3170800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AC5B7D5-2B5A-40E6-9C89-C88719F95F2F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6173999" y="1227599"/>
            <a:ext cx="144000" cy="144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27724" y="1012825"/>
            <a:ext cx="2857501" cy="324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838603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9D3-57B0-4BB3-BAE7-0E91465A9429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57309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22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47F-C091-45DD-B006-B2B6DC026999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3322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13926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12825"/>
            <a:ext cx="520920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1800" b="0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043FACE-1A95-4511-A301-D615807F934A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411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03F24F-976E-4A41-A081-890269C7F25C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0364"/>
            <a:ext cx="3571875" cy="375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3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0"/>
            <a:ext cx="4572000" cy="44712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11115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60363"/>
            <a:ext cx="8426450" cy="4110038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27099" y="1012825"/>
            <a:ext cx="7289801" cy="1555586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27099" y="2694412"/>
            <a:ext cx="7289801" cy="120131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45C1-D344-42EE-98ED-5D7DD3E74EE9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60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76BB-3F00-422E-AD42-6EB263DC30E2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274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929899"/>
            <a:ext cx="4425950" cy="2697884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2400" b="0" i="1" kern="1200" spc="-40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9DA-4C34-4284-82E1-01DAD2E2B04A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59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1008000"/>
            <a:ext cx="4425950" cy="2628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6384-AF3E-4B20-9795-DCADE2E02EE7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5" y="1012824"/>
            <a:ext cx="200025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3587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3587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2501900" y="1012824"/>
            <a:ext cx="1997075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900" y="3283200"/>
            <a:ext cx="199800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2501900" y="3531600"/>
            <a:ext cx="199800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46476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4647600" y="3283200"/>
            <a:ext cx="1994499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4648199" y="3531600"/>
            <a:ext cx="1993899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67860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67849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67849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CF83823D-1774-4E6F-BCEA-5C2D1E32539B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35877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249872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4648199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6786000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35877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249872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4648199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6786000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1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,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6075413" y="360000"/>
            <a:ext cx="2725687" cy="652825"/>
          </a:xfrm>
          <a:solidFill>
            <a:schemeClr val="accent4">
              <a:lumMod val="20000"/>
              <a:lumOff val="80000"/>
            </a:schemeClr>
          </a:solidFill>
          <a:ln w="31750">
            <a:noFill/>
            <a:miter lim="800000"/>
          </a:ln>
        </p:spPr>
        <p:txBody>
          <a:bodyPr lIns="144000" tIns="144000" anchor="t">
            <a:normAutofit/>
          </a:bodyPr>
          <a:lstStyle>
            <a:lvl1pPr>
              <a:lnSpc>
                <a:spcPct val="90000"/>
              </a:lnSpc>
              <a:defRPr sz="1600" b="1" spc="-30" baseline="0">
                <a:latin typeface="+mj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6075413" y="1012825"/>
            <a:ext cx="2725686" cy="3441700"/>
          </a:xfrm>
          <a:solidFill>
            <a:schemeClr val="accent4">
              <a:lumMod val="20000"/>
              <a:lumOff val="80000"/>
            </a:schemeClr>
          </a:solidFill>
          <a:ln w="31750">
            <a:noFill/>
            <a:miter lim="800000"/>
          </a:ln>
        </p:spPr>
        <p:txBody>
          <a:bodyPr lIns="144000" tIns="108000" rIns="10800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3" y="358775"/>
            <a:ext cx="5575302" cy="4111625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000" i="1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4499700" cy="339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3200" kern="0" spc="-6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5681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92383"/>
            <a:ext cx="8426451" cy="47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96" y="364793"/>
            <a:ext cx="4881112" cy="4105608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41A-CE14-4788-93F4-57C612EC37D6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423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0" y="156458"/>
            <a:ext cx="4825225" cy="4313943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3A6-EEE6-46CF-ADD6-84D4933DDDEE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9272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572000" y="358775"/>
            <a:ext cx="4213225" cy="41116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A6D72C-C00D-4511-900B-57DD74C05301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380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13759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16000" marR="0" indent="-216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4" y="358775"/>
            <a:ext cx="5209200" cy="4111625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BD77827-D793-469F-8733-3E7FB258C0E8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571875" cy="339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425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8775" y="1014399"/>
            <a:ext cx="8426450" cy="3456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48908" y="4719600"/>
            <a:ext cx="467991" cy="2208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6510852F-8A92-4179-8647-7356372A53EC}" type="datetime1">
              <a:rPr lang="sv-SE" smtClean="0"/>
              <a:t>2023-12-14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3100" y="4719600"/>
            <a:ext cx="4447577" cy="220825"/>
          </a:xfrm>
          <a:prstGeom prst="rect">
            <a:avLst/>
          </a:prstGeom>
          <a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700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6899" y="4696553"/>
            <a:ext cx="584201" cy="287864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200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533CF0-3BDA-EBA5-9921-91089EEB7351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333728" y="4584644"/>
            <a:ext cx="2229147" cy="508402"/>
          </a:xfrm>
          <a:prstGeom prst="rect">
            <a:avLst/>
          </a:prstGeom>
        </p:spPr>
      </p:pic>
      <p:sp>
        <p:nvSpPr>
          <p:cNvPr id="10" name="MSIPCMContentMarking" descr="{&quot;HashCode&quot;:-1153307930,&quot;Placement&quot;:&quot;Footer&quot;,&quot;Top&quot;:387.034332,&quot;Left&quot;:315.1878,&quot;SlideWidth&quot;:720,&quot;SlideHeight&quot;:405}">
            <a:extLst>
              <a:ext uri="{FF2B5EF4-FFF2-40B4-BE49-F238E27FC236}">
                <a16:creationId xmlns:a16="http://schemas.microsoft.com/office/drawing/2014/main" id="{F9B537E9-3092-CBC6-F001-8A0FC76B55E9}"/>
              </a:ext>
            </a:extLst>
          </p:cNvPr>
          <p:cNvSpPr txBox="1"/>
          <p:nvPr userDrawn="1"/>
        </p:nvSpPr>
        <p:spPr>
          <a:xfrm>
            <a:off x="4002885" y="49153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K1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735" r:id="rId3"/>
    <p:sldLayoutId id="2147483668" r:id="rId4"/>
    <p:sldLayoutId id="2147483663" r:id="rId5"/>
    <p:sldLayoutId id="2147483670" r:id="rId6"/>
    <p:sldLayoutId id="2147483679" r:id="rId7"/>
    <p:sldLayoutId id="2147483750" r:id="rId8"/>
    <p:sldLayoutId id="2147483682" r:id="rId9"/>
    <p:sldLayoutId id="2147483733" r:id="rId10"/>
    <p:sldLayoutId id="2147483734" r:id="rId11"/>
    <p:sldLayoutId id="2147483673" r:id="rId12"/>
    <p:sldLayoutId id="2147483676" r:id="rId13"/>
    <p:sldLayoutId id="2147483675" r:id="rId14"/>
    <p:sldLayoutId id="2147483677" r:id="rId15"/>
    <p:sldLayoutId id="2147483740" r:id="rId16"/>
    <p:sldLayoutId id="2147483741" r:id="rId17"/>
    <p:sldLayoutId id="2147483718" r:id="rId18"/>
    <p:sldLayoutId id="2147483744" r:id="rId19"/>
    <p:sldLayoutId id="2147483698" r:id="rId20"/>
    <p:sldLayoutId id="2147483683" r:id="rId21"/>
    <p:sldLayoutId id="2147483742" r:id="rId22"/>
    <p:sldLayoutId id="2147483743" r:id="rId23"/>
    <p:sldLayoutId id="2147483746" r:id="rId24"/>
    <p:sldLayoutId id="2147483747" r:id="rId25"/>
    <p:sldLayoutId id="2147483736" r:id="rId26"/>
    <p:sldLayoutId id="2147483739" r:id="rId27"/>
    <p:sldLayoutId id="2147483713" r:id="rId28"/>
    <p:sldLayoutId id="2147483751" r:id="rId29"/>
    <p:sldLayoutId id="2147483749" r:id="rId30"/>
    <p:sldLayoutId id="2147483671" r:id="rId31"/>
    <p:sldLayoutId id="2147483706" r:id="rId32"/>
    <p:sldLayoutId id="2147483685" r:id="rId33"/>
    <p:sldLayoutId id="2147483752" r:id="rId34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000" b="1" i="0" kern="1200" spc="-80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44000" indent="-144000" algn="l" defTabSz="457200" rtl="0" eaLnBrk="1" latinLnBrk="0" hangingPunct="1">
        <a:spcBef>
          <a:spcPts val="600"/>
        </a:spcBef>
        <a:buFont typeface="Wingdings" charset="2"/>
        <a:buChar char="§"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288000" indent="-144000" algn="l" defTabSz="457200" rtl="0" eaLnBrk="1" latinLnBrk="0" hangingPunct="1">
        <a:spcBef>
          <a:spcPts val="100"/>
        </a:spcBef>
        <a:buFont typeface="Arial"/>
        <a:buChar char="–"/>
        <a:defRPr sz="1400" b="0" i="1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457200" rtl="0" eaLnBrk="1" latinLnBrk="0" hangingPunct="1">
        <a:spcBef>
          <a:spcPts val="600"/>
        </a:spcBef>
        <a:spcAft>
          <a:spcPts val="0"/>
        </a:spcAft>
        <a:buFontTx/>
        <a:buNone/>
        <a:defRPr sz="1400" b="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26000" indent="-126000" algn="l" defTabSz="4572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40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252000" indent="-126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2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400"/>
        </a:spcBef>
        <a:buFont typeface="Wingdings" panose="05000000000000000000" pitchFamily="2" charset="2"/>
        <a:buNone/>
        <a:defRPr sz="1200" b="0" kern="1200" spc="-2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8000" indent="-108000" algn="l" defTabSz="457200" rtl="0" eaLnBrk="1" latinLnBrk="0" hangingPunct="1">
        <a:spcBef>
          <a:spcPts val="300"/>
        </a:spcBef>
        <a:buFont typeface="Wingdings" panose="05000000000000000000" pitchFamily="2" charset="2"/>
        <a:buChar char="§"/>
        <a:defRPr sz="1200" i="0" kern="1200" spc="-2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108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0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2816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584" userDrawn="1">
          <p15:clr>
            <a:srgbClr val="F26B43"/>
          </p15:clr>
        </p15:guide>
        <p15:guide id="45" pos="676" userDrawn="1">
          <p15:clr>
            <a:srgbClr val="F26B43"/>
          </p15:clr>
        </p15:guide>
        <p15:guide id="46" pos="1034" userDrawn="1">
          <p15:clr>
            <a:srgbClr val="F26B43"/>
          </p15:clr>
        </p15:guide>
        <p15:guide id="47" pos="1126" userDrawn="1">
          <p15:clr>
            <a:srgbClr val="F26B43"/>
          </p15:clr>
        </p15:guide>
        <p15:guide id="48" pos="1486" userDrawn="1">
          <p15:clr>
            <a:srgbClr val="F26B43"/>
          </p15:clr>
        </p15:guide>
        <p15:guide id="49" pos="1576" userDrawn="1">
          <p15:clr>
            <a:srgbClr val="F26B43"/>
          </p15:clr>
        </p15:guide>
        <p15:guide id="51" pos="1934" userDrawn="1">
          <p15:clr>
            <a:srgbClr val="F26B43"/>
          </p15:clr>
        </p15:guide>
        <p15:guide id="52" pos="2041" userDrawn="1">
          <p15:clr>
            <a:srgbClr val="F26B43"/>
          </p15:clr>
        </p15:guide>
        <p15:guide id="53" pos="2384" userDrawn="1">
          <p15:clr>
            <a:srgbClr val="F26B43"/>
          </p15:clr>
        </p15:guide>
        <p15:guide id="54" pos="2476" userDrawn="1">
          <p15:clr>
            <a:srgbClr val="F26B43"/>
          </p15:clr>
        </p15:guide>
        <p15:guide id="55" pos="2834" userDrawn="1">
          <p15:clr>
            <a:srgbClr val="F26B43"/>
          </p15:clr>
        </p15:guide>
        <p15:guide id="56" pos="2926" userDrawn="1">
          <p15:clr>
            <a:srgbClr val="F26B43"/>
          </p15:clr>
        </p15:guide>
        <p15:guide id="57" pos="3284" userDrawn="1">
          <p15:clr>
            <a:srgbClr val="F26B43"/>
          </p15:clr>
        </p15:guide>
        <p15:guide id="58" pos="3376" userDrawn="1">
          <p15:clr>
            <a:srgbClr val="F26B43"/>
          </p15:clr>
        </p15:guide>
        <p15:guide id="59" pos="3734" userDrawn="1">
          <p15:clr>
            <a:srgbClr val="F26B43"/>
          </p15:clr>
        </p15:guide>
        <p15:guide id="60" pos="3826" userDrawn="1">
          <p15:clr>
            <a:srgbClr val="F26B43"/>
          </p15:clr>
        </p15:guide>
        <p15:guide id="61" pos="4184" userDrawn="1">
          <p15:clr>
            <a:srgbClr val="F26B43"/>
          </p15:clr>
        </p15:guide>
        <p15:guide id="62" pos="4274" userDrawn="1">
          <p15:clr>
            <a:srgbClr val="F26B43"/>
          </p15:clr>
        </p15:guide>
        <p15:guide id="63" pos="4634" userDrawn="1">
          <p15:clr>
            <a:srgbClr val="F26B43"/>
          </p15:clr>
        </p15:guide>
        <p15:guide id="64" pos="4726" userDrawn="1">
          <p15:clr>
            <a:srgbClr val="F26B43"/>
          </p15:clr>
        </p15:guide>
        <p15:guide id="65" pos="5084" userDrawn="1">
          <p15:clr>
            <a:srgbClr val="F26B43"/>
          </p15:clr>
        </p15:guide>
        <p15:guide id="66" pos="5176" userDrawn="1">
          <p15:clr>
            <a:srgbClr val="F26B43"/>
          </p15:clr>
        </p15:guide>
        <p15:guide id="68" orient="horz" pos="638" userDrawn="1">
          <p15:clr>
            <a:srgbClr val="F26B43"/>
          </p15:clr>
        </p15:guide>
        <p15:guide id="69" orient="horz" pos="1002" userDrawn="1">
          <p15:clr>
            <a:srgbClr val="F26B43"/>
          </p15:clr>
        </p15:guide>
        <p15:guide id="70" orient="horz" pos="1092" userDrawn="1">
          <p15:clr>
            <a:srgbClr val="F26B43"/>
          </p15:clr>
        </p15:guide>
        <p15:guide id="71" orient="horz" pos="1457" userDrawn="1">
          <p15:clr>
            <a:srgbClr val="F26B43"/>
          </p15:clr>
        </p15:guide>
        <p15:guide id="72" orient="horz" pos="1547" userDrawn="1">
          <p15:clr>
            <a:srgbClr val="F26B43"/>
          </p15:clr>
        </p15:guide>
        <p15:guide id="73" orient="horz" pos="1908" userDrawn="1">
          <p15:clr>
            <a:srgbClr val="F26B43"/>
          </p15:clr>
        </p15:guide>
        <p15:guide id="74" orient="horz" pos="2000" userDrawn="1">
          <p15:clr>
            <a:srgbClr val="F26B43"/>
          </p15:clr>
        </p15:guide>
        <p15:guide id="75" orient="horz" pos="2363" userDrawn="1">
          <p15:clr>
            <a:srgbClr val="F26B43"/>
          </p15:clr>
        </p15:guide>
        <p15:guide id="76" orient="horz" pos="2454" userDrawn="1">
          <p15:clr>
            <a:srgbClr val="F26B43"/>
          </p15:clr>
        </p15:guide>
        <p15:guide id="77" orient="horz" pos="3094" userDrawn="1">
          <p15:clr>
            <a:srgbClr val="F26B43"/>
          </p15:clr>
        </p15:guide>
        <p15:guide id="78" orient="horz" pos="2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10859-E299-4CB4-B534-04E49950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012825"/>
            <a:ext cx="8426450" cy="1447801"/>
          </a:xfrm>
        </p:spPr>
        <p:txBody>
          <a:bodyPr anchor="b">
            <a:normAutofit/>
          </a:bodyPr>
          <a:lstStyle/>
          <a:p>
            <a:r>
              <a:rPr lang="sv-SE" dirty="0"/>
              <a:t>Hur påverkar arbetslöshet efter 60 år pensionen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538309-9D9C-3ADE-F960-4BC5413BC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3051175"/>
            <a:ext cx="8426450" cy="7207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DD8987-33FB-42A3-3EFF-7969EF1222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748908" y="4719600"/>
            <a:ext cx="467991" cy="220824"/>
          </a:xfrm>
        </p:spPr>
        <p:txBody>
          <a:bodyPr/>
          <a:lstStyle/>
          <a:p>
            <a:pPr>
              <a:spcAft>
                <a:spcPts val="600"/>
              </a:spcAft>
            </a:pPr>
            <a:fld id="{FD473398-8263-4E64-A890-0BBE835AF91B}" type="datetime1">
              <a:rPr lang="sv-SE" smtClean="0"/>
              <a:pPr>
                <a:spcAft>
                  <a:spcPts val="600"/>
                </a:spcAft>
              </a:pPr>
              <a:t>2023-12-14</a:t>
            </a:fld>
            <a:endParaRPr lang="sv-S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870CE3-C503-5551-84ED-F73CB32A6C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13100" y="4719600"/>
            <a:ext cx="4447577" cy="2208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949BBA-81AC-9648-1564-8B9EE1994E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16899" y="4696553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74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6" y="249236"/>
            <a:ext cx="8426450" cy="576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288375" y="2397256"/>
            <a:ext cx="532071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Trifa Chireh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Länsförsäkringar presskontakt</a:t>
            </a: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nb-NO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08-588 418 50</a:t>
            </a:r>
            <a:endParaRPr lang="de-DE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5" y="861658"/>
            <a:ext cx="1278336" cy="13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8774"/>
            <a:ext cx="3852000" cy="576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/>
              <a:t>Så har vi räknat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A84F12D-DA4F-FF49-996F-6229947B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8909" y="4719600"/>
            <a:ext cx="467991" cy="220824"/>
          </a:xfrm>
        </p:spPr>
        <p:txBody>
          <a:bodyPr/>
          <a:lstStyle/>
          <a:p>
            <a:pPr>
              <a:spcAft>
                <a:spcPts val="450"/>
              </a:spcAft>
            </a:pPr>
            <a:fld id="{B82209D3-57B0-4BB3-BAE7-0E91465A9429}" type="datetime1">
              <a:rPr lang="sv-SE" smtClean="0"/>
              <a:pPr>
                <a:spcAft>
                  <a:spcPts val="450"/>
                </a:spcAft>
              </a:pPr>
              <a:t>2023-12-14</a:t>
            </a:fld>
            <a:endParaRPr lang="sv-SE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1E84A1-96A1-8B45-9649-D2854646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4696554"/>
            <a:ext cx="584201" cy="287864"/>
          </a:xfrm>
        </p:spPr>
        <p:txBody>
          <a:bodyPr/>
          <a:lstStyle/>
          <a:p>
            <a:pPr>
              <a:spcAft>
                <a:spcPts val="450"/>
              </a:spcAft>
            </a:pPr>
            <a:fld id="{E9DBCB7B-D4FD-EE41-85F0-B6F7A4EFC557}" type="slidenum">
              <a:rPr lang="sv-SE" smtClean="0"/>
              <a:pPr>
                <a:spcAft>
                  <a:spcPts val="450"/>
                </a:spcAft>
              </a:pPr>
              <a:t>2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E015F6-CCBD-3AE6-524F-F6AA9A4F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45417"/>
            <a:ext cx="4213225" cy="2338339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358775" y="1012826"/>
            <a:ext cx="3852000" cy="3457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457189">
              <a:spcBef>
                <a:spcPts val="800"/>
              </a:spcBef>
              <a:defRPr/>
            </a:pP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Vi räknar efter en standard som tagits fram av Pensionsmyndigheten och Min Pension. </a:t>
            </a:r>
          </a:p>
          <a:p>
            <a:pPr defTabSz="457189">
              <a:spcBef>
                <a:spcPts val="800"/>
              </a:spcBef>
              <a:defRPr/>
            </a:pP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Uträkningen är baserad på att du började arbeta vid 25 års ålder och </a:t>
            </a:r>
            <a:r>
              <a:rPr lang="sv-SE" sz="12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att den anställda har haft ITP1 under hela arbetstiden </a:t>
            </a: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och lönen ökar utifrån ett inkomstindex.</a:t>
            </a:r>
          </a:p>
          <a:p>
            <a:pPr defTabSz="457189">
              <a:spcBef>
                <a:spcPts val="800"/>
              </a:spcBef>
              <a:defRPr/>
            </a:pP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Prognosen bygger på dagens penningvärde så att resultatet kan jämföras med dagens lön. </a:t>
            </a:r>
          </a:p>
          <a:p>
            <a:pPr defTabSz="457189">
              <a:spcBef>
                <a:spcPts val="800"/>
              </a:spcBef>
              <a:defRPr/>
            </a:pP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Lönen och resultatet av den totala pensionen är före skatt.</a:t>
            </a:r>
          </a:p>
          <a:p>
            <a:pPr defTabSz="457189">
              <a:spcBef>
                <a:spcPts val="800"/>
              </a:spcBef>
              <a:defRPr/>
            </a:pPr>
            <a:r>
              <a:rPr lang="sv-SE" sz="12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Beräkningar av pension gäller både för den allmänna pensionen och tjänstepension och </a:t>
            </a:r>
            <a:r>
              <a:rPr lang="sv-SE" sz="1200" spc="-2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0000500000000000000" pitchFamily="50" charset="0"/>
              </a:rPr>
              <a:t>u</a:t>
            </a: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tbetalningstiden är beräknad på "Livet ut".</a:t>
            </a:r>
          </a:p>
          <a:p>
            <a:pPr defTabSz="457189">
              <a:spcBef>
                <a:spcPts val="800"/>
              </a:spcBef>
              <a:defRPr/>
            </a:pPr>
            <a:r>
              <a:rPr lang="sv-SE" sz="12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Tänk på att uträkningen är en uppskattning och ingen garanti för din framtida pension. 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endParaRPr lang="sv-SE" sz="1500" spc="-20" dirty="0">
              <a:solidFill>
                <a:schemeClr val="accent1"/>
              </a:solidFill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D4D0487-C78C-832D-9EC9-457FC10987A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927724" y="1299600"/>
            <a:ext cx="2857501" cy="3170800"/>
          </a:xfrm>
        </p:spPr>
        <p:txBody>
          <a:bodyPr/>
          <a:lstStyle/>
          <a:p>
            <a:r>
              <a:rPr lang="sv-SE" dirty="0"/>
              <a:t>Att bli arbetslös vid 60 års åldern och vara arbetslös fram till pensionen vid 65 år sänker pensionen med </a:t>
            </a:r>
            <a:r>
              <a:rPr lang="sv-SE" b="1" dirty="0"/>
              <a:t>2 600 kr/mån </a:t>
            </a:r>
            <a:r>
              <a:rPr lang="sv-SE" dirty="0"/>
              <a:t>resten av livet jämfört med om du hade arbetet fram till 65 år.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15C6E-AB8D-4353-8E41-C2FB2F6F20E7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8" y="4719600"/>
            <a:ext cx="467991" cy="2208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02F5FCA-D36A-4223-8C76-77F919FEEE51}" type="datetime1">
              <a:rPr lang="sv-SE" smtClean="0"/>
              <a:pPr>
                <a:spcAft>
                  <a:spcPts val="600"/>
                </a:spcAft>
              </a:pPr>
              <a:t>2023-12-14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C61F6-62C1-4A63-955E-555399DA91A1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0" y="4719600"/>
            <a:ext cx="4447577" cy="2208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Sidfotstext (ändras under Meny Infoga och knappen Sidhuvud/Sidfot)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24516-7DF4-4D85-9426-DC3F45CB2AC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899" y="4696553"/>
            <a:ext cx="584201" cy="287864"/>
          </a:xfrm>
        </p:spPr>
        <p:txBody>
          <a:bodyPr wrap="non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 sz="20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27D4A8A-3B13-2314-C75F-FC9AD296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</p:spPr>
        <p:txBody>
          <a:bodyPr anchor="t">
            <a:normAutofit/>
          </a:bodyPr>
          <a:lstStyle/>
          <a:p>
            <a:r>
              <a:rPr lang="en-US" sz="1900" b="0" dirty="0"/>
              <a:t>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40153FE-7E81-1897-9504-0D9B775CC8A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 rot="2700000">
            <a:off x="6173999" y="1227599"/>
            <a:ext cx="144000" cy="144000"/>
          </a:xfr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F22CCA8F-8C69-95A6-D1B1-281FDD954888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261478921"/>
              </p:ext>
            </p:extLst>
          </p:nvPr>
        </p:nvGraphicFramePr>
        <p:xfrm>
          <a:off x="358775" y="1877801"/>
          <a:ext cx="5209203" cy="17835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4835">
                  <a:extLst>
                    <a:ext uri="{9D8B030D-6E8A-4147-A177-3AD203B41FA5}">
                      <a16:colId xmlns:a16="http://schemas.microsoft.com/office/drawing/2014/main" val="71059932"/>
                    </a:ext>
                  </a:extLst>
                </a:gridCol>
                <a:gridCol w="786914">
                  <a:extLst>
                    <a:ext uri="{9D8B030D-6E8A-4147-A177-3AD203B41FA5}">
                      <a16:colId xmlns:a16="http://schemas.microsoft.com/office/drawing/2014/main" val="3233141591"/>
                    </a:ext>
                  </a:extLst>
                </a:gridCol>
                <a:gridCol w="751116">
                  <a:extLst>
                    <a:ext uri="{9D8B030D-6E8A-4147-A177-3AD203B41FA5}">
                      <a16:colId xmlns:a16="http://schemas.microsoft.com/office/drawing/2014/main" val="3756956411"/>
                    </a:ext>
                  </a:extLst>
                </a:gridCol>
                <a:gridCol w="751116">
                  <a:extLst>
                    <a:ext uri="{9D8B030D-6E8A-4147-A177-3AD203B41FA5}">
                      <a16:colId xmlns:a16="http://schemas.microsoft.com/office/drawing/2014/main" val="651960006"/>
                    </a:ext>
                  </a:extLst>
                </a:gridCol>
                <a:gridCol w="751116">
                  <a:extLst>
                    <a:ext uri="{9D8B030D-6E8A-4147-A177-3AD203B41FA5}">
                      <a16:colId xmlns:a16="http://schemas.microsoft.com/office/drawing/2014/main" val="704021663"/>
                    </a:ext>
                  </a:extLst>
                </a:gridCol>
                <a:gridCol w="772990">
                  <a:extLst>
                    <a:ext uri="{9D8B030D-6E8A-4147-A177-3AD203B41FA5}">
                      <a16:colId xmlns:a16="http://schemas.microsoft.com/office/drawing/2014/main" val="3618553966"/>
                    </a:ext>
                  </a:extLst>
                </a:gridCol>
                <a:gridCol w="751116">
                  <a:extLst>
                    <a:ext uri="{9D8B030D-6E8A-4147-A177-3AD203B41FA5}">
                      <a16:colId xmlns:a16="http://schemas.microsoft.com/office/drawing/2014/main" val="2011702261"/>
                    </a:ext>
                  </a:extLst>
                </a:gridCol>
              </a:tblGrid>
              <a:tr h="995853">
                <a:tc>
                  <a:txBody>
                    <a:bodyPr/>
                    <a:lstStyle/>
                    <a:p>
                      <a:endParaRPr lang="sv-SE" sz="800" b="0"/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600" b="0" dirty="0"/>
                        <a:t>Arbeta fram till 65 år </a:t>
                      </a:r>
                    </a:p>
                    <a:p>
                      <a:r>
                        <a:rPr lang="sv-SE" sz="600" b="0" dirty="0"/>
                        <a:t>Ej arbetslös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600" b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600" b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600" b="0" dirty="0"/>
                        <a:t>Gå i pension vid 65 år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600" b="0" dirty="0"/>
                        <a:t>Arbeta fram till 60 år Arbetslös i 5 år till och med 65 år</a:t>
                      </a:r>
                    </a:p>
                    <a:p>
                      <a:r>
                        <a:rPr lang="sv-SE" sz="600" b="0" dirty="0"/>
                        <a:t>Gå i pension vid 65 år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600" b="0" dirty="0"/>
                        <a:t>Arbeta fram till 61 år Arbetslös i 4 år till och med 65 år</a:t>
                      </a:r>
                    </a:p>
                    <a:p>
                      <a:r>
                        <a:rPr lang="sv-SE" sz="600" b="0" dirty="0"/>
                        <a:t>Gå i pension vid 65 år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600" b="0" dirty="0"/>
                        <a:t>Arbeta fram till 64 år Arbetslös i 1 år till och med 65 år</a:t>
                      </a:r>
                    </a:p>
                    <a:p>
                      <a:r>
                        <a:rPr lang="sv-SE" sz="600" b="0" dirty="0"/>
                        <a:t>Gå i pension vid 65 år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600" b="0" dirty="0"/>
                        <a:t>Arbeta fram till 63 år Arbetslös  i 2 år till och med 64 år </a:t>
                      </a:r>
                    </a:p>
                    <a:p>
                      <a:r>
                        <a:rPr lang="sv-SE" sz="600" b="0" dirty="0"/>
                        <a:t>Gå i pension vid 64 år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600" b="0" dirty="0"/>
                        <a:t>Arbeta fram till 60 år Arbetslös i 4 år till och med 64 år</a:t>
                      </a:r>
                    </a:p>
                    <a:p>
                      <a:r>
                        <a:rPr lang="sv-SE" sz="600" b="0" dirty="0"/>
                        <a:t>Gå i pension vid 64 år</a:t>
                      </a:r>
                    </a:p>
                  </a:txBody>
                  <a:tcPr marL="34568" marR="34568" marT="17284" marB="17284"/>
                </a:tc>
                <a:extLst>
                  <a:ext uri="{0D108BD9-81ED-4DB2-BD59-A6C34878D82A}">
                    <a16:rowId xmlns:a16="http://schemas.microsoft.com/office/drawing/2014/main" val="1197837386"/>
                  </a:ext>
                </a:extLst>
              </a:tr>
              <a:tr h="295889">
                <a:tc>
                  <a:txBody>
                    <a:bodyPr/>
                    <a:lstStyle/>
                    <a:p>
                      <a:r>
                        <a:rPr lang="sv-SE" sz="600" b="0"/>
                        <a:t>Inkomst brutto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0"/>
                        <a:t>40 000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0"/>
                        <a:t>40 000 kr/mån 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0"/>
                        <a:t>40 000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0"/>
                        <a:t>40 000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0"/>
                        <a:t>40 000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0"/>
                        <a:t>40 000 kr/mån </a:t>
                      </a:r>
                    </a:p>
                  </a:txBody>
                  <a:tcPr marL="34568" marR="34568" marT="17284" marB="17284"/>
                </a:tc>
                <a:extLst>
                  <a:ext uri="{0D108BD9-81ED-4DB2-BD59-A6C34878D82A}">
                    <a16:rowId xmlns:a16="http://schemas.microsoft.com/office/drawing/2014/main" val="3078692347"/>
                  </a:ext>
                </a:extLst>
              </a:tr>
              <a:tr h="435882">
                <a:tc>
                  <a:txBody>
                    <a:bodyPr/>
                    <a:lstStyle/>
                    <a:p>
                      <a:r>
                        <a:rPr lang="sv-SE" sz="600" b="0"/>
                        <a:t>Totalpension brutto </a:t>
                      </a:r>
                    </a:p>
                    <a:p>
                      <a:r>
                        <a:rPr lang="sv-SE" sz="600" b="0"/>
                        <a:t>(allmän pension </a:t>
                      </a:r>
                    </a:p>
                    <a:p>
                      <a:r>
                        <a:rPr lang="sv-SE" sz="600" b="0"/>
                        <a:t>och </a:t>
                      </a:r>
                    </a:p>
                    <a:p>
                      <a:r>
                        <a:rPr lang="sv-SE" sz="600" b="0"/>
                        <a:t>tjänstepension)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1"/>
                        <a:t>24 200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1"/>
                        <a:t>21 600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1"/>
                        <a:t>22 700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800" b="1" kern="1200">
                          <a:solidFill>
                            <a:schemeClr val="dk1"/>
                          </a:solidFill>
                          <a:effectLst/>
                        </a:rPr>
                        <a:t>23 800 kr/mån</a:t>
                      </a:r>
                      <a:endParaRPr lang="sv-SE" sz="800" b="1"/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1"/>
                        <a:t> 21 900 kr/mån</a:t>
                      </a:r>
                    </a:p>
                  </a:txBody>
                  <a:tcPr marL="34568" marR="34568" marT="17284" marB="17284"/>
                </a:tc>
                <a:tc>
                  <a:txBody>
                    <a:bodyPr/>
                    <a:lstStyle/>
                    <a:p>
                      <a:r>
                        <a:rPr lang="sv-SE" sz="800" b="1" dirty="0"/>
                        <a:t>19 800 kr/mån</a:t>
                      </a:r>
                    </a:p>
                  </a:txBody>
                  <a:tcPr marL="34568" marR="34568" marT="17284" marB="17284"/>
                </a:tc>
                <a:extLst>
                  <a:ext uri="{0D108BD9-81ED-4DB2-BD59-A6C34878D82A}">
                    <a16:rowId xmlns:a16="http://schemas.microsoft.com/office/drawing/2014/main" val="111838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50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166B9007-B856-E380-6730-0444E8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9"/>
          <a:stretch/>
        </p:blipFill>
        <p:spPr>
          <a:xfrm>
            <a:off x="358772" y="358775"/>
            <a:ext cx="5716641" cy="4215858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53B4ADF-7733-1D9B-6D91-769C2D9737D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698000"/>
            <a:ext cx="667474" cy="1440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A3DBA7-8A37-B70C-18D7-19AC97CCFFD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99FE5FA-59D8-5AB3-E0F2-DEA7B211131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65601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16CB60-F261-45A8-37AA-6BD3E5F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57" y="720000"/>
            <a:ext cx="4499700" cy="3391200"/>
          </a:xfrm>
        </p:spPr>
        <p:txBody>
          <a:bodyPr anchor="ctr">
            <a:normAutofit/>
          </a:bodyPr>
          <a:lstStyle/>
          <a:p>
            <a:pPr algn="ctr"/>
            <a:r>
              <a:rPr lang="sv-SE" sz="2000" dirty="0"/>
              <a:t>Arbetslöshet påverkar pensionen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04C2260-48B5-246C-2DF2-62E3097A548E}"/>
              </a:ext>
            </a:extLst>
          </p:cNvPr>
          <p:cNvSpPr txBox="1">
            <a:spLocks/>
          </p:cNvSpPr>
          <p:nvPr/>
        </p:nvSpPr>
        <p:spPr>
          <a:xfrm>
            <a:off x="5046923" y="358774"/>
            <a:ext cx="3754178" cy="4213225"/>
          </a:xfrm>
          <a:prstGeom prst="rect">
            <a:avLst/>
          </a:prstGeom>
          <a:solidFill>
            <a:schemeClr val="tx2"/>
          </a:solidFill>
          <a:ln w="31750">
            <a:noFill/>
            <a:miter lim="800000"/>
          </a:ln>
        </p:spPr>
        <p:txBody>
          <a:bodyPr vert="horz" lIns="144000" tIns="108000" rIns="108000" bIns="0" rtlCol="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kern="120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3996" indent="-143996" algn="l" defTabSz="457189" rtl="0" eaLnBrk="1" latinLnBrk="0" hangingPunct="1">
              <a:spcBef>
                <a:spcPts val="800"/>
              </a:spcBef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7993" indent="-143996" algn="l" defTabSz="457189" rtl="0" eaLnBrk="1" latinLnBrk="0" hangingPunct="1">
              <a:spcBef>
                <a:spcPts val="325"/>
              </a:spcBef>
              <a:buFont typeface="Arial"/>
              <a:buChar char="–"/>
              <a:defRPr sz="1300" b="0" i="1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189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0" indent="0" algn="l" defTabSz="457189" rtl="0" eaLnBrk="1" latinLnBrk="0" hangingPunct="1">
              <a:spcBef>
                <a:spcPts val="300"/>
              </a:spcBef>
              <a:buFont typeface="Arial"/>
              <a:buNone/>
              <a:defRPr sz="11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0" indent="-107997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rgbClr val="FFFFFF"/>
                </a:solidFill>
              </a:rPr>
              <a:t>Arbetar fram till 65 år</a:t>
            </a: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Lön brutto 40 000 kr/mån</a:t>
            </a:r>
          </a:p>
          <a:p>
            <a:pPr marL="0" indent="0">
              <a:buNone/>
            </a:pPr>
            <a:endParaRPr lang="sv-SE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Tjänstepension: ITP1 </a:t>
            </a: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Går i pension vid 65 år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Totalpension brutto (allmän pension och tjänstepension): </a:t>
            </a:r>
            <a:r>
              <a:rPr lang="sv-SE" sz="1600" b="1" dirty="0">
                <a:solidFill>
                  <a:srgbClr val="FFFFFF"/>
                </a:solidFill>
              </a:rPr>
              <a:t>24 200 kr/mån</a:t>
            </a:r>
            <a:endParaRPr lang="sv-SE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1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166B9007-B856-E380-6730-0444E8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9"/>
          <a:stretch/>
        </p:blipFill>
        <p:spPr>
          <a:xfrm>
            <a:off x="358772" y="358775"/>
            <a:ext cx="5716641" cy="4215858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53B4ADF-7733-1D9B-6D91-769C2D9737D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698000"/>
            <a:ext cx="667474" cy="1440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A3DBA7-8A37-B70C-18D7-19AC97CCFFD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99FE5FA-59D8-5AB3-E0F2-DEA7B211131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65601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16CB60-F261-45A8-37AA-6BD3E5F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499700" cy="3391200"/>
          </a:xfrm>
        </p:spPr>
        <p:txBody>
          <a:bodyPr anchor="ctr">
            <a:normAutofit/>
          </a:bodyPr>
          <a:lstStyle/>
          <a:p>
            <a:r>
              <a:rPr kumimoji="0" lang="sv-SE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/>
              </a:rPr>
              <a:t>Arbetslöshet påverkar pensionen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04C2260-48B5-246C-2DF2-62E3097A548E}"/>
              </a:ext>
            </a:extLst>
          </p:cNvPr>
          <p:cNvSpPr txBox="1">
            <a:spLocks/>
          </p:cNvSpPr>
          <p:nvPr/>
        </p:nvSpPr>
        <p:spPr>
          <a:xfrm>
            <a:off x="5046921" y="358774"/>
            <a:ext cx="3754178" cy="4213225"/>
          </a:xfrm>
          <a:prstGeom prst="rect">
            <a:avLst/>
          </a:prstGeom>
          <a:solidFill>
            <a:schemeClr val="tx2"/>
          </a:solidFill>
          <a:ln w="31750">
            <a:noFill/>
            <a:miter lim="800000"/>
          </a:ln>
        </p:spPr>
        <p:txBody>
          <a:bodyPr vert="horz" lIns="144000" tIns="108000" rIns="108000" bIns="0" rtlCol="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kern="120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3996" indent="-143996" algn="l" defTabSz="457189" rtl="0" eaLnBrk="1" latinLnBrk="0" hangingPunct="1">
              <a:spcBef>
                <a:spcPts val="800"/>
              </a:spcBef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7993" indent="-143996" algn="l" defTabSz="457189" rtl="0" eaLnBrk="1" latinLnBrk="0" hangingPunct="1">
              <a:spcBef>
                <a:spcPts val="325"/>
              </a:spcBef>
              <a:buFont typeface="Arial"/>
              <a:buChar char="–"/>
              <a:defRPr sz="1300" b="0" i="1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189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0" indent="0" algn="l" defTabSz="457189" rtl="0" eaLnBrk="1" latinLnBrk="0" hangingPunct="1">
              <a:spcBef>
                <a:spcPts val="300"/>
              </a:spcBef>
              <a:buFont typeface="Arial"/>
              <a:buNone/>
              <a:defRPr sz="11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0" indent="-107997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rgbClr val="FFFFFF"/>
                </a:solidFill>
              </a:rPr>
              <a:t>Arbetslös vid 60 år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Lön brutto 40 000/mån</a:t>
            </a:r>
          </a:p>
          <a:p>
            <a:pPr marL="0" indent="0">
              <a:buNone/>
            </a:pPr>
            <a:endParaRPr lang="sv-SE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Får A-kassa 1 år</a:t>
            </a:r>
          </a:p>
          <a:p>
            <a:pPr marL="0" indent="0">
              <a:buNone/>
            </a:pPr>
            <a:r>
              <a:rPr lang="sv-SE" dirty="0">
                <a:solidFill>
                  <a:srgbClr val="FFFFFF"/>
                </a:solidFill>
              </a:rPr>
              <a:t>Går i pension vid 65 år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Totalpension brutto (allmän pension och tjänstepension): </a:t>
            </a:r>
            <a:r>
              <a:rPr lang="sv-SE" sz="1600" b="1" dirty="0">
                <a:solidFill>
                  <a:srgbClr val="FFFFFF"/>
                </a:solidFill>
              </a:rPr>
              <a:t>21 600 kr/mån</a:t>
            </a:r>
            <a:endParaRPr lang="sv-SE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6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166B9007-B856-E380-6730-0444E8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9"/>
          <a:stretch/>
        </p:blipFill>
        <p:spPr>
          <a:xfrm>
            <a:off x="358772" y="358775"/>
            <a:ext cx="5716641" cy="4215858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53B4ADF-7733-1D9B-6D91-769C2D9737D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698000"/>
            <a:ext cx="667474" cy="1440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A3DBA7-8A37-B70C-18D7-19AC97CCFFD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99FE5FA-59D8-5AB3-E0F2-DEA7B211131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65601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16CB60-F261-45A8-37AA-6BD3E5F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499700" cy="3391200"/>
          </a:xfrm>
        </p:spPr>
        <p:txBody>
          <a:bodyPr anchor="ctr">
            <a:normAutofit/>
          </a:bodyPr>
          <a:lstStyle/>
          <a:p>
            <a:r>
              <a:rPr kumimoji="0" lang="sv-SE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/>
              </a:rPr>
              <a:t>Arbetslöshet påverkar pensionen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04C2260-48B5-246C-2DF2-62E3097A548E}"/>
              </a:ext>
            </a:extLst>
          </p:cNvPr>
          <p:cNvSpPr txBox="1">
            <a:spLocks/>
          </p:cNvSpPr>
          <p:nvPr/>
        </p:nvSpPr>
        <p:spPr>
          <a:xfrm>
            <a:off x="5046921" y="358774"/>
            <a:ext cx="3754178" cy="4213225"/>
          </a:xfrm>
          <a:prstGeom prst="rect">
            <a:avLst/>
          </a:prstGeom>
          <a:solidFill>
            <a:schemeClr val="tx2"/>
          </a:solidFill>
          <a:ln w="31750">
            <a:noFill/>
            <a:miter lim="800000"/>
          </a:ln>
        </p:spPr>
        <p:txBody>
          <a:bodyPr vert="horz" lIns="144000" tIns="108000" rIns="108000" bIns="0" rtlCol="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kern="120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3996" indent="-143996" algn="l" defTabSz="457189" rtl="0" eaLnBrk="1" latinLnBrk="0" hangingPunct="1">
              <a:spcBef>
                <a:spcPts val="800"/>
              </a:spcBef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7993" indent="-143996" algn="l" defTabSz="457189" rtl="0" eaLnBrk="1" latinLnBrk="0" hangingPunct="1">
              <a:spcBef>
                <a:spcPts val="325"/>
              </a:spcBef>
              <a:buFont typeface="Arial"/>
              <a:buChar char="–"/>
              <a:defRPr sz="1300" b="0" i="1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189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0" indent="0" algn="l" defTabSz="457189" rtl="0" eaLnBrk="1" latinLnBrk="0" hangingPunct="1">
              <a:spcBef>
                <a:spcPts val="300"/>
              </a:spcBef>
              <a:buFont typeface="Arial"/>
              <a:buNone/>
              <a:defRPr sz="11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0" indent="-107997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rgbClr val="FFFFFF"/>
                </a:solidFill>
              </a:rPr>
              <a:t>Blir arbetslös vid 61 år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Lön brutto 40 000/mån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Får A-kassa 1 år</a:t>
            </a: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Går i pension vid 65 år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400" b="1" dirty="0">
                <a:solidFill>
                  <a:srgbClr val="FFFFFF"/>
                </a:solidFill>
              </a:rPr>
              <a:t>Totalpension brutto (allmän pension och tjänstepension): </a:t>
            </a:r>
            <a:r>
              <a:rPr lang="sv-SE" sz="1800" b="1" dirty="0">
                <a:solidFill>
                  <a:srgbClr val="FFFFFF"/>
                </a:solidFill>
              </a:rPr>
              <a:t>22 700 kr/mån</a:t>
            </a:r>
            <a:endParaRPr lang="sv-SE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166B9007-B856-E380-6730-0444E8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9"/>
          <a:stretch/>
        </p:blipFill>
        <p:spPr>
          <a:xfrm>
            <a:off x="342901" y="358775"/>
            <a:ext cx="5716641" cy="4215858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53B4ADF-7733-1D9B-6D91-769C2D9737D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698000"/>
            <a:ext cx="667474" cy="1440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A3DBA7-8A37-B70C-18D7-19AC97CCFFD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99FE5FA-59D8-5AB3-E0F2-DEA7B211131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65601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16CB60-F261-45A8-37AA-6BD3E5F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499700" cy="3391200"/>
          </a:xfrm>
        </p:spPr>
        <p:txBody>
          <a:bodyPr anchor="ctr">
            <a:normAutofit/>
          </a:bodyPr>
          <a:lstStyle/>
          <a:p>
            <a:r>
              <a:rPr kumimoji="0" lang="sv-SE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/>
              </a:rPr>
              <a:t>Arbetslöshet påverkar pensionen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04C2260-48B5-246C-2DF2-62E3097A548E}"/>
              </a:ext>
            </a:extLst>
          </p:cNvPr>
          <p:cNvSpPr txBox="1">
            <a:spLocks/>
          </p:cNvSpPr>
          <p:nvPr/>
        </p:nvSpPr>
        <p:spPr>
          <a:xfrm>
            <a:off x="5046921" y="358774"/>
            <a:ext cx="3754178" cy="4213225"/>
          </a:xfrm>
          <a:prstGeom prst="rect">
            <a:avLst/>
          </a:prstGeom>
          <a:solidFill>
            <a:schemeClr val="tx2"/>
          </a:solidFill>
          <a:ln w="31750">
            <a:noFill/>
            <a:miter lim="800000"/>
          </a:ln>
        </p:spPr>
        <p:txBody>
          <a:bodyPr vert="horz" lIns="144000" tIns="108000" rIns="108000" bIns="0" rtlCol="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kern="120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3996" indent="-143996" algn="l" defTabSz="457189" rtl="0" eaLnBrk="1" latinLnBrk="0" hangingPunct="1">
              <a:spcBef>
                <a:spcPts val="800"/>
              </a:spcBef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7993" indent="-143996" algn="l" defTabSz="457189" rtl="0" eaLnBrk="1" latinLnBrk="0" hangingPunct="1">
              <a:spcBef>
                <a:spcPts val="325"/>
              </a:spcBef>
              <a:buFont typeface="Arial"/>
              <a:buChar char="–"/>
              <a:defRPr sz="1300" b="0" i="1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189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0" indent="0" algn="l" defTabSz="457189" rtl="0" eaLnBrk="1" latinLnBrk="0" hangingPunct="1">
              <a:spcBef>
                <a:spcPts val="300"/>
              </a:spcBef>
              <a:buFont typeface="Arial"/>
              <a:buNone/>
              <a:defRPr sz="11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0" indent="-107997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rgbClr val="FFFFFF"/>
                </a:solidFill>
              </a:rPr>
              <a:t>Blir arbetslös vid 64 år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Lön brutto 40 000/mån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Blir arbetslös vid 64 år</a:t>
            </a: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Får A-kassa 1 år</a:t>
            </a: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Går i pension vid 65 år</a:t>
            </a:r>
          </a:p>
          <a:p>
            <a:pPr marL="0" indent="0">
              <a:buNone/>
            </a:pPr>
            <a:r>
              <a:rPr lang="sv-SE" dirty="0">
                <a:solidFill>
                  <a:srgbClr val="FFFFFF"/>
                </a:solidFill>
              </a:rPr>
              <a:t>	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Totalpension brutto (allmän pension och tjänstepension): </a:t>
            </a:r>
            <a:r>
              <a:rPr lang="sv-SE" sz="1600" b="1" dirty="0">
                <a:solidFill>
                  <a:srgbClr val="FFFFFF"/>
                </a:solidFill>
              </a:rPr>
              <a:t>23 800 kr/mån</a:t>
            </a:r>
            <a:endParaRPr lang="sv-SE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3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166B9007-B856-E380-6730-0444E8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9"/>
          <a:stretch/>
        </p:blipFill>
        <p:spPr>
          <a:xfrm>
            <a:off x="358772" y="358775"/>
            <a:ext cx="5716641" cy="4215858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53B4ADF-7733-1D9B-6D91-769C2D9737D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698000"/>
            <a:ext cx="667474" cy="1440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A3DBA7-8A37-B70C-18D7-19AC97CCFFD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99FE5FA-59D8-5AB3-E0F2-DEA7B211131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65601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16CB60-F261-45A8-37AA-6BD3E5F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499700" cy="3391200"/>
          </a:xfrm>
        </p:spPr>
        <p:txBody>
          <a:bodyPr anchor="ctr">
            <a:normAutofit/>
          </a:bodyPr>
          <a:lstStyle/>
          <a:p>
            <a:r>
              <a:rPr kumimoji="0" lang="sv-SE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/>
              </a:rPr>
              <a:t>Arbetslöshet påverkar pensionen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04C2260-48B5-246C-2DF2-62E3097A548E}"/>
              </a:ext>
            </a:extLst>
          </p:cNvPr>
          <p:cNvSpPr txBox="1">
            <a:spLocks/>
          </p:cNvSpPr>
          <p:nvPr/>
        </p:nvSpPr>
        <p:spPr>
          <a:xfrm>
            <a:off x="5046921" y="358774"/>
            <a:ext cx="3754178" cy="4213225"/>
          </a:xfrm>
          <a:prstGeom prst="rect">
            <a:avLst/>
          </a:prstGeom>
          <a:solidFill>
            <a:schemeClr val="tx2"/>
          </a:solidFill>
          <a:ln w="31750">
            <a:noFill/>
            <a:miter lim="800000"/>
          </a:ln>
        </p:spPr>
        <p:txBody>
          <a:bodyPr vert="horz" lIns="144000" tIns="108000" rIns="108000" bIns="0" rtlCol="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kern="120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3996" indent="-143996" algn="l" defTabSz="457189" rtl="0" eaLnBrk="1" latinLnBrk="0" hangingPunct="1">
              <a:spcBef>
                <a:spcPts val="800"/>
              </a:spcBef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7993" indent="-143996" algn="l" defTabSz="457189" rtl="0" eaLnBrk="1" latinLnBrk="0" hangingPunct="1">
              <a:spcBef>
                <a:spcPts val="325"/>
              </a:spcBef>
              <a:buFont typeface="Arial"/>
              <a:buChar char="–"/>
              <a:defRPr sz="1300" b="0" i="1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189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0" indent="0" algn="l" defTabSz="457189" rtl="0" eaLnBrk="1" latinLnBrk="0" hangingPunct="1">
              <a:spcBef>
                <a:spcPts val="300"/>
              </a:spcBef>
              <a:buFont typeface="Arial"/>
              <a:buNone/>
              <a:defRPr sz="11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0" indent="-107997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solidFill>
                  <a:srgbClr val="FFFFFF"/>
                </a:solidFill>
              </a:rPr>
              <a:t>Blir arbetslös vid 63 år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Lön brutto 40 000/mån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Får A-kassa 1 år</a:t>
            </a: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Går i pension vid 64 år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Totalpension brutto (allmän pension och tjänstepension): </a:t>
            </a:r>
            <a:r>
              <a:rPr lang="sv-SE" sz="1800" b="1" dirty="0">
                <a:solidFill>
                  <a:srgbClr val="FFFFFF"/>
                </a:solidFill>
              </a:rPr>
              <a:t>21 900 kr/mån</a:t>
            </a:r>
            <a:endParaRPr lang="sv-SE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klädsel, Människoansikte, inomhus&#10;&#10;Automatiskt genererad beskrivning">
            <a:extLst>
              <a:ext uri="{FF2B5EF4-FFF2-40B4-BE49-F238E27FC236}">
                <a16:creationId xmlns:a16="http://schemas.microsoft.com/office/drawing/2014/main" id="{166B9007-B856-E380-6730-0444E82DD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9"/>
          <a:stretch/>
        </p:blipFill>
        <p:spPr>
          <a:xfrm>
            <a:off x="358772" y="358775"/>
            <a:ext cx="5716641" cy="4215858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53B4ADF-7733-1D9B-6D91-769C2D9737D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698000"/>
            <a:ext cx="667474" cy="1440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2A3DBA7-8A37-B70C-18D7-19AC97CCFFD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/>
          <a:lstStyle/>
          <a:p>
            <a:endParaRPr lang="sv-SE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99FE5FA-59D8-5AB3-E0F2-DEA7B211131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65601"/>
            <a:ext cx="584201" cy="287864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16CB60-F261-45A8-37AA-6BD3E5FD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499700" cy="3391200"/>
          </a:xfrm>
        </p:spPr>
        <p:txBody>
          <a:bodyPr anchor="ctr">
            <a:normAutofit/>
          </a:bodyPr>
          <a:lstStyle/>
          <a:p>
            <a:r>
              <a:rPr kumimoji="0" lang="sv-SE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/>
              </a:rPr>
              <a:t>Arbetslöshet påverkar pensionen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04C2260-48B5-246C-2DF2-62E3097A548E}"/>
              </a:ext>
            </a:extLst>
          </p:cNvPr>
          <p:cNvSpPr txBox="1">
            <a:spLocks/>
          </p:cNvSpPr>
          <p:nvPr/>
        </p:nvSpPr>
        <p:spPr>
          <a:xfrm>
            <a:off x="5046921" y="358774"/>
            <a:ext cx="3754178" cy="4213225"/>
          </a:xfrm>
          <a:prstGeom prst="rect">
            <a:avLst/>
          </a:prstGeom>
          <a:solidFill>
            <a:schemeClr val="tx2"/>
          </a:solidFill>
          <a:ln w="31750">
            <a:noFill/>
            <a:miter lim="800000"/>
          </a:ln>
        </p:spPr>
        <p:txBody>
          <a:bodyPr vert="horz" lIns="144000" tIns="108000" rIns="108000" bIns="0" rtlCol="0" anchor="t">
            <a:noAutofit/>
          </a:bodyPr>
          <a:lstStyle>
            <a:lvl1pPr marL="162000" marR="0" indent="-162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300" b="0" kern="120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3996" indent="-143996" algn="l" defTabSz="457189" rtl="0" eaLnBrk="1" latinLnBrk="0" hangingPunct="1">
              <a:spcBef>
                <a:spcPts val="800"/>
              </a:spcBef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7993" indent="-143996" algn="l" defTabSz="457189" rtl="0" eaLnBrk="1" latinLnBrk="0" hangingPunct="1">
              <a:spcBef>
                <a:spcPts val="325"/>
              </a:spcBef>
              <a:buFont typeface="Arial"/>
              <a:buChar char="–"/>
              <a:defRPr sz="1300" b="0" i="1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189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0" indent="0" algn="l" defTabSz="457189" rtl="0" eaLnBrk="1" latinLnBrk="0" hangingPunct="1">
              <a:spcBef>
                <a:spcPts val="300"/>
              </a:spcBef>
              <a:buFont typeface="Arial"/>
              <a:buNone/>
              <a:defRPr sz="1100" kern="120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0" indent="-107997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FFFFFF"/>
                </a:solidFill>
              </a:rPr>
              <a:t>Blir arbetslös vid 60 år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Lön brutto 40 000/mån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Får A-kassa 1 år</a:t>
            </a:r>
          </a:p>
          <a:p>
            <a:pPr marL="0" indent="0">
              <a:buNone/>
            </a:pPr>
            <a:r>
              <a:rPr lang="sv-SE" i="1" dirty="0">
                <a:solidFill>
                  <a:srgbClr val="FFFFFF"/>
                </a:solidFill>
              </a:rPr>
              <a:t>Går i pension vid 64 år</a:t>
            </a: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FFFF"/>
                </a:solidFill>
              </a:rPr>
              <a:t>Totalpension brutto (allmän pension och tjänstepension): </a:t>
            </a:r>
            <a:r>
              <a:rPr lang="sv-SE" sz="1600" b="1" dirty="0">
                <a:solidFill>
                  <a:srgbClr val="FFFFFF"/>
                </a:solidFill>
              </a:rPr>
              <a:t>19 800 kr/mån</a:t>
            </a:r>
            <a:endParaRPr lang="sv-SE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0365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4" ma:contentTypeDescription="Skapa ett nytt dokument." ma:contentTypeScope="" ma:versionID="fca763d87074c0a6fdc63c94ea52200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8b42dcf8825a73a1f13d4b08dc05c3c9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eaa7d78-03e5-4bbd-a481-ef22043eef7d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D64DF-6CF5-42E3-AEFE-46FDC9DF0279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2.xml><?xml version="1.0" encoding="utf-8"?>
<ds:datastoreItem xmlns:ds="http://schemas.openxmlformats.org/officeDocument/2006/customXml" ds:itemID="{81C7FB21-6844-4895-A413-FADB432AA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CC887-55E9-4148-B307-210A3752C2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2762</TotalTime>
  <Words>641</Words>
  <Application>Microsoft Office PowerPoint</Application>
  <PresentationFormat>Bildspel på skärmen (16:9)</PresentationFormat>
  <Paragraphs>124</Paragraphs>
  <Slides>10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Lucida Bright</vt:lpstr>
      <vt:lpstr>Source Sans Pro</vt:lpstr>
      <vt:lpstr>Wingdings</vt:lpstr>
      <vt:lpstr>Länsförsäkringar</vt:lpstr>
      <vt:lpstr>Hur påverkar arbetslöshet efter 60 år pensionen</vt:lpstr>
      <vt:lpstr>Så har vi räknat</vt:lpstr>
      <vt:lpstr> </vt:lpstr>
      <vt:lpstr>Arbetslöshet påverkar pensionen</vt:lpstr>
      <vt:lpstr>Arbetslöshet påverkar pensionen</vt:lpstr>
      <vt:lpstr>Arbetslöshet påverkar pensionen</vt:lpstr>
      <vt:lpstr>Arbetslöshet påverkar pensionen</vt:lpstr>
      <vt:lpstr>Arbetslöshet påverkar pensionen</vt:lpstr>
      <vt:lpstr>Arbetslöshet påverkar pensionen</vt:lpstr>
      <vt:lpstr>Kontaktuppgifter</vt:lpstr>
    </vt:vector>
  </TitlesOfParts>
  <Company>L?nsf?rs?kringar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påverkar arbetslöshet efter 60 år pensionen</dc:title>
  <dc:creator>Trifa Chireh</dc:creator>
  <cp:lastModifiedBy>Lena Bivner</cp:lastModifiedBy>
  <cp:revision>12</cp:revision>
  <cp:lastPrinted>2016-11-29T11:49:59Z</cp:lastPrinted>
  <dcterms:created xsi:type="dcterms:W3CDTF">2023-10-25T10:56:46Z</dcterms:created>
  <dcterms:modified xsi:type="dcterms:W3CDTF">2023-12-14T15:54:04Z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468800</vt:r8>
  </property>
  <property fmtid="{D5CDD505-2E9C-101B-9397-08002B2CF9AE}" pid="4" name="MSIP_Label_5a125809-f7f8-456f-9019-c72184f8814c_Enabled">
    <vt:lpwstr>true</vt:lpwstr>
  </property>
  <property fmtid="{D5CDD505-2E9C-101B-9397-08002B2CF9AE}" pid="5" name="MSIP_Label_5a125809-f7f8-456f-9019-c72184f8814c_SetDate">
    <vt:lpwstr>2023-12-14T15:54:04Z</vt:lpwstr>
  </property>
  <property fmtid="{D5CDD505-2E9C-101B-9397-08002B2CF9AE}" pid="6" name="MSIP_Label_5a125809-f7f8-456f-9019-c72184f8814c_Method">
    <vt:lpwstr>Privileged</vt:lpwstr>
  </property>
  <property fmtid="{D5CDD505-2E9C-101B-9397-08002B2CF9AE}" pid="7" name="MSIP_Label_5a125809-f7f8-456f-9019-c72184f8814c_Name">
    <vt:lpwstr>Publik</vt:lpwstr>
  </property>
  <property fmtid="{D5CDD505-2E9C-101B-9397-08002B2CF9AE}" pid="8" name="MSIP_Label_5a125809-f7f8-456f-9019-c72184f8814c_SiteId">
    <vt:lpwstr>1e4e7cc6-7b26-46be-915e-cd1c8633e92f</vt:lpwstr>
  </property>
  <property fmtid="{D5CDD505-2E9C-101B-9397-08002B2CF9AE}" pid="9" name="MSIP_Label_5a125809-f7f8-456f-9019-c72184f8814c_ActionId">
    <vt:lpwstr>f7bb09a8-cd53-4c81-ad28-155be809daa7</vt:lpwstr>
  </property>
  <property fmtid="{D5CDD505-2E9C-101B-9397-08002B2CF9AE}" pid="10" name="MSIP_Label_5a125809-f7f8-456f-9019-c72184f8814c_ContentBits">
    <vt:lpwstr>2</vt:lpwstr>
  </property>
</Properties>
</file>