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9" r:id="rId6"/>
    <p:sldId id="310" r:id="rId7"/>
    <p:sldId id="311" r:id="rId8"/>
    <p:sldId id="301" r:id="rId9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64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undström" initials="MS" lastIdx="2" clrIdx="0">
    <p:extLst>
      <p:ext uri="{19B8F6BF-5375-455C-9EA6-DF929625EA0E}">
        <p15:presenceInfo xmlns:p15="http://schemas.microsoft.com/office/powerpoint/2012/main" userId="85e1c8dd21356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94524" autoAdjust="0"/>
  </p:normalViewPr>
  <p:slideViewPr>
    <p:cSldViewPr snapToGrid="0" snapToObjects="1">
      <p:cViewPr varScale="1">
        <p:scale>
          <a:sx n="142" d="100"/>
          <a:sy n="142" d="100"/>
        </p:scale>
        <p:origin x="726" y="108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-517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2024-01-16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2024-01-16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4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51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782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916000"/>
            <a:ext cx="8426450" cy="979725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733550"/>
            <a:ext cx="3571875" cy="273685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789200"/>
            <a:ext cx="4213224" cy="2699200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5734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48D24F-42F6-4C50-AFED-02F2BE66080A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476000"/>
            <a:ext cx="3571875" cy="241972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530000"/>
            <a:ext cx="4213224" cy="238372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93717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CC4F8-1D97-4821-88C8-9DD5438F49E2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71613" y="2655331"/>
            <a:ext cx="2800774" cy="198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CBBF7-7FB2-4F3F-A424-F6979A831091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3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6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613600"/>
            <a:ext cx="8426450" cy="415349"/>
          </a:xfrm>
        </p:spPr>
        <p:txBody>
          <a:bodyPr/>
          <a:lstStyle>
            <a:lvl1pPr algn="ctr">
              <a:lnSpc>
                <a:spcPct val="9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23136" y="2988000"/>
            <a:ext cx="3043777" cy="414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D2B401-A6C1-47E2-9B33-4DA37E0DF117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7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92000" y="2709414"/>
            <a:ext cx="3960000" cy="9297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D22F6-B617-45E1-9166-B00B1AB2BE4A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29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581-7378-426B-80F9-8CDD5FB71231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6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D2F-6BC6-4E81-8FE4-3D4BA9C49048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57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317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3D43411-8EEB-4753-BFE4-82C54E68B9FA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4502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B6DB41A-7E21-4EFC-9688-C1EA0EF0E1FA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3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BB490F-00CB-4A8F-9BD9-9BFB9DA3EC4F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5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60000"/>
            <a:ext cx="8426450" cy="4392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A08C73-99C6-4EC8-9AE6-194F2A741517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86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440426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BE40EB-B674-4D14-BFCC-EE5ED7282C05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22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EDC55-3EFF-42D3-8229-0569261FE568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14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58891-C507-450C-A58B-51FFE94782E7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8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1970097-6E3A-4F91-83A5-8DF0DC208F5F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52092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9912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27724" y="1299600"/>
            <a:ext cx="2857501" cy="3170800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AD654BC0-0505-48EF-8052-54B4ED4A8A79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6173999" y="1227599"/>
            <a:ext cx="144000" cy="14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27724" y="1012825"/>
            <a:ext cx="2857501" cy="324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38603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91-5CAD-402D-9EA5-18AD96DE9A16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57309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22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7E90-C4AA-48AB-88D6-1048331A5E44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3322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1392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42BD78F-8E89-4201-AB2E-827DAC6F6510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68FB61-C407-472D-BD67-B952AA674BFA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0364"/>
            <a:ext cx="3571875" cy="375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3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0"/>
            <a:ext cx="4572000" cy="44712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11115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60363"/>
            <a:ext cx="8426450" cy="4110038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27099" y="1012825"/>
            <a:ext cx="7289801" cy="1555586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27099" y="2694412"/>
            <a:ext cx="7289801" cy="120131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E331C7-21B9-492D-8D80-401182EA9908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60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40DA-7902-48EB-A434-140D681EBDEE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274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2400" b="0" i="1" kern="1200" spc="-40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E939-C9A7-4103-B1AE-A48DCD96819E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5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1008000"/>
            <a:ext cx="4425950" cy="2628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E64-75E1-403D-AB82-F4EFC43AA289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5" y="1012824"/>
            <a:ext cx="200025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3587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3587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2501900" y="1012824"/>
            <a:ext cx="1997075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900" y="3283200"/>
            <a:ext cx="199800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2501900" y="3531600"/>
            <a:ext cx="199800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46476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4647600" y="3283200"/>
            <a:ext cx="1994499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4648199" y="3531600"/>
            <a:ext cx="1993899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67860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67849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67849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4884CC9B-BAD3-491B-80BA-057F455EA381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35877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249872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4648199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6786000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35877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249872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4648199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6786000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92383"/>
            <a:ext cx="8426451" cy="47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96" y="364793"/>
            <a:ext cx="4881112" cy="4105608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DF49-02C2-4924-B84F-1A0EDE113DF4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423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0" y="156458"/>
            <a:ext cx="4825225" cy="4313943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C5F1-AE1A-409F-992D-1FA7CE7FF6E5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9272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572000" y="358775"/>
            <a:ext cx="4213225" cy="41116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3B3A5-307D-4B25-B6DF-31B02D87C8F9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13759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16000" marR="0" indent="-216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9867361D-A104-480F-A001-8B6DE6345297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571875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14399"/>
            <a:ext cx="8426450" cy="34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719600"/>
            <a:ext cx="467991" cy="2208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741D5B13-4CA0-4E5E-AEA2-63883EBF7489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96553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200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DDF1F0-2A6B-EF95-0478-C65CEEC57E4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33728" y="4584644"/>
            <a:ext cx="2229147" cy="508402"/>
          </a:xfrm>
          <a:prstGeom prst="rect">
            <a:avLst/>
          </a:prstGeom>
        </p:spPr>
      </p:pic>
      <p:sp>
        <p:nvSpPr>
          <p:cNvPr id="10" name="MSIPCMContentMarking" descr="{&quot;HashCode&quot;:-1153307930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1784C8C8-6AB1-0BCA-07DE-7C98E408DCE5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735" r:id="rId3"/>
    <p:sldLayoutId id="2147483668" r:id="rId4"/>
    <p:sldLayoutId id="2147483663" r:id="rId5"/>
    <p:sldLayoutId id="2147483670" r:id="rId6"/>
    <p:sldLayoutId id="2147483679" r:id="rId7"/>
    <p:sldLayoutId id="2147483750" r:id="rId8"/>
    <p:sldLayoutId id="2147483682" r:id="rId9"/>
    <p:sldLayoutId id="2147483733" r:id="rId10"/>
    <p:sldLayoutId id="2147483734" r:id="rId11"/>
    <p:sldLayoutId id="2147483673" r:id="rId12"/>
    <p:sldLayoutId id="2147483676" r:id="rId13"/>
    <p:sldLayoutId id="2147483675" r:id="rId14"/>
    <p:sldLayoutId id="2147483677" r:id="rId15"/>
    <p:sldLayoutId id="2147483740" r:id="rId16"/>
    <p:sldLayoutId id="2147483741" r:id="rId17"/>
    <p:sldLayoutId id="2147483718" r:id="rId18"/>
    <p:sldLayoutId id="2147483744" r:id="rId19"/>
    <p:sldLayoutId id="2147483698" r:id="rId20"/>
    <p:sldLayoutId id="2147483683" r:id="rId21"/>
    <p:sldLayoutId id="2147483742" r:id="rId22"/>
    <p:sldLayoutId id="2147483743" r:id="rId23"/>
    <p:sldLayoutId id="2147483746" r:id="rId24"/>
    <p:sldLayoutId id="2147483747" r:id="rId25"/>
    <p:sldLayoutId id="2147483736" r:id="rId26"/>
    <p:sldLayoutId id="2147483739" r:id="rId27"/>
    <p:sldLayoutId id="2147483713" r:id="rId28"/>
    <p:sldLayoutId id="2147483751" r:id="rId29"/>
    <p:sldLayoutId id="2147483749" r:id="rId30"/>
    <p:sldLayoutId id="2147483671" r:id="rId31"/>
    <p:sldLayoutId id="2147483706" r:id="rId32"/>
    <p:sldLayoutId id="2147483685" r:id="rId33"/>
  </p:sldLayoutIdLst>
  <p:hf hdr="0" ft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000" b="1" i="0" kern="1200" spc="-80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44000" indent="-144000" algn="l" defTabSz="457200" rtl="0" eaLnBrk="1" latinLnBrk="0" hangingPunct="1">
        <a:spcBef>
          <a:spcPts val="600"/>
        </a:spcBef>
        <a:buFont typeface="Wingdings" charset="2"/>
        <a:buChar char="§"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288000" indent="-144000" algn="l" defTabSz="457200" rtl="0" eaLnBrk="1" latinLnBrk="0" hangingPunct="1">
        <a:spcBef>
          <a:spcPts val="100"/>
        </a:spcBef>
        <a:buFont typeface="Arial"/>
        <a:buChar char="–"/>
        <a:defRPr sz="1400" b="0" i="1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457200" rtl="0" eaLnBrk="1" latinLnBrk="0" hangingPunct="1">
        <a:spcBef>
          <a:spcPts val="600"/>
        </a:spcBef>
        <a:spcAft>
          <a:spcPts val="0"/>
        </a:spcAft>
        <a:buFontTx/>
        <a:buNone/>
        <a:defRPr sz="1400" b="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26000" indent="-126000" algn="l" defTabSz="4572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40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252000" indent="-126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2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400"/>
        </a:spcBef>
        <a:buFont typeface="Wingdings" panose="05000000000000000000" pitchFamily="2" charset="2"/>
        <a:buNone/>
        <a:defRPr sz="1200" b="0" kern="1200" spc="-2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" indent="-108000" algn="l" defTabSz="4572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200" i="0" kern="1200" spc="-2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108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0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41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8" orient="horz" pos="638" userDrawn="1">
          <p15:clr>
            <a:srgbClr val="F26B43"/>
          </p15:clr>
        </p15:guide>
        <p15:guide id="69" orient="horz" pos="1002" userDrawn="1">
          <p15:clr>
            <a:srgbClr val="F26B43"/>
          </p15:clr>
        </p15:guide>
        <p15:guide id="70" orient="horz" pos="1092" userDrawn="1">
          <p15:clr>
            <a:srgbClr val="F26B43"/>
          </p15:clr>
        </p15:guide>
        <p15:guide id="71" orient="horz" pos="1457" userDrawn="1">
          <p15:clr>
            <a:srgbClr val="F26B43"/>
          </p15:clr>
        </p15:guide>
        <p15:guide id="72" orient="horz" pos="1547" userDrawn="1">
          <p15:clr>
            <a:srgbClr val="F26B43"/>
          </p15:clr>
        </p15:guide>
        <p15:guide id="73" orient="horz" pos="1908" userDrawn="1">
          <p15:clr>
            <a:srgbClr val="F26B43"/>
          </p15:clr>
        </p15:guide>
        <p15:guide id="74" orient="horz" pos="2000" userDrawn="1">
          <p15:clr>
            <a:srgbClr val="F26B43"/>
          </p15:clr>
        </p15:guide>
        <p15:guide id="75" orient="horz" pos="2363" userDrawn="1">
          <p15:clr>
            <a:srgbClr val="F26B43"/>
          </p15:clr>
        </p15:guide>
        <p15:guide id="76" orient="horz" pos="2454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9FB41F-CD64-4908-81B0-A20421ED2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0859-E299-4CB4-B534-04E4995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Vabruari</a:t>
            </a:r>
            <a:r>
              <a:rPr lang="sv-SE" dirty="0"/>
              <a:t>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EDEB7-A48A-4D77-B837-7A3C3AA8D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Så mycket förlorar du i lön och pension per dag på att </a:t>
            </a:r>
            <a:r>
              <a:rPr lang="sv-SE" dirty="0" err="1"/>
              <a:t>vabba</a:t>
            </a:r>
            <a:r>
              <a:rPr lang="sv-SE" dirty="0"/>
              <a:t> under 2024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079129B-42B5-D37F-1E5E-AAC9676B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har vi räknat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6320FE-7A8E-AE6A-49D2-7003C5A1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EC32-CE5E-44E7-8A96-A715FF2F0EC1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CACED5-84CB-0A9B-3158-36A87BA3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BBA4407-831B-7957-E6BA-D2207B4BA2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siffror är före skatt och per person.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Prognosen bygger på dagens penningvärde så att resultatet kan jämföras med dagens lön.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Pensionen i det svenska pensionssystemet bygger i huvudsak på livsinkomst. Förlorad inkomst är beräknad med hjälp av formeln för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v-SE" sz="1400" dirty="0">
                <a:effectLst/>
                <a:latin typeface="Calibri" panose="020F0502020204030204" pitchFamily="34" charset="0"/>
              </a:rPr>
              <a:t>träkning för dagsersättning för VAB. </a:t>
            </a:r>
            <a:r>
              <a:rPr lang="sv-SE" sz="1400" dirty="0">
                <a:latin typeface="Calibri" panose="020F0502020204030204" pitchFamily="34" charset="0"/>
              </a:rPr>
              <a:t>Förlorad pension </a:t>
            </a:r>
            <a:r>
              <a:rPr lang="sv-S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beräknade med egna pensionsverktyg. Antaganden är gjorda i linje med en premiebestämd tjänstepension ITP 2.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Observera att beräkningarna är något förenklade och att uträkningen är en uppskattning och ingen garanti för din framtida pension. </a:t>
            </a:r>
          </a:p>
          <a:p>
            <a:pPr algn="l"/>
            <a:endParaRPr kumimoji="0" lang="sv-SE" b="0" u="none" strike="noStrike" kern="1200" cap="none" spc="-27" normalizeH="0" baseline="0" noProof="0" dirty="0">
              <a:ln>
                <a:noFill/>
              </a:ln>
              <a:effectLst/>
              <a:uLnTx/>
              <a:uFillTx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079129B-42B5-D37F-1E5E-AAC9676B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 </a:t>
            </a:r>
            <a:r>
              <a:rPr lang="sv-SE" dirty="0" err="1"/>
              <a:t>vab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6320FE-7A8E-AE6A-49D2-7003C5A1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EC32-CE5E-44E7-8A96-A715FF2F0EC1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CACED5-84CB-0A9B-3158-36A87BA3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BBA4407-831B-7957-E6BA-D2207B4BA2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Jämfört med 2022 sjönk antalet uttagna </a:t>
            </a:r>
            <a:r>
              <a:rPr lang="sv-S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vab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-dagar 2023 med 7 procent till 7 977 313 dagar.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2023 betalades det ut 8,6 miljarder kronor i ersättning för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vab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2023 var fördelningen på uttag: män 38,6 och kvinnor 61,4</a:t>
            </a:r>
          </a:p>
          <a:p>
            <a:pPr algn="l"/>
            <a:endParaRPr kumimoji="0" lang="sv-SE" b="0" u="none" strike="noStrike" kern="1200" cap="none" spc="-27" normalizeH="0" baseline="0" noProof="0" dirty="0">
              <a:ln>
                <a:noFill/>
              </a:ln>
              <a:effectLst/>
              <a:uLnTx/>
              <a:uFillTx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56D5D755-BB9C-52D9-2888-48FF24AA98A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43601" y="360000"/>
            <a:ext cx="2827082" cy="522061"/>
          </a:xfrm>
        </p:spPr>
        <p:txBody>
          <a:bodyPr anchor="ctr">
            <a:normAutofit/>
          </a:bodyPr>
          <a:lstStyle/>
          <a:p>
            <a:r>
              <a:rPr lang="en-US" dirty="0" err="1"/>
              <a:t>Exempel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A0C769E-3BDA-7BC8-E16C-7F5780FCD26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943600" y="882061"/>
            <a:ext cx="2826000" cy="3572464"/>
          </a:xfrm>
        </p:spPr>
        <p:txBody>
          <a:bodyPr anchor="t">
            <a:normAutofit/>
          </a:bodyPr>
          <a:lstStyle/>
          <a:p>
            <a:r>
              <a:rPr lang="sv-SE" dirty="0"/>
              <a:t>Anna har tre barn och </a:t>
            </a:r>
            <a:r>
              <a:rPr lang="sv-SE" dirty="0" err="1"/>
              <a:t>vabbar</a:t>
            </a:r>
            <a:r>
              <a:rPr lang="sv-SE" dirty="0"/>
              <a:t> totalt 52 dagar i år. Det betyder att hon förlorar 68 588 kronor i lön och pension.</a:t>
            </a:r>
          </a:p>
          <a:p>
            <a:r>
              <a:rPr lang="sv-SE" dirty="0"/>
              <a:t>Lisa har 2 barn och </a:t>
            </a:r>
            <a:r>
              <a:rPr lang="sv-SE" dirty="0" err="1"/>
              <a:t>vabbar</a:t>
            </a:r>
            <a:r>
              <a:rPr lang="sv-SE" dirty="0"/>
              <a:t> 20 dagar i år. Det betyder att hon förlorar 11 400 kronor i lön och pension.</a:t>
            </a:r>
          </a:p>
          <a:p>
            <a:r>
              <a:rPr lang="sv-SE" dirty="0"/>
              <a:t>Isabelle har ett barn och </a:t>
            </a:r>
            <a:r>
              <a:rPr lang="sv-SE" dirty="0" err="1"/>
              <a:t>vabbar</a:t>
            </a:r>
            <a:r>
              <a:rPr lang="sv-SE" dirty="0"/>
              <a:t> tio dagar i år. Det betyder att hon förlorar 3 975 kronor i lön och pension.</a:t>
            </a:r>
          </a:p>
          <a:p>
            <a:endParaRPr lang="en-US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F5D6D8-6E63-DF09-5422-BE209BA1F3D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8" y="4719600"/>
            <a:ext cx="467991" cy="2208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171862-0C44-4CF2-BAF1-0AECC19A43EC}" type="datetime1">
              <a:rPr lang="sv-SE" smtClean="0"/>
              <a:t>2024-01-16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76EF44-AA4D-DD89-E3D7-A4F801D83E0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899" y="4696553"/>
            <a:ext cx="584201" cy="287864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sv-SE" sz="20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D86C3CB-0545-51F5-8DDC-EF65EA83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5209200" cy="576000"/>
          </a:xfrm>
        </p:spPr>
        <p:txBody>
          <a:bodyPr anchor="t">
            <a:normAutofit/>
          </a:bodyPr>
          <a:lstStyle/>
          <a:p>
            <a:r>
              <a:rPr lang="sv-SE" sz="2000" u="none" strike="noStrike" dirty="0">
                <a:effectLst/>
              </a:rPr>
              <a:t>Så mycket förlorar du på att </a:t>
            </a:r>
            <a:r>
              <a:rPr lang="sv-SE" sz="2000" u="none" strike="noStrike" dirty="0" err="1">
                <a:effectLst/>
              </a:rPr>
              <a:t>vabba</a:t>
            </a:r>
            <a:r>
              <a:rPr lang="sv-SE" sz="2000" u="none" strike="noStrike" dirty="0">
                <a:effectLst/>
              </a:rPr>
              <a:t> </a:t>
            </a:r>
            <a:r>
              <a:rPr lang="sv-SE" sz="2000" u="sng" strike="noStrike" dirty="0">
                <a:effectLst/>
              </a:rPr>
              <a:t>en</a:t>
            </a:r>
            <a:r>
              <a:rPr lang="sv-SE" sz="2000" u="none" strike="noStrike" dirty="0">
                <a:effectLst/>
              </a:rPr>
              <a:t> dag</a:t>
            </a:r>
            <a:endParaRPr lang="en-US" sz="20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749F7420-52D9-9CB5-06AB-7CDA793E1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01032"/>
              </p:ext>
            </p:extLst>
          </p:nvPr>
        </p:nvGraphicFramePr>
        <p:xfrm>
          <a:off x="358775" y="1180712"/>
          <a:ext cx="5209202" cy="312180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23041">
                  <a:extLst>
                    <a:ext uri="{9D8B030D-6E8A-4147-A177-3AD203B41FA5}">
                      <a16:colId xmlns:a16="http://schemas.microsoft.com/office/drawing/2014/main" val="2821492648"/>
                    </a:ext>
                  </a:extLst>
                </a:gridCol>
                <a:gridCol w="901015">
                  <a:extLst>
                    <a:ext uri="{9D8B030D-6E8A-4147-A177-3AD203B41FA5}">
                      <a16:colId xmlns:a16="http://schemas.microsoft.com/office/drawing/2014/main" val="4238363061"/>
                    </a:ext>
                  </a:extLst>
                </a:gridCol>
                <a:gridCol w="923162">
                  <a:extLst>
                    <a:ext uri="{9D8B030D-6E8A-4147-A177-3AD203B41FA5}">
                      <a16:colId xmlns:a16="http://schemas.microsoft.com/office/drawing/2014/main" val="3029426357"/>
                    </a:ext>
                  </a:extLst>
                </a:gridCol>
                <a:gridCol w="1161984">
                  <a:extLst>
                    <a:ext uri="{9D8B030D-6E8A-4147-A177-3AD203B41FA5}">
                      <a16:colId xmlns:a16="http://schemas.microsoft.com/office/drawing/2014/main" val="3835142620"/>
                    </a:ext>
                  </a:extLst>
                </a:gridCol>
              </a:tblGrid>
              <a:tr h="475507"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 cap="none" spc="6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409" marR="76446" marT="98130" marB="76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u="none" strike="noStrike" cap="none" spc="6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Anna</a:t>
                      </a:r>
                      <a:endParaRPr lang="sv-SE" sz="1700" b="0" i="0" u="none" strike="noStrike" cap="none" spc="6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409" marR="76446" marT="98130" marB="76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Lisa</a:t>
                      </a:r>
                    </a:p>
                  </a:txBody>
                  <a:tcPr marL="127409" marR="76446" marT="98130" marB="76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Isabelle</a:t>
                      </a:r>
                    </a:p>
                  </a:txBody>
                  <a:tcPr marL="127409" marR="76446" marT="98130" marB="76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60753"/>
                  </a:ext>
                </a:extLst>
              </a:tr>
              <a:tr h="661574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Månadslön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50 000 kr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36 000 kr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25 000 kr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285847"/>
                  </a:ext>
                </a:extLst>
              </a:tr>
              <a:tr h="661574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Förlorad lön per VAB-dag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1 026 kr</a:t>
                      </a:r>
                      <a:endParaRPr lang="sv-SE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465 kr</a:t>
                      </a:r>
                      <a:endParaRPr lang="sv-SE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324 kr</a:t>
                      </a:r>
                      <a:endParaRPr lang="sv-S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01421"/>
                  </a:ext>
                </a:extLst>
              </a:tr>
              <a:tr h="661574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Förlorad pension per-VAB dag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 kr</a:t>
                      </a:r>
                      <a:endParaRPr lang="sv-S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105 kr</a:t>
                      </a:r>
                      <a:endParaRPr lang="sv-SE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73 kr</a:t>
                      </a:r>
                      <a:endParaRPr lang="sv-S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64186"/>
                  </a:ext>
                </a:extLst>
              </a:tr>
              <a:tr h="661574">
                <a:tc>
                  <a:txBody>
                    <a:bodyPr/>
                    <a:lstStyle/>
                    <a:p>
                      <a:pPr algn="l" fontAlgn="t"/>
                      <a:endParaRPr lang="sv-SE" sz="1400" b="1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v-S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förlust per VAB-dag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sv-S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1 319 kr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sv-S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570‬ kr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sv-SE" sz="14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397</a:t>
                      </a:r>
                      <a:r>
                        <a:rPr lang="sv-S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‬ kr</a:t>
                      </a:r>
                      <a:endParaRPr lang="sv-S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409" marR="66253" marT="98130" marB="662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1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48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6" y="249236"/>
            <a:ext cx="8426450" cy="576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288375" y="2397256"/>
            <a:ext cx="532071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5" y="861658"/>
            <a:ext cx="1278336" cy="137283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3FADD8-D74A-6E79-C6EF-9430D01D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C5E-C10F-464C-82E4-2CF8676C5445}" type="datetime1">
              <a:rPr lang="sv-SE" smtClean="0"/>
              <a:t>2024-01-16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C7EBC6-B6D1-B773-A443-E0E3D9D0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fca763d87074c0a6fdc63c94ea52200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8b42dcf8825a73a1f13d4b08dc05c3c9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eaa7d78-03e5-4bbd-a481-ef22043eef7d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CC887-55E9-4148-B307-210A3752C2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D64DF-6CF5-42E3-AEFE-46FDC9DF0279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3.xml><?xml version="1.0" encoding="utf-8"?>
<ds:datastoreItem xmlns:ds="http://schemas.openxmlformats.org/officeDocument/2006/customXml" ds:itemID="{81C7FB21-6844-4895-A413-FADB432AA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4073</TotalTime>
  <Words>336</Words>
  <Application>Microsoft Office PowerPoint</Application>
  <PresentationFormat>Bildspel på skärmen (16:9)</PresentationFormat>
  <Paragraphs>64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Lucida Bright</vt:lpstr>
      <vt:lpstr>Source Sans Pro</vt:lpstr>
      <vt:lpstr>Wingdings</vt:lpstr>
      <vt:lpstr>Länsförsäkringar</vt:lpstr>
      <vt:lpstr>Vabruari 2024</vt:lpstr>
      <vt:lpstr>Så har vi räknat</vt:lpstr>
      <vt:lpstr>Statistik vab</vt:lpstr>
      <vt:lpstr>Så mycket förlorar du på att vabba en dag</vt:lpstr>
      <vt:lpstr>Kontaktuppgifter</vt:lpstr>
    </vt:vector>
  </TitlesOfParts>
  <Company>L?nsf?rs?kringar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VAB minskar pension</dc:title>
  <dc:creator>Trifa Chireh</dc:creator>
  <cp:lastModifiedBy>Lena Bivner</cp:lastModifiedBy>
  <cp:revision>33</cp:revision>
  <cp:lastPrinted>2016-11-29T11:49:59Z</cp:lastPrinted>
  <dcterms:created xsi:type="dcterms:W3CDTF">2023-09-19T09:57:32Z</dcterms:created>
  <dcterms:modified xsi:type="dcterms:W3CDTF">2024-01-16T15:11:39Z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468800</vt:r8>
  </property>
  <property fmtid="{D5CDD505-2E9C-101B-9397-08002B2CF9AE}" pid="4" name="MSIP_Label_5a125809-f7f8-456f-9019-c72184f8814c_Enabled">
    <vt:lpwstr>true</vt:lpwstr>
  </property>
  <property fmtid="{D5CDD505-2E9C-101B-9397-08002B2CF9AE}" pid="5" name="MSIP_Label_5a125809-f7f8-456f-9019-c72184f8814c_SetDate">
    <vt:lpwstr>2024-01-16T15:11:22Z</vt:lpwstr>
  </property>
  <property fmtid="{D5CDD505-2E9C-101B-9397-08002B2CF9AE}" pid="6" name="MSIP_Label_5a125809-f7f8-456f-9019-c72184f8814c_Method">
    <vt:lpwstr>Privileged</vt:lpwstr>
  </property>
  <property fmtid="{D5CDD505-2E9C-101B-9397-08002B2CF9AE}" pid="7" name="MSIP_Label_5a125809-f7f8-456f-9019-c72184f8814c_Name">
    <vt:lpwstr>Publik</vt:lpwstr>
  </property>
  <property fmtid="{D5CDD505-2E9C-101B-9397-08002B2CF9AE}" pid="8" name="MSIP_Label_5a125809-f7f8-456f-9019-c72184f8814c_SiteId">
    <vt:lpwstr>1e4e7cc6-7b26-46be-915e-cd1c8633e92f</vt:lpwstr>
  </property>
  <property fmtid="{D5CDD505-2E9C-101B-9397-08002B2CF9AE}" pid="9" name="MSIP_Label_5a125809-f7f8-456f-9019-c72184f8814c_ActionId">
    <vt:lpwstr>f082ac09-06f3-4c04-a69d-28924df845ad</vt:lpwstr>
  </property>
  <property fmtid="{D5CDD505-2E9C-101B-9397-08002B2CF9AE}" pid="10" name="MSIP_Label_5a125809-f7f8-456f-9019-c72184f8814c_ContentBits">
    <vt:lpwstr>2</vt:lpwstr>
  </property>
</Properties>
</file>