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4"/>
  </p:sldMasterIdLst>
  <p:notesMasterIdLst>
    <p:notesMasterId r:id="rId17"/>
  </p:notesMasterIdLst>
  <p:sldIdLst>
    <p:sldId id="256" r:id="rId5"/>
    <p:sldId id="3211" r:id="rId6"/>
    <p:sldId id="3212" r:id="rId7"/>
    <p:sldId id="3203" r:id="rId8"/>
    <p:sldId id="3205" r:id="rId9"/>
    <p:sldId id="3204" r:id="rId10"/>
    <p:sldId id="3206" r:id="rId11"/>
    <p:sldId id="3207" r:id="rId12"/>
    <p:sldId id="3208" r:id="rId13"/>
    <p:sldId id="3209" r:id="rId14"/>
    <p:sldId id="3210" r:id="rId15"/>
    <p:sldId id="301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3E84F92-61B8-98E3-B62B-19A3E3D1BC24}" name="Andrea Schmidt" initials="AS" userId="S::andrea.schmidt@stockholmshandelskammare.se::c544fd48-dee8-4207-88c8-0296a5786f6b" providerId="AD"/>
  <p188:author id="{02CDE6C2-1ACE-7D0B-DEF6-F0DE730F5B6D}" name="Markus Sjöqvist" initials="MS" userId="S::markus.sjoqvist@stockholmshandelskammare.se::42744758-a72d-4389-9812-db9cce3e34f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vid Loden" initials="AL" lastIdx="1" clrIdx="0">
    <p:extLst>
      <p:ext uri="{19B8F6BF-5375-455C-9EA6-DF929625EA0E}">
        <p15:presenceInfo xmlns:p15="http://schemas.microsoft.com/office/powerpoint/2012/main" userId="S::arvid.loden@stockholmshandelskammare.se::13584497-1267-49c1-a746-24f4eb34ac2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AF0"/>
    <a:srgbClr val="FFDB95"/>
    <a:srgbClr val="F9F9F9"/>
    <a:srgbClr val="FFFFFF"/>
    <a:srgbClr val="F5F5F5"/>
    <a:srgbClr val="FE42BA"/>
    <a:srgbClr val="FFAC60"/>
    <a:srgbClr val="FEF20C"/>
    <a:srgbClr val="D9DCDF"/>
    <a:srgbClr val="FF9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llanmörkt format 3 - 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llanmörkt format 4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Mörkt format 1 - Dekorfärg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2" d="100"/>
          <a:sy n="122" d="100"/>
        </p:scale>
        <p:origin x="114" y="-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A3DEB-EE38-4595-AFBB-DDE56703DB0F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2943E-EC59-4AE1-9262-E8858CECF4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936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8A8E5F-BD1F-45D4-88BF-9C49B6D8C46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916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8A8E5F-BD1F-45D4-88BF-9C49B6D8C46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13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bild, utfall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333"/>
            </a:lvl1pPr>
          </a:lstStyle>
          <a:p>
            <a:r>
              <a:rPr lang="sv-SE"/>
              <a:t>Klicka här och infoga bild via knappen Bild i menyflik Infoga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1344000"/>
            <a:ext cx="11235267" cy="2376000"/>
          </a:xfrm>
          <a:effectLst/>
        </p:spPr>
        <p:txBody>
          <a:bodyPr anchor="b"/>
          <a:lstStyle>
            <a:lvl1pPr algn="ctr">
              <a:lnSpc>
                <a:spcPct val="85000"/>
              </a:lnSpc>
              <a:defRPr sz="5333" kern="0" spc="-107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3888001"/>
            <a:ext cx="11235267" cy="1306300"/>
          </a:xfrm>
        </p:spPr>
        <p:txBody>
          <a:bodyPr>
            <a:normAutofit/>
          </a:bodyPr>
          <a:lstStyle>
            <a:lvl1pPr algn="ctr">
              <a:lnSpc>
                <a:spcPct val="95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Lägg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68896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bild, utfallande, rubr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333"/>
            </a:lvl1pPr>
          </a:lstStyle>
          <a:p>
            <a:r>
              <a:rPr lang="sv-SE"/>
              <a:t>Klicka här och infoga bild via knappen Bild i menyflik Infoga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2311400"/>
            <a:ext cx="4762500" cy="364913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333" kern="0" spc="-107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lägga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2385600"/>
            <a:ext cx="5617632" cy="359893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Lägg till text. </a:t>
            </a:r>
          </a:p>
        </p:txBody>
      </p:sp>
    </p:spTree>
    <p:extLst>
      <p:ext uri="{BB962C8B-B14F-4D97-AF65-F5344CB8AC3E}">
        <p14:creationId xmlns:p14="http://schemas.microsoft.com/office/powerpoint/2010/main" val="113236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, rubrik vänster,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5960535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333" baseline="0"/>
            </a:lvl1pPr>
          </a:lstStyle>
          <a:p>
            <a:r>
              <a:rPr lang="sv-SE"/>
              <a:t>Klicka här och infoga bild via knappen Bild i menyflik Infoga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197A741-32FE-4B10-9566-D0EB1FDD61E1}" type="datetime1">
              <a:rPr lang="sv-SE" smtClean="0"/>
              <a:t>2024-03-11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48F918F8-630B-4938-985C-5534B6A3F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367" y="1968001"/>
            <a:ext cx="4762500" cy="322630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333" kern="0" spc="-107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lägga till rubrik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3A13E8D7-97BB-45CA-8B7E-2A21911C4A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2040001"/>
            <a:ext cx="5617632" cy="317830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Lägg till text. </a:t>
            </a:r>
          </a:p>
        </p:txBody>
      </p:sp>
    </p:spTree>
    <p:extLst>
      <p:ext uri="{BB962C8B-B14F-4D97-AF65-F5344CB8AC3E}">
        <p14:creationId xmlns:p14="http://schemas.microsoft.com/office/powerpoint/2010/main" val="305563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avdelar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1350434"/>
            <a:ext cx="11235267" cy="1930401"/>
          </a:xfrm>
        </p:spPr>
        <p:txBody>
          <a:bodyPr anchor="b"/>
          <a:lstStyle>
            <a:lvl1pPr algn="ctr">
              <a:lnSpc>
                <a:spcPct val="85000"/>
              </a:lnSpc>
              <a:defRPr sz="5333" kern="0" spc="-107" baseline="0"/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4068234"/>
            <a:ext cx="11235267" cy="960967"/>
          </a:xfrm>
        </p:spPr>
        <p:txBody>
          <a:bodyPr/>
          <a:lstStyle>
            <a:lvl1pPr algn="ctr">
              <a:lnSpc>
                <a:spcPct val="95000"/>
              </a:lnSpc>
              <a:defRPr sz="2400"/>
            </a:lvl1pPr>
          </a:lstStyle>
          <a:p>
            <a:pPr lvl="0"/>
            <a:r>
              <a:rPr lang="sv-SE"/>
              <a:t>Lägg till underrubrik</a:t>
            </a:r>
          </a:p>
        </p:txBody>
      </p:sp>
      <p:sp>
        <p:nvSpPr>
          <p:cNvPr id="15" name="Frihandsfigur 14"/>
          <p:cNvSpPr>
            <a:spLocks noChangeAspect="1"/>
          </p:cNvSpPr>
          <p:nvPr userDrawn="1"/>
        </p:nvSpPr>
        <p:spPr>
          <a:xfrm>
            <a:off x="3456000" y="3602178"/>
            <a:ext cx="5280000" cy="144713"/>
          </a:xfrm>
          <a:custGeom>
            <a:avLst/>
            <a:gdLst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563"/>
              <a:gd name="connsiteX1" fmla="*/ 355600 w 4997450"/>
              <a:gd name="connsiteY1" fmla="*/ 117476 h 117563"/>
              <a:gd name="connsiteX2" fmla="*/ 714375 w 4997450"/>
              <a:gd name="connsiteY2" fmla="*/ 6351 h 117563"/>
              <a:gd name="connsiteX3" fmla="*/ 1066800 w 4997450"/>
              <a:gd name="connsiteY3" fmla="*/ 117476 h 117563"/>
              <a:gd name="connsiteX4" fmla="*/ 1431925 w 4997450"/>
              <a:gd name="connsiteY4" fmla="*/ 3176 h 117563"/>
              <a:gd name="connsiteX5" fmla="*/ 1784350 w 4997450"/>
              <a:gd name="connsiteY5" fmla="*/ 117476 h 117563"/>
              <a:gd name="connsiteX6" fmla="*/ 2143125 w 4997450"/>
              <a:gd name="connsiteY6" fmla="*/ 1 h 117563"/>
              <a:gd name="connsiteX7" fmla="*/ 2498725 w 4997450"/>
              <a:gd name="connsiteY7" fmla="*/ 114301 h 117563"/>
              <a:gd name="connsiteX8" fmla="*/ 2857500 w 4997450"/>
              <a:gd name="connsiteY8" fmla="*/ 6351 h 117563"/>
              <a:gd name="connsiteX9" fmla="*/ 3213100 w 4997450"/>
              <a:gd name="connsiteY9" fmla="*/ 114301 h 117563"/>
              <a:gd name="connsiteX10" fmla="*/ 3571875 w 4997450"/>
              <a:gd name="connsiteY10" fmla="*/ 3176 h 117563"/>
              <a:gd name="connsiteX11" fmla="*/ 3924300 w 4997450"/>
              <a:gd name="connsiteY11" fmla="*/ 117476 h 117563"/>
              <a:gd name="connsiteX12" fmla="*/ 4289425 w 4997450"/>
              <a:gd name="connsiteY12" fmla="*/ 3176 h 117563"/>
              <a:gd name="connsiteX13" fmla="*/ 4641850 w 4997450"/>
              <a:gd name="connsiteY13" fmla="*/ 117476 h 117563"/>
              <a:gd name="connsiteX14" fmla="*/ 4997450 w 4997450"/>
              <a:gd name="connsiteY14" fmla="*/ 3176 h 117563"/>
              <a:gd name="connsiteX0" fmla="*/ 0 w 4997450"/>
              <a:gd name="connsiteY0" fmla="*/ 3176 h 117563"/>
              <a:gd name="connsiteX1" fmla="*/ 355600 w 4997450"/>
              <a:gd name="connsiteY1" fmla="*/ 117476 h 117563"/>
              <a:gd name="connsiteX2" fmla="*/ 714375 w 4997450"/>
              <a:gd name="connsiteY2" fmla="*/ 6351 h 117563"/>
              <a:gd name="connsiteX3" fmla="*/ 1066800 w 4997450"/>
              <a:gd name="connsiteY3" fmla="*/ 117476 h 117563"/>
              <a:gd name="connsiteX4" fmla="*/ 1431925 w 4997450"/>
              <a:gd name="connsiteY4" fmla="*/ 3176 h 117563"/>
              <a:gd name="connsiteX5" fmla="*/ 1784350 w 4997450"/>
              <a:gd name="connsiteY5" fmla="*/ 117476 h 117563"/>
              <a:gd name="connsiteX6" fmla="*/ 2143125 w 4997450"/>
              <a:gd name="connsiteY6" fmla="*/ 1 h 117563"/>
              <a:gd name="connsiteX7" fmla="*/ 2498725 w 4997450"/>
              <a:gd name="connsiteY7" fmla="*/ 114301 h 117563"/>
              <a:gd name="connsiteX8" fmla="*/ 2857500 w 4997450"/>
              <a:gd name="connsiteY8" fmla="*/ 6351 h 117563"/>
              <a:gd name="connsiteX9" fmla="*/ 3213100 w 4997450"/>
              <a:gd name="connsiteY9" fmla="*/ 114301 h 117563"/>
              <a:gd name="connsiteX10" fmla="*/ 3571875 w 4997450"/>
              <a:gd name="connsiteY10" fmla="*/ 3176 h 117563"/>
              <a:gd name="connsiteX11" fmla="*/ 3924300 w 4997450"/>
              <a:gd name="connsiteY11" fmla="*/ 117476 h 117563"/>
              <a:gd name="connsiteX12" fmla="*/ 4289425 w 4997450"/>
              <a:gd name="connsiteY12" fmla="*/ 3176 h 117563"/>
              <a:gd name="connsiteX13" fmla="*/ 4641850 w 4997450"/>
              <a:gd name="connsiteY13" fmla="*/ 117476 h 117563"/>
              <a:gd name="connsiteX14" fmla="*/ 4997450 w 4997450"/>
              <a:gd name="connsiteY14" fmla="*/ 3176 h 117563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58"/>
              <a:gd name="connsiteX1" fmla="*/ 355600 w 4997450"/>
              <a:gd name="connsiteY1" fmla="*/ 117476 h 117758"/>
              <a:gd name="connsiteX2" fmla="*/ 714375 w 4997450"/>
              <a:gd name="connsiteY2" fmla="*/ 6351 h 117758"/>
              <a:gd name="connsiteX3" fmla="*/ 1066800 w 4997450"/>
              <a:gd name="connsiteY3" fmla="*/ 117476 h 117758"/>
              <a:gd name="connsiteX4" fmla="*/ 1431925 w 4997450"/>
              <a:gd name="connsiteY4" fmla="*/ 3176 h 117758"/>
              <a:gd name="connsiteX5" fmla="*/ 1784350 w 4997450"/>
              <a:gd name="connsiteY5" fmla="*/ 117476 h 117758"/>
              <a:gd name="connsiteX6" fmla="*/ 2143125 w 4997450"/>
              <a:gd name="connsiteY6" fmla="*/ 1 h 117758"/>
              <a:gd name="connsiteX7" fmla="*/ 2498725 w 4997450"/>
              <a:gd name="connsiteY7" fmla="*/ 114301 h 117758"/>
              <a:gd name="connsiteX8" fmla="*/ 2857500 w 4997450"/>
              <a:gd name="connsiteY8" fmla="*/ 6351 h 117758"/>
              <a:gd name="connsiteX9" fmla="*/ 3213100 w 4997450"/>
              <a:gd name="connsiteY9" fmla="*/ 114301 h 117758"/>
              <a:gd name="connsiteX10" fmla="*/ 3571875 w 4997450"/>
              <a:gd name="connsiteY10" fmla="*/ 3176 h 117758"/>
              <a:gd name="connsiteX11" fmla="*/ 3924300 w 4997450"/>
              <a:gd name="connsiteY11" fmla="*/ 117476 h 117758"/>
              <a:gd name="connsiteX12" fmla="*/ 4289425 w 4997450"/>
              <a:gd name="connsiteY12" fmla="*/ 3176 h 117758"/>
              <a:gd name="connsiteX13" fmla="*/ 4641850 w 4997450"/>
              <a:gd name="connsiteY13" fmla="*/ 117476 h 117758"/>
              <a:gd name="connsiteX14" fmla="*/ 4997450 w 4997450"/>
              <a:gd name="connsiteY14" fmla="*/ 3176 h 117758"/>
              <a:gd name="connsiteX0" fmla="*/ 0 w 4997450"/>
              <a:gd name="connsiteY0" fmla="*/ 3176 h 117561"/>
              <a:gd name="connsiteX1" fmla="*/ 355600 w 4997450"/>
              <a:gd name="connsiteY1" fmla="*/ 117476 h 117561"/>
              <a:gd name="connsiteX2" fmla="*/ 714375 w 4997450"/>
              <a:gd name="connsiteY2" fmla="*/ 6351 h 117561"/>
              <a:gd name="connsiteX3" fmla="*/ 1066800 w 4997450"/>
              <a:gd name="connsiteY3" fmla="*/ 117476 h 117561"/>
              <a:gd name="connsiteX4" fmla="*/ 1431925 w 4997450"/>
              <a:gd name="connsiteY4" fmla="*/ 3176 h 117561"/>
              <a:gd name="connsiteX5" fmla="*/ 1784350 w 4997450"/>
              <a:gd name="connsiteY5" fmla="*/ 117476 h 117561"/>
              <a:gd name="connsiteX6" fmla="*/ 2143125 w 4997450"/>
              <a:gd name="connsiteY6" fmla="*/ 1 h 117561"/>
              <a:gd name="connsiteX7" fmla="*/ 2498725 w 4997450"/>
              <a:gd name="connsiteY7" fmla="*/ 114301 h 117561"/>
              <a:gd name="connsiteX8" fmla="*/ 2857500 w 4997450"/>
              <a:gd name="connsiteY8" fmla="*/ 6351 h 117561"/>
              <a:gd name="connsiteX9" fmla="*/ 3213100 w 4997450"/>
              <a:gd name="connsiteY9" fmla="*/ 114301 h 117561"/>
              <a:gd name="connsiteX10" fmla="*/ 3571875 w 4997450"/>
              <a:gd name="connsiteY10" fmla="*/ 3176 h 117561"/>
              <a:gd name="connsiteX11" fmla="*/ 3924300 w 4997450"/>
              <a:gd name="connsiteY11" fmla="*/ 117476 h 117561"/>
              <a:gd name="connsiteX12" fmla="*/ 4289425 w 4997450"/>
              <a:gd name="connsiteY12" fmla="*/ 3176 h 117561"/>
              <a:gd name="connsiteX13" fmla="*/ 4641850 w 4997450"/>
              <a:gd name="connsiteY13" fmla="*/ 117476 h 117561"/>
              <a:gd name="connsiteX14" fmla="*/ 4997450 w 4997450"/>
              <a:gd name="connsiteY14" fmla="*/ 3176 h 117561"/>
              <a:gd name="connsiteX0" fmla="*/ 0 w 4997450"/>
              <a:gd name="connsiteY0" fmla="*/ 3176 h 117561"/>
              <a:gd name="connsiteX1" fmla="*/ 355600 w 4997450"/>
              <a:gd name="connsiteY1" fmla="*/ 117476 h 117561"/>
              <a:gd name="connsiteX2" fmla="*/ 714375 w 4997450"/>
              <a:gd name="connsiteY2" fmla="*/ 6351 h 117561"/>
              <a:gd name="connsiteX3" fmla="*/ 1066800 w 4997450"/>
              <a:gd name="connsiteY3" fmla="*/ 117476 h 117561"/>
              <a:gd name="connsiteX4" fmla="*/ 1431925 w 4997450"/>
              <a:gd name="connsiteY4" fmla="*/ 3176 h 117561"/>
              <a:gd name="connsiteX5" fmla="*/ 1784350 w 4997450"/>
              <a:gd name="connsiteY5" fmla="*/ 117476 h 117561"/>
              <a:gd name="connsiteX6" fmla="*/ 2143125 w 4997450"/>
              <a:gd name="connsiteY6" fmla="*/ 1 h 117561"/>
              <a:gd name="connsiteX7" fmla="*/ 2498725 w 4997450"/>
              <a:gd name="connsiteY7" fmla="*/ 114301 h 117561"/>
              <a:gd name="connsiteX8" fmla="*/ 2857500 w 4997450"/>
              <a:gd name="connsiteY8" fmla="*/ 6351 h 117561"/>
              <a:gd name="connsiteX9" fmla="*/ 3213100 w 4997450"/>
              <a:gd name="connsiteY9" fmla="*/ 114301 h 117561"/>
              <a:gd name="connsiteX10" fmla="*/ 3571875 w 4997450"/>
              <a:gd name="connsiteY10" fmla="*/ 3176 h 117561"/>
              <a:gd name="connsiteX11" fmla="*/ 3924300 w 4997450"/>
              <a:gd name="connsiteY11" fmla="*/ 117476 h 117561"/>
              <a:gd name="connsiteX12" fmla="*/ 4289425 w 4997450"/>
              <a:gd name="connsiteY12" fmla="*/ 3176 h 117561"/>
              <a:gd name="connsiteX13" fmla="*/ 4641850 w 4997450"/>
              <a:gd name="connsiteY13" fmla="*/ 117476 h 117561"/>
              <a:gd name="connsiteX14" fmla="*/ 4997450 w 4997450"/>
              <a:gd name="connsiteY14" fmla="*/ 3176 h 117561"/>
              <a:gd name="connsiteX0" fmla="*/ 0 w 4997450"/>
              <a:gd name="connsiteY0" fmla="*/ 3176 h 117561"/>
              <a:gd name="connsiteX1" fmla="*/ 355600 w 4997450"/>
              <a:gd name="connsiteY1" fmla="*/ 117476 h 117561"/>
              <a:gd name="connsiteX2" fmla="*/ 714375 w 4997450"/>
              <a:gd name="connsiteY2" fmla="*/ 6351 h 117561"/>
              <a:gd name="connsiteX3" fmla="*/ 1066800 w 4997450"/>
              <a:gd name="connsiteY3" fmla="*/ 117476 h 117561"/>
              <a:gd name="connsiteX4" fmla="*/ 1431925 w 4997450"/>
              <a:gd name="connsiteY4" fmla="*/ 3176 h 117561"/>
              <a:gd name="connsiteX5" fmla="*/ 1784350 w 4997450"/>
              <a:gd name="connsiteY5" fmla="*/ 117476 h 117561"/>
              <a:gd name="connsiteX6" fmla="*/ 2143125 w 4997450"/>
              <a:gd name="connsiteY6" fmla="*/ 1 h 117561"/>
              <a:gd name="connsiteX7" fmla="*/ 2498725 w 4997450"/>
              <a:gd name="connsiteY7" fmla="*/ 114301 h 117561"/>
              <a:gd name="connsiteX8" fmla="*/ 2857500 w 4997450"/>
              <a:gd name="connsiteY8" fmla="*/ 6351 h 117561"/>
              <a:gd name="connsiteX9" fmla="*/ 3213100 w 4997450"/>
              <a:gd name="connsiteY9" fmla="*/ 114301 h 117561"/>
              <a:gd name="connsiteX10" fmla="*/ 3571875 w 4997450"/>
              <a:gd name="connsiteY10" fmla="*/ 3176 h 117561"/>
              <a:gd name="connsiteX11" fmla="*/ 3924300 w 4997450"/>
              <a:gd name="connsiteY11" fmla="*/ 117476 h 117561"/>
              <a:gd name="connsiteX12" fmla="*/ 4289425 w 4997450"/>
              <a:gd name="connsiteY12" fmla="*/ 3176 h 117561"/>
              <a:gd name="connsiteX13" fmla="*/ 4641850 w 4997450"/>
              <a:gd name="connsiteY13" fmla="*/ 117476 h 117561"/>
              <a:gd name="connsiteX14" fmla="*/ 4997450 w 4997450"/>
              <a:gd name="connsiteY14" fmla="*/ 3176 h 117561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563"/>
              <a:gd name="connsiteX1" fmla="*/ 355600 w 4997450"/>
              <a:gd name="connsiteY1" fmla="*/ 117476 h 117563"/>
              <a:gd name="connsiteX2" fmla="*/ 714375 w 4997450"/>
              <a:gd name="connsiteY2" fmla="*/ 6351 h 117563"/>
              <a:gd name="connsiteX3" fmla="*/ 1066800 w 4997450"/>
              <a:gd name="connsiteY3" fmla="*/ 117476 h 117563"/>
              <a:gd name="connsiteX4" fmla="*/ 1431925 w 4997450"/>
              <a:gd name="connsiteY4" fmla="*/ 3176 h 117563"/>
              <a:gd name="connsiteX5" fmla="*/ 1784350 w 4997450"/>
              <a:gd name="connsiteY5" fmla="*/ 117476 h 117563"/>
              <a:gd name="connsiteX6" fmla="*/ 2143125 w 4997450"/>
              <a:gd name="connsiteY6" fmla="*/ 1 h 117563"/>
              <a:gd name="connsiteX7" fmla="*/ 2498725 w 4997450"/>
              <a:gd name="connsiteY7" fmla="*/ 114301 h 117563"/>
              <a:gd name="connsiteX8" fmla="*/ 2857500 w 4997450"/>
              <a:gd name="connsiteY8" fmla="*/ 6351 h 117563"/>
              <a:gd name="connsiteX9" fmla="*/ 3213100 w 4997450"/>
              <a:gd name="connsiteY9" fmla="*/ 114301 h 117563"/>
              <a:gd name="connsiteX10" fmla="*/ 3571875 w 4997450"/>
              <a:gd name="connsiteY10" fmla="*/ 3176 h 117563"/>
              <a:gd name="connsiteX11" fmla="*/ 3924300 w 4997450"/>
              <a:gd name="connsiteY11" fmla="*/ 117476 h 117563"/>
              <a:gd name="connsiteX12" fmla="*/ 4289425 w 4997450"/>
              <a:gd name="connsiteY12" fmla="*/ 3176 h 117563"/>
              <a:gd name="connsiteX13" fmla="*/ 4641850 w 4997450"/>
              <a:gd name="connsiteY13" fmla="*/ 117476 h 117563"/>
              <a:gd name="connsiteX14" fmla="*/ 4997450 w 4997450"/>
              <a:gd name="connsiteY14" fmla="*/ 3176 h 117563"/>
              <a:gd name="connsiteX0" fmla="*/ 0 w 4997450"/>
              <a:gd name="connsiteY0" fmla="*/ 8466 h 122853"/>
              <a:gd name="connsiteX1" fmla="*/ 355600 w 4997450"/>
              <a:gd name="connsiteY1" fmla="*/ 122766 h 122853"/>
              <a:gd name="connsiteX2" fmla="*/ 714375 w 4997450"/>
              <a:gd name="connsiteY2" fmla="*/ 11641 h 122853"/>
              <a:gd name="connsiteX3" fmla="*/ 1066800 w 4997450"/>
              <a:gd name="connsiteY3" fmla="*/ 122766 h 122853"/>
              <a:gd name="connsiteX4" fmla="*/ 1431925 w 4997450"/>
              <a:gd name="connsiteY4" fmla="*/ 8466 h 122853"/>
              <a:gd name="connsiteX5" fmla="*/ 1784350 w 4997450"/>
              <a:gd name="connsiteY5" fmla="*/ 122766 h 122853"/>
              <a:gd name="connsiteX6" fmla="*/ 2143125 w 4997450"/>
              <a:gd name="connsiteY6" fmla="*/ 5291 h 122853"/>
              <a:gd name="connsiteX7" fmla="*/ 2498725 w 4997450"/>
              <a:gd name="connsiteY7" fmla="*/ 119591 h 122853"/>
              <a:gd name="connsiteX8" fmla="*/ 2857500 w 4997450"/>
              <a:gd name="connsiteY8" fmla="*/ 11641 h 122853"/>
              <a:gd name="connsiteX9" fmla="*/ 3213100 w 4997450"/>
              <a:gd name="connsiteY9" fmla="*/ 119591 h 122853"/>
              <a:gd name="connsiteX10" fmla="*/ 3571875 w 4997450"/>
              <a:gd name="connsiteY10" fmla="*/ 8466 h 122853"/>
              <a:gd name="connsiteX11" fmla="*/ 3924300 w 4997450"/>
              <a:gd name="connsiteY11" fmla="*/ 122766 h 122853"/>
              <a:gd name="connsiteX12" fmla="*/ 4289425 w 4997450"/>
              <a:gd name="connsiteY12" fmla="*/ 8466 h 122853"/>
              <a:gd name="connsiteX13" fmla="*/ 4997450 w 4997450"/>
              <a:gd name="connsiteY13" fmla="*/ 8466 h 122853"/>
              <a:gd name="connsiteX0" fmla="*/ 0 w 4289425"/>
              <a:gd name="connsiteY0" fmla="*/ 3177 h 117564"/>
              <a:gd name="connsiteX1" fmla="*/ 355600 w 4289425"/>
              <a:gd name="connsiteY1" fmla="*/ 117477 h 117564"/>
              <a:gd name="connsiteX2" fmla="*/ 714375 w 4289425"/>
              <a:gd name="connsiteY2" fmla="*/ 6352 h 117564"/>
              <a:gd name="connsiteX3" fmla="*/ 1066800 w 4289425"/>
              <a:gd name="connsiteY3" fmla="*/ 117477 h 117564"/>
              <a:gd name="connsiteX4" fmla="*/ 1431925 w 4289425"/>
              <a:gd name="connsiteY4" fmla="*/ 3177 h 117564"/>
              <a:gd name="connsiteX5" fmla="*/ 1784350 w 4289425"/>
              <a:gd name="connsiteY5" fmla="*/ 117477 h 117564"/>
              <a:gd name="connsiteX6" fmla="*/ 2143125 w 4289425"/>
              <a:gd name="connsiteY6" fmla="*/ 2 h 117564"/>
              <a:gd name="connsiteX7" fmla="*/ 2498725 w 4289425"/>
              <a:gd name="connsiteY7" fmla="*/ 114302 h 117564"/>
              <a:gd name="connsiteX8" fmla="*/ 2857500 w 4289425"/>
              <a:gd name="connsiteY8" fmla="*/ 6352 h 117564"/>
              <a:gd name="connsiteX9" fmla="*/ 3213100 w 4289425"/>
              <a:gd name="connsiteY9" fmla="*/ 114302 h 117564"/>
              <a:gd name="connsiteX10" fmla="*/ 3571875 w 4289425"/>
              <a:gd name="connsiteY10" fmla="*/ 3177 h 117564"/>
              <a:gd name="connsiteX11" fmla="*/ 3924300 w 4289425"/>
              <a:gd name="connsiteY11" fmla="*/ 117477 h 117564"/>
              <a:gd name="connsiteX12" fmla="*/ 4289425 w 4289425"/>
              <a:gd name="connsiteY12" fmla="*/ 3177 h 117564"/>
              <a:gd name="connsiteX0" fmla="*/ 0 w 4289425"/>
              <a:gd name="connsiteY0" fmla="*/ 3177 h 117564"/>
              <a:gd name="connsiteX1" fmla="*/ 355600 w 4289425"/>
              <a:gd name="connsiteY1" fmla="*/ 117477 h 117564"/>
              <a:gd name="connsiteX2" fmla="*/ 714375 w 4289425"/>
              <a:gd name="connsiteY2" fmla="*/ 6352 h 117564"/>
              <a:gd name="connsiteX3" fmla="*/ 1066800 w 4289425"/>
              <a:gd name="connsiteY3" fmla="*/ 117477 h 117564"/>
              <a:gd name="connsiteX4" fmla="*/ 1431925 w 4289425"/>
              <a:gd name="connsiteY4" fmla="*/ 3177 h 117564"/>
              <a:gd name="connsiteX5" fmla="*/ 1784350 w 4289425"/>
              <a:gd name="connsiteY5" fmla="*/ 117477 h 117564"/>
              <a:gd name="connsiteX6" fmla="*/ 2143125 w 4289425"/>
              <a:gd name="connsiteY6" fmla="*/ 2 h 117564"/>
              <a:gd name="connsiteX7" fmla="*/ 2498725 w 4289425"/>
              <a:gd name="connsiteY7" fmla="*/ 114302 h 117564"/>
              <a:gd name="connsiteX8" fmla="*/ 2857500 w 4289425"/>
              <a:gd name="connsiteY8" fmla="*/ 6352 h 117564"/>
              <a:gd name="connsiteX9" fmla="*/ 3213100 w 4289425"/>
              <a:gd name="connsiteY9" fmla="*/ 114302 h 117564"/>
              <a:gd name="connsiteX10" fmla="*/ 3571875 w 4289425"/>
              <a:gd name="connsiteY10" fmla="*/ 3177 h 117564"/>
              <a:gd name="connsiteX11" fmla="*/ 3924300 w 4289425"/>
              <a:gd name="connsiteY11" fmla="*/ 117477 h 117564"/>
              <a:gd name="connsiteX12" fmla="*/ 4289425 w 4289425"/>
              <a:gd name="connsiteY12" fmla="*/ 3177 h 11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89425" h="117564">
                <a:moveTo>
                  <a:pt x="0" y="3177"/>
                </a:moveTo>
                <a:cubicBezTo>
                  <a:pt x="175419" y="2912"/>
                  <a:pt x="192088" y="116948"/>
                  <a:pt x="355600" y="117477"/>
                </a:cubicBezTo>
                <a:cubicBezTo>
                  <a:pt x="519112" y="118006"/>
                  <a:pt x="525992" y="6352"/>
                  <a:pt x="714375" y="6352"/>
                </a:cubicBezTo>
                <a:cubicBezTo>
                  <a:pt x="902758" y="6352"/>
                  <a:pt x="899583" y="121181"/>
                  <a:pt x="1066800" y="117477"/>
                </a:cubicBezTo>
                <a:cubicBezTo>
                  <a:pt x="1234017" y="113773"/>
                  <a:pt x="1261533" y="3177"/>
                  <a:pt x="1431925" y="3177"/>
                </a:cubicBezTo>
                <a:cubicBezTo>
                  <a:pt x="1602317" y="3177"/>
                  <a:pt x="1618192" y="118006"/>
                  <a:pt x="1784350" y="117477"/>
                </a:cubicBezTo>
                <a:cubicBezTo>
                  <a:pt x="1950508" y="116948"/>
                  <a:pt x="1970088" y="531"/>
                  <a:pt x="2143125" y="2"/>
                </a:cubicBezTo>
                <a:cubicBezTo>
                  <a:pt x="2316162" y="-527"/>
                  <a:pt x="2332038" y="110069"/>
                  <a:pt x="2498725" y="114302"/>
                </a:cubicBezTo>
                <a:cubicBezTo>
                  <a:pt x="2665412" y="118535"/>
                  <a:pt x="2678113" y="6352"/>
                  <a:pt x="2857500" y="6352"/>
                </a:cubicBezTo>
                <a:cubicBezTo>
                  <a:pt x="3036887" y="6352"/>
                  <a:pt x="3027363" y="111656"/>
                  <a:pt x="3213100" y="114302"/>
                </a:cubicBezTo>
                <a:cubicBezTo>
                  <a:pt x="3398837" y="116948"/>
                  <a:pt x="3383492" y="2648"/>
                  <a:pt x="3571875" y="3177"/>
                </a:cubicBezTo>
                <a:cubicBezTo>
                  <a:pt x="3760258" y="3706"/>
                  <a:pt x="3747558" y="117477"/>
                  <a:pt x="3924300" y="117477"/>
                </a:cubicBezTo>
                <a:cubicBezTo>
                  <a:pt x="4101042" y="117477"/>
                  <a:pt x="4116917" y="6352"/>
                  <a:pt x="4289425" y="3177"/>
                </a:cubicBezTo>
              </a:path>
            </a:pathLst>
          </a:custGeom>
          <a:ln w="889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593C01-06A8-47D6-9BD6-93C18FF3B383}" type="datetime1">
              <a:rPr lang="sv-SE" smtClean="0"/>
              <a:t>2024-03-11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1166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avdelar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1350434"/>
            <a:ext cx="11235267" cy="1930401"/>
          </a:xfrm>
        </p:spPr>
        <p:txBody>
          <a:bodyPr anchor="b"/>
          <a:lstStyle>
            <a:lvl1pPr algn="ctr">
              <a:lnSpc>
                <a:spcPct val="85000"/>
              </a:lnSpc>
              <a:defRPr sz="5333" kern="0" spc="-107" baseline="0"/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4068234"/>
            <a:ext cx="11235267" cy="960967"/>
          </a:xfrm>
        </p:spPr>
        <p:txBody>
          <a:bodyPr/>
          <a:lstStyle>
            <a:lvl1pPr algn="ctr">
              <a:lnSpc>
                <a:spcPct val="95000"/>
              </a:lnSpc>
              <a:defRPr sz="2400"/>
            </a:lvl1pPr>
          </a:lstStyle>
          <a:p>
            <a:pPr lvl="0"/>
            <a:r>
              <a:rPr lang="sv-SE"/>
              <a:t>Lägg till underrubrik</a:t>
            </a:r>
          </a:p>
        </p:txBody>
      </p:sp>
      <p:grpSp>
        <p:nvGrpSpPr>
          <p:cNvPr id="8" name="Grupp 7"/>
          <p:cNvGrpSpPr/>
          <p:nvPr userDrawn="1"/>
        </p:nvGrpSpPr>
        <p:grpSpPr>
          <a:xfrm>
            <a:off x="4228818" y="3540441"/>
            <a:ext cx="3734365" cy="264000"/>
            <a:chOff x="2637836" y="1858575"/>
            <a:chExt cx="2800774" cy="198000"/>
          </a:xfrm>
        </p:grpSpPr>
        <p:sp>
          <p:nvSpPr>
            <p:cNvPr id="9" name="Ellips 8"/>
            <p:cNvSpPr>
              <a:spLocks noChangeAspect="1"/>
            </p:cNvSpPr>
            <p:nvPr userDrawn="1"/>
          </p:nvSpPr>
          <p:spPr>
            <a:xfrm>
              <a:off x="4720056" y="1858575"/>
              <a:ext cx="198000" cy="198000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12" name="Ellips 11"/>
            <p:cNvSpPr>
              <a:spLocks noChangeAspect="1"/>
            </p:cNvSpPr>
            <p:nvPr userDrawn="1"/>
          </p:nvSpPr>
          <p:spPr>
            <a:xfrm>
              <a:off x="4199501" y="1858575"/>
              <a:ext cx="198000" cy="198000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13" name="Ellips 12"/>
            <p:cNvSpPr>
              <a:spLocks noChangeAspect="1"/>
            </p:cNvSpPr>
            <p:nvPr userDrawn="1"/>
          </p:nvSpPr>
          <p:spPr>
            <a:xfrm>
              <a:off x="5240610" y="1858575"/>
              <a:ext cx="198000" cy="198000"/>
            </a:xfrm>
            <a:custGeom>
              <a:avLst/>
              <a:gdLst>
                <a:gd name="connsiteX0" fmla="*/ 0 w 198000"/>
                <a:gd name="connsiteY0" fmla="*/ 99000 h 198000"/>
                <a:gd name="connsiteX1" fmla="*/ 99000 w 198000"/>
                <a:gd name="connsiteY1" fmla="*/ 0 h 198000"/>
                <a:gd name="connsiteX2" fmla="*/ 198000 w 198000"/>
                <a:gd name="connsiteY2" fmla="*/ 99000 h 198000"/>
                <a:gd name="connsiteX3" fmla="*/ 99000 w 198000"/>
                <a:gd name="connsiteY3" fmla="*/ 198000 h 198000"/>
                <a:gd name="connsiteX4" fmla="*/ 0 w 198000"/>
                <a:gd name="connsiteY4" fmla="*/ 99000 h 198000"/>
                <a:gd name="connsiteX0" fmla="*/ 99000 w 198000"/>
                <a:gd name="connsiteY0" fmla="*/ 198000 h 289440"/>
                <a:gd name="connsiteX1" fmla="*/ 0 w 198000"/>
                <a:gd name="connsiteY1" fmla="*/ 99000 h 289440"/>
                <a:gd name="connsiteX2" fmla="*/ 99000 w 198000"/>
                <a:gd name="connsiteY2" fmla="*/ 0 h 289440"/>
                <a:gd name="connsiteX3" fmla="*/ 198000 w 198000"/>
                <a:gd name="connsiteY3" fmla="*/ 99000 h 289440"/>
                <a:gd name="connsiteX4" fmla="*/ 190440 w 198000"/>
                <a:gd name="connsiteY4" fmla="*/ 289440 h 289440"/>
                <a:gd name="connsiteX0" fmla="*/ 99000 w 198000"/>
                <a:gd name="connsiteY0" fmla="*/ 198000 h 198000"/>
                <a:gd name="connsiteX1" fmla="*/ 0 w 198000"/>
                <a:gd name="connsiteY1" fmla="*/ 99000 h 198000"/>
                <a:gd name="connsiteX2" fmla="*/ 99000 w 198000"/>
                <a:gd name="connsiteY2" fmla="*/ 0 h 198000"/>
                <a:gd name="connsiteX3" fmla="*/ 198000 w 198000"/>
                <a:gd name="connsiteY3" fmla="*/ 99000 h 19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00" h="198000">
                  <a:moveTo>
                    <a:pt x="99000" y="198000"/>
                  </a:moveTo>
                  <a:cubicBezTo>
                    <a:pt x="44324" y="198000"/>
                    <a:pt x="0" y="153676"/>
                    <a:pt x="0" y="99000"/>
                  </a:cubicBezTo>
                  <a:cubicBezTo>
                    <a:pt x="0" y="44324"/>
                    <a:pt x="44324" y="0"/>
                    <a:pt x="99000" y="0"/>
                  </a:cubicBezTo>
                  <a:cubicBezTo>
                    <a:pt x="153676" y="0"/>
                    <a:pt x="198000" y="44324"/>
                    <a:pt x="198000" y="9900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14" name="Ellips 13"/>
            <p:cNvSpPr>
              <a:spLocks noChangeAspect="1"/>
            </p:cNvSpPr>
            <p:nvPr userDrawn="1"/>
          </p:nvSpPr>
          <p:spPr>
            <a:xfrm>
              <a:off x="3678946" y="1858575"/>
              <a:ext cx="198000" cy="198000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15" name="Ellips 12"/>
            <p:cNvSpPr>
              <a:spLocks noChangeAspect="1"/>
            </p:cNvSpPr>
            <p:nvPr userDrawn="1"/>
          </p:nvSpPr>
          <p:spPr>
            <a:xfrm rot="10800000">
              <a:off x="3158391" y="1858575"/>
              <a:ext cx="198000" cy="198000"/>
            </a:xfrm>
            <a:custGeom>
              <a:avLst/>
              <a:gdLst>
                <a:gd name="connsiteX0" fmla="*/ 0 w 198000"/>
                <a:gd name="connsiteY0" fmla="*/ 99000 h 198000"/>
                <a:gd name="connsiteX1" fmla="*/ 99000 w 198000"/>
                <a:gd name="connsiteY1" fmla="*/ 0 h 198000"/>
                <a:gd name="connsiteX2" fmla="*/ 198000 w 198000"/>
                <a:gd name="connsiteY2" fmla="*/ 99000 h 198000"/>
                <a:gd name="connsiteX3" fmla="*/ 99000 w 198000"/>
                <a:gd name="connsiteY3" fmla="*/ 198000 h 198000"/>
                <a:gd name="connsiteX4" fmla="*/ 0 w 198000"/>
                <a:gd name="connsiteY4" fmla="*/ 99000 h 198000"/>
                <a:gd name="connsiteX0" fmla="*/ 99000 w 198000"/>
                <a:gd name="connsiteY0" fmla="*/ 198000 h 289440"/>
                <a:gd name="connsiteX1" fmla="*/ 0 w 198000"/>
                <a:gd name="connsiteY1" fmla="*/ 99000 h 289440"/>
                <a:gd name="connsiteX2" fmla="*/ 99000 w 198000"/>
                <a:gd name="connsiteY2" fmla="*/ 0 h 289440"/>
                <a:gd name="connsiteX3" fmla="*/ 198000 w 198000"/>
                <a:gd name="connsiteY3" fmla="*/ 99000 h 289440"/>
                <a:gd name="connsiteX4" fmla="*/ 190440 w 198000"/>
                <a:gd name="connsiteY4" fmla="*/ 289440 h 289440"/>
                <a:gd name="connsiteX0" fmla="*/ 99000 w 198000"/>
                <a:gd name="connsiteY0" fmla="*/ 198000 h 198000"/>
                <a:gd name="connsiteX1" fmla="*/ 0 w 198000"/>
                <a:gd name="connsiteY1" fmla="*/ 99000 h 198000"/>
                <a:gd name="connsiteX2" fmla="*/ 99000 w 198000"/>
                <a:gd name="connsiteY2" fmla="*/ 0 h 198000"/>
                <a:gd name="connsiteX3" fmla="*/ 198000 w 198000"/>
                <a:gd name="connsiteY3" fmla="*/ 99000 h 19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00" h="198000">
                  <a:moveTo>
                    <a:pt x="99000" y="198000"/>
                  </a:moveTo>
                  <a:cubicBezTo>
                    <a:pt x="44324" y="198000"/>
                    <a:pt x="0" y="153676"/>
                    <a:pt x="0" y="99000"/>
                  </a:cubicBezTo>
                  <a:cubicBezTo>
                    <a:pt x="0" y="44324"/>
                    <a:pt x="44324" y="0"/>
                    <a:pt x="99000" y="0"/>
                  </a:cubicBezTo>
                  <a:cubicBezTo>
                    <a:pt x="153676" y="0"/>
                    <a:pt x="198000" y="44324"/>
                    <a:pt x="198000" y="9900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16" name="Ellips 15"/>
            <p:cNvSpPr>
              <a:spLocks noChangeAspect="1"/>
            </p:cNvSpPr>
            <p:nvPr userDrawn="1"/>
          </p:nvSpPr>
          <p:spPr>
            <a:xfrm>
              <a:off x="2637836" y="1858575"/>
              <a:ext cx="198000" cy="198000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473398-8263-4E64-A890-0BBE835AF91B}" type="datetime1">
              <a:rPr lang="sv-SE" smtClean="0"/>
              <a:t>2024-03-11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6963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avdelar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1350434"/>
            <a:ext cx="11235267" cy="1929068"/>
          </a:xfrm>
        </p:spPr>
        <p:txBody>
          <a:bodyPr anchor="b"/>
          <a:lstStyle>
            <a:lvl1pPr algn="ctr">
              <a:lnSpc>
                <a:spcPct val="85000"/>
              </a:lnSpc>
              <a:defRPr sz="5333" kern="0" spc="-107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3484801"/>
            <a:ext cx="11235267" cy="553799"/>
          </a:xfrm>
        </p:spPr>
        <p:txBody>
          <a:bodyPr/>
          <a:lstStyle>
            <a:lvl1pPr algn="ctr">
              <a:lnSpc>
                <a:spcPct val="95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Lägg till underrubrik</a:t>
            </a:r>
          </a:p>
        </p:txBody>
      </p:sp>
      <p:grpSp>
        <p:nvGrpSpPr>
          <p:cNvPr id="8" name="Grupp 7"/>
          <p:cNvGrpSpPr/>
          <p:nvPr userDrawn="1"/>
        </p:nvGrpSpPr>
        <p:grpSpPr>
          <a:xfrm>
            <a:off x="4164182" y="3984001"/>
            <a:ext cx="4058369" cy="552001"/>
            <a:chOff x="2435957" y="2828543"/>
            <a:chExt cx="3043777" cy="414001"/>
          </a:xfrm>
        </p:grpSpPr>
        <p:sp>
          <p:nvSpPr>
            <p:cNvPr id="7" name="Rektangel 6"/>
            <p:cNvSpPr/>
            <p:nvPr userDrawn="1"/>
          </p:nvSpPr>
          <p:spPr>
            <a:xfrm rot="18900000">
              <a:off x="2435957" y="2828545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19" name="Rektangel 18"/>
            <p:cNvSpPr/>
            <p:nvPr userDrawn="1"/>
          </p:nvSpPr>
          <p:spPr>
            <a:xfrm rot="18900000">
              <a:off x="2926849" y="2828544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20" name="Rektangel 19"/>
            <p:cNvSpPr/>
            <p:nvPr userDrawn="1"/>
          </p:nvSpPr>
          <p:spPr>
            <a:xfrm rot="18900000">
              <a:off x="3417741" y="2828544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21" name="Rektangel 20"/>
            <p:cNvSpPr/>
            <p:nvPr userDrawn="1"/>
          </p:nvSpPr>
          <p:spPr>
            <a:xfrm rot="18900000">
              <a:off x="3908633" y="2828544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22" name="Rektangel 21"/>
            <p:cNvSpPr/>
            <p:nvPr userDrawn="1"/>
          </p:nvSpPr>
          <p:spPr>
            <a:xfrm rot="18900000">
              <a:off x="4399525" y="2828544"/>
              <a:ext cx="98425" cy="4139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23" name="Rektangel 22"/>
            <p:cNvSpPr/>
            <p:nvPr userDrawn="1"/>
          </p:nvSpPr>
          <p:spPr>
            <a:xfrm rot="18900000">
              <a:off x="4890417" y="2828544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24" name="Rektangel 23"/>
            <p:cNvSpPr/>
            <p:nvPr userDrawn="1"/>
          </p:nvSpPr>
          <p:spPr>
            <a:xfrm rot="18900000">
              <a:off x="5381309" y="2828543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F2DD12-968B-4D31-82BE-08331D46D257}" type="datetime1">
              <a:rPr lang="sv-SE" smtClean="0"/>
              <a:t>2024-03-11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8764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avdelar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1350434"/>
            <a:ext cx="11235267" cy="1930401"/>
          </a:xfrm>
        </p:spPr>
        <p:txBody>
          <a:bodyPr anchor="b"/>
          <a:lstStyle>
            <a:lvl1pPr algn="ctr">
              <a:lnSpc>
                <a:spcPct val="85000"/>
              </a:lnSpc>
              <a:defRPr sz="5333" kern="0" spc="-107" baseline="0"/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4068234"/>
            <a:ext cx="11235267" cy="960967"/>
          </a:xfrm>
        </p:spPr>
        <p:txBody>
          <a:bodyPr/>
          <a:lstStyle>
            <a:lvl1pPr algn="ctr">
              <a:lnSpc>
                <a:spcPct val="95000"/>
              </a:lnSpc>
              <a:defRPr sz="2400"/>
            </a:lvl1pPr>
          </a:lstStyle>
          <a:p>
            <a:pPr lvl="0"/>
            <a:r>
              <a:rPr lang="sv-SE"/>
              <a:t>Lägg till underrubrik</a:t>
            </a:r>
          </a:p>
        </p:txBody>
      </p:sp>
      <p:grpSp>
        <p:nvGrpSpPr>
          <p:cNvPr id="7" name="Grupp 6"/>
          <p:cNvGrpSpPr/>
          <p:nvPr userDrawn="1"/>
        </p:nvGrpSpPr>
        <p:grpSpPr>
          <a:xfrm>
            <a:off x="3456000" y="3612553"/>
            <a:ext cx="5280000" cy="123961"/>
            <a:chOff x="2592000" y="2709414"/>
            <a:chExt cx="3960000" cy="92971"/>
          </a:xfrm>
        </p:grpSpPr>
        <p:sp>
          <p:nvSpPr>
            <p:cNvPr id="6" name="Rektangel 5"/>
            <p:cNvSpPr/>
            <p:nvPr userDrawn="1"/>
          </p:nvSpPr>
          <p:spPr>
            <a:xfrm>
              <a:off x="2592000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12" name="Rektangel 11"/>
            <p:cNvSpPr/>
            <p:nvPr userDrawn="1"/>
          </p:nvSpPr>
          <p:spPr>
            <a:xfrm>
              <a:off x="3199812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13" name="Rektangel 12"/>
            <p:cNvSpPr/>
            <p:nvPr userDrawn="1"/>
          </p:nvSpPr>
          <p:spPr>
            <a:xfrm>
              <a:off x="3807625" y="2709414"/>
              <a:ext cx="313125" cy="929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14" name="Rektangel 13"/>
            <p:cNvSpPr/>
            <p:nvPr userDrawn="1"/>
          </p:nvSpPr>
          <p:spPr>
            <a:xfrm>
              <a:off x="4415438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15" name="Rektangel 14"/>
            <p:cNvSpPr/>
            <p:nvPr userDrawn="1"/>
          </p:nvSpPr>
          <p:spPr>
            <a:xfrm>
              <a:off x="5023251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16" name="Rektangel 15"/>
            <p:cNvSpPr/>
            <p:nvPr userDrawn="1"/>
          </p:nvSpPr>
          <p:spPr>
            <a:xfrm>
              <a:off x="5631063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17" name="Rektangel 16"/>
            <p:cNvSpPr/>
            <p:nvPr userDrawn="1"/>
          </p:nvSpPr>
          <p:spPr>
            <a:xfrm>
              <a:off x="6238875" y="2709414"/>
              <a:ext cx="313125" cy="929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</p:grpSp>
      <p:sp>
        <p:nvSpPr>
          <p:cNvPr id="8" name="Platshållare fö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1B2F4A-BE21-4025-AF47-46EF6ED8595B}" type="datetime1">
              <a:rPr lang="sv-SE" smtClean="0"/>
              <a:t>2024-03-11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9250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8C6628-DB45-42E7-A81E-30290FE114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E4E7DDD-A34D-4542-AC1B-E551D89B6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3574-E8A4-4CB0-AAED-C1C054B3D91E}" type="datetime1">
              <a:rPr lang="sv-SE" smtClean="0"/>
              <a:t>2024-03-11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187DA18-3640-4ECA-AF96-5C0B1711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6AC03A7-6564-4B9C-944F-07AE41498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8188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4304A9-AB1F-4FC0-A308-05A2ABAE6F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748732-0971-4FEA-ABD1-69385C3B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401B-79DB-4C64-86A3-85EDDE9B6F2E}" type="datetime1">
              <a:rPr lang="sv-SE" smtClean="0"/>
              <a:t>2024-03-11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8734AEE-519F-42A1-986C-102148BD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5E0B101-04F6-4AB3-AEBE-3B170B8A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94EB835-DD35-405B-932E-86D3D88696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8368" y="1350434"/>
            <a:ext cx="11235267" cy="4610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28753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objekt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478366"/>
            <a:ext cx="11235267" cy="753535"/>
          </a:xfrm>
        </p:spPr>
        <p:txBody>
          <a:bodyPr/>
          <a:lstStyle/>
          <a:p>
            <a:r>
              <a:rPr lang="sv-SE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 hasCustomPrompt="1"/>
          </p:nvPr>
        </p:nvSpPr>
        <p:spPr>
          <a:xfrm>
            <a:off x="478367" y="1348800"/>
            <a:ext cx="11235267" cy="384000"/>
          </a:xfrm>
        </p:spPr>
        <p:txBody>
          <a:bodyPr>
            <a:normAutofit/>
          </a:bodyPr>
          <a:lstStyle>
            <a:lvl1pPr>
              <a:defRPr sz="2000" b="1" spc="0" baseline="0">
                <a:latin typeface="+mn-lt"/>
                <a:cs typeface="FrankRuehl" panose="020B0604020202020204" pitchFamily="34" charset="-79"/>
              </a:defRPr>
            </a:lvl1pPr>
          </a:lstStyle>
          <a:p>
            <a:pPr lvl="0"/>
            <a:r>
              <a:rPr lang="sv-SE"/>
              <a:t>Lägg till rubrik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78367" y="1732800"/>
            <a:ext cx="11235267" cy="422773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81C61DF-044C-4787-BDCC-15E56F6EFA50}" type="datetime1">
              <a:rPr lang="sv-SE" smtClean="0"/>
              <a:t>2024-03-11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534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2 objekt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478366"/>
            <a:ext cx="11235267" cy="753535"/>
          </a:xfrm>
        </p:spPr>
        <p:txBody>
          <a:bodyPr/>
          <a:lstStyle/>
          <a:p>
            <a:r>
              <a:rPr lang="sv-SE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 hasCustomPrompt="1"/>
          </p:nvPr>
        </p:nvSpPr>
        <p:spPr>
          <a:xfrm>
            <a:off x="478367" y="1348800"/>
            <a:ext cx="5520267" cy="384000"/>
          </a:xfrm>
        </p:spPr>
        <p:txBody>
          <a:bodyPr>
            <a:normAutofit/>
          </a:bodyPr>
          <a:lstStyle>
            <a:lvl1pPr>
              <a:defRPr sz="2000" b="1" spc="0" baseline="0">
                <a:latin typeface="+mn-lt"/>
                <a:cs typeface="FrankRuehl" panose="020B0604020202020204" pitchFamily="34" charset="-79"/>
              </a:defRPr>
            </a:lvl1pPr>
          </a:lstStyle>
          <a:p>
            <a:pPr lvl="0"/>
            <a:r>
              <a:rPr lang="sv-SE"/>
              <a:t>Lägg till rubrik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78367" y="1732800"/>
            <a:ext cx="5520267" cy="4228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9" hasCustomPrompt="1"/>
          </p:nvPr>
        </p:nvSpPr>
        <p:spPr>
          <a:xfrm>
            <a:off x="6193367" y="1348800"/>
            <a:ext cx="5520267" cy="384000"/>
          </a:xfrm>
        </p:spPr>
        <p:txBody>
          <a:bodyPr>
            <a:normAutofit/>
          </a:bodyPr>
          <a:lstStyle>
            <a:lvl1pPr>
              <a:defRPr sz="2000" b="1" spc="0" baseline="0">
                <a:latin typeface="+mn-lt"/>
              </a:defRPr>
            </a:lvl1pPr>
          </a:lstStyle>
          <a:p>
            <a:pPr lvl="0"/>
            <a:r>
              <a:rPr lang="sv-SE"/>
              <a:t>Lägg till rubrik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5"/>
          </p:nvPr>
        </p:nvSpPr>
        <p:spPr>
          <a:xfrm>
            <a:off x="6193367" y="1732800"/>
            <a:ext cx="5520267" cy="4228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266ADCB-94AC-403A-8336-AF182BD94B2E}" type="datetime1">
              <a:rPr lang="sv-SE" smtClean="0"/>
              <a:t>2024-03-11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86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bild,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5960535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333" baseline="0"/>
            </a:lvl1pPr>
          </a:lstStyle>
          <a:p>
            <a:r>
              <a:rPr lang="sv-SE"/>
              <a:t>Klicka här och infoga bild via knappen Bild i menyflik Infoga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1344000"/>
            <a:ext cx="11235267" cy="1872000"/>
          </a:xfrm>
        </p:spPr>
        <p:txBody>
          <a:bodyPr anchor="b"/>
          <a:lstStyle>
            <a:lvl1pPr algn="ctr">
              <a:lnSpc>
                <a:spcPct val="85000"/>
              </a:lnSpc>
              <a:defRPr sz="5333" kern="0" spc="-107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3384001"/>
            <a:ext cx="11235267" cy="1617684"/>
          </a:xfrm>
        </p:spPr>
        <p:txBody>
          <a:bodyPr>
            <a:normAutofit/>
          </a:bodyPr>
          <a:lstStyle>
            <a:lvl1pPr algn="ctr">
              <a:lnSpc>
                <a:spcPct val="95000"/>
              </a:lnSpc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AB03F4C-A04A-48D4-A689-746FE3AE619F}" type="datetime1">
              <a:rPr lang="sv-SE" smtClean="0"/>
              <a:t>2024-03-11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4751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480000"/>
            <a:ext cx="11235267" cy="585600"/>
          </a:xfrm>
        </p:spPr>
        <p:txBody>
          <a:bodyPr/>
          <a:lstStyle/>
          <a:p>
            <a:r>
              <a:rPr lang="sv-SE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1065600"/>
            <a:ext cx="11235267" cy="433352"/>
          </a:xfrm>
        </p:spPr>
        <p:txBody>
          <a:bodyPr>
            <a:noAutofit/>
          </a:bodyPr>
          <a:lstStyle>
            <a:lvl1pPr>
              <a:defRPr sz="2400" i="1" baseline="0"/>
            </a:lvl1pPr>
          </a:lstStyle>
          <a:p>
            <a:pPr lvl="0"/>
            <a:r>
              <a:rPr lang="sv-SE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0F49C7-D728-429F-B020-FF8D522EBD84}" type="datetime1">
              <a:rPr lang="sv-SE" smtClean="0"/>
              <a:t>2024-03-11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5078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478365"/>
            <a:ext cx="11235267" cy="587235"/>
          </a:xfrm>
        </p:spPr>
        <p:txBody>
          <a:bodyPr/>
          <a:lstStyle/>
          <a:p>
            <a:r>
              <a:rPr lang="sv-SE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1065600"/>
            <a:ext cx="11235267" cy="433352"/>
          </a:xfrm>
        </p:spPr>
        <p:txBody>
          <a:bodyPr>
            <a:noAutofit/>
          </a:bodyPr>
          <a:lstStyle>
            <a:lvl1pPr>
              <a:defRPr sz="2400" i="1"/>
            </a:lvl1pPr>
          </a:lstStyle>
          <a:p>
            <a:pPr lvl="0"/>
            <a:r>
              <a:rPr lang="sv-SE"/>
              <a:t>Lägg till underrubrik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4"/>
          </p:nvPr>
        </p:nvSpPr>
        <p:spPr>
          <a:xfrm>
            <a:off x="478367" y="1776000"/>
            <a:ext cx="11235267" cy="418453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A7818AF-202C-468F-A0D6-7358FECEB54F}" type="datetime1">
              <a:rPr lang="sv-SE" smtClean="0"/>
              <a:t>2024-03-11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7607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öv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960000"/>
            <a:ext cx="11235267" cy="480000"/>
          </a:xfrm>
        </p:spPr>
        <p:txBody>
          <a:bodyPr/>
          <a:lstStyle/>
          <a:p>
            <a:r>
              <a:rPr lang="sv-SE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480483"/>
            <a:ext cx="11235267" cy="432868"/>
          </a:xfrm>
        </p:spPr>
        <p:txBody>
          <a:bodyPr>
            <a:noAutofit/>
          </a:bodyPr>
          <a:lstStyle>
            <a:lvl1pPr>
              <a:defRPr sz="2400" i="1" baseline="0"/>
            </a:lvl1pPr>
          </a:lstStyle>
          <a:p>
            <a:pPr lvl="0"/>
            <a:r>
              <a:rPr lang="sv-SE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EC3A9A-11D3-4637-9820-B9FF33F0CB56}" type="datetime1">
              <a:rPr lang="sv-SE" smtClean="0"/>
              <a:t>2024-03-11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6618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över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960000"/>
            <a:ext cx="11235267" cy="480000"/>
          </a:xfrm>
        </p:spPr>
        <p:txBody>
          <a:bodyPr/>
          <a:lstStyle/>
          <a:p>
            <a:r>
              <a:rPr lang="sv-SE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480483"/>
            <a:ext cx="11235267" cy="432868"/>
          </a:xfrm>
        </p:spPr>
        <p:txBody>
          <a:bodyPr>
            <a:noAutofit/>
          </a:bodyPr>
          <a:lstStyle>
            <a:lvl1pPr>
              <a:defRPr sz="2400" i="1" baseline="0"/>
            </a:lvl1pPr>
          </a:lstStyle>
          <a:p>
            <a:pPr lvl="0"/>
            <a:r>
              <a:rPr lang="sv-SE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1117CC-EAF5-4C6A-9D4F-BA334AFC7236}" type="datetime1">
              <a:rPr lang="sv-SE" smtClean="0"/>
              <a:t>2024-03-11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innehåll 8">
            <a:extLst>
              <a:ext uri="{FF2B5EF4-FFF2-40B4-BE49-F238E27FC236}">
                <a16:creationId xmlns:a16="http://schemas.microsoft.com/office/drawing/2014/main" id="{73C66600-DFFE-4510-B0FB-111C5D903B4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8367" y="1776000"/>
            <a:ext cx="11235267" cy="418453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40072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37" hasCustomPrompt="1"/>
          </p:nvPr>
        </p:nvSpPr>
        <p:spPr>
          <a:xfrm>
            <a:off x="7924801" y="480001"/>
            <a:ext cx="3769443" cy="696081"/>
          </a:xfrm>
          <a:ln w="31750">
            <a:solidFill>
              <a:schemeClr val="accent1"/>
            </a:solidFill>
            <a:miter lim="800000"/>
          </a:ln>
        </p:spPr>
        <p:txBody>
          <a:bodyPr lIns="144000" tIns="36000" anchor="ctr">
            <a:normAutofit/>
          </a:bodyPr>
          <a:lstStyle>
            <a:lvl1pPr>
              <a:lnSpc>
                <a:spcPct val="90000"/>
              </a:lnSpc>
              <a:defRPr sz="2000" b="1" spc="0" baseline="0">
                <a:latin typeface="+mn-lt"/>
              </a:defRPr>
            </a:lvl1pPr>
          </a:lstStyle>
          <a:p>
            <a:pPr lvl="0"/>
            <a:r>
              <a:rPr lang="sv-SE"/>
              <a:t>Lägg till rubrik</a:t>
            </a:r>
          </a:p>
        </p:txBody>
      </p:sp>
      <p:sp>
        <p:nvSpPr>
          <p:cNvPr id="42" name="Platshållare för text 40"/>
          <p:cNvSpPr>
            <a:spLocks noGrp="1"/>
          </p:cNvSpPr>
          <p:nvPr>
            <p:ph type="body" sz="quarter" idx="36" hasCustomPrompt="1"/>
          </p:nvPr>
        </p:nvSpPr>
        <p:spPr>
          <a:xfrm>
            <a:off x="7924800" y="1176081"/>
            <a:ext cx="3768000" cy="4763285"/>
          </a:xfrm>
          <a:ln w="31750">
            <a:solidFill>
              <a:schemeClr val="accent1"/>
            </a:solidFill>
            <a:miter lim="800000"/>
          </a:ln>
        </p:spPr>
        <p:txBody>
          <a:bodyPr lIns="144000" tIns="108000" rIns="108000" anchor="t">
            <a:noAutofit/>
          </a:bodyPr>
          <a:lstStyle>
            <a:lvl1pPr marL="191995" marR="0" indent="-191995" algn="l" defTabSz="609585" rtl="0" eaLnBrk="1" fontAlgn="auto" latinLnBrk="0" hangingPunct="1">
              <a:lnSpc>
                <a:spcPct val="95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867" b="0" baseline="0"/>
            </a:lvl1pPr>
          </a:lstStyle>
          <a:p>
            <a:pPr lvl="0"/>
            <a:r>
              <a:rPr lang="sv-SE"/>
              <a:t>Skriv in punktlista (om du istället vill ha löpande text kan du klicka bort listläget i menyn.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723FF1E5-098E-48E6-B1B2-F704F15E5838}" type="datetime1">
              <a:rPr lang="sv-SE" smtClean="0"/>
              <a:t>2024-03-11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D902A238-18A8-4BDF-979A-E951C0821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367" y="478365"/>
            <a:ext cx="6945600" cy="768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E66A6F27-B334-4257-9662-90B3EA9133B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8367" y="1350434"/>
            <a:ext cx="6945600" cy="46101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/>
              <a:t>Klicka här för att ändra text.</a:t>
            </a:r>
          </a:p>
        </p:txBody>
      </p:sp>
    </p:spTree>
    <p:extLst>
      <p:ext uri="{BB962C8B-B14F-4D97-AF65-F5344CB8AC3E}">
        <p14:creationId xmlns:p14="http://schemas.microsoft.com/office/powerpoint/2010/main" val="4096738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faktarut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tshållare för text 40"/>
          <p:cNvSpPr>
            <a:spLocks noGrp="1"/>
          </p:cNvSpPr>
          <p:nvPr>
            <p:ph type="body" sz="quarter" idx="36" hasCustomPrompt="1"/>
          </p:nvPr>
        </p:nvSpPr>
        <p:spPr>
          <a:xfrm>
            <a:off x="7903633" y="1732800"/>
            <a:ext cx="3810001" cy="4227733"/>
          </a:xfrm>
          <a:solidFill>
            <a:schemeClr val="accent5">
              <a:alpha val="50000"/>
            </a:schemeClr>
          </a:solidFill>
          <a:ln w="31750">
            <a:noFill/>
            <a:miter lim="800000"/>
          </a:ln>
        </p:spPr>
        <p:txBody>
          <a:bodyPr lIns="144000" tIns="144000" rIns="108000" anchor="t">
            <a:noAutofit/>
          </a:bodyPr>
          <a:lstStyle>
            <a:lvl1pPr marL="191995" marR="0" indent="-191995" algn="l" defTabSz="609585" rtl="0" eaLnBrk="1" fontAlgn="auto" latinLnBrk="0" hangingPunct="1">
              <a:lnSpc>
                <a:spcPct val="95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867" b="0" baseline="0"/>
            </a:lvl1pPr>
          </a:lstStyle>
          <a:p>
            <a:pPr lvl="0"/>
            <a:r>
              <a:rPr lang="sv-SE"/>
              <a:t>Skriv in punktlista (om du istället vill ha löpande text kan du klicka bort listläget i menyn.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FAC5B7D5-2B5A-40E6-9C89-C88719F95F2F}" type="datetime1">
              <a:rPr lang="sv-SE" smtClean="0"/>
              <a:t>2024-03-11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D902A238-18A8-4BDF-979A-E951C0821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367" y="478365"/>
            <a:ext cx="11235267" cy="768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E66A6F27-B334-4257-9662-90B3EA9133B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8367" y="1350434"/>
            <a:ext cx="6945600" cy="46101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/>
              <a:t>Klicka här för att ändra text.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0641035-7216-48C7-A5DC-A9AD52FFC4DD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 rot="2700000">
            <a:off x="8231999" y="1636799"/>
            <a:ext cx="192000" cy="19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37" hasCustomPrompt="1"/>
          </p:nvPr>
        </p:nvSpPr>
        <p:spPr>
          <a:xfrm>
            <a:off x="7903633" y="1350433"/>
            <a:ext cx="3810001" cy="432000"/>
          </a:xfrm>
          <a:ln w="31750">
            <a:noFill/>
            <a:miter lim="800000"/>
          </a:ln>
        </p:spPr>
        <p:txBody>
          <a:bodyPr lIns="0" tIns="0" anchor="t" anchorCtr="0">
            <a:normAutofit/>
          </a:bodyPr>
          <a:lstStyle>
            <a:lvl1pPr>
              <a:defRPr sz="2000" b="1" spc="0" baseline="0">
                <a:latin typeface="+mn-lt"/>
              </a:defRPr>
            </a:lvl1pPr>
          </a:lstStyle>
          <a:p>
            <a:pPr lvl="0"/>
            <a:r>
              <a:rPr lang="sv-SE"/>
              <a:t>Lägg till rubrik</a:t>
            </a:r>
          </a:p>
        </p:txBody>
      </p:sp>
    </p:spTree>
    <p:extLst>
      <p:ext uri="{BB962C8B-B14F-4D97-AF65-F5344CB8AC3E}">
        <p14:creationId xmlns:p14="http://schemas.microsoft.com/office/powerpoint/2010/main" val="2193476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bild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0C1F19-0230-4009-A2C4-1657CBA59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367" y="478365"/>
            <a:ext cx="5136000" cy="768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E637FDA-3FFB-4E88-A376-F7B3E1E2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09D3-57B0-4BB3-BAE7-0E91465A9429}" type="datetime1">
              <a:rPr lang="sv-SE" smtClean="0"/>
              <a:t>2024-03-11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A467239-01FE-4FEE-A714-2A2CD7A8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8A22486-B0D4-402D-845D-1B6C1107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CFAA4906-5E49-4FD8-8F8B-E505A25B2F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478365"/>
            <a:ext cx="5617633" cy="5482168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333" baseline="0"/>
            </a:lvl1pPr>
          </a:lstStyle>
          <a:p>
            <a:r>
              <a:rPr lang="sv-SE"/>
              <a:t>Klicka här och infoga bild via knappen Bild i menyflik Infoga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5CBB588F-A7D3-4A09-A632-4B802091E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8367" y="1350434"/>
            <a:ext cx="5136000" cy="46101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/>
              <a:t>Klicka här för att ändra text.</a:t>
            </a:r>
          </a:p>
        </p:txBody>
      </p:sp>
    </p:spTree>
    <p:extLst>
      <p:ext uri="{BB962C8B-B14F-4D97-AF65-F5344CB8AC3E}">
        <p14:creationId xmlns:p14="http://schemas.microsoft.com/office/powerpoint/2010/main" val="3059889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bild 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CFAA4906-5E49-4FD8-8F8B-E505A25B2F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368" y="478365"/>
            <a:ext cx="5617633" cy="5482168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333" baseline="0"/>
            </a:lvl1pPr>
          </a:lstStyle>
          <a:p>
            <a:r>
              <a:rPr lang="sv-SE"/>
              <a:t>Klicka här och infoga bild via knappen Bild i menyflik Infoga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00C1F19-0230-4009-A2C4-1657CBA59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7633" y="478365"/>
            <a:ext cx="5136000" cy="768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E637FDA-3FFB-4E88-A376-F7B3E1E2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547F-C091-45DD-B006-B2B6DC026999}" type="datetime1">
              <a:rPr lang="sv-SE" smtClean="0"/>
              <a:t>2024-03-11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A467239-01FE-4FEE-A714-2A2CD7A8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8A22486-B0D4-402D-845D-1B6C1107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5CBB588F-A7D3-4A09-A632-4B802091E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77633" y="1350434"/>
            <a:ext cx="5136000" cy="46101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/>
              <a:t>Klicka här för att ändra text.</a:t>
            </a:r>
          </a:p>
        </p:txBody>
      </p:sp>
    </p:spTree>
    <p:extLst>
      <p:ext uri="{BB962C8B-B14F-4D97-AF65-F5344CB8AC3E}">
        <p14:creationId xmlns:p14="http://schemas.microsoft.com/office/powerpoint/2010/main" val="15897001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not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Lägg till rubrik</a:t>
            </a:r>
          </a:p>
        </p:txBody>
      </p:sp>
      <p:grpSp>
        <p:nvGrpSpPr>
          <p:cNvPr id="7" name="Grupp 6"/>
          <p:cNvGrpSpPr/>
          <p:nvPr userDrawn="1"/>
        </p:nvGrpSpPr>
        <p:grpSpPr>
          <a:xfrm flipH="1">
            <a:off x="7940985" y="1448061"/>
            <a:ext cx="3754161" cy="2750872"/>
            <a:chOff x="2412000" y="1095795"/>
            <a:chExt cx="4321659" cy="3171405"/>
          </a:xfrm>
        </p:grpSpPr>
        <p:sp>
          <p:nvSpPr>
            <p:cNvPr id="8" name="Frihandsfigur 7"/>
            <p:cNvSpPr/>
            <p:nvPr/>
          </p:nvSpPr>
          <p:spPr>
            <a:xfrm rot="10800000">
              <a:off x="2412000" y="1114424"/>
              <a:ext cx="4320000" cy="3152776"/>
            </a:xfrm>
            <a:custGeom>
              <a:avLst/>
              <a:gdLst>
                <a:gd name="connsiteX0" fmla="*/ 3011900 w 4320000"/>
                <a:gd name="connsiteY0" fmla="*/ 3152776 h 3152776"/>
                <a:gd name="connsiteX1" fmla="*/ 1308100 w 4320000"/>
                <a:gd name="connsiteY1" fmla="*/ 3152776 h 3152776"/>
                <a:gd name="connsiteX2" fmla="*/ 0 w 4320000"/>
                <a:gd name="connsiteY2" fmla="*/ 1844676 h 3152776"/>
                <a:gd name="connsiteX3" fmla="*/ 1308100 w 4320000"/>
                <a:gd name="connsiteY3" fmla="*/ 536576 h 3152776"/>
                <a:gd name="connsiteX4" fmla="*/ 1769475 w 4320000"/>
                <a:gd name="connsiteY4" fmla="*/ 536576 h 3152776"/>
                <a:gd name="connsiteX5" fmla="*/ 1769475 w 4320000"/>
                <a:gd name="connsiteY5" fmla="*/ 0 h 3152776"/>
                <a:gd name="connsiteX6" fmla="*/ 2429228 w 4320000"/>
                <a:gd name="connsiteY6" fmla="*/ 536576 h 3152776"/>
                <a:gd name="connsiteX7" fmla="*/ 3011900 w 4320000"/>
                <a:gd name="connsiteY7" fmla="*/ 536576 h 3152776"/>
                <a:gd name="connsiteX8" fmla="*/ 4320000 w 4320000"/>
                <a:gd name="connsiteY8" fmla="*/ 1844676 h 3152776"/>
                <a:gd name="connsiteX9" fmla="*/ 3011900 w 4320000"/>
                <a:gd name="connsiteY9" fmla="*/ 315277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860915 w 4320000"/>
                <a:gd name="connsiteY9" fmla="*/ 6280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94215 w 4320000"/>
                <a:gd name="connsiteY9" fmla="*/ 53276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91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  <a:gd name="connsiteX0" fmla="*/ 1769475 w 4320000"/>
                <a:gd name="connsiteY0" fmla="*/ 577851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00" h="3152776">
                  <a:moveTo>
                    <a:pt x="1769475" y="577851"/>
                  </a:moveTo>
                  <a:lnTo>
                    <a:pt x="1769475" y="0"/>
                  </a:lnTo>
                  <a:lnTo>
                    <a:pt x="2429228" y="536576"/>
                  </a:lnTo>
                  <a:lnTo>
                    <a:pt x="3011900" y="536576"/>
                  </a:lnTo>
                  <a:cubicBezTo>
                    <a:pt x="3734344" y="536576"/>
                    <a:pt x="4320000" y="1122232"/>
                    <a:pt x="4320000" y="1844676"/>
                  </a:cubicBezTo>
                  <a:cubicBezTo>
                    <a:pt x="4320000" y="2567120"/>
                    <a:pt x="3734344" y="3152776"/>
                    <a:pt x="3011900" y="3152776"/>
                  </a:cubicBezTo>
                  <a:lnTo>
                    <a:pt x="1308100" y="3152776"/>
                  </a:lnTo>
                  <a:cubicBezTo>
                    <a:pt x="585656" y="3152776"/>
                    <a:pt x="0" y="2567120"/>
                    <a:pt x="0" y="1844676"/>
                  </a:cubicBezTo>
                  <a:cubicBezTo>
                    <a:pt x="0" y="1122232"/>
                    <a:pt x="585656" y="536576"/>
                    <a:pt x="1308100" y="536576"/>
                  </a:cubicBezTo>
                  <a:lnTo>
                    <a:pt x="1575165" y="535941"/>
                  </a:lnTo>
                </a:path>
              </a:pathLst>
            </a:custGeom>
            <a:noFill/>
            <a:ln w="44450">
              <a:solidFill>
                <a:schemeClr val="accent1"/>
              </a:solidFill>
              <a:miter lim="800000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9" name="Båge 13"/>
            <p:cNvSpPr/>
            <p:nvPr/>
          </p:nvSpPr>
          <p:spPr>
            <a:xfrm rot="1153800">
              <a:off x="5776949" y="1095795"/>
              <a:ext cx="956710" cy="704275"/>
            </a:xfrm>
            <a:custGeom>
              <a:avLst/>
              <a:gdLst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2" fmla="*/ 1212208 w 2424415"/>
                <a:gd name="connsiteY2" fmla="*/ 699223 h 1398446"/>
                <a:gd name="connsiteX3" fmla="*/ 1212208 w 2424415"/>
                <a:gd name="connsiteY3" fmla="*/ 0 h 1398446"/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2" fmla="*/ 0 w 954617"/>
                <a:gd name="connsiteY2" fmla="*/ 700577 h 700577"/>
                <a:gd name="connsiteX3" fmla="*/ 0 w 954617"/>
                <a:gd name="connsiteY3" fmla="*/ 1354 h 700577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2" fmla="*/ 0 w 954617"/>
                <a:gd name="connsiteY2" fmla="*/ 701743 h 701743"/>
                <a:gd name="connsiteX3" fmla="*/ 0 w 954617"/>
                <a:gd name="connsiteY3" fmla="*/ 2520 h 701743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2" fmla="*/ 0 w 954617"/>
                <a:gd name="connsiteY2" fmla="*/ 701897 h 701897"/>
                <a:gd name="connsiteX3" fmla="*/ 0 w 954617"/>
                <a:gd name="connsiteY3" fmla="*/ 2674 h 701897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2" fmla="*/ 0 w 954617"/>
                <a:gd name="connsiteY2" fmla="*/ 702071 h 702071"/>
                <a:gd name="connsiteX3" fmla="*/ 0 w 954617"/>
                <a:gd name="connsiteY3" fmla="*/ 2848 h 702071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2" fmla="*/ 0 w 954617"/>
                <a:gd name="connsiteY2" fmla="*/ 702311 h 702311"/>
                <a:gd name="connsiteX3" fmla="*/ 0 w 954617"/>
                <a:gd name="connsiteY3" fmla="*/ 3088 h 70231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2" fmla="*/ 0 w 954617"/>
                <a:gd name="connsiteY2" fmla="*/ 699493 h 699493"/>
                <a:gd name="connsiteX3" fmla="*/ 0 w 954617"/>
                <a:gd name="connsiteY3" fmla="*/ 270 h 699493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2" fmla="*/ 0 w 954617"/>
                <a:gd name="connsiteY2" fmla="*/ 699514 h 699514"/>
                <a:gd name="connsiteX3" fmla="*/ 0 w 954617"/>
                <a:gd name="connsiteY3" fmla="*/ 291 h 699514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2" fmla="*/ 0 w 954617"/>
                <a:gd name="connsiteY2" fmla="*/ 699656 h 699656"/>
                <a:gd name="connsiteX3" fmla="*/ 0 w 954617"/>
                <a:gd name="connsiteY3" fmla="*/ 433 h 699656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2" fmla="*/ 0 w 954617"/>
                <a:gd name="connsiteY2" fmla="*/ 699712 h 699712"/>
                <a:gd name="connsiteX3" fmla="*/ 0 w 954617"/>
                <a:gd name="connsiteY3" fmla="*/ 489 h 699712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2" fmla="*/ 0 w 954617"/>
                <a:gd name="connsiteY2" fmla="*/ 699660 h 699660"/>
                <a:gd name="connsiteX3" fmla="*/ 0 w 954617"/>
                <a:gd name="connsiteY3" fmla="*/ 437 h 699660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2" fmla="*/ 0 w 954617"/>
                <a:gd name="connsiteY2" fmla="*/ 699521 h 699521"/>
                <a:gd name="connsiteX3" fmla="*/ 0 w 954617"/>
                <a:gd name="connsiteY3" fmla="*/ 298 h 699521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2" fmla="*/ 0 w 954617"/>
                <a:gd name="connsiteY2" fmla="*/ 699417 h 699417"/>
                <a:gd name="connsiteX3" fmla="*/ 0 w 954617"/>
                <a:gd name="connsiteY3" fmla="*/ 194 h 699417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2" fmla="*/ 0 w 954617"/>
                <a:gd name="connsiteY2" fmla="*/ 703810 h 703810"/>
                <a:gd name="connsiteX3" fmla="*/ 0 w 954617"/>
                <a:gd name="connsiteY3" fmla="*/ 4587 h 703810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2" fmla="*/ 0 w 954617"/>
                <a:gd name="connsiteY2" fmla="*/ 706149 h 706149"/>
                <a:gd name="connsiteX3" fmla="*/ 0 w 954617"/>
                <a:gd name="connsiteY3" fmla="*/ 6926 h 706149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2" fmla="*/ 0 w 954617"/>
                <a:gd name="connsiteY2" fmla="*/ 707520 h 707520"/>
                <a:gd name="connsiteX3" fmla="*/ 0 w 954617"/>
                <a:gd name="connsiteY3" fmla="*/ 8297 h 707520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8622 w 954617"/>
                <a:gd name="connsiteY1" fmla="*/ 278783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2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9668 w 954617"/>
                <a:gd name="connsiteY1" fmla="*/ 28178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2666 w 954617"/>
                <a:gd name="connsiteY1" fmla="*/ 280735 h 707630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2666 w 954617"/>
                <a:gd name="connsiteY1" fmla="*/ 276317 h 703212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0575 w 954617"/>
                <a:gd name="connsiteY1" fmla="*/ 270322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5052 h 704275"/>
                <a:gd name="connsiteX1" fmla="*/ 954617 w 956710"/>
                <a:gd name="connsiteY1" fmla="*/ 273336 h 704275"/>
                <a:gd name="connsiteX2" fmla="*/ 0 w 956710"/>
                <a:gd name="connsiteY2" fmla="*/ 704275 h 704275"/>
                <a:gd name="connsiteX3" fmla="*/ 0 w 956710"/>
                <a:gd name="connsiteY3" fmla="*/ 5052 h 704275"/>
                <a:gd name="connsiteX0" fmla="*/ 0 w 956710"/>
                <a:gd name="connsiteY0" fmla="*/ 5052 h 704275"/>
                <a:gd name="connsiteX1" fmla="*/ 956710 w 956710"/>
                <a:gd name="connsiteY1" fmla="*/ 279333 h 70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710" h="704275" stroke="0" extrusionOk="0">
                  <a:moveTo>
                    <a:pt x="0" y="5052"/>
                  </a:moveTo>
                  <a:cubicBezTo>
                    <a:pt x="379417" y="-24160"/>
                    <a:pt x="617010" y="74362"/>
                    <a:pt x="954617" y="273336"/>
                  </a:cubicBezTo>
                  <a:lnTo>
                    <a:pt x="0" y="704275"/>
                  </a:lnTo>
                  <a:lnTo>
                    <a:pt x="0" y="5052"/>
                  </a:lnTo>
                  <a:close/>
                </a:path>
                <a:path w="956710" h="704275" fill="none">
                  <a:moveTo>
                    <a:pt x="0" y="5052"/>
                  </a:moveTo>
                  <a:cubicBezTo>
                    <a:pt x="372796" y="5052"/>
                    <a:pt x="690559" y="92422"/>
                    <a:pt x="956710" y="279333"/>
                  </a:cubicBezTo>
                </a:path>
              </a:pathLst>
            </a:custGeom>
            <a:ln w="4445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</p:grpSp>
      <p:sp>
        <p:nvSpPr>
          <p:cNvPr id="11" name="Platshållare för innehåll 7"/>
          <p:cNvSpPr>
            <a:spLocks noGrp="1"/>
          </p:cNvSpPr>
          <p:nvPr>
            <p:ph sz="quarter" idx="25"/>
          </p:nvPr>
        </p:nvSpPr>
        <p:spPr>
          <a:xfrm>
            <a:off x="478368" y="1350434"/>
            <a:ext cx="6945600" cy="4610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26" hasCustomPrompt="1"/>
          </p:nvPr>
        </p:nvSpPr>
        <p:spPr>
          <a:xfrm>
            <a:off x="7903633" y="1422400"/>
            <a:ext cx="3810000" cy="2269067"/>
          </a:xfrm>
        </p:spPr>
        <p:txBody>
          <a:bodyPr lIns="180000" tIns="180000" rIns="180000" bIns="180000" anchor="ctr">
            <a:normAutofit/>
          </a:bodyPr>
          <a:lstStyle>
            <a:lvl1pPr algn="ctr">
              <a:defRPr sz="2400" b="0" i="1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F043FACE-1A95-4511-A301-D615807F934A}" type="datetime1">
              <a:rPr lang="sv-SE" smtClean="0"/>
              <a:t>2024-03-11</a:t>
            </a:fld>
            <a:endParaRPr lang="sv-SE"/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2015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, rubrik vänster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5960535"/>
          </a:xfrm>
          <a:solidFill>
            <a:schemeClr val="accent5"/>
          </a:solidFill>
        </p:spPr>
        <p:txBody>
          <a:bodyPr lIns="144000" tIns="72000" anchor="t">
            <a:normAutofit/>
          </a:bodyPr>
          <a:lstStyle>
            <a:lvl1pPr algn="l">
              <a:defRPr sz="1333" baseline="0"/>
            </a:lvl1pPr>
          </a:lstStyle>
          <a:p>
            <a:r>
              <a:rPr lang="sv-SE"/>
              <a:t>Klicka här och infoga bild via knappen Bild i menyflik Infoga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F03F24F-976E-4A41-A081-890269C7F25C}" type="datetime1">
              <a:rPr lang="sv-SE" smtClean="0"/>
              <a:t>2024-03-11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48F918F8-630B-4938-985C-5534B6A3F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367" y="480485"/>
            <a:ext cx="4762500" cy="5001600"/>
          </a:xfrm>
          <a:effectLst/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kern="0" spc="-107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lägga till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D66796-E07E-4CC7-9C6C-657D4680F7F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6000" y="0"/>
            <a:ext cx="6096000" cy="5961600"/>
          </a:xfrm>
          <a:solidFill>
            <a:srgbClr val="00427A">
              <a:alpha val="85098"/>
            </a:srgbClr>
          </a:solidFill>
        </p:spPr>
        <p:txBody>
          <a:bodyPr lIns="360000" tIns="360000" rIns="360000" bIns="360000"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Här kan du lägga till text eller grafik.</a:t>
            </a:r>
          </a:p>
        </p:txBody>
      </p:sp>
    </p:spTree>
    <p:extLst>
      <p:ext uri="{BB962C8B-B14F-4D97-AF65-F5344CB8AC3E}">
        <p14:creationId xmlns:p14="http://schemas.microsoft.com/office/powerpoint/2010/main" val="46742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bild, sidfot, vit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478367" y="480484"/>
            <a:ext cx="11235267" cy="5480051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333" baseline="0"/>
            </a:lvl1pPr>
          </a:lstStyle>
          <a:p>
            <a:r>
              <a:rPr lang="sv-SE"/>
              <a:t>Klicka här och infoga bild via knappen Bild i menyflik Infoga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236133" y="1350433"/>
            <a:ext cx="9719735" cy="2074115"/>
          </a:xfrm>
        </p:spPr>
        <p:txBody>
          <a:bodyPr anchor="b"/>
          <a:lstStyle>
            <a:lvl1pPr algn="ctr">
              <a:lnSpc>
                <a:spcPct val="85000"/>
              </a:lnSpc>
              <a:defRPr sz="5333" kern="0" spc="-107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1236133" y="3592549"/>
            <a:ext cx="9719735" cy="1601752"/>
          </a:xfrm>
        </p:spPr>
        <p:txBody>
          <a:bodyPr>
            <a:normAutofit/>
          </a:bodyPr>
          <a:lstStyle>
            <a:lvl1pPr algn="ctr">
              <a:lnSpc>
                <a:spcPct val="95000"/>
              </a:lnSpc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E3245C1-D344-42EE-98ED-5D7DD3E74EE9}" type="datetime1">
              <a:rPr lang="sv-SE" smtClean="0"/>
              <a:t>2024-03-11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7961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, innehåll v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8A37E02B-06F2-49F0-BE0E-689EA4C3F7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5960535"/>
          </a:xfrm>
          <a:solidFill>
            <a:schemeClr val="accent5"/>
          </a:solidFill>
        </p:spPr>
        <p:txBody>
          <a:bodyPr lIns="144000" tIns="72000" anchor="t">
            <a:normAutofit/>
          </a:bodyPr>
          <a:lstStyle>
            <a:lvl1pPr algn="ctr">
              <a:defRPr sz="1333" baseline="0"/>
            </a:lvl1pPr>
          </a:lstStyle>
          <a:p>
            <a:r>
              <a:rPr lang="sv-SE"/>
              <a:t>Klicka här och infoga bild via knappen Bild i menyflik Infoga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74304A9-AB1F-4FC0-A308-05A2ABAE6F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748732-0971-4FEA-ABD1-69385C3B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76BB-3F00-422E-AD42-6EB263DC30E2}" type="datetime1">
              <a:rPr lang="sv-SE" smtClean="0"/>
              <a:t>2024-03-11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8734AEE-519F-42A1-986C-102148BD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5E0B101-04F6-4AB3-AEBE-3B170B8A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94EB835-DD35-405B-932E-86D3D88696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8368" y="1350434"/>
            <a:ext cx="11235267" cy="4610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02279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is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145367" y="1239865"/>
            <a:ext cx="5901267" cy="3597179"/>
          </a:xfrm>
        </p:spPr>
        <p:txBody>
          <a:bodyPr lIns="180000" tIns="180000" rIns="180000" bIns="180000" anchor="ctr"/>
          <a:lstStyle>
            <a:lvl1pPr algn="ctr">
              <a:lnSpc>
                <a:spcPct val="90000"/>
              </a:lnSpc>
              <a:defRPr sz="3200" b="0" i="1" kern="1200" spc="-53" baseline="0"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sv-SE"/>
              <a:t>Lägg till text</a:t>
            </a:r>
          </a:p>
        </p:txBody>
      </p:sp>
      <p:grpSp>
        <p:nvGrpSpPr>
          <p:cNvPr id="7" name="Grupp 6"/>
          <p:cNvGrpSpPr/>
          <p:nvPr userDrawn="1"/>
        </p:nvGrpSpPr>
        <p:grpSpPr>
          <a:xfrm>
            <a:off x="3216001" y="1264749"/>
            <a:ext cx="5762212" cy="4228540"/>
            <a:chOff x="2412000" y="1095795"/>
            <a:chExt cx="4321659" cy="3171405"/>
          </a:xfrm>
        </p:grpSpPr>
        <p:sp>
          <p:nvSpPr>
            <p:cNvPr id="8" name="Frihandsfigur 7"/>
            <p:cNvSpPr/>
            <p:nvPr/>
          </p:nvSpPr>
          <p:spPr>
            <a:xfrm rot="10800000">
              <a:off x="2412000" y="1114424"/>
              <a:ext cx="4320000" cy="3152776"/>
            </a:xfrm>
            <a:custGeom>
              <a:avLst/>
              <a:gdLst>
                <a:gd name="connsiteX0" fmla="*/ 3011900 w 4320000"/>
                <a:gd name="connsiteY0" fmla="*/ 3152776 h 3152776"/>
                <a:gd name="connsiteX1" fmla="*/ 1308100 w 4320000"/>
                <a:gd name="connsiteY1" fmla="*/ 3152776 h 3152776"/>
                <a:gd name="connsiteX2" fmla="*/ 0 w 4320000"/>
                <a:gd name="connsiteY2" fmla="*/ 1844676 h 3152776"/>
                <a:gd name="connsiteX3" fmla="*/ 1308100 w 4320000"/>
                <a:gd name="connsiteY3" fmla="*/ 536576 h 3152776"/>
                <a:gd name="connsiteX4" fmla="*/ 1769475 w 4320000"/>
                <a:gd name="connsiteY4" fmla="*/ 536576 h 3152776"/>
                <a:gd name="connsiteX5" fmla="*/ 1769475 w 4320000"/>
                <a:gd name="connsiteY5" fmla="*/ 0 h 3152776"/>
                <a:gd name="connsiteX6" fmla="*/ 2429228 w 4320000"/>
                <a:gd name="connsiteY6" fmla="*/ 536576 h 3152776"/>
                <a:gd name="connsiteX7" fmla="*/ 3011900 w 4320000"/>
                <a:gd name="connsiteY7" fmla="*/ 536576 h 3152776"/>
                <a:gd name="connsiteX8" fmla="*/ 4320000 w 4320000"/>
                <a:gd name="connsiteY8" fmla="*/ 1844676 h 3152776"/>
                <a:gd name="connsiteX9" fmla="*/ 3011900 w 4320000"/>
                <a:gd name="connsiteY9" fmla="*/ 315277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860915 w 4320000"/>
                <a:gd name="connsiteY9" fmla="*/ 6280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94215 w 4320000"/>
                <a:gd name="connsiteY9" fmla="*/ 53276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91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  <a:gd name="connsiteX0" fmla="*/ 1769475 w 4320000"/>
                <a:gd name="connsiteY0" fmla="*/ 577851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00" h="3152776">
                  <a:moveTo>
                    <a:pt x="1769475" y="577851"/>
                  </a:moveTo>
                  <a:lnTo>
                    <a:pt x="1769475" y="0"/>
                  </a:lnTo>
                  <a:lnTo>
                    <a:pt x="2429228" y="536576"/>
                  </a:lnTo>
                  <a:lnTo>
                    <a:pt x="3011900" y="536576"/>
                  </a:lnTo>
                  <a:cubicBezTo>
                    <a:pt x="3734344" y="536576"/>
                    <a:pt x="4320000" y="1122232"/>
                    <a:pt x="4320000" y="1844676"/>
                  </a:cubicBezTo>
                  <a:cubicBezTo>
                    <a:pt x="4320000" y="2567120"/>
                    <a:pt x="3734344" y="3152776"/>
                    <a:pt x="3011900" y="3152776"/>
                  </a:cubicBezTo>
                  <a:lnTo>
                    <a:pt x="1308100" y="3152776"/>
                  </a:lnTo>
                  <a:cubicBezTo>
                    <a:pt x="585656" y="3152776"/>
                    <a:pt x="0" y="2567120"/>
                    <a:pt x="0" y="1844676"/>
                  </a:cubicBezTo>
                  <a:cubicBezTo>
                    <a:pt x="0" y="1122232"/>
                    <a:pt x="585656" y="536576"/>
                    <a:pt x="1308100" y="536576"/>
                  </a:cubicBezTo>
                  <a:lnTo>
                    <a:pt x="1575165" y="535941"/>
                  </a:lnTo>
                </a:path>
              </a:pathLst>
            </a:custGeom>
            <a:noFill/>
            <a:ln w="63500">
              <a:solidFill>
                <a:schemeClr val="accent1"/>
              </a:solidFill>
              <a:miter lim="800000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9" name="Båge 13"/>
            <p:cNvSpPr/>
            <p:nvPr/>
          </p:nvSpPr>
          <p:spPr>
            <a:xfrm rot="1153800">
              <a:off x="5776949" y="1095795"/>
              <a:ext cx="956710" cy="704275"/>
            </a:xfrm>
            <a:custGeom>
              <a:avLst/>
              <a:gdLst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2" fmla="*/ 1212208 w 2424415"/>
                <a:gd name="connsiteY2" fmla="*/ 699223 h 1398446"/>
                <a:gd name="connsiteX3" fmla="*/ 1212208 w 2424415"/>
                <a:gd name="connsiteY3" fmla="*/ 0 h 1398446"/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2" fmla="*/ 0 w 954617"/>
                <a:gd name="connsiteY2" fmla="*/ 700577 h 700577"/>
                <a:gd name="connsiteX3" fmla="*/ 0 w 954617"/>
                <a:gd name="connsiteY3" fmla="*/ 1354 h 700577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2" fmla="*/ 0 w 954617"/>
                <a:gd name="connsiteY2" fmla="*/ 701743 h 701743"/>
                <a:gd name="connsiteX3" fmla="*/ 0 w 954617"/>
                <a:gd name="connsiteY3" fmla="*/ 2520 h 701743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2" fmla="*/ 0 w 954617"/>
                <a:gd name="connsiteY2" fmla="*/ 701897 h 701897"/>
                <a:gd name="connsiteX3" fmla="*/ 0 w 954617"/>
                <a:gd name="connsiteY3" fmla="*/ 2674 h 701897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2" fmla="*/ 0 w 954617"/>
                <a:gd name="connsiteY2" fmla="*/ 702071 h 702071"/>
                <a:gd name="connsiteX3" fmla="*/ 0 w 954617"/>
                <a:gd name="connsiteY3" fmla="*/ 2848 h 702071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2" fmla="*/ 0 w 954617"/>
                <a:gd name="connsiteY2" fmla="*/ 702311 h 702311"/>
                <a:gd name="connsiteX3" fmla="*/ 0 w 954617"/>
                <a:gd name="connsiteY3" fmla="*/ 3088 h 70231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2" fmla="*/ 0 w 954617"/>
                <a:gd name="connsiteY2" fmla="*/ 699493 h 699493"/>
                <a:gd name="connsiteX3" fmla="*/ 0 w 954617"/>
                <a:gd name="connsiteY3" fmla="*/ 270 h 699493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2" fmla="*/ 0 w 954617"/>
                <a:gd name="connsiteY2" fmla="*/ 699514 h 699514"/>
                <a:gd name="connsiteX3" fmla="*/ 0 w 954617"/>
                <a:gd name="connsiteY3" fmla="*/ 291 h 699514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2" fmla="*/ 0 w 954617"/>
                <a:gd name="connsiteY2" fmla="*/ 699656 h 699656"/>
                <a:gd name="connsiteX3" fmla="*/ 0 w 954617"/>
                <a:gd name="connsiteY3" fmla="*/ 433 h 699656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2" fmla="*/ 0 w 954617"/>
                <a:gd name="connsiteY2" fmla="*/ 699712 h 699712"/>
                <a:gd name="connsiteX3" fmla="*/ 0 w 954617"/>
                <a:gd name="connsiteY3" fmla="*/ 489 h 699712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2" fmla="*/ 0 w 954617"/>
                <a:gd name="connsiteY2" fmla="*/ 699660 h 699660"/>
                <a:gd name="connsiteX3" fmla="*/ 0 w 954617"/>
                <a:gd name="connsiteY3" fmla="*/ 437 h 699660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2" fmla="*/ 0 w 954617"/>
                <a:gd name="connsiteY2" fmla="*/ 699521 h 699521"/>
                <a:gd name="connsiteX3" fmla="*/ 0 w 954617"/>
                <a:gd name="connsiteY3" fmla="*/ 298 h 699521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2" fmla="*/ 0 w 954617"/>
                <a:gd name="connsiteY2" fmla="*/ 699417 h 699417"/>
                <a:gd name="connsiteX3" fmla="*/ 0 w 954617"/>
                <a:gd name="connsiteY3" fmla="*/ 194 h 699417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2" fmla="*/ 0 w 954617"/>
                <a:gd name="connsiteY2" fmla="*/ 703810 h 703810"/>
                <a:gd name="connsiteX3" fmla="*/ 0 w 954617"/>
                <a:gd name="connsiteY3" fmla="*/ 4587 h 703810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2" fmla="*/ 0 w 954617"/>
                <a:gd name="connsiteY2" fmla="*/ 706149 h 706149"/>
                <a:gd name="connsiteX3" fmla="*/ 0 w 954617"/>
                <a:gd name="connsiteY3" fmla="*/ 6926 h 706149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2" fmla="*/ 0 w 954617"/>
                <a:gd name="connsiteY2" fmla="*/ 707520 h 707520"/>
                <a:gd name="connsiteX3" fmla="*/ 0 w 954617"/>
                <a:gd name="connsiteY3" fmla="*/ 8297 h 707520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8622 w 954617"/>
                <a:gd name="connsiteY1" fmla="*/ 278783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2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9668 w 954617"/>
                <a:gd name="connsiteY1" fmla="*/ 28178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2666 w 954617"/>
                <a:gd name="connsiteY1" fmla="*/ 280735 h 707630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2666 w 954617"/>
                <a:gd name="connsiteY1" fmla="*/ 276317 h 703212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0575 w 954617"/>
                <a:gd name="connsiteY1" fmla="*/ 270322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5052 h 704275"/>
                <a:gd name="connsiteX1" fmla="*/ 954617 w 956710"/>
                <a:gd name="connsiteY1" fmla="*/ 273336 h 704275"/>
                <a:gd name="connsiteX2" fmla="*/ 0 w 956710"/>
                <a:gd name="connsiteY2" fmla="*/ 704275 h 704275"/>
                <a:gd name="connsiteX3" fmla="*/ 0 w 956710"/>
                <a:gd name="connsiteY3" fmla="*/ 5052 h 704275"/>
                <a:gd name="connsiteX0" fmla="*/ 0 w 956710"/>
                <a:gd name="connsiteY0" fmla="*/ 5052 h 704275"/>
                <a:gd name="connsiteX1" fmla="*/ 956710 w 956710"/>
                <a:gd name="connsiteY1" fmla="*/ 279333 h 70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710" h="704275" stroke="0" extrusionOk="0">
                  <a:moveTo>
                    <a:pt x="0" y="5052"/>
                  </a:moveTo>
                  <a:cubicBezTo>
                    <a:pt x="379417" y="-24160"/>
                    <a:pt x="617010" y="74362"/>
                    <a:pt x="954617" y="273336"/>
                  </a:cubicBezTo>
                  <a:lnTo>
                    <a:pt x="0" y="704275"/>
                  </a:lnTo>
                  <a:lnTo>
                    <a:pt x="0" y="5052"/>
                  </a:lnTo>
                  <a:close/>
                </a:path>
                <a:path w="956710" h="704275" fill="none">
                  <a:moveTo>
                    <a:pt x="0" y="5052"/>
                  </a:moveTo>
                  <a:cubicBezTo>
                    <a:pt x="372796" y="5052"/>
                    <a:pt x="690559" y="92422"/>
                    <a:pt x="956710" y="279333"/>
                  </a:cubicBezTo>
                </a:path>
              </a:pathLst>
            </a:custGeom>
            <a:ln w="6350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29DA-4C34-4284-82E1-01DAD2E2B04A}" type="datetime1">
              <a:rPr lang="sv-SE" smtClean="0"/>
              <a:t>2024-03-11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400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is rubrik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145367" y="1344000"/>
            <a:ext cx="5901267" cy="3504000"/>
          </a:xfrm>
        </p:spPr>
        <p:txBody>
          <a:bodyPr lIns="180000" tIns="180000" rIns="180000" bIns="180000" anchor="ctr"/>
          <a:lstStyle>
            <a:lvl1pPr algn="ctr">
              <a:lnSpc>
                <a:spcPct val="80000"/>
              </a:lnSpc>
              <a:defRPr sz="5333" kern="0" spc="-107" baseline="0"/>
            </a:lvl1pPr>
          </a:lstStyle>
          <a:p>
            <a:r>
              <a:rPr lang="sv-SE"/>
              <a:t>Lägg till rubrik</a:t>
            </a:r>
          </a:p>
        </p:txBody>
      </p:sp>
      <p:grpSp>
        <p:nvGrpSpPr>
          <p:cNvPr id="7" name="Grupp 6"/>
          <p:cNvGrpSpPr/>
          <p:nvPr userDrawn="1"/>
        </p:nvGrpSpPr>
        <p:grpSpPr>
          <a:xfrm>
            <a:off x="3216001" y="1264749"/>
            <a:ext cx="5762212" cy="4228540"/>
            <a:chOff x="2412000" y="1095795"/>
            <a:chExt cx="4321659" cy="3171405"/>
          </a:xfrm>
        </p:grpSpPr>
        <p:sp>
          <p:nvSpPr>
            <p:cNvPr id="8" name="Frihandsfigur 7"/>
            <p:cNvSpPr/>
            <p:nvPr/>
          </p:nvSpPr>
          <p:spPr>
            <a:xfrm rot="10800000">
              <a:off x="2412000" y="1114424"/>
              <a:ext cx="4320000" cy="3152776"/>
            </a:xfrm>
            <a:custGeom>
              <a:avLst/>
              <a:gdLst>
                <a:gd name="connsiteX0" fmla="*/ 3011900 w 4320000"/>
                <a:gd name="connsiteY0" fmla="*/ 3152776 h 3152776"/>
                <a:gd name="connsiteX1" fmla="*/ 1308100 w 4320000"/>
                <a:gd name="connsiteY1" fmla="*/ 3152776 h 3152776"/>
                <a:gd name="connsiteX2" fmla="*/ 0 w 4320000"/>
                <a:gd name="connsiteY2" fmla="*/ 1844676 h 3152776"/>
                <a:gd name="connsiteX3" fmla="*/ 1308100 w 4320000"/>
                <a:gd name="connsiteY3" fmla="*/ 536576 h 3152776"/>
                <a:gd name="connsiteX4" fmla="*/ 1769475 w 4320000"/>
                <a:gd name="connsiteY4" fmla="*/ 536576 h 3152776"/>
                <a:gd name="connsiteX5" fmla="*/ 1769475 w 4320000"/>
                <a:gd name="connsiteY5" fmla="*/ 0 h 3152776"/>
                <a:gd name="connsiteX6" fmla="*/ 2429228 w 4320000"/>
                <a:gd name="connsiteY6" fmla="*/ 536576 h 3152776"/>
                <a:gd name="connsiteX7" fmla="*/ 3011900 w 4320000"/>
                <a:gd name="connsiteY7" fmla="*/ 536576 h 3152776"/>
                <a:gd name="connsiteX8" fmla="*/ 4320000 w 4320000"/>
                <a:gd name="connsiteY8" fmla="*/ 1844676 h 3152776"/>
                <a:gd name="connsiteX9" fmla="*/ 3011900 w 4320000"/>
                <a:gd name="connsiteY9" fmla="*/ 315277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860915 w 4320000"/>
                <a:gd name="connsiteY9" fmla="*/ 6280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94215 w 4320000"/>
                <a:gd name="connsiteY9" fmla="*/ 53276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91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  <a:gd name="connsiteX0" fmla="*/ 1769475 w 4320000"/>
                <a:gd name="connsiteY0" fmla="*/ 577851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00" h="3152776">
                  <a:moveTo>
                    <a:pt x="1769475" y="577851"/>
                  </a:moveTo>
                  <a:lnTo>
                    <a:pt x="1769475" y="0"/>
                  </a:lnTo>
                  <a:lnTo>
                    <a:pt x="2429228" y="536576"/>
                  </a:lnTo>
                  <a:lnTo>
                    <a:pt x="3011900" y="536576"/>
                  </a:lnTo>
                  <a:cubicBezTo>
                    <a:pt x="3734344" y="536576"/>
                    <a:pt x="4320000" y="1122232"/>
                    <a:pt x="4320000" y="1844676"/>
                  </a:cubicBezTo>
                  <a:cubicBezTo>
                    <a:pt x="4320000" y="2567120"/>
                    <a:pt x="3734344" y="3152776"/>
                    <a:pt x="3011900" y="3152776"/>
                  </a:cubicBezTo>
                  <a:lnTo>
                    <a:pt x="1308100" y="3152776"/>
                  </a:lnTo>
                  <a:cubicBezTo>
                    <a:pt x="585656" y="3152776"/>
                    <a:pt x="0" y="2567120"/>
                    <a:pt x="0" y="1844676"/>
                  </a:cubicBezTo>
                  <a:cubicBezTo>
                    <a:pt x="0" y="1122232"/>
                    <a:pt x="585656" y="536576"/>
                    <a:pt x="1308100" y="536576"/>
                  </a:cubicBezTo>
                  <a:lnTo>
                    <a:pt x="1575165" y="535941"/>
                  </a:lnTo>
                </a:path>
              </a:pathLst>
            </a:custGeom>
            <a:noFill/>
            <a:ln w="63500">
              <a:solidFill>
                <a:schemeClr val="accent1"/>
              </a:solidFill>
              <a:miter lim="800000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9" name="Båge 13"/>
            <p:cNvSpPr/>
            <p:nvPr/>
          </p:nvSpPr>
          <p:spPr>
            <a:xfrm rot="1153800">
              <a:off x="5776949" y="1095795"/>
              <a:ext cx="956710" cy="704275"/>
            </a:xfrm>
            <a:custGeom>
              <a:avLst/>
              <a:gdLst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2" fmla="*/ 1212208 w 2424415"/>
                <a:gd name="connsiteY2" fmla="*/ 699223 h 1398446"/>
                <a:gd name="connsiteX3" fmla="*/ 1212208 w 2424415"/>
                <a:gd name="connsiteY3" fmla="*/ 0 h 1398446"/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2" fmla="*/ 0 w 954617"/>
                <a:gd name="connsiteY2" fmla="*/ 700577 h 700577"/>
                <a:gd name="connsiteX3" fmla="*/ 0 w 954617"/>
                <a:gd name="connsiteY3" fmla="*/ 1354 h 700577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2" fmla="*/ 0 w 954617"/>
                <a:gd name="connsiteY2" fmla="*/ 701743 h 701743"/>
                <a:gd name="connsiteX3" fmla="*/ 0 w 954617"/>
                <a:gd name="connsiteY3" fmla="*/ 2520 h 701743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2" fmla="*/ 0 w 954617"/>
                <a:gd name="connsiteY2" fmla="*/ 701897 h 701897"/>
                <a:gd name="connsiteX3" fmla="*/ 0 w 954617"/>
                <a:gd name="connsiteY3" fmla="*/ 2674 h 701897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2" fmla="*/ 0 w 954617"/>
                <a:gd name="connsiteY2" fmla="*/ 702071 h 702071"/>
                <a:gd name="connsiteX3" fmla="*/ 0 w 954617"/>
                <a:gd name="connsiteY3" fmla="*/ 2848 h 702071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2" fmla="*/ 0 w 954617"/>
                <a:gd name="connsiteY2" fmla="*/ 702311 h 702311"/>
                <a:gd name="connsiteX3" fmla="*/ 0 w 954617"/>
                <a:gd name="connsiteY3" fmla="*/ 3088 h 70231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2" fmla="*/ 0 w 954617"/>
                <a:gd name="connsiteY2" fmla="*/ 699493 h 699493"/>
                <a:gd name="connsiteX3" fmla="*/ 0 w 954617"/>
                <a:gd name="connsiteY3" fmla="*/ 270 h 699493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2" fmla="*/ 0 w 954617"/>
                <a:gd name="connsiteY2" fmla="*/ 699514 h 699514"/>
                <a:gd name="connsiteX3" fmla="*/ 0 w 954617"/>
                <a:gd name="connsiteY3" fmla="*/ 291 h 699514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2" fmla="*/ 0 w 954617"/>
                <a:gd name="connsiteY2" fmla="*/ 699656 h 699656"/>
                <a:gd name="connsiteX3" fmla="*/ 0 w 954617"/>
                <a:gd name="connsiteY3" fmla="*/ 433 h 699656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2" fmla="*/ 0 w 954617"/>
                <a:gd name="connsiteY2" fmla="*/ 699712 h 699712"/>
                <a:gd name="connsiteX3" fmla="*/ 0 w 954617"/>
                <a:gd name="connsiteY3" fmla="*/ 489 h 699712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2" fmla="*/ 0 w 954617"/>
                <a:gd name="connsiteY2" fmla="*/ 699660 h 699660"/>
                <a:gd name="connsiteX3" fmla="*/ 0 w 954617"/>
                <a:gd name="connsiteY3" fmla="*/ 437 h 699660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2" fmla="*/ 0 w 954617"/>
                <a:gd name="connsiteY2" fmla="*/ 699521 h 699521"/>
                <a:gd name="connsiteX3" fmla="*/ 0 w 954617"/>
                <a:gd name="connsiteY3" fmla="*/ 298 h 699521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2" fmla="*/ 0 w 954617"/>
                <a:gd name="connsiteY2" fmla="*/ 699417 h 699417"/>
                <a:gd name="connsiteX3" fmla="*/ 0 w 954617"/>
                <a:gd name="connsiteY3" fmla="*/ 194 h 699417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2" fmla="*/ 0 w 954617"/>
                <a:gd name="connsiteY2" fmla="*/ 703810 h 703810"/>
                <a:gd name="connsiteX3" fmla="*/ 0 w 954617"/>
                <a:gd name="connsiteY3" fmla="*/ 4587 h 703810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2" fmla="*/ 0 w 954617"/>
                <a:gd name="connsiteY2" fmla="*/ 706149 h 706149"/>
                <a:gd name="connsiteX3" fmla="*/ 0 w 954617"/>
                <a:gd name="connsiteY3" fmla="*/ 6926 h 706149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2" fmla="*/ 0 w 954617"/>
                <a:gd name="connsiteY2" fmla="*/ 707520 h 707520"/>
                <a:gd name="connsiteX3" fmla="*/ 0 w 954617"/>
                <a:gd name="connsiteY3" fmla="*/ 8297 h 707520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8622 w 954617"/>
                <a:gd name="connsiteY1" fmla="*/ 278783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2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9668 w 954617"/>
                <a:gd name="connsiteY1" fmla="*/ 28178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2666 w 954617"/>
                <a:gd name="connsiteY1" fmla="*/ 280735 h 707630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2666 w 954617"/>
                <a:gd name="connsiteY1" fmla="*/ 276317 h 703212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0575 w 954617"/>
                <a:gd name="connsiteY1" fmla="*/ 270322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5052 h 704275"/>
                <a:gd name="connsiteX1" fmla="*/ 954617 w 956710"/>
                <a:gd name="connsiteY1" fmla="*/ 273336 h 704275"/>
                <a:gd name="connsiteX2" fmla="*/ 0 w 956710"/>
                <a:gd name="connsiteY2" fmla="*/ 704275 h 704275"/>
                <a:gd name="connsiteX3" fmla="*/ 0 w 956710"/>
                <a:gd name="connsiteY3" fmla="*/ 5052 h 704275"/>
                <a:gd name="connsiteX0" fmla="*/ 0 w 956710"/>
                <a:gd name="connsiteY0" fmla="*/ 5052 h 704275"/>
                <a:gd name="connsiteX1" fmla="*/ 956710 w 956710"/>
                <a:gd name="connsiteY1" fmla="*/ 279333 h 70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710" h="704275" stroke="0" extrusionOk="0">
                  <a:moveTo>
                    <a:pt x="0" y="5052"/>
                  </a:moveTo>
                  <a:cubicBezTo>
                    <a:pt x="379417" y="-24160"/>
                    <a:pt x="617010" y="74362"/>
                    <a:pt x="954617" y="273336"/>
                  </a:cubicBezTo>
                  <a:lnTo>
                    <a:pt x="0" y="704275"/>
                  </a:lnTo>
                  <a:lnTo>
                    <a:pt x="0" y="5052"/>
                  </a:lnTo>
                  <a:close/>
                </a:path>
                <a:path w="956710" h="704275" fill="none">
                  <a:moveTo>
                    <a:pt x="0" y="5052"/>
                  </a:moveTo>
                  <a:cubicBezTo>
                    <a:pt x="372796" y="5052"/>
                    <a:pt x="690559" y="92422"/>
                    <a:pt x="956710" y="279333"/>
                  </a:cubicBezTo>
                </a:path>
              </a:pathLst>
            </a:custGeom>
            <a:ln w="6350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6384-AF3E-4B20-9795-DCADE2E02EE7}" type="datetime1">
              <a:rPr lang="sv-SE" smtClean="0"/>
              <a:t>2024-03-11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1657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ida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478366"/>
            <a:ext cx="11235267" cy="753535"/>
          </a:xfrm>
        </p:spPr>
        <p:txBody>
          <a:bodyPr/>
          <a:lstStyle/>
          <a:p>
            <a:r>
              <a:rPr lang="sv-SE"/>
              <a:t>Lägg till rubrik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478367" y="1350433"/>
            <a:ext cx="2667000" cy="2688167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333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53" hasCustomPrompt="1"/>
          </p:nvPr>
        </p:nvSpPr>
        <p:spPr>
          <a:xfrm>
            <a:off x="478367" y="4377600"/>
            <a:ext cx="2667000" cy="288000"/>
          </a:xfrm>
        </p:spPr>
        <p:txBody>
          <a:bodyPr>
            <a:noAutofit/>
          </a:bodyPr>
          <a:lstStyle>
            <a:lvl1pPr>
              <a:defRPr sz="1600" b="1" spc="0" baseline="0">
                <a:latin typeface="+mn-lt"/>
              </a:defRPr>
            </a:lvl1pPr>
          </a:lstStyle>
          <a:p>
            <a:pPr lvl="0"/>
            <a:r>
              <a:rPr lang="sv-SE"/>
              <a:t>Plats för personnamn</a:t>
            </a:r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57" hasCustomPrompt="1"/>
          </p:nvPr>
        </p:nvSpPr>
        <p:spPr>
          <a:xfrm>
            <a:off x="478367" y="4708800"/>
            <a:ext cx="2667000" cy="8352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333"/>
            </a:lvl1pPr>
            <a:lvl2pPr marL="0" indent="0">
              <a:buNone/>
              <a:defRPr/>
            </a:lvl2pPr>
          </a:lstStyle>
          <a:p>
            <a:pPr lvl="0"/>
            <a:r>
              <a:rPr lang="sv-SE"/>
              <a:t>Lägg till titel</a:t>
            </a:r>
          </a:p>
          <a:p>
            <a:pPr lvl="0"/>
            <a:r>
              <a:rPr lang="sv-SE"/>
              <a:t>Lägg till eventuell annan information</a:t>
            </a:r>
          </a:p>
        </p:txBody>
      </p:sp>
      <p:sp>
        <p:nvSpPr>
          <p:cNvPr id="20" name="Platshållare för bild 6"/>
          <p:cNvSpPr>
            <a:spLocks noGrp="1"/>
          </p:cNvSpPr>
          <p:nvPr>
            <p:ph type="pic" sz="quarter" idx="20"/>
          </p:nvPr>
        </p:nvSpPr>
        <p:spPr>
          <a:xfrm>
            <a:off x="3335867" y="1350433"/>
            <a:ext cx="2662767" cy="2688167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333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9" name="Platshållare för text 7"/>
          <p:cNvSpPr>
            <a:spLocks noGrp="1"/>
          </p:cNvSpPr>
          <p:nvPr>
            <p:ph type="body" sz="quarter" idx="54" hasCustomPrompt="1"/>
          </p:nvPr>
        </p:nvSpPr>
        <p:spPr>
          <a:xfrm>
            <a:off x="3335867" y="4377600"/>
            <a:ext cx="2664000" cy="288000"/>
          </a:xfrm>
        </p:spPr>
        <p:txBody>
          <a:bodyPr>
            <a:noAutofit/>
          </a:bodyPr>
          <a:lstStyle>
            <a:lvl1pPr>
              <a:defRPr sz="1600" b="1" spc="0" baseline="0">
                <a:latin typeface="+mn-lt"/>
              </a:defRPr>
            </a:lvl1pPr>
          </a:lstStyle>
          <a:p>
            <a:pPr lvl="0"/>
            <a:r>
              <a:rPr lang="sv-SE"/>
              <a:t>Plats för personnamn</a:t>
            </a:r>
          </a:p>
        </p:txBody>
      </p:sp>
      <p:sp>
        <p:nvSpPr>
          <p:cNvPr id="55" name="Platshållare för text 14"/>
          <p:cNvSpPr>
            <a:spLocks noGrp="1"/>
          </p:cNvSpPr>
          <p:nvPr>
            <p:ph type="body" sz="quarter" idx="58" hasCustomPrompt="1"/>
          </p:nvPr>
        </p:nvSpPr>
        <p:spPr>
          <a:xfrm>
            <a:off x="3335867" y="4708800"/>
            <a:ext cx="2664000" cy="8352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333"/>
            </a:lvl1pPr>
            <a:lvl2pPr marL="0" indent="0">
              <a:buNone/>
              <a:defRPr/>
            </a:lvl2pPr>
          </a:lstStyle>
          <a:p>
            <a:pPr lvl="0"/>
            <a:r>
              <a:rPr lang="sv-SE"/>
              <a:t>Lägg till titel</a:t>
            </a:r>
          </a:p>
          <a:p>
            <a:pPr lvl="0"/>
            <a:r>
              <a:rPr lang="sv-SE"/>
              <a:t>Lägg till eventuell annan information</a:t>
            </a:r>
          </a:p>
        </p:txBody>
      </p:sp>
      <p:sp>
        <p:nvSpPr>
          <p:cNvPr id="27" name="Platshållare för bild 6"/>
          <p:cNvSpPr>
            <a:spLocks noGrp="1"/>
          </p:cNvSpPr>
          <p:nvPr>
            <p:ph type="pic" sz="quarter" idx="27"/>
          </p:nvPr>
        </p:nvSpPr>
        <p:spPr>
          <a:xfrm>
            <a:off x="6196800" y="1350433"/>
            <a:ext cx="2664000" cy="2688167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333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3" name="Platshållare för text 7"/>
          <p:cNvSpPr>
            <a:spLocks noGrp="1"/>
          </p:cNvSpPr>
          <p:nvPr>
            <p:ph type="body" sz="quarter" idx="55" hasCustomPrompt="1"/>
          </p:nvPr>
        </p:nvSpPr>
        <p:spPr>
          <a:xfrm>
            <a:off x="6196801" y="4377600"/>
            <a:ext cx="2659332" cy="288000"/>
          </a:xfrm>
        </p:spPr>
        <p:txBody>
          <a:bodyPr>
            <a:noAutofit/>
          </a:bodyPr>
          <a:lstStyle>
            <a:lvl1pPr>
              <a:defRPr sz="1600" b="1" spc="0" baseline="0">
                <a:latin typeface="+mn-lt"/>
              </a:defRPr>
            </a:lvl1pPr>
          </a:lstStyle>
          <a:p>
            <a:pPr lvl="0"/>
            <a:r>
              <a:rPr lang="sv-SE"/>
              <a:t>Plats för personnamn</a:t>
            </a:r>
          </a:p>
        </p:txBody>
      </p:sp>
      <p:sp>
        <p:nvSpPr>
          <p:cNvPr id="56" name="Platshållare för text 14"/>
          <p:cNvSpPr>
            <a:spLocks noGrp="1"/>
          </p:cNvSpPr>
          <p:nvPr>
            <p:ph type="body" sz="quarter" idx="59" hasCustomPrompt="1"/>
          </p:nvPr>
        </p:nvSpPr>
        <p:spPr>
          <a:xfrm>
            <a:off x="6197599" y="4708800"/>
            <a:ext cx="2658532" cy="8352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333"/>
            </a:lvl1pPr>
            <a:lvl2pPr marL="0" indent="0">
              <a:buNone/>
              <a:defRPr/>
            </a:lvl2pPr>
          </a:lstStyle>
          <a:p>
            <a:pPr lvl="0"/>
            <a:r>
              <a:rPr lang="sv-SE"/>
              <a:t>Lägg till titel</a:t>
            </a:r>
          </a:p>
          <a:p>
            <a:pPr lvl="0"/>
            <a:r>
              <a:rPr lang="sv-SE"/>
              <a:t>Lägg till eventuell annan information</a:t>
            </a:r>
          </a:p>
        </p:txBody>
      </p:sp>
      <p:sp>
        <p:nvSpPr>
          <p:cNvPr id="34" name="Platshållare för bild 6"/>
          <p:cNvSpPr>
            <a:spLocks noGrp="1"/>
          </p:cNvSpPr>
          <p:nvPr>
            <p:ph type="pic" sz="quarter" idx="34"/>
          </p:nvPr>
        </p:nvSpPr>
        <p:spPr>
          <a:xfrm>
            <a:off x="9048000" y="1350433"/>
            <a:ext cx="2664000" cy="2688167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333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4" name="Platshållare för text 7"/>
          <p:cNvSpPr>
            <a:spLocks noGrp="1"/>
          </p:cNvSpPr>
          <p:nvPr>
            <p:ph type="body" sz="quarter" idx="56" hasCustomPrompt="1"/>
          </p:nvPr>
        </p:nvSpPr>
        <p:spPr>
          <a:xfrm>
            <a:off x="9046633" y="4377600"/>
            <a:ext cx="2667000" cy="288000"/>
          </a:xfrm>
        </p:spPr>
        <p:txBody>
          <a:bodyPr>
            <a:noAutofit/>
          </a:bodyPr>
          <a:lstStyle>
            <a:lvl1pPr>
              <a:defRPr sz="1600" b="1" spc="0" baseline="0">
                <a:latin typeface="+mn-lt"/>
              </a:defRPr>
            </a:lvl1pPr>
          </a:lstStyle>
          <a:p>
            <a:pPr lvl="0"/>
            <a:r>
              <a:rPr lang="sv-SE"/>
              <a:t>Plats för personnamn</a:t>
            </a:r>
          </a:p>
        </p:txBody>
      </p:sp>
      <p:sp>
        <p:nvSpPr>
          <p:cNvPr id="57" name="Platshållare för text 14"/>
          <p:cNvSpPr>
            <a:spLocks noGrp="1"/>
          </p:cNvSpPr>
          <p:nvPr>
            <p:ph type="body" sz="quarter" idx="60" hasCustomPrompt="1"/>
          </p:nvPr>
        </p:nvSpPr>
        <p:spPr>
          <a:xfrm>
            <a:off x="9046633" y="4708800"/>
            <a:ext cx="2667000" cy="8352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333"/>
            </a:lvl1pPr>
            <a:lvl2pPr marL="0" indent="0">
              <a:buNone/>
              <a:defRPr/>
            </a:lvl2pPr>
          </a:lstStyle>
          <a:p>
            <a:pPr lvl="0"/>
            <a:r>
              <a:rPr lang="sv-SE"/>
              <a:t>Lägg till titel</a:t>
            </a:r>
          </a:p>
          <a:p>
            <a:pPr lvl="0"/>
            <a:r>
              <a:rPr lang="sv-SE"/>
              <a:t>Lägg till eventuell annan information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77"/>
          </p:nvPr>
        </p:nvSpPr>
        <p:spPr/>
        <p:txBody>
          <a:bodyPr/>
          <a:lstStyle/>
          <a:p>
            <a:fld id="{CF83823D-1774-4E6F-BCEA-5C2D1E32539B}" type="datetime1">
              <a:rPr lang="sv-SE" smtClean="0"/>
              <a:t>2024-03-11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78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79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tabell 3">
            <a:extLst>
              <a:ext uri="{FF2B5EF4-FFF2-40B4-BE49-F238E27FC236}">
                <a16:creationId xmlns:a16="http://schemas.microsoft.com/office/drawing/2014/main" id="{9D2BC1A9-CECA-433A-9FE0-D2F0546492E2}"/>
              </a:ext>
            </a:extLst>
          </p:cNvPr>
          <p:cNvSpPr>
            <a:spLocks noGrp="1"/>
          </p:cNvSpPr>
          <p:nvPr>
            <p:ph type="tbl" sz="quarter" idx="80" hasCustomPrompt="1"/>
          </p:nvPr>
        </p:nvSpPr>
        <p:spPr>
          <a:xfrm>
            <a:off x="478367" y="4233333"/>
            <a:ext cx="2667000" cy="24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67"/>
            </a:lvl1pPr>
          </a:lstStyle>
          <a:p>
            <a:r>
              <a:rPr lang="sv-SE"/>
              <a:t> </a:t>
            </a:r>
          </a:p>
        </p:txBody>
      </p:sp>
      <p:sp>
        <p:nvSpPr>
          <p:cNvPr id="21" name="Platshållare för tabell 3">
            <a:extLst>
              <a:ext uri="{FF2B5EF4-FFF2-40B4-BE49-F238E27FC236}">
                <a16:creationId xmlns:a16="http://schemas.microsoft.com/office/drawing/2014/main" id="{7853DE58-6AAF-4C59-B8B7-7D8F25A5272F}"/>
              </a:ext>
            </a:extLst>
          </p:cNvPr>
          <p:cNvSpPr>
            <a:spLocks noGrp="1"/>
          </p:cNvSpPr>
          <p:nvPr>
            <p:ph type="tbl" sz="quarter" idx="81" hasCustomPrompt="1"/>
          </p:nvPr>
        </p:nvSpPr>
        <p:spPr>
          <a:xfrm>
            <a:off x="3331633" y="4233333"/>
            <a:ext cx="2667000" cy="24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67"/>
            </a:lvl1pPr>
          </a:lstStyle>
          <a:p>
            <a:r>
              <a:rPr lang="sv-SE"/>
              <a:t> </a:t>
            </a:r>
          </a:p>
        </p:txBody>
      </p:sp>
      <p:sp>
        <p:nvSpPr>
          <p:cNvPr id="22" name="Platshållare för tabell 3">
            <a:extLst>
              <a:ext uri="{FF2B5EF4-FFF2-40B4-BE49-F238E27FC236}">
                <a16:creationId xmlns:a16="http://schemas.microsoft.com/office/drawing/2014/main" id="{48003962-C871-4CA0-B649-D7D1A15A5244}"/>
              </a:ext>
            </a:extLst>
          </p:cNvPr>
          <p:cNvSpPr>
            <a:spLocks noGrp="1"/>
          </p:cNvSpPr>
          <p:nvPr>
            <p:ph type="tbl" sz="quarter" idx="82" hasCustomPrompt="1"/>
          </p:nvPr>
        </p:nvSpPr>
        <p:spPr>
          <a:xfrm>
            <a:off x="6197599" y="4233333"/>
            <a:ext cx="2667000" cy="24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67"/>
            </a:lvl1pPr>
          </a:lstStyle>
          <a:p>
            <a:r>
              <a:rPr lang="sv-SE"/>
              <a:t> </a:t>
            </a:r>
          </a:p>
        </p:txBody>
      </p:sp>
      <p:sp>
        <p:nvSpPr>
          <p:cNvPr id="23" name="Platshållare för tabell 3">
            <a:extLst>
              <a:ext uri="{FF2B5EF4-FFF2-40B4-BE49-F238E27FC236}">
                <a16:creationId xmlns:a16="http://schemas.microsoft.com/office/drawing/2014/main" id="{F55151F3-2932-426C-8A70-F4328088CDC0}"/>
              </a:ext>
            </a:extLst>
          </p:cNvPr>
          <p:cNvSpPr>
            <a:spLocks noGrp="1"/>
          </p:cNvSpPr>
          <p:nvPr>
            <p:ph type="tbl" sz="quarter" idx="83" hasCustomPrompt="1"/>
          </p:nvPr>
        </p:nvSpPr>
        <p:spPr>
          <a:xfrm>
            <a:off x="9048000" y="4233333"/>
            <a:ext cx="2667000" cy="24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67"/>
            </a:lvl1pPr>
          </a:lstStyle>
          <a:p>
            <a:r>
              <a:rPr lang="sv-SE"/>
              <a:t> </a:t>
            </a:r>
          </a:p>
        </p:txBody>
      </p:sp>
      <p:sp>
        <p:nvSpPr>
          <p:cNvPr id="24" name="Platshållare för tabell 3">
            <a:extLst>
              <a:ext uri="{FF2B5EF4-FFF2-40B4-BE49-F238E27FC236}">
                <a16:creationId xmlns:a16="http://schemas.microsoft.com/office/drawing/2014/main" id="{1DD5A640-2E3C-4BAE-8C1B-CBEC671B516B}"/>
              </a:ext>
            </a:extLst>
          </p:cNvPr>
          <p:cNvSpPr>
            <a:spLocks noGrp="1"/>
          </p:cNvSpPr>
          <p:nvPr>
            <p:ph type="tbl" sz="quarter" idx="84" hasCustomPrompt="1"/>
          </p:nvPr>
        </p:nvSpPr>
        <p:spPr>
          <a:xfrm>
            <a:off x="478367" y="5520000"/>
            <a:ext cx="2667000" cy="24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67"/>
            </a:lvl1pPr>
          </a:lstStyle>
          <a:p>
            <a:r>
              <a:rPr lang="sv-SE"/>
              <a:t> </a:t>
            </a:r>
          </a:p>
        </p:txBody>
      </p:sp>
      <p:sp>
        <p:nvSpPr>
          <p:cNvPr id="25" name="Platshållare för tabell 3">
            <a:extLst>
              <a:ext uri="{FF2B5EF4-FFF2-40B4-BE49-F238E27FC236}">
                <a16:creationId xmlns:a16="http://schemas.microsoft.com/office/drawing/2014/main" id="{5DE9A05F-81ED-4636-8B16-B85C15826D63}"/>
              </a:ext>
            </a:extLst>
          </p:cNvPr>
          <p:cNvSpPr>
            <a:spLocks noGrp="1"/>
          </p:cNvSpPr>
          <p:nvPr>
            <p:ph type="tbl" sz="quarter" idx="85" hasCustomPrompt="1"/>
          </p:nvPr>
        </p:nvSpPr>
        <p:spPr>
          <a:xfrm>
            <a:off x="3331633" y="5520000"/>
            <a:ext cx="2667000" cy="24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67"/>
            </a:lvl1pPr>
          </a:lstStyle>
          <a:p>
            <a:r>
              <a:rPr lang="sv-SE"/>
              <a:t> </a:t>
            </a:r>
          </a:p>
        </p:txBody>
      </p:sp>
      <p:sp>
        <p:nvSpPr>
          <p:cNvPr id="26" name="Platshållare för tabell 3">
            <a:extLst>
              <a:ext uri="{FF2B5EF4-FFF2-40B4-BE49-F238E27FC236}">
                <a16:creationId xmlns:a16="http://schemas.microsoft.com/office/drawing/2014/main" id="{C6D1DDE0-BA88-43BE-A7F9-AB8BC28F8A7D}"/>
              </a:ext>
            </a:extLst>
          </p:cNvPr>
          <p:cNvSpPr>
            <a:spLocks noGrp="1"/>
          </p:cNvSpPr>
          <p:nvPr>
            <p:ph type="tbl" sz="quarter" idx="86" hasCustomPrompt="1"/>
          </p:nvPr>
        </p:nvSpPr>
        <p:spPr>
          <a:xfrm>
            <a:off x="6197599" y="5520000"/>
            <a:ext cx="2667000" cy="24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67"/>
            </a:lvl1pPr>
          </a:lstStyle>
          <a:p>
            <a:r>
              <a:rPr lang="sv-SE"/>
              <a:t> </a:t>
            </a:r>
          </a:p>
        </p:txBody>
      </p:sp>
      <p:sp>
        <p:nvSpPr>
          <p:cNvPr id="28" name="Platshållare för tabell 3">
            <a:extLst>
              <a:ext uri="{FF2B5EF4-FFF2-40B4-BE49-F238E27FC236}">
                <a16:creationId xmlns:a16="http://schemas.microsoft.com/office/drawing/2014/main" id="{E8D0CD4E-F37B-4E93-853B-C411DE3F0DDD}"/>
              </a:ext>
            </a:extLst>
          </p:cNvPr>
          <p:cNvSpPr>
            <a:spLocks noGrp="1"/>
          </p:cNvSpPr>
          <p:nvPr>
            <p:ph type="tbl" sz="quarter" idx="87" hasCustomPrompt="1"/>
          </p:nvPr>
        </p:nvSpPr>
        <p:spPr>
          <a:xfrm>
            <a:off x="9048000" y="5520000"/>
            <a:ext cx="2667000" cy="24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67"/>
            </a:lvl1pPr>
          </a:lstStyle>
          <a:p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327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66" y="256511"/>
            <a:ext cx="11235268" cy="631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4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st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728" y="486391"/>
            <a:ext cx="6508149" cy="5474144"/>
          </a:xfrm>
          <a:prstGeom prst="rect">
            <a:avLst/>
          </a:prstGeom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941A-CE14-4788-93F4-57C612EC37D6}" type="datetime1">
              <a:rPr lang="sv-SE" smtClean="0"/>
              <a:t>2024-03-11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6594FF8A-2A2A-44E2-B9EB-82B758E745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503" y="4070401"/>
            <a:ext cx="4746365" cy="1617684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Lägg till underrubrik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2BDD225-FB17-4B0A-AE2B-37363251C0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503" y="1166400"/>
            <a:ext cx="4746365" cy="2736000"/>
          </a:xfrm>
        </p:spPr>
        <p:txBody>
          <a:bodyPr anchor="b"/>
          <a:lstStyle>
            <a:lvl1pPr>
              <a:lnSpc>
                <a:spcPct val="85000"/>
              </a:lnSpc>
              <a:defRPr sz="5333" kern="0" spc="-107" baseline="0"/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96230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001" y="208611"/>
            <a:ext cx="6433633" cy="5751924"/>
          </a:xfrm>
          <a:prstGeom prst="rect">
            <a:avLst/>
          </a:prstGeom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73A6-EEE6-46CF-ADD6-84D4933DDDEE}" type="datetime1">
              <a:rPr lang="sv-SE" smtClean="0"/>
              <a:t>2024-03-11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78555E99-8B64-4C3F-9903-8C560D96D5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503" y="4070401"/>
            <a:ext cx="4746365" cy="1617684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Lägg till underrubrik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C2EF5A1E-45C5-452D-8034-0D050900F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503" y="1166400"/>
            <a:ext cx="4746365" cy="2736000"/>
          </a:xfrm>
        </p:spPr>
        <p:txBody>
          <a:bodyPr anchor="b"/>
          <a:lstStyle>
            <a:lvl1pPr>
              <a:lnSpc>
                <a:spcPct val="85000"/>
              </a:lnSpc>
              <a:defRPr sz="5333" kern="0" spc="-107" baseline="0"/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30126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6096001" y="478367"/>
            <a:ext cx="5617633" cy="5482167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333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A6D72C-C00D-4511-900B-57DD74C05301}" type="datetime1">
              <a:rPr lang="sv-SE" smtClean="0"/>
              <a:t>2024-03-11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2885E4A-E791-4439-8013-A3993BF6E8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503" y="4070401"/>
            <a:ext cx="4746365" cy="1617684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Lägg till underrubrik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7B9B6E10-10FD-45EC-85CF-B16F26F6A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503" y="1166400"/>
            <a:ext cx="4746365" cy="2736000"/>
          </a:xfrm>
        </p:spPr>
        <p:txBody>
          <a:bodyPr anchor="b"/>
          <a:lstStyle>
            <a:lvl1pPr>
              <a:lnSpc>
                <a:spcPct val="85000"/>
              </a:lnSpc>
              <a:defRPr sz="5333" kern="0" spc="-107" baseline="0"/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95657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F6FD5662-8F4A-4921-AC02-364146C361F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333"/>
            </a:lvl1pPr>
          </a:lstStyle>
          <a:p>
            <a:r>
              <a:rPr lang="sv-SE"/>
              <a:t>Klicka här och infoga bild via knappen Bild i menyflik Infoga</a:t>
            </a:r>
          </a:p>
        </p:txBody>
      </p:sp>
    </p:spTree>
    <p:extLst>
      <p:ext uri="{BB962C8B-B14F-4D97-AF65-F5344CB8AC3E}">
        <p14:creationId xmlns:p14="http://schemas.microsoft.com/office/powerpoint/2010/main" val="4051231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fler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37" hasCustomPrompt="1"/>
          </p:nvPr>
        </p:nvSpPr>
        <p:spPr>
          <a:xfrm>
            <a:off x="7924801" y="480001"/>
            <a:ext cx="3769443" cy="696081"/>
          </a:xfrm>
          <a:ln w="31750">
            <a:solidFill>
              <a:schemeClr val="accent1"/>
            </a:solidFill>
            <a:miter lim="800000"/>
          </a:ln>
        </p:spPr>
        <p:txBody>
          <a:bodyPr lIns="144000" tIns="36000" anchor="ctr">
            <a:normAutofit/>
          </a:bodyPr>
          <a:lstStyle>
            <a:lvl1pPr>
              <a:lnSpc>
                <a:spcPct val="90000"/>
              </a:lnSpc>
              <a:defRPr sz="2133" b="1" spc="0" baseline="0">
                <a:latin typeface="+mn-lt"/>
              </a:defRPr>
            </a:lvl1pPr>
          </a:lstStyle>
          <a:p>
            <a:pPr lvl="0"/>
            <a:r>
              <a:rPr lang="sv-SE"/>
              <a:t>Lägg till rubrik</a:t>
            </a:r>
          </a:p>
        </p:txBody>
      </p:sp>
      <p:sp>
        <p:nvSpPr>
          <p:cNvPr id="42" name="Platshållare för text 40"/>
          <p:cNvSpPr>
            <a:spLocks noGrp="1"/>
          </p:cNvSpPr>
          <p:nvPr>
            <p:ph type="body" sz="quarter" idx="36" hasCustomPrompt="1"/>
          </p:nvPr>
        </p:nvSpPr>
        <p:spPr>
          <a:xfrm>
            <a:off x="7924800" y="1176081"/>
            <a:ext cx="3768000" cy="4763285"/>
          </a:xfrm>
          <a:ln w="31750">
            <a:solidFill>
              <a:schemeClr val="accent1"/>
            </a:solidFill>
            <a:miter lim="800000"/>
          </a:ln>
        </p:spPr>
        <p:txBody>
          <a:bodyPr lIns="144000" tIns="108000" rIns="108000" anchor="t">
            <a:noAutofit/>
          </a:bodyPr>
          <a:lstStyle>
            <a:lvl1pPr marL="287993" marR="0" indent="-287993" algn="l" defTabSz="609585" rtl="0" eaLnBrk="1" fontAlgn="auto" latinLnBrk="0" hangingPunct="1">
              <a:lnSpc>
                <a:spcPct val="95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867" b="0" baseline="0"/>
            </a:lvl1pPr>
          </a:lstStyle>
          <a:p>
            <a:pPr lvl="0"/>
            <a:r>
              <a:rPr lang="sv-SE"/>
              <a:t>Skriv in punktlista (om du istället vill ha löpande text kan du klicka bort listläget i menyn.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478365" y="478367"/>
            <a:ext cx="6945600" cy="5482167"/>
          </a:xfrm>
          <a:solidFill>
            <a:schemeClr val="accent5"/>
          </a:solidFill>
        </p:spPr>
        <p:txBody>
          <a:bodyPr lIns="108000" tIns="108000" anchor="t">
            <a:normAutofit/>
          </a:bodyPr>
          <a:lstStyle>
            <a:lvl1pPr algn="ctr">
              <a:defRPr sz="1333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FBD77827-D793-469F-8733-3E7FB258C0E8}" type="datetime1">
              <a:rPr lang="sv-SE" smtClean="0"/>
              <a:t>2024-03-11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9831AA86-9433-43F4-85CE-3C7A7A46C2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0001" y="960000"/>
            <a:ext cx="4762500" cy="4521600"/>
          </a:xfrm>
          <a:effectLst/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5333" kern="0" spc="-107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11330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78367" y="478365"/>
            <a:ext cx="11235267" cy="7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Lägg till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78367" y="1352533"/>
            <a:ext cx="11235267" cy="4608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sju</a:t>
            </a:r>
          </a:p>
          <a:p>
            <a:pPr lvl="7"/>
            <a:r>
              <a:rPr lang="sv-SE"/>
              <a:t>Nivå åtta</a:t>
            </a:r>
          </a:p>
          <a:p>
            <a:pPr lvl="8"/>
            <a:r>
              <a:rPr lang="sv-SE"/>
              <a:t>Nivå nio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331878" y="6292800"/>
            <a:ext cx="623988" cy="2944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33" i="0" spc="0" baseline="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1pPr>
          </a:lstStyle>
          <a:p>
            <a:fld id="{6510852F-8A92-4179-8647-7356372A53EC}" type="datetime1">
              <a:rPr lang="sv-SE" smtClean="0"/>
              <a:t>2024-03-11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284134" y="6292801"/>
            <a:ext cx="5930103" cy="294433"/>
          </a:xfrm>
          <a:prstGeom prst="rect">
            <a:avLst/>
          </a:prstGeom>
          <a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wrap="square" lIns="0" tIns="0" rIns="108000" bIns="0" rtlCol="0" anchor="b" anchorCtr="0">
            <a:noAutofit/>
          </a:bodyPr>
          <a:lstStyle>
            <a:lvl1pPr algn="r">
              <a:defRPr sz="933" b="0" i="0" spc="0" baseline="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1pPr>
          </a:lstStyle>
          <a:p>
            <a:r>
              <a:rPr lang="sv-SE"/>
              <a:t>Sidfotstext (ändras under Meny Infoga och knappen Sidhuvud/Sidfot)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55866" y="6262071"/>
            <a:ext cx="778935" cy="383819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/>
          <a:lstStyle>
            <a:lvl1pPr algn="r">
              <a:defRPr sz="2933" b="0" i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0000500000000000000" pitchFamily="50" charset="0"/>
              </a:defRPr>
            </a:lvl1pPr>
          </a:lstStyle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3EE280D-00E4-1B4E-DD41-7D1996C94400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444973" y="6112859"/>
            <a:ext cx="2972196" cy="677869"/>
          </a:xfrm>
          <a:prstGeom prst="rect">
            <a:avLst/>
          </a:prstGeom>
        </p:spPr>
      </p:pic>
      <p:sp>
        <p:nvSpPr>
          <p:cNvPr id="7" name="MSIPCMContentMarking" descr="{&quot;HashCode&quot;:-1153307947,&quot;Placement&quot;:&quot;Footer&quot;,&quot;Top&quot;:522.0343,&quot;Left&quot;:435.1878,&quot;SlideWidth&quot;:960,&quot;SlideHeight&quot;:540}">
            <a:extLst>
              <a:ext uri="{FF2B5EF4-FFF2-40B4-BE49-F238E27FC236}">
                <a16:creationId xmlns:a16="http://schemas.microsoft.com/office/drawing/2014/main" id="{65D65F78-99DB-4969-614B-D105EA7E49AC}"/>
              </a:ext>
            </a:extLst>
          </p:cNvPr>
          <p:cNvSpPr txBox="1"/>
          <p:nvPr userDrawn="1"/>
        </p:nvSpPr>
        <p:spPr>
          <a:xfrm>
            <a:off x="5526885" y="6629836"/>
            <a:ext cx="1138231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</a:rPr>
              <a:t>Informationsklass: K2</a:t>
            </a:r>
            <a:endParaRPr lang="sv-SE" sz="80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4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  <p:sldLayoutId id="2147483781" r:id="rId20"/>
    <p:sldLayoutId id="2147483782" r:id="rId21"/>
    <p:sldLayoutId id="2147483783" r:id="rId22"/>
    <p:sldLayoutId id="2147483784" r:id="rId23"/>
    <p:sldLayoutId id="2147483785" r:id="rId24"/>
    <p:sldLayoutId id="2147483786" r:id="rId25"/>
    <p:sldLayoutId id="2147483787" r:id="rId26"/>
    <p:sldLayoutId id="2147483788" r:id="rId27"/>
    <p:sldLayoutId id="2147483789" r:id="rId28"/>
    <p:sldLayoutId id="2147483790" r:id="rId29"/>
    <p:sldLayoutId id="2147483791" r:id="rId30"/>
    <p:sldLayoutId id="2147483792" r:id="rId31"/>
    <p:sldLayoutId id="2147483793" r:id="rId32"/>
    <p:sldLayoutId id="2147483794" r:id="rId33"/>
  </p:sldLayoutIdLst>
  <p:hf hdr="0"/>
  <p:txStyles>
    <p:titleStyle>
      <a:lvl1pPr algn="l" defTabSz="609585" rtl="0" eaLnBrk="1" latinLnBrk="0" hangingPunct="1">
        <a:lnSpc>
          <a:spcPct val="85000"/>
        </a:lnSpc>
        <a:spcBef>
          <a:spcPct val="0"/>
        </a:spcBef>
        <a:buNone/>
        <a:defRPr sz="4000" b="1" i="0" kern="1200" spc="-107" baseline="0">
          <a:solidFill>
            <a:schemeClr val="accent1"/>
          </a:solidFill>
          <a:latin typeface="+mj-lt"/>
          <a:ea typeface="Georgia" charset="0"/>
          <a:cs typeface="Georgia" charset="0"/>
        </a:defRPr>
      </a:lvl1pPr>
    </p:titleStyle>
    <p:bodyStyle>
      <a:lvl1pPr marL="0" indent="0" algn="l" defTabSz="609585" rtl="0" eaLnBrk="1" latinLnBrk="0" hangingPunct="1">
        <a:spcBef>
          <a:spcPts val="1067"/>
        </a:spcBef>
        <a:buFont typeface="Arial"/>
        <a:buNone/>
        <a:defRPr sz="2133" kern="1200" spc="-27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1pPr>
      <a:lvl2pPr marL="191995" indent="-191995" algn="l" defTabSz="609585" rtl="0" eaLnBrk="1" latinLnBrk="0" hangingPunct="1">
        <a:spcBef>
          <a:spcPts val="800"/>
        </a:spcBef>
        <a:buFont typeface="Wingdings" charset="2"/>
        <a:buChar char="§"/>
        <a:defRPr sz="2133" kern="1200" spc="-27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2pPr>
      <a:lvl3pPr marL="383990" indent="-191995" algn="l" defTabSz="609585" rtl="0" eaLnBrk="1" latinLnBrk="0" hangingPunct="1">
        <a:spcBef>
          <a:spcPts val="133"/>
        </a:spcBef>
        <a:buFont typeface="Arial"/>
        <a:buChar char="–"/>
        <a:defRPr sz="1867" b="0" i="1" kern="1200" spc="-27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3pPr>
      <a:lvl4pPr marL="0" indent="0" algn="l" defTabSz="609585" rtl="0" eaLnBrk="1" latinLnBrk="0" hangingPunct="1">
        <a:spcBef>
          <a:spcPts val="800"/>
        </a:spcBef>
        <a:spcAft>
          <a:spcPts val="0"/>
        </a:spcAft>
        <a:buFontTx/>
        <a:buNone/>
        <a:defRPr sz="1867" b="0" i="0" kern="1200" spc="-27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4pPr>
      <a:lvl5pPr marL="167996" indent="-167996" algn="l" defTabSz="609585" rtl="0" eaLnBrk="1" latinLnBrk="0" hangingPunct="1">
        <a:spcBef>
          <a:spcPts val="533"/>
        </a:spcBef>
        <a:buFont typeface="Wingdings" panose="05000000000000000000" pitchFamily="2" charset="2"/>
        <a:buChar char="§"/>
        <a:defRPr sz="1867" i="0" kern="1200" spc="-27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5pPr>
      <a:lvl6pPr marL="335992" indent="-167996" algn="l" defTabSz="609585" rtl="0" eaLnBrk="1" latinLnBrk="0" hangingPunct="1">
        <a:spcBef>
          <a:spcPts val="133"/>
        </a:spcBef>
        <a:buFont typeface="Corbel" panose="020B0503020204020204" pitchFamily="34" charset="0"/>
        <a:buChar char="–"/>
        <a:defRPr sz="1600" i="1" kern="1200" spc="-27" baseline="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609585" rtl="0" eaLnBrk="1" latinLnBrk="0" hangingPunct="1">
        <a:spcBef>
          <a:spcPts val="533"/>
        </a:spcBef>
        <a:buFont typeface="Wingdings" panose="05000000000000000000" pitchFamily="2" charset="2"/>
        <a:buNone/>
        <a:defRPr sz="1600" b="0" kern="1200" spc="-27" baseline="0">
          <a:solidFill>
            <a:schemeClr val="accent1"/>
          </a:solidFill>
          <a:latin typeface="+mn-lt"/>
          <a:ea typeface="+mn-ea"/>
          <a:cs typeface="+mn-cs"/>
        </a:defRPr>
      </a:lvl7pPr>
      <a:lvl8pPr marL="143996" indent="-143996" algn="l" defTabSz="609585" rtl="0" eaLnBrk="1" latinLnBrk="0" hangingPunct="1">
        <a:spcBef>
          <a:spcPts val="400"/>
        </a:spcBef>
        <a:buFont typeface="Wingdings" panose="05000000000000000000" pitchFamily="2" charset="2"/>
        <a:buChar char="§"/>
        <a:defRPr sz="1600" i="0" kern="1200" spc="-27" baseline="0">
          <a:solidFill>
            <a:schemeClr val="accent1"/>
          </a:solidFill>
          <a:latin typeface="+mn-lt"/>
          <a:ea typeface="+mn-ea"/>
          <a:cs typeface="+mn-cs"/>
        </a:defRPr>
      </a:lvl8pPr>
      <a:lvl9pPr marL="287993" indent="-143996" algn="l" defTabSz="609585" rtl="0" eaLnBrk="1" latinLnBrk="0" hangingPunct="1">
        <a:spcBef>
          <a:spcPts val="133"/>
        </a:spcBef>
        <a:buFont typeface="Corbel" panose="020B0503020204020204" pitchFamily="34" charset="0"/>
        <a:buChar char="–"/>
        <a:defRPr sz="1333" i="1" kern="1200" spc="-27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534">
          <p15:clr>
            <a:srgbClr val="F26B43"/>
          </p15:clr>
        </p15:guide>
        <p15:guide id="3" pos="226">
          <p15:clr>
            <a:srgbClr val="F26B43"/>
          </p15:clr>
        </p15:guide>
        <p15:guide id="4" orient="horz" pos="227">
          <p15:clr>
            <a:srgbClr val="F26B43"/>
          </p15:clr>
        </p15:guide>
        <p15:guide id="5" orient="horz" pos="2816">
          <p15:clr>
            <a:srgbClr val="F26B43"/>
          </p15:clr>
        </p15:guide>
        <p15:guide id="43" pos="2880">
          <p15:clr>
            <a:srgbClr val="F26B43"/>
          </p15:clr>
        </p15:guide>
        <p15:guide id="44" pos="584">
          <p15:clr>
            <a:srgbClr val="F26B43"/>
          </p15:clr>
        </p15:guide>
        <p15:guide id="45" pos="676">
          <p15:clr>
            <a:srgbClr val="F26B43"/>
          </p15:clr>
        </p15:guide>
        <p15:guide id="46" pos="1034">
          <p15:clr>
            <a:srgbClr val="F26B43"/>
          </p15:clr>
        </p15:guide>
        <p15:guide id="47" pos="1126">
          <p15:clr>
            <a:srgbClr val="F26B43"/>
          </p15:clr>
        </p15:guide>
        <p15:guide id="48" pos="1486">
          <p15:clr>
            <a:srgbClr val="F26B43"/>
          </p15:clr>
        </p15:guide>
        <p15:guide id="49" pos="1576">
          <p15:clr>
            <a:srgbClr val="F26B43"/>
          </p15:clr>
        </p15:guide>
        <p15:guide id="51" pos="1934">
          <p15:clr>
            <a:srgbClr val="F26B43"/>
          </p15:clr>
        </p15:guide>
        <p15:guide id="52" pos="2041">
          <p15:clr>
            <a:srgbClr val="F26B43"/>
          </p15:clr>
        </p15:guide>
        <p15:guide id="53" pos="2384">
          <p15:clr>
            <a:srgbClr val="F26B43"/>
          </p15:clr>
        </p15:guide>
        <p15:guide id="54" pos="2476">
          <p15:clr>
            <a:srgbClr val="F26B43"/>
          </p15:clr>
        </p15:guide>
        <p15:guide id="55" pos="2834">
          <p15:clr>
            <a:srgbClr val="F26B43"/>
          </p15:clr>
        </p15:guide>
        <p15:guide id="56" pos="2926">
          <p15:clr>
            <a:srgbClr val="F26B43"/>
          </p15:clr>
        </p15:guide>
        <p15:guide id="57" pos="3284">
          <p15:clr>
            <a:srgbClr val="F26B43"/>
          </p15:clr>
        </p15:guide>
        <p15:guide id="58" pos="3376">
          <p15:clr>
            <a:srgbClr val="F26B43"/>
          </p15:clr>
        </p15:guide>
        <p15:guide id="59" pos="3734">
          <p15:clr>
            <a:srgbClr val="F26B43"/>
          </p15:clr>
        </p15:guide>
        <p15:guide id="60" pos="3826">
          <p15:clr>
            <a:srgbClr val="F26B43"/>
          </p15:clr>
        </p15:guide>
        <p15:guide id="61" pos="4184">
          <p15:clr>
            <a:srgbClr val="F26B43"/>
          </p15:clr>
        </p15:guide>
        <p15:guide id="62" pos="4274">
          <p15:clr>
            <a:srgbClr val="F26B43"/>
          </p15:clr>
        </p15:guide>
        <p15:guide id="63" pos="4634">
          <p15:clr>
            <a:srgbClr val="F26B43"/>
          </p15:clr>
        </p15:guide>
        <p15:guide id="64" pos="4726">
          <p15:clr>
            <a:srgbClr val="F26B43"/>
          </p15:clr>
        </p15:guide>
        <p15:guide id="65" pos="5084">
          <p15:clr>
            <a:srgbClr val="F26B43"/>
          </p15:clr>
        </p15:guide>
        <p15:guide id="66" pos="5176">
          <p15:clr>
            <a:srgbClr val="F26B43"/>
          </p15:clr>
        </p15:guide>
        <p15:guide id="68" orient="horz" pos="638">
          <p15:clr>
            <a:srgbClr val="F26B43"/>
          </p15:clr>
        </p15:guide>
        <p15:guide id="69" orient="horz" pos="1002">
          <p15:clr>
            <a:srgbClr val="F26B43"/>
          </p15:clr>
        </p15:guide>
        <p15:guide id="70" orient="horz" pos="1092">
          <p15:clr>
            <a:srgbClr val="F26B43"/>
          </p15:clr>
        </p15:guide>
        <p15:guide id="71" orient="horz" pos="1457">
          <p15:clr>
            <a:srgbClr val="F26B43"/>
          </p15:clr>
        </p15:guide>
        <p15:guide id="72" orient="horz" pos="1547">
          <p15:clr>
            <a:srgbClr val="F26B43"/>
          </p15:clr>
        </p15:guide>
        <p15:guide id="73" orient="horz" pos="1908">
          <p15:clr>
            <a:srgbClr val="F26B43"/>
          </p15:clr>
        </p15:guide>
        <p15:guide id="74" orient="horz" pos="2000">
          <p15:clr>
            <a:srgbClr val="F26B43"/>
          </p15:clr>
        </p15:guide>
        <p15:guide id="75" orient="horz" pos="2363">
          <p15:clr>
            <a:srgbClr val="F26B43"/>
          </p15:clr>
        </p15:guide>
        <p15:guide id="76" orient="horz" pos="2454">
          <p15:clr>
            <a:srgbClr val="F26B43"/>
          </p15:clr>
        </p15:guide>
        <p15:guide id="77" orient="horz" pos="3094">
          <p15:clr>
            <a:srgbClr val="F26B43"/>
          </p15:clr>
        </p15:guide>
        <p15:guide id="78" orient="horz" pos="29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ress@lansforsakringar.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B5F8433-6928-6712-15FE-BFB6BE800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139" y="1557927"/>
            <a:ext cx="7435327" cy="397080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sv-SE" sz="4800" b="0" dirty="0"/>
              <a:t>Här är det bäst att bo som pensionär</a:t>
            </a:r>
            <a:br>
              <a:rPr lang="sv-SE" sz="4800" b="0" dirty="0"/>
            </a:br>
            <a:br>
              <a:rPr lang="sv-SE" sz="4800" b="0" dirty="0"/>
            </a:br>
            <a:r>
              <a:rPr lang="sv-SE" sz="2400" b="0" dirty="0">
                <a:solidFill>
                  <a:srgbClr val="FF0000"/>
                </a:solidFill>
              </a:rPr>
              <a:t>2024</a:t>
            </a:r>
            <a:br>
              <a:rPr lang="sv-SE" sz="6000" b="0" dirty="0"/>
            </a:br>
            <a:br>
              <a:rPr lang="sv-SE" sz="3600" b="0" dirty="0"/>
            </a:br>
            <a:br>
              <a:rPr lang="sv-SE" sz="3600" b="0" dirty="0"/>
            </a:br>
            <a:endParaRPr lang="sv-SE" sz="6000" b="0" dirty="0">
              <a:solidFill>
                <a:schemeClr val="accent2"/>
              </a:solidFill>
            </a:endParaRPr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9A312022-5BE6-A5DE-A582-9FE9CED0CDB5}"/>
              </a:ext>
            </a:extLst>
          </p:cNvPr>
          <p:cNvCxnSpPr>
            <a:cxnSpLocks/>
          </p:cNvCxnSpPr>
          <p:nvPr/>
        </p:nvCxnSpPr>
        <p:spPr>
          <a:xfrm>
            <a:off x="3504086" y="4335997"/>
            <a:ext cx="550356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682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ECFFE-3342-1793-81EC-5F991B3297F9}"/>
              </a:ext>
            </a:extLst>
          </p:cNvPr>
          <p:cNvSpPr txBox="1">
            <a:spLocks/>
          </p:cNvSpPr>
          <p:nvPr/>
        </p:nvSpPr>
        <p:spPr>
          <a:xfrm>
            <a:off x="478367" y="478365"/>
            <a:ext cx="5136000" cy="76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fontAlgn="auto">
              <a:lnSpc>
                <a:spcPct val="85000"/>
              </a:lnSpc>
              <a:spcAft>
                <a:spcPts val="600"/>
              </a:spcAft>
              <a:buClrTx/>
              <a:buSzTx/>
              <a:tabLst/>
              <a:defRPr/>
            </a:pPr>
            <a:endParaRPr kumimoji="0" lang="sv-SE" sz="2800" b="1" i="0" u="none" strike="noStrike" kern="1200" cap="none" spc="-107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79445CE4-C5A4-7A0D-792B-BC1C6FDF1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31878" y="6292800"/>
            <a:ext cx="623988" cy="294432"/>
          </a:xfrm>
        </p:spPr>
        <p:txBody>
          <a:bodyPr/>
          <a:lstStyle/>
          <a:p>
            <a:pPr>
              <a:spcAft>
                <a:spcPts val="600"/>
              </a:spcAft>
            </a:pPr>
            <a:fld id="{B82209D3-57B0-4BB3-BAE7-0E91465A9429}" type="datetime1">
              <a:rPr lang="sv-SE" smtClean="0"/>
              <a:pPr>
                <a:spcAft>
                  <a:spcPts val="600"/>
                </a:spcAft>
              </a:pPr>
              <a:t>2024-03-12</a:t>
            </a:fld>
            <a:endParaRPr lang="sv-SE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72A50CF-D84E-6479-3B47-B81B4956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84134" y="6292801"/>
            <a:ext cx="5930103" cy="29443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/>
              <a:t>Sidfotstext (ändras under Meny Infoga och knappen Sidhuvud/Sidfot)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B0CEA870-0842-103A-4E13-DA18704A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866" y="6262071"/>
            <a:ext cx="778935" cy="383819"/>
          </a:xfrm>
        </p:spPr>
        <p:txBody>
          <a:bodyPr/>
          <a:lstStyle/>
          <a:p>
            <a:pPr>
              <a:spcAft>
                <a:spcPts val="600"/>
              </a:spcAft>
            </a:pPr>
            <a:fld id="{E9DBCB7B-D4FD-EE41-85F0-B6F7A4EFC557}" type="slidenum">
              <a:rPr lang="sv-SE" smtClean="0"/>
              <a:pPr>
                <a:spcAft>
                  <a:spcPts val="600"/>
                </a:spcAft>
              </a:pPr>
              <a:t>10</a:t>
            </a:fld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5DA44B1-88D6-524A-9BE6-AD185DA17DEF}"/>
              </a:ext>
            </a:extLst>
          </p:cNvPr>
          <p:cNvSpPr txBox="1"/>
          <p:nvPr/>
        </p:nvSpPr>
        <p:spPr>
          <a:xfrm>
            <a:off x="516914" y="1084704"/>
            <a:ext cx="975614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6D546B41-6DC4-324E-4EF4-01C7C2F13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394182"/>
              </p:ext>
            </p:extLst>
          </p:nvPr>
        </p:nvGraphicFramePr>
        <p:xfrm>
          <a:off x="789353" y="1347141"/>
          <a:ext cx="10472620" cy="47410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7262">
                  <a:extLst>
                    <a:ext uri="{9D8B030D-6E8A-4147-A177-3AD203B41FA5}">
                      <a16:colId xmlns:a16="http://schemas.microsoft.com/office/drawing/2014/main" val="430973977"/>
                    </a:ext>
                  </a:extLst>
                </a:gridCol>
                <a:gridCol w="1047262">
                  <a:extLst>
                    <a:ext uri="{9D8B030D-6E8A-4147-A177-3AD203B41FA5}">
                      <a16:colId xmlns:a16="http://schemas.microsoft.com/office/drawing/2014/main" val="1897320613"/>
                    </a:ext>
                  </a:extLst>
                </a:gridCol>
                <a:gridCol w="1047262">
                  <a:extLst>
                    <a:ext uri="{9D8B030D-6E8A-4147-A177-3AD203B41FA5}">
                      <a16:colId xmlns:a16="http://schemas.microsoft.com/office/drawing/2014/main" val="371042927"/>
                    </a:ext>
                  </a:extLst>
                </a:gridCol>
                <a:gridCol w="1047262">
                  <a:extLst>
                    <a:ext uri="{9D8B030D-6E8A-4147-A177-3AD203B41FA5}">
                      <a16:colId xmlns:a16="http://schemas.microsoft.com/office/drawing/2014/main" val="1188333723"/>
                    </a:ext>
                  </a:extLst>
                </a:gridCol>
                <a:gridCol w="1047262">
                  <a:extLst>
                    <a:ext uri="{9D8B030D-6E8A-4147-A177-3AD203B41FA5}">
                      <a16:colId xmlns:a16="http://schemas.microsoft.com/office/drawing/2014/main" val="3203422093"/>
                    </a:ext>
                  </a:extLst>
                </a:gridCol>
                <a:gridCol w="1047262">
                  <a:extLst>
                    <a:ext uri="{9D8B030D-6E8A-4147-A177-3AD203B41FA5}">
                      <a16:colId xmlns:a16="http://schemas.microsoft.com/office/drawing/2014/main" val="1469350070"/>
                    </a:ext>
                  </a:extLst>
                </a:gridCol>
                <a:gridCol w="1047262">
                  <a:extLst>
                    <a:ext uri="{9D8B030D-6E8A-4147-A177-3AD203B41FA5}">
                      <a16:colId xmlns:a16="http://schemas.microsoft.com/office/drawing/2014/main" val="93669771"/>
                    </a:ext>
                  </a:extLst>
                </a:gridCol>
                <a:gridCol w="1047262">
                  <a:extLst>
                    <a:ext uri="{9D8B030D-6E8A-4147-A177-3AD203B41FA5}">
                      <a16:colId xmlns:a16="http://schemas.microsoft.com/office/drawing/2014/main" val="3027180314"/>
                    </a:ext>
                  </a:extLst>
                </a:gridCol>
                <a:gridCol w="1047262">
                  <a:extLst>
                    <a:ext uri="{9D8B030D-6E8A-4147-A177-3AD203B41FA5}">
                      <a16:colId xmlns:a16="http://schemas.microsoft.com/office/drawing/2014/main" val="2281900243"/>
                    </a:ext>
                  </a:extLst>
                </a:gridCol>
                <a:gridCol w="1047262">
                  <a:extLst>
                    <a:ext uri="{9D8B030D-6E8A-4147-A177-3AD203B41FA5}">
                      <a16:colId xmlns:a16="http://schemas.microsoft.com/office/drawing/2014/main" val="478356224"/>
                    </a:ext>
                  </a:extLst>
                </a:gridCol>
              </a:tblGrid>
              <a:tr h="26432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Kommun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Plats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Försörjningsstöd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Låg ekonomisk standard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Korttidsvård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Antal per läkare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Pension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Försörjningskvot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Antal som arbetar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Skuld hos Kronofogden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extLst>
                  <a:ext uri="{0D108BD9-81ED-4DB2-BD59-A6C34878D82A}">
                    <a16:rowId xmlns:a16="http://schemas.microsoft.com/office/drawing/2014/main" val="3383533560"/>
                  </a:ext>
                </a:extLst>
              </a:tr>
              <a:tr h="13565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Mjölby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238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220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173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236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108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176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76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185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250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extLst>
                  <a:ext uri="{0D108BD9-81ED-4DB2-BD59-A6C34878D82A}">
                    <a16:rowId xmlns:a16="http://schemas.microsoft.com/office/drawing/2014/main" val="3022769906"/>
                  </a:ext>
                </a:extLst>
              </a:tr>
              <a:tr h="13565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Laxå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239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185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123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189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208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205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extLst>
                  <a:ext uri="{0D108BD9-81ED-4DB2-BD59-A6C34878D82A}">
                    <a16:rowId xmlns:a16="http://schemas.microsoft.com/office/drawing/2014/main" val="2959400963"/>
                  </a:ext>
                </a:extLst>
              </a:tr>
              <a:tr h="13565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Nybro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240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108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155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166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175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49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extLst>
                  <a:ext uri="{0D108BD9-81ED-4DB2-BD59-A6C34878D82A}">
                    <a16:rowId xmlns:a16="http://schemas.microsoft.com/office/drawing/2014/main" val="713754409"/>
                  </a:ext>
                </a:extLst>
              </a:tr>
              <a:tr h="13565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Katrineholm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241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149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232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67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158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115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189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extLst>
                  <a:ext uri="{0D108BD9-81ED-4DB2-BD59-A6C34878D82A}">
                    <a16:rowId xmlns:a16="http://schemas.microsoft.com/office/drawing/2014/main" val="374697189"/>
                  </a:ext>
                </a:extLst>
              </a:tr>
              <a:tr h="13565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Kristinehamn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242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220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169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39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174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174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199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212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extLst>
                  <a:ext uri="{0D108BD9-81ED-4DB2-BD59-A6C34878D82A}">
                    <a16:rowId xmlns:a16="http://schemas.microsoft.com/office/drawing/2014/main" val="901091072"/>
                  </a:ext>
                </a:extLst>
              </a:tr>
              <a:tr h="13565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Pajala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243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extLst>
                  <a:ext uri="{0D108BD9-81ED-4DB2-BD59-A6C34878D82A}">
                    <a16:rowId xmlns:a16="http://schemas.microsoft.com/office/drawing/2014/main" val="4086442762"/>
                  </a:ext>
                </a:extLst>
              </a:tr>
              <a:tr h="13565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Bjurholm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244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152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153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54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extLst>
                  <a:ext uri="{0D108BD9-81ED-4DB2-BD59-A6C34878D82A}">
                    <a16:rowId xmlns:a16="http://schemas.microsoft.com/office/drawing/2014/main" val="3122074286"/>
                  </a:ext>
                </a:extLst>
              </a:tr>
              <a:tr h="13565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Hallsberg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245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86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169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178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179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104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185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extLst>
                  <a:ext uri="{0D108BD9-81ED-4DB2-BD59-A6C34878D82A}">
                    <a16:rowId xmlns:a16="http://schemas.microsoft.com/office/drawing/2014/main" val="868183515"/>
                  </a:ext>
                </a:extLst>
              </a:tr>
              <a:tr h="13565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Åstorp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246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220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81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90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34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255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extLst>
                  <a:ext uri="{0D108BD9-81ED-4DB2-BD59-A6C34878D82A}">
                    <a16:rowId xmlns:a16="http://schemas.microsoft.com/office/drawing/2014/main" val="2305054841"/>
                  </a:ext>
                </a:extLst>
              </a:tr>
              <a:tr h="13565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Finspång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247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152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153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223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117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121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154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extLst>
                  <a:ext uri="{0D108BD9-81ED-4DB2-BD59-A6C34878D82A}">
                    <a16:rowId xmlns:a16="http://schemas.microsoft.com/office/drawing/2014/main" val="3076870945"/>
                  </a:ext>
                </a:extLst>
              </a:tr>
              <a:tr h="13565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Töreboda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248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152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74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171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106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150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extLst>
                  <a:ext uri="{0D108BD9-81ED-4DB2-BD59-A6C34878D82A}">
                    <a16:rowId xmlns:a16="http://schemas.microsoft.com/office/drawing/2014/main" val="1283752302"/>
                  </a:ext>
                </a:extLst>
              </a:tr>
              <a:tr h="13565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Svenljunga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249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86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183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231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175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60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228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extLst>
                  <a:ext uri="{0D108BD9-81ED-4DB2-BD59-A6C34878D82A}">
                    <a16:rowId xmlns:a16="http://schemas.microsoft.com/office/drawing/2014/main" val="1397792327"/>
                  </a:ext>
                </a:extLst>
              </a:tr>
              <a:tr h="13565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Borgholm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250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222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121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127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142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290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54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extLst>
                  <a:ext uri="{0D108BD9-81ED-4DB2-BD59-A6C34878D82A}">
                    <a16:rowId xmlns:a16="http://schemas.microsoft.com/office/drawing/2014/main" val="1970453267"/>
                  </a:ext>
                </a:extLst>
              </a:tr>
              <a:tr h="13565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Oxelösund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251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220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89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189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213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63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235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192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extLst>
                  <a:ext uri="{0D108BD9-81ED-4DB2-BD59-A6C34878D82A}">
                    <a16:rowId xmlns:a16="http://schemas.microsoft.com/office/drawing/2014/main" val="337164843"/>
                  </a:ext>
                </a:extLst>
              </a:tr>
              <a:tr h="13565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Olofström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252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199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237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178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189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105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extLst>
                  <a:ext uri="{0D108BD9-81ED-4DB2-BD59-A6C34878D82A}">
                    <a16:rowId xmlns:a16="http://schemas.microsoft.com/office/drawing/2014/main" val="3653489860"/>
                  </a:ext>
                </a:extLst>
              </a:tr>
              <a:tr h="13565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Boxholm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253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203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188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164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206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193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extLst>
                  <a:ext uri="{0D108BD9-81ED-4DB2-BD59-A6C34878D82A}">
                    <a16:rowId xmlns:a16="http://schemas.microsoft.com/office/drawing/2014/main" val="4176651433"/>
                  </a:ext>
                </a:extLst>
              </a:tr>
              <a:tr h="13565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Bromölla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254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132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229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161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163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252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extLst>
                  <a:ext uri="{0D108BD9-81ED-4DB2-BD59-A6C34878D82A}">
                    <a16:rowId xmlns:a16="http://schemas.microsoft.com/office/drawing/2014/main" val="2819822870"/>
                  </a:ext>
                </a:extLst>
              </a:tr>
              <a:tr h="13565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Hylte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255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233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173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224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113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extLst>
                  <a:ext uri="{0D108BD9-81ED-4DB2-BD59-A6C34878D82A}">
                    <a16:rowId xmlns:a16="http://schemas.microsoft.com/office/drawing/2014/main" val="2920796629"/>
                  </a:ext>
                </a:extLst>
              </a:tr>
              <a:tr h="13565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Heby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256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256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143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66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34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extLst>
                  <a:ext uri="{0D108BD9-81ED-4DB2-BD59-A6C34878D82A}">
                    <a16:rowId xmlns:a16="http://schemas.microsoft.com/office/drawing/2014/main" val="3726781466"/>
                  </a:ext>
                </a:extLst>
              </a:tr>
              <a:tr h="13565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Arvidsjaur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257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220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222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135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209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207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105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146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extLst>
                  <a:ext uri="{0D108BD9-81ED-4DB2-BD59-A6C34878D82A}">
                    <a16:rowId xmlns:a16="http://schemas.microsoft.com/office/drawing/2014/main" val="274992192"/>
                  </a:ext>
                </a:extLst>
              </a:tr>
              <a:tr h="13565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Valdemarsvik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258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250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187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233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204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136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216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extLst>
                  <a:ext uri="{0D108BD9-81ED-4DB2-BD59-A6C34878D82A}">
                    <a16:rowId xmlns:a16="http://schemas.microsoft.com/office/drawing/2014/main" val="4275826747"/>
                  </a:ext>
                </a:extLst>
              </a:tr>
              <a:tr h="13565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Sollefteå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259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152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234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71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234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80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259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extLst>
                  <a:ext uri="{0D108BD9-81ED-4DB2-BD59-A6C34878D82A}">
                    <a16:rowId xmlns:a16="http://schemas.microsoft.com/office/drawing/2014/main" val="1755109510"/>
                  </a:ext>
                </a:extLst>
              </a:tr>
              <a:tr h="13565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Kramfors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260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152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222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116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201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255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165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190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extLst>
                  <a:ext uri="{0D108BD9-81ED-4DB2-BD59-A6C34878D82A}">
                    <a16:rowId xmlns:a16="http://schemas.microsoft.com/office/drawing/2014/main" val="3583303532"/>
                  </a:ext>
                </a:extLst>
              </a:tr>
              <a:tr h="13565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Storuman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261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183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254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extLst>
                  <a:ext uri="{0D108BD9-81ED-4DB2-BD59-A6C34878D82A}">
                    <a16:rowId xmlns:a16="http://schemas.microsoft.com/office/drawing/2014/main" val="3584579142"/>
                  </a:ext>
                </a:extLst>
              </a:tr>
              <a:tr h="13565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Åsele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262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220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258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187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39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extLst>
                  <a:ext uri="{0D108BD9-81ED-4DB2-BD59-A6C34878D82A}">
                    <a16:rowId xmlns:a16="http://schemas.microsoft.com/office/drawing/2014/main" val="3939527095"/>
                  </a:ext>
                </a:extLst>
              </a:tr>
              <a:tr h="13565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Vindeln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263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152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180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167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239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extLst>
                  <a:ext uri="{0D108BD9-81ED-4DB2-BD59-A6C34878D82A}">
                    <a16:rowId xmlns:a16="http://schemas.microsoft.com/office/drawing/2014/main" val="2891347539"/>
                  </a:ext>
                </a:extLst>
              </a:tr>
              <a:tr h="13565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Älvdalen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264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257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176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162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236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174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extLst>
                  <a:ext uri="{0D108BD9-81ED-4DB2-BD59-A6C34878D82A}">
                    <a16:rowId xmlns:a16="http://schemas.microsoft.com/office/drawing/2014/main" val="2553938243"/>
                  </a:ext>
                </a:extLst>
              </a:tr>
              <a:tr h="13565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Degerfors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265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220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130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194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127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226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257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152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extLst>
                  <a:ext uri="{0D108BD9-81ED-4DB2-BD59-A6C34878D82A}">
                    <a16:rowId xmlns:a16="http://schemas.microsoft.com/office/drawing/2014/main" val="897568975"/>
                  </a:ext>
                </a:extLst>
              </a:tr>
              <a:tr h="13565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Sorsele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266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152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290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223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142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extLst>
                  <a:ext uri="{0D108BD9-81ED-4DB2-BD59-A6C34878D82A}">
                    <a16:rowId xmlns:a16="http://schemas.microsoft.com/office/drawing/2014/main" val="468455664"/>
                  </a:ext>
                </a:extLst>
              </a:tr>
              <a:tr h="13565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Bräcke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267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253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46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254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extLst>
                  <a:ext uri="{0D108BD9-81ED-4DB2-BD59-A6C34878D82A}">
                    <a16:rowId xmlns:a16="http://schemas.microsoft.com/office/drawing/2014/main" val="426579733"/>
                  </a:ext>
                </a:extLst>
              </a:tr>
              <a:tr h="13565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Tibro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268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220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251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219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252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145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161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99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extLst>
                  <a:ext uri="{0D108BD9-81ED-4DB2-BD59-A6C34878D82A}">
                    <a16:rowId xmlns:a16="http://schemas.microsoft.com/office/drawing/2014/main" val="3339042080"/>
                  </a:ext>
                </a:extLst>
              </a:tr>
              <a:tr h="13565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Högsby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269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 dirty="0">
                          <a:effectLst/>
                        </a:rPr>
                        <a:t>249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95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211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146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66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extLst>
                  <a:ext uri="{0D108BD9-81ED-4DB2-BD59-A6C34878D82A}">
                    <a16:rowId xmlns:a16="http://schemas.microsoft.com/office/drawing/2014/main" val="1498643155"/>
                  </a:ext>
                </a:extLst>
              </a:tr>
              <a:tr h="13565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Norsjö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270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86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215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231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202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62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 dirty="0">
                          <a:effectLst/>
                        </a:rPr>
                        <a:t>289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0" marR="6620" marT="6620" marB="0" anchor="b"/>
                </a:tc>
                <a:extLst>
                  <a:ext uri="{0D108BD9-81ED-4DB2-BD59-A6C34878D82A}">
                    <a16:rowId xmlns:a16="http://schemas.microsoft.com/office/drawing/2014/main" val="1446394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861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ECFFE-3342-1793-81EC-5F991B3297F9}"/>
              </a:ext>
            </a:extLst>
          </p:cNvPr>
          <p:cNvSpPr txBox="1">
            <a:spLocks/>
          </p:cNvSpPr>
          <p:nvPr/>
        </p:nvSpPr>
        <p:spPr>
          <a:xfrm>
            <a:off x="478367" y="478365"/>
            <a:ext cx="5136000" cy="76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fontAlgn="auto">
              <a:lnSpc>
                <a:spcPct val="85000"/>
              </a:lnSpc>
              <a:spcAft>
                <a:spcPts val="600"/>
              </a:spcAft>
              <a:buClrTx/>
              <a:buSzTx/>
              <a:tabLst/>
              <a:defRPr/>
            </a:pPr>
            <a:endParaRPr kumimoji="0" lang="sv-SE" sz="2800" b="1" i="0" u="none" strike="noStrike" kern="1200" cap="none" spc="-107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79445CE4-C5A4-7A0D-792B-BC1C6FDF1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31878" y="6292800"/>
            <a:ext cx="623988" cy="294432"/>
          </a:xfrm>
        </p:spPr>
        <p:txBody>
          <a:bodyPr/>
          <a:lstStyle/>
          <a:p>
            <a:pPr>
              <a:spcAft>
                <a:spcPts val="600"/>
              </a:spcAft>
            </a:pPr>
            <a:fld id="{B82209D3-57B0-4BB3-BAE7-0E91465A9429}" type="datetime1">
              <a:rPr lang="sv-SE" smtClean="0"/>
              <a:pPr>
                <a:spcAft>
                  <a:spcPts val="600"/>
                </a:spcAft>
              </a:pPr>
              <a:t>2024-03-12</a:t>
            </a:fld>
            <a:endParaRPr lang="sv-SE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72A50CF-D84E-6479-3B47-B81B4956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84134" y="6292801"/>
            <a:ext cx="5930103" cy="29443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/>
              <a:t>Sidfotstext (ändras under Meny Infoga och knappen Sidhuvud/Sidfot)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B0CEA870-0842-103A-4E13-DA18704A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866" y="6262071"/>
            <a:ext cx="778935" cy="383819"/>
          </a:xfrm>
        </p:spPr>
        <p:txBody>
          <a:bodyPr/>
          <a:lstStyle/>
          <a:p>
            <a:pPr>
              <a:spcAft>
                <a:spcPts val="600"/>
              </a:spcAft>
            </a:pPr>
            <a:fld id="{E9DBCB7B-D4FD-EE41-85F0-B6F7A4EFC557}" type="slidenum">
              <a:rPr lang="sv-SE" smtClean="0"/>
              <a:pPr>
                <a:spcAft>
                  <a:spcPts val="600"/>
                </a:spcAft>
              </a:pPr>
              <a:t>11</a:t>
            </a:fld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5DA44B1-88D6-524A-9BE6-AD185DA17DEF}"/>
              </a:ext>
            </a:extLst>
          </p:cNvPr>
          <p:cNvSpPr txBox="1"/>
          <p:nvPr/>
        </p:nvSpPr>
        <p:spPr>
          <a:xfrm>
            <a:off x="516914" y="1084704"/>
            <a:ext cx="975614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5833FD7-D595-7186-C8C9-1E4F98D5DBD2}"/>
              </a:ext>
            </a:extLst>
          </p:cNvPr>
          <p:cNvSpPr txBox="1"/>
          <p:nvPr/>
        </p:nvSpPr>
        <p:spPr>
          <a:xfrm>
            <a:off x="603380" y="367584"/>
            <a:ext cx="10895046" cy="901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-107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Lucida Bright"/>
                <a:ea typeface="Georgia" charset="0"/>
                <a:cs typeface="Georgia" charset="0"/>
              </a:rPr>
              <a:t> </a:t>
            </a:r>
          </a:p>
          <a:p>
            <a:pPr marL="0" marR="0" lvl="0" indent="0" algn="l" defTabSz="609585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sv-SE" sz="2800" b="1" i="0" u="none" strike="noStrike" kern="1200" cap="none" spc="-107" normalizeH="0" baseline="0" noProof="0" dirty="0">
              <a:ln>
                <a:noFill/>
              </a:ln>
              <a:solidFill>
                <a:srgbClr val="005AA0"/>
              </a:solidFill>
              <a:effectLst/>
              <a:uLnTx/>
              <a:uFillTx/>
              <a:latin typeface="Lucida Bright"/>
              <a:ea typeface="Georgia" charset="0"/>
              <a:cs typeface="Georgia" charset="0"/>
            </a:endParaRP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40836C01-D1AA-4B18-0504-AD7B79CF6E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558960"/>
              </p:ext>
            </p:extLst>
          </p:nvPr>
        </p:nvGraphicFramePr>
        <p:xfrm>
          <a:off x="477840" y="1680482"/>
          <a:ext cx="10612190" cy="38371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1219">
                  <a:extLst>
                    <a:ext uri="{9D8B030D-6E8A-4147-A177-3AD203B41FA5}">
                      <a16:colId xmlns:a16="http://schemas.microsoft.com/office/drawing/2014/main" val="2349599818"/>
                    </a:ext>
                  </a:extLst>
                </a:gridCol>
                <a:gridCol w="1061219">
                  <a:extLst>
                    <a:ext uri="{9D8B030D-6E8A-4147-A177-3AD203B41FA5}">
                      <a16:colId xmlns:a16="http://schemas.microsoft.com/office/drawing/2014/main" val="2896636983"/>
                    </a:ext>
                  </a:extLst>
                </a:gridCol>
                <a:gridCol w="1061219">
                  <a:extLst>
                    <a:ext uri="{9D8B030D-6E8A-4147-A177-3AD203B41FA5}">
                      <a16:colId xmlns:a16="http://schemas.microsoft.com/office/drawing/2014/main" val="342743431"/>
                    </a:ext>
                  </a:extLst>
                </a:gridCol>
                <a:gridCol w="1061219">
                  <a:extLst>
                    <a:ext uri="{9D8B030D-6E8A-4147-A177-3AD203B41FA5}">
                      <a16:colId xmlns:a16="http://schemas.microsoft.com/office/drawing/2014/main" val="1206770649"/>
                    </a:ext>
                  </a:extLst>
                </a:gridCol>
                <a:gridCol w="1061219">
                  <a:extLst>
                    <a:ext uri="{9D8B030D-6E8A-4147-A177-3AD203B41FA5}">
                      <a16:colId xmlns:a16="http://schemas.microsoft.com/office/drawing/2014/main" val="1244089567"/>
                    </a:ext>
                  </a:extLst>
                </a:gridCol>
                <a:gridCol w="1061219">
                  <a:extLst>
                    <a:ext uri="{9D8B030D-6E8A-4147-A177-3AD203B41FA5}">
                      <a16:colId xmlns:a16="http://schemas.microsoft.com/office/drawing/2014/main" val="3020348120"/>
                    </a:ext>
                  </a:extLst>
                </a:gridCol>
                <a:gridCol w="1061219">
                  <a:extLst>
                    <a:ext uri="{9D8B030D-6E8A-4147-A177-3AD203B41FA5}">
                      <a16:colId xmlns:a16="http://schemas.microsoft.com/office/drawing/2014/main" val="3969092210"/>
                    </a:ext>
                  </a:extLst>
                </a:gridCol>
                <a:gridCol w="1061219">
                  <a:extLst>
                    <a:ext uri="{9D8B030D-6E8A-4147-A177-3AD203B41FA5}">
                      <a16:colId xmlns:a16="http://schemas.microsoft.com/office/drawing/2014/main" val="1045677543"/>
                    </a:ext>
                  </a:extLst>
                </a:gridCol>
                <a:gridCol w="1061219">
                  <a:extLst>
                    <a:ext uri="{9D8B030D-6E8A-4147-A177-3AD203B41FA5}">
                      <a16:colId xmlns:a16="http://schemas.microsoft.com/office/drawing/2014/main" val="2992415678"/>
                    </a:ext>
                  </a:extLst>
                </a:gridCol>
                <a:gridCol w="1061219">
                  <a:extLst>
                    <a:ext uri="{9D8B030D-6E8A-4147-A177-3AD203B41FA5}">
                      <a16:colId xmlns:a16="http://schemas.microsoft.com/office/drawing/2014/main" val="1605147269"/>
                    </a:ext>
                  </a:extLst>
                </a:gridCol>
              </a:tblGrid>
              <a:tr h="318445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 dirty="0">
                          <a:effectLst/>
                        </a:rPr>
                        <a:t>Kommun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 dirty="0">
                          <a:effectLst/>
                        </a:rPr>
                        <a:t>Plats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Försörjningsstöd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Låg ekonomisk standard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Korttidsvård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Antal per läkare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Pension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Försörjningskvot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Antal som arbetar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Skuld hos Kronofogden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extLst>
                  <a:ext uri="{0D108BD9-81ED-4DB2-BD59-A6C34878D82A}">
                    <a16:rowId xmlns:a16="http://schemas.microsoft.com/office/drawing/2014/main" val="2460574697"/>
                  </a:ext>
                </a:extLst>
              </a:tr>
              <a:tr h="175937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Överkalix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271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89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143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88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210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extLst>
                  <a:ext uri="{0D108BD9-81ED-4DB2-BD59-A6C34878D82A}">
                    <a16:rowId xmlns:a16="http://schemas.microsoft.com/office/drawing/2014/main" val="1703919797"/>
                  </a:ext>
                </a:extLst>
              </a:tr>
              <a:tr h="175937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Gullspång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272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220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237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237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251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71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56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extLst>
                  <a:ext uri="{0D108BD9-81ED-4DB2-BD59-A6C34878D82A}">
                    <a16:rowId xmlns:a16="http://schemas.microsoft.com/office/drawing/2014/main" val="2428491821"/>
                  </a:ext>
                </a:extLst>
              </a:tr>
              <a:tr h="175937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Ockelbo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273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220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253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220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290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205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237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151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53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extLst>
                  <a:ext uri="{0D108BD9-81ED-4DB2-BD59-A6C34878D82A}">
                    <a16:rowId xmlns:a16="http://schemas.microsoft.com/office/drawing/2014/main" val="2508093105"/>
                  </a:ext>
                </a:extLst>
              </a:tr>
              <a:tr h="175937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Övertorneå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274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152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 dirty="0">
                          <a:effectLst/>
                        </a:rPr>
                        <a:t>238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168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32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extLst>
                  <a:ext uri="{0D108BD9-81ED-4DB2-BD59-A6C34878D82A}">
                    <a16:rowId xmlns:a16="http://schemas.microsoft.com/office/drawing/2014/main" val="3253067156"/>
                  </a:ext>
                </a:extLst>
              </a:tr>
              <a:tr h="175937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Bengtsfors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275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220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236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199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257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79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134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extLst>
                  <a:ext uri="{0D108BD9-81ED-4DB2-BD59-A6C34878D82A}">
                    <a16:rowId xmlns:a16="http://schemas.microsoft.com/office/drawing/2014/main" val="3986864305"/>
                  </a:ext>
                </a:extLst>
              </a:tr>
              <a:tr h="175937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Hagfors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276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86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250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211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182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172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extLst>
                  <a:ext uri="{0D108BD9-81ED-4DB2-BD59-A6C34878D82A}">
                    <a16:rowId xmlns:a16="http://schemas.microsoft.com/office/drawing/2014/main" val="2547679738"/>
                  </a:ext>
                </a:extLst>
              </a:tr>
              <a:tr h="175937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Ödeshög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277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86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226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230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101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extLst>
                  <a:ext uri="{0D108BD9-81ED-4DB2-BD59-A6C34878D82A}">
                    <a16:rowId xmlns:a16="http://schemas.microsoft.com/office/drawing/2014/main" val="2723982632"/>
                  </a:ext>
                </a:extLst>
              </a:tr>
              <a:tr h="175937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Fagersta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278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135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 dirty="0">
                          <a:effectLst/>
                        </a:rPr>
                        <a:t>258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102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129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extLst>
                  <a:ext uri="{0D108BD9-81ED-4DB2-BD59-A6C34878D82A}">
                    <a16:rowId xmlns:a16="http://schemas.microsoft.com/office/drawing/2014/main" val="1652295379"/>
                  </a:ext>
                </a:extLst>
              </a:tr>
              <a:tr h="175937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Ragunda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279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220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81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 dirty="0">
                          <a:effectLst/>
                        </a:rPr>
                        <a:t>267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extLst>
                  <a:ext uri="{0D108BD9-81ED-4DB2-BD59-A6C34878D82A}">
                    <a16:rowId xmlns:a16="http://schemas.microsoft.com/office/drawing/2014/main" val="1813822444"/>
                  </a:ext>
                </a:extLst>
              </a:tr>
              <a:tr h="175937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Mellerud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280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86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254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231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41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extLst>
                  <a:ext uri="{0D108BD9-81ED-4DB2-BD59-A6C34878D82A}">
                    <a16:rowId xmlns:a16="http://schemas.microsoft.com/office/drawing/2014/main" val="2699228258"/>
                  </a:ext>
                </a:extLst>
              </a:tr>
              <a:tr h="175937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Färgelanda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281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255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 dirty="0">
                          <a:effectLst/>
                        </a:rPr>
                        <a:t>268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187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48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164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extLst>
                  <a:ext uri="{0D108BD9-81ED-4DB2-BD59-A6C34878D82A}">
                    <a16:rowId xmlns:a16="http://schemas.microsoft.com/office/drawing/2014/main" val="3849043860"/>
                  </a:ext>
                </a:extLst>
              </a:tr>
              <a:tr h="175937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Osby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282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220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211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254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196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181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115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extLst>
                  <a:ext uri="{0D108BD9-81ED-4DB2-BD59-A6C34878D82A}">
                    <a16:rowId xmlns:a16="http://schemas.microsoft.com/office/drawing/2014/main" val="2294435353"/>
                  </a:ext>
                </a:extLst>
              </a:tr>
              <a:tr h="175937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Vansbro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283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86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252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169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 dirty="0">
                          <a:effectLst/>
                        </a:rPr>
                        <a:t>203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238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234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extLst>
                  <a:ext uri="{0D108BD9-81ED-4DB2-BD59-A6C34878D82A}">
                    <a16:rowId xmlns:a16="http://schemas.microsoft.com/office/drawing/2014/main" val="561931213"/>
                  </a:ext>
                </a:extLst>
              </a:tr>
              <a:tr h="175937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Haparanda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284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152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187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290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 dirty="0">
                          <a:effectLst/>
                        </a:rPr>
                        <a:t>275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extLst>
                  <a:ext uri="{0D108BD9-81ED-4DB2-BD59-A6C34878D82A}">
                    <a16:rowId xmlns:a16="http://schemas.microsoft.com/office/drawing/2014/main" val="3336387338"/>
                  </a:ext>
                </a:extLst>
              </a:tr>
              <a:tr h="175937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Strömsund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285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220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239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 dirty="0">
                          <a:effectLst/>
                        </a:rPr>
                        <a:t>271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204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extLst>
                  <a:ext uri="{0D108BD9-81ED-4DB2-BD59-A6C34878D82A}">
                    <a16:rowId xmlns:a16="http://schemas.microsoft.com/office/drawing/2014/main" val="698499733"/>
                  </a:ext>
                </a:extLst>
              </a:tr>
              <a:tr h="175937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Dorotea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 dirty="0">
                          <a:effectLst/>
                        </a:rPr>
                        <a:t>286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230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 dirty="0">
                          <a:effectLst/>
                        </a:rPr>
                        <a:t>283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78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51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extLst>
                  <a:ext uri="{0D108BD9-81ED-4DB2-BD59-A6C34878D82A}">
                    <a16:rowId xmlns:a16="http://schemas.microsoft.com/office/drawing/2014/main" val="2639487408"/>
                  </a:ext>
                </a:extLst>
              </a:tr>
              <a:tr h="175937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Filipstad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287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186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254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 dirty="0">
                          <a:effectLst/>
                        </a:rPr>
                        <a:t>255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111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extLst>
                  <a:ext uri="{0D108BD9-81ED-4DB2-BD59-A6C34878D82A}">
                    <a16:rowId xmlns:a16="http://schemas.microsoft.com/office/drawing/2014/main" val="1747544704"/>
                  </a:ext>
                </a:extLst>
              </a:tr>
              <a:tr h="175937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Malå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288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190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 dirty="0">
                          <a:effectLst/>
                        </a:rPr>
                        <a:t>112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223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extLst>
                  <a:ext uri="{0D108BD9-81ED-4DB2-BD59-A6C34878D82A}">
                    <a16:rowId xmlns:a16="http://schemas.microsoft.com/office/drawing/2014/main" val="3986382424"/>
                  </a:ext>
                </a:extLst>
              </a:tr>
              <a:tr h="175937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Ljusnarsberg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289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253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103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 dirty="0">
                          <a:effectLst/>
                        </a:rPr>
                        <a:t>230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extLst>
                  <a:ext uri="{0D108BD9-81ED-4DB2-BD59-A6C34878D82A}">
                    <a16:rowId xmlns:a16="http://schemas.microsoft.com/office/drawing/2014/main" val="744517737"/>
                  </a:ext>
                </a:extLst>
              </a:tr>
              <a:tr h="175937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Munkfors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290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282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262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233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278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232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242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 dirty="0">
                          <a:effectLst/>
                        </a:rPr>
                        <a:t>284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2" marR="9062" marT="9062" marB="0" anchor="b"/>
                </a:tc>
                <a:extLst>
                  <a:ext uri="{0D108BD9-81ED-4DB2-BD59-A6C34878D82A}">
                    <a16:rowId xmlns:a16="http://schemas.microsoft.com/office/drawing/2014/main" val="2297573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944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8142824-618F-EC80-9594-F831AABE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500" y="332315"/>
            <a:ext cx="11235267" cy="768000"/>
          </a:xfrm>
        </p:spPr>
        <p:txBody>
          <a:bodyPr/>
          <a:lstStyle/>
          <a:p>
            <a:r>
              <a:rPr lang="sv-SE" b="0"/>
              <a:t>Kontaktuppgifter</a:t>
            </a:r>
            <a:endParaRPr lang="sv-SE" b="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85D7C4A-0101-567A-E429-89D333473026}"/>
              </a:ext>
            </a:extLst>
          </p:cNvPr>
          <p:cNvSpPr txBox="1"/>
          <p:nvPr/>
        </p:nvSpPr>
        <p:spPr>
          <a:xfrm>
            <a:off x="384500" y="3196341"/>
            <a:ext cx="7094285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Trifa Chireh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Pensionsekonom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Länsförsäkringar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Mob.tel. 0730 – 94 28 52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Mail: </a:t>
            </a:r>
            <a:r>
              <a:rPr kumimoji="0" lang="sv-SE" sz="1200" b="0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trifa.chireh@lansforsakringar.se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Länsförsäkringar presskontakt</a:t>
            </a:r>
            <a:endParaRPr kumimoji="0" lang="nb-NO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Tel. 08-588 418 50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Mail: </a:t>
            </a: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press@lansforsakringar.se</a:t>
            </a: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0A695A6A-4848-D292-0B3B-9222B69C9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00" y="1148877"/>
            <a:ext cx="1704448" cy="183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0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ECFFE-3342-1793-81EC-5F991B3297F9}"/>
              </a:ext>
            </a:extLst>
          </p:cNvPr>
          <p:cNvSpPr txBox="1">
            <a:spLocks/>
          </p:cNvSpPr>
          <p:nvPr/>
        </p:nvSpPr>
        <p:spPr>
          <a:xfrm>
            <a:off x="478367" y="478365"/>
            <a:ext cx="5136000" cy="76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fontAlgn="auto">
              <a:lnSpc>
                <a:spcPct val="85000"/>
              </a:lnSpc>
              <a:spcAft>
                <a:spcPts val="600"/>
              </a:spcAft>
              <a:buClrTx/>
              <a:buSzTx/>
              <a:tabLst/>
              <a:defRPr/>
            </a:pPr>
            <a:endParaRPr kumimoji="0" lang="sv-SE" sz="2800" b="1" i="0" u="none" strike="noStrike" kern="1200" cap="none" spc="-107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79445CE4-C5A4-7A0D-792B-BC1C6FDF1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31878" y="6292800"/>
            <a:ext cx="623988" cy="294432"/>
          </a:xfrm>
        </p:spPr>
        <p:txBody>
          <a:bodyPr/>
          <a:lstStyle/>
          <a:p>
            <a:pPr>
              <a:spcAft>
                <a:spcPts val="600"/>
              </a:spcAft>
            </a:pPr>
            <a:fld id="{B82209D3-57B0-4BB3-BAE7-0E91465A9429}" type="datetime1">
              <a:rPr lang="sv-SE" smtClean="0"/>
              <a:pPr>
                <a:spcAft>
                  <a:spcPts val="600"/>
                </a:spcAft>
              </a:pPr>
              <a:t>2024-03-12</a:t>
            </a:fld>
            <a:endParaRPr lang="sv-SE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72A50CF-D84E-6479-3B47-B81B4956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84134" y="6292801"/>
            <a:ext cx="5930103" cy="29443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/>
              <a:t>Sidfotstext (ändras under Meny Infoga och knappen Sidhuvud/Sidfot)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B0CEA870-0842-103A-4E13-DA18704A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866" y="6262071"/>
            <a:ext cx="778935" cy="383819"/>
          </a:xfrm>
        </p:spPr>
        <p:txBody>
          <a:bodyPr/>
          <a:lstStyle/>
          <a:p>
            <a:pPr>
              <a:spcAft>
                <a:spcPts val="600"/>
              </a:spcAft>
            </a:pPr>
            <a:fld id="{E9DBCB7B-D4FD-EE41-85F0-B6F7A4EFC557}" type="slidenum">
              <a:rPr lang="sv-SE" smtClean="0"/>
              <a:pPr>
                <a:spcAft>
                  <a:spcPts val="600"/>
                </a:spcAft>
              </a:pPr>
              <a:t>2</a:t>
            </a:fld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5DA44B1-88D6-524A-9BE6-AD185DA17DEF}"/>
              </a:ext>
            </a:extLst>
          </p:cNvPr>
          <p:cNvSpPr txBox="1"/>
          <p:nvPr/>
        </p:nvSpPr>
        <p:spPr>
          <a:xfrm>
            <a:off x="516914" y="1084704"/>
            <a:ext cx="975614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5833FD7-D595-7186-C8C9-1E4F98D5DBD2}"/>
              </a:ext>
            </a:extLst>
          </p:cNvPr>
          <p:cNvSpPr txBox="1"/>
          <p:nvPr/>
        </p:nvSpPr>
        <p:spPr>
          <a:xfrm>
            <a:off x="603380" y="367584"/>
            <a:ext cx="108950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-107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Lucida Bright"/>
                <a:ea typeface="Georgia" charset="0"/>
                <a:cs typeface="Georgia" charset="0"/>
              </a:rPr>
              <a:t>Så har vi räknat</a:t>
            </a:r>
          </a:p>
          <a:p>
            <a:pPr marL="0" marR="0" lvl="0" indent="0" algn="l" defTabSz="609585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sv-SE" sz="2800" b="1" i="0" u="none" strike="noStrike" kern="1200" cap="none" spc="-107" normalizeH="0" baseline="0" noProof="0" dirty="0">
              <a:ln>
                <a:noFill/>
              </a:ln>
              <a:solidFill>
                <a:srgbClr val="005AA0"/>
              </a:solidFill>
              <a:effectLst/>
              <a:uLnTx/>
              <a:uFillTx/>
              <a:latin typeface="Lucida Bright"/>
              <a:ea typeface="Georgia" charset="0"/>
              <a:cs typeface="Georgia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D2183DB-2CFE-B375-043A-C2D2527B4425}"/>
              </a:ext>
            </a:extLst>
          </p:cNvPr>
          <p:cNvSpPr txBox="1"/>
          <p:nvPr/>
        </p:nvSpPr>
        <p:spPr>
          <a:xfrm>
            <a:off x="757353" y="1356205"/>
            <a:ext cx="9056435" cy="4203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v-SE" b="1" dirty="0">
                <a:solidFill>
                  <a:schemeClr val="tx2"/>
                </a:solidFill>
              </a:rPr>
              <a:t>Indexet består av de åtta variablerna</a:t>
            </a:r>
            <a:br>
              <a:rPr lang="sv-SE" dirty="0">
                <a:solidFill>
                  <a:schemeClr val="tx2"/>
                </a:solidFill>
              </a:rPr>
            </a:br>
            <a:r>
              <a:rPr lang="sv-SE" dirty="0">
                <a:solidFill>
                  <a:schemeClr val="tx2"/>
                </a:solidFill>
              </a:rPr>
              <a:t>Antalet som får försörjningsstöd 65+ (Socialstyrelsen), Antalet 65 + med låg ekonomisk standard 65+ (</a:t>
            </a:r>
            <a:r>
              <a:rPr lang="sv-SE" dirty="0" err="1">
                <a:solidFill>
                  <a:schemeClr val="tx2"/>
                </a:solidFill>
              </a:rPr>
              <a:t>Kolada</a:t>
            </a:r>
            <a:r>
              <a:rPr lang="sv-SE" dirty="0">
                <a:solidFill>
                  <a:schemeClr val="tx2"/>
                </a:solidFill>
              </a:rPr>
              <a:t>/SCB), Antal dygn inom korttidsvård 65+ (SCB/Socialstyrelsen), Antal 65+ per läkare ((SCB), Pension (kr) (Pensionsmyndigheten), Försörjningskvot (SCB), Antal 65+ som fortfarande arbetar ((SCB) samt Skuld hos Kronofogden 65+ (Kronofogden). </a:t>
            </a:r>
          </a:p>
          <a:p>
            <a:pPr>
              <a:lnSpc>
                <a:spcPct val="150000"/>
              </a:lnSpc>
            </a:pPr>
            <a:endParaRPr lang="sv-SE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sv-SE" dirty="0">
                <a:solidFill>
                  <a:schemeClr val="tx2"/>
                </a:solidFill>
              </a:rPr>
              <a:t>Dessa variabler har vägts samman i ett index där de kommuner som fått hög relativ ranking på samtliga variabler hamnar högst i rankingen och vice versa med kommuner som fått sämre relativ ranking.</a:t>
            </a:r>
          </a:p>
          <a:p>
            <a:pPr>
              <a:lnSpc>
                <a:spcPct val="150000"/>
              </a:lnSpc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4589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ECFFE-3342-1793-81EC-5F991B3297F9}"/>
              </a:ext>
            </a:extLst>
          </p:cNvPr>
          <p:cNvSpPr txBox="1">
            <a:spLocks/>
          </p:cNvSpPr>
          <p:nvPr/>
        </p:nvSpPr>
        <p:spPr>
          <a:xfrm>
            <a:off x="478367" y="478365"/>
            <a:ext cx="5136000" cy="76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fontAlgn="auto">
              <a:lnSpc>
                <a:spcPct val="85000"/>
              </a:lnSpc>
              <a:spcAft>
                <a:spcPts val="600"/>
              </a:spcAft>
              <a:buClrTx/>
              <a:buSzTx/>
              <a:tabLst/>
              <a:defRPr/>
            </a:pPr>
            <a:endParaRPr kumimoji="0" lang="sv-SE" sz="2800" b="1" i="0" u="none" strike="noStrike" kern="1200" cap="none" spc="-107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79445CE4-C5A4-7A0D-792B-BC1C6FDF1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31878" y="6292800"/>
            <a:ext cx="623988" cy="294432"/>
          </a:xfrm>
        </p:spPr>
        <p:txBody>
          <a:bodyPr/>
          <a:lstStyle/>
          <a:p>
            <a:pPr>
              <a:spcAft>
                <a:spcPts val="600"/>
              </a:spcAft>
            </a:pPr>
            <a:fld id="{B82209D3-57B0-4BB3-BAE7-0E91465A9429}" type="datetime1">
              <a:rPr lang="sv-SE" smtClean="0"/>
              <a:pPr>
                <a:spcAft>
                  <a:spcPts val="600"/>
                </a:spcAft>
              </a:pPr>
              <a:t>2024-03-12</a:t>
            </a:fld>
            <a:endParaRPr lang="sv-SE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72A50CF-D84E-6479-3B47-B81B4956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84134" y="6292801"/>
            <a:ext cx="5930103" cy="29443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/>
              <a:t>Sidfotstext (ändras under Meny Infoga och knappen Sidhuvud/Sidfot)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B0CEA870-0842-103A-4E13-DA18704A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866" y="6262071"/>
            <a:ext cx="778935" cy="383819"/>
          </a:xfrm>
        </p:spPr>
        <p:txBody>
          <a:bodyPr/>
          <a:lstStyle/>
          <a:p>
            <a:pPr>
              <a:spcAft>
                <a:spcPts val="600"/>
              </a:spcAft>
            </a:pPr>
            <a:fld id="{E9DBCB7B-D4FD-EE41-85F0-B6F7A4EFC557}" type="slidenum">
              <a:rPr lang="sv-SE" smtClean="0"/>
              <a:pPr>
                <a:spcAft>
                  <a:spcPts val="600"/>
                </a:spcAft>
              </a:pPr>
              <a:t>3</a:t>
            </a:fld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5DA44B1-88D6-524A-9BE6-AD185DA17DEF}"/>
              </a:ext>
            </a:extLst>
          </p:cNvPr>
          <p:cNvSpPr txBox="1"/>
          <p:nvPr/>
        </p:nvSpPr>
        <p:spPr>
          <a:xfrm>
            <a:off x="516914" y="1084704"/>
            <a:ext cx="975614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5833FD7-D595-7186-C8C9-1E4F98D5DBD2}"/>
              </a:ext>
            </a:extLst>
          </p:cNvPr>
          <p:cNvSpPr txBox="1"/>
          <p:nvPr/>
        </p:nvSpPr>
        <p:spPr>
          <a:xfrm>
            <a:off x="603380" y="367584"/>
            <a:ext cx="108950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-107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Lucida Bright"/>
                <a:ea typeface="Georgia" charset="0"/>
                <a:cs typeface="Georgia" charset="0"/>
              </a:rPr>
              <a:t>Så läser du tabellen</a:t>
            </a:r>
          </a:p>
          <a:p>
            <a:pPr marL="0" marR="0" lvl="0" indent="0" algn="l" defTabSz="609585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sv-SE" sz="2800" b="1" i="0" u="none" strike="noStrike" kern="1200" cap="none" spc="-107" normalizeH="0" baseline="0" noProof="0" dirty="0">
              <a:ln>
                <a:noFill/>
              </a:ln>
              <a:solidFill>
                <a:srgbClr val="005AA0"/>
              </a:solidFill>
              <a:effectLst/>
              <a:uLnTx/>
              <a:uFillTx/>
              <a:latin typeface="Lucida Bright"/>
              <a:ea typeface="Georgia" charset="0"/>
              <a:cs typeface="Georgia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D2183DB-2CFE-B375-043A-C2D2527B4425}"/>
              </a:ext>
            </a:extLst>
          </p:cNvPr>
          <p:cNvSpPr txBox="1"/>
          <p:nvPr/>
        </p:nvSpPr>
        <p:spPr>
          <a:xfrm>
            <a:off x="757353" y="1356205"/>
            <a:ext cx="9056435" cy="1710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v-SE" dirty="0">
                <a:solidFill>
                  <a:schemeClr val="tx2"/>
                </a:solidFill>
              </a:rPr>
              <a:t>I den första kolumnen ser du kommunerna i rangordning (1- 290).</a:t>
            </a:r>
            <a:br>
              <a:rPr lang="sv-SE" dirty="0">
                <a:solidFill>
                  <a:schemeClr val="tx2"/>
                </a:solidFill>
              </a:rPr>
            </a:br>
            <a:r>
              <a:rPr lang="sv-SE" dirty="0">
                <a:solidFill>
                  <a:schemeClr val="tx2"/>
                </a:solidFill>
              </a:rPr>
              <a:t>I de resterande kolumnerna ser du på vilken plats en kommun hamnade i </a:t>
            </a:r>
            <a:br>
              <a:rPr lang="sv-SE" dirty="0">
                <a:solidFill>
                  <a:schemeClr val="tx2"/>
                </a:solidFill>
              </a:rPr>
            </a:br>
            <a:r>
              <a:rPr lang="sv-SE" dirty="0">
                <a:solidFill>
                  <a:schemeClr val="tx2"/>
                </a:solidFill>
              </a:rPr>
              <a:t>respektive kategori (1 – 8)</a:t>
            </a:r>
          </a:p>
          <a:p>
            <a:pPr>
              <a:lnSpc>
                <a:spcPct val="150000"/>
              </a:lnSpc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8838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ECFFE-3342-1793-81EC-5F991B3297F9}"/>
              </a:ext>
            </a:extLst>
          </p:cNvPr>
          <p:cNvSpPr txBox="1">
            <a:spLocks/>
          </p:cNvSpPr>
          <p:nvPr/>
        </p:nvSpPr>
        <p:spPr>
          <a:xfrm>
            <a:off x="478367" y="478365"/>
            <a:ext cx="5136000" cy="76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fontAlgn="auto">
              <a:lnSpc>
                <a:spcPct val="85000"/>
              </a:lnSpc>
              <a:spcAft>
                <a:spcPts val="600"/>
              </a:spcAft>
              <a:buClrTx/>
              <a:buSzTx/>
              <a:tabLst/>
              <a:defRPr/>
            </a:pPr>
            <a:endParaRPr kumimoji="0" lang="sv-SE" sz="2800" b="1" i="0" u="none" strike="noStrike" kern="1200" cap="none" spc="-107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79445CE4-C5A4-7A0D-792B-BC1C6FDF1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31878" y="6292800"/>
            <a:ext cx="623988" cy="294432"/>
          </a:xfrm>
        </p:spPr>
        <p:txBody>
          <a:bodyPr/>
          <a:lstStyle/>
          <a:p>
            <a:pPr>
              <a:spcAft>
                <a:spcPts val="600"/>
              </a:spcAft>
            </a:pPr>
            <a:fld id="{B82209D3-57B0-4BB3-BAE7-0E91465A9429}" type="datetime1">
              <a:rPr lang="sv-SE" smtClean="0"/>
              <a:pPr>
                <a:spcAft>
                  <a:spcPts val="600"/>
                </a:spcAft>
              </a:pPr>
              <a:t>2024-03-11</a:t>
            </a:fld>
            <a:endParaRPr lang="sv-SE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72A50CF-D84E-6479-3B47-B81B4956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84134" y="6292801"/>
            <a:ext cx="5930103" cy="29443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/>
              <a:t>Sidfotstext (ändras under Meny Infoga och knappen Sidhuvud/Sidfot)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B0CEA870-0842-103A-4E13-DA18704A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866" y="6262071"/>
            <a:ext cx="778935" cy="383819"/>
          </a:xfrm>
        </p:spPr>
        <p:txBody>
          <a:bodyPr/>
          <a:lstStyle/>
          <a:p>
            <a:pPr>
              <a:spcAft>
                <a:spcPts val="600"/>
              </a:spcAft>
            </a:pPr>
            <a:fld id="{E9DBCB7B-D4FD-EE41-85F0-B6F7A4EFC557}" type="slidenum">
              <a:rPr lang="sv-SE" smtClean="0"/>
              <a:pPr>
                <a:spcAft>
                  <a:spcPts val="600"/>
                </a:spcAft>
              </a:pPr>
              <a:t>4</a:t>
            </a:fld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5DA44B1-88D6-524A-9BE6-AD185DA17DEF}"/>
              </a:ext>
            </a:extLst>
          </p:cNvPr>
          <p:cNvSpPr txBox="1"/>
          <p:nvPr/>
        </p:nvSpPr>
        <p:spPr>
          <a:xfrm>
            <a:off x="516914" y="1084704"/>
            <a:ext cx="975614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5833FD7-D595-7186-C8C9-1E4F98D5DBD2}"/>
              </a:ext>
            </a:extLst>
          </p:cNvPr>
          <p:cNvSpPr txBox="1"/>
          <p:nvPr/>
        </p:nvSpPr>
        <p:spPr>
          <a:xfrm>
            <a:off x="603380" y="367584"/>
            <a:ext cx="10895046" cy="901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sv-SE" sz="2800" b="1" i="0" u="none" strike="noStrike" kern="1200" cap="none" spc="-107" normalizeH="0" baseline="0" noProof="0" dirty="0">
              <a:ln>
                <a:noFill/>
              </a:ln>
              <a:solidFill>
                <a:srgbClr val="005AA0"/>
              </a:solidFill>
              <a:effectLst/>
              <a:uLnTx/>
              <a:uFillTx/>
              <a:latin typeface="Lucida Bright"/>
              <a:ea typeface="Georgia" charset="0"/>
              <a:cs typeface="Georgia" charset="0"/>
            </a:endParaRPr>
          </a:p>
          <a:p>
            <a:pPr marL="0" marR="0" lvl="0" indent="0" algn="l" defTabSz="609585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sv-SE" sz="2800" b="1" i="0" u="none" strike="noStrike" kern="1200" cap="none" spc="-107" normalizeH="0" baseline="0" noProof="0" dirty="0">
              <a:ln>
                <a:noFill/>
              </a:ln>
              <a:solidFill>
                <a:srgbClr val="005AA0"/>
              </a:solidFill>
              <a:effectLst/>
              <a:uLnTx/>
              <a:uFillTx/>
              <a:latin typeface="Lucida Bright"/>
              <a:ea typeface="Georgia" charset="0"/>
              <a:cs typeface="Georgia" charset="0"/>
            </a:endParaRPr>
          </a:p>
        </p:txBody>
      </p:sp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019FD285-71F2-2029-3AC7-3381427667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568294"/>
              </p:ext>
            </p:extLst>
          </p:nvPr>
        </p:nvGraphicFramePr>
        <p:xfrm>
          <a:off x="693574" y="818476"/>
          <a:ext cx="10094040" cy="47146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0031">
                  <a:extLst>
                    <a:ext uri="{9D8B030D-6E8A-4147-A177-3AD203B41FA5}">
                      <a16:colId xmlns:a16="http://schemas.microsoft.com/office/drawing/2014/main" val="1456010961"/>
                    </a:ext>
                  </a:extLst>
                </a:gridCol>
                <a:gridCol w="942292">
                  <a:extLst>
                    <a:ext uri="{9D8B030D-6E8A-4147-A177-3AD203B41FA5}">
                      <a16:colId xmlns:a16="http://schemas.microsoft.com/office/drawing/2014/main" val="2875179457"/>
                    </a:ext>
                  </a:extLst>
                </a:gridCol>
                <a:gridCol w="958109">
                  <a:extLst>
                    <a:ext uri="{9D8B030D-6E8A-4147-A177-3AD203B41FA5}">
                      <a16:colId xmlns:a16="http://schemas.microsoft.com/office/drawing/2014/main" val="332645974"/>
                    </a:ext>
                  </a:extLst>
                </a:gridCol>
                <a:gridCol w="1077873">
                  <a:extLst>
                    <a:ext uri="{9D8B030D-6E8A-4147-A177-3AD203B41FA5}">
                      <a16:colId xmlns:a16="http://schemas.microsoft.com/office/drawing/2014/main" val="1814763739"/>
                    </a:ext>
                  </a:extLst>
                </a:gridCol>
                <a:gridCol w="976187">
                  <a:extLst>
                    <a:ext uri="{9D8B030D-6E8A-4147-A177-3AD203B41FA5}">
                      <a16:colId xmlns:a16="http://schemas.microsoft.com/office/drawing/2014/main" val="681559036"/>
                    </a:ext>
                  </a:extLst>
                </a:gridCol>
                <a:gridCol w="1050756">
                  <a:extLst>
                    <a:ext uri="{9D8B030D-6E8A-4147-A177-3AD203B41FA5}">
                      <a16:colId xmlns:a16="http://schemas.microsoft.com/office/drawing/2014/main" val="1849231599"/>
                    </a:ext>
                  </a:extLst>
                </a:gridCol>
                <a:gridCol w="1003303">
                  <a:extLst>
                    <a:ext uri="{9D8B030D-6E8A-4147-A177-3AD203B41FA5}">
                      <a16:colId xmlns:a16="http://schemas.microsoft.com/office/drawing/2014/main" val="3157460150"/>
                    </a:ext>
                  </a:extLst>
                </a:gridCol>
                <a:gridCol w="1274466">
                  <a:extLst>
                    <a:ext uri="{9D8B030D-6E8A-4147-A177-3AD203B41FA5}">
                      <a16:colId xmlns:a16="http://schemas.microsoft.com/office/drawing/2014/main" val="1356412339"/>
                    </a:ext>
                  </a:extLst>
                </a:gridCol>
                <a:gridCol w="930992">
                  <a:extLst>
                    <a:ext uri="{9D8B030D-6E8A-4147-A177-3AD203B41FA5}">
                      <a16:colId xmlns:a16="http://schemas.microsoft.com/office/drawing/2014/main" val="3654050415"/>
                    </a:ext>
                  </a:extLst>
                </a:gridCol>
                <a:gridCol w="940031">
                  <a:extLst>
                    <a:ext uri="{9D8B030D-6E8A-4147-A177-3AD203B41FA5}">
                      <a16:colId xmlns:a16="http://schemas.microsoft.com/office/drawing/2014/main" val="2349975561"/>
                    </a:ext>
                  </a:extLst>
                </a:gridCol>
              </a:tblGrid>
              <a:tr h="238302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Kommun</a:t>
                      </a: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>
                          <a:effectLst/>
                        </a:rPr>
                        <a:t>Plats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>
                          <a:effectLst/>
                        </a:rPr>
                        <a:t>Försörjningsstöd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>
                          <a:effectLst/>
                        </a:rPr>
                        <a:t>Låg ekonomisk standard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>
                          <a:effectLst/>
                        </a:rPr>
                        <a:t>Korttidsvård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>
                          <a:effectLst/>
                        </a:rPr>
                        <a:t>Antal per läkare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>
                          <a:effectLst/>
                        </a:rPr>
                        <a:t>Pension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>
                          <a:effectLst/>
                        </a:rPr>
                        <a:t>Försörjningskvot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>
                          <a:effectLst/>
                        </a:rPr>
                        <a:t>Antal som arbetar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Skuld hos Kronofogden</a:t>
                      </a:r>
                      <a:endParaRPr lang="sv-S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2295388331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Danderyd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 dirty="0">
                          <a:effectLst/>
                        </a:rPr>
                        <a:t>84</a:t>
                      </a:r>
                      <a:endParaRPr lang="sv-S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2152724824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Solna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1113859494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Värmdö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705314774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Lomma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179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1671693533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Umeå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1983127465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Nacka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276161297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Vallentuna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3787918344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Lund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2551874470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Knivsta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3000916167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Österåker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251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3210518027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Växjö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3040813796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Nykvarn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180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4047826423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 dirty="0">
                          <a:effectLst/>
                        </a:rPr>
                        <a:t>Lidingö</a:t>
                      </a:r>
                      <a:endParaRPr lang="sv-S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2106979629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Hammarö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 dirty="0">
                          <a:effectLst/>
                        </a:rPr>
                        <a:t>14</a:t>
                      </a:r>
                      <a:endParaRPr lang="sv-S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3641538140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Kungälv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1581905693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Bollebygd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3345699062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Salem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17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182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996726300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Ekerö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18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2760447479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Täby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2952660782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Stockholm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1943469100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Habo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3150293398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Sollentuna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187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1359568962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Piteå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1661240756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Lerum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24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748581259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Kävlinge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25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252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3516893027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Värnamo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26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2598900604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Trosa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27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255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3249813014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Härryda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360418561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Skellefteå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29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1309043095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Falun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30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3908457855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Staffanstorp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31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1506751960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Alingsås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32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245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3393618810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Eksjö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33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2478602132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Varberg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34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 dirty="0">
                          <a:effectLst/>
                        </a:rPr>
                        <a:t>242</a:t>
                      </a:r>
                      <a:endParaRPr lang="sv-S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3526749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553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ECFFE-3342-1793-81EC-5F991B3297F9}"/>
              </a:ext>
            </a:extLst>
          </p:cNvPr>
          <p:cNvSpPr txBox="1">
            <a:spLocks/>
          </p:cNvSpPr>
          <p:nvPr/>
        </p:nvSpPr>
        <p:spPr>
          <a:xfrm>
            <a:off x="478367" y="478365"/>
            <a:ext cx="5136000" cy="76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fontAlgn="auto">
              <a:lnSpc>
                <a:spcPct val="85000"/>
              </a:lnSpc>
              <a:spcAft>
                <a:spcPts val="600"/>
              </a:spcAft>
              <a:buClrTx/>
              <a:buSzTx/>
              <a:tabLst/>
              <a:defRPr/>
            </a:pPr>
            <a:endParaRPr kumimoji="0" lang="sv-SE" sz="2800" b="1" i="0" u="none" strike="noStrike" kern="1200" cap="none" spc="-107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79445CE4-C5A4-7A0D-792B-BC1C6FDF1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31878" y="6292800"/>
            <a:ext cx="623988" cy="294432"/>
          </a:xfrm>
        </p:spPr>
        <p:txBody>
          <a:bodyPr/>
          <a:lstStyle/>
          <a:p>
            <a:pPr>
              <a:spcAft>
                <a:spcPts val="600"/>
              </a:spcAft>
            </a:pPr>
            <a:fld id="{B82209D3-57B0-4BB3-BAE7-0E91465A9429}" type="datetime1">
              <a:rPr lang="sv-SE" smtClean="0"/>
              <a:pPr>
                <a:spcAft>
                  <a:spcPts val="600"/>
                </a:spcAft>
              </a:pPr>
              <a:t>2024-03-12</a:t>
            </a:fld>
            <a:endParaRPr lang="sv-SE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72A50CF-D84E-6479-3B47-B81B4956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84134" y="6292801"/>
            <a:ext cx="5930103" cy="29443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/>
              <a:t>Sidfotstext (ändras under Meny Infoga och knappen Sidhuvud/Sidfot)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B0CEA870-0842-103A-4E13-DA18704A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866" y="6262071"/>
            <a:ext cx="778935" cy="383819"/>
          </a:xfrm>
        </p:spPr>
        <p:txBody>
          <a:bodyPr/>
          <a:lstStyle/>
          <a:p>
            <a:pPr>
              <a:spcAft>
                <a:spcPts val="600"/>
              </a:spcAft>
            </a:pPr>
            <a:fld id="{E9DBCB7B-D4FD-EE41-85F0-B6F7A4EFC557}" type="slidenum">
              <a:rPr lang="sv-SE" smtClean="0"/>
              <a:pPr>
                <a:spcAft>
                  <a:spcPts val="600"/>
                </a:spcAft>
              </a:pPr>
              <a:t>5</a:t>
            </a:fld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5DA44B1-88D6-524A-9BE6-AD185DA17DEF}"/>
              </a:ext>
            </a:extLst>
          </p:cNvPr>
          <p:cNvSpPr txBox="1"/>
          <p:nvPr/>
        </p:nvSpPr>
        <p:spPr>
          <a:xfrm>
            <a:off x="516914" y="1084704"/>
            <a:ext cx="975614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B82827C9-3E13-D747-40ED-33A0FBBEF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983760"/>
              </p:ext>
            </p:extLst>
          </p:nvPr>
        </p:nvGraphicFramePr>
        <p:xfrm>
          <a:off x="758092" y="1023815"/>
          <a:ext cx="10197770" cy="5017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9777">
                  <a:extLst>
                    <a:ext uri="{9D8B030D-6E8A-4147-A177-3AD203B41FA5}">
                      <a16:colId xmlns:a16="http://schemas.microsoft.com/office/drawing/2014/main" val="741828036"/>
                    </a:ext>
                  </a:extLst>
                </a:gridCol>
                <a:gridCol w="1019777">
                  <a:extLst>
                    <a:ext uri="{9D8B030D-6E8A-4147-A177-3AD203B41FA5}">
                      <a16:colId xmlns:a16="http://schemas.microsoft.com/office/drawing/2014/main" val="3195549820"/>
                    </a:ext>
                  </a:extLst>
                </a:gridCol>
                <a:gridCol w="1019777">
                  <a:extLst>
                    <a:ext uri="{9D8B030D-6E8A-4147-A177-3AD203B41FA5}">
                      <a16:colId xmlns:a16="http://schemas.microsoft.com/office/drawing/2014/main" val="1377021211"/>
                    </a:ext>
                  </a:extLst>
                </a:gridCol>
                <a:gridCol w="1019777">
                  <a:extLst>
                    <a:ext uri="{9D8B030D-6E8A-4147-A177-3AD203B41FA5}">
                      <a16:colId xmlns:a16="http://schemas.microsoft.com/office/drawing/2014/main" val="800122508"/>
                    </a:ext>
                  </a:extLst>
                </a:gridCol>
                <a:gridCol w="1019777">
                  <a:extLst>
                    <a:ext uri="{9D8B030D-6E8A-4147-A177-3AD203B41FA5}">
                      <a16:colId xmlns:a16="http://schemas.microsoft.com/office/drawing/2014/main" val="2606347980"/>
                    </a:ext>
                  </a:extLst>
                </a:gridCol>
                <a:gridCol w="1019777">
                  <a:extLst>
                    <a:ext uri="{9D8B030D-6E8A-4147-A177-3AD203B41FA5}">
                      <a16:colId xmlns:a16="http://schemas.microsoft.com/office/drawing/2014/main" val="1776033797"/>
                    </a:ext>
                  </a:extLst>
                </a:gridCol>
                <a:gridCol w="1019777">
                  <a:extLst>
                    <a:ext uri="{9D8B030D-6E8A-4147-A177-3AD203B41FA5}">
                      <a16:colId xmlns:a16="http://schemas.microsoft.com/office/drawing/2014/main" val="2415734052"/>
                    </a:ext>
                  </a:extLst>
                </a:gridCol>
                <a:gridCol w="1019777">
                  <a:extLst>
                    <a:ext uri="{9D8B030D-6E8A-4147-A177-3AD203B41FA5}">
                      <a16:colId xmlns:a16="http://schemas.microsoft.com/office/drawing/2014/main" val="3495000009"/>
                    </a:ext>
                  </a:extLst>
                </a:gridCol>
                <a:gridCol w="1019777">
                  <a:extLst>
                    <a:ext uri="{9D8B030D-6E8A-4147-A177-3AD203B41FA5}">
                      <a16:colId xmlns:a16="http://schemas.microsoft.com/office/drawing/2014/main" val="3202222976"/>
                    </a:ext>
                  </a:extLst>
                </a:gridCol>
                <a:gridCol w="1019777">
                  <a:extLst>
                    <a:ext uri="{9D8B030D-6E8A-4147-A177-3AD203B41FA5}">
                      <a16:colId xmlns:a16="http://schemas.microsoft.com/office/drawing/2014/main" val="1689870302"/>
                    </a:ext>
                  </a:extLst>
                </a:gridCol>
              </a:tblGrid>
              <a:tr h="23853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Kommun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Plats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Försörjningsstöd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Låg ekonomisk standard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Korttidsvård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Antal per läkare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Pension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Försörjningskvot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Antal som arbetar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Skuld hos Kronofogden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3832313758"/>
                  </a:ext>
                </a:extLst>
              </a:tr>
              <a:tr h="12916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Vellinge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35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172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242842400"/>
                  </a:ext>
                </a:extLst>
              </a:tr>
              <a:tr h="12916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Kungsbacka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36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271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2637736532"/>
                  </a:ext>
                </a:extLst>
              </a:tr>
              <a:tr h="12916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Enköping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37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2221039983"/>
                  </a:ext>
                </a:extLst>
              </a:tr>
              <a:tr h="12916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Strängnäs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38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2519373800"/>
                  </a:ext>
                </a:extLst>
              </a:tr>
              <a:tr h="12916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Mölndal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39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656694299"/>
                  </a:ext>
                </a:extLst>
              </a:tr>
              <a:tr h="12916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Norrtälje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40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572088173"/>
                  </a:ext>
                </a:extLst>
              </a:tr>
              <a:tr h="12916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Örnsköldsvik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41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2704400837"/>
                  </a:ext>
                </a:extLst>
              </a:tr>
              <a:tr h="12916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Håbo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42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175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940571120"/>
                  </a:ext>
                </a:extLst>
              </a:tr>
              <a:tr h="12916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Huddinge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43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252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3760758219"/>
                  </a:ext>
                </a:extLst>
              </a:tr>
              <a:tr h="12916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Tyresö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44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1254713545"/>
                  </a:ext>
                </a:extLst>
              </a:tr>
              <a:tr h="12916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Uppsala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45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170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3461850813"/>
                  </a:ext>
                </a:extLst>
              </a:tr>
              <a:tr h="12916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Upplands-Bro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46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3144117327"/>
                  </a:ext>
                </a:extLst>
              </a:tr>
              <a:tr h="12916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Jönköping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47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2023502883"/>
                  </a:ext>
                </a:extLst>
              </a:tr>
              <a:tr h="12916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Gällivare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48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188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3803102647"/>
                  </a:ext>
                </a:extLst>
              </a:tr>
              <a:tr h="12916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Krokom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49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570650154"/>
                  </a:ext>
                </a:extLst>
              </a:tr>
              <a:tr h="12916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Tranemo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50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171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315817896"/>
                  </a:ext>
                </a:extLst>
              </a:tr>
              <a:tr h="12916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Karlstad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51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249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491448887"/>
                  </a:ext>
                </a:extLst>
              </a:tr>
              <a:tr h="12916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Stenungsund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52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277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2486154528"/>
                  </a:ext>
                </a:extLst>
              </a:tr>
              <a:tr h="12916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Haninge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53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249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250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2586003157"/>
                  </a:ext>
                </a:extLst>
              </a:tr>
              <a:tr h="12916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Luleå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54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173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3812559726"/>
                  </a:ext>
                </a:extLst>
              </a:tr>
              <a:tr h="12916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Ängelholm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55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1486288213"/>
                  </a:ext>
                </a:extLst>
              </a:tr>
              <a:tr h="12916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Skurup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56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2846742263"/>
                  </a:ext>
                </a:extLst>
              </a:tr>
              <a:tr h="12916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Karlskrona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57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 dirty="0">
                          <a:effectLst/>
                        </a:rPr>
                        <a:t>25</a:t>
                      </a:r>
                      <a:endParaRPr lang="sv-S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180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3296673727"/>
                  </a:ext>
                </a:extLst>
              </a:tr>
              <a:tr h="12916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Tjörn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58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240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331226508"/>
                  </a:ext>
                </a:extLst>
              </a:tr>
              <a:tr h="12916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Vaxholm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59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266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1566051856"/>
                  </a:ext>
                </a:extLst>
              </a:tr>
              <a:tr h="12916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Partille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60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175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182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3332098186"/>
                  </a:ext>
                </a:extLst>
              </a:tr>
              <a:tr h="12916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Upplands Väsby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61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258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184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1187274850"/>
                  </a:ext>
                </a:extLst>
              </a:tr>
              <a:tr h="12916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Karlskoga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62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287741853"/>
                  </a:ext>
                </a:extLst>
              </a:tr>
              <a:tr h="12916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Gävle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63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260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3969402689"/>
                  </a:ext>
                </a:extLst>
              </a:tr>
              <a:tr h="12916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Sundsvall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64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285015745"/>
                  </a:ext>
                </a:extLst>
              </a:tr>
              <a:tr h="12916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Lilla Edet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65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176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2716992172"/>
                  </a:ext>
                </a:extLst>
              </a:tr>
              <a:tr h="12916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Robertsfors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66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185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4116139081"/>
                  </a:ext>
                </a:extLst>
              </a:tr>
              <a:tr h="12916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Uddevalla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67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187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2763844476"/>
                  </a:ext>
                </a:extLst>
              </a:tr>
              <a:tr h="12916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Gnesta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68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2128471895"/>
                  </a:ext>
                </a:extLst>
              </a:tr>
              <a:tr h="12916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Lidköping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69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171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3107870773"/>
                  </a:ext>
                </a:extLst>
              </a:tr>
              <a:tr h="12916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Orust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70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264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270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 dirty="0">
                          <a:effectLst/>
                        </a:rPr>
                        <a:t>33</a:t>
                      </a:r>
                      <a:endParaRPr lang="sv-S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919005799"/>
                  </a:ext>
                </a:extLst>
              </a:tr>
              <a:tr h="12916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Västerås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71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262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 dirty="0">
                          <a:effectLst/>
                        </a:rPr>
                        <a:t>127</a:t>
                      </a:r>
                      <a:endParaRPr lang="sv-S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" marR="5937" marT="5937" marB="0" anchor="b"/>
                </a:tc>
                <a:extLst>
                  <a:ext uri="{0D108BD9-81ED-4DB2-BD59-A6C34878D82A}">
                    <a16:rowId xmlns:a16="http://schemas.microsoft.com/office/drawing/2014/main" val="3086630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225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ECFFE-3342-1793-81EC-5F991B3297F9}"/>
              </a:ext>
            </a:extLst>
          </p:cNvPr>
          <p:cNvSpPr txBox="1">
            <a:spLocks/>
          </p:cNvSpPr>
          <p:nvPr/>
        </p:nvSpPr>
        <p:spPr>
          <a:xfrm>
            <a:off x="478367" y="478365"/>
            <a:ext cx="5136000" cy="76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fontAlgn="auto">
              <a:lnSpc>
                <a:spcPct val="85000"/>
              </a:lnSpc>
              <a:spcAft>
                <a:spcPts val="600"/>
              </a:spcAft>
              <a:buClrTx/>
              <a:buSzTx/>
              <a:tabLst/>
              <a:defRPr/>
            </a:pPr>
            <a:endParaRPr kumimoji="0" lang="sv-SE" sz="2800" b="1" i="0" u="none" strike="noStrike" kern="1200" cap="none" spc="-107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79445CE4-C5A4-7A0D-792B-BC1C6FDF1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31878" y="6292800"/>
            <a:ext cx="623988" cy="294432"/>
          </a:xfrm>
        </p:spPr>
        <p:txBody>
          <a:bodyPr/>
          <a:lstStyle/>
          <a:p>
            <a:pPr>
              <a:spcAft>
                <a:spcPts val="600"/>
              </a:spcAft>
            </a:pPr>
            <a:fld id="{B82209D3-57B0-4BB3-BAE7-0E91465A9429}" type="datetime1">
              <a:rPr lang="sv-SE" smtClean="0"/>
              <a:pPr>
                <a:spcAft>
                  <a:spcPts val="600"/>
                </a:spcAft>
              </a:pPr>
              <a:t>2024-03-12</a:t>
            </a:fld>
            <a:endParaRPr lang="sv-SE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72A50CF-D84E-6479-3B47-B81B4956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84134" y="6292801"/>
            <a:ext cx="5930103" cy="29443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/>
              <a:t>Sidfotstext (ändras under Meny Infoga och knappen Sidhuvud/Sidfot)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B0CEA870-0842-103A-4E13-DA18704A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866" y="6262071"/>
            <a:ext cx="778935" cy="383819"/>
          </a:xfrm>
        </p:spPr>
        <p:txBody>
          <a:bodyPr/>
          <a:lstStyle/>
          <a:p>
            <a:pPr>
              <a:spcAft>
                <a:spcPts val="600"/>
              </a:spcAft>
            </a:pPr>
            <a:fld id="{E9DBCB7B-D4FD-EE41-85F0-B6F7A4EFC557}" type="slidenum">
              <a:rPr lang="sv-SE" smtClean="0"/>
              <a:pPr>
                <a:spcAft>
                  <a:spcPts val="600"/>
                </a:spcAft>
              </a:pPr>
              <a:t>6</a:t>
            </a:fld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5DA44B1-88D6-524A-9BE6-AD185DA17DEF}"/>
              </a:ext>
            </a:extLst>
          </p:cNvPr>
          <p:cNvSpPr txBox="1"/>
          <p:nvPr/>
        </p:nvSpPr>
        <p:spPr>
          <a:xfrm>
            <a:off x="516914" y="1084704"/>
            <a:ext cx="975614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5833FD7-D595-7186-C8C9-1E4F98D5DBD2}"/>
              </a:ext>
            </a:extLst>
          </p:cNvPr>
          <p:cNvSpPr txBox="1"/>
          <p:nvPr/>
        </p:nvSpPr>
        <p:spPr>
          <a:xfrm>
            <a:off x="603380" y="367584"/>
            <a:ext cx="10895046" cy="901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-107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Lucida Bright"/>
                <a:ea typeface="Georgia" charset="0"/>
                <a:cs typeface="Georgia" charset="0"/>
              </a:rPr>
              <a:t> </a:t>
            </a:r>
          </a:p>
          <a:p>
            <a:pPr marL="0" marR="0" lvl="0" indent="0" algn="l" defTabSz="609585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sv-SE" sz="2800" b="1" i="0" u="none" strike="noStrike" kern="1200" cap="none" spc="-107" normalizeH="0" baseline="0" noProof="0" dirty="0">
              <a:ln>
                <a:noFill/>
              </a:ln>
              <a:solidFill>
                <a:srgbClr val="005AA0"/>
              </a:solidFill>
              <a:effectLst/>
              <a:uLnTx/>
              <a:uFillTx/>
              <a:latin typeface="Lucida Bright"/>
              <a:ea typeface="Georgia" charset="0"/>
              <a:cs typeface="Georgia" charset="0"/>
            </a:endParaRP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9E5C2D9E-6A4B-1365-5773-F56417964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459091"/>
              </p:ext>
            </p:extLst>
          </p:nvPr>
        </p:nvGraphicFramePr>
        <p:xfrm>
          <a:off x="693574" y="1084705"/>
          <a:ext cx="10357380" cy="4925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5738">
                  <a:extLst>
                    <a:ext uri="{9D8B030D-6E8A-4147-A177-3AD203B41FA5}">
                      <a16:colId xmlns:a16="http://schemas.microsoft.com/office/drawing/2014/main" val="3729953837"/>
                    </a:ext>
                  </a:extLst>
                </a:gridCol>
                <a:gridCol w="1035738">
                  <a:extLst>
                    <a:ext uri="{9D8B030D-6E8A-4147-A177-3AD203B41FA5}">
                      <a16:colId xmlns:a16="http://schemas.microsoft.com/office/drawing/2014/main" val="1362809036"/>
                    </a:ext>
                  </a:extLst>
                </a:gridCol>
                <a:gridCol w="1035738">
                  <a:extLst>
                    <a:ext uri="{9D8B030D-6E8A-4147-A177-3AD203B41FA5}">
                      <a16:colId xmlns:a16="http://schemas.microsoft.com/office/drawing/2014/main" val="3208225705"/>
                    </a:ext>
                  </a:extLst>
                </a:gridCol>
                <a:gridCol w="1035738">
                  <a:extLst>
                    <a:ext uri="{9D8B030D-6E8A-4147-A177-3AD203B41FA5}">
                      <a16:colId xmlns:a16="http://schemas.microsoft.com/office/drawing/2014/main" val="240451951"/>
                    </a:ext>
                  </a:extLst>
                </a:gridCol>
                <a:gridCol w="1035738">
                  <a:extLst>
                    <a:ext uri="{9D8B030D-6E8A-4147-A177-3AD203B41FA5}">
                      <a16:colId xmlns:a16="http://schemas.microsoft.com/office/drawing/2014/main" val="687607118"/>
                    </a:ext>
                  </a:extLst>
                </a:gridCol>
                <a:gridCol w="1035738">
                  <a:extLst>
                    <a:ext uri="{9D8B030D-6E8A-4147-A177-3AD203B41FA5}">
                      <a16:colId xmlns:a16="http://schemas.microsoft.com/office/drawing/2014/main" val="1569537060"/>
                    </a:ext>
                  </a:extLst>
                </a:gridCol>
                <a:gridCol w="1035738">
                  <a:extLst>
                    <a:ext uri="{9D8B030D-6E8A-4147-A177-3AD203B41FA5}">
                      <a16:colId xmlns:a16="http://schemas.microsoft.com/office/drawing/2014/main" val="2028649970"/>
                    </a:ext>
                  </a:extLst>
                </a:gridCol>
                <a:gridCol w="1035738">
                  <a:extLst>
                    <a:ext uri="{9D8B030D-6E8A-4147-A177-3AD203B41FA5}">
                      <a16:colId xmlns:a16="http://schemas.microsoft.com/office/drawing/2014/main" val="3797227337"/>
                    </a:ext>
                  </a:extLst>
                </a:gridCol>
                <a:gridCol w="1035738">
                  <a:extLst>
                    <a:ext uri="{9D8B030D-6E8A-4147-A177-3AD203B41FA5}">
                      <a16:colId xmlns:a16="http://schemas.microsoft.com/office/drawing/2014/main" val="1568462763"/>
                    </a:ext>
                  </a:extLst>
                </a:gridCol>
                <a:gridCol w="1035738">
                  <a:extLst>
                    <a:ext uri="{9D8B030D-6E8A-4147-A177-3AD203B41FA5}">
                      <a16:colId xmlns:a16="http://schemas.microsoft.com/office/drawing/2014/main" val="514235592"/>
                    </a:ext>
                  </a:extLst>
                </a:gridCol>
              </a:tblGrid>
              <a:tr h="203496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Kommun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Plats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Försörjningsstöd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Låg ekonomisk standard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Korttidsvård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Antal per läkare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Pension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Försörjningskvot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Antal som arbetar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Skuld hos Kronofogden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2564787969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Sundbyberg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72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152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37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133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132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30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199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211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2615055331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Kiruna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73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86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90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157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70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58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66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82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287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2090279971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Gnosjö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74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86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73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162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128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87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82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57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235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1477015782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Järfälla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75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152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39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54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79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29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268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273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4005104652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Svedala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76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86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31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40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144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78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40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226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268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1543581312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Sigtuna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77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220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51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26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94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53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6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233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238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328582558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Halmstad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78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152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57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127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34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85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65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198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213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1938711769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Helsingborg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79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249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104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68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32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81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35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269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93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643357986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Ystad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80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86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67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31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39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66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222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173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249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1032502259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Göteborg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81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249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120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168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39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232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101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2544251030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Kalmar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82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152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79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131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19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64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55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181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256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3151178382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Linköping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83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282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57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167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41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217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139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337978468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Kil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84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67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128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192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139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161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93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132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2778422989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Hörby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85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228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51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265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213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95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38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57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3892369350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Nyköping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86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220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55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49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44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52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131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203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200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2537175417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Östersund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87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220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90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240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23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86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77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91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129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2935191721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Höör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88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86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111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148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105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120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85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128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177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1054919876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Vaggeryd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89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152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90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193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206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172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63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48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39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711019288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Eslöv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90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152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104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120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89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197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44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166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102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1873035938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Gotland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91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86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193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140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52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162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176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63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108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905644596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Tierp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92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193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154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115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219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125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109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43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2718698530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Östra Göinge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93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104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172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193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199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100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162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58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3122136967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Säter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94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152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148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105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101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150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194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65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86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607315835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Falkenberg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95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86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94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117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209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133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135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96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135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2317975418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Vänersborg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96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152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111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45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124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105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106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213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156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889725976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Örebro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97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220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120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192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17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79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31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208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151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2066250521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Lekeberg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98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152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160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279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88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169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84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25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64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468509605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Skara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99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152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130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198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120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129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92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108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92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2770172663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Kinda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100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179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60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131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168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220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52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185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4227221917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Laholm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101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136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61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215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160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182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45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199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868397228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Vännäs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102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86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197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195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106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183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93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42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125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2233754737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Jokkmokk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103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266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65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220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214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216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16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30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3732368637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Skövde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104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152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94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209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10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83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48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221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217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1173659477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Eskilstuna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105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286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153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40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128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57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280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91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1304325655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Hudiksvall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106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152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144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92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33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111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190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122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193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1051512243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Orsa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107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272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138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272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213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101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1405333127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Kristianstad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108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152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120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149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36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107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86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193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206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1435895817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Mora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109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111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129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37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153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218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134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239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442672626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Gagnef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110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86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102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110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156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148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179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99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171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2781431706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Bollnäs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111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86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211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78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87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195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197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153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46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1797385178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Mörbylånga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112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72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207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153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73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244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117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161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1089397455"/>
                  </a:ext>
                </a:extLst>
              </a:tr>
              <a:tr h="11242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Höganäs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113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31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133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200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28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229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>
                          <a:effectLst/>
                        </a:rPr>
                        <a:t>182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u="none" strike="noStrike" dirty="0">
                          <a:effectLst/>
                        </a:rPr>
                        <a:t>226</a:t>
                      </a:r>
                      <a:endParaRPr lang="sv-S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0" marR="5260" marT="5260" marB="0" anchor="b"/>
                </a:tc>
                <a:extLst>
                  <a:ext uri="{0D108BD9-81ED-4DB2-BD59-A6C34878D82A}">
                    <a16:rowId xmlns:a16="http://schemas.microsoft.com/office/drawing/2014/main" val="4042239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005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ECFFE-3342-1793-81EC-5F991B3297F9}"/>
              </a:ext>
            </a:extLst>
          </p:cNvPr>
          <p:cNvSpPr txBox="1">
            <a:spLocks/>
          </p:cNvSpPr>
          <p:nvPr/>
        </p:nvSpPr>
        <p:spPr>
          <a:xfrm>
            <a:off x="478367" y="478365"/>
            <a:ext cx="5136000" cy="76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fontAlgn="auto">
              <a:lnSpc>
                <a:spcPct val="85000"/>
              </a:lnSpc>
              <a:spcAft>
                <a:spcPts val="600"/>
              </a:spcAft>
              <a:buClrTx/>
              <a:buSzTx/>
              <a:tabLst/>
              <a:defRPr/>
            </a:pPr>
            <a:endParaRPr kumimoji="0" lang="sv-SE" sz="2800" b="1" i="0" u="none" strike="noStrike" kern="1200" cap="none" spc="-107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79445CE4-C5A4-7A0D-792B-BC1C6FDF1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31878" y="6292800"/>
            <a:ext cx="623988" cy="294432"/>
          </a:xfrm>
        </p:spPr>
        <p:txBody>
          <a:bodyPr/>
          <a:lstStyle/>
          <a:p>
            <a:pPr>
              <a:spcAft>
                <a:spcPts val="600"/>
              </a:spcAft>
            </a:pPr>
            <a:fld id="{B82209D3-57B0-4BB3-BAE7-0E91465A9429}" type="datetime1">
              <a:rPr lang="sv-SE" smtClean="0"/>
              <a:pPr>
                <a:spcAft>
                  <a:spcPts val="600"/>
                </a:spcAft>
              </a:pPr>
              <a:t>2024-03-12</a:t>
            </a:fld>
            <a:endParaRPr lang="sv-SE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72A50CF-D84E-6479-3B47-B81B4956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84134" y="6292801"/>
            <a:ext cx="5930103" cy="29443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/>
              <a:t>Sidfotstext (ändras under Meny Infoga och knappen Sidhuvud/Sidfot)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B0CEA870-0842-103A-4E13-DA18704A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866" y="6262071"/>
            <a:ext cx="778935" cy="383819"/>
          </a:xfrm>
        </p:spPr>
        <p:txBody>
          <a:bodyPr/>
          <a:lstStyle/>
          <a:p>
            <a:pPr>
              <a:spcAft>
                <a:spcPts val="600"/>
              </a:spcAft>
            </a:pPr>
            <a:fld id="{E9DBCB7B-D4FD-EE41-85F0-B6F7A4EFC557}" type="slidenum">
              <a:rPr lang="sv-SE" smtClean="0"/>
              <a:pPr>
                <a:spcAft>
                  <a:spcPts val="600"/>
                </a:spcAft>
              </a:pPr>
              <a:t>7</a:t>
            </a:fld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5DA44B1-88D6-524A-9BE6-AD185DA17DEF}"/>
              </a:ext>
            </a:extLst>
          </p:cNvPr>
          <p:cNvSpPr txBox="1"/>
          <p:nvPr/>
        </p:nvSpPr>
        <p:spPr>
          <a:xfrm>
            <a:off x="516914" y="1084704"/>
            <a:ext cx="975614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5833FD7-D595-7186-C8C9-1E4F98D5DBD2}"/>
              </a:ext>
            </a:extLst>
          </p:cNvPr>
          <p:cNvSpPr txBox="1"/>
          <p:nvPr/>
        </p:nvSpPr>
        <p:spPr>
          <a:xfrm>
            <a:off x="603380" y="367584"/>
            <a:ext cx="10895046" cy="901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-107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Lucida Bright"/>
                <a:ea typeface="Georgia" charset="0"/>
                <a:cs typeface="Georgia" charset="0"/>
              </a:rPr>
              <a:t> </a:t>
            </a:r>
          </a:p>
          <a:p>
            <a:pPr marL="0" marR="0" lvl="0" indent="0" algn="l" defTabSz="609585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sv-SE" sz="2800" b="1" i="0" u="none" strike="noStrike" kern="1200" cap="none" spc="-107" normalizeH="0" baseline="0" noProof="0" dirty="0">
              <a:ln>
                <a:noFill/>
              </a:ln>
              <a:solidFill>
                <a:srgbClr val="005AA0"/>
              </a:solidFill>
              <a:effectLst/>
              <a:uLnTx/>
              <a:uFillTx/>
              <a:latin typeface="Lucida Bright"/>
              <a:ea typeface="Georgia" charset="0"/>
              <a:cs typeface="Georgia" charset="0"/>
            </a:endParaRP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20364944-D26D-D9C6-AE65-272D112B3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787475"/>
              </p:ext>
            </p:extLst>
          </p:nvPr>
        </p:nvGraphicFramePr>
        <p:xfrm>
          <a:off x="603379" y="1148862"/>
          <a:ext cx="10736740" cy="49236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3674">
                  <a:extLst>
                    <a:ext uri="{9D8B030D-6E8A-4147-A177-3AD203B41FA5}">
                      <a16:colId xmlns:a16="http://schemas.microsoft.com/office/drawing/2014/main" val="4255170598"/>
                    </a:ext>
                  </a:extLst>
                </a:gridCol>
                <a:gridCol w="1073674">
                  <a:extLst>
                    <a:ext uri="{9D8B030D-6E8A-4147-A177-3AD203B41FA5}">
                      <a16:colId xmlns:a16="http://schemas.microsoft.com/office/drawing/2014/main" val="4015549232"/>
                    </a:ext>
                  </a:extLst>
                </a:gridCol>
                <a:gridCol w="1073674">
                  <a:extLst>
                    <a:ext uri="{9D8B030D-6E8A-4147-A177-3AD203B41FA5}">
                      <a16:colId xmlns:a16="http://schemas.microsoft.com/office/drawing/2014/main" val="3540061189"/>
                    </a:ext>
                  </a:extLst>
                </a:gridCol>
                <a:gridCol w="1073674">
                  <a:extLst>
                    <a:ext uri="{9D8B030D-6E8A-4147-A177-3AD203B41FA5}">
                      <a16:colId xmlns:a16="http://schemas.microsoft.com/office/drawing/2014/main" val="1990724447"/>
                    </a:ext>
                  </a:extLst>
                </a:gridCol>
                <a:gridCol w="1073674">
                  <a:extLst>
                    <a:ext uri="{9D8B030D-6E8A-4147-A177-3AD203B41FA5}">
                      <a16:colId xmlns:a16="http://schemas.microsoft.com/office/drawing/2014/main" val="646771314"/>
                    </a:ext>
                  </a:extLst>
                </a:gridCol>
                <a:gridCol w="1073674">
                  <a:extLst>
                    <a:ext uri="{9D8B030D-6E8A-4147-A177-3AD203B41FA5}">
                      <a16:colId xmlns:a16="http://schemas.microsoft.com/office/drawing/2014/main" val="1788433551"/>
                    </a:ext>
                  </a:extLst>
                </a:gridCol>
                <a:gridCol w="1073674">
                  <a:extLst>
                    <a:ext uri="{9D8B030D-6E8A-4147-A177-3AD203B41FA5}">
                      <a16:colId xmlns:a16="http://schemas.microsoft.com/office/drawing/2014/main" val="3636063467"/>
                    </a:ext>
                  </a:extLst>
                </a:gridCol>
                <a:gridCol w="1073674">
                  <a:extLst>
                    <a:ext uri="{9D8B030D-6E8A-4147-A177-3AD203B41FA5}">
                      <a16:colId xmlns:a16="http://schemas.microsoft.com/office/drawing/2014/main" val="1025312910"/>
                    </a:ext>
                  </a:extLst>
                </a:gridCol>
                <a:gridCol w="1073674">
                  <a:extLst>
                    <a:ext uri="{9D8B030D-6E8A-4147-A177-3AD203B41FA5}">
                      <a16:colId xmlns:a16="http://schemas.microsoft.com/office/drawing/2014/main" val="3564068556"/>
                    </a:ext>
                  </a:extLst>
                </a:gridCol>
                <a:gridCol w="1073674">
                  <a:extLst>
                    <a:ext uri="{9D8B030D-6E8A-4147-A177-3AD203B41FA5}">
                      <a16:colId xmlns:a16="http://schemas.microsoft.com/office/drawing/2014/main" val="3189183528"/>
                    </a:ext>
                  </a:extLst>
                </a:gridCol>
              </a:tblGrid>
              <a:tr h="24886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Kommun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Plats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Försörjningsstöd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Låg ekonomisk standard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Korttidsvård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Antal per läkare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Pension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Försörjningskvot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Antal som arbetar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Skuld hos Kronofogden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506487874"/>
                  </a:ext>
                </a:extLst>
              </a:tr>
              <a:tr h="13749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Ale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114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177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262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1739682774"/>
                  </a:ext>
                </a:extLst>
              </a:tr>
              <a:tr h="13749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Smedjebacken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115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241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248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251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2965808051"/>
                  </a:ext>
                </a:extLst>
              </a:tr>
              <a:tr h="13749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Strömstad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116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3416939974"/>
                  </a:ext>
                </a:extLst>
              </a:tr>
              <a:tr h="13749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Östhammar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117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170656365"/>
                  </a:ext>
                </a:extLst>
              </a:tr>
              <a:tr h="13749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Lindesberg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118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2497034104"/>
                  </a:ext>
                </a:extLst>
              </a:tr>
              <a:tr h="13749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Mark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119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178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3560624353"/>
                  </a:ext>
                </a:extLst>
              </a:tr>
              <a:tr h="13749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Tomelilla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120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240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172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457245289"/>
                  </a:ext>
                </a:extLst>
              </a:tr>
              <a:tr h="13749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Mariestad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121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4261058567"/>
                  </a:ext>
                </a:extLst>
              </a:tr>
              <a:tr h="13749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Tanum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122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253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1617633092"/>
                  </a:ext>
                </a:extLst>
              </a:tr>
              <a:tr h="13749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Sjöbo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123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187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172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248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173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3889091555"/>
                  </a:ext>
                </a:extLst>
              </a:tr>
              <a:tr h="13749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Leksand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124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171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259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1262869296"/>
                  </a:ext>
                </a:extLst>
              </a:tr>
              <a:tr h="13749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Vetlanda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125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3602169022"/>
                  </a:ext>
                </a:extLst>
              </a:tr>
              <a:tr h="13749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Landskrona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126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249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2966335446"/>
                  </a:ext>
                </a:extLst>
              </a:tr>
              <a:tr h="13749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Trollhättan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127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2607288340"/>
                  </a:ext>
                </a:extLst>
              </a:tr>
              <a:tr h="13749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Sunne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128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94235323"/>
                  </a:ext>
                </a:extLst>
              </a:tr>
              <a:tr h="13749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Borås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129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179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1372756069"/>
                  </a:ext>
                </a:extLst>
              </a:tr>
              <a:tr h="13749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Båstad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130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180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278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1528882040"/>
                  </a:ext>
                </a:extLst>
              </a:tr>
              <a:tr h="13749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Vimmerby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131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588785209"/>
                  </a:ext>
                </a:extLst>
              </a:tr>
              <a:tr h="13749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Simrishamn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132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2442124103"/>
                  </a:ext>
                </a:extLst>
              </a:tr>
              <a:tr h="13749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Västervik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133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258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2215081578"/>
                  </a:ext>
                </a:extLst>
              </a:tr>
              <a:tr h="13749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Hallstahammar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134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174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260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1939701364"/>
                  </a:ext>
                </a:extLst>
              </a:tr>
              <a:tr h="13749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Norrköping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135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278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3235030553"/>
                  </a:ext>
                </a:extLst>
              </a:tr>
              <a:tr h="13749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Borlänge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136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265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3409151636"/>
                  </a:ext>
                </a:extLst>
              </a:tr>
              <a:tr h="13749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Grästorp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137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180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3733737008"/>
                  </a:ext>
                </a:extLst>
              </a:tr>
              <a:tr h="13749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Lycksele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138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275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1146219561"/>
                  </a:ext>
                </a:extLst>
              </a:tr>
              <a:tr h="13749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Årjäng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139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241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274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2856748583"/>
                  </a:ext>
                </a:extLst>
              </a:tr>
              <a:tr h="13749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Forshaga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140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3208534746"/>
                  </a:ext>
                </a:extLst>
              </a:tr>
              <a:tr h="13749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Karlshamn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141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258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2162081687"/>
                  </a:ext>
                </a:extLst>
              </a:tr>
              <a:tr h="13749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Malung-Sälen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142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242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184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2350007337"/>
                  </a:ext>
                </a:extLst>
              </a:tr>
              <a:tr h="13749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Kalix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143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250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176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2006070007"/>
                  </a:ext>
                </a:extLst>
              </a:tr>
              <a:tr h="13749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Älmhult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144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3056409418"/>
                  </a:ext>
                </a:extLst>
              </a:tr>
              <a:tr h="13749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Säffle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145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2744648765"/>
                  </a:ext>
                </a:extLst>
              </a:tr>
              <a:tr h="13749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Öckerö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146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263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179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265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2534474524"/>
                  </a:ext>
                </a:extLst>
              </a:tr>
              <a:tr h="13749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Vårgårda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147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267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 dirty="0">
                          <a:effectLst/>
                        </a:rPr>
                        <a:t>136</a:t>
                      </a:r>
                      <a:endParaRPr lang="sv-S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984203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923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ECFFE-3342-1793-81EC-5F991B3297F9}"/>
              </a:ext>
            </a:extLst>
          </p:cNvPr>
          <p:cNvSpPr txBox="1">
            <a:spLocks/>
          </p:cNvSpPr>
          <p:nvPr/>
        </p:nvSpPr>
        <p:spPr>
          <a:xfrm>
            <a:off x="478367" y="478365"/>
            <a:ext cx="5136000" cy="76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fontAlgn="auto">
              <a:lnSpc>
                <a:spcPct val="85000"/>
              </a:lnSpc>
              <a:spcAft>
                <a:spcPts val="600"/>
              </a:spcAft>
              <a:buClrTx/>
              <a:buSzTx/>
              <a:tabLst/>
              <a:defRPr/>
            </a:pPr>
            <a:endParaRPr kumimoji="0" lang="sv-SE" sz="2800" b="1" i="0" u="none" strike="noStrike" kern="1200" cap="none" spc="-107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79445CE4-C5A4-7A0D-792B-BC1C6FDF1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31878" y="6292800"/>
            <a:ext cx="623988" cy="294432"/>
          </a:xfrm>
        </p:spPr>
        <p:txBody>
          <a:bodyPr/>
          <a:lstStyle/>
          <a:p>
            <a:pPr>
              <a:spcAft>
                <a:spcPts val="600"/>
              </a:spcAft>
            </a:pPr>
            <a:fld id="{B82209D3-57B0-4BB3-BAE7-0E91465A9429}" type="datetime1">
              <a:rPr lang="sv-SE" smtClean="0"/>
              <a:pPr>
                <a:spcAft>
                  <a:spcPts val="600"/>
                </a:spcAft>
              </a:pPr>
              <a:t>2024-03-12</a:t>
            </a:fld>
            <a:endParaRPr lang="sv-SE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72A50CF-D84E-6479-3B47-B81B4956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84134" y="6292801"/>
            <a:ext cx="5930103" cy="29443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/>
              <a:t>Sidfotstext (ändras under Meny Infoga och knappen Sidhuvud/Sidfot)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B0CEA870-0842-103A-4E13-DA18704A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866" y="6262071"/>
            <a:ext cx="778935" cy="383819"/>
          </a:xfrm>
        </p:spPr>
        <p:txBody>
          <a:bodyPr/>
          <a:lstStyle/>
          <a:p>
            <a:pPr>
              <a:spcAft>
                <a:spcPts val="600"/>
              </a:spcAft>
            </a:pPr>
            <a:fld id="{E9DBCB7B-D4FD-EE41-85F0-B6F7A4EFC557}" type="slidenum">
              <a:rPr lang="sv-SE" smtClean="0"/>
              <a:pPr>
                <a:spcAft>
                  <a:spcPts val="600"/>
                </a:spcAft>
              </a:pPr>
              <a:t>8</a:t>
            </a:fld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5DA44B1-88D6-524A-9BE6-AD185DA17DEF}"/>
              </a:ext>
            </a:extLst>
          </p:cNvPr>
          <p:cNvSpPr txBox="1"/>
          <p:nvPr/>
        </p:nvSpPr>
        <p:spPr>
          <a:xfrm>
            <a:off x="516914" y="1084704"/>
            <a:ext cx="975614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5833FD7-D595-7186-C8C9-1E4F98D5DBD2}"/>
              </a:ext>
            </a:extLst>
          </p:cNvPr>
          <p:cNvSpPr txBox="1"/>
          <p:nvPr/>
        </p:nvSpPr>
        <p:spPr>
          <a:xfrm>
            <a:off x="603380" y="367584"/>
            <a:ext cx="10895046" cy="901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-107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Lucida Bright"/>
                <a:ea typeface="Georgia" charset="0"/>
                <a:cs typeface="Georgia" charset="0"/>
              </a:rPr>
              <a:t> </a:t>
            </a:r>
          </a:p>
          <a:p>
            <a:pPr marL="0" marR="0" lvl="0" indent="0" algn="l" defTabSz="609585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sv-SE" sz="2800" b="1" i="0" u="none" strike="noStrike" kern="1200" cap="none" spc="-107" normalizeH="0" baseline="0" noProof="0" dirty="0">
              <a:ln>
                <a:noFill/>
              </a:ln>
              <a:solidFill>
                <a:srgbClr val="005AA0"/>
              </a:solidFill>
              <a:effectLst/>
              <a:uLnTx/>
              <a:uFillTx/>
              <a:latin typeface="Lucida Bright"/>
              <a:ea typeface="Georgia" charset="0"/>
              <a:cs typeface="Georgia" charset="0"/>
            </a:endParaRP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6F37E201-4DFD-658E-809B-6F48C36EB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139176"/>
              </p:ext>
            </p:extLst>
          </p:nvPr>
        </p:nvGraphicFramePr>
        <p:xfrm>
          <a:off x="781234" y="1349017"/>
          <a:ext cx="10316610" cy="45672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1661">
                  <a:extLst>
                    <a:ext uri="{9D8B030D-6E8A-4147-A177-3AD203B41FA5}">
                      <a16:colId xmlns:a16="http://schemas.microsoft.com/office/drawing/2014/main" val="628196984"/>
                    </a:ext>
                  </a:extLst>
                </a:gridCol>
                <a:gridCol w="1031661">
                  <a:extLst>
                    <a:ext uri="{9D8B030D-6E8A-4147-A177-3AD203B41FA5}">
                      <a16:colId xmlns:a16="http://schemas.microsoft.com/office/drawing/2014/main" val="1664599930"/>
                    </a:ext>
                  </a:extLst>
                </a:gridCol>
                <a:gridCol w="1031661">
                  <a:extLst>
                    <a:ext uri="{9D8B030D-6E8A-4147-A177-3AD203B41FA5}">
                      <a16:colId xmlns:a16="http://schemas.microsoft.com/office/drawing/2014/main" val="3767472485"/>
                    </a:ext>
                  </a:extLst>
                </a:gridCol>
                <a:gridCol w="1031661">
                  <a:extLst>
                    <a:ext uri="{9D8B030D-6E8A-4147-A177-3AD203B41FA5}">
                      <a16:colId xmlns:a16="http://schemas.microsoft.com/office/drawing/2014/main" val="1182932076"/>
                    </a:ext>
                  </a:extLst>
                </a:gridCol>
                <a:gridCol w="1031661">
                  <a:extLst>
                    <a:ext uri="{9D8B030D-6E8A-4147-A177-3AD203B41FA5}">
                      <a16:colId xmlns:a16="http://schemas.microsoft.com/office/drawing/2014/main" val="4005303910"/>
                    </a:ext>
                  </a:extLst>
                </a:gridCol>
                <a:gridCol w="1031661">
                  <a:extLst>
                    <a:ext uri="{9D8B030D-6E8A-4147-A177-3AD203B41FA5}">
                      <a16:colId xmlns:a16="http://schemas.microsoft.com/office/drawing/2014/main" val="2237502474"/>
                    </a:ext>
                  </a:extLst>
                </a:gridCol>
                <a:gridCol w="1031661">
                  <a:extLst>
                    <a:ext uri="{9D8B030D-6E8A-4147-A177-3AD203B41FA5}">
                      <a16:colId xmlns:a16="http://schemas.microsoft.com/office/drawing/2014/main" val="744870390"/>
                    </a:ext>
                  </a:extLst>
                </a:gridCol>
                <a:gridCol w="1031661">
                  <a:extLst>
                    <a:ext uri="{9D8B030D-6E8A-4147-A177-3AD203B41FA5}">
                      <a16:colId xmlns:a16="http://schemas.microsoft.com/office/drawing/2014/main" val="1550591129"/>
                    </a:ext>
                  </a:extLst>
                </a:gridCol>
                <a:gridCol w="1031661">
                  <a:extLst>
                    <a:ext uri="{9D8B030D-6E8A-4147-A177-3AD203B41FA5}">
                      <a16:colId xmlns:a16="http://schemas.microsoft.com/office/drawing/2014/main" val="4032421494"/>
                    </a:ext>
                  </a:extLst>
                </a:gridCol>
                <a:gridCol w="1031661">
                  <a:extLst>
                    <a:ext uri="{9D8B030D-6E8A-4147-A177-3AD203B41FA5}">
                      <a16:colId xmlns:a16="http://schemas.microsoft.com/office/drawing/2014/main" val="604322370"/>
                    </a:ext>
                  </a:extLst>
                </a:gridCol>
              </a:tblGrid>
              <a:tr h="145456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Kommun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Plats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Försörjningsstöd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Låg ekonomisk standard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Korttidsvård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Antal per läkare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Pension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Försörjningskvot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Antal som arbetar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Skuld hos Kronofogden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2109351616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Arjeplog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148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289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232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217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241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769834677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Ulricehamn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149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86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144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79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203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187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123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257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518889662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Nynäshamn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150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220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39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218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210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61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89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254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72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976943156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Avesta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151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169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42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108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174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239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197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1590556497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Hofors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152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104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218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253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92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178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290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1837470182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Kumla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153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132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76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145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146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69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248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215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1038604662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Arvika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154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199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160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64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233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198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98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80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3006507949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Ljungby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155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86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207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199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63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180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117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54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278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2703234563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Vingåker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156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120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205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175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205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203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130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2286672220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Oskarshamn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157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86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149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54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110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256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232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664658924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Falköping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158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231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227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77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232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97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37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148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2029099503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Söderköping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159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44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200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166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57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185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126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275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3537671670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Askersund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160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177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171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288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117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257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141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55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1485968992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Gislaved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161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86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160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182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246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193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73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202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3241894826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Bjuv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162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220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94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98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243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42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276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87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4217160896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Rättvik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163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86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187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62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196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163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285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53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188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770354379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Lysekil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164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53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126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202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56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273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235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248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2838284223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Södertälje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165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286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249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50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48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194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267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114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941686113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Lessebo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166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86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190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181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149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198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149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244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1067587177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Malmö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167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290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247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149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279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77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3352365745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Sotenäs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168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100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259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284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197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1717802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Vadstena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169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94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212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176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90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282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120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253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402365662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Motala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170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86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140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263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65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136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118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272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149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1264820323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Hedemora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171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86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217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41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248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166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200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89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2634041802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Klippan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172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207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252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253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94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187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59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3218366161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Ludvika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173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165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103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125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274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236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3049980002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Sala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174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173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36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177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167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131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246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3943681598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Åtvidaberg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175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125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52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266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184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204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240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167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3219250878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Dals-Ed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176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266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213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210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289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228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1932142823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Nora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177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86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125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203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133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98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224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91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285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3794245986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Surahammar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178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98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276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179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122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170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289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344516528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Härjedalen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179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241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265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134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228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247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117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2888860329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Älvkarleby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180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249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81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163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170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112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148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282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41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3734970416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Ronneby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181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193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71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182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169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221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100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1836053839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Torsby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182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249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263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85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50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236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246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96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3497317167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Åre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183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275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165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239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53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220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264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473332170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Boden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184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77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273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104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141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148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207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3776039626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Sandviken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185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81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226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139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97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133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263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166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3830152343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Nässjö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186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249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173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216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114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188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87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96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137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3295768158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Eda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187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238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197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197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290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136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95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81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2373908573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Aneby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188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180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257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111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200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108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261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1189745900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Norberg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189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165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184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201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126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238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193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224567509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Ljusdal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190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222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208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249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227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34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3474445923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Storfors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191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86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132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73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282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119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263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189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133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1571751677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Götene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192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120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241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165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177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145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247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860323365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Sölvesborg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193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207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66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256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137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192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270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123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2506939988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Trelleborg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194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249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98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217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59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130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80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274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179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1445491179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Tingsryd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195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258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107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228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258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234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37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683628834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Nordmaling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196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173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288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184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177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252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42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3918782247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Hjo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197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172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277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181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170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223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85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38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631603289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Herrljunga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198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86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203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185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231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229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139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229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1002923468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Torsås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199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218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133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129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262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249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272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2008195779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Köping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200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220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160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262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85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134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246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60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4100162515"/>
                  </a:ext>
                </a:extLst>
              </a:tr>
              <a:tr h="8188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Tranås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201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249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185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86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142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221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159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 dirty="0">
                          <a:effectLst/>
                        </a:rPr>
                        <a:t>122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9" marR="4129" marT="4129" marB="0" anchor="b"/>
                </a:tc>
                <a:extLst>
                  <a:ext uri="{0D108BD9-81ED-4DB2-BD59-A6C34878D82A}">
                    <a16:rowId xmlns:a16="http://schemas.microsoft.com/office/drawing/2014/main" val="4287010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988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ECFFE-3342-1793-81EC-5F991B3297F9}"/>
              </a:ext>
            </a:extLst>
          </p:cNvPr>
          <p:cNvSpPr txBox="1">
            <a:spLocks/>
          </p:cNvSpPr>
          <p:nvPr/>
        </p:nvSpPr>
        <p:spPr>
          <a:xfrm>
            <a:off x="478367" y="478365"/>
            <a:ext cx="5136000" cy="76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fontAlgn="auto">
              <a:lnSpc>
                <a:spcPct val="85000"/>
              </a:lnSpc>
              <a:spcAft>
                <a:spcPts val="600"/>
              </a:spcAft>
              <a:buClrTx/>
              <a:buSzTx/>
              <a:tabLst/>
              <a:defRPr/>
            </a:pPr>
            <a:endParaRPr kumimoji="0" lang="sv-SE" sz="2800" b="1" i="0" u="none" strike="noStrike" kern="1200" cap="none" spc="-107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79445CE4-C5A4-7A0D-792B-BC1C6FDF1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31878" y="6292800"/>
            <a:ext cx="623988" cy="294432"/>
          </a:xfrm>
        </p:spPr>
        <p:txBody>
          <a:bodyPr/>
          <a:lstStyle/>
          <a:p>
            <a:pPr>
              <a:spcAft>
                <a:spcPts val="600"/>
              </a:spcAft>
            </a:pPr>
            <a:fld id="{B82209D3-57B0-4BB3-BAE7-0E91465A9429}" type="datetime1">
              <a:rPr lang="sv-SE" smtClean="0"/>
              <a:pPr>
                <a:spcAft>
                  <a:spcPts val="600"/>
                </a:spcAft>
              </a:pPr>
              <a:t>2024-03-12</a:t>
            </a:fld>
            <a:endParaRPr lang="sv-SE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72A50CF-D84E-6479-3B47-B81B4956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84134" y="6292801"/>
            <a:ext cx="5930103" cy="29443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/>
              <a:t>Sidfotstext (ändras under Meny Infoga och knappen Sidhuvud/Sidfot)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B0CEA870-0842-103A-4E13-DA18704A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866" y="6262071"/>
            <a:ext cx="778935" cy="383819"/>
          </a:xfrm>
        </p:spPr>
        <p:txBody>
          <a:bodyPr/>
          <a:lstStyle/>
          <a:p>
            <a:pPr>
              <a:spcAft>
                <a:spcPts val="600"/>
              </a:spcAft>
            </a:pPr>
            <a:fld id="{E9DBCB7B-D4FD-EE41-85F0-B6F7A4EFC557}" type="slidenum">
              <a:rPr lang="sv-SE" smtClean="0"/>
              <a:pPr>
                <a:spcAft>
                  <a:spcPts val="600"/>
                </a:spcAft>
              </a:pPr>
              <a:t>9</a:t>
            </a:fld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5DA44B1-88D6-524A-9BE6-AD185DA17DEF}"/>
              </a:ext>
            </a:extLst>
          </p:cNvPr>
          <p:cNvSpPr txBox="1"/>
          <p:nvPr/>
        </p:nvSpPr>
        <p:spPr>
          <a:xfrm>
            <a:off x="516914" y="1084704"/>
            <a:ext cx="975614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D25614E0-1F6F-EC2F-BC18-1BD2F5C1B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697483"/>
              </p:ext>
            </p:extLst>
          </p:nvPr>
        </p:nvGraphicFramePr>
        <p:xfrm>
          <a:off x="516914" y="1352551"/>
          <a:ext cx="10690350" cy="4610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9035">
                  <a:extLst>
                    <a:ext uri="{9D8B030D-6E8A-4147-A177-3AD203B41FA5}">
                      <a16:colId xmlns:a16="http://schemas.microsoft.com/office/drawing/2014/main" val="2931363894"/>
                    </a:ext>
                  </a:extLst>
                </a:gridCol>
                <a:gridCol w="1069035">
                  <a:extLst>
                    <a:ext uri="{9D8B030D-6E8A-4147-A177-3AD203B41FA5}">
                      <a16:colId xmlns:a16="http://schemas.microsoft.com/office/drawing/2014/main" val="1201470005"/>
                    </a:ext>
                  </a:extLst>
                </a:gridCol>
                <a:gridCol w="1069035">
                  <a:extLst>
                    <a:ext uri="{9D8B030D-6E8A-4147-A177-3AD203B41FA5}">
                      <a16:colId xmlns:a16="http://schemas.microsoft.com/office/drawing/2014/main" val="1171315564"/>
                    </a:ext>
                  </a:extLst>
                </a:gridCol>
                <a:gridCol w="1069035">
                  <a:extLst>
                    <a:ext uri="{9D8B030D-6E8A-4147-A177-3AD203B41FA5}">
                      <a16:colId xmlns:a16="http://schemas.microsoft.com/office/drawing/2014/main" val="3148286842"/>
                    </a:ext>
                  </a:extLst>
                </a:gridCol>
                <a:gridCol w="1069035">
                  <a:extLst>
                    <a:ext uri="{9D8B030D-6E8A-4147-A177-3AD203B41FA5}">
                      <a16:colId xmlns:a16="http://schemas.microsoft.com/office/drawing/2014/main" val="3397363813"/>
                    </a:ext>
                  </a:extLst>
                </a:gridCol>
                <a:gridCol w="1069035">
                  <a:extLst>
                    <a:ext uri="{9D8B030D-6E8A-4147-A177-3AD203B41FA5}">
                      <a16:colId xmlns:a16="http://schemas.microsoft.com/office/drawing/2014/main" val="3094026607"/>
                    </a:ext>
                  </a:extLst>
                </a:gridCol>
                <a:gridCol w="1069035">
                  <a:extLst>
                    <a:ext uri="{9D8B030D-6E8A-4147-A177-3AD203B41FA5}">
                      <a16:colId xmlns:a16="http://schemas.microsoft.com/office/drawing/2014/main" val="3511041338"/>
                    </a:ext>
                  </a:extLst>
                </a:gridCol>
                <a:gridCol w="1069035">
                  <a:extLst>
                    <a:ext uri="{9D8B030D-6E8A-4147-A177-3AD203B41FA5}">
                      <a16:colId xmlns:a16="http://schemas.microsoft.com/office/drawing/2014/main" val="736184437"/>
                    </a:ext>
                  </a:extLst>
                </a:gridCol>
                <a:gridCol w="1069035">
                  <a:extLst>
                    <a:ext uri="{9D8B030D-6E8A-4147-A177-3AD203B41FA5}">
                      <a16:colId xmlns:a16="http://schemas.microsoft.com/office/drawing/2014/main" val="2369174643"/>
                    </a:ext>
                  </a:extLst>
                </a:gridCol>
                <a:gridCol w="1069035">
                  <a:extLst>
                    <a:ext uri="{9D8B030D-6E8A-4147-A177-3AD203B41FA5}">
                      <a16:colId xmlns:a16="http://schemas.microsoft.com/office/drawing/2014/main" val="133170042"/>
                    </a:ext>
                  </a:extLst>
                </a:gridCol>
              </a:tblGrid>
              <a:tr h="220714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Kommun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Plats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Försörjningsstöd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Låg ekonomisk standard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Korttidsvård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Antal per läkare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Pension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Försörjningskvot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Antal som arbetar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Skuld hos Kronofogden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extLst>
                  <a:ext uri="{0D108BD9-81ED-4DB2-BD59-A6C34878D82A}">
                    <a16:rowId xmlns:a16="http://schemas.microsoft.com/office/drawing/2014/main" val="1113335184"/>
                  </a:ext>
                </a:extLst>
              </a:tr>
              <a:tr h="1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Hässleholm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202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extLst>
                  <a:ext uri="{0D108BD9-81ED-4DB2-BD59-A6C34878D82A}">
                    <a16:rowId xmlns:a16="http://schemas.microsoft.com/office/drawing/2014/main" val="462721237"/>
                  </a:ext>
                </a:extLst>
              </a:tr>
              <a:tr h="1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Munkedal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203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244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250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extLst>
                  <a:ext uri="{0D108BD9-81ED-4DB2-BD59-A6C34878D82A}">
                    <a16:rowId xmlns:a16="http://schemas.microsoft.com/office/drawing/2014/main" val="1365604446"/>
                  </a:ext>
                </a:extLst>
              </a:tr>
              <a:tr h="1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Berg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204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268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extLst>
                  <a:ext uri="{0D108BD9-81ED-4DB2-BD59-A6C34878D82A}">
                    <a16:rowId xmlns:a16="http://schemas.microsoft.com/office/drawing/2014/main" val="2871941577"/>
                  </a:ext>
                </a:extLst>
              </a:tr>
              <a:tr h="1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Markaryd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205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258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255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173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251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extLst>
                  <a:ext uri="{0D108BD9-81ED-4DB2-BD59-A6C34878D82A}">
                    <a16:rowId xmlns:a16="http://schemas.microsoft.com/office/drawing/2014/main" val="2009066959"/>
                  </a:ext>
                </a:extLst>
              </a:tr>
              <a:tr h="1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Skinnskatteberg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206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269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189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176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extLst>
                  <a:ext uri="{0D108BD9-81ED-4DB2-BD59-A6C34878D82A}">
                    <a16:rowId xmlns:a16="http://schemas.microsoft.com/office/drawing/2014/main" val="3242170783"/>
                  </a:ext>
                </a:extLst>
              </a:tr>
              <a:tr h="1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Essunga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207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extLst>
                  <a:ext uri="{0D108BD9-81ED-4DB2-BD59-A6C34878D82A}">
                    <a16:rowId xmlns:a16="http://schemas.microsoft.com/office/drawing/2014/main" val="651055920"/>
                  </a:ext>
                </a:extLst>
              </a:tr>
              <a:tr h="1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Alvesta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208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275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177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262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extLst>
                  <a:ext uri="{0D108BD9-81ED-4DB2-BD59-A6C34878D82A}">
                    <a16:rowId xmlns:a16="http://schemas.microsoft.com/office/drawing/2014/main" val="454140256"/>
                  </a:ext>
                </a:extLst>
              </a:tr>
              <a:tr h="1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Uppvidinge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209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250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172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279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extLst>
                  <a:ext uri="{0D108BD9-81ED-4DB2-BD59-A6C34878D82A}">
                    <a16:rowId xmlns:a16="http://schemas.microsoft.com/office/drawing/2014/main" val="3247363751"/>
                  </a:ext>
                </a:extLst>
              </a:tr>
              <a:tr h="1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Burlöv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210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183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extLst>
                  <a:ext uri="{0D108BD9-81ED-4DB2-BD59-A6C34878D82A}">
                    <a16:rowId xmlns:a16="http://schemas.microsoft.com/office/drawing/2014/main" val="3140221193"/>
                  </a:ext>
                </a:extLst>
              </a:tr>
              <a:tr h="1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Svalöv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211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249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269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extLst>
                  <a:ext uri="{0D108BD9-81ED-4DB2-BD59-A6C34878D82A}">
                    <a16:rowId xmlns:a16="http://schemas.microsoft.com/office/drawing/2014/main" val="375626960"/>
                  </a:ext>
                </a:extLst>
              </a:tr>
              <a:tr h="1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Åmål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212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264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extLst>
                  <a:ext uri="{0D108BD9-81ED-4DB2-BD59-A6C34878D82A}">
                    <a16:rowId xmlns:a16="http://schemas.microsoft.com/office/drawing/2014/main" val="4059106231"/>
                  </a:ext>
                </a:extLst>
              </a:tr>
              <a:tr h="1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Perstorp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213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249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241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276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260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extLst>
                  <a:ext uri="{0D108BD9-81ED-4DB2-BD59-A6C34878D82A}">
                    <a16:rowId xmlns:a16="http://schemas.microsoft.com/office/drawing/2014/main" val="240473291"/>
                  </a:ext>
                </a:extLst>
              </a:tr>
              <a:tr h="1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Härnösand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214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178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176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extLst>
                  <a:ext uri="{0D108BD9-81ED-4DB2-BD59-A6C34878D82A}">
                    <a16:rowId xmlns:a16="http://schemas.microsoft.com/office/drawing/2014/main" val="1388256112"/>
                  </a:ext>
                </a:extLst>
              </a:tr>
              <a:tr h="1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Mönsterås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215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258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extLst>
                  <a:ext uri="{0D108BD9-81ED-4DB2-BD59-A6C34878D82A}">
                    <a16:rowId xmlns:a16="http://schemas.microsoft.com/office/drawing/2014/main" val="3589064877"/>
                  </a:ext>
                </a:extLst>
              </a:tr>
              <a:tr h="1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Karlsborg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216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247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272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290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extLst>
                  <a:ext uri="{0D108BD9-81ED-4DB2-BD59-A6C34878D82A}">
                    <a16:rowId xmlns:a16="http://schemas.microsoft.com/office/drawing/2014/main" val="4088389195"/>
                  </a:ext>
                </a:extLst>
              </a:tr>
              <a:tr h="1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Älvsbyn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217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243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188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extLst>
                  <a:ext uri="{0D108BD9-81ED-4DB2-BD59-A6C34878D82A}">
                    <a16:rowId xmlns:a16="http://schemas.microsoft.com/office/drawing/2014/main" val="4160414371"/>
                  </a:ext>
                </a:extLst>
              </a:tr>
              <a:tr h="1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Ovanåker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218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259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extLst>
                  <a:ext uri="{0D108BD9-81ED-4DB2-BD59-A6C34878D82A}">
                    <a16:rowId xmlns:a16="http://schemas.microsoft.com/office/drawing/2014/main" val="3916239193"/>
                  </a:ext>
                </a:extLst>
              </a:tr>
              <a:tr h="1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Botkyrka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219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277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extLst>
                  <a:ext uri="{0D108BD9-81ED-4DB2-BD59-A6C34878D82A}">
                    <a16:rowId xmlns:a16="http://schemas.microsoft.com/office/drawing/2014/main" val="2497358341"/>
                  </a:ext>
                </a:extLst>
              </a:tr>
              <a:tr h="1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Hällefors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220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248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182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256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240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extLst>
                  <a:ext uri="{0D108BD9-81ED-4DB2-BD59-A6C34878D82A}">
                    <a16:rowId xmlns:a16="http://schemas.microsoft.com/office/drawing/2014/main" val="3782589496"/>
                  </a:ext>
                </a:extLst>
              </a:tr>
              <a:tr h="1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Kungsör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221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245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257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extLst>
                  <a:ext uri="{0D108BD9-81ED-4DB2-BD59-A6C34878D82A}">
                    <a16:rowId xmlns:a16="http://schemas.microsoft.com/office/drawing/2014/main" val="3546483894"/>
                  </a:ext>
                </a:extLst>
              </a:tr>
              <a:tr h="1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Vara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222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255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256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extLst>
                  <a:ext uri="{0D108BD9-81ED-4DB2-BD59-A6C34878D82A}">
                    <a16:rowId xmlns:a16="http://schemas.microsoft.com/office/drawing/2014/main" val="876704930"/>
                  </a:ext>
                </a:extLst>
              </a:tr>
              <a:tr h="1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Emmaboda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223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271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185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extLst>
                  <a:ext uri="{0D108BD9-81ED-4DB2-BD59-A6C34878D82A}">
                    <a16:rowId xmlns:a16="http://schemas.microsoft.com/office/drawing/2014/main" val="2221890627"/>
                  </a:ext>
                </a:extLst>
              </a:tr>
              <a:tr h="1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Ånge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224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263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extLst>
                  <a:ext uri="{0D108BD9-81ED-4DB2-BD59-A6C34878D82A}">
                    <a16:rowId xmlns:a16="http://schemas.microsoft.com/office/drawing/2014/main" val="232923374"/>
                  </a:ext>
                </a:extLst>
              </a:tr>
              <a:tr h="1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Söderhamn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225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249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extLst>
                  <a:ext uri="{0D108BD9-81ED-4DB2-BD59-A6C34878D82A}">
                    <a16:rowId xmlns:a16="http://schemas.microsoft.com/office/drawing/2014/main" val="4147765085"/>
                  </a:ext>
                </a:extLst>
              </a:tr>
              <a:tr h="1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Grums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226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180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273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181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extLst>
                  <a:ext uri="{0D108BD9-81ED-4DB2-BD59-A6C34878D82A}">
                    <a16:rowId xmlns:a16="http://schemas.microsoft.com/office/drawing/2014/main" val="3093388991"/>
                  </a:ext>
                </a:extLst>
              </a:tr>
              <a:tr h="1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Vilhelmina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227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189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275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extLst>
                  <a:ext uri="{0D108BD9-81ED-4DB2-BD59-A6C34878D82A}">
                    <a16:rowId xmlns:a16="http://schemas.microsoft.com/office/drawing/2014/main" val="3516391398"/>
                  </a:ext>
                </a:extLst>
              </a:tr>
              <a:tr h="1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Arboga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228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250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extLst>
                  <a:ext uri="{0D108BD9-81ED-4DB2-BD59-A6C34878D82A}">
                    <a16:rowId xmlns:a16="http://schemas.microsoft.com/office/drawing/2014/main" val="871504107"/>
                  </a:ext>
                </a:extLst>
              </a:tr>
              <a:tr h="1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Hultsfred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229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279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extLst>
                  <a:ext uri="{0D108BD9-81ED-4DB2-BD59-A6C34878D82A}">
                    <a16:rowId xmlns:a16="http://schemas.microsoft.com/office/drawing/2014/main" val="1062948817"/>
                  </a:ext>
                </a:extLst>
              </a:tr>
              <a:tr h="1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Timrå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230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269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243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276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extLst>
                  <a:ext uri="{0D108BD9-81ED-4DB2-BD59-A6C34878D82A}">
                    <a16:rowId xmlns:a16="http://schemas.microsoft.com/office/drawing/2014/main" val="419204364"/>
                  </a:ext>
                </a:extLst>
              </a:tr>
              <a:tr h="1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Flen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231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249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251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extLst>
                  <a:ext uri="{0D108BD9-81ED-4DB2-BD59-A6C34878D82A}">
                    <a16:rowId xmlns:a16="http://schemas.microsoft.com/office/drawing/2014/main" val="2935919625"/>
                  </a:ext>
                </a:extLst>
              </a:tr>
              <a:tr h="1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Örkelljunga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232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175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264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170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extLst>
                  <a:ext uri="{0D108BD9-81ED-4DB2-BD59-A6C34878D82A}">
                    <a16:rowId xmlns:a16="http://schemas.microsoft.com/office/drawing/2014/main" val="2473781536"/>
                  </a:ext>
                </a:extLst>
              </a:tr>
              <a:tr h="1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Sävsjö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233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249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256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144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extLst>
                  <a:ext uri="{0D108BD9-81ED-4DB2-BD59-A6C34878D82A}">
                    <a16:rowId xmlns:a16="http://schemas.microsoft.com/office/drawing/2014/main" val="3494496184"/>
                  </a:ext>
                </a:extLst>
              </a:tr>
              <a:tr h="1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Mullsjö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234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259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173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162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extLst>
                  <a:ext uri="{0D108BD9-81ED-4DB2-BD59-A6C34878D82A}">
                    <a16:rowId xmlns:a16="http://schemas.microsoft.com/office/drawing/2014/main" val="288161367"/>
                  </a:ext>
                </a:extLst>
              </a:tr>
              <a:tr h="1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Nordanstig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235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244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181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extLst>
                  <a:ext uri="{0D108BD9-81ED-4DB2-BD59-A6C34878D82A}">
                    <a16:rowId xmlns:a16="http://schemas.microsoft.com/office/drawing/2014/main" val="833176298"/>
                  </a:ext>
                </a:extLst>
              </a:tr>
              <a:tr h="1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Tidaholm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236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250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229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246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extLst>
                  <a:ext uri="{0D108BD9-81ED-4DB2-BD59-A6C34878D82A}">
                    <a16:rowId xmlns:a16="http://schemas.microsoft.com/office/drawing/2014/main" val="2838133713"/>
                  </a:ext>
                </a:extLst>
              </a:tr>
              <a:tr h="12194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Ydre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237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281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276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 dirty="0">
                          <a:effectLst/>
                        </a:rPr>
                        <a:t>240</a:t>
                      </a:r>
                      <a:endParaRPr lang="sv-S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/>
                </a:tc>
                <a:extLst>
                  <a:ext uri="{0D108BD9-81ED-4DB2-BD59-A6C34878D82A}">
                    <a16:rowId xmlns:a16="http://schemas.microsoft.com/office/drawing/2014/main" val="4014013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123714"/>
      </p:ext>
    </p:extLst>
  </p:cSld>
  <p:clrMapOvr>
    <a:masterClrMapping/>
  </p:clrMapOvr>
</p:sld>
</file>

<file path=ppt/theme/theme1.xml><?xml version="1.0" encoding="utf-8"?>
<a:theme xmlns:a="http://schemas.openxmlformats.org/drawingml/2006/main" name="Länsförsäkringar">
  <a:themeElements>
    <a:clrScheme name="Länsförsäkringar">
      <a:dk1>
        <a:srgbClr val="000000"/>
      </a:dk1>
      <a:lt1>
        <a:srgbClr val="FFFFFF"/>
      </a:lt1>
      <a:dk2>
        <a:srgbClr val="00427A"/>
      </a:dk2>
      <a:lt2>
        <a:srgbClr val="DCDDDE"/>
      </a:lt2>
      <a:accent1>
        <a:srgbClr val="005AA0"/>
      </a:accent1>
      <a:accent2>
        <a:srgbClr val="E30613"/>
      </a:accent2>
      <a:accent3>
        <a:srgbClr val="4495D1"/>
      </a:accent3>
      <a:accent4>
        <a:srgbClr val="76BBE7"/>
      </a:accent4>
      <a:accent5>
        <a:srgbClr val="BADAF3"/>
      </a:accent5>
      <a:accent6>
        <a:srgbClr val="F15C5B"/>
      </a:accent6>
      <a:hlink>
        <a:srgbClr val="005AA0"/>
      </a:hlink>
      <a:folHlink>
        <a:srgbClr val="77817B"/>
      </a:folHlink>
    </a:clrScheme>
    <a:fontScheme name="LF PPT">
      <a:majorFont>
        <a:latin typeface="Lucida Bright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38100">
          <a:noFill/>
          <a:miter lim="800000"/>
        </a:ln>
      </a:spPr>
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400" dirty="0">
            <a:solidFill>
              <a:schemeClr val="accent1"/>
            </a:solidFill>
            <a:latin typeface="Arial" charset="0"/>
            <a:ea typeface="Arial" charset="0"/>
            <a:cs typeface="Arial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500" dirty="0" err="1" smtClean="0">
            <a:solidFill>
              <a:schemeClr val="accent1"/>
            </a:solidFill>
          </a:defRPr>
        </a:defPPr>
      </a:lstStyle>
    </a:txDef>
  </a:objectDefaults>
  <a:extraClrSchemeLst/>
  <a:custClrLst>
    <a:custClr name="Länsförsäkringar Blå">
      <a:srgbClr val="005AA0"/>
    </a:custClr>
    <a:custClr>
      <a:srgbClr val="00427A"/>
    </a:custClr>
    <a:custClr>
      <a:srgbClr val="4495D1"/>
    </a:custClr>
    <a:custClr>
      <a:srgbClr val="76BBE7"/>
    </a:custClr>
    <a:custClr>
      <a:srgbClr val="BADAF3"/>
    </a:custClr>
    <a:custClr name="Länsförsäkringar Röd">
      <a:srgbClr val="E30613"/>
    </a:custClr>
    <a:custClr>
      <a:srgbClr val="910C19"/>
    </a:custClr>
    <a:custClr>
      <a:srgbClr val="F15C5B"/>
    </a:custClr>
    <a:custClr>
      <a:srgbClr val="F5989D"/>
    </a:custClr>
    <a:custClr>
      <a:srgbClr val="FAD5DB"/>
    </a:custClr>
  </a:custClrLst>
  <a:extLst>
    <a:ext uri="{05A4C25C-085E-4340-85A3-A5531E510DB2}">
      <thm15:themeFamily xmlns:thm15="http://schemas.microsoft.com/office/thememl/2012/main" name="Länsförsäkringar.potx" id="{E2F7003E-A596-4A41-99F7-6D2290B4A8B6}" vid="{E90ECE63-AA3C-464B-BFFE-68F3C0BE36B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54B983B7FDB240BEA0C70E515ACA8F" ma:contentTypeVersion="10" ma:contentTypeDescription="Skapa ett nytt dokument." ma:contentTypeScope="" ma:versionID="d2ba96993805aa996be2310da3eb9e65">
  <xsd:schema xmlns:xsd="http://www.w3.org/2001/XMLSchema" xmlns:xs="http://www.w3.org/2001/XMLSchema" xmlns:p="http://schemas.microsoft.com/office/2006/metadata/properties" xmlns:ns2="4f879087-6492-437c-92f8-a4f0af0d9051" xmlns:ns3="5a50f056-ff89-45ba-ab4f-4e15f28ce8d7" targetNamespace="http://schemas.microsoft.com/office/2006/metadata/properties" ma:root="true" ma:fieldsID="907213e32217daa7fe0815d8f52c4f81" ns2:_="" ns3:_="">
    <xsd:import namespace="4f879087-6492-437c-92f8-a4f0af0d9051"/>
    <xsd:import namespace="5a50f056-ff89-45ba-ab4f-4e15f28ce8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79087-6492-437c-92f8-a4f0af0d9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50f056-ff89-45ba-ab4f-4e15f28ce8d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43502A-AE41-453D-8BDC-120C904B448B}">
  <ds:schemaRefs>
    <ds:schemaRef ds:uri="http://www.w3.org/XML/1998/namespace"/>
    <ds:schemaRef ds:uri="http://purl.org/dc/terms/"/>
    <ds:schemaRef ds:uri="http://schemas.microsoft.com/office/2006/documentManagement/types"/>
    <ds:schemaRef ds:uri="4f879087-6492-437c-92f8-a4f0af0d9051"/>
    <ds:schemaRef ds:uri="http://schemas.microsoft.com/office/infopath/2007/PartnerControls"/>
    <ds:schemaRef ds:uri="http://schemas.openxmlformats.org/package/2006/metadata/core-properties"/>
    <ds:schemaRef ds:uri="5a50f056-ff89-45ba-ab4f-4e15f28ce8d7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A4C17ED-77C6-441C-ADAA-AC4B1B5F0D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44672D-907E-40C2-BA7A-1279DB124F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879087-6492-437c-92f8-a4f0af0d9051"/>
    <ds:schemaRef ds:uri="5a50f056-ff89-45ba-ab4f-4e15f28ce8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SHK_Best_practice_och_PPT_mall (2) (1) (1)</Template>
  <TotalTime>1154</TotalTime>
  <Words>3399</Words>
  <Application>Microsoft Office PowerPoint</Application>
  <PresentationFormat>Bredbild</PresentationFormat>
  <Paragraphs>3037</Paragraphs>
  <Slides>12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9" baseType="lpstr">
      <vt:lpstr>Arial</vt:lpstr>
      <vt:lpstr>Calibri</vt:lpstr>
      <vt:lpstr>Corbel</vt:lpstr>
      <vt:lpstr>Lucida Bright</vt:lpstr>
      <vt:lpstr>Source Sans Pro</vt:lpstr>
      <vt:lpstr>Wingdings</vt:lpstr>
      <vt:lpstr>Länsförsäkringar</vt:lpstr>
      <vt:lpstr>Här är det bäst att bo som pensionär  2024  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Kontaktuppgifter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blir dina  hushållskostnader 2023 och 2024  Län för län</dc:title>
  <dc:creator>Arvid Loden</dc:creator>
  <cp:lastModifiedBy>Lena Bivner</cp:lastModifiedBy>
  <cp:revision>15</cp:revision>
  <cp:lastPrinted>2022-02-14T21:22:22Z</cp:lastPrinted>
  <dcterms:created xsi:type="dcterms:W3CDTF">2021-08-05T09:37:20Z</dcterms:created>
  <dcterms:modified xsi:type="dcterms:W3CDTF">2024-03-12T05:54:59Z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0x0101007854B983B7FDB240BEA0C70E515ACA8F</vt:lpwstr>
  </property>
  <property fmtid="{D5CDD505-2E9C-101B-9397-08002B2CF9AE}" pid="3" name="Order">
    <vt:lpwstr>96700.0000000000</vt:lpwstr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  <property fmtid="{D5CDD505-2E9C-101B-9397-08002B2CF9AE}" pid="10" name="MediaServiceImageTags">
    <vt:lpwstr/>
  </property>
  <property fmtid="{D5CDD505-2E9C-101B-9397-08002B2CF9AE}" pid="11" name="MSIP_Label_4e0029e2-197c-4e5b-ad9c-d6d8a41011dc_Enabled">
    <vt:lpwstr>true</vt:lpwstr>
  </property>
  <property fmtid="{D5CDD505-2E9C-101B-9397-08002B2CF9AE}" pid="12" name="MSIP_Label_4e0029e2-197c-4e5b-ad9c-d6d8a41011dc_SetDate">
    <vt:lpwstr>2024-03-12T05:54:59Z</vt:lpwstr>
  </property>
  <property fmtid="{D5CDD505-2E9C-101B-9397-08002B2CF9AE}" pid="13" name="MSIP_Label_4e0029e2-197c-4e5b-ad9c-d6d8a41011dc_Method">
    <vt:lpwstr>Privileged</vt:lpwstr>
  </property>
  <property fmtid="{D5CDD505-2E9C-101B-9397-08002B2CF9AE}" pid="14" name="MSIP_Label_4e0029e2-197c-4e5b-ad9c-d6d8a41011dc_Name">
    <vt:lpwstr>Intern</vt:lpwstr>
  </property>
  <property fmtid="{D5CDD505-2E9C-101B-9397-08002B2CF9AE}" pid="15" name="MSIP_Label_4e0029e2-197c-4e5b-ad9c-d6d8a41011dc_SiteId">
    <vt:lpwstr>1e4e7cc6-7b26-46be-915e-cd1c8633e92f</vt:lpwstr>
  </property>
  <property fmtid="{D5CDD505-2E9C-101B-9397-08002B2CF9AE}" pid="16" name="MSIP_Label_4e0029e2-197c-4e5b-ad9c-d6d8a41011dc_ActionId">
    <vt:lpwstr>f124fb31-9f4b-4e2d-a59d-a5a49795b194</vt:lpwstr>
  </property>
  <property fmtid="{D5CDD505-2E9C-101B-9397-08002B2CF9AE}" pid="17" name="MSIP_Label_4e0029e2-197c-4e5b-ad9c-d6d8a41011dc_ContentBits">
    <vt:lpwstr>2</vt:lpwstr>
  </property>
</Properties>
</file>