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3210" r:id="rId4"/>
    <p:sldId id="3217" r:id="rId5"/>
    <p:sldId id="3215" r:id="rId6"/>
    <p:sldId id="3216" r:id="rId7"/>
    <p:sldId id="393" r:id="rId8"/>
    <p:sldId id="395" r:id="rId9"/>
    <p:sldId id="3212" r:id="rId10"/>
    <p:sldId id="3213" r:id="rId11"/>
    <p:sldId id="3214" r:id="rId12"/>
    <p:sldId id="399" r:id="rId13"/>
    <p:sldId id="301" r:id="rId1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ro Cond" panose="00000500000000000000" pitchFamily="50" charset="0"/>
      <p:regular r:id="rId21"/>
      <p:bold r:id="rId22"/>
      <p:italic r:id="rId23"/>
      <p:boldItalic r:id="rId24"/>
    </p:embeddedFont>
    <p:embeddedFont>
      <p:font typeface="LF Rubrik" panose="00000500000000000000" charset="0"/>
      <p:regular r:id="rId25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7440" autoAdjust="0"/>
  </p:normalViewPr>
  <p:slideViewPr>
    <p:cSldViewPr snapToGrid="0" snapToObjects="1">
      <p:cViewPr varScale="1">
        <p:scale>
          <a:sx n="150" d="100"/>
          <a:sy n="150" d="100"/>
        </p:scale>
        <p:origin x="49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 snapToGrid="0" snapToObjects="1" showGuides="1">
      <p:cViewPr varScale="1">
        <p:scale>
          <a:sx n="35" d="100"/>
          <a:sy n="35" d="100"/>
        </p:scale>
        <p:origin x="3531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75H4011.lfad.lfnet.se\LWABDATA\11%20Fondliv\03%20Finans%20&amp;%20Control\Uppf&#246;ljning\Daniel%20Gajic\Projekt\Analys%20utbetalningstid%20Tjp\Utbetalningstid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75H4011.lfad.lfnet.se\LWABDATA\11%20Fondliv\03%20Finans%20&amp;%20Control\Uppf&#246;ljning\Daniel%20Gajic\Projekt\2023\Analys%20utbetalningstid%20Tjp\2023-12\Utbetalningstid%20del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75H4011.lfad.lfnet.se\LWABDATA\11%20Fondliv\03%20Finans%20&amp;%20Control\Uppf&#246;ljning\Daniel%20Gajic\Projekt\2023\Analys%20utbetalningstid%20Tjp\2023-12\Utbetalningstid%20del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[Utbetalningstid .xlsx]Diagram!Pivottabell5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000" baseline="0" dirty="0">
                <a:solidFill>
                  <a:schemeClr val="accent1"/>
                </a:solidFill>
              </a:rPr>
              <a:t>65 år och uppåt</a:t>
            </a:r>
            <a:endParaRPr lang="sv-SE" sz="1000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70C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Intro Cond" panose="00000500000000000000" pitchFamily="50" charset="0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Intro Cond" panose="00000500000000000000" pitchFamily="50" charset="0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Intro Cond" panose="00000500000000000000" pitchFamily="50" charset="0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70C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Intro Cond" panose="00000500000000000000" pitchFamily="50" charset="0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Intro Cond" panose="00000500000000000000" pitchFamily="50" charset="0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70C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rgbClr val="0070C0"/>
                  </a:solidFill>
                  <a:latin typeface="Intro Cond" panose="00000500000000000000" pitchFamily="50" charset="0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Diagram!$K$6:$K$7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Diagram!$J$8:$J$13</c:f>
              <c:strCache>
                <c:ptCount val="5"/>
                <c:pt idx="0">
                  <c:v>5 år</c:v>
                </c:pt>
                <c:pt idx="1">
                  <c:v>10 år</c:v>
                </c:pt>
                <c:pt idx="2">
                  <c:v>15 år</c:v>
                </c:pt>
                <c:pt idx="3">
                  <c:v>Livsvarig</c:v>
                </c:pt>
                <c:pt idx="4">
                  <c:v>Annan</c:v>
                </c:pt>
              </c:strCache>
            </c:strRef>
          </c:cat>
          <c:val>
            <c:numRef>
              <c:f>Diagram!$K$8:$K$13</c:f>
              <c:numCache>
                <c:formatCode>0.0%</c:formatCode>
                <c:ptCount val="5"/>
                <c:pt idx="0">
                  <c:v>0.38712543413294564</c:v>
                </c:pt>
                <c:pt idx="1">
                  <c:v>0.26928357967853972</c:v>
                </c:pt>
                <c:pt idx="2">
                  <c:v>6.3565140134076409E-2</c:v>
                </c:pt>
                <c:pt idx="3">
                  <c:v>0.19360310152653259</c:v>
                </c:pt>
                <c:pt idx="4">
                  <c:v>8.6422744527905659E-2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4C5-B032-44D735683A0F}"/>
            </c:ext>
          </c:extLst>
        </c:ser>
        <c:ser>
          <c:idx val="1"/>
          <c:order val="1"/>
          <c:tx>
            <c:strRef>
              <c:f>Diagram!$L$6:$L$7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Diagram!$J$8:$J$13</c:f>
              <c:strCache>
                <c:ptCount val="5"/>
                <c:pt idx="0">
                  <c:v>5 år</c:v>
                </c:pt>
                <c:pt idx="1">
                  <c:v>10 år</c:v>
                </c:pt>
                <c:pt idx="2">
                  <c:v>15 år</c:v>
                </c:pt>
                <c:pt idx="3">
                  <c:v>Livsvarig</c:v>
                </c:pt>
                <c:pt idx="4">
                  <c:v>Annan</c:v>
                </c:pt>
              </c:strCache>
            </c:strRef>
          </c:cat>
          <c:val>
            <c:numRef>
              <c:f>Diagram!$L$8:$L$13</c:f>
              <c:numCache>
                <c:formatCode>0.0%</c:formatCode>
                <c:ptCount val="5"/>
                <c:pt idx="0">
                  <c:v>0.32900457830631463</c:v>
                </c:pt>
                <c:pt idx="1">
                  <c:v>0.26986092314780152</c:v>
                </c:pt>
                <c:pt idx="2">
                  <c:v>7.8522272452417288E-2</c:v>
                </c:pt>
                <c:pt idx="3">
                  <c:v>0.19467879869849405</c:v>
                </c:pt>
                <c:pt idx="4">
                  <c:v>0.12793342739497249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E-44C5-B032-44D735683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8039232"/>
        <c:axId val="1534128736"/>
      </c:barChart>
      <c:catAx>
        <c:axId val="13480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Intro Cond" panose="000005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34128736"/>
        <c:crosses val="autoZero"/>
        <c:auto val="1"/>
        <c:lblAlgn val="ctr"/>
        <c:lblOffset val="100"/>
        <c:noMultiLvlLbl val="0"/>
      </c:catAx>
      <c:valAx>
        <c:axId val="15341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Intro Cond" panose="00000500000000000000" pitchFamily="50" charset="0"/>
                <a:ea typeface="+mn-ea"/>
                <a:cs typeface="+mn-cs"/>
              </a:defRPr>
            </a:pPr>
            <a:endParaRPr lang="sv-SE"/>
          </a:p>
        </c:txPr>
        <c:crossAx val="134803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Diagram!$B$92</c:f>
              <c:strCache>
                <c:ptCount val="1"/>
                <c:pt idx="0">
                  <c:v>5-år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Diagram!$A$93:$A$115</c:f>
              <c:strCache>
                <c:ptCount val="21"/>
                <c:pt idx="0">
                  <c:v>Gävleborgs län</c:v>
                </c:pt>
                <c:pt idx="1">
                  <c:v>Örebro län</c:v>
                </c:pt>
                <c:pt idx="2">
                  <c:v>Västmanlands län</c:v>
                </c:pt>
                <c:pt idx="3">
                  <c:v>Västernorrlands län</c:v>
                </c:pt>
                <c:pt idx="4">
                  <c:v>Östergötlands län</c:v>
                </c:pt>
                <c:pt idx="5">
                  <c:v>Jämtlands län</c:v>
                </c:pt>
                <c:pt idx="6">
                  <c:v>Västerbottens län</c:v>
                </c:pt>
                <c:pt idx="7">
                  <c:v>Skåne län</c:v>
                </c:pt>
                <c:pt idx="8">
                  <c:v>Gotlands län</c:v>
                </c:pt>
                <c:pt idx="9">
                  <c:v>Hallands län</c:v>
                </c:pt>
                <c:pt idx="10">
                  <c:v>Västra Götalands län</c:v>
                </c:pt>
                <c:pt idx="11">
                  <c:v>Blekinge län</c:v>
                </c:pt>
                <c:pt idx="12">
                  <c:v>Värmlands län</c:v>
                </c:pt>
                <c:pt idx="13">
                  <c:v>Kalmar län</c:v>
                </c:pt>
                <c:pt idx="14">
                  <c:v>Jönköpings län</c:v>
                </c:pt>
                <c:pt idx="15">
                  <c:v>Dalarnas län</c:v>
                </c:pt>
                <c:pt idx="16">
                  <c:v>Kronobergs län</c:v>
                </c:pt>
                <c:pt idx="17">
                  <c:v>Norrbottens län</c:v>
                </c:pt>
                <c:pt idx="18">
                  <c:v>Uppsala län</c:v>
                </c:pt>
                <c:pt idx="19">
                  <c:v>Södermanlands län</c:v>
                </c:pt>
                <c:pt idx="20">
                  <c:v>Stockholms län</c:v>
                </c:pt>
              </c:strCache>
              <c:extLst/>
            </c:strRef>
          </c:cat>
          <c:val>
            <c:numRef>
              <c:f>Diagram!$B$93:$B$115</c:f>
              <c:numCache>
                <c:formatCode>0.0%</c:formatCode>
                <c:ptCount val="21"/>
                <c:pt idx="0">
                  <c:v>0.36633663366336633</c:v>
                </c:pt>
                <c:pt idx="1">
                  <c:v>0.34061135371179041</c:v>
                </c:pt>
                <c:pt idx="2">
                  <c:v>0.32994923857868019</c:v>
                </c:pt>
                <c:pt idx="3">
                  <c:v>0.3</c:v>
                </c:pt>
                <c:pt idx="4">
                  <c:v>0.29049676025917925</c:v>
                </c:pt>
                <c:pt idx="5">
                  <c:v>0.28767123287671231</c:v>
                </c:pt>
                <c:pt idx="6">
                  <c:v>0.28125</c:v>
                </c:pt>
                <c:pt idx="7">
                  <c:v>0.27835051546391754</c:v>
                </c:pt>
                <c:pt idx="8">
                  <c:v>0.27777777777777779</c:v>
                </c:pt>
                <c:pt idx="9">
                  <c:v>0.2665615141955836</c:v>
                </c:pt>
                <c:pt idx="10">
                  <c:v>0.26379230412610105</c:v>
                </c:pt>
                <c:pt idx="11">
                  <c:v>0.26353790613718414</c:v>
                </c:pt>
                <c:pt idx="12">
                  <c:v>0.26223776223776224</c:v>
                </c:pt>
                <c:pt idx="13">
                  <c:v>0.2618384401114206</c:v>
                </c:pt>
                <c:pt idx="14">
                  <c:v>0.25963488843813387</c:v>
                </c:pt>
                <c:pt idx="15">
                  <c:v>0.25920873124147342</c:v>
                </c:pt>
                <c:pt idx="16">
                  <c:v>0.24206349206349206</c:v>
                </c:pt>
                <c:pt idx="17">
                  <c:v>0.23125000000000001</c:v>
                </c:pt>
                <c:pt idx="18">
                  <c:v>0.22052704576976423</c:v>
                </c:pt>
                <c:pt idx="19">
                  <c:v>0.22045454545454546</c:v>
                </c:pt>
                <c:pt idx="20">
                  <c:v>0.18689320388349515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7DF-416E-8198-2BE61828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953248"/>
        <c:axId val="88930608"/>
      </c:barChart>
      <c:catAx>
        <c:axId val="4719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Intro Cond" panose="00000500000000000000" pitchFamily="50" charset="0"/>
                <a:ea typeface="+mn-ea"/>
                <a:cs typeface="+mn-cs"/>
              </a:defRPr>
            </a:pPr>
            <a:endParaRPr lang="sv-SE"/>
          </a:p>
        </c:txPr>
        <c:crossAx val="88930608"/>
        <c:crosses val="autoZero"/>
        <c:auto val="1"/>
        <c:lblAlgn val="ctr"/>
        <c:lblOffset val="100"/>
        <c:noMultiLvlLbl val="0"/>
      </c:catAx>
      <c:valAx>
        <c:axId val="889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Intro Cond" panose="00000500000000000000" pitchFamily="50" charset="0"/>
                <a:ea typeface="+mn-ea"/>
                <a:cs typeface="+mn-cs"/>
              </a:defRPr>
            </a:pPr>
            <a:endParaRPr lang="sv-SE"/>
          </a:p>
        </c:txPr>
        <c:crossAx val="4719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Diagram!$B$92</c:f>
              <c:strCache>
                <c:ptCount val="1"/>
                <c:pt idx="0">
                  <c:v>5-år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Diagram!$A$123:$A$145</c:f>
              <c:strCache>
                <c:ptCount val="21"/>
                <c:pt idx="0">
                  <c:v>Gävleborgs län</c:v>
                </c:pt>
                <c:pt idx="1">
                  <c:v>Västernorrlands län</c:v>
                </c:pt>
                <c:pt idx="2">
                  <c:v>Örebro län</c:v>
                </c:pt>
                <c:pt idx="3">
                  <c:v>Västmanlands län</c:v>
                </c:pt>
                <c:pt idx="4">
                  <c:v>Jämtlands län</c:v>
                </c:pt>
                <c:pt idx="5">
                  <c:v>Kalmar län</c:v>
                </c:pt>
                <c:pt idx="6">
                  <c:v>Östergötlands län</c:v>
                </c:pt>
                <c:pt idx="7">
                  <c:v>Hallands län</c:v>
                </c:pt>
                <c:pt idx="8">
                  <c:v>Dalarnas län</c:v>
                </c:pt>
                <c:pt idx="9">
                  <c:v>Skåne län</c:v>
                </c:pt>
                <c:pt idx="10">
                  <c:v>Västerbottens län</c:v>
                </c:pt>
                <c:pt idx="11">
                  <c:v>Västra Götalands län</c:v>
                </c:pt>
                <c:pt idx="12">
                  <c:v>Uppsala län</c:v>
                </c:pt>
                <c:pt idx="13">
                  <c:v>Blekinge län</c:v>
                </c:pt>
                <c:pt idx="14">
                  <c:v>Gotlands län</c:v>
                </c:pt>
                <c:pt idx="15">
                  <c:v>Kronobergs län</c:v>
                </c:pt>
                <c:pt idx="16">
                  <c:v>Värmlands län</c:v>
                </c:pt>
                <c:pt idx="17">
                  <c:v>Jönköpings län</c:v>
                </c:pt>
                <c:pt idx="18">
                  <c:v>Norrbottens län</c:v>
                </c:pt>
                <c:pt idx="19">
                  <c:v>Stockholms län</c:v>
                </c:pt>
                <c:pt idx="20">
                  <c:v>Södermanlands län</c:v>
                </c:pt>
              </c:strCache>
              <c:extLst/>
            </c:strRef>
          </c:cat>
          <c:val>
            <c:numRef>
              <c:f>Diagram!$B$123:$B$145</c:f>
              <c:numCache>
                <c:formatCode>0.0%</c:formatCode>
                <c:ptCount val="21"/>
                <c:pt idx="0">
                  <c:v>0.27306273062730629</c:v>
                </c:pt>
                <c:pt idx="1">
                  <c:v>0.26853932584269663</c:v>
                </c:pt>
                <c:pt idx="2">
                  <c:v>0.26440922190201727</c:v>
                </c:pt>
                <c:pt idx="3">
                  <c:v>0.25606060606060604</c:v>
                </c:pt>
                <c:pt idx="4">
                  <c:v>0.25119999999999998</c:v>
                </c:pt>
                <c:pt idx="5">
                  <c:v>0.23933209647495363</c:v>
                </c:pt>
                <c:pt idx="6">
                  <c:v>0.23539121822383624</c:v>
                </c:pt>
                <c:pt idx="7">
                  <c:v>0.22982062780269058</c:v>
                </c:pt>
                <c:pt idx="8">
                  <c:v>0.22823529411764706</c:v>
                </c:pt>
                <c:pt idx="9">
                  <c:v>0.2198173153296267</c:v>
                </c:pt>
                <c:pt idx="10">
                  <c:v>0.21668472372697725</c:v>
                </c:pt>
                <c:pt idx="11">
                  <c:v>0.21550363119671614</c:v>
                </c:pt>
                <c:pt idx="12">
                  <c:v>0.21318228630278063</c:v>
                </c:pt>
                <c:pt idx="13">
                  <c:v>0.21147540983606558</c:v>
                </c:pt>
                <c:pt idx="14">
                  <c:v>0.20943952802359883</c:v>
                </c:pt>
                <c:pt idx="15">
                  <c:v>0.20533642691415313</c:v>
                </c:pt>
                <c:pt idx="16">
                  <c:v>0.19934994582881907</c:v>
                </c:pt>
                <c:pt idx="17">
                  <c:v>0.19873015873015873</c:v>
                </c:pt>
                <c:pt idx="18">
                  <c:v>0.17509727626459143</c:v>
                </c:pt>
                <c:pt idx="19">
                  <c:v>0.17269464384318056</c:v>
                </c:pt>
                <c:pt idx="20">
                  <c:v>0.16832504145936983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900-4220-8387-C4201E54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953248"/>
        <c:axId val="88930608"/>
      </c:barChart>
      <c:catAx>
        <c:axId val="4719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Intro Cond" panose="00000500000000000000" pitchFamily="50" charset="0"/>
                <a:ea typeface="+mn-ea"/>
                <a:cs typeface="+mn-cs"/>
              </a:defRPr>
            </a:pPr>
            <a:endParaRPr lang="sv-SE"/>
          </a:p>
        </c:txPr>
        <c:crossAx val="88930608"/>
        <c:crosses val="autoZero"/>
        <c:auto val="1"/>
        <c:lblAlgn val="ctr"/>
        <c:lblOffset val="100"/>
        <c:noMultiLvlLbl val="0"/>
      </c:catAx>
      <c:valAx>
        <c:axId val="8893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Intro Cond" panose="00000500000000000000" pitchFamily="50" charset="0"/>
                <a:ea typeface="+mn-ea"/>
                <a:cs typeface="+mn-cs"/>
              </a:defRPr>
            </a:pPr>
            <a:endParaRPr lang="sv-SE"/>
          </a:p>
        </c:txPr>
        <c:crossAx val="4719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2F76-4DEA-8540-B0F4-E39BE53245A7}" type="datetimeFigureOut">
              <a:rPr lang="sv-SE" smtClean="0"/>
              <a:pPr/>
              <a:t>2024-04-16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52-0245-AB4E-89F7-C993879F91A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337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8DBA-C48E-B142-BF50-521E7697D1FB}" type="datetimeFigureOut">
              <a:rPr lang="sv-SE" smtClean="0"/>
              <a:pPr/>
              <a:t>2024-04-16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6F3-EC9F-CF48-99E7-2F18019CBF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61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1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971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B050"/>
                </a:solidFill>
              </a:rPr>
              <a:t>Grafen visar hur stor andel av kvinnor som valt 5-års utbetalningstid uppdelat per Länsbolag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89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B050"/>
                </a:solidFill>
              </a:rPr>
              <a:t>Grafen visar hur stor andel av Män som valt 5-års utbetalningstid uppdelat per Länsbolag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171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6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enradig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470401"/>
          </a:xfrm>
          <a:solidFill>
            <a:schemeClr val="bg2"/>
          </a:solidFill>
        </p:spPr>
        <p:txBody>
          <a:bodyPr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846800"/>
            <a:ext cx="8426450" cy="565150"/>
          </a:xfrm>
        </p:spPr>
        <p:txBody>
          <a:bodyPr/>
          <a:lstStyle>
            <a:lvl1pPr algn="ctr">
              <a:lnSpc>
                <a:spcPct val="70000"/>
              </a:lnSpc>
              <a:defRPr sz="6200" kern="0" spc="-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486025"/>
            <a:ext cx="8426450" cy="5651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695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4" y="192383"/>
            <a:ext cx="8426451" cy="4739879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7748908" y="5313142"/>
            <a:ext cx="667474" cy="144000"/>
          </a:xfrm>
        </p:spPr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213100" y="5334742"/>
            <a:ext cx="4447577" cy="220825"/>
          </a:xfrm>
        </p:spPr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216899" y="5280742"/>
            <a:ext cx="584201" cy="287864"/>
          </a:xfrm>
        </p:spPr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42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631950"/>
            <a:ext cx="3425825" cy="1562100"/>
          </a:xfrm>
        </p:spPr>
        <p:txBody>
          <a:bodyPr anchor="ctr"/>
          <a:lstStyle>
            <a:lvl1pPr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96" y="364793"/>
            <a:ext cx="4881112" cy="4105608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230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631950"/>
            <a:ext cx="3425825" cy="1562100"/>
          </a:xfrm>
        </p:spPr>
        <p:txBody>
          <a:bodyPr anchor="ctr"/>
          <a:lstStyle>
            <a:lvl1pPr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00" y="156458"/>
            <a:ext cx="4825225" cy="4313943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272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631950"/>
            <a:ext cx="3425825" cy="1562100"/>
          </a:xfrm>
        </p:spPr>
        <p:txBody>
          <a:bodyPr anchor="ctr"/>
          <a:lstStyle>
            <a:lvl1pPr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45025" y="358775"/>
            <a:ext cx="4140200" cy="4111625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042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4" y="358774"/>
            <a:ext cx="8426451" cy="4111625"/>
          </a:xfrm>
          <a:solidFill>
            <a:schemeClr val="bg2"/>
          </a:solidFill>
        </p:spPr>
        <p:txBody>
          <a:bodyPr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923925"/>
            <a:ext cx="8426450" cy="2847975"/>
          </a:xfrm>
        </p:spPr>
        <p:txBody>
          <a:bodyPr anchor="ctr"/>
          <a:lstStyle>
            <a:lvl1pPr algn="ctr">
              <a:lnSpc>
                <a:spcPct val="80000"/>
              </a:lnSpc>
              <a:defRPr sz="45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 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39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66800"/>
            <a:ext cx="8426450" cy="1393826"/>
          </a:xfrm>
        </p:spPr>
        <p:txBody>
          <a:bodyPr anchor="b"/>
          <a:lstStyle>
            <a:lvl1pPr algn="ctr">
              <a:lnSpc>
                <a:spcPct val="80000"/>
              </a:lnSpc>
              <a:defRPr sz="45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2592000" y="2701633"/>
            <a:ext cx="3960000" cy="108535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79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66800"/>
            <a:ext cx="8426450" cy="1393826"/>
          </a:xfrm>
        </p:spPr>
        <p:txBody>
          <a:bodyPr anchor="b"/>
          <a:lstStyle>
            <a:lvl1pPr algn="ctr">
              <a:lnSpc>
                <a:spcPct val="80000"/>
              </a:lnSpc>
              <a:defRPr sz="45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71613" y="2655331"/>
            <a:ext cx="2800774" cy="198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3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66800"/>
            <a:ext cx="8426450" cy="1392826"/>
          </a:xfrm>
        </p:spPr>
        <p:txBody>
          <a:bodyPr anchor="b"/>
          <a:lstStyle>
            <a:lvl1pPr algn="ctr">
              <a:lnSpc>
                <a:spcPct val="80000"/>
              </a:lnSpc>
              <a:defRPr sz="4500" kern="0" spc="-8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1"/>
            <a:ext cx="8426450" cy="475830"/>
          </a:xfrm>
        </p:spPr>
        <p:txBody>
          <a:bodyPr/>
          <a:lstStyle>
            <a:lvl1pPr algn="ctr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3123136" y="2988000"/>
            <a:ext cx="3043777" cy="414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73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66800"/>
            <a:ext cx="8426450" cy="1393826"/>
          </a:xfrm>
        </p:spPr>
        <p:txBody>
          <a:bodyPr anchor="b"/>
          <a:lstStyle>
            <a:lvl1pPr algn="ctr">
              <a:lnSpc>
                <a:spcPct val="80000"/>
              </a:lnSpc>
              <a:defRPr sz="45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92000" y="2709414"/>
            <a:ext cx="3960000" cy="9297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294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929899"/>
            <a:ext cx="4425950" cy="2697884"/>
          </a:xfrm>
        </p:spPr>
        <p:txBody>
          <a:bodyPr anchor="ctr"/>
          <a:lstStyle>
            <a:lvl1pPr algn="ctr">
              <a:lnSpc>
                <a:spcPct val="90000"/>
              </a:lnSpc>
              <a:defRPr sz="2400" b="0" i="1" kern="1200" spc="0" baseline="0">
                <a:latin typeface="Intro Cond" charset="0"/>
                <a:ea typeface="Intro Cond" charset="0"/>
                <a:cs typeface="Intro Cond" charset="0"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762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762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5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enradig 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anchor="t">
            <a:normAutofit/>
          </a:bodyPr>
          <a:lstStyle>
            <a:lvl1pPr algn="ctr">
              <a:defRPr sz="100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2196000"/>
            <a:ext cx="8426450" cy="565150"/>
          </a:xfrm>
        </p:spPr>
        <p:txBody>
          <a:bodyPr/>
          <a:lstStyle>
            <a:lvl1pPr algn="ctr">
              <a:lnSpc>
                <a:spcPct val="70000"/>
              </a:lnSpc>
              <a:defRPr sz="6200" kern="0" spc="-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880000"/>
            <a:ext cx="8426450" cy="5651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>
          <a:xfrm>
            <a:off x="7748908" y="5304827"/>
            <a:ext cx="667474" cy="144000"/>
          </a:xfrm>
        </p:spPr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>
          <a:xfrm>
            <a:off x="3213100" y="5326427"/>
            <a:ext cx="4447577" cy="220825"/>
          </a:xfrm>
        </p:spPr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>
          <a:xfrm>
            <a:off x="8216899" y="5272427"/>
            <a:ext cx="584201" cy="287864"/>
          </a:xfrm>
        </p:spPr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192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929899"/>
            <a:ext cx="4425950" cy="2697884"/>
          </a:xfrm>
        </p:spPr>
        <p:txBody>
          <a:bodyPr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762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762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858823" y="1013791"/>
            <a:ext cx="3426353" cy="2564296"/>
          </a:xfrm>
        </p:spPr>
        <p:txBody>
          <a:bodyPr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15" name="Grupp 14"/>
          <p:cNvGrpSpPr/>
          <p:nvPr userDrawn="1"/>
        </p:nvGrpSpPr>
        <p:grpSpPr>
          <a:xfrm>
            <a:off x="2481845" y="165681"/>
            <a:ext cx="4180310" cy="4180310"/>
            <a:chOff x="2839032" y="165681"/>
            <a:chExt cx="4180310" cy="4180310"/>
          </a:xfrm>
        </p:grpSpPr>
        <p:sp>
          <p:nvSpPr>
            <p:cNvPr id="13" name="Frihandsfigur 12"/>
            <p:cNvSpPr/>
            <p:nvPr userDrawn="1"/>
          </p:nvSpPr>
          <p:spPr>
            <a:xfrm rot="2700000">
              <a:off x="2839032" y="165681"/>
              <a:ext cx="4180310" cy="4180310"/>
            </a:xfrm>
            <a:custGeom>
              <a:avLst/>
              <a:gdLst>
                <a:gd name="connsiteX0" fmla="*/ 0 w 4180310"/>
                <a:gd name="connsiteY0" fmla="*/ 2364053 h 4180310"/>
                <a:gd name="connsiteX1" fmla="*/ 2364053 w 4180310"/>
                <a:gd name="connsiteY1" fmla="*/ 0 h 4180310"/>
                <a:gd name="connsiteX2" fmla="*/ 4180310 w 4180310"/>
                <a:gd name="connsiteY2" fmla="*/ 1816257 h 4180310"/>
                <a:gd name="connsiteX3" fmla="*/ 3388620 w 4180310"/>
                <a:gd name="connsiteY3" fmla="*/ 2607946 h 4180310"/>
                <a:gd name="connsiteX4" fmla="*/ 3388620 w 4180310"/>
                <a:gd name="connsiteY4" fmla="*/ 3390867 h 4180310"/>
                <a:gd name="connsiteX5" fmla="*/ 2605700 w 4180310"/>
                <a:gd name="connsiteY5" fmla="*/ 3390867 h 4180310"/>
                <a:gd name="connsiteX6" fmla="*/ 1816257 w 4180310"/>
                <a:gd name="connsiteY6" fmla="*/ 4180310 h 418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310" h="4180310">
                  <a:moveTo>
                    <a:pt x="0" y="2364053"/>
                  </a:moveTo>
                  <a:lnTo>
                    <a:pt x="2364053" y="0"/>
                  </a:lnTo>
                  <a:lnTo>
                    <a:pt x="4180310" y="1816257"/>
                  </a:lnTo>
                  <a:lnTo>
                    <a:pt x="3388620" y="2607946"/>
                  </a:lnTo>
                  <a:lnTo>
                    <a:pt x="3388620" y="3390867"/>
                  </a:lnTo>
                  <a:lnTo>
                    <a:pt x="2605700" y="3390867"/>
                  </a:lnTo>
                  <a:lnTo>
                    <a:pt x="1816257" y="4180310"/>
                  </a:lnTo>
                  <a:close/>
                </a:path>
              </a:pathLst>
            </a:custGeom>
            <a:noFill/>
            <a:ln w="762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3473451" y="1181100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360000 w 451440"/>
                <a:gd name="connsiteY0" fmla="*/ 360000 h 451440"/>
                <a:gd name="connsiteX1" fmla="*/ 0 w 451440"/>
                <a:gd name="connsiteY1" fmla="*/ 360000 h 451440"/>
                <a:gd name="connsiteX2" fmla="*/ 0 w 451440"/>
                <a:gd name="connsiteY2" fmla="*/ 0 h 451440"/>
                <a:gd name="connsiteX3" fmla="*/ 360000 w 451440"/>
                <a:gd name="connsiteY3" fmla="*/ 0 h 451440"/>
                <a:gd name="connsiteX4" fmla="*/ 451440 w 451440"/>
                <a:gd name="connsiteY4" fmla="*/ 451440 h 451440"/>
                <a:gd name="connsiteX0" fmla="*/ 360000 w 360000"/>
                <a:gd name="connsiteY0" fmla="*/ 360000 h 360000"/>
                <a:gd name="connsiteX1" fmla="*/ 0 w 360000"/>
                <a:gd name="connsiteY1" fmla="*/ 360000 h 360000"/>
                <a:gd name="connsiteX2" fmla="*/ 0 w 360000"/>
                <a:gd name="connsiteY2" fmla="*/ 0 h 360000"/>
                <a:gd name="connsiteX3" fmla="*/ 360000 w 360000"/>
                <a:gd name="connsiteY3" fmla="*/ 0 h 360000"/>
                <a:gd name="connsiteX0" fmla="*/ 0 w 360000"/>
                <a:gd name="connsiteY0" fmla="*/ 360000 h 360000"/>
                <a:gd name="connsiteX1" fmla="*/ 0 w 360000"/>
                <a:gd name="connsiteY1" fmla="*/ 0 h 360000"/>
                <a:gd name="connsiteX2" fmla="*/ 360000 w 360000"/>
                <a:gd name="connsiteY2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000" h="360000">
                  <a:moveTo>
                    <a:pt x="0" y="360000"/>
                  </a:moveTo>
                  <a:lnTo>
                    <a:pt x="0" y="0"/>
                  </a:lnTo>
                  <a:lnTo>
                    <a:pt x="360000" y="0"/>
                  </a:lnTo>
                </a:path>
              </a:pathLst>
            </a:custGeom>
            <a:noFill/>
            <a:ln w="76200">
              <a:solidFill>
                <a:schemeClr val="accent2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9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10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58775" y="1066800"/>
            <a:ext cx="8426450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97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liten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5" y="1066800"/>
            <a:ext cx="6283325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784975" y="1066800"/>
            <a:ext cx="2000250" cy="316800"/>
          </a:xfrm>
          <a:ln w="31750">
            <a:solidFill>
              <a:schemeClr val="accent1"/>
            </a:solidFill>
          </a:ln>
        </p:spPr>
        <p:txBody>
          <a:bodyPr lIns="108000" tIns="54000"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faktarubrik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6784975" y="1383600"/>
            <a:ext cx="2000250" cy="3086799"/>
          </a:xfrm>
          <a:ln w="31750">
            <a:solidFill>
              <a:schemeClr val="accent1"/>
            </a:solidFill>
          </a:ln>
        </p:spPr>
        <p:txBody>
          <a:bodyPr lIns="108000" tIns="72000" rIns="90000">
            <a:normAutofit/>
          </a:bodyPr>
          <a:lstStyle>
            <a:lvl1pPr>
              <a:defRPr sz="1300" b="0"/>
            </a:lvl1pPr>
          </a:lstStyle>
          <a:p>
            <a:pPr lvl="0"/>
            <a:r>
              <a:rPr lang="sv-SE" dirty="0"/>
              <a:t>Lägg till faktatext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96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liten faktaruta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6" y="1066800"/>
            <a:ext cx="2711450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6"/>
          </p:nvPr>
        </p:nvSpPr>
        <p:spPr>
          <a:xfrm>
            <a:off x="3213100" y="1066800"/>
            <a:ext cx="3428999" cy="34036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784975" y="1067246"/>
            <a:ext cx="2000250" cy="316800"/>
          </a:xfrm>
          <a:ln w="31750">
            <a:solidFill>
              <a:schemeClr val="accent1"/>
            </a:solidFill>
          </a:ln>
        </p:spPr>
        <p:txBody>
          <a:bodyPr lIns="108000" tIns="54000"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faktarubrik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6784975" y="1384046"/>
            <a:ext cx="2000250" cy="3086353"/>
          </a:xfrm>
          <a:ln w="31750">
            <a:solidFill>
              <a:schemeClr val="accent1"/>
            </a:solidFill>
          </a:ln>
        </p:spPr>
        <p:txBody>
          <a:bodyPr lIns="108000" tIns="72000" rIns="90000">
            <a:normAutofit/>
          </a:bodyPr>
          <a:lstStyle>
            <a:lvl1pPr>
              <a:defRPr sz="1300" b="0"/>
            </a:lvl1pPr>
          </a:lstStyle>
          <a:p>
            <a:pPr lvl="0"/>
            <a:r>
              <a:rPr lang="sv-SE" dirty="0"/>
              <a:t>Lägg till faktatext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847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stor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6" y="1066800"/>
            <a:ext cx="5568950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089650" y="1071000"/>
            <a:ext cx="2682875" cy="378000"/>
          </a:xfrm>
          <a:ln w="31750">
            <a:solidFill>
              <a:schemeClr val="accent1"/>
            </a:solidFill>
          </a:ln>
        </p:spPr>
        <p:txBody>
          <a:bodyPr lIns="108000" tIns="82800">
            <a:normAutofit/>
          </a:bodyPr>
          <a:lstStyle>
            <a:lvl1pPr>
              <a:defRPr sz="1500" b="1"/>
            </a:lvl1pPr>
          </a:lstStyle>
          <a:p>
            <a:pPr lvl="0"/>
            <a:r>
              <a:rPr lang="sv-SE" dirty="0"/>
              <a:t>Lägg till faktarubrik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6089650" y="1449001"/>
            <a:ext cx="2682875" cy="3021400"/>
          </a:xfrm>
          <a:ln w="31750">
            <a:solidFill>
              <a:schemeClr val="accent1"/>
            </a:solidFill>
          </a:ln>
        </p:spPr>
        <p:txBody>
          <a:bodyPr lIns="108000" tIns="72000" rIns="90000">
            <a:normAutofit/>
          </a:bodyPr>
          <a:lstStyle>
            <a:lvl1pPr>
              <a:defRPr sz="1500" b="0"/>
            </a:lvl1pPr>
          </a:lstStyle>
          <a:p>
            <a:pPr lvl="0"/>
            <a:r>
              <a:rPr lang="sv-SE" dirty="0"/>
              <a:t>Lägg till faktatext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333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508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66800"/>
            <a:ext cx="5568949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anchor="ctr">
            <a:normAutofit/>
          </a:bodyPr>
          <a:lstStyle>
            <a:lvl1pPr algn="ctr">
              <a:defRPr sz="1800" b="1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41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358775" y="1066800"/>
            <a:ext cx="4140200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4645025" y="1066800"/>
            <a:ext cx="4140200" cy="3403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953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58775" y="1066800"/>
            <a:ext cx="3425825" cy="3403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6747624" y="358775"/>
            <a:ext cx="2037600" cy="1981200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3930651" y="1066801"/>
            <a:ext cx="3425826" cy="3403600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831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enradig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434503"/>
            <a:ext cx="8426450" cy="632298"/>
          </a:xfrm>
        </p:spPr>
        <p:txBody>
          <a:bodyPr/>
          <a:lstStyle>
            <a:lvl1pPr>
              <a:lnSpc>
                <a:spcPct val="70000"/>
              </a:lnSpc>
              <a:defRPr sz="6000" kern="0" spc="-20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066800"/>
            <a:ext cx="8426450" cy="56515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358775" y="1631950"/>
            <a:ext cx="8426452" cy="2838451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496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923925"/>
            <a:ext cx="4140200" cy="287338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11925"/>
            <a:ext cx="4140200" cy="32584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45025" y="923925"/>
            <a:ext cx="4140200" cy="287338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12306"/>
            <a:ext cx="4140200" cy="32584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021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868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358775" y="1260000"/>
            <a:ext cx="8426450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22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4" y="1260000"/>
            <a:ext cx="6283325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784975" y="1261398"/>
            <a:ext cx="2000250" cy="316800"/>
          </a:xfrm>
          <a:ln w="31750">
            <a:solidFill>
              <a:schemeClr val="accent1"/>
            </a:solidFill>
          </a:ln>
        </p:spPr>
        <p:txBody>
          <a:bodyPr lIns="108000" tIns="54000"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faktarubrik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6784975" y="1579247"/>
            <a:ext cx="2000250" cy="2891152"/>
          </a:xfrm>
          <a:ln w="31750">
            <a:solidFill>
              <a:schemeClr val="accent1"/>
            </a:solidFill>
          </a:ln>
        </p:spPr>
        <p:txBody>
          <a:bodyPr lIns="108000" tIns="72000" rIns="90000">
            <a:normAutofit/>
          </a:bodyPr>
          <a:lstStyle>
            <a:lvl1pPr>
              <a:defRPr sz="1300" b="0"/>
            </a:lvl1pPr>
          </a:lstStyle>
          <a:p>
            <a:pPr lvl="0"/>
            <a:r>
              <a:rPr lang="sv-SE" dirty="0"/>
              <a:t>Lägg till faktatext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3179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, faktaruta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5" y="1260000"/>
            <a:ext cx="2711450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26"/>
          </p:nvPr>
        </p:nvSpPr>
        <p:spPr>
          <a:xfrm>
            <a:off x="3213100" y="1260000"/>
            <a:ext cx="3429000" cy="321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784975" y="1261398"/>
            <a:ext cx="2000250" cy="316800"/>
          </a:xfrm>
          <a:ln w="31750">
            <a:solidFill>
              <a:schemeClr val="accent1"/>
            </a:solidFill>
          </a:ln>
        </p:spPr>
        <p:txBody>
          <a:bodyPr lIns="108000" tIns="54000"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faktarubrik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6784975" y="1579247"/>
            <a:ext cx="2000250" cy="2891152"/>
          </a:xfrm>
          <a:ln w="31750">
            <a:solidFill>
              <a:schemeClr val="accent1"/>
            </a:solidFill>
          </a:ln>
        </p:spPr>
        <p:txBody>
          <a:bodyPr lIns="108000" tIns="72000" rIns="90000">
            <a:normAutofit/>
          </a:bodyPr>
          <a:lstStyle>
            <a:lvl1pPr>
              <a:defRPr sz="1300" b="0"/>
            </a:lvl1pPr>
          </a:lstStyle>
          <a:p>
            <a:pPr lvl="0"/>
            <a:r>
              <a:rPr lang="sv-SE" dirty="0"/>
              <a:t>Lägg till faktatext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765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, stor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4" y="1260000"/>
            <a:ext cx="5568951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089650" y="1260000"/>
            <a:ext cx="2682875" cy="378000"/>
          </a:xfrm>
          <a:ln w="31750">
            <a:solidFill>
              <a:schemeClr val="accent1"/>
            </a:solidFill>
          </a:ln>
        </p:spPr>
        <p:txBody>
          <a:bodyPr lIns="108000" tIns="82800">
            <a:normAutofit/>
          </a:bodyPr>
          <a:lstStyle>
            <a:lvl1pPr>
              <a:defRPr sz="1500" b="1"/>
            </a:lvl1pPr>
          </a:lstStyle>
          <a:p>
            <a:pPr lvl="0"/>
            <a:r>
              <a:rPr lang="sv-SE" dirty="0"/>
              <a:t>Lägg till faktarubrik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6089650" y="1637825"/>
            <a:ext cx="2682875" cy="2832575"/>
          </a:xfrm>
          <a:ln w="31750">
            <a:solidFill>
              <a:schemeClr val="accent1"/>
            </a:solidFill>
          </a:ln>
        </p:spPr>
        <p:txBody>
          <a:bodyPr lIns="108000" tIns="72000" rIns="90000">
            <a:normAutofit/>
          </a:bodyPr>
          <a:lstStyle>
            <a:lvl1pPr>
              <a:defRPr sz="1500" b="0"/>
            </a:lvl1pPr>
          </a:lstStyle>
          <a:p>
            <a:pPr lvl="0"/>
            <a:r>
              <a:rPr lang="sv-SE" dirty="0"/>
              <a:t>Lägg till faktatext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454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 flipH="1">
            <a:off x="5955738" y="1280255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508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260000"/>
            <a:ext cx="5568949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29" hasCustomPrompt="1"/>
          </p:nvPr>
        </p:nvSpPr>
        <p:spPr>
          <a:xfrm>
            <a:off x="5927725" y="1261009"/>
            <a:ext cx="2873374" cy="1757321"/>
          </a:xfrm>
        </p:spPr>
        <p:txBody>
          <a:bodyPr anchor="ctr">
            <a:no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800" b="1" i="1"/>
            </a:lvl1pPr>
          </a:lstStyle>
          <a:p>
            <a:pPr lvl="0"/>
            <a:r>
              <a:rPr lang="sv-SE" dirty="0"/>
              <a:t>Lägg till text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9" name="Platshållare för bildnummer 18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774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58775" y="1260000"/>
            <a:ext cx="3425825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6747624" y="358775"/>
            <a:ext cx="2037600" cy="1981200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3930651" y="1260001"/>
            <a:ext cx="3425826" cy="3210400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453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5"/>
          </p:nvPr>
        </p:nvSpPr>
        <p:spPr>
          <a:xfrm>
            <a:off x="358775" y="1260000"/>
            <a:ext cx="4140200" cy="321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645025" y="1260000"/>
            <a:ext cx="4140200" cy="32104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109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2 objekt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741786"/>
            <a:ext cx="8426450" cy="325014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260662"/>
            <a:ext cx="4140200" cy="287338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358775" y="1548000"/>
            <a:ext cx="4140200" cy="2922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45025" y="1260662"/>
            <a:ext cx="4140200" cy="287338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6"/>
          </p:nvPr>
        </p:nvSpPr>
        <p:spPr>
          <a:xfrm>
            <a:off x="4645025" y="1548000"/>
            <a:ext cx="4140200" cy="2922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542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tre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434502"/>
            <a:ext cx="8426450" cy="1905473"/>
          </a:xfrm>
        </p:spPr>
        <p:txBody>
          <a:bodyPr/>
          <a:lstStyle>
            <a:lvl1pPr>
              <a:lnSpc>
                <a:spcPct val="70000"/>
              </a:lnSpc>
              <a:defRPr sz="6400" kern="0" spc="-2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4" y="2486025"/>
            <a:ext cx="4854575" cy="5634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359400" y="1066801"/>
            <a:ext cx="3425826" cy="3403600"/>
          </a:xfrm>
        </p:spPr>
        <p:txBody>
          <a:bodyPr anchor="ctr">
            <a:norm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126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5" y="1066800"/>
            <a:ext cx="2000250" cy="19843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358775" y="3245143"/>
            <a:ext cx="2000250" cy="216000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/>
          </p:nvPr>
        </p:nvSpPr>
        <p:spPr>
          <a:xfrm>
            <a:off x="358775" y="3461144"/>
            <a:ext cx="2000250" cy="1009256"/>
          </a:xfrm>
        </p:spPr>
        <p:txBody>
          <a:bodyPr>
            <a:normAutofit/>
          </a:bodyPr>
          <a:lstStyle>
            <a:lvl1pPr>
              <a:defRPr sz="1100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2501900" y="1066800"/>
            <a:ext cx="1997075" cy="19843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2501900" y="3245143"/>
            <a:ext cx="1998000" cy="216000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/>
          </p:nvPr>
        </p:nvSpPr>
        <p:spPr>
          <a:xfrm>
            <a:off x="2501900" y="3461144"/>
            <a:ext cx="1998000" cy="1009256"/>
          </a:xfrm>
        </p:spPr>
        <p:txBody>
          <a:bodyPr>
            <a:normAutofit/>
          </a:bodyPr>
          <a:lstStyle>
            <a:lvl1pPr>
              <a:defRPr sz="1100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4647600" y="1066800"/>
            <a:ext cx="1998000" cy="19843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4647600" y="3245143"/>
            <a:ext cx="1994499" cy="216000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/>
          </p:nvPr>
        </p:nvSpPr>
        <p:spPr>
          <a:xfrm>
            <a:off x="4648199" y="3461144"/>
            <a:ext cx="1993899" cy="1009256"/>
          </a:xfrm>
        </p:spPr>
        <p:txBody>
          <a:bodyPr>
            <a:normAutofit/>
          </a:bodyPr>
          <a:lstStyle>
            <a:lvl1pPr>
              <a:defRPr sz="1100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6786000" y="1066800"/>
            <a:ext cx="1998000" cy="19843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6784975" y="3245143"/>
            <a:ext cx="2000250" cy="216000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/>
          </p:nvPr>
        </p:nvSpPr>
        <p:spPr>
          <a:xfrm>
            <a:off x="6784975" y="3461144"/>
            <a:ext cx="2000250" cy="1009256"/>
          </a:xfrm>
        </p:spPr>
        <p:txBody>
          <a:bodyPr>
            <a:normAutofit/>
          </a:bodyPr>
          <a:lstStyle>
            <a:lvl1pPr>
              <a:defRPr sz="1100"/>
            </a:lvl1pPr>
            <a:lvl2pPr marL="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5" name="Platshållare för tabell 5"/>
          <p:cNvSpPr>
            <a:spLocks noGrp="1"/>
          </p:cNvSpPr>
          <p:nvPr>
            <p:ph type="tbl" sz="quarter" idx="61" hasCustomPrompt="1"/>
          </p:nvPr>
        </p:nvSpPr>
        <p:spPr>
          <a:xfrm>
            <a:off x="358222" y="3124960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6" name="Platshållare för tabell 5"/>
          <p:cNvSpPr>
            <a:spLocks noGrp="1"/>
          </p:cNvSpPr>
          <p:nvPr>
            <p:ph type="tbl" sz="quarter" idx="62" hasCustomPrompt="1"/>
          </p:nvPr>
        </p:nvSpPr>
        <p:spPr>
          <a:xfrm rot="2700000">
            <a:off x="604700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7" name="Platshållare för tabell 5"/>
          <p:cNvSpPr>
            <a:spLocks noGrp="1"/>
          </p:cNvSpPr>
          <p:nvPr>
            <p:ph type="tbl" sz="quarter" idx="63" hasCustomPrompt="1"/>
          </p:nvPr>
        </p:nvSpPr>
        <p:spPr>
          <a:xfrm rot="8100000">
            <a:off x="673100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8" name="Platshållare för tabell 5"/>
          <p:cNvSpPr>
            <a:spLocks noGrp="1"/>
          </p:cNvSpPr>
          <p:nvPr>
            <p:ph type="tbl" sz="quarter" idx="64" hasCustomPrompt="1"/>
          </p:nvPr>
        </p:nvSpPr>
        <p:spPr>
          <a:xfrm>
            <a:off x="777500" y="3124960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40" name="Platshållare för tabell 5"/>
          <p:cNvSpPr>
            <a:spLocks noGrp="1"/>
          </p:cNvSpPr>
          <p:nvPr>
            <p:ph type="tbl" sz="quarter" idx="65" hasCustomPrompt="1"/>
          </p:nvPr>
        </p:nvSpPr>
        <p:spPr>
          <a:xfrm>
            <a:off x="2501900" y="3124960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58" name="Platshållare för tabell 5"/>
          <p:cNvSpPr>
            <a:spLocks noGrp="1"/>
          </p:cNvSpPr>
          <p:nvPr>
            <p:ph type="tbl" sz="quarter" idx="66" hasCustomPrompt="1"/>
          </p:nvPr>
        </p:nvSpPr>
        <p:spPr>
          <a:xfrm rot="2700000">
            <a:off x="2748378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59" name="Platshållare för tabell 5"/>
          <p:cNvSpPr>
            <a:spLocks noGrp="1"/>
          </p:cNvSpPr>
          <p:nvPr>
            <p:ph type="tbl" sz="quarter" idx="67" hasCustomPrompt="1"/>
          </p:nvPr>
        </p:nvSpPr>
        <p:spPr>
          <a:xfrm rot="8100000">
            <a:off x="2816778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0" name="Platshållare för tabell 5"/>
          <p:cNvSpPr>
            <a:spLocks noGrp="1"/>
          </p:cNvSpPr>
          <p:nvPr>
            <p:ph type="tbl" sz="quarter" idx="68" hasCustomPrompt="1"/>
          </p:nvPr>
        </p:nvSpPr>
        <p:spPr>
          <a:xfrm>
            <a:off x="2921178" y="3124960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1" name="Platshållare för tabell 5"/>
          <p:cNvSpPr>
            <a:spLocks noGrp="1"/>
          </p:cNvSpPr>
          <p:nvPr>
            <p:ph type="tbl" sz="quarter" idx="69" hasCustomPrompt="1"/>
          </p:nvPr>
        </p:nvSpPr>
        <p:spPr>
          <a:xfrm>
            <a:off x="4647600" y="3124960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2" name="Platshållare för tabell 5"/>
          <p:cNvSpPr>
            <a:spLocks noGrp="1"/>
          </p:cNvSpPr>
          <p:nvPr>
            <p:ph type="tbl" sz="quarter" idx="70" hasCustomPrompt="1"/>
          </p:nvPr>
        </p:nvSpPr>
        <p:spPr>
          <a:xfrm rot="2700000">
            <a:off x="4894078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3" name="Platshållare för tabell 5"/>
          <p:cNvSpPr>
            <a:spLocks noGrp="1"/>
          </p:cNvSpPr>
          <p:nvPr>
            <p:ph type="tbl" sz="quarter" idx="71" hasCustomPrompt="1"/>
          </p:nvPr>
        </p:nvSpPr>
        <p:spPr>
          <a:xfrm rot="8100000">
            <a:off x="4962478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4" name="Platshållare för tabell 5"/>
          <p:cNvSpPr>
            <a:spLocks noGrp="1"/>
          </p:cNvSpPr>
          <p:nvPr>
            <p:ph type="tbl" sz="quarter" idx="72" hasCustomPrompt="1"/>
          </p:nvPr>
        </p:nvSpPr>
        <p:spPr>
          <a:xfrm>
            <a:off x="5066878" y="3124960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5" name="Platshållare för tabell 5"/>
          <p:cNvSpPr>
            <a:spLocks noGrp="1"/>
          </p:cNvSpPr>
          <p:nvPr>
            <p:ph type="tbl" sz="quarter" idx="73" hasCustomPrompt="1"/>
          </p:nvPr>
        </p:nvSpPr>
        <p:spPr>
          <a:xfrm>
            <a:off x="6797822" y="3124960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6" name="Platshållare för tabell 5"/>
          <p:cNvSpPr>
            <a:spLocks noGrp="1"/>
          </p:cNvSpPr>
          <p:nvPr>
            <p:ph type="tbl" sz="quarter" idx="74" hasCustomPrompt="1"/>
          </p:nvPr>
        </p:nvSpPr>
        <p:spPr>
          <a:xfrm rot="2700000">
            <a:off x="7044300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7" name="Platshållare för tabell 5"/>
          <p:cNvSpPr>
            <a:spLocks noGrp="1"/>
          </p:cNvSpPr>
          <p:nvPr>
            <p:ph type="tbl" sz="quarter" idx="75" hasCustomPrompt="1"/>
          </p:nvPr>
        </p:nvSpPr>
        <p:spPr>
          <a:xfrm rot="8100000">
            <a:off x="7112700" y="3163750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8" name="Platshållare för tabell 5"/>
          <p:cNvSpPr>
            <a:spLocks noGrp="1"/>
          </p:cNvSpPr>
          <p:nvPr>
            <p:ph type="tbl" sz="quarter" idx="76" hasCustomPrompt="1"/>
          </p:nvPr>
        </p:nvSpPr>
        <p:spPr>
          <a:xfrm>
            <a:off x="7217100" y="3124960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6611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77" hasCustomPrompt="1"/>
          </p:nvPr>
        </p:nvSpPr>
        <p:spPr>
          <a:xfrm>
            <a:off x="358775" y="1065600"/>
            <a:ext cx="2000250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85"/>
          </p:nvPr>
        </p:nvSpPr>
        <p:spPr>
          <a:xfrm>
            <a:off x="358775" y="1440000"/>
            <a:ext cx="2000250" cy="104281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5" name="Platshållare för text 6"/>
          <p:cNvSpPr>
            <a:spLocks noGrp="1"/>
          </p:cNvSpPr>
          <p:nvPr>
            <p:ph type="body" sz="quarter" idx="78" hasCustomPrompt="1"/>
          </p:nvPr>
        </p:nvSpPr>
        <p:spPr>
          <a:xfrm>
            <a:off x="2501900" y="1057054"/>
            <a:ext cx="1998000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85" name="Platshållare för text 13"/>
          <p:cNvSpPr>
            <a:spLocks noGrp="1"/>
          </p:cNvSpPr>
          <p:nvPr>
            <p:ph type="body" sz="quarter" idx="86"/>
          </p:nvPr>
        </p:nvSpPr>
        <p:spPr>
          <a:xfrm>
            <a:off x="2501900" y="1440000"/>
            <a:ext cx="1997075" cy="10460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6" name="Platshållare för text 6"/>
          <p:cNvSpPr>
            <a:spLocks noGrp="1"/>
          </p:cNvSpPr>
          <p:nvPr>
            <p:ph type="body" sz="quarter" idx="79" hasCustomPrompt="1"/>
          </p:nvPr>
        </p:nvSpPr>
        <p:spPr>
          <a:xfrm>
            <a:off x="4645024" y="1065600"/>
            <a:ext cx="1997075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86" name="Platshållare för text 13"/>
          <p:cNvSpPr>
            <a:spLocks noGrp="1"/>
          </p:cNvSpPr>
          <p:nvPr>
            <p:ph type="body" sz="quarter" idx="87"/>
          </p:nvPr>
        </p:nvSpPr>
        <p:spPr>
          <a:xfrm>
            <a:off x="4645025" y="1440000"/>
            <a:ext cx="1997074" cy="10460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8" name="Platshållare för text 6"/>
          <p:cNvSpPr>
            <a:spLocks noGrp="1"/>
          </p:cNvSpPr>
          <p:nvPr>
            <p:ph type="body" sz="quarter" idx="80" hasCustomPrompt="1"/>
          </p:nvPr>
        </p:nvSpPr>
        <p:spPr>
          <a:xfrm>
            <a:off x="6784975" y="1065600"/>
            <a:ext cx="2000250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87" name="Platshållare för text 13"/>
          <p:cNvSpPr>
            <a:spLocks noGrp="1"/>
          </p:cNvSpPr>
          <p:nvPr>
            <p:ph type="body" sz="quarter" idx="88"/>
          </p:nvPr>
        </p:nvSpPr>
        <p:spPr>
          <a:xfrm>
            <a:off x="6784975" y="1440000"/>
            <a:ext cx="2001599" cy="10460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9" name="Platshållare för text 6"/>
          <p:cNvSpPr>
            <a:spLocks noGrp="1"/>
          </p:cNvSpPr>
          <p:nvPr>
            <p:ph type="body" sz="quarter" idx="81" hasCustomPrompt="1"/>
          </p:nvPr>
        </p:nvSpPr>
        <p:spPr>
          <a:xfrm>
            <a:off x="358775" y="2628020"/>
            <a:ext cx="2000250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88" name="Platshållare för text 13"/>
          <p:cNvSpPr>
            <a:spLocks noGrp="1"/>
          </p:cNvSpPr>
          <p:nvPr>
            <p:ph type="body" sz="quarter" idx="89"/>
          </p:nvPr>
        </p:nvSpPr>
        <p:spPr>
          <a:xfrm>
            <a:off x="358775" y="3002420"/>
            <a:ext cx="2000250" cy="104281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0" name="Platshållare för text 6"/>
          <p:cNvSpPr>
            <a:spLocks noGrp="1"/>
          </p:cNvSpPr>
          <p:nvPr>
            <p:ph type="body" sz="quarter" idx="82" hasCustomPrompt="1"/>
          </p:nvPr>
        </p:nvSpPr>
        <p:spPr>
          <a:xfrm>
            <a:off x="2501900" y="2628020"/>
            <a:ext cx="1998000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89" name="Platshållare för text 13"/>
          <p:cNvSpPr>
            <a:spLocks noGrp="1"/>
          </p:cNvSpPr>
          <p:nvPr>
            <p:ph type="body" sz="quarter" idx="90"/>
          </p:nvPr>
        </p:nvSpPr>
        <p:spPr>
          <a:xfrm>
            <a:off x="2501900" y="3002420"/>
            <a:ext cx="1997075" cy="10460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1" name="Platshållare för text 6"/>
          <p:cNvSpPr>
            <a:spLocks noGrp="1"/>
          </p:cNvSpPr>
          <p:nvPr>
            <p:ph type="body" sz="quarter" idx="83" hasCustomPrompt="1"/>
          </p:nvPr>
        </p:nvSpPr>
        <p:spPr>
          <a:xfrm>
            <a:off x="4645024" y="2628020"/>
            <a:ext cx="1997075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90" name="Platshållare för text 13"/>
          <p:cNvSpPr>
            <a:spLocks noGrp="1"/>
          </p:cNvSpPr>
          <p:nvPr>
            <p:ph type="body" sz="quarter" idx="91"/>
          </p:nvPr>
        </p:nvSpPr>
        <p:spPr>
          <a:xfrm>
            <a:off x="4645025" y="3002420"/>
            <a:ext cx="1997074" cy="10460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2" name="Platshållare för text 6"/>
          <p:cNvSpPr>
            <a:spLocks noGrp="1"/>
          </p:cNvSpPr>
          <p:nvPr>
            <p:ph type="body" sz="quarter" idx="84" hasCustomPrompt="1"/>
          </p:nvPr>
        </p:nvSpPr>
        <p:spPr>
          <a:xfrm>
            <a:off x="6784975" y="2628020"/>
            <a:ext cx="2000250" cy="216000"/>
          </a:xfrm>
        </p:spPr>
        <p:txBody>
          <a:bodyPr>
            <a:normAutofit/>
          </a:bodyPr>
          <a:lstStyle>
            <a:lvl1pPr>
              <a:defRPr sz="1400" b="1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91" name="Platshållare för text 13"/>
          <p:cNvSpPr>
            <a:spLocks noGrp="1"/>
          </p:cNvSpPr>
          <p:nvPr>
            <p:ph type="body" sz="quarter" idx="92"/>
          </p:nvPr>
        </p:nvSpPr>
        <p:spPr>
          <a:xfrm>
            <a:off x="6784975" y="3002420"/>
            <a:ext cx="2001599" cy="104602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4" name="Platshållare för tabell 5"/>
          <p:cNvSpPr>
            <a:spLocks noGrp="1"/>
          </p:cNvSpPr>
          <p:nvPr>
            <p:ph type="tbl" sz="quarter" idx="61" hasCustomPrompt="1"/>
          </p:nvPr>
        </p:nvSpPr>
        <p:spPr>
          <a:xfrm>
            <a:off x="354722" y="130634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55" name="Platshållare för tabell 5"/>
          <p:cNvSpPr>
            <a:spLocks noGrp="1"/>
          </p:cNvSpPr>
          <p:nvPr>
            <p:ph type="tbl" sz="quarter" idx="62" hasCustomPrompt="1"/>
          </p:nvPr>
        </p:nvSpPr>
        <p:spPr>
          <a:xfrm rot="2700000">
            <a:off x="601200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56" name="Platshållare för tabell 5"/>
          <p:cNvSpPr>
            <a:spLocks noGrp="1"/>
          </p:cNvSpPr>
          <p:nvPr>
            <p:ph type="tbl" sz="quarter" idx="63" hasCustomPrompt="1"/>
          </p:nvPr>
        </p:nvSpPr>
        <p:spPr>
          <a:xfrm rot="8100000">
            <a:off x="669600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57" name="Platshållare för tabell 5"/>
          <p:cNvSpPr>
            <a:spLocks noGrp="1"/>
          </p:cNvSpPr>
          <p:nvPr>
            <p:ph type="tbl" sz="quarter" idx="64" hasCustomPrompt="1"/>
          </p:nvPr>
        </p:nvSpPr>
        <p:spPr>
          <a:xfrm>
            <a:off x="774000" y="130634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83" name="Platshållare för tabell 5"/>
          <p:cNvSpPr>
            <a:spLocks noGrp="1"/>
          </p:cNvSpPr>
          <p:nvPr>
            <p:ph type="tbl" sz="quarter" idx="93" hasCustomPrompt="1"/>
          </p:nvPr>
        </p:nvSpPr>
        <p:spPr>
          <a:xfrm>
            <a:off x="354722" y="287082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84" name="Platshållare för tabell 5"/>
          <p:cNvSpPr>
            <a:spLocks noGrp="1"/>
          </p:cNvSpPr>
          <p:nvPr>
            <p:ph type="tbl" sz="quarter" idx="94" hasCustomPrompt="1"/>
          </p:nvPr>
        </p:nvSpPr>
        <p:spPr>
          <a:xfrm rot="2700000">
            <a:off x="601200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92" name="Platshållare för tabell 5"/>
          <p:cNvSpPr>
            <a:spLocks noGrp="1"/>
          </p:cNvSpPr>
          <p:nvPr>
            <p:ph type="tbl" sz="quarter" idx="95" hasCustomPrompt="1"/>
          </p:nvPr>
        </p:nvSpPr>
        <p:spPr>
          <a:xfrm rot="8100000">
            <a:off x="669600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93" name="Platshållare för tabell 5"/>
          <p:cNvSpPr>
            <a:spLocks noGrp="1"/>
          </p:cNvSpPr>
          <p:nvPr>
            <p:ph type="tbl" sz="quarter" idx="96" hasCustomPrompt="1"/>
          </p:nvPr>
        </p:nvSpPr>
        <p:spPr>
          <a:xfrm>
            <a:off x="774000" y="287082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3" name="Platshållare för tabell 5"/>
          <p:cNvSpPr>
            <a:spLocks noGrp="1"/>
          </p:cNvSpPr>
          <p:nvPr>
            <p:ph type="tbl" sz="quarter" idx="97" hasCustomPrompt="1"/>
          </p:nvPr>
        </p:nvSpPr>
        <p:spPr>
          <a:xfrm>
            <a:off x="2501900" y="130634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4" name="Platshållare för tabell 5"/>
          <p:cNvSpPr>
            <a:spLocks noGrp="1"/>
          </p:cNvSpPr>
          <p:nvPr>
            <p:ph type="tbl" sz="quarter" idx="98" hasCustomPrompt="1"/>
          </p:nvPr>
        </p:nvSpPr>
        <p:spPr>
          <a:xfrm rot="2700000">
            <a:off x="2748378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5" name="Platshållare för tabell 5"/>
          <p:cNvSpPr>
            <a:spLocks noGrp="1"/>
          </p:cNvSpPr>
          <p:nvPr>
            <p:ph type="tbl" sz="quarter" idx="99" hasCustomPrompt="1"/>
          </p:nvPr>
        </p:nvSpPr>
        <p:spPr>
          <a:xfrm rot="8100000">
            <a:off x="2816778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6" name="Platshållare för tabell 5"/>
          <p:cNvSpPr>
            <a:spLocks noGrp="1"/>
          </p:cNvSpPr>
          <p:nvPr>
            <p:ph type="tbl" sz="quarter" idx="100" hasCustomPrompt="1"/>
          </p:nvPr>
        </p:nvSpPr>
        <p:spPr>
          <a:xfrm>
            <a:off x="2921178" y="130634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7" name="Platshållare för tabell 5"/>
          <p:cNvSpPr>
            <a:spLocks noGrp="1"/>
          </p:cNvSpPr>
          <p:nvPr>
            <p:ph type="tbl" sz="quarter" idx="101" hasCustomPrompt="1"/>
          </p:nvPr>
        </p:nvSpPr>
        <p:spPr>
          <a:xfrm>
            <a:off x="2501900" y="287082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8" name="Platshållare för tabell 5"/>
          <p:cNvSpPr>
            <a:spLocks noGrp="1"/>
          </p:cNvSpPr>
          <p:nvPr>
            <p:ph type="tbl" sz="quarter" idx="102" hasCustomPrompt="1"/>
          </p:nvPr>
        </p:nvSpPr>
        <p:spPr>
          <a:xfrm rot="2700000">
            <a:off x="2748378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09" name="Platshållare för tabell 5"/>
          <p:cNvSpPr>
            <a:spLocks noGrp="1"/>
          </p:cNvSpPr>
          <p:nvPr>
            <p:ph type="tbl" sz="quarter" idx="103" hasCustomPrompt="1"/>
          </p:nvPr>
        </p:nvSpPr>
        <p:spPr>
          <a:xfrm rot="8100000">
            <a:off x="2816778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0" name="Platshållare för tabell 5"/>
          <p:cNvSpPr>
            <a:spLocks noGrp="1"/>
          </p:cNvSpPr>
          <p:nvPr>
            <p:ph type="tbl" sz="quarter" idx="104" hasCustomPrompt="1"/>
          </p:nvPr>
        </p:nvSpPr>
        <p:spPr>
          <a:xfrm>
            <a:off x="2921178" y="287082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1" name="Platshållare för tabell 5"/>
          <p:cNvSpPr>
            <a:spLocks noGrp="1"/>
          </p:cNvSpPr>
          <p:nvPr>
            <p:ph type="tbl" sz="quarter" idx="105" hasCustomPrompt="1"/>
          </p:nvPr>
        </p:nvSpPr>
        <p:spPr>
          <a:xfrm>
            <a:off x="4645025" y="130634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2" name="Platshållare för tabell 5"/>
          <p:cNvSpPr>
            <a:spLocks noGrp="1"/>
          </p:cNvSpPr>
          <p:nvPr>
            <p:ph type="tbl" sz="quarter" idx="106" hasCustomPrompt="1"/>
          </p:nvPr>
        </p:nvSpPr>
        <p:spPr>
          <a:xfrm rot="2700000">
            <a:off x="4891503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3" name="Platshållare för tabell 5"/>
          <p:cNvSpPr>
            <a:spLocks noGrp="1"/>
          </p:cNvSpPr>
          <p:nvPr>
            <p:ph type="tbl" sz="quarter" idx="107" hasCustomPrompt="1"/>
          </p:nvPr>
        </p:nvSpPr>
        <p:spPr>
          <a:xfrm rot="8100000">
            <a:off x="4959903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4" name="Platshållare för tabell 5"/>
          <p:cNvSpPr>
            <a:spLocks noGrp="1"/>
          </p:cNvSpPr>
          <p:nvPr>
            <p:ph type="tbl" sz="quarter" idx="108" hasCustomPrompt="1"/>
          </p:nvPr>
        </p:nvSpPr>
        <p:spPr>
          <a:xfrm>
            <a:off x="5064303" y="130634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5" name="Platshållare för tabell 5"/>
          <p:cNvSpPr>
            <a:spLocks noGrp="1"/>
          </p:cNvSpPr>
          <p:nvPr>
            <p:ph type="tbl" sz="quarter" idx="109" hasCustomPrompt="1"/>
          </p:nvPr>
        </p:nvSpPr>
        <p:spPr>
          <a:xfrm>
            <a:off x="4645025" y="287082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6" name="Platshållare för tabell 5"/>
          <p:cNvSpPr>
            <a:spLocks noGrp="1"/>
          </p:cNvSpPr>
          <p:nvPr>
            <p:ph type="tbl" sz="quarter" idx="110" hasCustomPrompt="1"/>
          </p:nvPr>
        </p:nvSpPr>
        <p:spPr>
          <a:xfrm rot="2700000">
            <a:off x="4891503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7" name="Platshållare för tabell 5"/>
          <p:cNvSpPr>
            <a:spLocks noGrp="1"/>
          </p:cNvSpPr>
          <p:nvPr>
            <p:ph type="tbl" sz="quarter" idx="111" hasCustomPrompt="1"/>
          </p:nvPr>
        </p:nvSpPr>
        <p:spPr>
          <a:xfrm rot="8100000">
            <a:off x="4959903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8" name="Platshållare för tabell 5"/>
          <p:cNvSpPr>
            <a:spLocks noGrp="1"/>
          </p:cNvSpPr>
          <p:nvPr>
            <p:ph type="tbl" sz="quarter" idx="112" hasCustomPrompt="1"/>
          </p:nvPr>
        </p:nvSpPr>
        <p:spPr>
          <a:xfrm>
            <a:off x="5064303" y="287082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19" name="Platshållare för tabell 5"/>
          <p:cNvSpPr>
            <a:spLocks noGrp="1"/>
          </p:cNvSpPr>
          <p:nvPr>
            <p:ph type="tbl" sz="quarter" idx="113" hasCustomPrompt="1"/>
          </p:nvPr>
        </p:nvSpPr>
        <p:spPr>
          <a:xfrm>
            <a:off x="6784975" y="130634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0" name="Platshållare för tabell 5"/>
          <p:cNvSpPr>
            <a:spLocks noGrp="1"/>
          </p:cNvSpPr>
          <p:nvPr>
            <p:ph type="tbl" sz="quarter" idx="114" hasCustomPrompt="1"/>
          </p:nvPr>
        </p:nvSpPr>
        <p:spPr>
          <a:xfrm rot="2700000">
            <a:off x="7031453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1" name="Platshållare för tabell 5"/>
          <p:cNvSpPr>
            <a:spLocks noGrp="1"/>
          </p:cNvSpPr>
          <p:nvPr>
            <p:ph type="tbl" sz="quarter" idx="115" hasCustomPrompt="1"/>
          </p:nvPr>
        </p:nvSpPr>
        <p:spPr>
          <a:xfrm rot="8100000">
            <a:off x="7099853" y="134513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2" name="Platshållare för tabell 5"/>
          <p:cNvSpPr>
            <a:spLocks noGrp="1"/>
          </p:cNvSpPr>
          <p:nvPr>
            <p:ph type="tbl" sz="quarter" idx="116" hasCustomPrompt="1"/>
          </p:nvPr>
        </p:nvSpPr>
        <p:spPr>
          <a:xfrm>
            <a:off x="7204253" y="130634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3" name="Platshållare för tabell 5"/>
          <p:cNvSpPr>
            <a:spLocks noGrp="1"/>
          </p:cNvSpPr>
          <p:nvPr>
            <p:ph type="tbl" sz="quarter" idx="117" hasCustomPrompt="1"/>
          </p:nvPr>
        </p:nvSpPr>
        <p:spPr>
          <a:xfrm>
            <a:off x="6784975" y="2870827"/>
            <a:ext cx="270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4" name="Platshållare för tabell 5"/>
          <p:cNvSpPr>
            <a:spLocks noGrp="1"/>
          </p:cNvSpPr>
          <p:nvPr>
            <p:ph type="tbl" sz="quarter" idx="118" hasCustomPrompt="1"/>
          </p:nvPr>
        </p:nvSpPr>
        <p:spPr>
          <a:xfrm rot="2700000">
            <a:off x="7031453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5" name="Platshållare för tabell 5"/>
          <p:cNvSpPr>
            <a:spLocks noGrp="1"/>
          </p:cNvSpPr>
          <p:nvPr>
            <p:ph type="tbl" sz="quarter" idx="119" hasCustomPrompt="1"/>
          </p:nvPr>
        </p:nvSpPr>
        <p:spPr>
          <a:xfrm rot="8100000">
            <a:off x="7099853" y="2909617"/>
            <a:ext cx="1224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126" name="Platshållare för tabell 5"/>
          <p:cNvSpPr>
            <a:spLocks noGrp="1"/>
          </p:cNvSpPr>
          <p:nvPr>
            <p:ph type="tbl" sz="quarter" idx="120" hasCustomPrompt="1"/>
          </p:nvPr>
        </p:nvSpPr>
        <p:spPr>
          <a:xfrm>
            <a:off x="7204253" y="2870827"/>
            <a:ext cx="1584000" cy="28800"/>
          </a:xfrm>
          <a:solidFill>
            <a:schemeClr val="accent1"/>
          </a:solidFill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1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2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3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6309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spalt-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373730" y="258648"/>
            <a:ext cx="8403990" cy="50202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73730" y="996217"/>
            <a:ext cx="8403408" cy="32570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7" hasCustomPrompt="1"/>
            <p:custDataLst>
              <p:tags r:id="rId1"/>
            </p:custDataLst>
          </p:nvPr>
        </p:nvSpPr>
        <p:spPr>
          <a:xfrm>
            <a:off x="2724764" y="4729852"/>
            <a:ext cx="2031734" cy="122444"/>
          </a:xfrm>
        </p:spPr>
        <p:txBody>
          <a:bodyPr vert="horz" lIns="0" tIns="0" rIns="0" bIns="0" rtlCol="0" anchor="ctr"/>
          <a:lstStyle>
            <a:lvl1pPr marL="0" indent="0" algn="r">
              <a:buNone/>
              <a:defRPr lang="sv-SE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/>
            <a:r>
              <a:rPr lang="sv-SE" dirty="0"/>
              <a:t> 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8"/>
          </p:nvPr>
        </p:nvSpPr>
        <p:spPr>
          <a:xfrm>
            <a:off x="1246975" y="4729852"/>
            <a:ext cx="1440000" cy="122444"/>
          </a:xfrm>
        </p:spPr>
        <p:txBody>
          <a:bodyPr/>
          <a:lstStyle/>
          <a:p>
            <a:r>
              <a:rPr lang="sv-SE"/>
              <a:t>DD MMMM, YYYY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9"/>
          </p:nvPr>
        </p:nvSpPr>
        <p:spPr>
          <a:xfrm>
            <a:off x="4879240" y="4729853"/>
            <a:ext cx="2542746" cy="12348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5540DF7-4799-4E87-B3CF-05062367243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811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3CC4-FA67-4B11-B4A1-B4AAE606BA66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358774"/>
            <a:ext cx="4213225" cy="4111626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6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57517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treradig,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434502"/>
            <a:ext cx="4854575" cy="1905473"/>
          </a:xfrm>
        </p:spPr>
        <p:txBody>
          <a:bodyPr/>
          <a:lstStyle>
            <a:lvl1pPr>
              <a:lnSpc>
                <a:spcPct val="70000"/>
              </a:lnSpc>
              <a:defRPr sz="6400" kern="0" spc="-2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4" y="2486025"/>
            <a:ext cx="3425826" cy="5651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359400" y="358775"/>
            <a:ext cx="3425826" cy="3413125"/>
          </a:xfrm>
        </p:spPr>
        <p:txBody>
          <a:bodyPr anchor="ctr">
            <a:norm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3886525" y="2486025"/>
            <a:ext cx="2041200" cy="1984375"/>
          </a:xfrm>
        </p:spPr>
        <p:txBody>
          <a:bodyPr anchor="ctr">
            <a:norm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0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treradig,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434502"/>
            <a:ext cx="4854575" cy="1905473"/>
          </a:xfrm>
        </p:spPr>
        <p:txBody>
          <a:bodyPr/>
          <a:lstStyle>
            <a:lvl1pPr>
              <a:lnSpc>
                <a:spcPct val="70000"/>
              </a:lnSpc>
              <a:defRPr sz="6400" kern="0" spc="-2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4" y="2486025"/>
            <a:ext cx="3425826" cy="5651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6747624" y="358776"/>
            <a:ext cx="2037600" cy="1981200"/>
          </a:xfrm>
        </p:spPr>
        <p:txBody>
          <a:bodyPr anchor="ctr">
            <a:norm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5359400" y="1774825"/>
            <a:ext cx="2711451" cy="2695575"/>
          </a:xfrm>
        </p:spPr>
        <p:txBody>
          <a:bodyPr anchor="ctr">
            <a:norm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6"/>
          </p:nvPr>
        </p:nvSpPr>
        <p:spPr>
          <a:xfrm>
            <a:off x="3930649" y="1066800"/>
            <a:ext cx="2041200" cy="1984375"/>
          </a:xfrm>
        </p:spPr>
        <p:txBody>
          <a:bodyPr anchor="ctr">
            <a:norm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3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434502"/>
            <a:ext cx="8426450" cy="1340323"/>
          </a:xfrm>
        </p:spPr>
        <p:txBody>
          <a:bodyPr/>
          <a:lstStyle>
            <a:lvl1pPr>
              <a:lnSpc>
                <a:spcPct val="70000"/>
              </a:lnSpc>
              <a:defRPr sz="6400" kern="0" spc="-200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74825"/>
            <a:ext cx="8426450" cy="5651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358775" y="2339975"/>
            <a:ext cx="2711450" cy="2130425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3216275" y="2339975"/>
            <a:ext cx="2711450" cy="2130425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6"/>
          </p:nvPr>
        </p:nvSpPr>
        <p:spPr>
          <a:xfrm>
            <a:off x="6073775" y="2339975"/>
            <a:ext cx="2711450" cy="2130425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623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max 7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4140200" cy="568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45025" y="358775"/>
            <a:ext cx="4140200" cy="4111625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1" name="Platshållare för text 40"/>
          <p:cNvSpPr>
            <a:spLocks noGrp="1"/>
          </p:cNvSpPr>
          <p:nvPr>
            <p:ph type="body" sz="quarter" idx="35" hasCustomPrompt="1"/>
          </p:nvPr>
        </p:nvSpPr>
        <p:spPr>
          <a:xfrm>
            <a:off x="396875" y="923925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377825" y="943824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86" name="Platshållare för text 40"/>
          <p:cNvSpPr>
            <a:spLocks noGrp="1"/>
          </p:cNvSpPr>
          <p:nvPr>
            <p:ph type="body" sz="quarter" idx="38" hasCustomPrompt="1"/>
          </p:nvPr>
        </p:nvSpPr>
        <p:spPr>
          <a:xfrm>
            <a:off x="396875" y="1355925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85" name="Platshållare för text 40"/>
          <p:cNvSpPr>
            <a:spLocks noGrp="1"/>
          </p:cNvSpPr>
          <p:nvPr>
            <p:ph type="body" sz="quarter" idx="37" hasCustomPrompt="1"/>
          </p:nvPr>
        </p:nvSpPr>
        <p:spPr>
          <a:xfrm>
            <a:off x="377825" y="1375824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88" name="Platshållare för text 40"/>
          <p:cNvSpPr>
            <a:spLocks noGrp="1"/>
          </p:cNvSpPr>
          <p:nvPr>
            <p:ph type="body" sz="quarter" idx="40" hasCustomPrompt="1"/>
          </p:nvPr>
        </p:nvSpPr>
        <p:spPr>
          <a:xfrm>
            <a:off x="396875" y="1789200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87" name="Platshållare för text 40"/>
          <p:cNvSpPr>
            <a:spLocks noGrp="1"/>
          </p:cNvSpPr>
          <p:nvPr>
            <p:ph type="body" sz="quarter" idx="39" hasCustomPrompt="1"/>
          </p:nvPr>
        </p:nvSpPr>
        <p:spPr>
          <a:xfrm>
            <a:off x="377825" y="1807200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90" name="Platshållare för text 40"/>
          <p:cNvSpPr>
            <a:spLocks noGrp="1"/>
          </p:cNvSpPr>
          <p:nvPr>
            <p:ph type="body" sz="quarter" idx="42" hasCustomPrompt="1"/>
          </p:nvPr>
        </p:nvSpPr>
        <p:spPr>
          <a:xfrm>
            <a:off x="396875" y="2220576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89" name="Platshållare för text 40"/>
          <p:cNvSpPr>
            <a:spLocks noGrp="1"/>
          </p:cNvSpPr>
          <p:nvPr>
            <p:ph type="body" sz="quarter" idx="41" hasCustomPrompt="1"/>
          </p:nvPr>
        </p:nvSpPr>
        <p:spPr>
          <a:xfrm>
            <a:off x="377825" y="2238576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92" name="Platshållare för text 40"/>
          <p:cNvSpPr>
            <a:spLocks noGrp="1"/>
          </p:cNvSpPr>
          <p:nvPr>
            <p:ph type="body" sz="quarter" idx="44" hasCustomPrompt="1"/>
          </p:nvPr>
        </p:nvSpPr>
        <p:spPr>
          <a:xfrm>
            <a:off x="396875" y="2653200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91" name="Platshållare för text 40"/>
          <p:cNvSpPr>
            <a:spLocks noGrp="1"/>
          </p:cNvSpPr>
          <p:nvPr>
            <p:ph type="body" sz="quarter" idx="43" hasCustomPrompt="1"/>
          </p:nvPr>
        </p:nvSpPr>
        <p:spPr>
          <a:xfrm>
            <a:off x="377825" y="2671200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94" name="Platshållare för text 40"/>
          <p:cNvSpPr>
            <a:spLocks noGrp="1"/>
          </p:cNvSpPr>
          <p:nvPr>
            <p:ph type="body" sz="quarter" idx="46" hasCustomPrompt="1"/>
          </p:nvPr>
        </p:nvSpPr>
        <p:spPr>
          <a:xfrm>
            <a:off x="396875" y="3085200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93" name="Platshållare för text 40"/>
          <p:cNvSpPr>
            <a:spLocks noGrp="1"/>
          </p:cNvSpPr>
          <p:nvPr>
            <p:ph type="body" sz="quarter" idx="45" hasCustomPrompt="1"/>
          </p:nvPr>
        </p:nvSpPr>
        <p:spPr>
          <a:xfrm>
            <a:off x="377825" y="3103200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96" name="Platshållare för text 40"/>
          <p:cNvSpPr>
            <a:spLocks noGrp="1"/>
          </p:cNvSpPr>
          <p:nvPr>
            <p:ph type="body" sz="quarter" idx="48" hasCustomPrompt="1"/>
          </p:nvPr>
        </p:nvSpPr>
        <p:spPr>
          <a:xfrm>
            <a:off x="396875" y="3517200"/>
            <a:ext cx="393898" cy="467998"/>
          </a:xfrm>
        </p:spPr>
        <p:txBody>
          <a:bodyPr tIns="18000" anchor="ctr">
            <a:noAutofit/>
          </a:bodyPr>
          <a:lstStyle>
            <a:lvl1pPr algn="ctr">
              <a:defRPr sz="2400" b="1"/>
            </a:lvl1pPr>
          </a:lstStyle>
          <a:p>
            <a:pPr lvl="0"/>
            <a:r>
              <a:rPr lang="sv-SE" dirty="0"/>
              <a:t>#</a:t>
            </a:r>
          </a:p>
        </p:txBody>
      </p:sp>
      <p:sp>
        <p:nvSpPr>
          <p:cNvPr id="95" name="Platshållare för text 40"/>
          <p:cNvSpPr>
            <a:spLocks noGrp="1"/>
          </p:cNvSpPr>
          <p:nvPr>
            <p:ph type="body" sz="quarter" idx="47" hasCustomPrompt="1"/>
          </p:nvPr>
        </p:nvSpPr>
        <p:spPr>
          <a:xfrm>
            <a:off x="377825" y="3535200"/>
            <a:ext cx="3390900" cy="432000"/>
          </a:xfrm>
          <a:ln w="38100">
            <a:solidFill>
              <a:schemeClr val="accent1"/>
            </a:solidFill>
            <a:miter lim="800000"/>
          </a:ln>
        </p:spPr>
        <p:txBody>
          <a:bodyPr lIns="468000" tIns="0" anchor="ctr">
            <a:noAutofit/>
          </a:bodyPr>
          <a:lstStyle>
            <a:lvl1pPr algn="l">
              <a:defRPr sz="1500" b="0" baseline="0"/>
            </a:lvl1pPr>
          </a:lstStyle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824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8107" y="377825"/>
            <a:ext cx="2822575" cy="522061"/>
          </a:xfrm>
          <a:ln w="38100">
            <a:solidFill>
              <a:schemeClr val="accent1"/>
            </a:solidFill>
            <a:miter lim="800000"/>
          </a:ln>
        </p:spPr>
        <p:txBody>
          <a:bodyPr lIns="144000" tIns="125999">
            <a:noAutofit/>
          </a:bodyPr>
          <a:lstStyle>
            <a:lvl1pPr>
              <a:defRPr sz="2000" b="1"/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7200" y="898525"/>
            <a:ext cx="2822150" cy="3556000"/>
          </a:xfrm>
          <a:ln w="38100">
            <a:solidFill>
              <a:schemeClr val="accent1"/>
            </a:solidFill>
          </a:ln>
        </p:spPr>
        <p:txBody>
          <a:bodyPr lIns="144000" tIns="108000" anchor="t">
            <a:noAutofit/>
          </a:bodyPr>
          <a:lstStyle>
            <a:lvl1pPr marL="270000" marR="0" indent="-270000" algn="l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 sz="1400" b="0" baseline="0"/>
            </a:lvl1pPr>
          </a:lstStyle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  <a:p>
            <a:pPr lvl="0"/>
            <a:r>
              <a:rPr lang="sv-SE" dirty="0"/>
              <a:t>Skriv in programpunkt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4" y="358775"/>
            <a:ext cx="5209200" cy="4111625"/>
          </a:xfrm>
        </p:spPr>
        <p:txBody>
          <a:bodyPr anchor="ctr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5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68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8775" y="1066800"/>
            <a:ext cx="8426450" cy="340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48908" y="4698000"/>
            <a:ext cx="667474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i="0">
                <a:solidFill>
                  <a:schemeClr val="accent1"/>
                </a:solidFill>
                <a:latin typeface="+mn-lt"/>
                <a:ea typeface="Intro Cond" panose="00000500000000000000" pitchFamily="50" charset="0"/>
                <a:cs typeface="Intro Cond" panose="00000500000000000000" pitchFamily="50" charset="0"/>
              </a:defRPr>
            </a:lvl1pPr>
          </a:lstStyle>
          <a:p>
            <a:r>
              <a:rPr lang="sv-SE"/>
              <a:t>2018-04-03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3100" y="4719600"/>
            <a:ext cx="4447577" cy="220825"/>
          </a:xfrm>
          <a:prstGeom prst="rect">
            <a:avLst/>
          </a:prstGeom>
          <a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700" b="0" i="0">
                <a:solidFill>
                  <a:schemeClr val="accent1"/>
                </a:solidFill>
                <a:latin typeface="+mn-lt"/>
                <a:ea typeface="Intro Cond" panose="00000500000000000000" pitchFamily="50" charset="0"/>
                <a:cs typeface="Intro Cond" panose="00000500000000000000" pitchFamily="50" charset="0"/>
              </a:defRPr>
            </a:lvl1pPr>
          </a:lstStyle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3" name="Platshållare för sidfot 4"/>
          <p:cNvSpPr txBox="1">
            <a:spLocks/>
          </p:cNvSpPr>
          <p:nvPr>
            <p:custDataLst>
              <p:tags r:id="rId45"/>
            </p:custDataLst>
          </p:nvPr>
        </p:nvSpPr>
        <p:spPr>
          <a:xfrm>
            <a:off x="7748908" y="4795200"/>
            <a:ext cx="792000" cy="144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sv-SE"/>
            </a:defPPr>
            <a:lvl1pPr marL="0" algn="r" defTabSz="457200" rtl="0" eaLnBrk="1" latinLnBrk="0" hangingPunct="1">
              <a:defRPr sz="700" b="0" i="0" kern="1200">
                <a:solidFill>
                  <a:schemeClr val="accent4"/>
                </a:solidFill>
                <a:latin typeface="Intro Cond" charset="0"/>
                <a:ea typeface="Intro Cond" charset="0"/>
                <a:cs typeface="Intro Con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i="1">
                <a:solidFill>
                  <a:schemeClr val="accent1"/>
                </a:solidFill>
                <a:latin typeface="+mn-lt"/>
              </a:rPr>
              <a:t>Publik</a:t>
            </a:r>
            <a:endParaRPr lang="sv-SE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6899" y="4665600"/>
            <a:ext cx="584201" cy="28786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/>
          <a:lstStyle>
            <a:lvl1pPr algn="r">
              <a:defRPr sz="2200" i="0">
                <a:solidFill>
                  <a:schemeClr val="accent1"/>
                </a:solidFill>
                <a:latin typeface="+mn-lt"/>
                <a:ea typeface="Intro Cond" panose="00000500000000000000" pitchFamily="50" charset="0"/>
                <a:cs typeface="Intro Cond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" y="4584654"/>
            <a:ext cx="2229152" cy="508403"/>
          </a:xfrm>
          <a:prstGeom prst="rect">
            <a:avLst/>
          </a:prstGeom>
        </p:spPr>
      </p:pic>
      <p:sp>
        <p:nvSpPr>
          <p:cNvPr id="8" name="MSIPCMContentMarking" descr="{&quot;HashCode&quot;:-1153307930,&quot;Placement&quot;:&quot;Footer&quot;,&quot;Top&quot;:387.034332,&quot;Left&quot;:315.1878,&quot;SlideWidth&quot;:720,&quot;SlideHeight&quot;:405}">
            <a:extLst>
              <a:ext uri="{FF2B5EF4-FFF2-40B4-BE49-F238E27FC236}">
                <a16:creationId xmlns:a16="http://schemas.microsoft.com/office/drawing/2014/main" id="{77035AAD-5759-16E5-A8B0-4B722139FC96}"/>
              </a:ext>
            </a:extLst>
          </p:cNvPr>
          <p:cNvSpPr txBox="1"/>
          <p:nvPr userDrawn="1"/>
        </p:nvSpPr>
        <p:spPr>
          <a:xfrm>
            <a:off x="4002885" y="49153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K1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64" r:id="rId4"/>
    <p:sldLayoutId id="2147483700" r:id="rId5"/>
    <p:sldLayoutId id="2147483701" r:id="rId6"/>
    <p:sldLayoutId id="2147483665" r:id="rId7"/>
    <p:sldLayoutId id="2147483680" r:id="rId8"/>
    <p:sldLayoutId id="2147483682" r:id="rId9"/>
    <p:sldLayoutId id="2147483668" r:id="rId10"/>
    <p:sldLayoutId id="2147483663" r:id="rId11"/>
    <p:sldLayoutId id="2147483670" r:id="rId12"/>
    <p:sldLayoutId id="2147483679" r:id="rId13"/>
    <p:sldLayoutId id="2147483678" r:id="rId14"/>
    <p:sldLayoutId id="2147483673" r:id="rId15"/>
    <p:sldLayoutId id="2147483676" r:id="rId16"/>
    <p:sldLayoutId id="2147483675" r:id="rId17"/>
    <p:sldLayoutId id="2147483677" r:id="rId18"/>
    <p:sldLayoutId id="2147483671" r:id="rId19"/>
    <p:sldLayoutId id="2147483706" r:id="rId20"/>
    <p:sldLayoutId id="2147483672" r:id="rId21"/>
    <p:sldLayoutId id="2147483684" r:id="rId22"/>
    <p:sldLayoutId id="2147483662" r:id="rId23"/>
    <p:sldLayoutId id="2147483725" r:id="rId24"/>
    <p:sldLayoutId id="2147483726" r:id="rId25"/>
    <p:sldLayoutId id="2147483727" r:id="rId26"/>
    <p:sldLayoutId id="2147483713" r:id="rId27"/>
    <p:sldLayoutId id="2147483689" r:id="rId28"/>
    <p:sldLayoutId id="2147483715" r:id="rId29"/>
    <p:sldLayoutId id="2147483718" r:id="rId30"/>
    <p:sldLayoutId id="2147483698" r:id="rId31"/>
    <p:sldLayoutId id="2147483683" r:id="rId32"/>
    <p:sldLayoutId id="2147483722" r:id="rId33"/>
    <p:sldLayoutId id="2147483724" r:id="rId34"/>
    <p:sldLayoutId id="2147483723" r:id="rId35"/>
    <p:sldLayoutId id="2147483714" r:id="rId36"/>
    <p:sldLayoutId id="2147483716" r:id="rId37"/>
    <p:sldLayoutId id="2147483699" r:id="rId38"/>
    <p:sldLayoutId id="2147483721" r:id="rId39"/>
    <p:sldLayoutId id="2147483685" r:id="rId40"/>
    <p:sldLayoutId id="2147483686" r:id="rId41"/>
    <p:sldLayoutId id="2147483728" r:id="rId42"/>
    <p:sldLayoutId id="2147483729" r:id="rId4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0" i="0" kern="0" spc="-60" baseline="0">
          <a:solidFill>
            <a:schemeClr val="accent1"/>
          </a:solidFill>
          <a:latin typeface="+mj-lt"/>
          <a:ea typeface="LF Rubrik" charset="0"/>
          <a:cs typeface="LF Rubrik" charset="0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500" kern="1200">
          <a:solidFill>
            <a:schemeClr val="accent1"/>
          </a:solidFill>
          <a:latin typeface="+mn-lt"/>
          <a:ea typeface="Intro Cond" panose="00000500000000000000" pitchFamily="50" charset="0"/>
          <a:cs typeface="Intro Cond" panose="00000500000000000000" pitchFamily="50" charset="0"/>
        </a:defRPr>
      </a:lvl1pPr>
      <a:lvl2pPr marL="144000" indent="-144000" algn="l" defTabSz="457200" rtl="0" eaLnBrk="1" latinLnBrk="0" hangingPunct="1">
        <a:spcBef>
          <a:spcPts val="800"/>
        </a:spcBef>
        <a:buFont typeface="Wingdings" charset="2"/>
        <a:buChar char="§"/>
        <a:defRPr sz="1500" kern="1200">
          <a:solidFill>
            <a:schemeClr val="accent1"/>
          </a:solidFill>
          <a:latin typeface="+mn-lt"/>
          <a:ea typeface="Intro Cond" panose="00000500000000000000" pitchFamily="50" charset="0"/>
          <a:cs typeface="Intro Cond" panose="00000500000000000000" pitchFamily="50" charset="0"/>
        </a:defRPr>
      </a:lvl2pPr>
      <a:lvl3pPr marL="288000" indent="-144000" algn="l" defTabSz="457200" rtl="0" eaLnBrk="1" latinLnBrk="0" hangingPunct="1">
        <a:spcBef>
          <a:spcPts val="325"/>
        </a:spcBef>
        <a:buFont typeface="Intro Cond"/>
        <a:buChar char="–"/>
        <a:defRPr sz="1300" b="0" i="1" kern="1200">
          <a:solidFill>
            <a:schemeClr val="accent1"/>
          </a:solidFill>
          <a:latin typeface="+mn-lt"/>
          <a:ea typeface="Intro Cond" panose="00000500000000000000" pitchFamily="50" charset="0"/>
          <a:cs typeface="Intro Cond" panose="00000500000000000000" pitchFamily="50" charset="0"/>
        </a:defRPr>
      </a:lvl3pPr>
      <a:lvl4pPr marL="0" indent="0" algn="l" defTabSz="457200" rtl="0" eaLnBrk="1" latinLnBrk="0" hangingPunct="1">
        <a:spcBef>
          <a:spcPts val="300"/>
        </a:spcBef>
        <a:spcAft>
          <a:spcPts val="0"/>
        </a:spcAft>
        <a:buFontTx/>
        <a:buNone/>
        <a:defRPr sz="1400" b="1" i="0" kern="1200">
          <a:solidFill>
            <a:schemeClr val="accent1"/>
          </a:solidFill>
          <a:latin typeface="+mn-lt"/>
          <a:ea typeface="Intro Cond" panose="00000500000000000000" pitchFamily="50" charset="0"/>
          <a:cs typeface="Intro Cond" panose="00000500000000000000" pitchFamily="50" charset="0"/>
        </a:defRPr>
      </a:lvl4pPr>
      <a:lvl5pPr marL="0" indent="0" algn="l" defTabSz="457200" rtl="0" eaLnBrk="1" latinLnBrk="0" hangingPunct="1">
        <a:spcBef>
          <a:spcPts val="300"/>
        </a:spcBef>
        <a:buFont typeface="Arial"/>
        <a:buNone/>
        <a:defRPr sz="1100" kern="1200">
          <a:solidFill>
            <a:schemeClr val="accent1"/>
          </a:solidFill>
          <a:latin typeface="+mn-lt"/>
          <a:ea typeface="Intro Cond" panose="00000500000000000000" pitchFamily="50" charset="0"/>
          <a:cs typeface="Intro Cond" panose="00000500000000000000" pitchFamily="50" charset="0"/>
        </a:defRPr>
      </a:lvl5pPr>
      <a:lvl6pPr marL="0" indent="-1080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1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Wingdings" panose="05000000000000000000" pitchFamily="2" charset="2"/>
        <a:buNone/>
        <a:defRPr sz="11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Wingdings" panose="05000000000000000000" pitchFamily="2" charset="2"/>
        <a:buNone/>
        <a:defRPr sz="1100" i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Wingdings" panose="05000000000000000000" pitchFamily="2" charset="2"/>
        <a:buNone/>
        <a:defRPr sz="1100" i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226" userDrawn="1">
          <p15:clr>
            <a:srgbClr val="F26B43"/>
          </p15:clr>
        </p15:guide>
        <p15:guide id="5" orient="horz" pos="2816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584" userDrawn="1">
          <p15:clr>
            <a:srgbClr val="F26B43"/>
          </p15:clr>
        </p15:guide>
        <p15:guide id="45" pos="676" userDrawn="1">
          <p15:clr>
            <a:srgbClr val="F26B43"/>
          </p15:clr>
        </p15:guide>
        <p15:guide id="46" pos="1034" userDrawn="1">
          <p15:clr>
            <a:srgbClr val="F26B43"/>
          </p15:clr>
        </p15:guide>
        <p15:guide id="47" pos="1126" userDrawn="1">
          <p15:clr>
            <a:srgbClr val="F26B43"/>
          </p15:clr>
        </p15:guide>
        <p15:guide id="48" pos="1486" userDrawn="1">
          <p15:clr>
            <a:srgbClr val="F26B43"/>
          </p15:clr>
        </p15:guide>
        <p15:guide id="49" pos="1576" userDrawn="1">
          <p15:clr>
            <a:srgbClr val="F26B43"/>
          </p15:clr>
        </p15:guide>
        <p15:guide id="51" pos="1934" userDrawn="1">
          <p15:clr>
            <a:srgbClr val="F26B43"/>
          </p15:clr>
        </p15:guide>
        <p15:guide id="52" pos="2024" userDrawn="1">
          <p15:clr>
            <a:srgbClr val="F26B43"/>
          </p15:clr>
        </p15:guide>
        <p15:guide id="53" pos="2384" userDrawn="1">
          <p15:clr>
            <a:srgbClr val="F26B43"/>
          </p15:clr>
        </p15:guide>
        <p15:guide id="54" pos="2476" userDrawn="1">
          <p15:clr>
            <a:srgbClr val="F26B43"/>
          </p15:clr>
        </p15:guide>
        <p15:guide id="55" pos="2834" userDrawn="1">
          <p15:clr>
            <a:srgbClr val="F26B43"/>
          </p15:clr>
        </p15:guide>
        <p15:guide id="56" pos="2926" userDrawn="1">
          <p15:clr>
            <a:srgbClr val="F26B43"/>
          </p15:clr>
        </p15:guide>
        <p15:guide id="57" pos="3284" userDrawn="1">
          <p15:clr>
            <a:srgbClr val="F26B43"/>
          </p15:clr>
        </p15:guide>
        <p15:guide id="58" pos="3376" userDrawn="1">
          <p15:clr>
            <a:srgbClr val="F26B43"/>
          </p15:clr>
        </p15:guide>
        <p15:guide id="59" pos="3734" userDrawn="1">
          <p15:clr>
            <a:srgbClr val="F26B43"/>
          </p15:clr>
        </p15:guide>
        <p15:guide id="60" pos="3826" userDrawn="1">
          <p15:clr>
            <a:srgbClr val="F26B43"/>
          </p15:clr>
        </p15:guide>
        <p15:guide id="61" pos="4184" userDrawn="1">
          <p15:clr>
            <a:srgbClr val="F26B43"/>
          </p15:clr>
        </p15:guide>
        <p15:guide id="62" pos="4274" userDrawn="1">
          <p15:clr>
            <a:srgbClr val="F26B43"/>
          </p15:clr>
        </p15:guide>
        <p15:guide id="63" pos="4634" userDrawn="1">
          <p15:clr>
            <a:srgbClr val="F26B43"/>
          </p15:clr>
        </p15:guide>
        <p15:guide id="64" pos="4726" userDrawn="1">
          <p15:clr>
            <a:srgbClr val="F26B43"/>
          </p15:clr>
        </p15:guide>
        <p15:guide id="65" pos="5084" userDrawn="1">
          <p15:clr>
            <a:srgbClr val="F26B43"/>
          </p15:clr>
        </p15:guide>
        <p15:guide id="66" pos="5176" userDrawn="1">
          <p15:clr>
            <a:srgbClr val="F26B43"/>
          </p15:clr>
        </p15:guide>
        <p15:guide id="67" orient="horz" pos="582" userDrawn="1">
          <p15:clr>
            <a:srgbClr val="F26B43"/>
          </p15:clr>
        </p15:guide>
        <p15:guide id="68" orient="horz" pos="672" userDrawn="1">
          <p15:clr>
            <a:srgbClr val="F26B43"/>
          </p15:clr>
        </p15:guide>
        <p15:guide id="69" orient="horz" pos="1028" userDrawn="1">
          <p15:clr>
            <a:srgbClr val="F26B43"/>
          </p15:clr>
        </p15:guide>
        <p15:guide id="70" orient="horz" pos="1118" userDrawn="1">
          <p15:clr>
            <a:srgbClr val="F26B43"/>
          </p15:clr>
        </p15:guide>
        <p15:guide id="71" orient="horz" pos="1474" userDrawn="1">
          <p15:clr>
            <a:srgbClr val="F26B43"/>
          </p15:clr>
        </p15:guide>
        <p15:guide id="72" orient="horz" pos="1566" userDrawn="1">
          <p15:clr>
            <a:srgbClr val="F26B43"/>
          </p15:clr>
        </p15:guide>
        <p15:guide id="73" orient="horz" pos="1922" userDrawn="1">
          <p15:clr>
            <a:srgbClr val="F26B43"/>
          </p15:clr>
        </p15:guide>
        <p15:guide id="74" orient="horz" pos="2012" userDrawn="1">
          <p15:clr>
            <a:srgbClr val="F26B43"/>
          </p15:clr>
        </p15:guide>
        <p15:guide id="75" orient="horz" pos="2376" userDrawn="1">
          <p15:clr>
            <a:srgbClr val="F26B43"/>
          </p15:clr>
        </p15:guide>
        <p15:guide id="76" orient="horz" pos="2460" userDrawn="1">
          <p15:clr>
            <a:srgbClr val="F26B43"/>
          </p15:clr>
        </p15:guide>
        <p15:guide id="77" orient="horz" pos="3094" userDrawn="1">
          <p15:clr>
            <a:srgbClr val="F26B43"/>
          </p15:clr>
        </p15:guide>
        <p15:guide id="78" orient="horz" pos="2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B5F8433-6928-6712-15FE-BFB6BE80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52" y="1517695"/>
            <a:ext cx="5576495" cy="297810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3600" dirty="0">
                <a:latin typeface="+mj-lt"/>
              </a:rPr>
              <a:t>Utbetalning av pension</a:t>
            </a:r>
            <a:br>
              <a:rPr lang="sv-SE" sz="3600" dirty="0">
                <a:latin typeface="+mj-lt"/>
              </a:rPr>
            </a:br>
            <a:br>
              <a:rPr lang="sv-SE" sz="3600" dirty="0">
                <a:latin typeface="+mj-lt"/>
              </a:rPr>
            </a:br>
            <a:r>
              <a:rPr lang="sv-SE" sz="2400" dirty="0">
                <a:latin typeface="+mj-lt"/>
              </a:rPr>
              <a:t>Analys av Länsförsäkringar</a:t>
            </a:r>
            <a:br>
              <a:rPr lang="sv-SE" sz="2400" dirty="0">
                <a:latin typeface="+mj-lt"/>
              </a:rPr>
            </a:br>
            <a:r>
              <a:rPr lang="sv-SE" sz="2400" dirty="0">
                <a:solidFill>
                  <a:srgbClr val="FF0000"/>
                </a:solidFill>
                <a:latin typeface="+mj-lt"/>
              </a:rPr>
              <a:t>2024</a:t>
            </a:r>
            <a:br>
              <a:rPr lang="sv-SE" sz="2400" dirty="0">
                <a:latin typeface="+mj-lt"/>
              </a:rPr>
            </a:br>
            <a:br>
              <a:rPr lang="sv-SE" sz="3600" dirty="0"/>
            </a:br>
            <a:br>
              <a:rPr lang="sv-SE" sz="3600" dirty="0"/>
            </a:br>
            <a:br>
              <a:rPr lang="sv-SE" sz="1000" dirty="0"/>
            </a:br>
            <a:br>
              <a:rPr lang="sv-SE" sz="2700" dirty="0"/>
            </a:br>
            <a:br>
              <a:rPr lang="sv-SE" sz="2700" dirty="0"/>
            </a:br>
            <a:endParaRPr lang="sv-SE" sz="4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000" b="0" i="0" u="none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Så blir din pension om du tar ut den </a:t>
            </a:r>
            <a:r>
              <a:rPr kumimoji="0" lang="sv-SE" sz="2000" b="0" i="0" u="sng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livslångt</a:t>
            </a:r>
            <a:r>
              <a:rPr kumimoji="0" lang="sv-SE" sz="2000" b="0" i="0" u="none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 och har en lön på 35 000 kronor</a:t>
            </a:r>
            <a:br>
              <a:rPr lang="sv-SE" dirty="0"/>
            </a:b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0" y="4729163"/>
            <a:ext cx="2032000" cy="123825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C33836-1E9D-BB23-E408-F7B6E412AF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9423" y="2028731"/>
            <a:ext cx="4129088" cy="6477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>
            <a:normAutofit/>
          </a:bodyPr>
          <a:lstStyle/>
          <a:p>
            <a:pPr algn="ctr"/>
            <a:r>
              <a:rPr lang="sv-SE" sz="1100" b="1" dirty="0">
                <a:solidFill>
                  <a:schemeClr val="bg1"/>
                </a:solidFill>
              </a:rPr>
              <a:t>Tjänstepension  </a:t>
            </a:r>
          </a:p>
          <a:p>
            <a:pPr algn="ctr"/>
            <a:r>
              <a:rPr lang="sv-SE" sz="1100" b="1" dirty="0">
                <a:solidFill>
                  <a:schemeClr val="bg1"/>
                </a:solidFill>
              </a:rPr>
              <a:t>5 323 kr/mån</a:t>
            </a:r>
          </a:p>
        </p:txBody>
      </p:sp>
      <p:sp>
        <p:nvSpPr>
          <p:cNvPr id="5" name="Rektangel 4"/>
          <p:cNvSpPr/>
          <p:nvPr/>
        </p:nvSpPr>
        <p:spPr>
          <a:xfrm>
            <a:off x="1272419" y="1564198"/>
            <a:ext cx="836600" cy="197780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sv-SE" sz="1200" b="1" dirty="0"/>
              <a:t>Lön </a:t>
            </a:r>
          </a:p>
          <a:p>
            <a:pPr algn="ctr"/>
            <a:r>
              <a:rPr lang="sv-SE" sz="1200" b="1" dirty="0"/>
              <a:t>35 000 kr/mån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835094" y="3624089"/>
            <a:ext cx="588793" cy="287702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400" b="1" dirty="0"/>
              <a:t>66 år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62760" y="3624089"/>
            <a:ext cx="980561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/>
              <a:t>Hela livet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8207" y="2696955"/>
            <a:ext cx="710447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600" b="1" dirty="0"/>
              <a:t>Pension</a:t>
            </a:r>
          </a:p>
        </p:txBody>
      </p:sp>
      <p:sp>
        <p:nvSpPr>
          <p:cNvPr id="26" name="Femhörning 25"/>
          <p:cNvSpPr/>
          <p:nvPr/>
        </p:nvSpPr>
        <p:spPr>
          <a:xfrm>
            <a:off x="2109019" y="2681672"/>
            <a:ext cx="4548531" cy="860326"/>
          </a:xfrm>
          <a:prstGeom prst="homePlate">
            <a:avLst/>
          </a:prstGeom>
          <a:solidFill>
            <a:srgbClr val="F25F0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2876104" y="2998216"/>
            <a:ext cx="3138487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17 748 kr/mån</a:t>
            </a:r>
          </a:p>
        </p:txBody>
      </p:sp>
      <p:cxnSp>
        <p:nvCxnSpPr>
          <p:cNvPr id="29" name="Rak 28"/>
          <p:cNvCxnSpPr>
            <a:cxnSpLocks/>
          </p:cNvCxnSpPr>
          <p:nvPr/>
        </p:nvCxnSpPr>
        <p:spPr>
          <a:xfrm>
            <a:off x="2111269" y="3460944"/>
            <a:ext cx="0" cy="1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0D46B147-EE4F-2414-9E26-6B27F57873EF}"/>
              </a:ext>
            </a:extLst>
          </p:cNvPr>
          <p:cNvSpPr/>
          <p:nvPr/>
        </p:nvSpPr>
        <p:spPr>
          <a:xfrm>
            <a:off x="6539054" y="2028731"/>
            <a:ext cx="229109" cy="1513269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4A7FC9D-BC98-103E-9CDD-F9C6AAFD0683}"/>
              </a:ext>
            </a:extLst>
          </p:cNvPr>
          <p:cNvSpPr txBox="1"/>
          <p:nvPr/>
        </p:nvSpPr>
        <p:spPr>
          <a:xfrm>
            <a:off x="6882809" y="2602924"/>
            <a:ext cx="1712373" cy="1166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500" b="1" dirty="0">
                <a:solidFill>
                  <a:schemeClr val="accent1"/>
                </a:solidFill>
              </a:rPr>
              <a:t>Totalt </a:t>
            </a:r>
            <a:r>
              <a:rPr lang="sv-SE" sz="1500" b="1" u="sng" dirty="0">
                <a:solidFill>
                  <a:schemeClr val="accent1"/>
                </a:solidFill>
              </a:rPr>
              <a:t>23 071 kr/mån </a:t>
            </a:r>
            <a:r>
              <a:rPr lang="sv-SE" sz="1500" b="1" dirty="0">
                <a:solidFill>
                  <a:schemeClr val="accent1"/>
                </a:solidFill>
              </a:rPr>
              <a:t>betalas ut livet ut</a:t>
            </a:r>
          </a:p>
        </p:txBody>
      </p:sp>
    </p:spTree>
    <p:extLst>
      <p:ext uri="{BB962C8B-B14F-4D97-AF65-F5344CB8AC3E}">
        <p14:creationId xmlns:p14="http://schemas.microsoft.com/office/powerpoint/2010/main" val="252761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Så blir din pension om du tar ut den på </a:t>
            </a:r>
            <a:r>
              <a:rPr lang="sv-SE" sz="2000" u="sng" dirty="0"/>
              <a:t>fem år </a:t>
            </a:r>
            <a:r>
              <a:rPr lang="sv-SE" sz="2000" dirty="0"/>
              <a:t>och har en lön på 45 000 kronor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0" y="4729163"/>
            <a:ext cx="2032000" cy="123825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C33836-1E9D-BB23-E408-F7B6E412AF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00765" y="1716299"/>
            <a:ext cx="1301750" cy="126435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>
            <a:norm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Tjänstepension  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27 210 kr/mån</a:t>
            </a:r>
          </a:p>
        </p:txBody>
      </p:sp>
      <p:sp>
        <p:nvSpPr>
          <p:cNvPr id="5" name="Rektangel 4"/>
          <p:cNvSpPr/>
          <p:nvPr/>
        </p:nvSpPr>
        <p:spPr>
          <a:xfrm>
            <a:off x="1272419" y="1867505"/>
            <a:ext cx="836600" cy="197780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sv-SE" sz="1200" b="1" dirty="0"/>
              <a:t>Lön </a:t>
            </a:r>
          </a:p>
          <a:p>
            <a:pPr algn="ctr"/>
            <a:r>
              <a:rPr lang="sv-SE" sz="1200" b="1" dirty="0"/>
              <a:t>45 000 kr/mån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835094" y="3927396"/>
            <a:ext cx="588793" cy="287702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66 år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180309" y="3927396"/>
            <a:ext cx="525669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71 år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8207" y="3000262"/>
            <a:ext cx="710447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600" b="1" dirty="0"/>
              <a:t>Pension</a:t>
            </a:r>
          </a:p>
        </p:txBody>
      </p:sp>
      <p:sp>
        <p:nvSpPr>
          <p:cNvPr id="26" name="Femhörning 25"/>
          <p:cNvSpPr/>
          <p:nvPr/>
        </p:nvSpPr>
        <p:spPr>
          <a:xfrm>
            <a:off x="2111269" y="2980651"/>
            <a:ext cx="4548531" cy="860326"/>
          </a:xfrm>
          <a:prstGeom prst="homePlate">
            <a:avLst/>
          </a:prstGeom>
          <a:solidFill>
            <a:srgbClr val="F25F0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sv-SE" sz="1200" b="1" dirty="0"/>
          </a:p>
        </p:txBody>
      </p:sp>
      <p:sp>
        <p:nvSpPr>
          <p:cNvPr id="27" name="Rektangel 26"/>
          <p:cNvSpPr/>
          <p:nvPr/>
        </p:nvSpPr>
        <p:spPr>
          <a:xfrm>
            <a:off x="3904449" y="3256976"/>
            <a:ext cx="3138487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20 398 kr/mån</a:t>
            </a:r>
          </a:p>
        </p:txBody>
      </p:sp>
      <p:cxnSp>
        <p:nvCxnSpPr>
          <p:cNvPr id="29" name="Rak 28"/>
          <p:cNvCxnSpPr>
            <a:cxnSpLocks/>
          </p:cNvCxnSpPr>
          <p:nvPr/>
        </p:nvCxnSpPr>
        <p:spPr>
          <a:xfrm>
            <a:off x="2111269" y="3764251"/>
            <a:ext cx="0" cy="1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>
            <a:cxnSpLocks/>
          </p:cNvCxnSpPr>
          <p:nvPr/>
        </p:nvCxnSpPr>
        <p:spPr>
          <a:xfrm>
            <a:off x="3402515" y="3845305"/>
            <a:ext cx="0" cy="65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0D46B147-EE4F-2414-9E26-6B27F57873EF}"/>
              </a:ext>
            </a:extLst>
          </p:cNvPr>
          <p:cNvSpPr/>
          <p:nvPr/>
        </p:nvSpPr>
        <p:spPr>
          <a:xfrm>
            <a:off x="3444954" y="1715386"/>
            <a:ext cx="261023" cy="2129921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2E36BE-2928-9940-D91A-C6128B1E4F8A}"/>
              </a:ext>
            </a:extLst>
          </p:cNvPr>
          <p:cNvSpPr txBox="1"/>
          <p:nvPr/>
        </p:nvSpPr>
        <p:spPr>
          <a:xfrm>
            <a:off x="3904449" y="2312581"/>
            <a:ext cx="3311511" cy="590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200" b="1" dirty="0">
                <a:solidFill>
                  <a:schemeClr val="accent1"/>
                </a:solidFill>
              </a:rPr>
              <a:t>Totalt betalas det ut </a:t>
            </a:r>
            <a:r>
              <a:rPr lang="sv-SE" sz="1200" b="1" u="sng" dirty="0">
                <a:solidFill>
                  <a:schemeClr val="accent1"/>
                </a:solidFill>
              </a:rPr>
              <a:t>47 608 kr/mån </a:t>
            </a:r>
            <a:r>
              <a:rPr lang="sv-SE" sz="1200" b="1" dirty="0">
                <a:solidFill>
                  <a:schemeClr val="accent1"/>
                </a:solidFill>
              </a:rPr>
              <a:t>i fem år och därefter har man </a:t>
            </a:r>
            <a:r>
              <a:rPr lang="sv-SE" sz="1200" b="1" u="sng" dirty="0">
                <a:solidFill>
                  <a:schemeClr val="accent1"/>
                </a:solidFill>
              </a:rPr>
              <a:t>20 398 kr/mån </a:t>
            </a:r>
            <a:r>
              <a:rPr lang="sv-SE" sz="1200" b="1" dirty="0">
                <a:solidFill>
                  <a:schemeClr val="accent1"/>
                </a:solidFill>
              </a:rPr>
              <a:t>att leva på livet ut. </a:t>
            </a:r>
            <a:r>
              <a:rPr lang="sv-SE" sz="1200" dirty="0">
                <a:solidFill>
                  <a:schemeClr val="accent1"/>
                </a:solidFill>
              </a:rPr>
              <a:t>‬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B7AC87D-3B11-FC34-13A0-46C9C5EAA212}"/>
              </a:ext>
            </a:extLst>
          </p:cNvPr>
          <p:cNvSpPr txBox="1"/>
          <p:nvPr/>
        </p:nvSpPr>
        <p:spPr>
          <a:xfrm>
            <a:off x="1001294" y="4266459"/>
            <a:ext cx="6933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/>
              <a:t>Att välja att ta ut en högre pension mellan 66 och 71 år kan innebära en betydligt lägre pension för resten av livet efter att du har fyllt 71 år. </a:t>
            </a:r>
            <a:br>
              <a:rPr lang="sv-SE" sz="800" dirty="0"/>
            </a:br>
            <a:r>
              <a:rPr lang="sv-SE" sz="800" dirty="0"/>
              <a:t>Dessutom kan en kortare utbetalningsperiod för pensionspengarna resultera i högre inkomstskatt, om detta gör att du överstiger gränsen för statlig inkomstskatt.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42C313-FF46-A261-4C4B-25DBA364EAC5}"/>
              </a:ext>
            </a:extLst>
          </p:cNvPr>
          <p:cNvSpPr/>
          <p:nvPr/>
        </p:nvSpPr>
        <p:spPr>
          <a:xfrm>
            <a:off x="5462760" y="3927396"/>
            <a:ext cx="980561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Hela livet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D687B09-71D8-D458-7170-67E92B842133}"/>
              </a:ext>
            </a:extLst>
          </p:cNvPr>
          <p:cNvSpPr/>
          <p:nvPr/>
        </p:nvSpPr>
        <p:spPr>
          <a:xfrm>
            <a:off x="2215720" y="3153277"/>
            <a:ext cx="3138487" cy="4415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</a:t>
            </a:r>
            <a:br>
              <a:rPr lang="sv-SE" sz="1200" b="1" dirty="0">
                <a:solidFill>
                  <a:schemeClr val="bg1"/>
                </a:solidFill>
              </a:rPr>
            </a:br>
            <a:r>
              <a:rPr lang="sv-SE" sz="1200" b="1" dirty="0">
                <a:solidFill>
                  <a:schemeClr val="bg1"/>
                </a:solidFill>
              </a:rPr>
              <a:t>20 398 kr/mån</a:t>
            </a:r>
          </a:p>
        </p:txBody>
      </p:sp>
    </p:spTree>
    <p:extLst>
      <p:ext uri="{BB962C8B-B14F-4D97-AF65-F5344CB8AC3E}">
        <p14:creationId xmlns:p14="http://schemas.microsoft.com/office/powerpoint/2010/main" val="233830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000" b="0" i="0" u="none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Så blir din pension om du tar ut den </a:t>
            </a:r>
            <a:r>
              <a:rPr kumimoji="0" lang="sv-SE" sz="2000" b="0" i="0" u="sng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livslångt</a:t>
            </a:r>
            <a:r>
              <a:rPr kumimoji="0" lang="sv-SE" sz="2000" b="0" i="0" u="none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 och har en lön på 45 000 kronor</a:t>
            </a:r>
            <a:br>
              <a:rPr lang="sv-SE" dirty="0"/>
            </a:b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0" y="4729163"/>
            <a:ext cx="2032000" cy="123825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C33836-1E9D-BB23-E408-F7B6E412AF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9423" y="2332038"/>
            <a:ext cx="4129088" cy="6477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>
            <a:norm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Tjänstepension  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6 844</a:t>
            </a:r>
            <a:r>
              <a:rPr lang="sv-SE" sz="1200" b="1" dirty="0">
                <a:solidFill>
                  <a:schemeClr val="bg1"/>
                </a:solidFill>
              </a:rPr>
              <a:t> kr/mån</a:t>
            </a:r>
          </a:p>
        </p:txBody>
      </p:sp>
      <p:sp>
        <p:nvSpPr>
          <p:cNvPr id="5" name="Rektangel 4"/>
          <p:cNvSpPr/>
          <p:nvPr/>
        </p:nvSpPr>
        <p:spPr>
          <a:xfrm>
            <a:off x="1272419" y="1867505"/>
            <a:ext cx="836600" cy="197780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sv-SE" sz="1200" b="1" dirty="0"/>
              <a:t>Lön </a:t>
            </a:r>
          </a:p>
          <a:p>
            <a:pPr algn="ctr"/>
            <a:r>
              <a:rPr lang="sv-SE" sz="1200" b="1" dirty="0"/>
              <a:t>45 000 kr/mån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835094" y="3927396"/>
            <a:ext cx="588793" cy="287702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66 år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62760" y="3927396"/>
            <a:ext cx="980561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Hela livet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8207" y="3000262"/>
            <a:ext cx="710447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600" b="1" dirty="0"/>
              <a:t>Pension</a:t>
            </a:r>
          </a:p>
        </p:txBody>
      </p:sp>
      <p:sp>
        <p:nvSpPr>
          <p:cNvPr id="26" name="Femhörning 25"/>
          <p:cNvSpPr/>
          <p:nvPr/>
        </p:nvSpPr>
        <p:spPr>
          <a:xfrm>
            <a:off x="2109019" y="2984979"/>
            <a:ext cx="4548531" cy="860326"/>
          </a:xfrm>
          <a:prstGeom prst="homePlate">
            <a:avLst/>
          </a:prstGeom>
          <a:solidFill>
            <a:srgbClr val="F25F0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2876104" y="3301523"/>
            <a:ext cx="3138487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</a:t>
            </a:r>
            <a:r>
              <a:rPr lang="sv-SE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20 398</a:t>
            </a:r>
            <a:r>
              <a:rPr lang="sv-SE" sz="1200" b="1" dirty="0">
                <a:solidFill>
                  <a:schemeClr val="bg1"/>
                </a:solidFill>
              </a:rPr>
              <a:t> kr/mån</a:t>
            </a:r>
          </a:p>
        </p:txBody>
      </p:sp>
      <p:cxnSp>
        <p:nvCxnSpPr>
          <p:cNvPr id="29" name="Rak 28"/>
          <p:cNvCxnSpPr>
            <a:cxnSpLocks/>
          </p:cNvCxnSpPr>
          <p:nvPr/>
        </p:nvCxnSpPr>
        <p:spPr>
          <a:xfrm>
            <a:off x="2111269" y="3764251"/>
            <a:ext cx="0" cy="1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0D46B147-EE4F-2414-9E26-6B27F57873EF}"/>
              </a:ext>
            </a:extLst>
          </p:cNvPr>
          <p:cNvSpPr/>
          <p:nvPr/>
        </p:nvSpPr>
        <p:spPr>
          <a:xfrm>
            <a:off x="6443321" y="2332038"/>
            <a:ext cx="324843" cy="1513269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4A7FC9D-BC98-103E-9CDD-F9C6AAFD0683}"/>
              </a:ext>
            </a:extLst>
          </p:cNvPr>
          <p:cNvSpPr txBox="1"/>
          <p:nvPr/>
        </p:nvSpPr>
        <p:spPr>
          <a:xfrm>
            <a:off x="6882809" y="2856608"/>
            <a:ext cx="1712373" cy="1166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Totalt </a:t>
            </a:r>
            <a:r>
              <a:rPr lang="sv-SE" sz="1400" b="1" u="sng" dirty="0">
                <a:solidFill>
                  <a:schemeClr val="accent1"/>
                </a:solidFill>
              </a:rPr>
              <a:t>27 242 kr/mån</a:t>
            </a:r>
          </a:p>
          <a:p>
            <a:r>
              <a:rPr lang="sv-SE" sz="1400" b="1" dirty="0">
                <a:solidFill>
                  <a:schemeClr val="accent1"/>
                </a:solidFill>
              </a:rPr>
              <a:t>betalas ut livet ut</a:t>
            </a:r>
          </a:p>
          <a:p>
            <a:endParaRPr lang="sv-SE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0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76" y="249236"/>
            <a:ext cx="8426450" cy="576000"/>
          </a:xfrm>
        </p:spPr>
        <p:txBody>
          <a:bodyPr/>
          <a:lstStyle/>
          <a:p>
            <a:r>
              <a:rPr lang="sv-SE" b="0" dirty="0"/>
              <a:t>Kontaktuppgifter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288375" y="2397256"/>
            <a:ext cx="532071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Trifa Chireh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defTabSz="342900">
              <a:defRPr/>
            </a:pPr>
            <a:endParaRPr lang="de-DE" sz="675" b="1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 u="sng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lang="sv-SE" sz="9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9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Länsförsäkringar presskontakt</a:t>
            </a:r>
            <a:endParaRPr lang="nb-NO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endParaRPr lang="nb-NO" sz="675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nb-NO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08-588 418 50</a:t>
            </a:r>
            <a:endParaRPr lang="de-DE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>
              <a:defRPr/>
            </a:pP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lang="sv-SE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5" y="861658"/>
            <a:ext cx="1278336" cy="13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Avgränsningar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F5957F-6F51-98D5-7A74-D721EE0144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1800" b="0" dirty="0">
                <a:effectLst/>
              </a:rPr>
              <a:t>I denna rapport analyseras utbetalningar inom tjänstepension och privat pensionssparande ”p-skattade” för Länsförsäkringar. Utdraget baseras på </a:t>
            </a:r>
            <a:r>
              <a:rPr lang="sv-SE" sz="1800" b="0">
                <a:effectLst/>
              </a:rPr>
              <a:t>data från</a:t>
            </a:r>
            <a:r>
              <a:rPr lang="sv-SE" sz="1800"/>
              <a:t> </a:t>
            </a:r>
            <a:r>
              <a:rPr lang="sv-SE" sz="1800" b="0" dirty="0">
                <a:effectLst/>
              </a:rPr>
              <a:t>376 236 </a:t>
            </a:r>
            <a:r>
              <a:rPr lang="sv-SE" sz="1800" dirty="0"/>
              <a:t>pensionärer.</a:t>
            </a:r>
            <a:r>
              <a:rPr lang="sv-SE" sz="1800" b="0" dirty="0">
                <a:effectLst/>
              </a:rPr>
              <a:t> Utdraget inkluderar </a:t>
            </a:r>
            <a:r>
              <a:rPr lang="sv-SE" sz="1800" dirty="0"/>
              <a:t>alla som har en utbetalning som startar/startat från 55 år eller uppåt </a:t>
            </a:r>
            <a:r>
              <a:rPr lang="sv-SE" sz="1800" b="0" dirty="0">
                <a:effectLst/>
              </a:rPr>
              <a:t>och som har en utbetalningstid på minst 5 år.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effectLst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ea typeface="Times New Roman" panose="02020603050405020304" pitchFamily="18" charset="0"/>
              </a:rPr>
              <a:t>När det är dags att ta ut tjänstepensionen och privat pensionssparande är standardalternativet att ta ut tjänstepensionen livslångt. Det finns dock även möjlighet att välja en tidsbegränsad utbetalning </a:t>
            </a:r>
            <a:r>
              <a:rPr lang="sv-SE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på fem, tio, femton år eller så länge du lever. </a:t>
            </a:r>
            <a:endParaRPr lang="sv-SE" sz="1800" dirty="0"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2023-12-08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488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8774"/>
            <a:ext cx="3852000" cy="576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b="1" kern="1200" spc="-80">
                <a:ea typeface="Georgia" charset="0"/>
                <a:cs typeface="Georgia" charset="0"/>
              </a:rPr>
              <a:t>Så har vi räknat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A84F12D-DA4F-FF49-996F-6229947B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8909" y="4719600"/>
            <a:ext cx="467991" cy="220824"/>
          </a:xfrm>
        </p:spPr>
        <p:txBody>
          <a:bodyPr/>
          <a:lstStyle/>
          <a:p>
            <a:pPr>
              <a:spcAft>
                <a:spcPts val="450"/>
              </a:spcAft>
            </a:pPr>
            <a:fld id="{891163C1-612C-44AF-9F31-2A1C0FA8000D}" type="datetime1">
              <a:rPr lang="sv-SE" smtClean="0"/>
              <a:pPr>
                <a:spcAft>
                  <a:spcPts val="450"/>
                </a:spcAft>
              </a:pPr>
              <a:t>2024-04-16</a:t>
            </a:fld>
            <a:endParaRPr lang="sv-SE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1E84A1-96A1-8B45-9649-D2854646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4696554"/>
            <a:ext cx="584201" cy="287864"/>
          </a:xfrm>
        </p:spPr>
        <p:txBody>
          <a:bodyPr/>
          <a:lstStyle/>
          <a:p>
            <a:pPr>
              <a:spcAft>
                <a:spcPts val="450"/>
              </a:spcAft>
            </a:pPr>
            <a:fld id="{E9DBCB7B-D4FD-EE41-85F0-B6F7A4EFC557}" type="slidenum">
              <a:rPr lang="sv-SE" smtClean="0"/>
              <a:pPr>
                <a:spcAft>
                  <a:spcPts val="450"/>
                </a:spcAft>
              </a:pPr>
              <a:t>3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E015F6-CCBD-3AE6-524F-F6AA9A4F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45417"/>
            <a:ext cx="4213225" cy="2338339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358775" y="1012826"/>
            <a:ext cx="3852000" cy="3457575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endParaRPr lang="sv-SE" sz="1500" spc="-20" dirty="0">
              <a:solidFill>
                <a:schemeClr val="accent1"/>
              </a:solidFill>
              <a:ea typeface="Arial" panose="00000500000000000000" pitchFamily="50" charset="0"/>
              <a:cs typeface="Arial" panose="00000500000000000000" pitchFamily="50" charset="0"/>
            </a:endParaRP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Vi räknar efter en standard som tagits fram av Pensionsmyndigheten och Min Pension. 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Uträkningen är baserad på att du började arbeta vid 25 års ålder. </a:t>
            </a:r>
            <a:b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</a:b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Utbetalningstiden för tjänstepensionen är beräknad på "Livet ut och på fem år".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Prognosen bygger på dagens penningvärde så att resultatet kan jämföras med dagens lön. 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Vi har räknat med 1,9 % i avkastning, både under tiden du sparar och när du tar ut din pension. </a:t>
            </a:r>
            <a:b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</a:b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Resultatet är före skatt.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endParaRPr lang="sv-SE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500" dirty="0">
                <a:solidFill>
                  <a:schemeClr val="accent1"/>
                </a:solidFill>
                <a:ea typeface="Calibri" panose="020F0502020204030204" pitchFamily="34" charset="0"/>
              </a:rPr>
              <a:t>Garantipensionen ger ett tillskott vid lägre inkomstpension. För att räkna ut garantipensionen behöver man veta om individen är gift eller ensamstående och vad den allmänna pensionen är. I våra exempel har vi räknat pensionen för ogifta. 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b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</a:br>
            <a:r>
              <a:rPr lang="sv-SE" sz="1500" spc="-20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Tänk på att uträkningen är en uppskattning och ingen garanti för din framtida pension. </a:t>
            </a:r>
          </a:p>
          <a:p>
            <a:pPr defTabSz="457189">
              <a:lnSpc>
                <a:spcPct val="90000"/>
              </a:lnSpc>
              <a:spcBef>
                <a:spcPts val="800"/>
              </a:spcBef>
              <a:defRPr/>
            </a:pPr>
            <a:endParaRPr lang="sv-SE" sz="1500" spc="-20" dirty="0">
              <a:solidFill>
                <a:schemeClr val="accent1"/>
              </a:solidFill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8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8775" y="365918"/>
            <a:ext cx="8426450" cy="565151"/>
          </a:xfrm>
        </p:spPr>
        <p:txBody>
          <a:bodyPr/>
          <a:lstStyle/>
          <a:p>
            <a:r>
              <a:rPr lang="sv-SE" sz="2800" dirty="0"/>
              <a:t>Utbetalningstid - samtliga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sv-SE" dirty="0"/>
              <a:t>2023-12-08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4</a:t>
            </a:fld>
            <a:endParaRPr lang="sv-S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95712-3670-1335-7706-77B815BD7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555965"/>
              </p:ext>
            </p:extLst>
          </p:nvPr>
        </p:nvGraphicFramePr>
        <p:xfrm>
          <a:off x="327940" y="1146629"/>
          <a:ext cx="6924366" cy="325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258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8775" y="365918"/>
            <a:ext cx="8426450" cy="565151"/>
          </a:xfrm>
        </p:spPr>
        <p:txBody>
          <a:bodyPr/>
          <a:lstStyle/>
          <a:p>
            <a:r>
              <a:rPr lang="sv-SE" sz="2800" dirty="0"/>
              <a:t>5-års utbetalningstid, </a:t>
            </a:r>
            <a:r>
              <a:rPr lang="sv-SE" sz="2800" i="0" dirty="0"/>
              <a:t>per län (kvinnor)</a:t>
            </a:r>
            <a:endParaRPr lang="sv-SE" sz="2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5</a:t>
            </a:fld>
            <a:endParaRPr lang="sv-S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46883D-6161-6182-B9C1-F0F5C114EE87}"/>
              </a:ext>
            </a:extLst>
          </p:cNvPr>
          <p:cNvGraphicFramePr>
            <a:graphicFrameLocks/>
          </p:cNvGraphicFramePr>
          <p:nvPr/>
        </p:nvGraphicFramePr>
        <p:xfrm>
          <a:off x="298938" y="1127829"/>
          <a:ext cx="8645770" cy="34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207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8775" y="365918"/>
            <a:ext cx="8426450" cy="565151"/>
          </a:xfrm>
        </p:spPr>
        <p:txBody>
          <a:bodyPr/>
          <a:lstStyle/>
          <a:p>
            <a:r>
              <a:rPr lang="sv-SE" sz="2800" dirty="0"/>
              <a:t>5-års utbetalningstid, </a:t>
            </a:r>
            <a:r>
              <a:rPr lang="sv-SE" sz="2800" i="0" dirty="0"/>
              <a:t>per </a:t>
            </a:r>
            <a:r>
              <a:rPr lang="sv-SE" sz="2800" dirty="0"/>
              <a:t>län</a:t>
            </a:r>
            <a:r>
              <a:rPr lang="sv-SE" sz="2800" i="0" dirty="0"/>
              <a:t> (män)</a:t>
            </a:r>
            <a:endParaRPr lang="sv-SE" sz="2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6</a:t>
            </a:fld>
            <a:endParaRPr lang="sv-S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BACAE-78F4-4090-921B-5628DFAA132A}"/>
              </a:ext>
            </a:extLst>
          </p:cNvPr>
          <p:cNvGraphicFramePr>
            <a:graphicFrameLocks/>
          </p:cNvGraphicFramePr>
          <p:nvPr/>
        </p:nvGraphicFramePr>
        <p:xfrm>
          <a:off x="358775" y="1066800"/>
          <a:ext cx="8275271" cy="346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985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Så blir din pension om du tar ut den på </a:t>
            </a:r>
            <a:r>
              <a:rPr lang="sv-SE" sz="2000" u="sng" dirty="0"/>
              <a:t>fem år </a:t>
            </a:r>
            <a:r>
              <a:rPr lang="sv-SE" sz="2000" dirty="0"/>
              <a:t>och har en lön på 29 000 kronor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0" y="4729163"/>
            <a:ext cx="2032000" cy="123825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C33836-1E9D-BB23-E408-F7B6E412AF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00765" y="1716299"/>
            <a:ext cx="1301750" cy="126435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>
            <a:norm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Tjänstepension  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17 535 kr/mån</a:t>
            </a:r>
          </a:p>
        </p:txBody>
      </p:sp>
      <p:sp>
        <p:nvSpPr>
          <p:cNvPr id="5" name="Rektangel 4"/>
          <p:cNvSpPr/>
          <p:nvPr/>
        </p:nvSpPr>
        <p:spPr>
          <a:xfrm>
            <a:off x="1272419" y="1867505"/>
            <a:ext cx="836600" cy="197780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sv-SE" sz="1200" b="1" dirty="0"/>
              <a:t>Lön </a:t>
            </a:r>
          </a:p>
          <a:p>
            <a:pPr algn="ctr"/>
            <a:r>
              <a:rPr lang="sv-SE" sz="1200" b="1" dirty="0"/>
              <a:t>29 000 kr/mån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835094" y="3927396"/>
            <a:ext cx="588793" cy="287702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66 år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180309" y="3927396"/>
            <a:ext cx="525669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71 år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8207" y="3000262"/>
            <a:ext cx="710447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600" b="1" dirty="0"/>
              <a:t>Pension</a:t>
            </a:r>
          </a:p>
        </p:txBody>
      </p:sp>
      <p:sp>
        <p:nvSpPr>
          <p:cNvPr id="26" name="Femhörning 25"/>
          <p:cNvSpPr/>
          <p:nvPr/>
        </p:nvSpPr>
        <p:spPr>
          <a:xfrm>
            <a:off x="2111269" y="2980651"/>
            <a:ext cx="4548531" cy="860326"/>
          </a:xfrm>
          <a:prstGeom prst="homePlate">
            <a:avLst/>
          </a:prstGeom>
          <a:solidFill>
            <a:srgbClr val="F25F0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sv-SE" sz="1200" b="1" dirty="0"/>
          </a:p>
        </p:txBody>
      </p:sp>
      <p:sp>
        <p:nvSpPr>
          <p:cNvPr id="27" name="Rektangel 26"/>
          <p:cNvSpPr/>
          <p:nvPr/>
        </p:nvSpPr>
        <p:spPr>
          <a:xfrm>
            <a:off x="3904449" y="3256976"/>
            <a:ext cx="3138487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16 156 kr/mån</a:t>
            </a:r>
          </a:p>
        </p:txBody>
      </p:sp>
      <p:cxnSp>
        <p:nvCxnSpPr>
          <p:cNvPr id="29" name="Rak 28"/>
          <p:cNvCxnSpPr>
            <a:cxnSpLocks/>
          </p:cNvCxnSpPr>
          <p:nvPr/>
        </p:nvCxnSpPr>
        <p:spPr>
          <a:xfrm>
            <a:off x="2111269" y="3764251"/>
            <a:ext cx="0" cy="1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>
            <a:cxnSpLocks/>
          </p:cNvCxnSpPr>
          <p:nvPr/>
        </p:nvCxnSpPr>
        <p:spPr>
          <a:xfrm>
            <a:off x="3402515" y="3845305"/>
            <a:ext cx="0" cy="65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0D46B147-EE4F-2414-9E26-6B27F57873EF}"/>
              </a:ext>
            </a:extLst>
          </p:cNvPr>
          <p:cNvSpPr/>
          <p:nvPr/>
        </p:nvSpPr>
        <p:spPr>
          <a:xfrm>
            <a:off x="3444954" y="1715386"/>
            <a:ext cx="261023" cy="2129921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2E36BE-2928-9940-D91A-C6128B1E4F8A}"/>
              </a:ext>
            </a:extLst>
          </p:cNvPr>
          <p:cNvSpPr txBox="1"/>
          <p:nvPr/>
        </p:nvSpPr>
        <p:spPr>
          <a:xfrm>
            <a:off x="3904449" y="2312581"/>
            <a:ext cx="3311511" cy="590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200" b="1" dirty="0">
                <a:solidFill>
                  <a:schemeClr val="accent1"/>
                </a:solidFill>
              </a:rPr>
              <a:t>Totalt betalas det ut </a:t>
            </a:r>
            <a:r>
              <a:rPr lang="sv-SE" sz="1200" b="1" u="sng" dirty="0">
                <a:solidFill>
                  <a:schemeClr val="accent1"/>
                </a:solidFill>
              </a:rPr>
              <a:t>33 691 kr/mån </a:t>
            </a:r>
            <a:r>
              <a:rPr lang="sv-SE" sz="1200" b="1" dirty="0">
                <a:solidFill>
                  <a:schemeClr val="accent1"/>
                </a:solidFill>
              </a:rPr>
              <a:t>i fem år och därefter har man </a:t>
            </a:r>
            <a:r>
              <a:rPr lang="sv-SE" sz="1200" b="1" u="sng" dirty="0">
                <a:solidFill>
                  <a:schemeClr val="accent1"/>
                </a:solidFill>
              </a:rPr>
              <a:t>16 156 kr/mån </a:t>
            </a:r>
            <a:r>
              <a:rPr lang="sv-SE" sz="1200" b="1" dirty="0">
                <a:solidFill>
                  <a:schemeClr val="accent1"/>
                </a:solidFill>
              </a:rPr>
              <a:t>att leva på livet ut. </a:t>
            </a:r>
            <a:r>
              <a:rPr lang="sv-SE" sz="1200" dirty="0">
                <a:solidFill>
                  <a:schemeClr val="accent1"/>
                </a:solidFill>
              </a:rPr>
              <a:t>‬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B7AC87D-3B11-FC34-13A0-46C9C5EAA212}"/>
              </a:ext>
            </a:extLst>
          </p:cNvPr>
          <p:cNvSpPr txBox="1"/>
          <p:nvPr/>
        </p:nvSpPr>
        <p:spPr>
          <a:xfrm>
            <a:off x="1001294" y="4266459"/>
            <a:ext cx="6933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/>
              <a:t>Att välja att ta ut en högre pension mellan 66 och 71 år kan innebära en betydligt lägre pension för resten av livet efter att du har fyllt 71 år. </a:t>
            </a:r>
            <a:br>
              <a:rPr lang="sv-SE" sz="800" dirty="0"/>
            </a:br>
            <a:r>
              <a:rPr lang="sv-SE" sz="800" dirty="0"/>
              <a:t>Dessutom kan en kortare utbetalningsperiod för pensionspengarna resultera i högre inkomstskatt, om detta gör att du överstiger gränsen för statlig inkomstskatt.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42C313-FF46-A261-4C4B-25DBA364EAC5}"/>
              </a:ext>
            </a:extLst>
          </p:cNvPr>
          <p:cNvSpPr/>
          <p:nvPr/>
        </p:nvSpPr>
        <p:spPr>
          <a:xfrm>
            <a:off x="5462760" y="3927396"/>
            <a:ext cx="980561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Hela livet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D687B09-71D8-D458-7170-67E92B842133}"/>
              </a:ext>
            </a:extLst>
          </p:cNvPr>
          <p:cNvSpPr/>
          <p:nvPr/>
        </p:nvSpPr>
        <p:spPr>
          <a:xfrm>
            <a:off x="2215720" y="3153277"/>
            <a:ext cx="3138487" cy="4415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</a:t>
            </a:r>
            <a:br>
              <a:rPr lang="sv-SE" sz="1200" b="1" dirty="0">
                <a:solidFill>
                  <a:schemeClr val="bg1"/>
                </a:solidFill>
              </a:rPr>
            </a:br>
            <a:r>
              <a:rPr lang="sv-SE" sz="1200" b="1" dirty="0">
                <a:solidFill>
                  <a:schemeClr val="bg1"/>
                </a:solidFill>
              </a:rPr>
              <a:t>16 156 kr/mån</a:t>
            </a:r>
          </a:p>
        </p:txBody>
      </p:sp>
    </p:spTree>
    <p:extLst>
      <p:ext uri="{BB962C8B-B14F-4D97-AF65-F5344CB8AC3E}">
        <p14:creationId xmlns:p14="http://schemas.microsoft.com/office/powerpoint/2010/main" val="428451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000" b="0" i="0" u="none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Så blir din pension om du tar ut den </a:t>
            </a:r>
            <a:r>
              <a:rPr kumimoji="0" lang="sv-SE" sz="2000" b="0" i="0" u="sng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livslångt</a:t>
            </a:r>
            <a:r>
              <a:rPr kumimoji="0" lang="sv-SE" sz="2000" b="0" i="0" u="none" strike="noStrike" kern="0" cap="none" spc="-6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LF Rubrik"/>
              </a:rPr>
              <a:t> och har en lön på 29 000 kronor</a:t>
            </a:r>
            <a:br>
              <a:rPr lang="sv-SE" dirty="0"/>
            </a:br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0" y="4729163"/>
            <a:ext cx="2032000" cy="123825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C33836-1E9D-BB23-E408-F7B6E412AF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9423" y="2028731"/>
            <a:ext cx="4129088" cy="6477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>
            <a:normAutofit/>
          </a:bodyPr>
          <a:lstStyle/>
          <a:p>
            <a:pPr algn="ctr"/>
            <a:r>
              <a:rPr lang="sv-SE" sz="1100" b="1" dirty="0">
                <a:solidFill>
                  <a:schemeClr val="bg1"/>
                </a:solidFill>
              </a:rPr>
              <a:t>Tjänstepension  </a:t>
            </a:r>
          </a:p>
          <a:p>
            <a:pPr algn="ctr"/>
            <a:r>
              <a:rPr lang="sv-SE" sz="1100" b="1" dirty="0">
                <a:solidFill>
                  <a:schemeClr val="bg1"/>
                </a:solidFill>
              </a:rPr>
              <a:t>4 410 kr/mån</a:t>
            </a:r>
          </a:p>
        </p:txBody>
      </p:sp>
      <p:sp>
        <p:nvSpPr>
          <p:cNvPr id="5" name="Rektangel 4"/>
          <p:cNvSpPr/>
          <p:nvPr/>
        </p:nvSpPr>
        <p:spPr>
          <a:xfrm>
            <a:off x="1272419" y="1564198"/>
            <a:ext cx="836600" cy="197780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sv-SE" sz="1200" b="1" dirty="0"/>
              <a:t>Lön </a:t>
            </a:r>
          </a:p>
          <a:p>
            <a:pPr algn="ctr"/>
            <a:r>
              <a:rPr lang="sv-SE" sz="1200" b="1" dirty="0"/>
              <a:t>29 000 kr/mån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835094" y="3624089"/>
            <a:ext cx="588793" cy="287702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400" b="1" dirty="0"/>
              <a:t>66 år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62760" y="3624089"/>
            <a:ext cx="980561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/>
              <a:t>Hela livet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8207" y="2696955"/>
            <a:ext cx="710447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600" b="1" dirty="0"/>
              <a:t>Pension</a:t>
            </a:r>
          </a:p>
        </p:txBody>
      </p:sp>
      <p:sp>
        <p:nvSpPr>
          <p:cNvPr id="26" name="Femhörning 25"/>
          <p:cNvSpPr/>
          <p:nvPr/>
        </p:nvSpPr>
        <p:spPr>
          <a:xfrm>
            <a:off x="2109019" y="2681672"/>
            <a:ext cx="4548531" cy="860326"/>
          </a:xfrm>
          <a:prstGeom prst="homePlate">
            <a:avLst/>
          </a:prstGeom>
          <a:solidFill>
            <a:srgbClr val="F25F0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2876104" y="2998216"/>
            <a:ext cx="3138487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16 156 kr/mån</a:t>
            </a:r>
          </a:p>
        </p:txBody>
      </p:sp>
      <p:cxnSp>
        <p:nvCxnSpPr>
          <p:cNvPr id="29" name="Rak 28"/>
          <p:cNvCxnSpPr>
            <a:cxnSpLocks/>
          </p:cNvCxnSpPr>
          <p:nvPr/>
        </p:nvCxnSpPr>
        <p:spPr>
          <a:xfrm>
            <a:off x="2111269" y="3460944"/>
            <a:ext cx="0" cy="1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0D46B147-EE4F-2414-9E26-6B27F57873EF}"/>
              </a:ext>
            </a:extLst>
          </p:cNvPr>
          <p:cNvSpPr/>
          <p:nvPr/>
        </p:nvSpPr>
        <p:spPr>
          <a:xfrm>
            <a:off x="6539054" y="2028731"/>
            <a:ext cx="229109" cy="1513269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4A7FC9D-BC98-103E-9CDD-F9C6AAFD0683}"/>
              </a:ext>
            </a:extLst>
          </p:cNvPr>
          <p:cNvSpPr txBox="1"/>
          <p:nvPr/>
        </p:nvSpPr>
        <p:spPr>
          <a:xfrm>
            <a:off x="6882809" y="2602924"/>
            <a:ext cx="1712373" cy="1166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500" b="1" dirty="0">
                <a:solidFill>
                  <a:schemeClr val="accent1"/>
                </a:solidFill>
              </a:rPr>
              <a:t>Totalt </a:t>
            </a:r>
            <a:r>
              <a:rPr lang="sv-SE" sz="1500" b="1" u="sng" dirty="0">
                <a:solidFill>
                  <a:schemeClr val="accent1"/>
                </a:solidFill>
              </a:rPr>
              <a:t>20 568 kr/mån </a:t>
            </a:r>
            <a:r>
              <a:rPr lang="sv-SE" sz="1500" b="1" dirty="0">
                <a:solidFill>
                  <a:schemeClr val="accent1"/>
                </a:solidFill>
              </a:rPr>
              <a:t>betalas ut livet ut</a:t>
            </a:r>
          </a:p>
        </p:txBody>
      </p:sp>
    </p:spTree>
    <p:extLst>
      <p:ext uri="{BB962C8B-B14F-4D97-AF65-F5344CB8AC3E}">
        <p14:creationId xmlns:p14="http://schemas.microsoft.com/office/powerpoint/2010/main" val="191473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Så blir din pension om du tar ut den på </a:t>
            </a:r>
            <a:r>
              <a:rPr lang="sv-SE" sz="2000" u="sng" dirty="0"/>
              <a:t>fem år </a:t>
            </a:r>
            <a:r>
              <a:rPr lang="sv-SE" sz="2000" dirty="0"/>
              <a:t>och har en lön på 35 000 kronor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0" y="4729163"/>
            <a:ext cx="2032000" cy="123825"/>
          </a:xfrm>
        </p:spPr>
        <p:txBody>
          <a:bodyPr>
            <a:normAutofit fontScale="62500" lnSpcReduction="20000"/>
          </a:bodyPr>
          <a:lstStyle/>
          <a:p>
            <a:r>
              <a:rPr lang="sv-SE"/>
              <a:t>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C33836-1E9D-BB23-E408-F7B6E412AF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00765" y="1716299"/>
            <a:ext cx="1301750" cy="126435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>
            <a:norm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Tjänstepension  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21 163 kr/mån</a:t>
            </a:r>
          </a:p>
        </p:txBody>
      </p:sp>
      <p:sp>
        <p:nvSpPr>
          <p:cNvPr id="5" name="Rektangel 4"/>
          <p:cNvSpPr/>
          <p:nvPr/>
        </p:nvSpPr>
        <p:spPr>
          <a:xfrm>
            <a:off x="1272419" y="1867505"/>
            <a:ext cx="836600" cy="197780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sv-SE" sz="1200" b="1" dirty="0"/>
              <a:t>Lön </a:t>
            </a:r>
          </a:p>
          <a:p>
            <a:pPr algn="ctr"/>
            <a:r>
              <a:rPr lang="sv-SE" sz="1200" b="1" dirty="0"/>
              <a:t>35 000 kr/mån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835094" y="3927396"/>
            <a:ext cx="588793" cy="287702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66 år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180309" y="3927396"/>
            <a:ext cx="525669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71 år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468207" y="3000262"/>
            <a:ext cx="710447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sv-SE" sz="1600" b="1" dirty="0"/>
              <a:t>Pension</a:t>
            </a:r>
          </a:p>
        </p:txBody>
      </p:sp>
      <p:sp>
        <p:nvSpPr>
          <p:cNvPr id="26" name="Femhörning 25"/>
          <p:cNvSpPr/>
          <p:nvPr/>
        </p:nvSpPr>
        <p:spPr>
          <a:xfrm>
            <a:off x="2111269" y="2980651"/>
            <a:ext cx="4548531" cy="860326"/>
          </a:xfrm>
          <a:prstGeom prst="homePlate">
            <a:avLst/>
          </a:prstGeom>
          <a:solidFill>
            <a:srgbClr val="F25F0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sv-SE" sz="1200" b="1" dirty="0"/>
          </a:p>
        </p:txBody>
      </p:sp>
      <p:sp>
        <p:nvSpPr>
          <p:cNvPr id="27" name="Rektangel 26"/>
          <p:cNvSpPr/>
          <p:nvPr/>
        </p:nvSpPr>
        <p:spPr>
          <a:xfrm>
            <a:off x="3904449" y="3256976"/>
            <a:ext cx="3138487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17 748 kr/mån</a:t>
            </a:r>
          </a:p>
        </p:txBody>
      </p:sp>
      <p:cxnSp>
        <p:nvCxnSpPr>
          <p:cNvPr id="29" name="Rak 28"/>
          <p:cNvCxnSpPr>
            <a:cxnSpLocks/>
          </p:cNvCxnSpPr>
          <p:nvPr/>
        </p:nvCxnSpPr>
        <p:spPr>
          <a:xfrm>
            <a:off x="2111269" y="3764251"/>
            <a:ext cx="0" cy="130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>
            <a:cxnSpLocks/>
          </p:cNvCxnSpPr>
          <p:nvPr/>
        </p:nvCxnSpPr>
        <p:spPr>
          <a:xfrm>
            <a:off x="3402515" y="3845305"/>
            <a:ext cx="0" cy="65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öger klammerparentes 8">
            <a:extLst>
              <a:ext uri="{FF2B5EF4-FFF2-40B4-BE49-F238E27FC236}">
                <a16:creationId xmlns:a16="http://schemas.microsoft.com/office/drawing/2014/main" id="{0D46B147-EE4F-2414-9E26-6B27F57873EF}"/>
              </a:ext>
            </a:extLst>
          </p:cNvPr>
          <p:cNvSpPr/>
          <p:nvPr/>
        </p:nvSpPr>
        <p:spPr>
          <a:xfrm>
            <a:off x="3444954" y="1715386"/>
            <a:ext cx="261023" cy="2129921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2E36BE-2928-9940-D91A-C6128B1E4F8A}"/>
              </a:ext>
            </a:extLst>
          </p:cNvPr>
          <p:cNvSpPr txBox="1"/>
          <p:nvPr/>
        </p:nvSpPr>
        <p:spPr>
          <a:xfrm>
            <a:off x="3904449" y="2312581"/>
            <a:ext cx="3311511" cy="590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1200" b="1" dirty="0">
                <a:solidFill>
                  <a:schemeClr val="accent1"/>
                </a:solidFill>
              </a:rPr>
              <a:t>Totalt betalas det ut </a:t>
            </a:r>
            <a:r>
              <a:rPr lang="sv-SE" sz="1200" b="1" u="sng" dirty="0">
                <a:solidFill>
                  <a:schemeClr val="accent1"/>
                </a:solidFill>
              </a:rPr>
              <a:t>38 911 kr/mån </a:t>
            </a:r>
            <a:r>
              <a:rPr lang="sv-SE" sz="1200" b="1" dirty="0">
                <a:solidFill>
                  <a:schemeClr val="accent1"/>
                </a:solidFill>
              </a:rPr>
              <a:t>i fem år och därefter har man </a:t>
            </a:r>
            <a:r>
              <a:rPr lang="sv-SE" sz="1200" b="1" u="sng" dirty="0">
                <a:solidFill>
                  <a:schemeClr val="accent1"/>
                </a:solidFill>
              </a:rPr>
              <a:t>17 748 kr/mån </a:t>
            </a:r>
            <a:r>
              <a:rPr lang="sv-SE" sz="1200" b="1" dirty="0">
                <a:solidFill>
                  <a:schemeClr val="accent1"/>
                </a:solidFill>
              </a:rPr>
              <a:t>att leva på livet ut. </a:t>
            </a:r>
            <a:r>
              <a:rPr lang="sv-SE" sz="1200" dirty="0">
                <a:solidFill>
                  <a:schemeClr val="accent1"/>
                </a:solidFill>
              </a:rPr>
              <a:t>‬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B7AC87D-3B11-FC34-13A0-46C9C5EAA212}"/>
              </a:ext>
            </a:extLst>
          </p:cNvPr>
          <p:cNvSpPr txBox="1"/>
          <p:nvPr/>
        </p:nvSpPr>
        <p:spPr>
          <a:xfrm>
            <a:off x="1001294" y="4266459"/>
            <a:ext cx="6933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/>
              <a:t>Att välja att ta ut en högre pension mellan 66 och 71 år kan innebära en betydligt lägre pension för resten av livet efter att du har fyllt 71 år. </a:t>
            </a:r>
            <a:br>
              <a:rPr lang="sv-SE" sz="800" dirty="0"/>
            </a:br>
            <a:r>
              <a:rPr lang="sv-SE" sz="800" dirty="0"/>
              <a:t>Dessutom kan en kortare utbetalningsperiod för pensionspengarna resultera i högre inkomstskatt, om detta gör att du överstiger gränsen för statlig inkomstskatt.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942C313-FF46-A261-4C4B-25DBA364EAC5}"/>
              </a:ext>
            </a:extLst>
          </p:cNvPr>
          <p:cNvSpPr/>
          <p:nvPr/>
        </p:nvSpPr>
        <p:spPr>
          <a:xfrm>
            <a:off x="5462760" y="3927396"/>
            <a:ext cx="980561" cy="28770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400" b="1" dirty="0">
                <a:solidFill>
                  <a:schemeClr val="accent1"/>
                </a:solidFill>
              </a:rPr>
              <a:t>Hela livet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D687B09-71D8-D458-7170-67E92B842133}"/>
              </a:ext>
            </a:extLst>
          </p:cNvPr>
          <p:cNvSpPr/>
          <p:nvPr/>
        </p:nvSpPr>
        <p:spPr>
          <a:xfrm>
            <a:off x="2215720" y="3153277"/>
            <a:ext cx="3138487" cy="4415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Allmän pension </a:t>
            </a:r>
            <a:br>
              <a:rPr lang="sv-SE" sz="1200" b="1" dirty="0">
                <a:solidFill>
                  <a:schemeClr val="bg1"/>
                </a:solidFill>
              </a:rPr>
            </a:br>
            <a:r>
              <a:rPr lang="sv-SE" sz="1200" b="1" dirty="0">
                <a:solidFill>
                  <a:schemeClr val="bg1"/>
                </a:solidFill>
              </a:rPr>
              <a:t>17 748 kr/mån</a:t>
            </a:r>
          </a:p>
        </p:txBody>
      </p:sp>
    </p:spTree>
    <p:extLst>
      <p:ext uri="{BB962C8B-B14F-4D97-AF65-F5344CB8AC3E}">
        <p14:creationId xmlns:p14="http://schemas.microsoft.com/office/powerpoint/2010/main" val="3255409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ASSIFICATION" val="1"/>
</p:tagLst>
</file>

<file path=ppt/theme/theme1.xml><?xml version="1.0" encoding="utf-8"?>
<a:theme xmlns:a="http://schemas.openxmlformats.org/drawingml/2006/main" name="Blank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änsförsäkringar">
      <a:majorFont>
        <a:latin typeface="LF Rubrik"/>
        <a:ea typeface=""/>
        <a:cs typeface=""/>
      </a:majorFont>
      <a:minorFont>
        <a:latin typeface="Int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>
          <a:solidFill>
            <a:schemeClr val="accent1"/>
          </a:solidFill>
          <a:miter lim="800000"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accent1"/>
            </a:solidFill>
            <a:latin typeface="Intro Cond" charset="0"/>
            <a:ea typeface="Intro Cond" charset="0"/>
            <a:cs typeface="Intro Cond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änsförsäkringar.potx" id="{2ED5DF22-FCD0-47A7-8D9F-F6976C116D80}" vid="{3A59A249-5BC7-4F43-8898-E29701F87D84}"/>
    </a:ext>
  </a:extLst>
</a:theme>
</file>

<file path=ppt/theme/theme2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änsförsäkringar">
      <a:majorFont>
        <a:latin typeface="LF Rubrik"/>
        <a:ea typeface=""/>
        <a:cs typeface=""/>
      </a:majorFont>
      <a:minorFont>
        <a:latin typeface="Int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änsförsäkringar">
      <a:majorFont>
        <a:latin typeface="LF Rubrik"/>
        <a:ea typeface=""/>
        <a:cs typeface=""/>
      </a:majorFont>
      <a:minorFont>
        <a:latin typeface="Int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14003</TotalTime>
  <Words>935</Words>
  <Application>Microsoft Office PowerPoint</Application>
  <PresentationFormat>Bildspel på skärmen (16:9)</PresentationFormat>
  <Paragraphs>125</Paragraphs>
  <Slides>13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LF Rubrik</vt:lpstr>
      <vt:lpstr>Arial</vt:lpstr>
      <vt:lpstr>Calibri</vt:lpstr>
      <vt:lpstr>Wingdings</vt:lpstr>
      <vt:lpstr>Intro Cond</vt:lpstr>
      <vt:lpstr>Blank</vt:lpstr>
      <vt:lpstr>Utbetalning av pension  Analys av Länsförsäkringar 2024      </vt:lpstr>
      <vt:lpstr>Avgränsningar</vt:lpstr>
      <vt:lpstr>Så har vi räknat</vt:lpstr>
      <vt:lpstr>Utbetalningstid - samtliga</vt:lpstr>
      <vt:lpstr>5-års utbetalningstid, per län (kvinnor)</vt:lpstr>
      <vt:lpstr>5-års utbetalningstid, per län (män)</vt:lpstr>
      <vt:lpstr>Så blir din pension om du tar ut den på fem år och har en lön på 29 000 kronor </vt:lpstr>
      <vt:lpstr>Så blir din pension om du tar ut den livslångt och har en lön på 29 000 kronor  </vt:lpstr>
      <vt:lpstr>Så blir din pension om du tar ut den på fem år och har en lön på 35 000 kronor </vt:lpstr>
      <vt:lpstr>Så blir din pension om du tar ut den livslångt och har en lön på 35 000 kronor  </vt:lpstr>
      <vt:lpstr>Så blir din pension om du tar ut den på fem år och har en lön på 45 000 kronor </vt:lpstr>
      <vt:lpstr>Så blir din pension om du tar ut den livslångt och har en lön på 45 000 kronor  </vt:lpstr>
      <vt:lpstr>Kontaktuppgifter</vt:lpstr>
    </vt:vector>
  </TitlesOfParts>
  <Company>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rad 1 rubrik rad 2 rubrik rad 3</dc:title>
  <dc:creator>Björkman Martin</dc:creator>
  <cp:lastModifiedBy>Lena Bivner</cp:lastModifiedBy>
  <cp:revision>201</cp:revision>
  <cp:lastPrinted>2016-11-29T11:49:59Z</cp:lastPrinted>
  <dcterms:created xsi:type="dcterms:W3CDTF">2017-11-20T12:15:18Z</dcterms:created>
  <dcterms:modified xsi:type="dcterms:W3CDTF">2024-04-16T08:11:21Z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125809-f7f8-456f-9019-c72184f8814c_Enabled">
    <vt:lpwstr>true</vt:lpwstr>
  </property>
  <property fmtid="{D5CDD505-2E9C-101B-9397-08002B2CF9AE}" pid="3" name="MSIP_Label_5a125809-f7f8-456f-9019-c72184f8814c_SetDate">
    <vt:lpwstr>2024-04-16T08:10:28Z</vt:lpwstr>
  </property>
  <property fmtid="{D5CDD505-2E9C-101B-9397-08002B2CF9AE}" pid="4" name="MSIP_Label_5a125809-f7f8-456f-9019-c72184f8814c_Method">
    <vt:lpwstr>Privileged</vt:lpwstr>
  </property>
  <property fmtid="{D5CDD505-2E9C-101B-9397-08002B2CF9AE}" pid="5" name="MSIP_Label_5a125809-f7f8-456f-9019-c72184f8814c_Name">
    <vt:lpwstr>Publik</vt:lpwstr>
  </property>
  <property fmtid="{D5CDD505-2E9C-101B-9397-08002B2CF9AE}" pid="6" name="MSIP_Label_5a125809-f7f8-456f-9019-c72184f8814c_SiteId">
    <vt:lpwstr>1e4e7cc6-7b26-46be-915e-cd1c8633e92f</vt:lpwstr>
  </property>
  <property fmtid="{D5CDD505-2E9C-101B-9397-08002B2CF9AE}" pid="7" name="MSIP_Label_5a125809-f7f8-456f-9019-c72184f8814c_ActionId">
    <vt:lpwstr>8cb7b8ad-c2e4-4675-af9f-7be28107ca28</vt:lpwstr>
  </property>
  <property fmtid="{D5CDD505-2E9C-101B-9397-08002B2CF9AE}" pid="8" name="MSIP_Label_5a125809-f7f8-456f-9019-c72184f8814c_ContentBits">
    <vt:lpwstr>2</vt:lpwstr>
  </property>
</Properties>
</file>