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210" r:id="rId6"/>
    <p:sldId id="2147477674" r:id="rId7"/>
    <p:sldId id="2147477676" r:id="rId8"/>
    <p:sldId id="301" r:id="rId9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643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Sundström" initials="MS" lastIdx="2" clrIdx="0">
    <p:extLst>
      <p:ext uri="{19B8F6BF-5375-455C-9EA6-DF929625EA0E}">
        <p15:presenceInfo xmlns:p15="http://schemas.microsoft.com/office/powerpoint/2012/main" userId="85e1c8dd21356a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0" autoAdjust="0"/>
    <p:restoredTop sz="95878" autoAdjust="0"/>
  </p:normalViewPr>
  <p:slideViewPr>
    <p:cSldViewPr snapToGrid="0" snapToObjects="1">
      <p:cViewPr varScale="1">
        <p:scale>
          <a:sx n="145" d="100"/>
          <a:sy n="145" d="100"/>
        </p:scale>
        <p:origin x="348" y="120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-517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2F76-4DEA-8540-B0F4-E39BE53245A7}" type="datetimeFigureOut">
              <a:rPr lang="sv-SE" smtClean="0"/>
              <a:pPr/>
              <a:t>2024-10-15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52-0245-AB4E-89F7-C993879F91A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337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8DBA-C48E-B142-BF50-521E7697D1FB}" type="datetimeFigureOut">
              <a:rPr lang="sv-SE" smtClean="0"/>
              <a:pPr/>
              <a:t>2024-10-15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D6F3-EC9F-CF48-99E7-2F18019CBF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610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42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2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AD6F3-EC9F-CF48-99E7-2F18019CBFB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0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AD6F3-EC9F-CF48-99E7-2F18019CBFB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42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3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782000"/>
          </a:xfrm>
          <a:effectLst/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916000"/>
            <a:ext cx="8426450" cy="979725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0451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, utfallande, rubr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733550"/>
            <a:ext cx="3571875" cy="273685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789200"/>
            <a:ext cx="4213224" cy="2699200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57340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, rubrik vänster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197A741-32FE-4B10-9566-D0EB1FDD61E1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476000"/>
            <a:ext cx="3571875" cy="241972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A13E8D7-97BB-45CA-8B7E-2A21911C4A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530000"/>
            <a:ext cx="4213224" cy="2383725"/>
          </a:xfr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93717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2592000" y="2701633"/>
            <a:ext cx="3960000" cy="108535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593C01-06A8-47D6-9BD6-93C18FF3B383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379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71613" y="2655331"/>
            <a:ext cx="2800774" cy="198000"/>
            <a:chOff x="2637836" y="1858575"/>
            <a:chExt cx="2800774" cy="198000"/>
          </a:xfrm>
        </p:grpSpPr>
        <p:sp>
          <p:nvSpPr>
            <p:cNvPr id="9" name="Ellips 8"/>
            <p:cNvSpPr>
              <a:spLocks noChangeAspect="1"/>
            </p:cNvSpPr>
            <p:nvPr userDrawn="1"/>
          </p:nvSpPr>
          <p:spPr>
            <a:xfrm>
              <a:off x="472005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Ellips 11"/>
            <p:cNvSpPr>
              <a:spLocks noChangeAspect="1"/>
            </p:cNvSpPr>
            <p:nvPr userDrawn="1"/>
          </p:nvSpPr>
          <p:spPr>
            <a:xfrm>
              <a:off x="4199501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Ellips 12"/>
            <p:cNvSpPr>
              <a:spLocks noChangeAspect="1"/>
            </p:cNvSpPr>
            <p:nvPr userDrawn="1"/>
          </p:nvSpPr>
          <p:spPr>
            <a:xfrm>
              <a:off x="5240610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Ellips 13"/>
            <p:cNvSpPr>
              <a:spLocks noChangeAspect="1"/>
            </p:cNvSpPr>
            <p:nvPr userDrawn="1"/>
          </p:nvSpPr>
          <p:spPr>
            <a:xfrm>
              <a:off x="367894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Ellips 12"/>
            <p:cNvSpPr>
              <a:spLocks noChangeAspect="1"/>
            </p:cNvSpPr>
            <p:nvPr userDrawn="1"/>
          </p:nvSpPr>
          <p:spPr>
            <a:xfrm rot="10800000">
              <a:off x="3158391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Ellips 15"/>
            <p:cNvSpPr>
              <a:spLocks noChangeAspect="1"/>
            </p:cNvSpPr>
            <p:nvPr userDrawn="1"/>
          </p:nvSpPr>
          <p:spPr>
            <a:xfrm>
              <a:off x="263783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473398-8263-4E64-A890-0BBE835AF91B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3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6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613600"/>
            <a:ext cx="8426450" cy="415349"/>
          </a:xfrm>
        </p:spPr>
        <p:txBody>
          <a:bodyPr/>
          <a:lstStyle>
            <a:lvl1pPr algn="ctr">
              <a:lnSpc>
                <a:spcPct val="9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23136" y="2988000"/>
            <a:ext cx="3043777" cy="414001"/>
            <a:chOff x="2435957" y="2828543"/>
            <a:chExt cx="3043777" cy="414001"/>
          </a:xfrm>
        </p:grpSpPr>
        <p:sp>
          <p:nvSpPr>
            <p:cNvPr id="7" name="Rektangel 6"/>
            <p:cNvSpPr/>
            <p:nvPr userDrawn="1"/>
          </p:nvSpPr>
          <p:spPr>
            <a:xfrm rot="18900000">
              <a:off x="2435957" y="2828545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Rektangel 18"/>
            <p:cNvSpPr/>
            <p:nvPr userDrawn="1"/>
          </p:nvSpPr>
          <p:spPr>
            <a:xfrm rot="18900000">
              <a:off x="2926849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" name="Rektangel 19"/>
            <p:cNvSpPr/>
            <p:nvPr userDrawn="1"/>
          </p:nvSpPr>
          <p:spPr>
            <a:xfrm rot="18900000">
              <a:off x="3417741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1" name="Rektangel 20"/>
            <p:cNvSpPr/>
            <p:nvPr userDrawn="1"/>
          </p:nvSpPr>
          <p:spPr>
            <a:xfrm rot="18900000">
              <a:off x="3908633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Rektangel 21"/>
            <p:cNvSpPr/>
            <p:nvPr userDrawn="1"/>
          </p:nvSpPr>
          <p:spPr>
            <a:xfrm rot="18900000">
              <a:off x="4399525" y="2828544"/>
              <a:ext cx="98425" cy="413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3" name="Rektangel 22"/>
            <p:cNvSpPr/>
            <p:nvPr userDrawn="1"/>
          </p:nvSpPr>
          <p:spPr>
            <a:xfrm rot="18900000">
              <a:off x="4890417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4" name="Rektangel 23"/>
            <p:cNvSpPr/>
            <p:nvPr userDrawn="1"/>
          </p:nvSpPr>
          <p:spPr>
            <a:xfrm rot="18900000">
              <a:off x="5381309" y="2828543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F2DD12-968B-4D31-82BE-08331D46D257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73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592000" y="2709414"/>
            <a:ext cx="3960000" cy="92971"/>
            <a:chOff x="2592000" y="2709414"/>
            <a:chExt cx="3960000" cy="92971"/>
          </a:xfrm>
        </p:grpSpPr>
        <p:sp>
          <p:nvSpPr>
            <p:cNvPr id="6" name="Rektangel 5"/>
            <p:cNvSpPr/>
            <p:nvPr userDrawn="1"/>
          </p:nvSpPr>
          <p:spPr>
            <a:xfrm>
              <a:off x="2592000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3199812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380762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4415438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5023251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5631063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623887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1B2F4A-BE21-4025-AF47-46EF6ED8595B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29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C6628-DB45-42E7-A81E-30290FE11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4E7DDD-A34D-4542-AC1B-E551D89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3574-E8A4-4CB0-AAED-C1C054B3D91E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A18-3640-4ECA-AF96-5C0B1711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C03A7-6564-4B9C-944F-07AE414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96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401B-79DB-4C64-86A3-85EDDE9B6F2E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057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842645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8426450" cy="317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81C61DF-044C-4787-BDCC-15E56F6EFA50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021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414020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45025" y="1011600"/>
            <a:ext cx="414020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464502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266ADCB-94AC-403A-8336-AF182BD94B2E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38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404000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538000"/>
            <a:ext cx="8426450" cy="1213263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B03F4C-A04A-48D4-A689-746FE3AE619F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95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60000"/>
            <a:ext cx="8426450" cy="4392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99200"/>
            <a:ext cx="8426450" cy="325014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0F49C7-D728-429F-B020-FF8D522EBD84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868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440426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99200"/>
            <a:ext cx="8426450" cy="325014"/>
          </a:xfrm>
        </p:spPr>
        <p:txBody>
          <a:bodyPr>
            <a:noAutofit/>
          </a:bodyPr>
          <a:lstStyle>
            <a:lvl1pPr>
              <a:defRPr sz="18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358775" y="1332000"/>
            <a:ext cx="8426450" cy="313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7818AF-202C-468F-A0D6-7358FECEB54F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22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720000"/>
            <a:ext cx="8426450" cy="36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60362"/>
            <a:ext cx="8426450" cy="324651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C3A9A-11D3-4637-9820-B9FF33F0CB56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2147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720000"/>
            <a:ext cx="8426450" cy="36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60362"/>
            <a:ext cx="8426450" cy="324651"/>
          </a:xfrm>
        </p:spPr>
        <p:txBody>
          <a:bodyPr>
            <a:noAutofit/>
          </a:bodyPr>
          <a:lstStyle>
            <a:lvl1pPr>
              <a:defRPr sz="18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1117CC-EAF5-4C6A-9D4F-BA334AFC7236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73C66600-DFFE-4510-B0FB-111C5D903B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8775" y="1332000"/>
            <a:ext cx="8426450" cy="313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84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3601" y="360000"/>
            <a:ext cx="2827082" cy="52206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882061"/>
            <a:ext cx="2826000" cy="3572464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144000" marR="0" indent="-144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723FF1E5-098E-48E6-B1B2-F704F15E5838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52092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52092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799123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27724" y="1299600"/>
            <a:ext cx="2857501" cy="3170800"/>
          </a:xfrm>
          <a:solidFill>
            <a:schemeClr val="accent5">
              <a:alpha val="50000"/>
            </a:schemeClr>
          </a:solidFill>
          <a:ln w="31750">
            <a:noFill/>
            <a:miter lim="800000"/>
          </a:ln>
        </p:spPr>
        <p:txBody>
          <a:bodyPr lIns="144000" tIns="144000" rIns="108000" anchor="t">
            <a:noAutofit/>
          </a:bodyPr>
          <a:lstStyle>
            <a:lvl1pPr marL="144000" marR="0" indent="-144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AC5B7D5-2B5A-40E6-9C89-C88719F95F2F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52092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641035-7216-48C7-A5DC-A9AD52FFC4DD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 rot="2700000">
            <a:off x="6173999" y="1227599"/>
            <a:ext cx="144000" cy="144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27724" y="1012825"/>
            <a:ext cx="2857501" cy="324000"/>
          </a:xfrm>
          <a:ln w="31750">
            <a:noFill/>
            <a:miter lim="800000"/>
          </a:ln>
        </p:spPr>
        <p:txBody>
          <a:bodyPr lIns="0" tIns="0" anchor="t" anchorCtr="0">
            <a:normAutofit/>
          </a:bodyPr>
          <a:lstStyle>
            <a:lvl1pPr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838603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09D3-57B0-4BB3-BAE7-0E91465A9429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358774"/>
            <a:ext cx="4213225" cy="4111626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57309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58774"/>
            <a:ext cx="4213225" cy="4111626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22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47F-C091-45DD-B006-B2B6DC026999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3322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713926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5955738" y="1086046"/>
            <a:ext cx="2815621" cy="2063154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358776" y="1012825"/>
            <a:ext cx="520920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5927725" y="1066800"/>
            <a:ext cx="2857500" cy="1701800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1800" b="0" i="1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043FACE-1A95-4511-A301-D615807F934A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411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vänst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l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03F24F-976E-4A41-A081-890269C7F25C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60364"/>
            <a:ext cx="3571875" cy="375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3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D66796-E07E-4CC7-9C6C-657D4680F7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000" y="0"/>
            <a:ext cx="4572000" cy="4471200"/>
          </a:xfrm>
          <a:solidFill>
            <a:srgbClr val="00427A">
              <a:alpha val="85098"/>
            </a:srgbClr>
          </a:solidFill>
        </p:spPr>
        <p:txBody>
          <a:bodyPr lIns="360000" tIns="360000" rIns="360000" bIns="360000"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Här kan du lägga till text eller grafik.</a:t>
            </a:r>
          </a:p>
        </p:txBody>
      </p:sp>
    </p:spTree>
    <p:extLst>
      <p:ext uri="{BB962C8B-B14F-4D97-AF65-F5344CB8AC3E}">
        <p14:creationId xmlns:p14="http://schemas.microsoft.com/office/powerpoint/2010/main" val="111153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, vi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60363"/>
            <a:ext cx="8426450" cy="4110038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27099" y="1012825"/>
            <a:ext cx="7289801" cy="1555586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927099" y="2694412"/>
            <a:ext cx="7289801" cy="1201314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45C1-D344-42EE-98ED-5D7DD3E74EE9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606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, innehåll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8A37E02B-06F2-49F0-BE0E-689EA4C3F7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76BB-3F00-422E-AD42-6EB263DC30E2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45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2740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929899"/>
            <a:ext cx="4425950" cy="2697884"/>
          </a:xfrm>
        </p:spPr>
        <p:txBody>
          <a:bodyPr lIns="180000" tIns="180000" rIns="180000" bIns="180000" anchor="ctr"/>
          <a:lstStyle>
            <a:lvl1pPr algn="ctr">
              <a:lnSpc>
                <a:spcPct val="90000"/>
              </a:lnSpc>
              <a:defRPr sz="2400" b="0" i="1" kern="1200" spc="-40" baseline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Lägg till text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29DA-4C34-4284-82E1-01DAD2E2B04A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359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rubrik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1008000"/>
            <a:ext cx="4425950" cy="2628000"/>
          </a:xfrm>
        </p:spPr>
        <p:txBody>
          <a:bodyPr lIns="180000" tIns="180000" rIns="180000" bIns="180000" anchor="ctr"/>
          <a:lstStyle>
            <a:lvl1pPr algn="ctr">
              <a:lnSpc>
                <a:spcPct val="80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6384-AF3E-4B20-9795-DCADE2E02EE7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84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5" y="1012824"/>
            <a:ext cx="200025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53" hasCustomPrompt="1"/>
          </p:nvPr>
        </p:nvSpPr>
        <p:spPr>
          <a:xfrm>
            <a:off x="358775" y="3283200"/>
            <a:ext cx="200025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57" hasCustomPrompt="1"/>
          </p:nvPr>
        </p:nvSpPr>
        <p:spPr>
          <a:xfrm>
            <a:off x="358775" y="3531600"/>
            <a:ext cx="200025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2501900" y="1012824"/>
            <a:ext cx="1997075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9" name="Platshållare för text 7"/>
          <p:cNvSpPr>
            <a:spLocks noGrp="1"/>
          </p:cNvSpPr>
          <p:nvPr>
            <p:ph type="body" sz="quarter" idx="54" hasCustomPrompt="1"/>
          </p:nvPr>
        </p:nvSpPr>
        <p:spPr>
          <a:xfrm>
            <a:off x="2501900" y="3283200"/>
            <a:ext cx="199800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5" name="Platshållare för text 14"/>
          <p:cNvSpPr>
            <a:spLocks noGrp="1"/>
          </p:cNvSpPr>
          <p:nvPr>
            <p:ph type="body" sz="quarter" idx="58" hasCustomPrompt="1"/>
          </p:nvPr>
        </p:nvSpPr>
        <p:spPr>
          <a:xfrm>
            <a:off x="2501900" y="3531600"/>
            <a:ext cx="199800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7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4647600" y="1012824"/>
            <a:ext cx="199800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3" name="Platshållare för text 7"/>
          <p:cNvSpPr>
            <a:spLocks noGrp="1"/>
          </p:cNvSpPr>
          <p:nvPr>
            <p:ph type="body" sz="quarter" idx="55" hasCustomPrompt="1"/>
          </p:nvPr>
        </p:nvSpPr>
        <p:spPr>
          <a:xfrm>
            <a:off x="4647600" y="3283200"/>
            <a:ext cx="1994499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6" name="Platshållare för text 14"/>
          <p:cNvSpPr>
            <a:spLocks noGrp="1"/>
          </p:cNvSpPr>
          <p:nvPr>
            <p:ph type="body" sz="quarter" idx="59" hasCustomPrompt="1"/>
          </p:nvPr>
        </p:nvSpPr>
        <p:spPr>
          <a:xfrm>
            <a:off x="4648199" y="3531600"/>
            <a:ext cx="1993899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34" name="Platshållare för bild 6"/>
          <p:cNvSpPr>
            <a:spLocks noGrp="1"/>
          </p:cNvSpPr>
          <p:nvPr>
            <p:ph type="pic" sz="quarter" idx="34"/>
          </p:nvPr>
        </p:nvSpPr>
        <p:spPr>
          <a:xfrm>
            <a:off x="6786000" y="1012824"/>
            <a:ext cx="1998000" cy="20161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4" name="Platshållare för text 7"/>
          <p:cNvSpPr>
            <a:spLocks noGrp="1"/>
          </p:cNvSpPr>
          <p:nvPr>
            <p:ph type="body" sz="quarter" idx="56" hasCustomPrompt="1"/>
          </p:nvPr>
        </p:nvSpPr>
        <p:spPr>
          <a:xfrm>
            <a:off x="6784975" y="3283200"/>
            <a:ext cx="2000250" cy="216000"/>
          </a:xfrm>
        </p:spPr>
        <p:txBody>
          <a:bodyPr>
            <a:noAutofit/>
          </a:bodyPr>
          <a:lstStyle>
            <a:lvl1pPr>
              <a:defRPr sz="12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7" name="Platshållare för text 14"/>
          <p:cNvSpPr>
            <a:spLocks noGrp="1"/>
          </p:cNvSpPr>
          <p:nvPr>
            <p:ph type="body" sz="quarter" idx="60" hasCustomPrompt="1"/>
          </p:nvPr>
        </p:nvSpPr>
        <p:spPr>
          <a:xfrm>
            <a:off x="6784975" y="3531600"/>
            <a:ext cx="2000250" cy="626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fld id="{CF83823D-1774-4E6F-BCEA-5C2D1E32539B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9D2BC1A9-CECA-433A-9FE0-D2F0546492E2}"/>
              </a:ext>
            </a:extLst>
          </p:cNvPr>
          <p:cNvSpPr>
            <a:spLocks noGrp="1"/>
          </p:cNvSpPr>
          <p:nvPr>
            <p:ph type="tbl" sz="quarter" idx="80" hasCustomPrompt="1"/>
          </p:nvPr>
        </p:nvSpPr>
        <p:spPr>
          <a:xfrm>
            <a:off x="358775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1" name="Platshållare för tabell 3">
            <a:extLst>
              <a:ext uri="{FF2B5EF4-FFF2-40B4-BE49-F238E27FC236}">
                <a16:creationId xmlns:a16="http://schemas.microsoft.com/office/drawing/2014/main" id="{7853DE58-6AAF-4C59-B8B7-7D8F25A5272F}"/>
              </a:ext>
            </a:extLst>
          </p:cNvPr>
          <p:cNvSpPr>
            <a:spLocks noGrp="1"/>
          </p:cNvSpPr>
          <p:nvPr>
            <p:ph type="tbl" sz="quarter" idx="81" hasCustomPrompt="1"/>
          </p:nvPr>
        </p:nvSpPr>
        <p:spPr>
          <a:xfrm>
            <a:off x="2498725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2" name="Platshållare för tabell 3">
            <a:extLst>
              <a:ext uri="{FF2B5EF4-FFF2-40B4-BE49-F238E27FC236}">
                <a16:creationId xmlns:a16="http://schemas.microsoft.com/office/drawing/2014/main" id="{48003962-C871-4CA0-B649-D7D1A15A5244}"/>
              </a:ext>
            </a:extLst>
          </p:cNvPr>
          <p:cNvSpPr>
            <a:spLocks noGrp="1"/>
          </p:cNvSpPr>
          <p:nvPr>
            <p:ph type="tbl" sz="quarter" idx="82" hasCustomPrompt="1"/>
          </p:nvPr>
        </p:nvSpPr>
        <p:spPr>
          <a:xfrm>
            <a:off x="4648199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3" name="Platshållare för tabell 3">
            <a:extLst>
              <a:ext uri="{FF2B5EF4-FFF2-40B4-BE49-F238E27FC236}">
                <a16:creationId xmlns:a16="http://schemas.microsoft.com/office/drawing/2014/main" id="{F55151F3-2932-426C-8A70-F4328088CDC0}"/>
              </a:ext>
            </a:extLst>
          </p:cNvPr>
          <p:cNvSpPr>
            <a:spLocks noGrp="1"/>
          </p:cNvSpPr>
          <p:nvPr>
            <p:ph type="tbl" sz="quarter" idx="83" hasCustomPrompt="1"/>
          </p:nvPr>
        </p:nvSpPr>
        <p:spPr>
          <a:xfrm>
            <a:off x="6786000" y="3175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4" name="Platshållare för tabell 3">
            <a:extLst>
              <a:ext uri="{FF2B5EF4-FFF2-40B4-BE49-F238E27FC236}">
                <a16:creationId xmlns:a16="http://schemas.microsoft.com/office/drawing/2014/main" id="{1DD5A640-2E3C-4BAE-8C1B-CBEC671B516B}"/>
              </a:ext>
            </a:extLst>
          </p:cNvPr>
          <p:cNvSpPr>
            <a:spLocks noGrp="1"/>
          </p:cNvSpPr>
          <p:nvPr>
            <p:ph type="tbl" sz="quarter" idx="84" hasCustomPrompt="1"/>
          </p:nvPr>
        </p:nvSpPr>
        <p:spPr>
          <a:xfrm>
            <a:off x="358775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5" name="Platshållare för tabell 3">
            <a:extLst>
              <a:ext uri="{FF2B5EF4-FFF2-40B4-BE49-F238E27FC236}">
                <a16:creationId xmlns:a16="http://schemas.microsoft.com/office/drawing/2014/main" id="{5DE9A05F-81ED-4636-8B16-B85C15826D63}"/>
              </a:ext>
            </a:extLst>
          </p:cNvPr>
          <p:cNvSpPr>
            <a:spLocks noGrp="1"/>
          </p:cNvSpPr>
          <p:nvPr>
            <p:ph type="tbl" sz="quarter" idx="85" hasCustomPrompt="1"/>
          </p:nvPr>
        </p:nvSpPr>
        <p:spPr>
          <a:xfrm>
            <a:off x="2498725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6" name="Platshållare för tabell 3">
            <a:extLst>
              <a:ext uri="{FF2B5EF4-FFF2-40B4-BE49-F238E27FC236}">
                <a16:creationId xmlns:a16="http://schemas.microsoft.com/office/drawing/2014/main" id="{C6D1DDE0-BA88-43BE-A7F9-AB8BC28F8A7D}"/>
              </a:ext>
            </a:extLst>
          </p:cNvPr>
          <p:cNvSpPr>
            <a:spLocks noGrp="1"/>
          </p:cNvSpPr>
          <p:nvPr>
            <p:ph type="tbl" sz="quarter" idx="86" hasCustomPrompt="1"/>
          </p:nvPr>
        </p:nvSpPr>
        <p:spPr>
          <a:xfrm>
            <a:off x="4648199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8" name="Platshållare för tabell 3">
            <a:extLst>
              <a:ext uri="{FF2B5EF4-FFF2-40B4-BE49-F238E27FC236}">
                <a16:creationId xmlns:a16="http://schemas.microsoft.com/office/drawing/2014/main" id="{E8D0CD4E-F37B-4E93-853B-C411DE3F0DDD}"/>
              </a:ext>
            </a:extLst>
          </p:cNvPr>
          <p:cNvSpPr>
            <a:spLocks noGrp="1"/>
          </p:cNvSpPr>
          <p:nvPr>
            <p:ph type="tbl" sz="quarter" idx="87" hasCustomPrompt="1"/>
          </p:nvPr>
        </p:nvSpPr>
        <p:spPr>
          <a:xfrm>
            <a:off x="6786000" y="4140000"/>
            <a:ext cx="2000250" cy="18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00"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1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4" y="192383"/>
            <a:ext cx="8426451" cy="47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96" y="364793"/>
            <a:ext cx="4881112" cy="4105608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941A-CE14-4788-93F4-57C612EC37D6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6594FF8A-2A2A-44E2-B9EB-82B758E74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2BDD225-FB17-4B0A-AE2B-37363251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44230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0" y="156458"/>
            <a:ext cx="4825225" cy="4313943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3A6-EEE6-46CF-ADD6-84D4933DDDEE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78555E99-8B64-4C3F-9903-8C560D96D5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2EF5A1E-45C5-452D-8034-0D050900F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9272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572000" y="358775"/>
            <a:ext cx="4213225" cy="4111625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A6D72C-C00D-4511-900B-57DD74C05301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2885E4A-E791-4439-8013-A3993BF6E8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B9B6E10-10FD-45EC-85CF-B16F26F6A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93804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6FD5662-8F4A-4921-AC02-364146C361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</p:spTree>
    <p:extLst>
      <p:ext uri="{BB962C8B-B14F-4D97-AF65-F5344CB8AC3E}">
        <p14:creationId xmlns:p14="http://schemas.microsoft.com/office/powerpoint/2010/main" val="13759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3601" y="360000"/>
            <a:ext cx="2827082" cy="52206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882061"/>
            <a:ext cx="2826000" cy="3572464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216000" marR="0" indent="-216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4" y="358775"/>
            <a:ext cx="5209200" cy="4111625"/>
          </a:xfrm>
          <a:solidFill>
            <a:schemeClr val="accent5"/>
          </a:solidFill>
        </p:spPr>
        <p:txBody>
          <a:bodyPr lIns="108000" tIns="108000" anchor="t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FBD77827-D793-469F-8733-3E7FB258C0E8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571875" cy="339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4253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58775" y="358774"/>
            <a:ext cx="842645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8775" y="1014399"/>
            <a:ext cx="8426450" cy="3456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48908" y="4719600"/>
            <a:ext cx="467991" cy="2208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fld id="{6510852F-8A92-4179-8647-7356372A53EC}" type="datetime1">
              <a:rPr lang="sv-SE" smtClean="0"/>
              <a:t>2024-10-15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13100" y="4719600"/>
            <a:ext cx="4447577" cy="220825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700" b="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r>
              <a:rPr lang="sv-SE"/>
              <a:t>Sidfotstext (ändras under Meny Infoga och knappen Sidhuvud/Sidfot)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16899" y="4696553"/>
            <a:ext cx="584201" cy="287864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/>
          <a:lstStyle>
            <a:lvl1pPr algn="r">
              <a:defRPr sz="2200" b="0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533CF0-3BDA-EBA5-9921-91089EEB7351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33728" y="4584644"/>
            <a:ext cx="2229147" cy="508402"/>
          </a:xfrm>
          <a:prstGeom prst="rect">
            <a:avLst/>
          </a:prstGeom>
        </p:spPr>
      </p:pic>
      <p:sp>
        <p:nvSpPr>
          <p:cNvPr id="10" name="MSIPCMContentMarking" descr="{&quot;HashCode&quot;:-1153307930,&quot;Placement&quot;:&quot;Footer&quot;,&quot;Top&quot;:387.034332,&quot;Left&quot;:315.1878,&quot;SlideWidth&quot;:720,&quot;SlideHeight&quot;:405}">
            <a:extLst>
              <a:ext uri="{FF2B5EF4-FFF2-40B4-BE49-F238E27FC236}">
                <a16:creationId xmlns:a16="http://schemas.microsoft.com/office/drawing/2014/main" id="{F9B537E9-3092-CBC6-F001-8A0FC76B55E9}"/>
              </a:ext>
            </a:extLst>
          </p:cNvPr>
          <p:cNvSpPr txBox="1"/>
          <p:nvPr userDrawn="1"/>
        </p:nvSpPr>
        <p:spPr>
          <a:xfrm>
            <a:off x="4002885" y="49153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K1</a:t>
            </a:r>
            <a:endParaRPr lang="sv-SE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735" r:id="rId3"/>
    <p:sldLayoutId id="2147483668" r:id="rId4"/>
    <p:sldLayoutId id="2147483663" r:id="rId5"/>
    <p:sldLayoutId id="2147483670" r:id="rId6"/>
    <p:sldLayoutId id="2147483679" r:id="rId7"/>
    <p:sldLayoutId id="2147483750" r:id="rId8"/>
    <p:sldLayoutId id="2147483682" r:id="rId9"/>
    <p:sldLayoutId id="2147483733" r:id="rId10"/>
    <p:sldLayoutId id="2147483734" r:id="rId11"/>
    <p:sldLayoutId id="2147483673" r:id="rId12"/>
    <p:sldLayoutId id="2147483676" r:id="rId13"/>
    <p:sldLayoutId id="2147483675" r:id="rId14"/>
    <p:sldLayoutId id="2147483677" r:id="rId15"/>
    <p:sldLayoutId id="2147483740" r:id="rId16"/>
    <p:sldLayoutId id="2147483741" r:id="rId17"/>
    <p:sldLayoutId id="2147483718" r:id="rId18"/>
    <p:sldLayoutId id="2147483744" r:id="rId19"/>
    <p:sldLayoutId id="2147483698" r:id="rId20"/>
    <p:sldLayoutId id="2147483683" r:id="rId21"/>
    <p:sldLayoutId id="2147483742" r:id="rId22"/>
    <p:sldLayoutId id="2147483743" r:id="rId23"/>
    <p:sldLayoutId id="2147483746" r:id="rId24"/>
    <p:sldLayoutId id="2147483747" r:id="rId25"/>
    <p:sldLayoutId id="2147483736" r:id="rId26"/>
    <p:sldLayoutId id="2147483739" r:id="rId27"/>
    <p:sldLayoutId id="2147483713" r:id="rId28"/>
    <p:sldLayoutId id="2147483751" r:id="rId29"/>
    <p:sldLayoutId id="2147483749" r:id="rId30"/>
    <p:sldLayoutId id="2147483671" r:id="rId31"/>
    <p:sldLayoutId id="2147483706" r:id="rId32"/>
    <p:sldLayoutId id="2147483685" r:id="rId33"/>
  </p:sldLayoutIdLst>
  <p:hf hd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000" b="1" i="0" kern="1200" spc="-80" baseline="0">
          <a:solidFill>
            <a:schemeClr val="accent1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buFont typeface="Arial"/>
        <a:buNone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1pPr>
      <a:lvl2pPr marL="144000" indent="-144000" algn="l" defTabSz="457200" rtl="0" eaLnBrk="1" latinLnBrk="0" hangingPunct="1">
        <a:spcBef>
          <a:spcPts val="600"/>
        </a:spcBef>
        <a:buFont typeface="Wingdings" charset="2"/>
        <a:buChar char="§"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2pPr>
      <a:lvl3pPr marL="288000" indent="-144000" algn="l" defTabSz="457200" rtl="0" eaLnBrk="1" latinLnBrk="0" hangingPunct="1">
        <a:spcBef>
          <a:spcPts val="100"/>
        </a:spcBef>
        <a:buFont typeface="Arial"/>
        <a:buChar char="–"/>
        <a:defRPr sz="1400" b="0" i="1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3pPr>
      <a:lvl4pPr marL="0" indent="0" algn="l" defTabSz="457200" rtl="0" eaLnBrk="1" latinLnBrk="0" hangingPunct="1">
        <a:spcBef>
          <a:spcPts val="600"/>
        </a:spcBef>
        <a:spcAft>
          <a:spcPts val="0"/>
        </a:spcAft>
        <a:buFontTx/>
        <a:buNone/>
        <a:defRPr sz="1400" b="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4pPr>
      <a:lvl5pPr marL="126000" indent="-126000" algn="l" defTabSz="457200" rtl="0" eaLnBrk="1" latinLnBrk="0" hangingPunct="1">
        <a:spcBef>
          <a:spcPts val="400"/>
        </a:spcBef>
        <a:buFont typeface="Wingdings" panose="05000000000000000000" pitchFamily="2" charset="2"/>
        <a:buChar char="§"/>
        <a:defRPr sz="140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5pPr>
      <a:lvl6pPr marL="252000" indent="-126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2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400"/>
        </a:spcBef>
        <a:buFont typeface="Wingdings" panose="05000000000000000000" pitchFamily="2" charset="2"/>
        <a:buNone/>
        <a:defRPr sz="1200" b="0" kern="1200" spc="-2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08000" indent="-108000" algn="l" defTabSz="457200" rtl="0" eaLnBrk="1" latinLnBrk="0" hangingPunct="1">
        <a:spcBef>
          <a:spcPts val="300"/>
        </a:spcBef>
        <a:buFont typeface="Wingdings" panose="05000000000000000000" pitchFamily="2" charset="2"/>
        <a:buChar char="§"/>
        <a:defRPr sz="1200" i="0" kern="1200" spc="-2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108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0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orient="horz" pos="2816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584" userDrawn="1">
          <p15:clr>
            <a:srgbClr val="F26B43"/>
          </p15:clr>
        </p15:guide>
        <p15:guide id="45" pos="676" userDrawn="1">
          <p15:clr>
            <a:srgbClr val="F26B43"/>
          </p15:clr>
        </p15:guide>
        <p15:guide id="46" pos="1034" userDrawn="1">
          <p15:clr>
            <a:srgbClr val="F26B43"/>
          </p15:clr>
        </p15:guide>
        <p15:guide id="47" pos="1126" userDrawn="1">
          <p15:clr>
            <a:srgbClr val="F26B43"/>
          </p15:clr>
        </p15:guide>
        <p15:guide id="48" pos="1486" userDrawn="1">
          <p15:clr>
            <a:srgbClr val="F26B43"/>
          </p15:clr>
        </p15:guide>
        <p15:guide id="49" pos="1576" userDrawn="1">
          <p15:clr>
            <a:srgbClr val="F26B43"/>
          </p15:clr>
        </p15:guide>
        <p15:guide id="51" pos="1934" userDrawn="1">
          <p15:clr>
            <a:srgbClr val="F26B43"/>
          </p15:clr>
        </p15:guide>
        <p15:guide id="52" pos="2041" userDrawn="1">
          <p15:clr>
            <a:srgbClr val="F26B43"/>
          </p15:clr>
        </p15:guide>
        <p15:guide id="53" pos="2384" userDrawn="1">
          <p15:clr>
            <a:srgbClr val="F26B43"/>
          </p15:clr>
        </p15:guide>
        <p15:guide id="54" pos="2476" userDrawn="1">
          <p15:clr>
            <a:srgbClr val="F26B43"/>
          </p15:clr>
        </p15:guide>
        <p15:guide id="55" pos="2834" userDrawn="1">
          <p15:clr>
            <a:srgbClr val="F26B43"/>
          </p15:clr>
        </p15:guide>
        <p15:guide id="56" pos="2926" userDrawn="1">
          <p15:clr>
            <a:srgbClr val="F26B43"/>
          </p15:clr>
        </p15:guide>
        <p15:guide id="57" pos="3284" userDrawn="1">
          <p15:clr>
            <a:srgbClr val="F26B43"/>
          </p15:clr>
        </p15:guide>
        <p15:guide id="58" pos="3376" userDrawn="1">
          <p15:clr>
            <a:srgbClr val="F26B43"/>
          </p15:clr>
        </p15:guide>
        <p15:guide id="59" pos="3734" userDrawn="1">
          <p15:clr>
            <a:srgbClr val="F26B43"/>
          </p15:clr>
        </p15:guide>
        <p15:guide id="60" pos="3826" userDrawn="1">
          <p15:clr>
            <a:srgbClr val="F26B43"/>
          </p15:clr>
        </p15:guide>
        <p15:guide id="61" pos="4184" userDrawn="1">
          <p15:clr>
            <a:srgbClr val="F26B43"/>
          </p15:clr>
        </p15:guide>
        <p15:guide id="62" pos="4274" userDrawn="1">
          <p15:clr>
            <a:srgbClr val="F26B43"/>
          </p15:clr>
        </p15:guide>
        <p15:guide id="63" pos="4634" userDrawn="1">
          <p15:clr>
            <a:srgbClr val="F26B43"/>
          </p15:clr>
        </p15:guide>
        <p15:guide id="64" pos="4726" userDrawn="1">
          <p15:clr>
            <a:srgbClr val="F26B43"/>
          </p15:clr>
        </p15:guide>
        <p15:guide id="65" pos="5084" userDrawn="1">
          <p15:clr>
            <a:srgbClr val="F26B43"/>
          </p15:clr>
        </p15:guide>
        <p15:guide id="66" pos="5176" userDrawn="1">
          <p15:clr>
            <a:srgbClr val="F26B43"/>
          </p15:clr>
        </p15:guide>
        <p15:guide id="68" orient="horz" pos="638" userDrawn="1">
          <p15:clr>
            <a:srgbClr val="F26B43"/>
          </p15:clr>
        </p15:guide>
        <p15:guide id="69" orient="horz" pos="1002" userDrawn="1">
          <p15:clr>
            <a:srgbClr val="F26B43"/>
          </p15:clr>
        </p15:guide>
        <p15:guide id="70" orient="horz" pos="1092" userDrawn="1">
          <p15:clr>
            <a:srgbClr val="F26B43"/>
          </p15:clr>
        </p15:guide>
        <p15:guide id="71" orient="horz" pos="1457" userDrawn="1">
          <p15:clr>
            <a:srgbClr val="F26B43"/>
          </p15:clr>
        </p15:guide>
        <p15:guide id="72" orient="horz" pos="1547" userDrawn="1">
          <p15:clr>
            <a:srgbClr val="F26B43"/>
          </p15:clr>
        </p15:guide>
        <p15:guide id="73" orient="horz" pos="1908" userDrawn="1">
          <p15:clr>
            <a:srgbClr val="F26B43"/>
          </p15:clr>
        </p15:guide>
        <p15:guide id="74" orient="horz" pos="2000" userDrawn="1">
          <p15:clr>
            <a:srgbClr val="F26B43"/>
          </p15:clr>
        </p15:guide>
        <p15:guide id="75" orient="horz" pos="2363" userDrawn="1">
          <p15:clr>
            <a:srgbClr val="F26B43"/>
          </p15:clr>
        </p15:guide>
        <p15:guide id="76" orient="horz" pos="2454" userDrawn="1">
          <p15:clr>
            <a:srgbClr val="F26B43"/>
          </p15:clr>
        </p15:guide>
        <p15:guide id="77" orient="horz" pos="3094" userDrawn="1">
          <p15:clr>
            <a:srgbClr val="F26B43"/>
          </p15:clr>
        </p15:guide>
        <p15:guide id="78" orient="horz" pos="2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lansforsakringar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C0BC3FC5-655C-E69B-CE71-0A5043AA0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470401"/>
          </a:xfrm>
        </p:spPr>
        <p:txBody>
          <a:bodyPr/>
          <a:lstStyle/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0859-E299-4CB4-B534-04E49950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008000"/>
            <a:ext cx="8426450" cy="1404000"/>
          </a:xfrm>
        </p:spPr>
        <p:txBody>
          <a:bodyPr anchor="b">
            <a:normAutofit/>
          </a:bodyPr>
          <a:lstStyle/>
          <a:p>
            <a:r>
              <a:rPr lang="sv-SE" dirty="0"/>
              <a:t>Hur påverkar arbetslöshet efter 60 år pensionen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DD8987-33FB-42A3-3EFF-7969EF12220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748908" y="4719600"/>
            <a:ext cx="467991" cy="22082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FD473398-8263-4E64-A890-0BBE835AF91B}" type="datetime1">
              <a:rPr lang="sv-SE" smtClean="0"/>
              <a:pPr>
                <a:spcAft>
                  <a:spcPts val="600"/>
                </a:spcAft>
              </a:pPr>
              <a:t>2024-10-15</a:t>
            </a:fld>
            <a:endParaRPr lang="sv-S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4870CE3-C503-5551-84ED-F73CB32A6C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13100" y="4719600"/>
            <a:ext cx="4447577" cy="2208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Sidfotstext (ändras under Meny Infoga och knappen Sidhuvud/Sidfot)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949BBA-81AC-9648-1564-8B9EE1994E3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216899" y="4696553"/>
            <a:ext cx="584201" cy="287864"/>
          </a:xfrm>
        </p:spPr>
        <p:txBody>
          <a:bodyPr wrap="non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DBCB7B-D4FD-EE41-85F0-B6F7A4EFC557}" type="slidenum">
              <a:rPr lang="sv-SE" sz="20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4897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5927724" y="1299600"/>
            <a:ext cx="2857501" cy="317080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1750">
            <a:noFill/>
            <a:miter lim="800000"/>
          </a:ln>
        </p:spPr>
        <p:txBody>
          <a:bodyPr vert="horz" lIns="144000" tIns="144000" rIns="108000" bIns="0" rtlCol="0" anchor="t">
            <a:normAutofit/>
          </a:bodyPr>
          <a:lstStyle/>
          <a:p>
            <a:pPr marL="144000" indent="-144000">
              <a:lnSpc>
                <a:spcPct val="95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sv-SE" sz="1100" b="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Vi räknar efter en standard som tagits fram av Pensionsmyndigheten och Min Pension. </a:t>
            </a:r>
          </a:p>
          <a:p>
            <a:pPr marL="144000" indent="-144000">
              <a:lnSpc>
                <a:spcPct val="95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sv-SE" sz="1100" b="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Uträkningen är baserad på att du började arbeta vid 25 års ålder och </a:t>
            </a:r>
            <a:r>
              <a:rPr lang="sv-SE" sz="1100" b="0" kern="1200" spc="-20" baseline="0"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att den anställda har haft ITP1 under hela arbetstiden </a:t>
            </a:r>
            <a:r>
              <a:rPr lang="sv-SE" sz="1100" b="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och lönen ökar utifrån ett inkomstindex.</a:t>
            </a:r>
          </a:p>
          <a:p>
            <a:pPr marL="144000" indent="-144000">
              <a:lnSpc>
                <a:spcPct val="95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sv-SE" sz="1100" b="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Prognosen bygger på dagens penningvärde så att resultatet kan jämföras med dagens lön. </a:t>
            </a:r>
          </a:p>
          <a:p>
            <a:pPr marL="144000" indent="-144000">
              <a:lnSpc>
                <a:spcPct val="95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sv-SE" sz="1100" b="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Lönen och resultatet av den totala pensionen är före skatt.</a:t>
            </a:r>
          </a:p>
          <a:p>
            <a:pPr marL="144000" indent="-144000">
              <a:lnSpc>
                <a:spcPct val="95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sv-SE" sz="1100" b="0" kern="1200" spc="-20" baseline="0"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Beräkningar av pension gäller både för den allmänna pensionen och tjänstepension och u</a:t>
            </a:r>
            <a:r>
              <a:rPr lang="sv-SE" sz="1100" b="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tbetalningstiden är beräknad på "Livet ut".</a:t>
            </a:r>
          </a:p>
          <a:p>
            <a:pPr marL="144000" indent="-144000">
              <a:lnSpc>
                <a:spcPct val="95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r>
              <a:rPr lang="sv-SE" sz="1100" b="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Tänk på att uträkningen är en uppskattning och ingen garanti för din framtida pension. </a:t>
            </a:r>
          </a:p>
          <a:p>
            <a:pPr marL="144000" indent="-144000">
              <a:lnSpc>
                <a:spcPct val="95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/>
            </a:pPr>
            <a:endParaRPr lang="sv-SE" sz="1100" b="0" kern="1200" spc="-20" baseline="0">
              <a:solidFill>
                <a:schemeClr val="accent1"/>
              </a:solidFill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A84F12D-DA4F-FF49-996F-6229947B4CA0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48909" y="4719600"/>
            <a:ext cx="467991" cy="220824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450"/>
              </a:spcAft>
            </a:pPr>
            <a:fld id="{B82209D3-57B0-4BB3-BAE7-0E91465A9429}" type="datetime1">
              <a:rPr lang="sv-SE" smtClean="0"/>
              <a:pPr>
                <a:spcAft>
                  <a:spcPts val="450"/>
                </a:spcAft>
              </a:pPr>
              <a:t>2024-10-15</a:t>
            </a:fld>
            <a:endParaRPr lang="sv-SE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0B3C234-C705-ABFB-075B-F8B4F0AA2CA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3213101" y="4719601"/>
            <a:ext cx="4447577" cy="220825"/>
          </a:xfrm>
        </p:spPr>
        <p:txBody>
          <a:bodyPr vert="horz" wrap="square" lIns="0" tIns="0" rIns="108000" bIns="0" rtlCol="0" anchor="b" anchorCtr="0">
            <a:normAutofit/>
          </a:bodyPr>
          <a:lstStyle/>
          <a:p>
            <a:pPr>
              <a:spcAft>
                <a:spcPts val="450"/>
              </a:spcAft>
            </a:pPr>
            <a:r>
              <a:rPr lang="sv-SE" b="0" i="0" kern="1200" spc="0" baseline="0"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Sidfotstext (ändras under Meny Infoga och knappen Sidhuvud/Sidfot)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51E84A1-96A1-8B45-9649-D28546467E6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8216900" y="4696554"/>
            <a:ext cx="584201" cy="287864"/>
          </a:xfrm>
        </p:spPr>
        <p:txBody>
          <a:bodyPr vert="horz" wrap="non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E9DBCB7B-D4FD-EE41-85F0-B6F7A4EFC557}" type="slidenum">
              <a:rPr lang="sv-SE" sz="2000" smtClean="0"/>
              <a:pPr>
                <a:lnSpc>
                  <a:spcPct val="90000"/>
                </a:lnSpc>
                <a:spcAft>
                  <a:spcPts val="450"/>
                </a:spcAft>
              </a:pPr>
              <a:t>2</a:t>
            </a:fld>
            <a:endParaRPr lang="sv-SE" sz="200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8774"/>
            <a:ext cx="8426450" cy="576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b="1" i="0" kern="1200" spc="-80" baseline="0">
                <a:latin typeface="+mj-lt"/>
                <a:ea typeface="Georgia" charset="0"/>
                <a:cs typeface="Georgia" charset="0"/>
              </a:rPr>
              <a:t>Så har vi räknat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E015F6-CCBD-3AE6-524F-F6AA9A4F5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1296060"/>
            <a:ext cx="5209200" cy="2891105"/>
          </a:xfrm>
          <a:prstGeom prst="rect">
            <a:avLst/>
          </a:prstGeom>
          <a:noFill/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E30C21D-E515-31F1-81C7-73B469A2A9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 rot="2700000">
            <a:off x="6173999" y="1227599"/>
            <a:ext cx="144000" cy="144000"/>
          </a:xfr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5198CB8B-0156-C507-64B9-ADEA2A5846A0}"/>
              </a:ext>
            </a:extLst>
          </p:cNvPr>
          <p:cNvSpPr/>
          <p:nvPr/>
        </p:nvSpPr>
        <p:spPr>
          <a:xfrm>
            <a:off x="-519830" y="-2797"/>
            <a:ext cx="9663830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FBD4A046-F0ED-06C4-C91A-5BABC4CE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48" y="579600"/>
            <a:ext cx="8426450" cy="439200"/>
          </a:xfrm>
        </p:spPr>
        <p:txBody>
          <a:bodyPr/>
          <a:lstStyle/>
          <a:p>
            <a:r>
              <a:rPr lang="sv-SE" dirty="0"/>
              <a:t>Så påverkas din pension av arbetslöshet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EDD733FF-02E6-35F5-B83A-3F6336D98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CB37E0F-421A-3DA5-14B1-742F669FE3CF}"/>
              </a:ext>
            </a:extLst>
          </p:cNvPr>
          <p:cNvSpPr txBox="1"/>
          <p:nvPr/>
        </p:nvSpPr>
        <p:spPr>
          <a:xfrm>
            <a:off x="2866956" y="1599075"/>
            <a:ext cx="2245501" cy="334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</p:spPr>
        <p:txBody>
          <a:bodyPr wrap="square" lIns="0" tIns="54000" rIns="0" bIns="0" rtlCol="0" anchor="t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5C00B68-F3C5-9522-E2D5-F94DCA20D968}"/>
              </a:ext>
            </a:extLst>
          </p:cNvPr>
          <p:cNvSpPr txBox="1"/>
          <p:nvPr/>
        </p:nvSpPr>
        <p:spPr>
          <a:xfrm>
            <a:off x="613465" y="2892292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Arbeta fram till 65 års åldern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E470748-6D4E-6C43-9862-FC56A9797EDC}"/>
              </a:ext>
            </a:extLst>
          </p:cNvPr>
          <p:cNvSpPr txBox="1"/>
          <p:nvPr/>
        </p:nvSpPr>
        <p:spPr>
          <a:xfrm>
            <a:off x="613465" y="3392913"/>
            <a:ext cx="1793330" cy="49678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Går i pension vid 65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ADDED2B-1F43-B514-733B-548E7776BEA2}"/>
              </a:ext>
            </a:extLst>
          </p:cNvPr>
          <p:cNvSpPr txBox="1"/>
          <p:nvPr/>
        </p:nvSpPr>
        <p:spPr>
          <a:xfrm>
            <a:off x="613465" y="3964896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Total pension brutto 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24 200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5E1A85E-7629-7D36-789A-56CA4035B6F0}"/>
              </a:ext>
            </a:extLst>
          </p:cNvPr>
          <p:cNvSpPr txBox="1"/>
          <p:nvPr/>
        </p:nvSpPr>
        <p:spPr>
          <a:xfrm>
            <a:off x="467574" y="1588677"/>
            <a:ext cx="2245501" cy="334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</p:spPr>
        <p:txBody>
          <a:bodyPr wrap="square" lIns="0" tIns="54000" rIns="0" bIns="0" rtlCol="0" anchor="t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D0EB0D8-3F37-DC46-E5D2-F9D77DF9FBFF}"/>
              </a:ext>
            </a:extLst>
          </p:cNvPr>
          <p:cNvSpPr txBox="1"/>
          <p:nvPr/>
        </p:nvSpPr>
        <p:spPr>
          <a:xfrm>
            <a:off x="765865" y="2886818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Arbeta fram till 65 års åldern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BC9A970-44EE-D442-42A8-1163F6EFA3F7}"/>
              </a:ext>
            </a:extLst>
          </p:cNvPr>
          <p:cNvSpPr txBox="1"/>
          <p:nvPr/>
        </p:nvSpPr>
        <p:spPr>
          <a:xfrm>
            <a:off x="765865" y="3387439"/>
            <a:ext cx="1793330" cy="41958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Går i pension vid 65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6CB18E8-C2C7-FFAC-DAB7-6A7AD08CA0DD}"/>
              </a:ext>
            </a:extLst>
          </p:cNvPr>
          <p:cNvSpPr txBox="1"/>
          <p:nvPr/>
        </p:nvSpPr>
        <p:spPr>
          <a:xfrm>
            <a:off x="765865" y="3959422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Total pension brutto 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24 200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F845A6E-3492-79E5-6725-1CEF148F61D9}"/>
              </a:ext>
            </a:extLst>
          </p:cNvPr>
          <p:cNvSpPr txBox="1"/>
          <p:nvPr/>
        </p:nvSpPr>
        <p:spPr>
          <a:xfrm>
            <a:off x="3072192" y="2885786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lvl="0" algn="ctr" defTabSz="342900">
              <a:defRPr/>
            </a:pPr>
            <a:r>
              <a:rPr lang="sv-SE" sz="900" i="1" dirty="0">
                <a:solidFill>
                  <a:schemeClr val="bg1"/>
                </a:solidFill>
                <a:latin typeface="Source Sans Pro Light" panose="020F0502020204030204" pitchFamily="34" charset="0"/>
                <a:ea typeface="Arial" charset="0"/>
                <a:cs typeface="Arial" charset="0"/>
              </a:rPr>
              <a:t>Bli arbetslös vid 64 år </a:t>
            </a:r>
            <a:br>
              <a:rPr lang="sv-SE" sz="900" i="1" dirty="0">
                <a:solidFill>
                  <a:schemeClr val="bg1"/>
                </a:solidFill>
                <a:latin typeface="Source Sans Pro Light" panose="020F0502020204030204" pitchFamily="34" charset="0"/>
                <a:ea typeface="Arial" charset="0"/>
                <a:cs typeface="Arial" charset="0"/>
              </a:rPr>
            </a:br>
            <a:r>
              <a:rPr lang="sv-SE" sz="900" i="1" dirty="0">
                <a:solidFill>
                  <a:schemeClr val="bg1"/>
                </a:solidFill>
                <a:latin typeface="Source Sans Pro Light" panose="020F0502020204030204" pitchFamily="34" charset="0"/>
                <a:ea typeface="Arial" charset="0"/>
                <a:cs typeface="Arial" charset="0"/>
              </a:rPr>
              <a:t>Får A-kassa 1 år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7EE6CA-2B6A-DEE9-253F-6A91742B7187}"/>
              </a:ext>
            </a:extLst>
          </p:cNvPr>
          <p:cNvSpPr txBox="1"/>
          <p:nvPr/>
        </p:nvSpPr>
        <p:spPr>
          <a:xfrm>
            <a:off x="3047685" y="3403942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Går i pension vid 65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2D1024C-BA46-BC3F-8358-489FA3965BF5}"/>
              </a:ext>
            </a:extLst>
          </p:cNvPr>
          <p:cNvSpPr txBox="1"/>
          <p:nvPr/>
        </p:nvSpPr>
        <p:spPr>
          <a:xfrm>
            <a:off x="3047685" y="3941062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Total pension brutto 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23 800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8150195-29B2-4B5D-33D8-5512931B4F39}"/>
              </a:ext>
            </a:extLst>
          </p:cNvPr>
          <p:cNvSpPr txBox="1"/>
          <p:nvPr/>
        </p:nvSpPr>
        <p:spPr>
          <a:xfrm>
            <a:off x="5266338" y="1581307"/>
            <a:ext cx="2245501" cy="334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</p:spPr>
        <p:txBody>
          <a:bodyPr wrap="square" lIns="0" tIns="54000" rIns="0" bIns="0" rtlCol="0" anchor="t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40795D1-7972-5898-0F04-D17B98D353ED}"/>
              </a:ext>
            </a:extLst>
          </p:cNvPr>
          <p:cNvSpPr txBox="1"/>
          <p:nvPr/>
        </p:nvSpPr>
        <p:spPr>
          <a:xfrm>
            <a:off x="5492423" y="2879209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endParaRPr lang="sv-SE" sz="900" i="1" dirty="0">
              <a:solidFill>
                <a:schemeClr val="bg1"/>
              </a:solidFill>
            </a:endParaRPr>
          </a:p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Blir arbetslös vid 60 år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Får A-kassa i 1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7687942-26A4-C7C6-653A-F903F226E081}"/>
              </a:ext>
            </a:extLst>
          </p:cNvPr>
          <p:cNvSpPr txBox="1"/>
          <p:nvPr/>
        </p:nvSpPr>
        <p:spPr>
          <a:xfrm>
            <a:off x="5476500" y="3386966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Går i pension vid 65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2E8C099-0C24-6B0F-C050-12AEBECA6A70}"/>
              </a:ext>
            </a:extLst>
          </p:cNvPr>
          <p:cNvSpPr txBox="1"/>
          <p:nvPr/>
        </p:nvSpPr>
        <p:spPr>
          <a:xfrm>
            <a:off x="5476500" y="3895759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Total pension brutto 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21 600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6384B45C-C962-45F9-0FF9-1BE5146ADA21}"/>
              </a:ext>
            </a:extLst>
          </p:cNvPr>
          <p:cNvSpPr/>
          <p:nvPr/>
        </p:nvSpPr>
        <p:spPr>
          <a:xfrm>
            <a:off x="967999" y="1822184"/>
            <a:ext cx="1179292" cy="914400"/>
          </a:xfrm>
          <a:prstGeom prst="ellipse">
            <a:avLst/>
          </a:prstGeom>
          <a:solidFill>
            <a:schemeClr val="accent5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sz="14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Stina</a:t>
            </a: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CCFC4F6F-5F66-555A-C0EA-BA72A7D83242}"/>
              </a:ext>
            </a:extLst>
          </p:cNvPr>
          <p:cNvSpPr/>
          <p:nvPr/>
        </p:nvSpPr>
        <p:spPr>
          <a:xfrm>
            <a:off x="3411070" y="1836445"/>
            <a:ext cx="1179292" cy="914400"/>
          </a:xfrm>
          <a:prstGeom prst="ellipse">
            <a:avLst/>
          </a:prstGeom>
          <a:solidFill>
            <a:schemeClr val="accent5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sz="14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Klara</a:t>
            </a:r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A8AB9B37-1AFC-F577-63BA-C0A3C9A2C9BD}"/>
              </a:ext>
            </a:extLst>
          </p:cNvPr>
          <p:cNvSpPr/>
          <p:nvPr/>
        </p:nvSpPr>
        <p:spPr>
          <a:xfrm>
            <a:off x="5738328" y="1835551"/>
            <a:ext cx="1179292" cy="914400"/>
          </a:xfrm>
          <a:prstGeom prst="ellipse">
            <a:avLst/>
          </a:prstGeom>
          <a:solidFill>
            <a:schemeClr val="accent5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sz="14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Oscar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5B65D3D5-F9EC-757B-C5DA-D5D67E4039AC}"/>
              </a:ext>
            </a:extLst>
          </p:cNvPr>
          <p:cNvSpPr txBox="1"/>
          <p:nvPr/>
        </p:nvSpPr>
        <p:spPr>
          <a:xfrm>
            <a:off x="765865" y="4458665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Förlust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1BED85A-7601-B575-5C41-63DBCC3768E4}"/>
              </a:ext>
            </a:extLst>
          </p:cNvPr>
          <p:cNvSpPr txBox="1"/>
          <p:nvPr/>
        </p:nvSpPr>
        <p:spPr>
          <a:xfrm>
            <a:off x="3026497" y="4412821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Förlust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400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96C45E4F-96BC-A154-283B-B413C2D74808}"/>
              </a:ext>
            </a:extLst>
          </p:cNvPr>
          <p:cNvSpPr txBox="1"/>
          <p:nvPr/>
        </p:nvSpPr>
        <p:spPr>
          <a:xfrm>
            <a:off x="5469566" y="4387337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Förlust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2 600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" name="Platshållare för text 22">
            <a:extLst>
              <a:ext uri="{FF2B5EF4-FFF2-40B4-BE49-F238E27FC236}">
                <a16:creationId xmlns:a16="http://schemas.microsoft.com/office/drawing/2014/main" id="{BD4BB7BB-1F1E-8E1B-E785-A864E62E76D3}"/>
              </a:ext>
            </a:extLst>
          </p:cNvPr>
          <p:cNvSpPr txBox="1">
            <a:spLocks/>
          </p:cNvSpPr>
          <p:nvPr/>
        </p:nvSpPr>
        <p:spPr>
          <a:xfrm>
            <a:off x="207471" y="1041445"/>
            <a:ext cx="8426450" cy="325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i="1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  <a:lvl2pPr marL="144000" indent="-144000" algn="l" defTabSz="457200" rtl="0" eaLnBrk="1" latinLnBrk="0" hangingPunct="1">
              <a:spcBef>
                <a:spcPts val="600"/>
              </a:spcBef>
              <a:buFont typeface="Wingdings" charset="2"/>
              <a:buChar char="§"/>
              <a:defRPr sz="160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2pPr>
            <a:lvl3pPr marL="288000" indent="-144000" algn="l" defTabSz="457200" rtl="0" eaLnBrk="1" latinLnBrk="0" hangingPunct="1">
              <a:spcBef>
                <a:spcPts val="100"/>
              </a:spcBef>
              <a:buFont typeface="Arial"/>
              <a:buChar char="–"/>
              <a:defRPr sz="1400" b="0" i="1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3pPr>
            <a:lvl4pPr marL="0" indent="0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Tx/>
              <a:buNone/>
              <a:defRPr sz="1400" b="0" i="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4pPr>
            <a:lvl5pPr marL="126000" indent="-126000" algn="l" defTabSz="4572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 i="0" kern="1200" spc="-2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5pPr>
            <a:lvl6pPr marL="252000" indent="-126000" algn="l" defTabSz="457200" rtl="0" eaLnBrk="1" latinLnBrk="0" hangingPunct="1">
              <a:spcBef>
                <a:spcPts val="100"/>
              </a:spcBef>
              <a:buFont typeface="Corbel" panose="020B0503020204020204" pitchFamily="34" charset="0"/>
              <a:buChar char="–"/>
              <a:defRPr sz="1200" i="1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ts val="400"/>
              </a:spcBef>
              <a:buFont typeface="Wingdings" panose="05000000000000000000" pitchFamily="2" charset="2"/>
              <a:buNone/>
              <a:defRPr sz="1200" b="0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4572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200" i="0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108000" algn="l" defTabSz="457200" rtl="0" eaLnBrk="1" latinLnBrk="0" hangingPunct="1">
              <a:spcBef>
                <a:spcPts val="100"/>
              </a:spcBef>
              <a:buFont typeface="Corbel" panose="020B0503020204020204" pitchFamily="34" charset="0"/>
              <a:buChar char="–"/>
              <a:defRPr sz="1000" i="1" kern="1200" spc="-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/>
              <a:t>Privatanställd tjänsteman med en bruttolön på 40 000 kronor i månaden. Tjänstepension ITP 1. </a:t>
            </a:r>
          </a:p>
          <a:p>
            <a:endParaRPr lang="sv-SE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80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5198CB8B-0156-C507-64B9-ADEA2A5846A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FBD4A046-F0ED-06C4-C91A-5BABC4CE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62121"/>
            <a:ext cx="8426450" cy="439200"/>
          </a:xfrm>
        </p:spPr>
        <p:txBody>
          <a:bodyPr/>
          <a:lstStyle/>
          <a:p>
            <a:r>
              <a:rPr lang="sv-SE" dirty="0"/>
              <a:t>Så påverkas din pension av arbetslöshet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EDD733FF-02E6-35F5-B83A-3F6336D98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955820"/>
            <a:ext cx="8426450" cy="325014"/>
          </a:xfrm>
        </p:spPr>
        <p:txBody>
          <a:bodyPr/>
          <a:lstStyle/>
          <a:p>
            <a:r>
              <a:rPr lang="sv-SE" sz="1400" dirty="0"/>
              <a:t>Privatanställd tjänsteman med en bruttolön på 40 000 kronor i månaden. Tjänstepension ITP 1.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CB37E0F-421A-3DA5-14B1-742F669FE3CF}"/>
              </a:ext>
            </a:extLst>
          </p:cNvPr>
          <p:cNvSpPr txBox="1"/>
          <p:nvPr/>
        </p:nvSpPr>
        <p:spPr>
          <a:xfrm>
            <a:off x="2866956" y="1599075"/>
            <a:ext cx="2245501" cy="334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</p:spPr>
        <p:txBody>
          <a:bodyPr wrap="square" lIns="0" tIns="54000" rIns="0" bIns="0" rtlCol="0" anchor="t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5C00B68-F3C5-9522-E2D5-F94DCA20D968}"/>
              </a:ext>
            </a:extLst>
          </p:cNvPr>
          <p:cNvSpPr txBox="1"/>
          <p:nvPr/>
        </p:nvSpPr>
        <p:spPr>
          <a:xfrm>
            <a:off x="613465" y="2892292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Arbeta fram till 65 års åldern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E470748-6D4E-6C43-9862-FC56A9797EDC}"/>
              </a:ext>
            </a:extLst>
          </p:cNvPr>
          <p:cNvSpPr txBox="1"/>
          <p:nvPr/>
        </p:nvSpPr>
        <p:spPr>
          <a:xfrm>
            <a:off x="613465" y="3392913"/>
            <a:ext cx="1793330" cy="49678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Går i pension vid 65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ADDED2B-1F43-B514-733B-548E7776BEA2}"/>
              </a:ext>
            </a:extLst>
          </p:cNvPr>
          <p:cNvSpPr txBox="1"/>
          <p:nvPr/>
        </p:nvSpPr>
        <p:spPr>
          <a:xfrm>
            <a:off x="613465" y="3964896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Total pension brutto 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24 200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5E1A85E-7629-7D36-789A-56CA4035B6F0}"/>
              </a:ext>
            </a:extLst>
          </p:cNvPr>
          <p:cNvSpPr txBox="1"/>
          <p:nvPr/>
        </p:nvSpPr>
        <p:spPr>
          <a:xfrm>
            <a:off x="467574" y="1588677"/>
            <a:ext cx="2245501" cy="334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</p:spPr>
        <p:txBody>
          <a:bodyPr wrap="square" lIns="0" tIns="54000" rIns="0" bIns="0" rtlCol="0" anchor="t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D0EB0D8-3F37-DC46-E5D2-F9D77DF9FBFF}"/>
              </a:ext>
            </a:extLst>
          </p:cNvPr>
          <p:cNvSpPr txBox="1"/>
          <p:nvPr/>
        </p:nvSpPr>
        <p:spPr>
          <a:xfrm>
            <a:off x="765865" y="2873660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Blir arbetslös vid 61 år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Får A-kassa i 1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BC9A970-44EE-D442-42A8-1163F6EFA3F7}"/>
              </a:ext>
            </a:extLst>
          </p:cNvPr>
          <p:cNvSpPr txBox="1"/>
          <p:nvPr/>
        </p:nvSpPr>
        <p:spPr>
          <a:xfrm>
            <a:off x="765865" y="3374281"/>
            <a:ext cx="1793330" cy="41958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Går i pension vid 65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6CB18E8-C2C7-FFAC-DAB7-6A7AD08CA0DD}"/>
              </a:ext>
            </a:extLst>
          </p:cNvPr>
          <p:cNvSpPr txBox="1"/>
          <p:nvPr/>
        </p:nvSpPr>
        <p:spPr>
          <a:xfrm>
            <a:off x="765865" y="3893640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Total pension brutto 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22 700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F845A6E-3492-79E5-6725-1CEF148F61D9}"/>
              </a:ext>
            </a:extLst>
          </p:cNvPr>
          <p:cNvSpPr txBox="1"/>
          <p:nvPr/>
        </p:nvSpPr>
        <p:spPr>
          <a:xfrm>
            <a:off x="3072192" y="2872623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lvl="0" algn="ctr" defTabSz="342900">
              <a:defRPr/>
            </a:pPr>
            <a:r>
              <a:rPr lang="sv-SE" sz="900" i="1" dirty="0">
                <a:solidFill>
                  <a:schemeClr val="bg1"/>
                </a:solidFill>
                <a:latin typeface="Source Sans Pro Light" panose="020F0502020204030204" pitchFamily="34" charset="0"/>
                <a:ea typeface="Arial" charset="0"/>
                <a:cs typeface="Arial" charset="0"/>
              </a:rPr>
              <a:t>Bli arbetslös vid 60 år </a:t>
            </a:r>
            <a:br>
              <a:rPr lang="sv-SE" sz="900" i="1" dirty="0">
                <a:solidFill>
                  <a:schemeClr val="bg1"/>
                </a:solidFill>
                <a:latin typeface="Source Sans Pro Light" panose="020F0502020204030204" pitchFamily="34" charset="0"/>
                <a:ea typeface="Arial" charset="0"/>
                <a:cs typeface="Arial" charset="0"/>
              </a:rPr>
            </a:br>
            <a:r>
              <a:rPr lang="sv-SE" sz="900" i="1" dirty="0">
                <a:solidFill>
                  <a:schemeClr val="bg1"/>
                </a:solidFill>
                <a:latin typeface="Source Sans Pro Light" panose="020F0502020204030204" pitchFamily="34" charset="0"/>
                <a:ea typeface="Arial" charset="0"/>
                <a:cs typeface="Arial" charset="0"/>
              </a:rPr>
              <a:t>Får A-kassa 1 år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7EE6CA-2B6A-DEE9-253F-6A91742B7187}"/>
              </a:ext>
            </a:extLst>
          </p:cNvPr>
          <p:cNvSpPr txBox="1"/>
          <p:nvPr/>
        </p:nvSpPr>
        <p:spPr>
          <a:xfrm>
            <a:off x="3047685" y="3390779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Går i pension vid 64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2D1024C-BA46-BC3F-8358-489FA3965BF5}"/>
              </a:ext>
            </a:extLst>
          </p:cNvPr>
          <p:cNvSpPr txBox="1"/>
          <p:nvPr/>
        </p:nvSpPr>
        <p:spPr>
          <a:xfrm>
            <a:off x="3047685" y="3901587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Total pension brutto 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19 800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8150195-29B2-4B5D-33D8-5512931B4F39}"/>
              </a:ext>
            </a:extLst>
          </p:cNvPr>
          <p:cNvSpPr txBox="1"/>
          <p:nvPr/>
        </p:nvSpPr>
        <p:spPr>
          <a:xfrm>
            <a:off x="5266338" y="1581307"/>
            <a:ext cx="2245501" cy="334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dash"/>
          </a:ln>
        </p:spPr>
        <p:txBody>
          <a:bodyPr wrap="square" lIns="0" tIns="54000" rIns="0" bIns="0" rtlCol="0" anchor="t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40795D1-7972-5898-0F04-D17B98D353ED}"/>
              </a:ext>
            </a:extLst>
          </p:cNvPr>
          <p:cNvSpPr txBox="1"/>
          <p:nvPr/>
        </p:nvSpPr>
        <p:spPr>
          <a:xfrm>
            <a:off x="5492423" y="2885785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endParaRPr lang="sv-SE" sz="900" i="1" dirty="0">
              <a:solidFill>
                <a:schemeClr val="bg1"/>
              </a:solidFill>
            </a:endParaRPr>
          </a:p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Blir arbetslös vid 63 år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Får A-kassa i 1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7687942-26A4-C7C6-653A-F903F226E081}"/>
              </a:ext>
            </a:extLst>
          </p:cNvPr>
          <p:cNvSpPr txBox="1"/>
          <p:nvPr/>
        </p:nvSpPr>
        <p:spPr>
          <a:xfrm>
            <a:off x="5476500" y="3393542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Går i pension vid 64 år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72E8C099-0C24-6B0F-C050-12AEBECA6A70}"/>
              </a:ext>
            </a:extLst>
          </p:cNvPr>
          <p:cNvSpPr txBox="1"/>
          <p:nvPr/>
        </p:nvSpPr>
        <p:spPr>
          <a:xfrm>
            <a:off x="5476500" y="3895757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Total pension brutto 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21 900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6384B45C-C962-45F9-0FF9-1BE5146ADA21}"/>
              </a:ext>
            </a:extLst>
          </p:cNvPr>
          <p:cNvSpPr/>
          <p:nvPr/>
        </p:nvSpPr>
        <p:spPr>
          <a:xfrm>
            <a:off x="967999" y="1770566"/>
            <a:ext cx="1304738" cy="966018"/>
          </a:xfrm>
          <a:prstGeom prst="ellipse">
            <a:avLst/>
          </a:prstGeom>
          <a:solidFill>
            <a:schemeClr val="accent5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sz="14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Anders</a:t>
            </a: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CCFC4F6F-5F66-555A-C0EA-BA72A7D83242}"/>
              </a:ext>
            </a:extLst>
          </p:cNvPr>
          <p:cNvSpPr/>
          <p:nvPr/>
        </p:nvSpPr>
        <p:spPr>
          <a:xfrm>
            <a:off x="3411070" y="1835551"/>
            <a:ext cx="1414930" cy="915294"/>
          </a:xfrm>
          <a:prstGeom prst="ellipse">
            <a:avLst/>
          </a:prstGeom>
          <a:solidFill>
            <a:schemeClr val="accent5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sz="14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Magnus</a:t>
            </a:r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A8AB9B37-1AFC-F577-63BA-C0A3C9A2C9BD}"/>
              </a:ext>
            </a:extLst>
          </p:cNvPr>
          <p:cNvSpPr/>
          <p:nvPr/>
        </p:nvSpPr>
        <p:spPr>
          <a:xfrm>
            <a:off x="5738328" y="1835551"/>
            <a:ext cx="1179292" cy="914400"/>
          </a:xfrm>
          <a:prstGeom prst="ellipse">
            <a:avLst/>
          </a:prstGeom>
          <a:solidFill>
            <a:schemeClr val="accent5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sz="14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Rosa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F3A439E-B42B-30CC-1314-E4DC9AA481DD}"/>
              </a:ext>
            </a:extLst>
          </p:cNvPr>
          <p:cNvSpPr txBox="1"/>
          <p:nvPr/>
        </p:nvSpPr>
        <p:spPr>
          <a:xfrm>
            <a:off x="765865" y="4375950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Förlust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1 500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3062DFD-163A-DAF2-E0B4-5DBC5FC66130}"/>
              </a:ext>
            </a:extLst>
          </p:cNvPr>
          <p:cNvSpPr txBox="1"/>
          <p:nvPr/>
        </p:nvSpPr>
        <p:spPr>
          <a:xfrm>
            <a:off x="3060151" y="4387907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Förlust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4 400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9089686-A20B-6A5C-622E-AA6B2532685B}"/>
              </a:ext>
            </a:extLst>
          </p:cNvPr>
          <p:cNvSpPr txBox="1"/>
          <p:nvPr/>
        </p:nvSpPr>
        <p:spPr>
          <a:xfrm>
            <a:off x="5493711" y="4372193"/>
            <a:ext cx="1793330" cy="42045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342900">
              <a:defRPr/>
            </a:pPr>
            <a:r>
              <a:rPr lang="sv-SE" sz="900" i="1" dirty="0">
                <a:solidFill>
                  <a:schemeClr val="bg1"/>
                </a:solidFill>
              </a:rPr>
              <a:t>Förlust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2 300 kr/mån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8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6" y="249236"/>
            <a:ext cx="8426450" cy="576000"/>
          </a:xfrm>
        </p:spPr>
        <p:txBody>
          <a:bodyPr/>
          <a:lstStyle/>
          <a:p>
            <a:r>
              <a:rPr lang="sv-SE" b="0"/>
              <a:t>Kontaktuppgifter</a:t>
            </a:r>
            <a:endParaRPr lang="sv-SE" b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288375" y="2397256"/>
            <a:ext cx="5320714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de-D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Trifa Chireh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Pensionsekonom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Länsförsäkringar 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Mob.tel. 0730 – 94 28 52</a:t>
            </a: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trifa.chireh@lansforsakringar.se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Länsförsäkringar presskontakt</a:t>
            </a:r>
            <a:endParaRPr lang="nb-NO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nb-NO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08-588 418 50</a:t>
            </a:r>
            <a:endParaRPr lang="de-DE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press@lansforsakringar.se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695A6A-4848-D292-0B3B-9222B69C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75" y="861658"/>
            <a:ext cx="1278336" cy="13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5932"/>
      </p:ext>
    </p:extLst>
  </p:cSld>
  <p:clrMapOvr>
    <a:masterClrMapping/>
  </p:clrMapOvr>
</p:sld>
</file>

<file path=ppt/theme/theme1.xml><?xml version="1.0" encoding="utf-8"?>
<a:theme xmlns:a="http://schemas.openxmlformats.org/drawingml/2006/main" name="Länsförsäkringar">
  <a:themeElements>
    <a:clrScheme name="Länsförsäkringar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PP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38100">
          <a:noFill/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accent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Länsförsäkringar Blå">
      <a:srgbClr val="005AA0"/>
    </a:custClr>
    <a:custClr>
      <a:srgbClr val="00427A"/>
    </a:custClr>
    <a:custClr>
      <a:srgbClr val="4495D1"/>
    </a:custClr>
    <a:custClr>
      <a:srgbClr val="76BBE7"/>
    </a:custClr>
    <a:custClr>
      <a:srgbClr val="BADAF3"/>
    </a:custClr>
    <a:custClr name="Länsförsäkringar Röd">
      <a:srgbClr val="E30613"/>
    </a:custClr>
    <a:custClr>
      <a:srgbClr val="910C19"/>
    </a:custClr>
    <a:custClr>
      <a:srgbClr val="F15C5B"/>
    </a:custClr>
    <a:custClr>
      <a:srgbClr val="F5989D"/>
    </a:custClr>
    <a:custClr>
      <a:srgbClr val="FAD5DB"/>
    </a:custClr>
  </a:custClrLst>
  <a:extLst>
    <a:ext uri="{05A4C25C-085E-4340-85A3-A5531E510DB2}">
      <thm15:themeFamily xmlns:thm15="http://schemas.microsoft.com/office/thememl/2012/main" name="Länsförsäkringar.potx" id="{E2F7003E-A596-4A41-99F7-6D2290B4A8B6}" vid="{E90ECE63-AA3C-464B-BFFE-68F3C0BE36B3}"/>
    </a:ext>
  </a:extLst>
</a:theme>
</file>

<file path=ppt/theme/theme2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4" ma:contentTypeDescription="Skapa ett nytt dokument." ma:contentTypeScope="" ma:versionID="fca763d87074c0a6fdc63c94ea52200b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8b42dcf8825a73a1f13d4b08dc05c3c9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eaa7d78-03e5-4bbd-a481-ef22043eef7d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81C7FB21-6844-4895-A413-FADB432AA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2CC887-55E9-4148-B307-210A3752C2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D64DF-6CF5-42E3-AEFE-46FDC9DF0279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2988</TotalTime>
  <Words>465</Words>
  <Application>Microsoft Office PowerPoint</Application>
  <PresentationFormat>Bildspel på skärmen (16:9)</PresentationFormat>
  <Paragraphs>75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Arial</vt:lpstr>
      <vt:lpstr>Calibri</vt:lpstr>
      <vt:lpstr>Corbel</vt:lpstr>
      <vt:lpstr>Lucida Bright</vt:lpstr>
      <vt:lpstr>Source Sans Pro</vt:lpstr>
      <vt:lpstr>Source Sans Pro Light</vt:lpstr>
      <vt:lpstr>Wingdings</vt:lpstr>
      <vt:lpstr>Länsförsäkringar</vt:lpstr>
      <vt:lpstr>Hur påverkar arbetslöshet efter 60 år pensionen</vt:lpstr>
      <vt:lpstr>Så har vi räknat</vt:lpstr>
      <vt:lpstr>Så påverkas din pension av arbetslöshet</vt:lpstr>
      <vt:lpstr>Så påverkas din pension av arbetslöshet</vt:lpstr>
      <vt:lpstr>Kontaktuppgifter</vt:lpstr>
    </vt:vector>
  </TitlesOfParts>
  <Company>L?nsf?rs?kringar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påverkar arbetslöshet efter 60 år pensionen</dc:title>
  <dc:creator>Trifa Chireh</dc:creator>
  <cp:lastModifiedBy>Lena Bivner</cp:lastModifiedBy>
  <cp:revision>10</cp:revision>
  <cp:lastPrinted>2016-11-29T11:49:59Z</cp:lastPrinted>
  <dcterms:created xsi:type="dcterms:W3CDTF">2023-10-25T10:56:46Z</dcterms:created>
  <dcterms:modified xsi:type="dcterms:W3CDTF">2024-10-15T15:11:35Z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468800</vt:r8>
  </property>
  <property fmtid="{D5CDD505-2E9C-101B-9397-08002B2CF9AE}" pid="4" name="MSIP_Label_5a125809-f7f8-456f-9019-c72184f8814c_Enabled">
    <vt:lpwstr>true</vt:lpwstr>
  </property>
  <property fmtid="{D5CDD505-2E9C-101B-9397-08002B2CF9AE}" pid="5" name="MSIP_Label_5a125809-f7f8-456f-9019-c72184f8814c_SetDate">
    <vt:lpwstr>2023-11-08T12:09:32Z</vt:lpwstr>
  </property>
  <property fmtid="{D5CDD505-2E9C-101B-9397-08002B2CF9AE}" pid="6" name="MSIP_Label_5a125809-f7f8-456f-9019-c72184f8814c_Method">
    <vt:lpwstr>Privileged</vt:lpwstr>
  </property>
  <property fmtid="{D5CDD505-2E9C-101B-9397-08002B2CF9AE}" pid="7" name="MSIP_Label_5a125809-f7f8-456f-9019-c72184f8814c_Name">
    <vt:lpwstr>Publik</vt:lpwstr>
  </property>
  <property fmtid="{D5CDD505-2E9C-101B-9397-08002B2CF9AE}" pid="8" name="MSIP_Label_5a125809-f7f8-456f-9019-c72184f8814c_SiteId">
    <vt:lpwstr>1e4e7cc6-7b26-46be-915e-cd1c8633e92f</vt:lpwstr>
  </property>
  <property fmtid="{D5CDD505-2E9C-101B-9397-08002B2CF9AE}" pid="9" name="MSIP_Label_5a125809-f7f8-456f-9019-c72184f8814c_ActionId">
    <vt:lpwstr>07ae2495-9120-4243-8cf1-8c72699ed106</vt:lpwstr>
  </property>
  <property fmtid="{D5CDD505-2E9C-101B-9397-08002B2CF9AE}" pid="10" name="MSIP_Label_5a125809-f7f8-456f-9019-c72184f8814c_ContentBits">
    <vt:lpwstr>2</vt:lpwstr>
  </property>
</Properties>
</file>