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60" r:id="rId4"/>
    <p:sldMasterId id="2147483919" r:id="rId5"/>
    <p:sldMasterId id="2147483966" r:id="rId6"/>
    <p:sldMasterId id="2147483992" r:id="rId7"/>
  </p:sldMasterIdLst>
  <p:notesMasterIdLst>
    <p:notesMasterId r:id="rId29"/>
  </p:notesMasterIdLst>
  <p:handoutMasterIdLst>
    <p:handoutMasterId r:id="rId30"/>
  </p:handoutMasterIdLst>
  <p:sldIdLst>
    <p:sldId id="580" r:id="rId8"/>
    <p:sldId id="579" r:id="rId9"/>
    <p:sldId id="517" r:id="rId10"/>
    <p:sldId id="605" r:id="rId11"/>
    <p:sldId id="612" r:id="rId12"/>
    <p:sldId id="606" r:id="rId13"/>
    <p:sldId id="620" r:id="rId14"/>
    <p:sldId id="608" r:id="rId15"/>
    <p:sldId id="611" r:id="rId16"/>
    <p:sldId id="613" r:id="rId17"/>
    <p:sldId id="609" r:id="rId18"/>
    <p:sldId id="615" r:id="rId19"/>
    <p:sldId id="616" r:id="rId20"/>
    <p:sldId id="607" r:id="rId21"/>
    <p:sldId id="617" r:id="rId22"/>
    <p:sldId id="545" r:id="rId23"/>
    <p:sldId id="618" r:id="rId24"/>
    <p:sldId id="594" r:id="rId25"/>
    <p:sldId id="619" r:id="rId26"/>
    <p:sldId id="598" r:id="rId27"/>
    <p:sldId id="58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046734-B94C-8145-6287-80A7D88FA948}" name="Anton Wallin" initials="AW" userId="S::Anton.Wallin@veriangroup.com::fe3a1f89-291c-4506-adce-817644983930" providerId="AD"/>
  <p188:author id="{E76D4651-F1EF-21DA-6E2F-BBFB767E17A9}" name="Lou, Cyndi" initials="LC" userId="S::Cyndi.Lou@kantar.com::a340587f-e472-4971-862b-95192ab862dd" providerId="AD"/>
  <p188:author id="{CFF36393-3D56-CE74-41E1-5231D7EA6192}" name="Sonja von Lochow" initials="SvL" userId="S::sonja.von.lochow@veriangroup.com::84ef78b0-e2ec-4197-8bf9-d5cd2867173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onja von Lochow"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9090"/>
    <a:srgbClr val="736868"/>
    <a:srgbClr val="FFFFFF"/>
    <a:srgbClr val="BAB0AB"/>
    <a:srgbClr val="D3C8BD"/>
    <a:srgbClr val="F9EEE3"/>
    <a:srgbClr val="FFE5D0"/>
    <a:srgbClr val="DBF2EF"/>
    <a:srgbClr val="8FD6CE"/>
    <a:srgbClr val="6F01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just format 1 - Dekorfärg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FECB4D8-DB02-4DC6-A0A2-4F2EBAE1DC90}" styleName="Mellanmörkt format 1 - Dekorfär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6017" autoAdjust="0"/>
  </p:normalViewPr>
  <p:slideViewPr>
    <p:cSldViewPr snapToGrid="0">
      <p:cViewPr varScale="1">
        <p:scale>
          <a:sx n="61" d="100"/>
          <a:sy n="61" d="100"/>
        </p:scale>
        <p:origin x="696"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4764"/>
    </p:cViewPr>
  </p:sorterViewPr>
  <p:notesViewPr>
    <p:cSldViewPr snapToGrid="0">
      <p:cViewPr>
        <p:scale>
          <a:sx n="1" d="2"/>
          <a:sy n="1" d="2"/>
        </p:scale>
        <p:origin x="4632" y="14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8/10/relationships/authors" Targe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59677539956321E-2"/>
          <c:y val="5.0750514289047269E-2"/>
          <c:w val="0.93165427237851695"/>
          <c:h val="0.73695392480225563"/>
        </c:manualLayout>
      </c:layout>
      <c:barChart>
        <c:barDir val="col"/>
        <c:grouping val="clustered"/>
        <c:varyColors val="0"/>
        <c:ser>
          <c:idx val="0"/>
          <c:order val="0"/>
          <c:tx>
            <c:strRef>
              <c:f>Blad1!$B$1</c:f>
              <c:strCache>
                <c:ptCount val="1"/>
                <c:pt idx="0">
                  <c:v>Serie 1</c:v>
                </c:pt>
              </c:strCache>
            </c:strRef>
          </c:tx>
          <c:spPr>
            <a:solidFill>
              <a:schemeClr val="accent6"/>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5BB6-48FB-911B-520115CA4E60}"/>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5BB6-48FB-911B-520115CA4E60}"/>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5BB6-48FB-911B-520115CA4E60}"/>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7-5BB6-48FB-911B-520115CA4E60}"/>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Blad1!$A$4:$A$9</c:f>
              <c:strCache>
                <c:ptCount val="6"/>
                <c:pt idx="0">
                  <c:v>Kvinna</c:v>
                </c:pt>
                <c:pt idx="1">
                  <c:v>Man</c:v>
                </c:pt>
                <c:pt idx="3">
                  <c:v>18-29 år</c:v>
                </c:pt>
                <c:pt idx="4">
                  <c:v>30-49 år</c:v>
                </c:pt>
                <c:pt idx="5">
                  <c:v>50+ år</c:v>
                </c:pt>
              </c:strCache>
            </c:strRef>
          </c:cat>
          <c:val>
            <c:numRef>
              <c:f>Blad1!$B$4:$B$9</c:f>
              <c:numCache>
                <c:formatCode>General</c:formatCode>
                <c:ptCount val="6"/>
                <c:pt idx="0">
                  <c:v>54</c:v>
                </c:pt>
                <c:pt idx="1">
                  <c:v>46</c:v>
                </c:pt>
                <c:pt idx="3">
                  <c:v>35</c:v>
                </c:pt>
                <c:pt idx="4">
                  <c:v>41</c:v>
                </c:pt>
                <c:pt idx="5">
                  <c:v>25</c:v>
                </c:pt>
              </c:numCache>
            </c:numRef>
          </c:val>
          <c:extLst>
            <c:ext xmlns:c16="http://schemas.microsoft.com/office/drawing/2014/chart" uri="{C3380CC4-5D6E-409C-BE32-E72D297353CC}">
              <c16:uniqueId val="{00000008-5BB6-48FB-911B-520115CA4E60}"/>
            </c:ext>
          </c:extLst>
        </c:ser>
        <c:dLbls>
          <c:dLblPos val="outEnd"/>
          <c:showLegendKey val="0"/>
          <c:showVal val="1"/>
          <c:showCatName val="0"/>
          <c:showSerName val="0"/>
          <c:showPercent val="0"/>
          <c:showBubbleSize val="0"/>
        </c:dLbls>
        <c:gapWidth val="219"/>
        <c:overlap val="-27"/>
        <c:axId val="1730170144"/>
        <c:axId val="1730155168"/>
      </c:barChart>
      <c:catAx>
        <c:axId val="173017014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1730155168"/>
        <c:crosses val="autoZero"/>
        <c:auto val="1"/>
        <c:lblAlgn val="ctr"/>
        <c:lblOffset val="100"/>
        <c:noMultiLvlLbl val="0"/>
      </c:catAx>
      <c:valAx>
        <c:axId val="1730155168"/>
        <c:scaling>
          <c:orientation val="minMax"/>
          <c:max val="100"/>
        </c:scaling>
        <c:delete val="1"/>
        <c:axPos val="l"/>
        <c:numFmt formatCode="General" sourceLinked="1"/>
        <c:majorTickMark val="out"/>
        <c:minorTickMark val="none"/>
        <c:tickLblPos val="nextTo"/>
        <c:crossAx val="1730170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246588680541117"/>
          <c:y val="8.9665480688600474E-2"/>
          <c:w val="0.51223221096968774"/>
          <c:h val="0.87313345595215686"/>
        </c:manualLayout>
      </c:layout>
      <c:barChart>
        <c:barDir val="bar"/>
        <c:grouping val="clustered"/>
        <c:varyColors val="0"/>
        <c:ser>
          <c:idx val="0"/>
          <c:order val="0"/>
          <c:tx>
            <c:strRef>
              <c:f>Blad1!$B$1</c:f>
              <c:strCache>
                <c:ptCount val="1"/>
                <c:pt idx="0">
                  <c:v>2024</c:v>
                </c:pt>
              </c:strCache>
            </c:strRef>
          </c:tx>
          <c:spPr>
            <a:solidFill>
              <a:schemeClr val="accent5"/>
            </a:solidFill>
            <a:ln>
              <a:solidFill>
                <a:schemeClr val="bg1"/>
              </a:solidFill>
            </a:ln>
            <a:effectLst/>
          </c:spPr>
          <c:invertIfNegative val="0"/>
          <c:dPt>
            <c:idx val="0"/>
            <c:invertIfNegative val="0"/>
            <c:bubble3D val="0"/>
            <c:spPr>
              <a:solidFill>
                <a:schemeClr val="accent6"/>
              </a:solidFill>
              <a:ln>
                <a:solidFill>
                  <a:schemeClr val="bg1"/>
                </a:solidFill>
              </a:ln>
              <a:effectLst/>
            </c:spPr>
            <c:extLst>
              <c:ext xmlns:c16="http://schemas.microsoft.com/office/drawing/2014/chart" uri="{C3380CC4-5D6E-409C-BE32-E72D297353CC}">
                <c16:uniqueId val="{00000007-59E1-42C0-A06C-38565D77335A}"/>
              </c:ext>
            </c:extLst>
          </c:dPt>
          <c:dPt>
            <c:idx val="1"/>
            <c:invertIfNegative val="0"/>
            <c:bubble3D val="0"/>
            <c:spPr>
              <a:solidFill>
                <a:schemeClr val="accent5"/>
              </a:solidFill>
              <a:ln>
                <a:solidFill>
                  <a:schemeClr val="bg1"/>
                </a:solidFill>
              </a:ln>
              <a:effectLst/>
            </c:spPr>
            <c:extLst>
              <c:ext xmlns:c16="http://schemas.microsoft.com/office/drawing/2014/chart" uri="{C3380CC4-5D6E-409C-BE32-E72D297353CC}">
                <c16:uniqueId val="{00000001-59E1-42C0-A06C-38565D77335A}"/>
              </c:ext>
            </c:extLst>
          </c:dPt>
          <c:dPt>
            <c:idx val="2"/>
            <c:invertIfNegative val="0"/>
            <c:bubble3D val="0"/>
            <c:spPr>
              <a:solidFill>
                <a:schemeClr val="accent5"/>
              </a:solidFill>
              <a:ln>
                <a:solidFill>
                  <a:schemeClr val="bg1"/>
                </a:solidFill>
              </a:ln>
              <a:effectLst/>
            </c:spPr>
            <c:extLst>
              <c:ext xmlns:c16="http://schemas.microsoft.com/office/drawing/2014/chart" uri="{C3380CC4-5D6E-409C-BE32-E72D297353CC}">
                <c16:uniqueId val="{00000002-59E1-42C0-A06C-38565D77335A}"/>
              </c:ext>
            </c:extLst>
          </c:dPt>
          <c:dPt>
            <c:idx val="3"/>
            <c:invertIfNegative val="0"/>
            <c:bubble3D val="0"/>
            <c:spPr>
              <a:solidFill>
                <a:schemeClr val="accent5"/>
              </a:solidFill>
              <a:ln>
                <a:solidFill>
                  <a:schemeClr val="bg1"/>
                </a:solidFill>
              </a:ln>
              <a:effectLst/>
            </c:spPr>
            <c:extLst>
              <c:ext xmlns:c16="http://schemas.microsoft.com/office/drawing/2014/chart" uri="{C3380CC4-5D6E-409C-BE32-E72D297353CC}">
                <c16:uniqueId val="{00000003-59E1-42C0-A06C-38565D77335A}"/>
              </c:ext>
            </c:extLst>
          </c:dPt>
          <c:dPt>
            <c:idx val="4"/>
            <c:invertIfNegative val="0"/>
            <c:bubble3D val="0"/>
            <c:spPr>
              <a:solidFill>
                <a:schemeClr val="accent5"/>
              </a:solidFill>
              <a:ln>
                <a:solidFill>
                  <a:schemeClr val="bg1"/>
                </a:solidFill>
              </a:ln>
              <a:effectLst/>
            </c:spPr>
            <c:extLst>
              <c:ext xmlns:c16="http://schemas.microsoft.com/office/drawing/2014/chart" uri="{C3380CC4-5D6E-409C-BE32-E72D297353CC}">
                <c16:uniqueId val="{00000004-59E1-42C0-A06C-38565D77335A}"/>
              </c:ext>
            </c:extLst>
          </c:dPt>
          <c:dPt>
            <c:idx val="5"/>
            <c:invertIfNegative val="0"/>
            <c:bubble3D val="0"/>
            <c:spPr>
              <a:solidFill>
                <a:schemeClr val="accent5"/>
              </a:solidFill>
              <a:ln>
                <a:solidFill>
                  <a:schemeClr val="bg1"/>
                </a:solidFill>
              </a:ln>
              <a:effectLst/>
            </c:spPr>
            <c:extLst>
              <c:ext xmlns:c16="http://schemas.microsoft.com/office/drawing/2014/chart" uri="{C3380CC4-5D6E-409C-BE32-E72D297353CC}">
                <c16:uniqueId val="{00000005-59E1-42C0-A06C-38565D77335A}"/>
              </c:ext>
            </c:extLst>
          </c:dPt>
          <c:dPt>
            <c:idx val="6"/>
            <c:invertIfNegative val="0"/>
            <c:bubble3D val="0"/>
            <c:spPr>
              <a:solidFill>
                <a:schemeClr val="accent5"/>
              </a:solidFill>
              <a:ln>
                <a:solidFill>
                  <a:schemeClr val="bg1"/>
                </a:solidFill>
              </a:ln>
              <a:effectLst/>
            </c:spPr>
            <c:extLst>
              <c:ext xmlns:c16="http://schemas.microsoft.com/office/drawing/2014/chart" uri="{C3380CC4-5D6E-409C-BE32-E72D297353CC}">
                <c16:uniqueId val="{00000006-59E1-42C0-A06C-38565D77335A}"/>
              </c:ext>
            </c:extLst>
          </c:dPt>
          <c:dPt>
            <c:idx val="7"/>
            <c:invertIfNegative val="0"/>
            <c:bubble3D val="0"/>
            <c:spPr>
              <a:solidFill>
                <a:schemeClr val="accent5"/>
              </a:solidFill>
              <a:ln>
                <a:solidFill>
                  <a:schemeClr val="bg1"/>
                </a:solidFill>
              </a:ln>
              <a:effectLst/>
            </c:spPr>
            <c:extLst>
              <c:ext xmlns:c16="http://schemas.microsoft.com/office/drawing/2014/chart" uri="{C3380CC4-5D6E-409C-BE32-E72D297353CC}">
                <c16:uniqueId val="{00000000-59E1-42C0-A06C-38565D77335A}"/>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Blad1!$A$2:$A$9</c:f>
              <c:strCache>
                <c:ptCount val="8"/>
                <c:pt idx="0">
                  <c:v>Jag informerade ingen</c:v>
                </c:pt>
                <c:pt idx="1">
                  <c:v>Kollega/kollegor</c:v>
                </c:pt>
                <c:pt idx="2">
                  <c:v>Chef eller arbetsledare</c:v>
                </c:pt>
                <c:pt idx="3">
                  <c:v>HR-personal</c:v>
                </c:pt>
                <c:pt idx="4">
                  <c:v>Skyddsombud</c:v>
                </c:pt>
                <c:pt idx="5">
                  <c:v>Fackligt förtreondevald person</c:v>
                </c:pt>
                <c:pt idx="6">
                  <c:v>Annan</c:v>
                </c:pt>
                <c:pt idx="7">
                  <c:v>Vet ej/Vill ej uppge</c:v>
                </c:pt>
              </c:strCache>
            </c:strRef>
          </c:cat>
          <c:val>
            <c:numRef>
              <c:f>Blad1!$B$2:$B$9</c:f>
              <c:numCache>
                <c:formatCode>0</c:formatCode>
                <c:ptCount val="8"/>
                <c:pt idx="0">
                  <c:v>51</c:v>
                </c:pt>
                <c:pt idx="1">
                  <c:v>22</c:v>
                </c:pt>
                <c:pt idx="2">
                  <c:v>19</c:v>
                </c:pt>
                <c:pt idx="3">
                  <c:v>4</c:v>
                </c:pt>
                <c:pt idx="4">
                  <c:v>4</c:v>
                </c:pt>
                <c:pt idx="5">
                  <c:v>4</c:v>
                </c:pt>
                <c:pt idx="6">
                  <c:v>2</c:v>
                </c:pt>
                <c:pt idx="7">
                  <c:v>8</c:v>
                </c:pt>
              </c:numCache>
            </c:numRef>
          </c:val>
          <c:extLst>
            <c:ext xmlns:c16="http://schemas.microsoft.com/office/drawing/2014/chart" uri="{C3380CC4-5D6E-409C-BE32-E72D297353CC}">
              <c16:uniqueId val="{00000000-9DFE-46C3-B559-54149D539A9A}"/>
            </c:ext>
          </c:extLst>
        </c:ser>
        <c:dLbls>
          <c:showLegendKey val="0"/>
          <c:showVal val="0"/>
          <c:showCatName val="0"/>
          <c:showSerName val="0"/>
          <c:showPercent val="0"/>
          <c:showBubbleSize val="0"/>
        </c:dLbls>
        <c:gapWidth val="153"/>
        <c:axId val="1134323807"/>
        <c:axId val="1134325247"/>
      </c:barChart>
      <c:catAx>
        <c:axId val="11343238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crossAx val="1134325247"/>
        <c:crosses val="autoZero"/>
        <c:auto val="1"/>
        <c:lblAlgn val="ctr"/>
        <c:lblOffset val="100"/>
        <c:noMultiLvlLbl val="0"/>
      </c:catAx>
      <c:valAx>
        <c:axId val="1134325247"/>
        <c:scaling>
          <c:orientation val="minMax"/>
          <c:max val="100"/>
        </c:scaling>
        <c:delete val="1"/>
        <c:axPos val="t"/>
        <c:numFmt formatCode="0" sourceLinked="1"/>
        <c:majorTickMark val="out"/>
        <c:minorTickMark val="none"/>
        <c:tickLblPos val="nextTo"/>
        <c:crossAx val="11343238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868988670108838"/>
          <c:y val="8.9665480688600474E-2"/>
          <c:w val="0.56131011329891167"/>
          <c:h val="0.87313345595215686"/>
        </c:manualLayout>
      </c:layout>
      <c:barChart>
        <c:barDir val="bar"/>
        <c:grouping val="clustered"/>
        <c:varyColors val="0"/>
        <c:ser>
          <c:idx val="0"/>
          <c:order val="0"/>
          <c:tx>
            <c:strRef>
              <c:f>Blad1!$B$1</c:f>
              <c:strCache>
                <c:ptCount val="1"/>
                <c:pt idx="0">
                  <c:v>2024</c:v>
                </c:pt>
              </c:strCache>
            </c:strRef>
          </c:tx>
          <c:spPr>
            <a:solidFill>
              <a:schemeClr val="accent1"/>
            </a:solidFill>
            <a:ln>
              <a:solidFill>
                <a:schemeClr val="bg1"/>
              </a:solidFill>
            </a:ln>
            <a:effectLst/>
          </c:spPr>
          <c:invertIfNegative val="0"/>
          <c:dPt>
            <c:idx val="0"/>
            <c:invertIfNegative val="0"/>
            <c:bubble3D val="0"/>
            <c:spPr>
              <a:solidFill>
                <a:schemeClr val="accent1">
                  <a:lumMod val="75000"/>
                </a:schemeClr>
              </a:solidFill>
              <a:ln>
                <a:solidFill>
                  <a:schemeClr val="bg1"/>
                </a:solidFill>
              </a:ln>
              <a:effectLst/>
            </c:spPr>
            <c:extLst>
              <c:ext xmlns:c16="http://schemas.microsoft.com/office/drawing/2014/chart" uri="{C3380CC4-5D6E-409C-BE32-E72D297353CC}">
                <c16:uniqueId val="{00000008-C005-4FFA-8F84-4BD51A79F448}"/>
              </c:ext>
            </c:extLst>
          </c:dPt>
          <c:dPt>
            <c:idx val="1"/>
            <c:invertIfNegative val="0"/>
            <c:bubble3D val="0"/>
            <c:spPr>
              <a:solidFill>
                <a:schemeClr val="accent1"/>
              </a:solidFill>
              <a:ln>
                <a:solidFill>
                  <a:schemeClr val="bg1"/>
                </a:solidFill>
              </a:ln>
              <a:effectLst/>
            </c:spPr>
            <c:extLst>
              <c:ext xmlns:c16="http://schemas.microsoft.com/office/drawing/2014/chart" uri="{C3380CC4-5D6E-409C-BE32-E72D297353CC}">
                <c16:uniqueId val="{00000001-C005-4FFA-8F84-4BD51A79F448}"/>
              </c:ext>
            </c:extLst>
          </c:dPt>
          <c:dPt>
            <c:idx val="2"/>
            <c:invertIfNegative val="0"/>
            <c:bubble3D val="0"/>
            <c:spPr>
              <a:solidFill>
                <a:schemeClr val="accent1"/>
              </a:solidFill>
              <a:ln>
                <a:solidFill>
                  <a:schemeClr val="bg1"/>
                </a:solidFill>
              </a:ln>
              <a:effectLst/>
            </c:spPr>
            <c:extLst>
              <c:ext xmlns:c16="http://schemas.microsoft.com/office/drawing/2014/chart" uri="{C3380CC4-5D6E-409C-BE32-E72D297353CC}">
                <c16:uniqueId val="{00000002-C005-4FFA-8F84-4BD51A79F448}"/>
              </c:ext>
            </c:extLst>
          </c:dPt>
          <c:dPt>
            <c:idx val="3"/>
            <c:invertIfNegative val="0"/>
            <c:bubble3D val="0"/>
            <c:spPr>
              <a:solidFill>
                <a:schemeClr val="accent1"/>
              </a:solidFill>
              <a:ln>
                <a:solidFill>
                  <a:schemeClr val="bg1"/>
                </a:solidFill>
              </a:ln>
              <a:effectLst/>
            </c:spPr>
            <c:extLst>
              <c:ext xmlns:c16="http://schemas.microsoft.com/office/drawing/2014/chart" uri="{C3380CC4-5D6E-409C-BE32-E72D297353CC}">
                <c16:uniqueId val="{00000003-C005-4FFA-8F84-4BD51A79F448}"/>
              </c:ext>
            </c:extLst>
          </c:dPt>
          <c:dPt>
            <c:idx val="4"/>
            <c:invertIfNegative val="0"/>
            <c:bubble3D val="0"/>
            <c:spPr>
              <a:solidFill>
                <a:schemeClr val="accent1"/>
              </a:solidFill>
              <a:ln>
                <a:solidFill>
                  <a:schemeClr val="bg1"/>
                </a:solidFill>
              </a:ln>
              <a:effectLst/>
            </c:spPr>
            <c:extLst>
              <c:ext xmlns:c16="http://schemas.microsoft.com/office/drawing/2014/chart" uri="{C3380CC4-5D6E-409C-BE32-E72D297353CC}">
                <c16:uniqueId val="{00000004-C005-4FFA-8F84-4BD51A79F448}"/>
              </c:ext>
            </c:extLst>
          </c:dPt>
          <c:dPt>
            <c:idx val="5"/>
            <c:invertIfNegative val="0"/>
            <c:bubble3D val="0"/>
            <c:spPr>
              <a:solidFill>
                <a:schemeClr val="accent1"/>
              </a:solidFill>
              <a:ln>
                <a:solidFill>
                  <a:schemeClr val="bg1"/>
                </a:solidFill>
              </a:ln>
              <a:effectLst/>
            </c:spPr>
            <c:extLst>
              <c:ext xmlns:c16="http://schemas.microsoft.com/office/drawing/2014/chart" uri="{C3380CC4-5D6E-409C-BE32-E72D297353CC}">
                <c16:uniqueId val="{00000005-C005-4FFA-8F84-4BD51A79F448}"/>
              </c:ext>
            </c:extLst>
          </c:dPt>
          <c:dPt>
            <c:idx val="6"/>
            <c:invertIfNegative val="0"/>
            <c:bubble3D val="0"/>
            <c:spPr>
              <a:solidFill>
                <a:schemeClr val="accent1"/>
              </a:solidFill>
              <a:ln>
                <a:solidFill>
                  <a:schemeClr val="bg1"/>
                </a:solidFill>
              </a:ln>
              <a:effectLst/>
            </c:spPr>
            <c:extLst>
              <c:ext xmlns:c16="http://schemas.microsoft.com/office/drawing/2014/chart" uri="{C3380CC4-5D6E-409C-BE32-E72D297353CC}">
                <c16:uniqueId val="{00000006-C005-4FFA-8F84-4BD51A79F448}"/>
              </c:ext>
            </c:extLst>
          </c:dPt>
          <c:dPt>
            <c:idx val="7"/>
            <c:invertIfNegative val="0"/>
            <c:bubble3D val="0"/>
            <c:spPr>
              <a:solidFill>
                <a:schemeClr val="accent1"/>
              </a:solidFill>
              <a:ln>
                <a:solidFill>
                  <a:schemeClr val="bg1"/>
                </a:solidFill>
              </a:ln>
              <a:effectLst/>
            </c:spPr>
            <c:extLst>
              <c:ext xmlns:c16="http://schemas.microsoft.com/office/drawing/2014/chart" uri="{C3380CC4-5D6E-409C-BE32-E72D297353CC}">
                <c16:uniqueId val="{00000000-C005-4FFA-8F84-4BD51A79F448}"/>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Blad1!$A$2:$A$9</c:f>
              <c:strCache>
                <c:ptCount val="8"/>
                <c:pt idx="0">
                  <c:v>Jag informerade ingen</c:v>
                </c:pt>
                <c:pt idx="1">
                  <c:v>Kollega/kollegor</c:v>
                </c:pt>
                <c:pt idx="2">
                  <c:v>Chef eller arbetsledare</c:v>
                </c:pt>
                <c:pt idx="3">
                  <c:v>Fackligt förtreondevald person</c:v>
                </c:pt>
                <c:pt idx="4">
                  <c:v>Skyddsombud</c:v>
                </c:pt>
                <c:pt idx="5">
                  <c:v>HR-personal</c:v>
                </c:pt>
                <c:pt idx="6">
                  <c:v>Annan</c:v>
                </c:pt>
                <c:pt idx="7">
                  <c:v>Vet ej/Vill ej uppge</c:v>
                </c:pt>
              </c:strCache>
            </c:strRef>
          </c:cat>
          <c:val>
            <c:numRef>
              <c:f>Blad1!$B$2:$B$9</c:f>
              <c:numCache>
                <c:formatCode>0</c:formatCode>
                <c:ptCount val="8"/>
                <c:pt idx="0">
                  <c:v>51</c:v>
                </c:pt>
                <c:pt idx="1">
                  <c:v>19</c:v>
                </c:pt>
                <c:pt idx="2">
                  <c:v>17</c:v>
                </c:pt>
                <c:pt idx="3">
                  <c:v>2</c:v>
                </c:pt>
                <c:pt idx="4">
                  <c:v>3</c:v>
                </c:pt>
                <c:pt idx="5">
                  <c:v>5</c:v>
                </c:pt>
                <c:pt idx="6">
                  <c:v>0</c:v>
                </c:pt>
                <c:pt idx="7">
                  <c:v>12</c:v>
                </c:pt>
              </c:numCache>
            </c:numRef>
          </c:val>
          <c:extLst>
            <c:ext xmlns:c16="http://schemas.microsoft.com/office/drawing/2014/chart" uri="{C3380CC4-5D6E-409C-BE32-E72D297353CC}">
              <c16:uniqueId val="{00000000-5978-4A43-B25B-6895FA5C51AE}"/>
            </c:ext>
          </c:extLst>
        </c:ser>
        <c:dLbls>
          <c:showLegendKey val="0"/>
          <c:showVal val="0"/>
          <c:showCatName val="0"/>
          <c:showSerName val="0"/>
          <c:showPercent val="0"/>
          <c:showBubbleSize val="0"/>
        </c:dLbls>
        <c:gapWidth val="153"/>
        <c:axId val="1134323807"/>
        <c:axId val="1134325247"/>
      </c:barChart>
      <c:catAx>
        <c:axId val="11343238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crossAx val="1134325247"/>
        <c:crosses val="autoZero"/>
        <c:auto val="1"/>
        <c:lblAlgn val="ctr"/>
        <c:lblOffset val="100"/>
        <c:noMultiLvlLbl val="0"/>
      </c:catAx>
      <c:valAx>
        <c:axId val="1134325247"/>
        <c:scaling>
          <c:orientation val="minMax"/>
          <c:max val="100"/>
        </c:scaling>
        <c:delete val="1"/>
        <c:axPos val="t"/>
        <c:numFmt formatCode="0" sourceLinked="1"/>
        <c:majorTickMark val="out"/>
        <c:minorTickMark val="none"/>
        <c:tickLblPos val="nextTo"/>
        <c:crossAx val="11343238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327027698929117"/>
          <c:y val="0.11174108504860576"/>
          <c:w val="0.38704565708588728"/>
          <c:h val="0.41954682224339346"/>
        </c:manualLayout>
      </c:layout>
      <c:barChart>
        <c:barDir val="bar"/>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3-F9E5-4A72-A4C4-7FC0EBC9C4DF}"/>
              </c:ext>
            </c:extLst>
          </c:dPt>
          <c:dPt>
            <c:idx val="1"/>
            <c:invertIfNegative val="0"/>
            <c:bubble3D val="0"/>
            <c:spPr>
              <a:solidFill>
                <a:schemeClr val="bg2"/>
              </a:solidFill>
              <a:ln>
                <a:noFill/>
              </a:ln>
              <a:effectLst/>
            </c:spPr>
            <c:extLst>
              <c:ext xmlns:c16="http://schemas.microsoft.com/office/drawing/2014/chart" uri="{C3380CC4-5D6E-409C-BE32-E72D297353CC}">
                <c16:uniqueId val="{00000003-450D-4AD8-8B6A-900E465D1080}"/>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A-46EA-43E3-B21D-C103AD8E2E32}"/>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6-F9E5-4A72-A4C4-7FC0EBC9C4DF}"/>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7-7869-44C5-AADF-91F3BFCC1FF2}"/>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8-58B3-4AC0-BA51-2182AF2F1193}"/>
              </c:ext>
            </c:extLst>
          </c:dPt>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Blad1!$A$2:$A$7</c:f>
              <c:strCache>
                <c:ptCount val="6"/>
                <c:pt idx="0">
                  <c:v>Alla</c:v>
                </c:pt>
                <c:pt idx="1">
                  <c:v>18-29 år</c:v>
                </c:pt>
                <c:pt idx="2">
                  <c:v>Utländsk bakgrund</c:v>
                </c:pt>
                <c:pt idx="3">
                  <c:v>Tidsbegränsad anställning</c:v>
                </c:pt>
                <c:pt idx="4">
                  <c:v>Upplevd funktionsnedsättning</c:v>
                </c:pt>
                <c:pt idx="5">
                  <c:v>Annan än heterosexuell</c:v>
                </c:pt>
              </c:strCache>
            </c:strRef>
          </c:cat>
          <c:val>
            <c:numRef>
              <c:f>Blad1!$B$2:$B$7</c:f>
              <c:numCache>
                <c:formatCode>General</c:formatCode>
                <c:ptCount val="6"/>
                <c:pt idx="0">
                  <c:v>14</c:v>
                </c:pt>
                <c:pt idx="1">
                  <c:v>21</c:v>
                </c:pt>
                <c:pt idx="2">
                  <c:v>20</c:v>
                </c:pt>
                <c:pt idx="3">
                  <c:v>19</c:v>
                </c:pt>
                <c:pt idx="4">
                  <c:v>20</c:v>
                </c:pt>
                <c:pt idx="5">
                  <c:v>21</c:v>
                </c:pt>
              </c:numCache>
            </c:numRef>
          </c:val>
          <c:extLst>
            <c:ext xmlns:c16="http://schemas.microsoft.com/office/drawing/2014/chart" uri="{C3380CC4-5D6E-409C-BE32-E72D297353CC}">
              <c16:uniqueId val="{00000000-F9E5-4A72-A4C4-7FC0EBC9C4DF}"/>
            </c:ext>
          </c:extLst>
        </c:ser>
        <c:dLbls>
          <c:showLegendKey val="0"/>
          <c:showVal val="0"/>
          <c:showCatName val="0"/>
          <c:showSerName val="0"/>
          <c:showPercent val="0"/>
          <c:showBubbleSize val="0"/>
        </c:dLbls>
        <c:gapWidth val="99"/>
        <c:axId val="1971507888"/>
        <c:axId val="1971508368"/>
      </c:barChart>
      <c:catAx>
        <c:axId val="1971507888"/>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sv-SE"/>
          </a:p>
        </c:txPr>
        <c:crossAx val="1971508368"/>
        <c:crosses val="autoZero"/>
        <c:auto val="1"/>
        <c:lblAlgn val="ctr"/>
        <c:lblOffset val="100"/>
        <c:noMultiLvlLbl val="0"/>
      </c:catAx>
      <c:valAx>
        <c:axId val="1971508368"/>
        <c:scaling>
          <c:orientation val="minMax"/>
          <c:max val="100"/>
        </c:scaling>
        <c:delete val="1"/>
        <c:axPos val="b"/>
        <c:numFmt formatCode="General" sourceLinked="1"/>
        <c:majorTickMark val="none"/>
        <c:minorTickMark val="none"/>
        <c:tickLblPos val="nextTo"/>
        <c:crossAx val="1971507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tx>
                <c:rich>
                  <a:bodyPr/>
                  <a:lstStyle/>
                  <a:p>
                    <a:r>
                      <a:rPr lang="en-US"/>
                      <a:t>2,6%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7F7B-4A7D-BA35-930F84B34139}"/>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2.6</c:v>
                </c:pt>
              </c:numCache>
            </c:numRef>
          </c:val>
          <c:extLst>
            <c:ext xmlns:c16="http://schemas.microsoft.com/office/drawing/2014/chart" uri="{C3380CC4-5D6E-409C-BE32-E72D297353CC}">
              <c16:uniqueId val="{00000000-7F7B-4A7D-BA35-930F84B34139}"/>
            </c:ext>
          </c:extLst>
        </c:ser>
        <c:ser>
          <c:idx val="1"/>
          <c:order val="1"/>
          <c:tx>
            <c:strRef>
              <c:f>Sheet1!$C$1</c:f>
              <c:strCache>
                <c:ptCount val="1"/>
                <c:pt idx="0">
                  <c:v>Series 2</c:v>
                </c:pt>
              </c:strCache>
            </c:strRef>
          </c:tx>
          <c:spPr>
            <a:solidFill>
              <a:schemeClr val="accent1">
                <a:lumMod val="75000"/>
              </a:schemeClr>
            </a:solidFill>
            <a:ln>
              <a:noFill/>
            </a:ln>
            <a:effectLst/>
          </c:spPr>
          <c:invertIfNegative val="0"/>
          <c:dLbls>
            <c:dLbl>
              <c:idx val="0"/>
              <c:tx>
                <c:rich>
                  <a:bodyPr/>
                  <a:lstStyle/>
                  <a:p>
                    <a:fld id="{B687FD16-6D56-4AEF-9199-CBB1C69A0D5C}"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F7B-4A7D-BA35-930F84B34139}"/>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13.3</c:v>
                </c:pt>
              </c:numCache>
            </c:numRef>
          </c:val>
          <c:extLst>
            <c:ext xmlns:c16="http://schemas.microsoft.com/office/drawing/2014/chart" uri="{C3380CC4-5D6E-409C-BE32-E72D297353CC}">
              <c16:uniqueId val="{00000003-7F7B-4A7D-BA35-930F84B34139}"/>
            </c:ext>
          </c:extLst>
        </c:ser>
        <c:dLbls>
          <c:dLblPos val="outEnd"/>
          <c:showLegendKey val="0"/>
          <c:showVal val="1"/>
          <c:showCatName val="0"/>
          <c:showSerName val="0"/>
          <c:showPercent val="0"/>
          <c:showBubbleSize val="0"/>
        </c:dLbls>
        <c:gapWidth val="219"/>
        <c:overlap val="-27"/>
        <c:axId val="1061292431"/>
        <c:axId val="1061279471"/>
      </c:barChart>
      <c:catAx>
        <c:axId val="1061292431"/>
        <c:scaling>
          <c:orientation val="minMax"/>
        </c:scaling>
        <c:delete val="1"/>
        <c:axPos val="b"/>
        <c:numFmt formatCode="General" sourceLinked="1"/>
        <c:majorTickMark val="none"/>
        <c:minorTickMark val="none"/>
        <c:tickLblPos val="nextTo"/>
        <c:crossAx val="1061279471"/>
        <c:crosses val="autoZero"/>
        <c:auto val="1"/>
        <c:lblAlgn val="ctr"/>
        <c:lblOffset val="100"/>
        <c:noMultiLvlLbl val="0"/>
      </c:catAx>
      <c:valAx>
        <c:axId val="1061279471"/>
        <c:scaling>
          <c:orientation val="minMax"/>
        </c:scaling>
        <c:delete val="1"/>
        <c:axPos val="l"/>
        <c:numFmt formatCode="General" sourceLinked="1"/>
        <c:majorTickMark val="none"/>
        <c:minorTickMark val="none"/>
        <c:tickLblPos val="nextTo"/>
        <c:crossAx val="10612924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364737107916349E-3"/>
          <c:y val="0.13765005869992747"/>
          <c:w val="0.9912959176340056"/>
          <c:h val="0.62970679947057895"/>
        </c:manualLayout>
      </c:layout>
      <c:barChart>
        <c:barDir val="col"/>
        <c:grouping val="clustered"/>
        <c:varyColors val="0"/>
        <c:ser>
          <c:idx val="0"/>
          <c:order val="0"/>
          <c:tx>
            <c:strRef>
              <c:f>Blad1!$B$1</c:f>
              <c:strCache>
                <c:ptCount val="1"/>
                <c:pt idx="0">
                  <c:v>Handels</c:v>
                </c:pt>
              </c:strCache>
            </c:strRef>
          </c:tx>
          <c:spPr>
            <a:solidFill>
              <a:schemeClr val="accent1"/>
            </a:solidFill>
            <a:ln>
              <a:noFill/>
            </a:ln>
            <a:effectLst/>
          </c:spPr>
          <c:invertIfNegative val="0"/>
          <c:dLbls>
            <c:dLbl>
              <c:idx val="0"/>
              <c:tx>
                <c:rich>
                  <a:bodyPr/>
                  <a:lstStyle/>
                  <a:p>
                    <a:r>
                      <a:rPr lang="en-US" dirty="0"/>
                      <a:t>95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8C5-441A-8682-122F5ABBA35E}"/>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50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Blad1!$A$2:$A$8</c:f>
              <c:strCache>
                <c:ptCount val="7"/>
                <c:pt idx="0">
                  <c:v>Ta någon på baken</c:v>
                </c:pt>
                <c:pt idx="1">
                  <c:v>Pussa någon </c:v>
                </c:pt>
                <c:pt idx="2">
                  <c:v>Säga till 
någon att 
hen är sexig</c:v>
                </c:pt>
                <c:pt idx="3">
                  <c:v>Skämt med sexuella inslag</c:v>
                </c:pt>
                <c:pt idx="4">
                  <c:v>Upprepat kommentera någons klädsel </c:v>
                </c:pt>
                <c:pt idx="5">
                  <c:v>Krama någon</c:v>
                </c:pt>
                <c:pt idx="6">
                  <c:v>Säga till någon att hen är snygg</c:v>
                </c:pt>
              </c:strCache>
            </c:strRef>
          </c:cat>
          <c:val>
            <c:numRef>
              <c:f>Blad1!$B$2:$B$8</c:f>
              <c:numCache>
                <c:formatCode>General</c:formatCode>
                <c:ptCount val="7"/>
                <c:pt idx="0">
                  <c:v>95</c:v>
                </c:pt>
                <c:pt idx="1">
                  <c:v>94</c:v>
                </c:pt>
                <c:pt idx="2">
                  <c:v>82</c:v>
                </c:pt>
                <c:pt idx="3">
                  <c:v>65</c:v>
                </c:pt>
                <c:pt idx="4">
                  <c:v>55</c:v>
                </c:pt>
                <c:pt idx="5">
                  <c:v>32</c:v>
                </c:pt>
                <c:pt idx="6">
                  <c:v>28</c:v>
                </c:pt>
              </c:numCache>
            </c:numRef>
          </c:val>
          <c:extLst>
            <c:ext xmlns:c16="http://schemas.microsoft.com/office/drawing/2014/chart" uri="{C3380CC4-5D6E-409C-BE32-E72D297353CC}">
              <c16:uniqueId val="{00000000-E9CE-4B1D-B323-A66F8C33C140}"/>
            </c:ext>
          </c:extLst>
        </c:ser>
        <c:ser>
          <c:idx val="1"/>
          <c:order val="1"/>
          <c:tx>
            <c:strRef>
              <c:f>Blad1!$C$1</c:f>
              <c:strCache>
                <c:ptCount val="1"/>
                <c:pt idx="0">
                  <c:v>Yrkesverksamma allmänheten</c:v>
                </c:pt>
              </c:strCache>
            </c:strRef>
          </c:tx>
          <c:spPr>
            <a:solidFill>
              <a:schemeClr val="bg1">
                <a:lumMod val="85000"/>
              </a:schemeClr>
            </a:solidFill>
            <a:ln>
              <a:noFill/>
            </a:ln>
            <a:effectLst/>
          </c:spPr>
          <c:invertIfNegative val="0"/>
          <c:dLbls>
            <c:dLbl>
              <c:idx val="0"/>
              <c:tx>
                <c:rich>
                  <a:bodyPr/>
                  <a:lstStyle/>
                  <a:p>
                    <a:r>
                      <a:rPr lang="en-US" dirty="0"/>
                      <a:t>96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8C5-441A-8682-122F5ABBA35E}"/>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Blad1!$A$2:$A$8</c:f>
              <c:strCache>
                <c:ptCount val="7"/>
                <c:pt idx="0">
                  <c:v>Ta någon på baken</c:v>
                </c:pt>
                <c:pt idx="1">
                  <c:v>Pussa någon </c:v>
                </c:pt>
                <c:pt idx="2">
                  <c:v>Säga till 
någon att 
hen är sexig</c:v>
                </c:pt>
                <c:pt idx="3">
                  <c:v>Skämt med sexuella inslag</c:v>
                </c:pt>
                <c:pt idx="4">
                  <c:v>Upprepat kommentera någons klädsel </c:v>
                </c:pt>
                <c:pt idx="5">
                  <c:v>Krama någon</c:v>
                </c:pt>
                <c:pt idx="6">
                  <c:v>Säga till någon att hen är snygg</c:v>
                </c:pt>
              </c:strCache>
            </c:strRef>
          </c:cat>
          <c:val>
            <c:numRef>
              <c:f>Blad1!$C$2:$C$8</c:f>
              <c:numCache>
                <c:formatCode>General</c:formatCode>
                <c:ptCount val="7"/>
                <c:pt idx="0">
                  <c:v>96</c:v>
                </c:pt>
                <c:pt idx="1">
                  <c:v>94</c:v>
                </c:pt>
                <c:pt idx="2">
                  <c:v>83</c:v>
                </c:pt>
                <c:pt idx="3">
                  <c:v>66</c:v>
                </c:pt>
                <c:pt idx="4">
                  <c:v>51</c:v>
                </c:pt>
                <c:pt idx="5">
                  <c:v>31</c:v>
                </c:pt>
                <c:pt idx="6">
                  <c:v>28</c:v>
                </c:pt>
              </c:numCache>
            </c:numRef>
          </c:val>
          <c:extLst>
            <c:ext xmlns:c16="http://schemas.microsoft.com/office/drawing/2014/chart" uri="{C3380CC4-5D6E-409C-BE32-E72D297353CC}">
              <c16:uniqueId val="{00000001-E9CE-4B1D-B323-A66F8C33C140}"/>
            </c:ext>
          </c:extLst>
        </c:ser>
        <c:dLbls>
          <c:dLblPos val="outEnd"/>
          <c:showLegendKey val="0"/>
          <c:showVal val="1"/>
          <c:showCatName val="0"/>
          <c:showSerName val="0"/>
          <c:showPercent val="0"/>
          <c:showBubbleSize val="0"/>
        </c:dLbls>
        <c:gapWidth val="219"/>
        <c:overlap val="-27"/>
        <c:axId val="1652387488"/>
        <c:axId val="1652388144"/>
      </c:barChart>
      <c:catAx>
        <c:axId val="165238748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sv-SE"/>
          </a:p>
        </c:txPr>
        <c:crossAx val="1652388144"/>
        <c:crosses val="autoZero"/>
        <c:auto val="1"/>
        <c:lblAlgn val="l"/>
        <c:lblOffset val="100"/>
        <c:noMultiLvlLbl val="0"/>
      </c:catAx>
      <c:valAx>
        <c:axId val="1652388144"/>
        <c:scaling>
          <c:orientation val="minMax"/>
          <c:max val="100"/>
        </c:scaling>
        <c:delete val="1"/>
        <c:axPos val="l"/>
        <c:numFmt formatCode="General" sourceLinked="1"/>
        <c:majorTickMark val="none"/>
        <c:minorTickMark val="none"/>
        <c:tickLblPos val="nextTo"/>
        <c:crossAx val="1652387488"/>
        <c:crosses val="autoZero"/>
        <c:crossBetween val="between"/>
      </c:valAx>
      <c:spPr>
        <a:noFill/>
        <a:ln>
          <a:noFill/>
        </a:ln>
        <a:effectLst/>
      </c:spPr>
    </c:plotArea>
    <c:legend>
      <c:legendPos val="t"/>
      <c:layout>
        <c:manualLayout>
          <c:xMode val="edge"/>
          <c:yMode val="edge"/>
          <c:x val="0.79275189784190936"/>
          <c:y val="3.7986704653371318E-2"/>
          <c:w val="0.18967995853347103"/>
          <c:h val="0.2283661978150167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50000"/>
            </a:schemeClr>
          </a:solidFill>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Blad1!$B$1</c:f>
              <c:strCache>
                <c:ptCount val="1"/>
                <c:pt idx="0">
                  <c:v>Kolumn1</c:v>
                </c:pt>
              </c:strCache>
            </c:strRef>
          </c:tx>
          <c:spPr>
            <a:ln cap="flat"/>
          </c:spPr>
          <c:dPt>
            <c:idx val="0"/>
            <c:bubble3D val="0"/>
            <c:spPr>
              <a:solidFill>
                <a:srgbClr val="6F018B"/>
              </a:solidFill>
              <a:ln w="19050" cap="flat">
                <a:solidFill>
                  <a:schemeClr val="lt1"/>
                </a:solidFill>
              </a:ln>
              <a:effectLst/>
            </c:spPr>
            <c:extLst>
              <c:ext xmlns:c16="http://schemas.microsoft.com/office/drawing/2014/chart" uri="{C3380CC4-5D6E-409C-BE32-E72D297353CC}">
                <c16:uniqueId val="{00000001-AD92-4BD6-97CC-83C64B1AD13D}"/>
              </c:ext>
            </c:extLst>
          </c:dPt>
          <c:dPt>
            <c:idx val="1"/>
            <c:bubble3D val="0"/>
            <c:spPr>
              <a:solidFill>
                <a:schemeClr val="accent5"/>
              </a:solidFill>
              <a:ln w="19050" cap="flat">
                <a:solidFill>
                  <a:schemeClr val="lt1"/>
                </a:solidFill>
              </a:ln>
              <a:effectLst/>
            </c:spPr>
            <c:extLst>
              <c:ext xmlns:c16="http://schemas.microsoft.com/office/drawing/2014/chart" uri="{C3380CC4-5D6E-409C-BE32-E72D297353CC}">
                <c16:uniqueId val="{00000001-051A-4F6E-B6CB-73FEC90F75A5}"/>
              </c:ext>
            </c:extLst>
          </c:dPt>
          <c:dPt>
            <c:idx val="2"/>
            <c:bubble3D val="0"/>
            <c:spPr>
              <a:solidFill>
                <a:schemeClr val="accent3"/>
              </a:solidFill>
              <a:ln w="19050" cap="flat">
                <a:solidFill>
                  <a:schemeClr val="lt1"/>
                </a:solidFill>
              </a:ln>
              <a:effectLst/>
            </c:spPr>
            <c:extLst>
              <c:ext xmlns:c16="http://schemas.microsoft.com/office/drawing/2014/chart" uri="{C3380CC4-5D6E-409C-BE32-E72D297353CC}">
                <c16:uniqueId val="{00000002-051A-4F6E-B6CB-73FEC90F75A5}"/>
              </c:ext>
            </c:extLst>
          </c:dPt>
          <c:cat>
            <c:strRef>
              <c:f>Blad1!$A$2:$A$4</c:f>
              <c:strCache>
                <c:ptCount val="3"/>
                <c:pt idx="0">
                  <c:v>Ja</c:v>
                </c:pt>
                <c:pt idx="1">
                  <c:v>Nej</c:v>
                </c:pt>
                <c:pt idx="2">
                  <c:v>Tveksam, vet ej</c:v>
                </c:pt>
              </c:strCache>
            </c:strRef>
          </c:cat>
          <c:val>
            <c:numRef>
              <c:f>Blad1!$B$2:$B$4</c:f>
              <c:numCache>
                <c:formatCode>General</c:formatCode>
                <c:ptCount val="3"/>
                <c:pt idx="0">
                  <c:v>9.07</c:v>
                </c:pt>
                <c:pt idx="1">
                  <c:v>88.76</c:v>
                </c:pt>
                <c:pt idx="2">
                  <c:v>2.15</c:v>
                </c:pt>
              </c:numCache>
            </c:numRef>
          </c:val>
          <c:extLst>
            <c:ext xmlns:c16="http://schemas.microsoft.com/office/drawing/2014/chart" uri="{C3380CC4-5D6E-409C-BE32-E72D297353CC}">
              <c16:uniqueId val="{00000000-051A-4F6E-B6CB-73FEC90F75A5}"/>
            </c:ext>
          </c:extLst>
        </c:ser>
        <c:dLbls>
          <c:showLegendKey val="0"/>
          <c:showVal val="0"/>
          <c:showCatName val="0"/>
          <c:showSerName val="0"/>
          <c:showPercent val="0"/>
          <c:showBubbleSize val="0"/>
          <c:showLeaderLines val="1"/>
        </c:dLbls>
        <c:firstSliceAng val="0"/>
        <c:holeSize val="70"/>
      </c:doughnutChart>
      <c:spPr>
        <a:noFill/>
        <a:ln>
          <a:noFill/>
        </a:ln>
        <a:effectLst/>
      </c:spPr>
    </c:plotArea>
    <c:legend>
      <c:legendPos val="r"/>
      <c:layout>
        <c:manualLayout>
          <c:xMode val="edge"/>
          <c:yMode val="edge"/>
          <c:x val="0.61104179749368759"/>
          <c:y val="0.74225886254280771"/>
          <c:w val="0.29064325146380343"/>
          <c:h val="0.2577411374571923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sv-SE"/>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285689446951489"/>
          <c:y val="8.9665480688600474E-2"/>
          <c:w val="0.63184120330558391"/>
          <c:h val="0.87313345595215686"/>
        </c:manualLayout>
      </c:layout>
      <c:barChart>
        <c:barDir val="bar"/>
        <c:grouping val="clustered"/>
        <c:varyColors val="0"/>
        <c:ser>
          <c:idx val="0"/>
          <c:order val="0"/>
          <c:tx>
            <c:strRef>
              <c:f>Blad1!$B$1</c:f>
              <c:strCache>
                <c:ptCount val="1"/>
                <c:pt idx="0">
                  <c:v>2024</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Blad1!$A$2:$A$14</c:f>
              <c:strCache>
                <c:ptCount val="13"/>
                <c:pt idx="0">
                  <c:v>Kollega</c:v>
                </c:pt>
                <c:pt idx="1">
                  <c:v>Chef</c:v>
                </c:pt>
                <c:pt idx="2">
                  <c:v>Arbetsledare</c:v>
                </c:pt>
                <c:pt idx="4">
                  <c:v>Kund</c:v>
                </c:pt>
                <c:pt idx="5">
                  <c:v>Patient</c:v>
                </c:pt>
                <c:pt idx="6">
                  <c:v>Elev</c:v>
                </c:pt>
                <c:pt idx="7">
                  <c:v>Gäst</c:v>
                </c:pt>
                <c:pt idx="8">
                  <c:v>Anhörig</c:v>
                </c:pt>
                <c:pt idx="9">
                  <c:v>Leverantör/Konsult</c:v>
                </c:pt>
                <c:pt idx="11">
                  <c:v>Annan</c:v>
                </c:pt>
                <c:pt idx="12">
                  <c:v>Vet ej/Vill ej uppge</c:v>
                </c:pt>
              </c:strCache>
            </c:strRef>
          </c:cat>
          <c:val>
            <c:numRef>
              <c:f>Blad1!$B$2:$B$14</c:f>
              <c:numCache>
                <c:formatCode>0</c:formatCode>
                <c:ptCount val="13"/>
                <c:pt idx="0">
                  <c:v>46</c:v>
                </c:pt>
                <c:pt idx="1">
                  <c:v>13</c:v>
                </c:pt>
                <c:pt idx="2">
                  <c:v>3</c:v>
                </c:pt>
                <c:pt idx="4">
                  <c:v>16</c:v>
                </c:pt>
                <c:pt idx="5">
                  <c:v>7</c:v>
                </c:pt>
                <c:pt idx="6">
                  <c:v>3</c:v>
                </c:pt>
                <c:pt idx="7">
                  <c:v>3</c:v>
                </c:pt>
                <c:pt idx="8">
                  <c:v>2</c:v>
                </c:pt>
                <c:pt idx="9">
                  <c:v>3</c:v>
                </c:pt>
                <c:pt idx="11">
                  <c:v>4</c:v>
                </c:pt>
                <c:pt idx="12">
                  <c:v>13</c:v>
                </c:pt>
              </c:numCache>
            </c:numRef>
          </c:val>
          <c:extLst>
            <c:ext xmlns:c16="http://schemas.microsoft.com/office/drawing/2014/chart" uri="{C3380CC4-5D6E-409C-BE32-E72D297353CC}">
              <c16:uniqueId val="{00000000-9DFE-46C3-B559-54149D539A9A}"/>
            </c:ext>
          </c:extLst>
        </c:ser>
        <c:dLbls>
          <c:showLegendKey val="0"/>
          <c:showVal val="0"/>
          <c:showCatName val="0"/>
          <c:showSerName val="0"/>
          <c:showPercent val="0"/>
          <c:showBubbleSize val="0"/>
        </c:dLbls>
        <c:gapWidth val="153"/>
        <c:axId val="1134323807"/>
        <c:axId val="1134325247"/>
      </c:barChart>
      <c:catAx>
        <c:axId val="11343238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crossAx val="1134325247"/>
        <c:crosses val="autoZero"/>
        <c:auto val="1"/>
        <c:lblAlgn val="ctr"/>
        <c:lblOffset val="100"/>
        <c:noMultiLvlLbl val="0"/>
      </c:catAx>
      <c:valAx>
        <c:axId val="1134325247"/>
        <c:scaling>
          <c:orientation val="minMax"/>
          <c:max val="100"/>
        </c:scaling>
        <c:delete val="1"/>
        <c:axPos val="t"/>
        <c:numFmt formatCode="0" sourceLinked="1"/>
        <c:majorTickMark val="out"/>
        <c:minorTickMark val="none"/>
        <c:tickLblPos val="nextTo"/>
        <c:crossAx val="11343238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285689446951489"/>
          <c:y val="8.9665480688600474E-2"/>
          <c:w val="0.63184120330558391"/>
          <c:h val="0.87313345595215686"/>
        </c:manualLayout>
      </c:layout>
      <c:barChart>
        <c:barDir val="bar"/>
        <c:grouping val="clustered"/>
        <c:varyColors val="0"/>
        <c:ser>
          <c:idx val="0"/>
          <c:order val="0"/>
          <c:tx>
            <c:strRef>
              <c:f>Blad1!$B$1</c:f>
              <c:strCache>
                <c:ptCount val="1"/>
                <c:pt idx="0">
                  <c:v>2024</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Blad1!$A$2:$A$14</c:f>
              <c:strCache>
                <c:ptCount val="13"/>
                <c:pt idx="0">
                  <c:v>Kollega</c:v>
                </c:pt>
                <c:pt idx="1">
                  <c:v>Chef</c:v>
                </c:pt>
                <c:pt idx="2">
                  <c:v>Arbetsledare</c:v>
                </c:pt>
                <c:pt idx="4">
                  <c:v>Kund</c:v>
                </c:pt>
                <c:pt idx="5">
                  <c:v>Gäst</c:v>
                </c:pt>
                <c:pt idx="6">
                  <c:v>Elev</c:v>
                </c:pt>
                <c:pt idx="7">
                  <c:v>Leverantör/Konsult</c:v>
                </c:pt>
                <c:pt idx="8">
                  <c:v>Patient</c:v>
                </c:pt>
                <c:pt idx="9">
                  <c:v>Anhörig</c:v>
                </c:pt>
                <c:pt idx="11">
                  <c:v>Annan</c:v>
                </c:pt>
                <c:pt idx="12">
                  <c:v>Vet ej/Vill ej uppge</c:v>
                </c:pt>
              </c:strCache>
            </c:strRef>
          </c:cat>
          <c:val>
            <c:numRef>
              <c:f>Blad1!$B$2:$B$14</c:f>
              <c:numCache>
                <c:formatCode>0</c:formatCode>
                <c:ptCount val="13"/>
                <c:pt idx="0">
                  <c:v>34</c:v>
                </c:pt>
                <c:pt idx="1">
                  <c:v>10</c:v>
                </c:pt>
                <c:pt idx="2">
                  <c:v>2</c:v>
                </c:pt>
                <c:pt idx="4">
                  <c:v>38</c:v>
                </c:pt>
                <c:pt idx="5">
                  <c:v>0</c:v>
                </c:pt>
                <c:pt idx="6">
                  <c:v>0</c:v>
                </c:pt>
                <c:pt idx="7">
                  <c:v>5</c:v>
                </c:pt>
                <c:pt idx="8">
                  <c:v>0</c:v>
                </c:pt>
                <c:pt idx="9">
                  <c:v>2</c:v>
                </c:pt>
                <c:pt idx="11">
                  <c:v>6</c:v>
                </c:pt>
                <c:pt idx="12">
                  <c:v>12</c:v>
                </c:pt>
              </c:numCache>
            </c:numRef>
          </c:val>
          <c:extLst>
            <c:ext xmlns:c16="http://schemas.microsoft.com/office/drawing/2014/chart" uri="{C3380CC4-5D6E-409C-BE32-E72D297353CC}">
              <c16:uniqueId val="{00000000-5978-4A43-B25B-6895FA5C51AE}"/>
            </c:ext>
          </c:extLst>
        </c:ser>
        <c:dLbls>
          <c:showLegendKey val="0"/>
          <c:showVal val="0"/>
          <c:showCatName val="0"/>
          <c:showSerName val="0"/>
          <c:showPercent val="0"/>
          <c:showBubbleSize val="0"/>
        </c:dLbls>
        <c:gapWidth val="153"/>
        <c:axId val="1134323807"/>
        <c:axId val="1134325247"/>
      </c:barChart>
      <c:catAx>
        <c:axId val="11343238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crossAx val="1134325247"/>
        <c:crosses val="autoZero"/>
        <c:auto val="1"/>
        <c:lblAlgn val="ctr"/>
        <c:lblOffset val="100"/>
        <c:noMultiLvlLbl val="0"/>
      </c:catAx>
      <c:valAx>
        <c:axId val="1134325247"/>
        <c:scaling>
          <c:orientation val="minMax"/>
          <c:max val="100"/>
        </c:scaling>
        <c:delete val="1"/>
        <c:axPos val="t"/>
        <c:numFmt formatCode="0" sourceLinked="1"/>
        <c:majorTickMark val="out"/>
        <c:minorTickMark val="none"/>
        <c:tickLblPos val="nextTo"/>
        <c:crossAx val="11343238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285689446951489"/>
          <c:y val="8.9665480688600474E-2"/>
          <c:w val="0.63184120330558391"/>
          <c:h val="0.87313345595215686"/>
        </c:manualLayout>
      </c:layout>
      <c:barChart>
        <c:barDir val="bar"/>
        <c:grouping val="clustered"/>
        <c:varyColors val="0"/>
        <c:ser>
          <c:idx val="0"/>
          <c:order val="0"/>
          <c:tx>
            <c:strRef>
              <c:f>Blad1!$B$1</c:f>
              <c:strCache>
                <c:ptCount val="1"/>
                <c:pt idx="0">
                  <c:v>2024</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Blad1!$A$2:$A$14</c:f>
              <c:strCache>
                <c:ptCount val="13"/>
                <c:pt idx="0">
                  <c:v>Kollega</c:v>
                </c:pt>
                <c:pt idx="1">
                  <c:v>Chef</c:v>
                </c:pt>
                <c:pt idx="2">
                  <c:v>Arbetsledare</c:v>
                </c:pt>
                <c:pt idx="4">
                  <c:v>Kund</c:v>
                </c:pt>
                <c:pt idx="5">
                  <c:v>Patient</c:v>
                </c:pt>
                <c:pt idx="6">
                  <c:v>Elev</c:v>
                </c:pt>
                <c:pt idx="7">
                  <c:v>Gäst</c:v>
                </c:pt>
                <c:pt idx="8">
                  <c:v>Anhörig</c:v>
                </c:pt>
                <c:pt idx="9">
                  <c:v>Leverantör/Konsult</c:v>
                </c:pt>
                <c:pt idx="11">
                  <c:v>Annan</c:v>
                </c:pt>
                <c:pt idx="12">
                  <c:v>Vet ej/Vill ej uppge</c:v>
                </c:pt>
              </c:strCache>
            </c:strRef>
          </c:cat>
          <c:val>
            <c:numRef>
              <c:f>Blad1!$B$2:$B$14</c:f>
              <c:numCache>
                <c:formatCode>0</c:formatCode>
                <c:ptCount val="13"/>
                <c:pt idx="0">
                  <c:v>47.738367321485242</c:v>
                </c:pt>
                <c:pt idx="1">
                  <c:v>13.275360270064935</c:v>
                </c:pt>
                <c:pt idx="2">
                  <c:v>1.8513434528492203</c:v>
                </c:pt>
                <c:pt idx="4">
                  <c:v>19.039020485705691</c:v>
                </c:pt>
                <c:pt idx="5">
                  <c:v>10.241460977294746</c:v>
                </c:pt>
                <c:pt idx="6">
                  <c:v>2.8278956735217085</c:v>
                </c:pt>
                <c:pt idx="7">
                  <c:v>2.0411817818816322</c:v>
                </c:pt>
                <c:pt idx="8">
                  <c:v>1.6449150835095974</c:v>
                </c:pt>
                <c:pt idx="9">
                  <c:v>1.5434875019197059</c:v>
                </c:pt>
                <c:pt idx="11">
                  <c:v>2.9684131056496903</c:v>
                </c:pt>
                <c:pt idx="12">
                  <c:v>10.859384796554902</c:v>
                </c:pt>
              </c:numCache>
            </c:numRef>
          </c:val>
          <c:extLst>
            <c:ext xmlns:c16="http://schemas.microsoft.com/office/drawing/2014/chart" uri="{C3380CC4-5D6E-409C-BE32-E72D297353CC}">
              <c16:uniqueId val="{00000000-9DFE-46C3-B559-54149D539A9A}"/>
            </c:ext>
          </c:extLst>
        </c:ser>
        <c:dLbls>
          <c:showLegendKey val="0"/>
          <c:showVal val="0"/>
          <c:showCatName val="0"/>
          <c:showSerName val="0"/>
          <c:showPercent val="0"/>
          <c:showBubbleSize val="0"/>
        </c:dLbls>
        <c:gapWidth val="153"/>
        <c:axId val="1134323807"/>
        <c:axId val="1134325247"/>
      </c:barChart>
      <c:catAx>
        <c:axId val="11343238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crossAx val="1134325247"/>
        <c:crosses val="autoZero"/>
        <c:auto val="1"/>
        <c:lblAlgn val="ctr"/>
        <c:lblOffset val="100"/>
        <c:noMultiLvlLbl val="0"/>
      </c:catAx>
      <c:valAx>
        <c:axId val="1134325247"/>
        <c:scaling>
          <c:orientation val="minMax"/>
          <c:max val="100"/>
        </c:scaling>
        <c:delete val="1"/>
        <c:axPos val="t"/>
        <c:numFmt formatCode="0" sourceLinked="1"/>
        <c:majorTickMark val="out"/>
        <c:minorTickMark val="none"/>
        <c:tickLblPos val="nextTo"/>
        <c:crossAx val="11343238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285689446951489"/>
          <c:y val="8.9665480688600474E-2"/>
          <c:w val="0.63184120330558391"/>
          <c:h val="0.87313345595215686"/>
        </c:manualLayout>
      </c:layout>
      <c:barChart>
        <c:barDir val="bar"/>
        <c:grouping val="clustered"/>
        <c:varyColors val="0"/>
        <c:ser>
          <c:idx val="0"/>
          <c:order val="0"/>
          <c:tx>
            <c:strRef>
              <c:f>Blad1!$B$1</c:f>
              <c:strCache>
                <c:ptCount val="1"/>
                <c:pt idx="0">
                  <c:v>2024</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Blad1!$A$2:$A$14</c:f>
              <c:strCache>
                <c:ptCount val="13"/>
                <c:pt idx="0">
                  <c:v>Kollega</c:v>
                </c:pt>
                <c:pt idx="1">
                  <c:v>Chef</c:v>
                </c:pt>
                <c:pt idx="2">
                  <c:v>Arbetsledare</c:v>
                </c:pt>
                <c:pt idx="4">
                  <c:v>Kund</c:v>
                </c:pt>
                <c:pt idx="5">
                  <c:v>Gäst</c:v>
                </c:pt>
                <c:pt idx="6">
                  <c:v>Elev</c:v>
                </c:pt>
                <c:pt idx="7">
                  <c:v>Leverantör/Konsult</c:v>
                </c:pt>
                <c:pt idx="8">
                  <c:v>Patient</c:v>
                </c:pt>
                <c:pt idx="9">
                  <c:v>Anhörig</c:v>
                </c:pt>
                <c:pt idx="11">
                  <c:v>Annan</c:v>
                </c:pt>
                <c:pt idx="12">
                  <c:v>Vet ej/Vill ej uppge</c:v>
                </c:pt>
              </c:strCache>
            </c:strRef>
          </c:cat>
          <c:val>
            <c:numRef>
              <c:f>Blad1!$B$2:$B$14</c:f>
              <c:numCache>
                <c:formatCode>0</c:formatCode>
                <c:ptCount val="13"/>
                <c:pt idx="0">
                  <c:v>44.064416662732128</c:v>
                </c:pt>
                <c:pt idx="1">
                  <c:v>13.474651569304728</c:v>
                </c:pt>
                <c:pt idx="2">
                  <c:v>4.732514905821021</c:v>
                </c:pt>
                <c:pt idx="4">
                  <c:v>13.165552012512064</c:v>
                </c:pt>
                <c:pt idx="5">
                  <c:v>5.0114868908225851</c:v>
                </c:pt>
                <c:pt idx="6">
                  <c:v>3.871355133589347</c:v>
                </c:pt>
                <c:pt idx="7">
                  <c:v>3.5619899042239336</c:v>
                </c:pt>
                <c:pt idx="8">
                  <c:v>2.9193947471123072</c:v>
                </c:pt>
                <c:pt idx="9">
                  <c:v>1.5348729377118504</c:v>
                </c:pt>
                <c:pt idx="11">
                  <c:v>5.0584875546995427</c:v>
                </c:pt>
                <c:pt idx="12">
                  <c:v>15.509255818812973</c:v>
                </c:pt>
              </c:numCache>
            </c:numRef>
          </c:val>
          <c:extLst>
            <c:ext xmlns:c16="http://schemas.microsoft.com/office/drawing/2014/chart" uri="{C3380CC4-5D6E-409C-BE32-E72D297353CC}">
              <c16:uniqueId val="{00000000-5978-4A43-B25B-6895FA5C51AE}"/>
            </c:ext>
          </c:extLst>
        </c:ser>
        <c:dLbls>
          <c:showLegendKey val="0"/>
          <c:showVal val="0"/>
          <c:showCatName val="0"/>
          <c:showSerName val="0"/>
          <c:showPercent val="0"/>
          <c:showBubbleSize val="0"/>
        </c:dLbls>
        <c:gapWidth val="153"/>
        <c:axId val="1134323807"/>
        <c:axId val="1134325247"/>
      </c:barChart>
      <c:catAx>
        <c:axId val="11343238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crossAx val="1134325247"/>
        <c:crosses val="autoZero"/>
        <c:auto val="1"/>
        <c:lblAlgn val="ctr"/>
        <c:lblOffset val="100"/>
        <c:noMultiLvlLbl val="0"/>
      </c:catAx>
      <c:valAx>
        <c:axId val="1134325247"/>
        <c:scaling>
          <c:orientation val="minMax"/>
          <c:max val="100"/>
        </c:scaling>
        <c:delete val="1"/>
        <c:axPos val="t"/>
        <c:numFmt formatCode="0" sourceLinked="1"/>
        <c:majorTickMark val="out"/>
        <c:minorTickMark val="none"/>
        <c:tickLblPos val="nextTo"/>
        <c:crossAx val="11343238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0.194</cdr:x>
      <cdr:y>0.30906</cdr:y>
    </cdr:from>
    <cdr:to>
      <cdr:x>0.5</cdr:x>
      <cdr:y>0.77146</cdr:y>
    </cdr:to>
    <cdr:sp macro="" textlink="">
      <cdr:nvSpPr>
        <cdr:cNvPr id="2" name="textruta 1">
          <a:extLst xmlns:a="http://schemas.openxmlformats.org/drawingml/2006/main">
            <a:ext uri="{FF2B5EF4-FFF2-40B4-BE49-F238E27FC236}">
              <a16:creationId xmlns:a16="http://schemas.microsoft.com/office/drawing/2014/main" id="{859DF390-012D-C8A0-19B6-54DF1143F6F9}"/>
            </a:ext>
          </a:extLst>
        </cdr:cNvPr>
        <cdr:cNvSpPr txBox="1"/>
      </cdr:nvSpPr>
      <cdr:spPr>
        <a:xfrm xmlns:a="http://schemas.openxmlformats.org/drawingml/2006/main">
          <a:off x="1052516" y="1028527"/>
          <a:ext cx="1660194" cy="1538883"/>
        </a:xfrm>
        <a:prstGeom xmlns:a="http://schemas.openxmlformats.org/drawingml/2006/main" prst="rect">
          <a:avLst/>
        </a:prstGeom>
      </cdr:spPr>
      <cdr:txBody>
        <a:bodyPr xmlns:a="http://schemas.openxmlformats.org/drawingml/2006/main" vertOverflow="clip" vert="horz" wrap="square" lIns="0" tIns="0" rIns="0" bIns="0" rtlCol="0">
          <a:spAutoFit/>
        </a:bodyPr>
        <a:lstStyle xmlns:a="http://schemas.openxmlformats.org/drawingml/2006/main"/>
        <a:p xmlns:a="http://schemas.openxmlformats.org/drawingml/2006/main">
          <a:pPr algn="ctr"/>
          <a:r>
            <a:rPr lang="sv-SE" sz="4000" b="1" dirty="0">
              <a:solidFill>
                <a:srgbClr val="6F018B"/>
              </a:solidFill>
              <a:latin typeface="+mj-lt"/>
            </a:rPr>
            <a:t>9 %</a:t>
          </a:r>
          <a:br>
            <a:rPr lang="sv-SE" sz="4000" b="1" dirty="0">
              <a:solidFill>
                <a:srgbClr val="6F018B"/>
              </a:solidFill>
              <a:latin typeface="+mj-lt"/>
            </a:rPr>
          </a:br>
          <a:r>
            <a:rPr lang="sv-SE" sz="1200" b="1" dirty="0">
              <a:solidFill>
                <a:srgbClr val="6F018B"/>
              </a:solidFill>
              <a:latin typeface="+mj-lt"/>
            </a:rPr>
            <a:t>Jag har sett eller hört om en kollega som utsatts för sexuella trakasserier.</a:t>
          </a:r>
          <a:endParaRPr lang="sv-SE" sz="4000" b="1" dirty="0">
            <a:solidFill>
              <a:srgbClr val="6F018B"/>
            </a:solidFill>
            <a:latin typeface="+mj-l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57F437-34E4-457B-ACAA-C109BC5AD2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Century Gothic" panose="020B0502020202020204" pitchFamily="34" charset="0"/>
            </a:endParaRPr>
          </a:p>
        </p:txBody>
      </p:sp>
      <p:sp>
        <p:nvSpPr>
          <p:cNvPr id="3" name="Date Placeholder 2">
            <a:extLst>
              <a:ext uri="{FF2B5EF4-FFF2-40B4-BE49-F238E27FC236}">
                <a16:creationId xmlns:a16="http://schemas.microsoft.com/office/drawing/2014/main" id="{36C9805C-0D4B-456D-9316-F45962E2F5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B91EB8-1FC0-49BA-B8A0-9D4051C7D0E5}" type="datetimeFigureOut">
              <a:rPr lang="en-US" smtClean="0">
                <a:latin typeface="Century Gothic" panose="020B0502020202020204" pitchFamily="34" charset="0"/>
              </a:rPr>
              <a:t>9/25/2024</a:t>
            </a:fld>
            <a:endParaRPr lang="en-US">
              <a:latin typeface="Century Gothic" panose="020B0502020202020204" pitchFamily="34" charset="0"/>
            </a:endParaRPr>
          </a:p>
        </p:txBody>
      </p:sp>
      <p:sp>
        <p:nvSpPr>
          <p:cNvPr id="4" name="Footer Placeholder 3">
            <a:extLst>
              <a:ext uri="{FF2B5EF4-FFF2-40B4-BE49-F238E27FC236}">
                <a16:creationId xmlns:a16="http://schemas.microsoft.com/office/drawing/2014/main" id="{C3170BBA-56B5-4091-9B11-25E0561642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11017362-806F-4EA8-BAA6-0CA6D364BC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6AC5C8-AA3E-49B6-9C0B-3EDF0860F219}" type="slidenum">
              <a:rPr lang="en-US" smtClean="0">
                <a:latin typeface="Century Gothic" panose="020B0502020202020204" pitchFamily="34" charset="0"/>
              </a:rPr>
              <a:t>‹#›</a:t>
            </a:fld>
            <a:endParaRPr lang="en-US">
              <a:latin typeface="Century Gothic" panose="020B0502020202020204" pitchFamily="34" charset="0"/>
            </a:endParaRPr>
          </a:p>
        </p:txBody>
      </p:sp>
    </p:spTree>
    <p:extLst>
      <p:ext uri="{BB962C8B-B14F-4D97-AF65-F5344CB8AC3E}">
        <p14:creationId xmlns:p14="http://schemas.microsoft.com/office/powerpoint/2010/main" val="3942118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entury Gothic" panose="020B0502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entury Gothic" panose="020B0502020202020204" pitchFamily="34" charset="0"/>
              </a:defRPr>
            </a:lvl1pPr>
          </a:lstStyle>
          <a:p>
            <a:fld id="{A2FD89D3-6540-412A-8DF7-24F6B362E6BB}" type="datetimeFigureOut">
              <a:rPr lang="en-US" smtClean="0"/>
              <a:pPr/>
              <a:t>9/25/2024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entury Gothic" panose="020B0502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entury Gothic" panose="020B0502020202020204" pitchFamily="34" charset="0"/>
              </a:defRPr>
            </a:lvl1pPr>
          </a:lstStyle>
          <a:p>
            <a:fld id="{53BCCA8E-E054-4945-93F6-8F3E2A7D5A26}" type="slidenum">
              <a:rPr lang="en-US" smtClean="0"/>
              <a:pPr/>
              <a:t>‹#›</a:t>
            </a:fld>
            <a:endParaRPr lang="en-US"/>
          </a:p>
        </p:txBody>
      </p:sp>
    </p:spTree>
    <p:extLst>
      <p:ext uri="{BB962C8B-B14F-4D97-AF65-F5344CB8AC3E}">
        <p14:creationId xmlns:p14="http://schemas.microsoft.com/office/powerpoint/2010/main" val="223095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entury Gothic" panose="020B0502020202020204" pitchFamily="34" charset="0"/>
        <a:ea typeface="+mn-ea"/>
        <a:cs typeface="+mn-cs"/>
      </a:defRPr>
    </a:lvl1pPr>
    <a:lvl2pPr marL="457200" algn="l" defTabSz="914400" rtl="0" eaLnBrk="1" latinLnBrk="0" hangingPunct="1">
      <a:defRPr sz="1200" b="0" i="0" kern="1200">
        <a:solidFill>
          <a:schemeClr val="tx1"/>
        </a:solidFill>
        <a:latin typeface="Century Gothic" panose="020B0502020202020204" pitchFamily="34" charset="0"/>
        <a:ea typeface="+mn-ea"/>
        <a:cs typeface="+mn-cs"/>
      </a:defRPr>
    </a:lvl2pPr>
    <a:lvl3pPr marL="914400" algn="l" defTabSz="914400" rtl="0" eaLnBrk="1" latinLnBrk="0" hangingPunct="1">
      <a:defRPr sz="1200" b="0" i="0" kern="1200">
        <a:solidFill>
          <a:schemeClr val="tx1"/>
        </a:solidFill>
        <a:latin typeface="Century Gothic" panose="020B0502020202020204" pitchFamily="34" charset="0"/>
        <a:ea typeface="+mn-ea"/>
        <a:cs typeface="+mn-cs"/>
      </a:defRPr>
    </a:lvl3pPr>
    <a:lvl4pPr marL="1371600" algn="l" defTabSz="914400" rtl="0" eaLnBrk="1" latinLnBrk="0" hangingPunct="1">
      <a:defRPr sz="1200" b="0" i="0" kern="1200">
        <a:solidFill>
          <a:schemeClr val="tx1"/>
        </a:solidFill>
        <a:latin typeface="Century Gothic" panose="020B0502020202020204" pitchFamily="34" charset="0"/>
        <a:ea typeface="+mn-ea"/>
        <a:cs typeface="+mn-cs"/>
      </a:defRPr>
    </a:lvl4pPr>
    <a:lvl5pPr marL="1828800" algn="l" defTabSz="914400" rtl="0" eaLnBrk="1" latinLnBrk="0" hangingPunct="1">
      <a:defRPr sz="1200" b="0" i="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3BCCA8E-E054-4945-93F6-8F3E2A7D5A26}" type="slidenum">
              <a:rPr lang="en-US" smtClean="0"/>
              <a:pPr/>
              <a:t>1</a:t>
            </a:fld>
            <a:endParaRPr lang="en-US"/>
          </a:p>
        </p:txBody>
      </p:sp>
    </p:spTree>
    <p:extLst>
      <p:ext uri="{BB962C8B-B14F-4D97-AF65-F5344CB8AC3E}">
        <p14:creationId xmlns:p14="http://schemas.microsoft.com/office/powerpoint/2010/main" val="513775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3BCCA8E-E054-4945-93F6-8F3E2A7D5A26}" type="slidenum">
              <a:rPr lang="en-US" smtClean="0"/>
              <a:pPr/>
              <a:t>2</a:t>
            </a:fld>
            <a:endParaRPr lang="en-US"/>
          </a:p>
        </p:txBody>
      </p:sp>
    </p:spTree>
    <p:extLst>
      <p:ext uri="{BB962C8B-B14F-4D97-AF65-F5344CB8AC3E}">
        <p14:creationId xmlns:p14="http://schemas.microsoft.com/office/powerpoint/2010/main" val="2978220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3BCCA8E-E054-4945-93F6-8F3E2A7D5A26}" type="slidenum">
              <a:rPr lang="en-US" smtClean="0"/>
              <a:pPr/>
              <a:t>3</a:t>
            </a:fld>
            <a:endParaRPr lang="en-US"/>
          </a:p>
        </p:txBody>
      </p:sp>
    </p:spTree>
    <p:extLst>
      <p:ext uri="{BB962C8B-B14F-4D97-AF65-F5344CB8AC3E}">
        <p14:creationId xmlns:p14="http://schemas.microsoft.com/office/powerpoint/2010/main" val="82763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3BCCA8E-E054-4945-93F6-8F3E2A7D5A26}" type="slidenum">
              <a:rPr lang="en-US" smtClean="0"/>
              <a:pPr/>
              <a:t>4</a:t>
            </a:fld>
            <a:endParaRPr lang="en-US"/>
          </a:p>
        </p:txBody>
      </p:sp>
    </p:spTree>
    <p:extLst>
      <p:ext uri="{BB962C8B-B14F-4D97-AF65-F5344CB8AC3E}">
        <p14:creationId xmlns:p14="http://schemas.microsoft.com/office/powerpoint/2010/main" val="352934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3BCCA8E-E054-4945-93F6-8F3E2A7D5A26}" type="slidenum">
              <a:rPr lang="en-US" smtClean="0"/>
              <a:pPr/>
              <a:t>7</a:t>
            </a:fld>
            <a:endParaRPr lang="en-US"/>
          </a:p>
        </p:txBody>
      </p:sp>
    </p:spTree>
    <p:extLst>
      <p:ext uri="{BB962C8B-B14F-4D97-AF65-F5344CB8AC3E}">
        <p14:creationId xmlns:p14="http://schemas.microsoft.com/office/powerpoint/2010/main" val="1834947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3BCCA8E-E054-4945-93F6-8F3E2A7D5A26}" type="slidenum">
              <a:rPr lang="en-US" smtClean="0"/>
              <a:pPr/>
              <a:t>17</a:t>
            </a:fld>
            <a:endParaRPr lang="en-US"/>
          </a:p>
        </p:txBody>
      </p:sp>
    </p:spTree>
    <p:extLst>
      <p:ext uri="{BB962C8B-B14F-4D97-AF65-F5344CB8AC3E}">
        <p14:creationId xmlns:p14="http://schemas.microsoft.com/office/powerpoint/2010/main" val="2721082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3BCCA8E-E054-4945-93F6-8F3E2A7D5A26}" type="slidenum">
              <a:rPr lang="en-US" smtClean="0"/>
              <a:pPr/>
              <a:t>18</a:t>
            </a:fld>
            <a:endParaRPr lang="en-US"/>
          </a:p>
        </p:txBody>
      </p:sp>
    </p:spTree>
    <p:extLst>
      <p:ext uri="{BB962C8B-B14F-4D97-AF65-F5344CB8AC3E}">
        <p14:creationId xmlns:p14="http://schemas.microsoft.com/office/powerpoint/2010/main" val="3197861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3BCCA8E-E054-4945-93F6-8F3E2A7D5A26}" type="slidenum">
              <a:rPr lang="en-US" smtClean="0"/>
              <a:pPr/>
              <a:t>20</a:t>
            </a:fld>
            <a:endParaRPr lang="en-US"/>
          </a:p>
        </p:txBody>
      </p:sp>
    </p:spTree>
    <p:extLst>
      <p:ext uri="{BB962C8B-B14F-4D97-AF65-F5344CB8AC3E}">
        <p14:creationId xmlns:p14="http://schemas.microsoft.com/office/powerpoint/2010/main" val="33005310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0.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0.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Light Pentagon">
    <p:bg>
      <p:bgPr>
        <a:solidFill>
          <a:schemeClr val="bg2"/>
        </a:solidFill>
        <a:effectLst/>
      </p:bgPr>
    </p:bg>
    <p:spTree>
      <p:nvGrpSpPr>
        <p:cNvPr id="1" name=""/>
        <p:cNvGrpSpPr/>
        <p:nvPr/>
      </p:nvGrpSpPr>
      <p:grpSpPr>
        <a:xfrm>
          <a:off x="0" y="0"/>
          <a:ext cx="0" cy="0"/>
          <a:chOff x="0" y="0"/>
          <a:chExt cx="0" cy="0"/>
        </a:xfrm>
      </p:grpSpPr>
      <p:pic>
        <p:nvPicPr>
          <p:cNvPr id="23" name="Graphic 22">
            <a:extLst>
              <a:ext uri="{FF2B5EF4-FFF2-40B4-BE49-F238E27FC236}">
                <a16:creationId xmlns:a16="http://schemas.microsoft.com/office/drawing/2014/main" id="{6AAE032A-9B19-2F39-486D-1E2F4549DEA5}"/>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7815" r="25261" b="12300"/>
          <a:stretch/>
        </p:blipFill>
        <p:spPr>
          <a:xfrm>
            <a:off x="7002743" y="0"/>
            <a:ext cx="5189258" cy="5623559"/>
          </a:xfrm>
          <a:prstGeom prst="rect">
            <a:avLst/>
          </a:prstGeom>
        </p:spPr>
      </p:pic>
      <p:sp>
        <p:nvSpPr>
          <p:cNvPr id="24" name="Rectangle 23">
            <a:extLst>
              <a:ext uri="{FF2B5EF4-FFF2-40B4-BE49-F238E27FC236}">
                <a16:creationId xmlns:a16="http://schemas.microsoft.com/office/drawing/2014/main" id="{88BB022F-C6E1-7889-93DF-6AD618D5B16B}"/>
              </a:ext>
            </a:extLst>
          </p:cNvPr>
          <p:cNvSpPr/>
          <p:nvPr userDrawn="1"/>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sp>
        <p:nvSpPr>
          <p:cNvPr id="4" name="Text Placeholder 15">
            <a:extLst>
              <a:ext uri="{FF2B5EF4-FFF2-40B4-BE49-F238E27FC236}">
                <a16:creationId xmlns:a16="http://schemas.microsoft.com/office/drawing/2014/main" id="{937D03E7-7770-B8D6-061C-A3D1BA105D8C}"/>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pic>
        <p:nvPicPr>
          <p:cNvPr id="18" name="Picture 17">
            <a:extLst>
              <a:ext uri="{FF2B5EF4-FFF2-40B4-BE49-F238E27FC236}">
                <a16:creationId xmlns:a16="http://schemas.microsoft.com/office/drawing/2014/main" id="{47912897-6C57-D9AF-6AAA-ED8164926F3D}"/>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462959" y="6038172"/>
            <a:ext cx="1736714" cy="372153"/>
          </a:xfrm>
          <a:prstGeom prst="rect">
            <a:avLst/>
          </a:prstGeom>
        </p:spPr>
      </p:pic>
      <p:sp>
        <p:nvSpPr>
          <p:cNvPr id="16" name="Text Placeholder 15">
            <a:extLst>
              <a:ext uri="{FF2B5EF4-FFF2-40B4-BE49-F238E27FC236}">
                <a16:creationId xmlns:a16="http://schemas.microsoft.com/office/drawing/2014/main" id="{4B3B97A2-93B6-5BC4-F658-599EF18509F3}"/>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2" name="Text Placeholder 15">
            <a:extLst>
              <a:ext uri="{FF2B5EF4-FFF2-40B4-BE49-F238E27FC236}">
                <a16:creationId xmlns:a16="http://schemas.microsoft.com/office/drawing/2014/main" id="{5F7D59A5-17EB-2BD9-F330-FD424D488AB0}"/>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5" name="Text Placeholder 15">
            <a:extLst>
              <a:ext uri="{FF2B5EF4-FFF2-40B4-BE49-F238E27FC236}">
                <a16:creationId xmlns:a16="http://schemas.microsoft.com/office/drawing/2014/main" id="{711E709D-5D08-5FCF-9D2F-C45B4B072F52}"/>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spTree>
    <p:extLst>
      <p:ext uri="{BB962C8B-B14F-4D97-AF65-F5344CB8AC3E}">
        <p14:creationId xmlns:p14="http://schemas.microsoft.com/office/powerpoint/2010/main" val="9480229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Image Pentagon">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AC3D05-A4BD-EDAF-9EBA-8528856EC74A}"/>
              </a:ext>
            </a:extLst>
          </p:cNvPr>
          <p:cNvSpPr/>
          <p:nvPr userDrawn="1"/>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pic>
        <p:nvPicPr>
          <p:cNvPr id="12" name="Picture 17">
            <a:extLst>
              <a:ext uri="{FF2B5EF4-FFF2-40B4-BE49-F238E27FC236}">
                <a16:creationId xmlns:a16="http://schemas.microsoft.com/office/drawing/2014/main" id="{E13F9079-6FDD-68FF-34D6-732B3D6A7EA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sp>
        <p:nvSpPr>
          <p:cNvPr id="2" name="Picture Placeholder 4">
            <a:extLst>
              <a:ext uri="{FF2B5EF4-FFF2-40B4-BE49-F238E27FC236}">
                <a16:creationId xmlns:a16="http://schemas.microsoft.com/office/drawing/2014/main" id="{E538F0B9-5549-9478-696B-246A3F82C5C9}"/>
              </a:ext>
            </a:extLst>
          </p:cNvPr>
          <p:cNvSpPr>
            <a:spLocks noGrp="1"/>
          </p:cNvSpPr>
          <p:nvPr>
            <p:ph type="pic" sz="quarter" idx="24" hasCustomPrompt="1"/>
          </p:nvPr>
        </p:nvSpPr>
        <p:spPr>
          <a:xfrm>
            <a:off x="6096000" y="0"/>
            <a:ext cx="6096000" cy="6858000"/>
          </a:xfrm>
          <a:blipFill dpi="0" rotWithShape="1">
            <a:blip r:embed="rId4" cstate="screen">
              <a:extLst>
                <a:ext uri="{28A0092B-C50C-407E-A947-70E740481C1C}">
                  <a14:useLocalDpi xmlns:a14="http://schemas.microsoft.com/office/drawing/2010/main"/>
                </a:ext>
              </a:extLst>
            </a:blip>
            <a:srcRect/>
            <a:stretch>
              <a:fillRect/>
            </a:stretch>
          </a:blipFill>
        </p:spPr>
        <p:txBody>
          <a:bodyPr tIns="274320"/>
          <a:lstStyle>
            <a:lvl1pPr algn="ctr">
              <a:defRPr/>
            </a:lvl1pPr>
          </a:lstStyle>
          <a:p>
            <a:r>
              <a:rPr lang="en-US"/>
              <a:t> </a:t>
            </a:r>
          </a:p>
        </p:txBody>
      </p:sp>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516561" cy="886577"/>
          </a:xfrm>
        </p:spPr>
        <p:txBody>
          <a:bodyPr tIns="91440" rIns="640080" bIns="0" anchor="t" anchorCtr="0">
            <a:normAutofit/>
          </a:bodyPr>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sp>
        <p:nvSpPr>
          <p:cNvPr id="6" name="Text Placeholder 15">
            <a:extLst>
              <a:ext uri="{FF2B5EF4-FFF2-40B4-BE49-F238E27FC236}">
                <a16:creationId xmlns:a16="http://schemas.microsoft.com/office/drawing/2014/main" id="{AE92F84C-EBE2-FFD4-6201-DF0ADC6C5C7B}"/>
              </a:ext>
            </a:extLst>
          </p:cNvPr>
          <p:cNvSpPr>
            <a:spLocks noGrp="1"/>
          </p:cNvSpPr>
          <p:nvPr>
            <p:ph type="body" sz="quarter" idx="26" hasCustomPrompt="1"/>
          </p:nvPr>
        </p:nvSpPr>
        <p:spPr>
          <a:xfrm>
            <a:off x="465137" y="4642146"/>
            <a:ext cx="55165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4" name="Text Placeholder 15">
            <a:extLst>
              <a:ext uri="{FF2B5EF4-FFF2-40B4-BE49-F238E27FC236}">
                <a16:creationId xmlns:a16="http://schemas.microsoft.com/office/drawing/2014/main" id="{E3FEA26C-59C9-FEEA-4924-D21782575EBC}"/>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sp>
        <p:nvSpPr>
          <p:cNvPr id="9" name="Text Placeholder 7">
            <a:extLst>
              <a:ext uri="{FF2B5EF4-FFF2-40B4-BE49-F238E27FC236}">
                <a16:creationId xmlns:a16="http://schemas.microsoft.com/office/drawing/2014/main" id="{AE3BC0F7-FFB5-151B-5FC2-F4C52F8B5E63}"/>
              </a:ext>
            </a:extLst>
          </p:cNvPr>
          <p:cNvSpPr>
            <a:spLocks noGrp="1"/>
          </p:cNvSpPr>
          <p:nvPr>
            <p:ph type="body" sz="quarter" idx="27" hasCustomPrompt="1"/>
          </p:nvPr>
        </p:nvSpPr>
        <p:spPr>
          <a:xfrm>
            <a:off x="6962274" y="1219200"/>
            <a:ext cx="5229726" cy="5638800"/>
          </a:xfr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r="-32440" b="-21622"/>
            </a:stretch>
          </a:blipFill>
        </p:spPr>
        <p:txBody>
          <a:bodyPr/>
          <a:lstStyle/>
          <a:p>
            <a:pPr lvl="0"/>
            <a:r>
              <a:rPr lang="en-US"/>
              <a:t> </a:t>
            </a:r>
          </a:p>
        </p:txBody>
      </p:sp>
      <p:sp>
        <p:nvSpPr>
          <p:cNvPr id="11" name="Text Placeholder 15">
            <a:extLst>
              <a:ext uri="{FF2B5EF4-FFF2-40B4-BE49-F238E27FC236}">
                <a16:creationId xmlns:a16="http://schemas.microsoft.com/office/drawing/2014/main" id="{6CB7DB6C-0BCC-D8C2-F512-B2D2782114FF}"/>
              </a:ext>
            </a:extLst>
          </p:cNvPr>
          <p:cNvSpPr>
            <a:spLocks noGrp="1"/>
          </p:cNvSpPr>
          <p:nvPr>
            <p:ph type="body" sz="quarter" idx="28"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5" name="Text Placeholder 15">
            <a:extLst>
              <a:ext uri="{FF2B5EF4-FFF2-40B4-BE49-F238E27FC236}">
                <a16:creationId xmlns:a16="http://schemas.microsoft.com/office/drawing/2014/main" id="{AB5CBDD5-E1B9-4A89-907F-DA77CD91D9D4}"/>
              </a:ext>
            </a:extLst>
          </p:cNvPr>
          <p:cNvSpPr>
            <a:spLocks noGrp="1"/>
          </p:cNvSpPr>
          <p:nvPr>
            <p:ph type="body" sz="quarter" idx="29" hasCustomPrompt="1"/>
          </p:nvPr>
        </p:nvSpPr>
        <p:spPr>
          <a:xfrm>
            <a:off x="460375" y="1485899"/>
            <a:ext cx="5516562"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spTree>
    <p:extLst>
      <p:ext uri="{BB962C8B-B14F-4D97-AF65-F5344CB8AC3E}">
        <p14:creationId xmlns:p14="http://schemas.microsoft.com/office/powerpoint/2010/main" val="272128525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Image Square">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977C1D-2EBE-40EC-D010-303C473A585E}"/>
              </a:ext>
            </a:extLst>
          </p:cNvPr>
          <p:cNvSpPr/>
          <p:nvPr userDrawn="1"/>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pic>
        <p:nvPicPr>
          <p:cNvPr id="4" name="Picture 17">
            <a:extLst>
              <a:ext uri="{FF2B5EF4-FFF2-40B4-BE49-F238E27FC236}">
                <a16:creationId xmlns:a16="http://schemas.microsoft.com/office/drawing/2014/main" id="{F8FCA9FC-D5DF-6B78-7026-03485C3C4F3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sp>
        <p:nvSpPr>
          <p:cNvPr id="5" name="Picture Placeholder 4">
            <a:extLst>
              <a:ext uri="{FF2B5EF4-FFF2-40B4-BE49-F238E27FC236}">
                <a16:creationId xmlns:a16="http://schemas.microsoft.com/office/drawing/2014/main" id="{B5CD31EF-BC91-4867-3F9C-7EA76B1D033E}"/>
              </a:ext>
            </a:extLst>
          </p:cNvPr>
          <p:cNvSpPr>
            <a:spLocks noGrp="1"/>
          </p:cNvSpPr>
          <p:nvPr>
            <p:ph type="pic" sz="quarter" idx="24" hasCustomPrompt="1"/>
          </p:nvPr>
        </p:nvSpPr>
        <p:spPr>
          <a:xfrm>
            <a:off x="6096000" y="0"/>
            <a:ext cx="6096000" cy="6858000"/>
          </a:xfrm>
          <a:blipFill dpi="0" rotWithShape="1">
            <a:blip r:embed="rId4" cstate="screen">
              <a:extLst>
                <a:ext uri="{28A0092B-C50C-407E-A947-70E740481C1C}">
                  <a14:useLocalDpi xmlns:a14="http://schemas.microsoft.com/office/drawing/2010/main"/>
                </a:ext>
              </a:extLst>
            </a:blip>
            <a:srcRect/>
            <a:stretch>
              <a:fillRect/>
            </a:stretch>
          </a:blipFill>
        </p:spPr>
        <p:txBody>
          <a:bodyPr tIns="274320"/>
          <a:lstStyle>
            <a:lvl1pPr algn="ctr">
              <a:defRPr/>
            </a:lvl1pPr>
          </a:lstStyle>
          <a:p>
            <a:r>
              <a:rPr lang="en-US"/>
              <a:t> </a:t>
            </a:r>
          </a:p>
        </p:txBody>
      </p:sp>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5165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lines long of text</a:t>
            </a:r>
          </a:p>
        </p:txBody>
      </p:sp>
      <p:sp>
        <p:nvSpPr>
          <p:cNvPr id="6" name="Text Placeholder 15">
            <a:extLst>
              <a:ext uri="{FF2B5EF4-FFF2-40B4-BE49-F238E27FC236}">
                <a16:creationId xmlns:a16="http://schemas.microsoft.com/office/drawing/2014/main" id="{900A405F-8261-6B4F-6063-471F1303ACA9}"/>
              </a:ext>
            </a:extLst>
          </p:cNvPr>
          <p:cNvSpPr>
            <a:spLocks noGrp="1"/>
          </p:cNvSpPr>
          <p:nvPr>
            <p:ph type="body" sz="quarter" idx="26" hasCustomPrompt="1"/>
          </p:nvPr>
        </p:nvSpPr>
        <p:spPr>
          <a:xfrm>
            <a:off x="465137" y="4642146"/>
            <a:ext cx="55165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7" name="Text Placeholder 15">
            <a:extLst>
              <a:ext uri="{FF2B5EF4-FFF2-40B4-BE49-F238E27FC236}">
                <a16:creationId xmlns:a16="http://schemas.microsoft.com/office/drawing/2014/main" id="{9321212E-891B-4ECB-74D5-9FA5EBD464E2}"/>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dirty="0"/>
              <a:t>Optional eyebrow</a:t>
            </a:r>
          </a:p>
        </p:txBody>
      </p:sp>
      <p:sp>
        <p:nvSpPr>
          <p:cNvPr id="11" name="Text Placeholder 8">
            <a:extLst>
              <a:ext uri="{FF2B5EF4-FFF2-40B4-BE49-F238E27FC236}">
                <a16:creationId xmlns:a16="http://schemas.microsoft.com/office/drawing/2014/main" id="{C8209986-D2B3-2C94-46F4-DCD6D5BACCFA}"/>
              </a:ext>
            </a:extLst>
          </p:cNvPr>
          <p:cNvSpPr>
            <a:spLocks noGrp="1"/>
          </p:cNvSpPr>
          <p:nvPr>
            <p:ph type="body" sz="quarter" idx="27" hasCustomPrompt="1"/>
          </p:nvPr>
        </p:nvSpPr>
        <p:spPr>
          <a:xfrm>
            <a:off x="7273925" y="737217"/>
            <a:ext cx="4918075" cy="6120783"/>
          </a:xfr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r="-33451" b="-7228"/>
            </a:stretch>
          </a:blipFill>
        </p:spPr>
        <p:txBody>
          <a:bodyPr/>
          <a:lstStyle/>
          <a:p>
            <a:pPr lvl="0"/>
            <a:r>
              <a:rPr lang="en-US"/>
              <a:t> </a:t>
            </a:r>
          </a:p>
        </p:txBody>
      </p:sp>
      <p:sp>
        <p:nvSpPr>
          <p:cNvPr id="12" name="Text Placeholder 15">
            <a:extLst>
              <a:ext uri="{FF2B5EF4-FFF2-40B4-BE49-F238E27FC236}">
                <a16:creationId xmlns:a16="http://schemas.microsoft.com/office/drawing/2014/main" id="{2C10F1B2-18CC-F419-F32C-3EC4F7FCC5C0}"/>
              </a:ext>
            </a:extLst>
          </p:cNvPr>
          <p:cNvSpPr>
            <a:spLocks noGrp="1"/>
          </p:cNvSpPr>
          <p:nvPr>
            <p:ph type="body" sz="quarter" idx="28"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2" name="Text Placeholder 15">
            <a:extLst>
              <a:ext uri="{FF2B5EF4-FFF2-40B4-BE49-F238E27FC236}">
                <a16:creationId xmlns:a16="http://schemas.microsoft.com/office/drawing/2014/main" id="{0B9BED24-0118-362F-BCA7-3DD6D7B6D70D}"/>
              </a:ext>
            </a:extLst>
          </p:cNvPr>
          <p:cNvSpPr>
            <a:spLocks noGrp="1"/>
          </p:cNvSpPr>
          <p:nvPr>
            <p:ph type="body" sz="quarter" idx="29" hasCustomPrompt="1"/>
          </p:nvPr>
        </p:nvSpPr>
        <p:spPr>
          <a:xfrm>
            <a:off x="460375" y="1485899"/>
            <a:ext cx="5516562"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spTree>
    <p:extLst>
      <p:ext uri="{BB962C8B-B14F-4D97-AF65-F5344CB8AC3E}">
        <p14:creationId xmlns:p14="http://schemas.microsoft.com/office/powerpoint/2010/main" val="331599653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Image Triangle">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AFE0DF-9D13-536E-E538-A9E16F6065C7}"/>
              </a:ext>
            </a:extLst>
          </p:cNvPr>
          <p:cNvSpPr/>
          <p:nvPr userDrawn="1"/>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pic>
        <p:nvPicPr>
          <p:cNvPr id="5" name="Picture 17">
            <a:extLst>
              <a:ext uri="{FF2B5EF4-FFF2-40B4-BE49-F238E27FC236}">
                <a16:creationId xmlns:a16="http://schemas.microsoft.com/office/drawing/2014/main" id="{DE014E7C-2AC1-F1E1-EB1B-D5A9E8C6975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sp>
        <p:nvSpPr>
          <p:cNvPr id="2" name="Picture Placeholder 4">
            <a:extLst>
              <a:ext uri="{FF2B5EF4-FFF2-40B4-BE49-F238E27FC236}">
                <a16:creationId xmlns:a16="http://schemas.microsoft.com/office/drawing/2014/main" id="{BA552A38-DE4F-F1CA-56A1-59769DFD72F5}"/>
              </a:ext>
            </a:extLst>
          </p:cNvPr>
          <p:cNvSpPr>
            <a:spLocks noGrp="1"/>
          </p:cNvSpPr>
          <p:nvPr>
            <p:ph type="pic" sz="quarter" idx="24" hasCustomPrompt="1"/>
          </p:nvPr>
        </p:nvSpPr>
        <p:spPr>
          <a:xfrm>
            <a:off x="6096000" y="0"/>
            <a:ext cx="6096000" cy="6858000"/>
          </a:xfrm>
          <a:blipFill dpi="0" rotWithShape="1">
            <a:blip r:embed="rId4" cstate="screen">
              <a:extLst>
                <a:ext uri="{28A0092B-C50C-407E-A947-70E740481C1C}">
                  <a14:useLocalDpi xmlns:a14="http://schemas.microsoft.com/office/drawing/2010/main"/>
                </a:ext>
              </a:extLst>
            </a:blip>
            <a:srcRect/>
            <a:stretch>
              <a:fillRect/>
            </a:stretch>
          </a:blipFill>
        </p:spPr>
        <p:txBody>
          <a:bodyPr tIns="274320"/>
          <a:lstStyle>
            <a:lvl1pPr algn="ctr">
              <a:defRPr/>
            </a:lvl1pPr>
          </a:lstStyle>
          <a:p>
            <a:r>
              <a:rPr lang="en-US"/>
              <a:t> </a:t>
            </a:r>
          </a:p>
        </p:txBody>
      </p:sp>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5165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lines long of text</a:t>
            </a:r>
          </a:p>
        </p:txBody>
      </p:sp>
      <p:sp>
        <p:nvSpPr>
          <p:cNvPr id="6" name="Text Placeholder 15">
            <a:extLst>
              <a:ext uri="{FF2B5EF4-FFF2-40B4-BE49-F238E27FC236}">
                <a16:creationId xmlns:a16="http://schemas.microsoft.com/office/drawing/2014/main" id="{DFF8E546-8657-BEF7-6283-53D6B1B3AE55}"/>
              </a:ext>
            </a:extLst>
          </p:cNvPr>
          <p:cNvSpPr>
            <a:spLocks noGrp="1"/>
          </p:cNvSpPr>
          <p:nvPr>
            <p:ph type="body" sz="quarter" idx="26" hasCustomPrompt="1"/>
          </p:nvPr>
        </p:nvSpPr>
        <p:spPr>
          <a:xfrm>
            <a:off x="465137" y="4642146"/>
            <a:ext cx="55165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7" name="Text Placeholder 15">
            <a:extLst>
              <a:ext uri="{FF2B5EF4-FFF2-40B4-BE49-F238E27FC236}">
                <a16:creationId xmlns:a16="http://schemas.microsoft.com/office/drawing/2014/main" id="{5E33AC5A-D112-D607-F71B-9B24CBDB22F2}"/>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sp>
        <p:nvSpPr>
          <p:cNvPr id="11" name="Text Placeholder 8">
            <a:extLst>
              <a:ext uri="{FF2B5EF4-FFF2-40B4-BE49-F238E27FC236}">
                <a16:creationId xmlns:a16="http://schemas.microsoft.com/office/drawing/2014/main" id="{4A6A20BA-4200-58EE-96D4-58668E30C2E9}"/>
              </a:ext>
            </a:extLst>
          </p:cNvPr>
          <p:cNvSpPr>
            <a:spLocks noGrp="1"/>
          </p:cNvSpPr>
          <p:nvPr>
            <p:ph type="body" sz="quarter" idx="27" hasCustomPrompt="1"/>
          </p:nvPr>
        </p:nvSpPr>
        <p:spPr>
          <a:xfrm>
            <a:off x="7301551" y="1581752"/>
            <a:ext cx="4890449" cy="5276248"/>
          </a:xfr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t="-1" r="-44734" b="-15933"/>
            </a:stretch>
          </a:blipFill>
        </p:spPr>
        <p:txBody>
          <a:bodyPr/>
          <a:lstStyle/>
          <a:p>
            <a:pPr lvl="0"/>
            <a:r>
              <a:rPr lang="en-US"/>
              <a:t> </a:t>
            </a:r>
          </a:p>
        </p:txBody>
      </p:sp>
      <p:sp>
        <p:nvSpPr>
          <p:cNvPr id="12" name="Text Placeholder 15">
            <a:extLst>
              <a:ext uri="{FF2B5EF4-FFF2-40B4-BE49-F238E27FC236}">
                <a16:creationId xmlns:a16="http://schemas.microsoft.com/office/drawing/2014/main" id="{D64F3BF3-5C2C-D2B2-A311-53585033D1B8}"/>
              </a:ext>
            </a:extLst>
          </p:cNvPr>
          <p:cNvSpPr>
            <a:spLocks noGrp="1"/>
          </p:cNvSpPr>
          <p:nvPr>
            <p:ph type="body" sz="quarter" idx="28"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4" name="Text Placeholder 15">
            <a:extLst>
              <a:ext uri="{FF2B5EF4-FFF2-40B4-BE49-F238E27FC236}">
                <a16:creationId xmlns:a16="http://schemas.microsoft.com/office/drawing/2014/main" id="{A9E911E2-5124-112A-D756-3F6033D15E9B}"/>
              </a:ext>
            </a:extLst>
          </p:cNvPr>
          <p:cNvSpPr>
            <a:spLocks noGrp="1"/>
          </p:cNvSpPr>
          <p:nvPr>
            <p:ph type="body" sz="quarter" idx="29" hasCustomPrompt="1"/>
          </p:nvPr>
        </p:nvSpPr>
        <p:spPr>
          <a:xfrm>
            <a:off x="460375" y="1485899"/>
            <a:ext cx="5516562"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spTree>
    <p:extLst>
      <p:ext uri="{BB962C8B-B14F-4D97-AF65-F5344CB8AC3E}">
        <p14:creationId xmlns:p14="http://schemas.microsoft.com/office/powerpoint/2010/main" val="410057987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Light">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A51FA0-C5C1-091E-C60C-B7381FBF0E44}"/>
              </a:ext>
            </a:extLst>
          </p:cNvPr>
          <p:cNvSpPr/>
          <p:nvPr userDrawn="1"/>
        </p:nvSpPr>
        <p:spPr bwMode="auto">
          <a:xfrm>
            <a:off x="460372" y="1004387"/>
            <a:ext cx="11268078" cy="5405938"/>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12" name="Slide Number Placeholder 10">
            <a:extLst>
              <a:ext uri="{FF2B5EF4-FFF2-40B4-BE49-F238E27FC236}">
                <a16:creationId xmlns:a16="http://schemas.microsoft.com/office/drawing/2014/main" id="{8FC6C0A0-DD0F-1CD7-3F8E-C4A64D2A39A5}"/>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a:p>
        </p:txBody>
      </p:sp>
      <p:cxnSp>
        <p:nvCxnSpPr>
          <p:cNvPr id="14" name="Straight Connector 13">
            <a:extLst>
              <a:ext uri="{FF2B5EF4-FFF2-40B4-BE49-F238E27FC236}">
                <a16:creationId xmlns:a16="http://schemas.microsoft.com/office/drawing/2014/main" id="{770DE1E8-7966-F0D2-85AE-EAEB2CBAEEF9}"/>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6330687-BC73-C7C2-C7F8-D14B1419CE01}"/>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itle 9">
            <a:extLst>
              <a:ext uri="{FF2B5EF4-FFF2-40B4-BE49-F238E27FC236}">
                <a16:creationId xmlns:a16="http://schemas.microsoft.com/office/drawing/2014/main" id="{4B20ED22-CD58-F244-26EE-F21C09E9025C}"/>
              </a:ext>
            </a:extLst>
          </p:cNvPr>
          <p:cNvSpPr>
            <a:spLocks noGrp="1"/>
          </p:cNvSpPr>
          <p:nvPr>
            <p:ph type="title" hasCustomPrompt="1"/>
          </p:nvPr>
        </p:nvSpPr>
        <p:spPr>
          <a:xfrm>
            <a:off x="484411" y="29298"/>
            <a:ext cx="4865463" cy="1001216"/>
          </a:xfrm>
        </p:spPr>
        <p:txBody>
          <a:bodyPr tIns="0" rIns="0" bIns="0" anchor="ctr" anchorCtr="0"/>
          <a:lstStyle>
            <a:lvl1pPr>
              <a:lnSpc>
                <a:spcPct val="100000"/>
              </a:lnSpc>
              <a:defRPr sz="3200" b="0" i="0">
                <a:solidFill>
                  <a:schemeClr val="tx2"/>
                </a:solidFill>
                <a:latin typeface="Georgia" panose="02040502050405020303" pitchFamily="18" charset="0"/>
                <a:ea typeface="Roboto" panose="02000000000000000000" pitchFamily="2" charset="0"/>
                <a:cs typeface="Segoe UI" panose="020B0502040204020203" pitchFamily="34" charset="0"/>
              </a:defRPr>
            </a:lvl1pPr>
          </a:lstStyle>
          <a:p>
            <a:r>
              <a:rPr lang="en-US"/>
              <a:t>Agenda title here</a:t>
            </a:r>
          </a:p>
        </p:txBody>
      </p:sp>
      <p:sp>
        <p:nvSpPr>
          <p:cNvPr id="9" name="Text Placeholder 15">
            <a:extLst>
              <a:ext uri="{FF2B5EF4-FFF2-40B4-BE49-F238E27FC236}">
                <a16:creationId xmlns:a16="http://schemas.microsoft.com/office/drawing/2014/main" id="{A7EB9365-955E-1534-8F83-CB11E3BF8082}"/>
              </a:ext>
            </a:extLst>
          </p:cNvPr>
          <p:cNvSpPr>
            <a:spLocks noGrp="1"/>
          </p:cNvSpPr>
          <p:nvPr>
            <p:ph type="body" sz="quarter" idx="19" hasCustomPrompt="1"/>
          </p:nvPr>
        </p:nvSpPr>
        <p:spPr>
          <a:xfrm>
            <a:off x="1512888" y="1658938"/>
            <a:ext cx="9164637" cy="4751387"/>
          </a:xfrm>
        </p:spPr>
        <p:txBody>
          <a:bodyPr tIns="91440" rIns="0" bIns="457200" numCol="2" spcCol="457200" anchor="t" anchorCtr="0"/>
          <a:lstStyle>
            <a:lvl1pPr marL="685800" indent="-685800">
              <a:spcAft>
                <a:spcPts val="3500"/>
              </a:spcAft>
              <a:buSzPct val="175000"/>
              <a:buFont typeface="+mj-lt"/>
              <a:buAutoNum type="arabicPeriod"/>
              <a:defRPr sz="24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marL="694944" indent="-685800">
              <a:spcAft>
                <a:spcPts val="3500"/>
              </a:spcAft>
              <a:buClr>
                <a:schemeClr val="tx2"/>
              </a:buClr>
              <a:buSzPct val="175000"/>
              <a:buFont typeface="+mj-lt"/>
              <a:buAutoNum type="arabicPeriod"/>
              <a:defRPr sz="2400" b="0" i="0" cap="none" baseline="0">
                <a:solidFill>
                  <a:schemeClr val="tx2"/>
                </a:solidFill>
                <a:latin typeface="+mj-lt"/>
                <a:ea typeface="Roboto" panose="02000000000000000000" pitchFamily="2" charset="0"/>
                <a:cs typeface="Segoe UI" panose="020B0502040204020203" pitchFamily="34" charset="0"/>
              </a:defRPr>
            </a:lvl2pPr>
            <a:lvl3pPr marL="685800" indent="-685800">
              <a:spcAft>
                <a:spcPts val="3500"/>
              </a:spcAft>
              <a:buSzPct val="175000"/>
              <a:buFont typeface="+mj-lt"/>
              <a:buAutoNum type="arabicPeriod"/>
              <a:defRPr sz="2400" b="0" i="0" cap="none" baseline="0">
                <a:solidFill>
                  <a:schemeClr val="tx2"/>
                </a:solidFill>
                <a:latin typeface="+mj-lt"/>
                <a:ea typeface="Roboto" panose="02000000000000000000" pitchFamily="2" charset="0"/>
                <a:cs typeface="Segoe UI" panose="020B0502040204020203" pitchFamily="34" charset="0"/>
              </a:defRPr>
            </a:lvl3pPr>
            <a:lvl4pPr marL="685800" indent="-685800">
              <a:spcAft>
                <a:spcPts val="3500"/>
              </a:spcAft>
              <a:buSzPct val="175000"/>
              <a:buFont typeface="+mj-lt"/>
              <a:buAutoNum type="arabicPeriod"/>
              <a:defRPr sz="2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Agenda item</a:t>
            </a:r>
          </a:p>
          <a:p>
            <a:pPr lvl="0"/>
            <a:r>
              <a:rPr lang="en-US"/>
              <a:t>Agenda item</a:t>
            </a:r>
          </a:p>
        </p:txBody>
      </p:sp>
      <p:sp>
        <p:nvSpPr>
          <p:cNvPr id="15" name="Footer Placeholder 14">
            <a:extLst>
              <a:ext uri="{FF2B5EF4-FFF2-40B4-BE49-F238E27FC236}">
                <a16:creationId xmlns:a16="http://schemas.microsoft.com/office/drawing/2014/main" id="{3AE8AE5A-DF05-4FB5-0A86-3085EBB43AF6}"/>
              </a:ext>
            </a:extLst>
          </p:cNvPr>
          <p:cNvSpPr>
            <a:spLocks noGrp="1"/>
          </p:cNvSpPr>
          <p:nvPr>
            <p:ph type="ftr" sz="quarter" idx="25"/>
          </p:nvPr>
        </p:nvSpPr>
        <p:spPr/>
        <p:txBody>
          <a:bodyPr/>
          <a:lstStyle/>
          <a:p>
            <a:r>
              <a:rPr lang="en-US" dirty="0" err="1"/>
              <a:t>Trakasseribarometern</a:t>
            </a:r>
            <a:r>
              <a:rPr lang="en-US" dirty="0"/>
              <a:t> 2024</a:t>
            </a:r>
          </a:p>
        </p:txBody>
      </p:sp>
      <p:sp>
        <p:nvSpPr>
          <p:cNvPr id="2" name="Date Placeholder 1">
            <a:extLst>
              <a:ext uri="{FF2B5EF4-FFF2-40B4-BE49-F238E27FC236}">
                <a16:creationId xmlns:a16="http://schemas.microsoft.com/office/drawing/2014/main" id="{2D19BBB7-D1D9-9EAB-B28B-AB93A55BA370}"/>
              </a:ext>
            </a:extLst>
          </p:cNvPr>
          <p:cNvSpPr>
            <a:spLocks noGrp="1"/>
          </p:cNvSpPr>
          <p:nvPr>
            <p:ph type="dt" sz="half" idx="26"/>
          </p:nvPr>
        </p:nvSpPr>
        <p:spPr/>
        <p:txBody>
          <a:bodyPr/>
          <a:lstStyle/>
          <a:p>
            <a:r>
              <a:rPr lang="sv-SE"/>
              <a:t>September 2024</a:t>
            </a:r>
            <a:endParaRPr lang="en-US"/>
          </a:p>
        </p:txBody>
      </p:sp>
      <p:sp>
        <p:nvSpPr>
          <p:cNvPr id="6" name="Rectangle 5">
            <a:extLst>
              <a:ext uri="{FF2B5EF4-FFF2-40B4-BE49-F238E27FC236}">
                <a16:creationId xmlns:a16="http://schemas.microsoft.com/office/drawing/2014/main" id="{6F47A114-C8BC-00FF-96EA-4238493EAD2A}"/>
              </a:ext>
            </a:extLst>
          </p:cNvPr>
          <p:cNvSpPr/>
          <p:nvPr userDrawn="1"/>
        </p:nvSpPr>
        <p:spPr bwMode="auto">
          <a:xfrm>
            <a:off x="460372" y="1004387"/>
            <a:ext cx="11268078" cy="108000"/>
          </a:xfrm>
          <a:prstGeom prst="rect">
            <a:avLst/>
          </a:prstGeom>
          <a:solidFill>
            <a:schemeClr val="accent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5" name="TextBox 4">
            <a:extLst>
              <a:ext uri="{FF2B5EF4-FFF2-40B4-BE49-F238E27FC236}">
                <a16:creationId xmlns:a16="http://schemas.microsoft.com/office/drawing/2014/main" id="{52828C5F-3391-490A-E793-491D7334B16D}"/>
              </a:ext>
            </a:extLst>
          </p:cNvPr>
          <p:cNvSpPr txBox="1"/>
          <p:nvPr userDrawn="1"/>
        </p:nvSpPr>
        <p:spPr>
          <a:xfrm>
            <a:off x="487017" y="6698974"/>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GB" sz="1800" b="0" i="0">
              <a:solidFill>
                <a:schemeClr val="tx2"/>
              </a:solidFill>
              <a:latin typeface="+mn-lt"/>
              <a:ea typeface="Roboto" panose="02000000000000000000" pitchFamily="2" charset="0"/>
              <a:cs typeface="Segoe UI" panose="020B0502040204020203" pitchFamily="34" charset="0"/>
            </a:endParaRPr>
          </a:p>
        </p:txBody>
      </p:sp>
      <p:sp>
        <p:nvSpPr>
          <p:cNvPr id="7" name="Footer Placeholder 4">
            <a:extLst>
              <a:ext uri="{FF2B5EF4-FFF2-40B4-BE49-F238E27FC236}">
                <a16:creationId xmlns:a16="http://schemas.microsoft.com/office/drawing/2014/main" id="{7AF3589C-925F-0B02-D554-9DA664ED1531}"/>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1557942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Dark">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E4FD50-380C-52C3-D2CF-67CE0D5A63AE}"/>
              </a:ext>
            </a:extLst>
          </p:cNvPr>
          <p:cNvSpPr/>
          <p:nvPr userDrawn="1"/>
        </p:nvSpPr>
        <p:spPr bwMode="auto">
          <a:xfrm>
            <a:off x="460372" y="1004387"/>
            <a:ext cx="11268078" cy="5405938"/>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5" name="Rectangle 4">
            <a:extLst>
              <a:ext uri="{FF2B5EF4-FFF2-40B4-BE49-F238E27FC236}">
                <a16:creationId xmlns:a16="http://schemas.microsoft.com/office/drawing/2014/main" id="{FC451FF9-C127-48E1-95C7-DCC95087054B}"/>
              </a:ext>
            </a:extLst>
          </p:cNvPr>
          <p:cNvSpPr/>
          <p:nvPr userDrawn="1"/>
        </p:nvSpPr>
        <p:spPr bwMode="auto">
          <a:xfrm>
            <a:off x="460372" y="1004387"/>
            <a:ext cx="11268078" cy="108000"/>
          </a:xfrm>
          <a:prstGeom prst="rect">
            <a:avLst/>
          </a:prstGeom>
          <a:solidFill>
            <a:schemeClr val="accent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4" name="Slide Number Placeholder 5">
            <a:extLst>
              <a:ext uri="{FF2B5EF4-FFF2-40B4-BE49-F238E27FC236}">
                <a16:creationId xmlns:a16="http://schemas.microsoft.com/office/drawing/2014/main" id="{4526C6E3-754E-D742-8EF5-A2E30F629DF1}"/>
              </a:ext>
            </a:extLst>
          </p:cNvPr>
          <p:cNvSpPr>
            <a:spLocks noGrp="1"/>
          </p:cNvSpPr>
          <p:nvPr>
            <p:ph type="sldNum" sz="quarter" idx="21"/>
          </p:nvPr>
        </p:nvSpPr>
        <p:spPr>
          <a:xfrm>
            <a:off x="11509579" y="6546850"/>
            <a:ext cx="218871" cy="155574"/>
          </a:xfrm>
        </p:spPr>
        <p:txBody>
          <a:bodyPr/>
          <a:lstStyle>
            <a:lvl1pP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fld id="{63DCA5C9-2E11-4C67-86EB-AE1DE127DC64}" type="slidenum">
              <a:rPr lang="en-US" smtClean="0"/>
              <a:pPr/>
              <a:t>‹#›</a:t>
            </a:fld>
            <a:endParaRPr lang="en-US"/>
          </a:p>
        </p:txBody>
      </p:sp>
      <p:sp>
        <p:nvSpPr>
          <p:cNvPr id="9" name="Title 9">
            <a:extLst>
              <a:ext uri="{FF2B5EF4-FFF2-40B4-BE49-F238E27FC236}">
                <a16:creationId xmlns:a16="http://schemas.microsoft.com/office/drawing/2014/main" id="{22546469-F2E8-4361-6F19-232C216F2800}"/>
              </a:ext>
            </a:extLst>
          </p:cNvPr>
          <p:cNvSpPr>
            <a:spLocks noGrp="1"/>
          </p:cNvSpPr>
          <p:nvPr>
            <p:ph type="title" hasCustomPrompt="1"/>
          </p:nvPr>
        </p:nvSpPr>
        <p:spPr>
          <a:xfrm>
            <a:off x="484411" y="29298"/>
            <a:ext cx="4865463" cy="1001216"/>
          </a:xfrm>
        </p:spPr>
        <p:txBody>
          <a:bodyPr tIns="0" rIns="0" bIns="0" anchor="ctr" anchorCtr="0"/>
          <a:lstStyle>
            <a:lvl1pPr>
              <a:lnSpc>
                <a:spcPct val="100000"/>
              </a:lnSpc>
              <a:defRPr sz="3200" b="0" i="0">
                <a:solidFill>
                  <a:schemeClr val="bg2"/>
                </a:solidFill>
                <a:latin typeface="Georgia" panose="02040502050405020303" pitchFamily="18" charset="0"/>
                <a:ea typeface="Roboto" panose="02000000000000000000" pitchFamily="2" charset="0"/>
                <a:cs typeface="Segoe UI" panose="020B0502040204020203" pitchFamily="34" charset="0"/>
              </a:defRPr>
            </a:lvl1pPr>
          </a:lstStyle>
          <a:p>
            <a:r>
              <a:rPr lang="en-US"/>
              <a:t>Agenda title here</a:t>
            </a:r>
          </a:p>
        </p:txBody>
      </p:sp>
      <p:sp>
        <p:nvSpPr>
          <p:cNvPr id="10" name="Text Placeholder 15">
            <a:extLst>
              <a:ext uri="{FF2B5EF4-FFF2-40B4-BE49-F238E27FC236}">
                <a16:creationId xmlns:a16="http://schemas.microsoft.com/office/drawing/2014/main" id="{6B371A28-29C4-F1DF-BAFE-2BF2807FC2AA}"/>
              </a:ext>
            </a:extLst>
          </p:cNvPr>
          <p:cNvSpPr>
            <a:spLocks noGrp="1"/>
          </p:cNvSpPr>
          <p:nvPr>
            <p:ph type="body" sz="quarter" idx="19" hasCustomPrompt="1"/>
          </p:nvPr>
        </p:nvSpPr>
        <p:spPr>
          <a:xfrm>
            <a:off x="1512888" y="1658938"/>
            <a:ext cx="9164637" cy="4751387"/>
          </a:xfrm>
        </p:spPr>
        <p:txBody>
          <a:bodyPr tIns="91440" rIns="0" bIns="457200" numCol="2" spcCol="457200" anchor="t" anchorCtr="0"/>
          <a:lstStyle>
            <a:lvl1pPr marL="685800" indent="-685800">
              <a:spcAft>
                <a:spcPts val="3500"/>
              </a:spcAft>
              <a:buSzPct val="175000"/>
              <a:buFont typeface="+mj-lt"/>
              <a:buAutoNum type="arabicPeriod"/>
              <a:defRPr sz="24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marL="694944" indent="-685800">
              <a:spcAft>
                <a:spcPts val="3500"/>
              </a:spcAft>
              <a:buClr>
                <a:schemeClr val="tx2"/>
              </a:buClr>
              <a:buSzPct val="175000"/>
              <a:buFont typeface="+mj-lt"/>
              <a:buAutoNum type="arabicPeriod"/>
              <a:defRPr sz="2400" b="0" i="0" cap="none" baseline="0">
                <a:solidFill>
                  <a:schemeClr val="tx2"/>
                </a:solidFill>
                <a:latin typeface="+mj-lt"/>
                <a:ea typeface="Roboto" panose="02000000000000000000" pitchFamily="2" charset="0"/>
                <a:cs typeface="Segoe UI" panose="020B0502040204020203" pitchFamily="34" charset="0"/>
              </a:defRPr>
            </a:lvl2pPr>
            <a:lvl3pPr marL="685800" indent="-685800">
              <a:spcAft>
                <a:spcPts val="3500"/>
              </a:spcAft>
              <a:buSzPct val="175000"/>
              <a:buFont typeface="+mj-lt"/>
              <a:buAutoNum type="arabicPeriod"/>
              <a:defRPr sz="2400" b="0" i="0" cap="none" baseline="0">
                <a:solidFill>
                  <a:schemeClr val="tx2"/>
                </a:solidFill>
                <a:latin typeface="+mj-lt"/>
                <a:ea typeface="Roboto" panose="02000000000000000000" pitchFamily="2" charset="0"/>
                <a:cs typeface="Segoe UI" panose="020B0502040204020203" pitchFamily="34" charset="0"/>
              </a:defRPr>
            </a:lvl3pPr>
            <a:lvl4pPr marL="685800" indent="-685800">
              <a:spcAft>
                <a:spcPts val="3500"/>
              </a:spcAft>
              <a:buSzPct val="175000"/>
              <a:buFont typeface="+mj-lt"/>
              <a:buAutoNum type="arabicPeriod"/>
              <a:defRPr sz="2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Agenda item</a:t>
            </a:r>
          </a:p>
          <a:p>
            <a:pPr lvl="0"/>
            <a:r>
              <a:rPr lang="en-US"/>
              <a:t>Agenda item</a:t>
            </a:r>
          </a:p>
        </p:txBody>
      </p:sp>
      <p:cxnSp>
        <p:nvCxnSpPr>
          <p:cNvPr id="12" name="Straight Connector 11">
            <a:extLst>
              <a:ext uri="{FF2B5EF4-FFF2-40B4-BE49-F238E27FC236}">
                <a16:creationId xmlns:a16="http://schemas.microsoft.com/office/drawing/2014/main" id="{E754B5AB-3680-CEC3-521F-6A078F486002}"/>
              </a:ext>
            </a:extLst>
          </p:cNvPr>
          <p:cNvCxnSpPr/>
          <p:nvPr userDrawn="1"/>
        </p:nvCxnSpPr>
        <p:spPr>
          <a:xfrm>
            <a:off x="11509579" y="6600132"/>
            <a:ext cx="0" cy="8089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Footer Placeholder 4">
            <a:extLst>
              <a:ext uri="{FF2B5EF4-FFF2-40B4-BE49-F238E27FC236}">
                <a16:creationId xmlns:a16="http://schemas.microsoft.com/office/drawing/2014/main" id="{6D495493-8475-F968-CAD3-8570CF9DA037}"/>
              </a:ext>
            </a:extLst>
          </p:cNvPr>
          <p:cNvSpPr>
            <a:spLocks noGrp="1"/>
          </p:cNvSpPr>
          <p:nvPr>
            <p:ph type="ftr" sz="quarter" idx="20"/>
          </p:nvPr>
        </p:nvSpPr>
        <p:spPr>
          <a:xfrm>
            <a:off x="1011813" y="6546849"/>
            <a:ext cx="7125712" cy="15557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1"/>
                </a:solidFill>
              </a:defRPr>
            </a:lvl9pPr>
          </a:lstStyle>
          <a:p>
            <a:pPr lvl="8"/>
            <a:r>
              <a:rPr lang="en-US" dirty="0" err="1"/>
              <a:t>Trakasseribarometern</a:t>
            </a:r>
            <a:r>
              <a:rPr lang="en-US" dirty="0"/>
              <a:t> 2024</a:t>
            </a:r>
          </a:p>
        </p:txBody>
      </p:sp>
      <p:cxnSp>
        <p:nvCxnSpPr>
          <p:cNvPr id="18" name="Straight Connector 17">
            <a:extLst>
              <a:ext uri="{FF2B5EF4-FFF2-40B4-BE49-F238E27FC236}">
                <a16:creationId xmlns:a16="http://schemas.microsoft.com/office/drawing/2014/main" id="{208DF179-FD14-E295-E5F4-5A5E5BC8FD25}"/>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18BE1347-3815-8EF7-04EE-00CF90A710CB}"/>
              </a:ext>
            </a:extLst>
          </p:cNvPr>
          <p:cNvSpPr>
            <a:spLocks noGrp="1"/>
          </p:cNvSpPr>
          <p:nvPr>
            <p:ph type="dt" sz="half" idx="22"/>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sv-SE"/>
              <a:t>September 2024</a:t>
            </a:r>
            <a:endParaRPr lang="en-US"/>
          </a:p>
        </p:txBody>
      </p:sp>
      <p:sp>
        <p:nvSpPr>
          <p:cNvPr id="6" name="Footer Placeholder 4">
            <a:extLst>
              <a:ext uri="{FF2B5EF4-FFF2-40B4-BE49-F238E27FC236}">
                <a16:creationId xmlns:a16="http://schemas.microsoft.com/office/drawing/2014/main" id="{1C550844-D9B8-3293-E2D0-A1916E9B58F9}"/>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3088071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Full Imag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ECB4B1-7A27-A6EE-9652-79CF762349B6}"/>
              </a:ext>
            </a:extLst>
          </p:cNvPr>
          <p:cNvSpPr/>
          <p:nvPr userDrawn="1"/>
        </p:nvSpPr>
        <p:spPr bwMode="auto">
          <a:xfrm>
            <a:off x="0" y="6391272"/>
            <a:ext cx="12192000" cy="466728"/>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12" name="Text Placeholder 11">
            <a:extLst>
              <a:ext uri="{FF2B5EF4-FFF2-40B4-BE49-F238E27FC236}">
                <a16:creationId xmlns:a16="http://schemas.microsoft.com/office/drawing/2014/main" id="{9A0F5A47-3937-FFB5-15D9-982C2FC23FBD}"/>
              </a:ext>
            </a:extLst>
          </p:cNvPr>
          <p:cNvSpPr>
            <a:spLocks noGrp="1"/>
          </p:cNvSpPr>
          <p:nvPr>
            <p:ph type="body" sz="quarter" idx="24" hasCustomPrompt="1"/>
          </p:nvPr>
        </p:nvSpPr>
        <p:spPr>
          <a:xfrm>
            <a:off x="0" y="0"/>
            <a:ext cx="10448925" cy="6391272"/>
          </a:xfrm>
          <a:blipFill>
            <a:blip r:embed="rId3" cstate="email">
              <a:extLst>
                <a:ext uri="{28A0092B-C50C-407E-A947-70E740481C1C}">
                  <a14:useLocalDpi xmlns:a14="http://schemas.microsoft.com/office/drawing/2010/main"/>
                </a:ext>
              </a:extLst>
            </a:blip>
            <a:stretch>
              <a:fillRect/>
            </a:stretch>
          </a:blipFill>
        </p:spPr>
        <p:txBody>
          <a:bodyPr/>
          <a:lstStyle/>
          <a:p>
            <a:pPr lvl="0"/>
            <a:r>
              <a:rPr lang="en-US" dirty="0"/>
              <a:t> </a:t>
            </a:r>
          </a:p>
        </p:txBody>
      </p:sp>
      <p:sp>
        <p:nvSpPr>
          <p:cNvPr id="5" name="Footer Placeholder 4">
            <a:extLst>
              <a:ext uri="{FF2B5EF4-FFF2-40B4-BE49-F238E27FC236}">
                <a16:creationId xmlns:a16="http://schemas.microsoft.com/office/drawing/2014/main" id="{ADA67FFD-6FEA-DBEC-AF14-58CD13D741D1}"/>
              </a:ext>
            </a:extLst>
          </p:cNvPr>
          <p:cNvSpPr>
            <a:spLocks noGrp="1"/>
          </p:cNvSpPr>
          <p:nvPr>
            <p:ph type="ftr" sz="quarter" idx="20"/>
          </p:nvPr>
        </p:nvSpPr>
        <p:spPr/>
        <p:txBody>
          <a:bodyPr/>
          <a:lstStyle>
            <a:lvl1pPr>
              <a:defRPr>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dirty="0" err="1"/>
              <a:t>Trakasseribarometern</a:t>
            </a:r>
            <a:r>
              <a:rPr lang="en-US" dirty="0"/>
              <a:t> 2024</a:t>
            </a:r>
          </a:p>
        </p:txBody>
      </p:sp>
      <p:sp>
        <p:nvSpPr>
          <p:cNvPr id="6" name="Slide Number Placeholder 5">
            <a:extLst>
              <a:ext uri="{FF2B5EF4-FFF2-40B4-BE49-F238E27FC236}">
                <a16:creationId xmlns:a16="http://schemas.microsoft.com/office/drawing/2014/main" id="{86368AB8-3F07-C19C-394F-BD16EF3DC3CA}"/>
              </a:ext>
            </a:extLst>
          </p:cNvPr>
          <p:cNvSpPr>
            <a:spLocks noGrp="1"/>
          </p:cNvSpPr>
          <p:nvPr>
            <p:ph type="sldNum" sz="quarter" idx="21"/>
          </p:nvPr>
        </p:nvSpPr>
        <p:spPr/>
        <p:txBody>
          <a:bodyPr/>
          <a:lstStyle>
            <a:lvl1pPr>
              <a:defRPr>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fld id="{63DCA5C9-2E11-4C67-86EB-AE1DE127DC64}" type="slidenum">
              <a:rPr lang="en-US" smtClean="0"/>
              <a:pPr/>
              <a:t>‹#›</a:t>
            </a:fld>
            <a:endParaRPr lang="en-US"/>
          </a:p>
        </p:txBody>
      </p:sp>
      <p:sp>
        <p:nvSpPr>
          <p:cNvPr id="16" name="Text Placeholder 15">
            <a:extLst>
              <a:ext uri="{FF2B5EF4-FFF2-40B4-BE49-F238E27FC236}">
                <a16:creationId xmlns:a16="http://schemas.microsoft.com/office/drawing/2014/main" id="{AD7C8D8F-6C09-7199-7296-DD91ECB9BE62}"/>
              </a:ext>
            </a:extLst>
          </p:cNvPr>
          <p:cNvSpPr>
            <a:spLocks noGrp="1"/>
          </p:cNvSpPr>
          <p:nvPr>
            <p:ph type="body" sz="quarter" idx="19" hasCustomPrompt="1"/>
          </p:nvPr>
        </p:nvSpPr>
        <p:spPr>
          <a:xfrm>
            <a:off x="465137" y="4129999"/>
            <a:ext cx="8701087" cy="869506"/>
          </a:xfrm>
        </p:spPr>
        <p:txBody>
          <a:bodyPr tIns="91440" rIns="0" bIns="0" anchor="t" anchorCtr="0"/>
          <a:lstStyle>
            <a:lvl1pPr>
              <a:spcAft>
                <a:spcPts val="0"/>
              </a:spcAft>
              <a:buFontTx/>
              <a:buNone/>
              <a:defRPr sz="18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9pPr>
          </a:lstStyle>
          <a:p>
            <a:r>
              <a:rPr lang="en-US"/>
              <a:t>Subheads and support type 18pt Century Gothic </a:t>
            </a:r>
            <a:br>
              <a:rPr lang="en-US"/>
            </a:br>
            <a:r>
              <a:rPr lang="en-US"/>
              <a:t>Regular up to two lines long. </a:t>
            </a:r>
          </a:p>
        </p:txBody>
      </p:sp>
      <p:sp>
        <p:nvSpPr>
          <p:cNvPr id="17" name="Text Placeholder 15">
            <a:extLst>
              <a:ext uri="{FF2B5EF4-FFF2-40B4-BE49-F238E27FC236}">
                <a16:creationId xmlns:a16="http://schemas.microsoft.com/office/drawing/2014/main" id="{9148A40F-6BBA-3614-23AD-7A5333D1AF8A}"/>
              </a:ext>
            </a:extLst>
          </p:cNvPr>
          <p:cNvSpPr>
            <a:spLocks noGrp="1"/>
          </p:cNvSpPr>
          <p:nvPr>
            <p:ph type="body" sz="quarter" idx="22" hasCustomPrompt="1"/>
          </p:nvPr>
        </p:nvSpPr>
        <p:spPr>
          <a:xfrm>
            <a:off x="465138" y="1658938"/>
            <a:ext cx="2325687" cy="995054"/>
          </a:xfrm>
        </p:spPr>
        <p:txBody>
          <a:bodyPr tIns="0" rIns="0" bIns="73152" anchor="b" anchorCtr="0"/>
          <a:lstStyle>
            <a:lvl1pPr>
              <a:spcAft>
                <a:spcPts val="0"/>
              </a:spcAft>
              <a:buFontTx/>
              <a:buNone/>
              <a:defRPr sz="1000" b="0" i="0" cap="none" baseline="0">
                <a:solidFill>
                  <a:schemeClr val="bg2"/>
                </a:solidFill>
                <a:latin typeface="+mn-lt"/>
                <a:ea typeface="Roboto" panose="02000000000000000000" pitchFamily="2" charset="0"/>
                <a:cs typeface="Segoe UI" panose="020B0502040204020203" pitchFamily="34" charset="0"/>
              </a:defRPr>
            </a:lvl1pPr>
            <a:lvl2pPr>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Optional Eyebrow</a:t>
            </a:r>
          </a:p>
        </p:txBody>
      </p:sp>
      <p:cxnSp>
        <p:nvCxnSpPr>
          <p:cNvPr id="13" name="Straight Connector 12">
            <a:extLst>
              <a:ext uri="{FF2B5EF4-FFF2-40B4-BE49-F238E27FC236}">
                <a16:creationId xmlns:a16="http://schemas.microsoft.com/office/drawing/2014/main" id="{5BF61887-1FB3-14DF-CEC7-642EBA7B256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75B507F7-C1FD-62FE-B416-4DB7D15DCF8D}"/>
              </a:ext>
            </a:extLst>
          </p:cNvPr>
          <p:cNvSpPr>
            <a:spLocks noGrp="1"/>
          </p:cNvSpPr>
          <p:nvPr>
            <p:ph type="dt" sz="half" idx="25"/>
          </p:nvPr>
        </p:nvSpPr>
        <p:spPr/>
        <p:txBody>
          <a:bodyPr/>
          <a:lstStyle>
            <a:lvl1pPr>
              <a:defRPr>
                <a:solidFill>
                  <a:schemeClr val="tx1"/>
                </a:solidFill>
              </a:defRPr>
            </a:lvl1pPr>
          </a:lstStyle>
          <a:p>
            <a:r>
              <a:rPr lang="sv-SE"/>
              <a:t>September 2024</a:t>
            </a:r>
            <a:endParaRPr lang="en-US"/>
          </a:p>
        </p:txBody>
      </p:sp>
      <p:sp>
        <p:nvSpPr>
          <p:cNvPr id="4" name="Text Placeholder 15">
            <a:extLst>
              <a:ext uri="{FF2B5EF4-FFF2-40B4-BE49-F238E27FC236}">
                <a16:creationId xmlns:a16="http://schemas.microsoft.com/office/drawing/2014/main" id="{B6F45E05-A87F-9106-B231-690831DED337}"/>
              </a:ext>
            </a:extLst>
          </p:cNvPr>
          <p:cNvSpPr>
            <a:spLocks noGrp="1"/>
          </p:cNvSpPr>
          <p:nvPr>
            <p:ph type="body" sz="quarter" idx="28" hasCustomPrompt="1"/>
          </p:nvPr>
        </p:nvSpPr>
        <p:spPr>
          <a:xfrm>
            <a:off x="460372" y="2649790"/>
            <a:ext cx="8705852" cy="1476009"/>
          </a:xfrm>
        </p:spPr>
        <p:txBody>
          <a:bodyPr tIns="0" rIns="0" bIns="73152" anchor="b" anchorCtr="0">
            <a:noAutofit/>
          </a:bodyPr>
          <a:lstStyle>
            <a:lvl1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7" name="Text Placeholder 15">
            <a:extLst>
              <a:ext uri="{FF2B5EF4-FFF2-40B4-BE49-F238E27FC236}">
                <a16:creationId xmlns:a16="http://schemas.microsoft.com/office/drawing/2014/main" id="{BD3E770D-F7E1-3631-9C7C-CB1E77E1D03C}"/>
              </a:ext>
            </a:extLst>
          </p:cNvPr>
          <p:cNvSpPr>
            <a:spLocks noGrp="1"/>
          </p:cNvSpPr>
          <p:nvPr>
            <p:ph type="body" sz="quarter" idx="29" hasCustomPrompt="1"/>
          </p:nvPr>
        </p:nvSpPr>
        <p:spPr>
          <a:xfrm>
            <a:off x="10479406" y="0"/>
            <a:ext cx="1712594" cy="1726215"/>
          </a:xfrm>
        </p:spPr>
        <p:txBody>
          <a:bodyPr lIns="108000" tIns="108000" rIns="108000" bIns="108000" anchor="t" anchorCtr="0">
            <a:spAutoFit/>
          </a:bodyPr>
          <a:lstStyle>
            <a:lvl1pPr>
              <a:spcAft>
                <a:spcPts val="0"/>
              </a:spcAft>
              <a:buFontTx/>
              <a:buNone/>
              <a:defRPr sz="14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9pPr>
          </a:lstStyle>
          <a:p>
            <a:r>
              <a:rPr lang="en-US"/>
              <a:t>To change the picture right click below and select “Format Background” and update the picture source</a:t>
            </a:r>
          </a:p>
        </p:txBody>
      </p:sp>
      <p:cxnSp>
        <p:nvCxnSpPr>
          <p:cNvPr id="11" name="Straight Connector 10">
            <a:extLst>
              <a:ext uri="{FF2B5EF4-FFF2-40B4-BE49-F238E27FC236}">
                <a16:creationId xmlns:a16="http://schemas.microsoft.com/office/drawing/2014/main" id="{7F96C9C6-3D88-3BAE-50C0-4239358B956D}"/>
              </a:ext>
            </a:extLst>
          </p:cNvPr>
          <p:cNvCxnSpPr>
            <a:cxnSpLocks/>
          </p:cNvCxnSpPr>
          <p:nvPr userDrawn="1"/>
        </p:nvCxnSpPr>
        <p:spPr>
          <a:xfrm flipV="1">
            <a:off x="914400" y="6575425"/>
            <a:ext cx="0" cy="1269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ooter Placeholder 4">
            <a:extLst>
              <a:ext uri="{FF2B5EF4-FFF2-40B4-BE49-F238E27FC236}">
                <a16:creationId xmlns:a16="http://schemas.microsoft.com/office/drawing/2014/main" id="{53B91591-7A70-7ACE-3601-54CC14EC0C0A}"/>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3024853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Medium Image">
    <p:bg>
      <p:bgPr>
        <a:solidFill>
          <a:schemeClr val="accent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A542D4-12C2-6B6D-66E7-90B3892D3A0E}"/>
              </a:ext>
            </a:extLst>
          </p:cNvPr>
          <p:cNvSpPr/>
          <p:nvPr userDrawn="1"/>
        </p:nvSpPr>
        <p:spPr bwMode="auto">
          <a:xfrm>
            <a:off x="9170126" y="0"/>
            <a:ext cx="3021874" cy="6858000"/>
          </a:xfrm>
          <a:prstGeom prst="rect">
            <a:avLst/>
          </a:prstGeom>
          <a:solidFill>
            <a:schemeClr val="accent4"/>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3" name="Text Placeholder 15">
            <a:extLst>
              <a:ext uri="{FF2B5EF4-FFF2-40B4-BE49-F238E27FC236}">
                <a16:creationId xmlns:a16="http://schemas.microsoft.com/office/drawing/2014/main" id="{3ECAAF97-2F93-DF4F-1EA3-10D4D0ADFAAB}"/>
              </a:ext>
            </a:extLst>
          </p:cNvPr>
          <p:cNvSpPr>
            <a:spLocks noGrp="1"/>
          </p:cNvSpPr>
          <p:nvPr>
            <p:ph type="body" sz="quarter" idx="19" hasCustomPrompt="1"/>
          </p:nvPr>
        </p:nvSpPr>
        <p:spPr>
          <a:xfrm>
            <a:off x="465137" y="4315738"/>
            <a:ext cx="5106989"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r>
              <a:rPr lang="en-US"/>
              <a:t>Subheads and support type Century Gothic Regular up to two lines long.</a:t>
            </a:r>
          </a:p>
        </p:txBody>
      </p:sp>
      <p:sp>
        <p:nvSpPr>
          <p:cNvPr id="2" name="Text Placeholder 15">
            <a:extLst>
              <a:ext uri="{FF2B5EF4-FFF2-40B4-BE49-F238E27FC236}">
                <a16:creationId xmlns:a16="http://schemas.microsoft.com/office/drawing/2014/main" id="{D2D178CD-FC2F-C50D-05B4-2363FA1C30B0}"/>
              </a:ext>
            </a:extLst>
          </p:cNvPr>
          <p:cNvSpPr>
            <a:spLocks noGrp="1"/>
          </p:cNvSpPr>
          <p:nvPr>
            <p:ph type="body" sz="quarter" idx="22" hasCustomPrompt="1"/>
          </p:nvPr>
        </p:nvSpPr>
        <p:spPr>
          <a:xfrm>
            <a:off x="465138" y="1658938"/>
            <a:ext cx="2325687" cy="516747"/>
          </a:xfrm>
        </p:spPr>
        <p:txBody>
          <a:bodyPr tIns="0" rIns="0" bIns="73152" anchor="b" anchorCtr="0"/>
          <a:lstStyle>
            <a:lvl1pPr>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Optional Eyebrow</a:t>
            </a:r>
          </a:p>
        </p:txBody>
      </p:sp>
      <p:sp>
        <p:nvSpPr>
          <p:cNvPr id="7" name="Picture Placeholder 4">
            <a:extLst>
              <a:ext uri="{FF2B5EF4-FFF2-40B4-BE49-F238E27FC236}">
                <a16:creationId xmlns:a16="http://schemas.microsoft.com/office/drawing/2014/main" id="{C26CC7A4-B4DA-8417-B913-C90B7E9CF270}"/>
              </a:ext>
            </a:extLst>
          </p:cNvPr>
          <p:cNvSpPr>
            <a:spLocks noGrp="1"/>
          </p:cNvSpPr>
          <p:nvPr>
            <p:ph type="pic" sz="quarter" idx="24"/>
          </p:nvPr>
        </p:nvSpPr>
        <p:spPr>
          <a:xfrm>
            <a:off x="6096000" y="557212"/>
            <a:ext cx="6096000" cy="5853113"/>
          </a:xfrm>
          <a:blipFill>
            <a:blip r:embed="rId2" cstate="screen">
              <a:extLst>
                <a:ext uri="{28A0092B-C50C-407E-A947-70E740481C1C}">
                  <a14:useLocalDpi xmlns:a14="http://schemas.microsoft.com/office/drawing/2010/main"/>
                </a:ext>
              </a:extLst>
            </a:blip>
            <a:stretch>
              <a:fillRect/>
            </a:stretch>
          </a:blipFill>
        </p:spPr>
        <p:txBody>
          <a:bodyPr tIns="2194560"/>
          <a:lstStyle>
            <a:lvl1pPr algn="ctr">
              <a:defRPr/>
            </a:lvl1pPr>
          </a:lstStyle>
          <a:p>
            <a:r>
              <a:rPr lang="sv-SE"/>
              <a:t>Klicka på ikonen för att lägga till en bild</a:t>
            </a:r>
            <a:endParaRPr lang="en-US"/>
          </a:p>
        </p:txBody>
      </p:sp>
      <p:cxnSp>
        <p:nvCxnSpPr>
          <p:cNvPr id="15" name="Straight Connector 14">
            <a:extLst>
              <a:ext uri="{FF2B5EF4-FFF2-40B4-BE49-F238E27FC236}">
                <a16:creationId xmlns:a16="http://schemas.microsoft.com/office/drawing/2014/main" id="{FE216376-F6C6-EF81-DE8E-778A7FA38496}"/>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8A7429-7DC2-C267-0BDB-3A420BF6B388}"/>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1E4F48E6-0363-DA99-7E6A-4B94B9782928}"/>
              </a:ext>
            </a:extLst>
          </p:cNvPr>
          <p:cNvSpPr>
            <a:spLocks noGrp="1"/>
          </p:cNvSpPr>
          <p:nvPr>
            <p:ph type="body" sz="quarter" idx="28" hasCustomPrompt="1"/>
          </p:nvPr>
        </p:nvSpPr>
        <p:spPr>
          <a:xfrm>
            <a:off x="460372" y="2175684"/>
            <a:ext cx="5116515" cy="2140053"/>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a:t>
            </a:r>
            <a:br>
              <a:rPr lang="en-US"/>
            </a:br>
            <a:r>
              <a:rPr lang="en-US"/>
              <a:t>up to three lines long 44pt Georgia</a:t>
            </a:r>
          </a:p>
        </p:txBody>
      </p:sp>
      <p:sp>
        <p:nvSpPr>
          <p:cNvPr id="9" name="Date Placeholder 8">
            <a:extLst>
              <a:ext uri="{FF2B5EF4-FFF2-40B4-BE49-F238E27FC236}">
                <a16:creationId xmlns:a16="http://schemas.microsoft.com/office/drawing/2014/main" id="{E356AA68-C602-3BE6-81BA-4B6D8F70CE7B}"/>
              </a:ext>
            </a:extLst>
          </p:cNvPr>
          <p:cNvSpPr>
            <a:spLocks noGrp="1"/>
          </p:cNvSpPr>
          <p:nvPr>
            <p:ph type="dt" sz="half" idx="29"/>
          </p:nvPr>
        </p:nvSpPr>
        <p:spPr/>
        <p:txBody>
          <a:bodyPr/>
          <a:lstStyle/>
          <a:p>
            <a:r>
              <a:rPr lang="sv-SE"/>
              <a:t>September 2024</a:t>
            </a:r>
            <a:endParaRPr lang="en-US"/>
          </a:p>
        </p:txBody>
      </p:sp>
      <p:sp>
        <p:nvSpPr>
          <p:cNvPr id="12" name="Footer Placeholder 11">
            <a:extLst>
              <a:ext uri="{FF2B5EF4-FFF2-40B4-BE49-F238E27FC236}">
                <a16:creationId xmlns:a16="http://schemas.microsoft.com/office/drawing/2014/main" id="{77C4962D-E070-2469-52EB-6E85C5376D8F}"/>
              </a:ext>
            </a:extLst>
          </p:cNvPr>
          <p:cNvSpPr>
            <a:spLocks noGrp="1"/>
          </p:cNvSpPr>
          <p:nvPr>
            <p:ph type="ftr" sz="quarter" idx="30"/>
          </p:nvPr>
        </p:nvSpPr>
        <p:spPr/>
        <p:txBody>
          <a:bodyPr/>
          <a:lstStyle/>
          <a:p>
            <a:r>
              <a:rPr lang="en-US" dirty="0" err="1"/>
              <a:t>Trakasseribarometern</a:t>
            </a:r>
            <a:r>
              <a:rPr lang="en-US" dirty="0"/>
              <a:t> 2024</a:t>
            </a:r>
          </a:p>
        </p:txBody>
      </p:sp>
      <p:sp>
        <p:nvSpPr>
          <p:cNvPr id="16" name="Slide Number Placeholder 15">
            <a:extLst>
              <a:ext uri="{FF2B5EF4-FFF2-40B4-BE49-F238E27FC236}">
                <a16:creationId xmlns:a16="http://schemas.microsoft.com/office/drawing/2014/main" id="{45B7FCBB-C85B-3C20-A7AC-9F3AE99871C2}"/>
              </a:ext>
            </a:extLst>
          </p:cNvPr>
          <p:cNvSpPr>
            <a:spLocks noGrp="1"/>
          </p:cNvSpPr>
          <p:nvPr>
            <p:ph type="sldNum" sz="quarter" idx="31"/>
          </p:nvPr>
        </p:nvSpPr>
        <p:spPr/>
        <p:txBody>
          <a:bodyPr/>
          <a:lstStyle/>
          <a:p>
            <a:fld id="{63DCA5C9-2E11-4C67-86EB-AE1DE127DC64}" type="slidenum">
              <a:rPr lang="en-US" smtClean="0"/>
              <a:pPr/>
              <a:t>‹#›</a:t>
            </a:fld>
            <a:endParaRPr lang="en-US"/>
          </a:p>
        </p:txBody>
      </p:sp>
      <p:sp>
        <p:nvSpPr>
          <p:cNvPr id="5" name="Footer Placeholder 4">
            <a:extLst>
              <a:ext uri="{FF2B5EF4-FFF2-40B4-BE49-F238E27FC236}">
                <a16:creationId xmlns:a16="http://schemas.microsoft.com/office/drawing/2014/main" id="{DCA4FD73-CEE1-8083-370C-94AC74172CC3}"/>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3457676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Dark Image">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F39474C-9E7A-9592-B6E6-283DDB27219C}"/>
              </a:ext>
            </a:extLst>
          </p:cNvPr>
          <p:cNvSpPr/>
          <p:nvPr userDrawn="1"/>
        </p:nvSpPr>
        <p:spPr bwMode="auto">
          <a:xfrm>
            <a:off x="9170126" y="0"/>
            <a:ext cx="3021874" cy="6858000"/>
          </a:xfrm>
          <a:prstGeom prst="rect">
            <a:avLst/>
          </a:prstGeom>
          <a:solidFill>
            <a:schemeClr val="accent6"/>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3" name="Text Placeholder 15">
            <a:extLst>
              <a:ext uri="{FF2B5EF4-FFF2-40B4-BE49-F238E27FC236}">
                <a16:creationId xmlns:a16="http://schemas.microsoft.com/office/drawing/2014/main" id="{3ECAAF97-2F93-DF4F-1EA3-10D4D0ADFAAB}"/>
              </a:ext>
            </a:extLst>
          </p:cNvPr>
          <p:cNvSpPr>
            <a:spLocks noGrp="1"/>
          </p:cNvSpPr>
          <p:nvPr>
            <p:ph type="body" sz="quarter" idx="19" hasCustomPrompt="1"/>
          </p:nvPr>
        </p:nvSpPr>
        <p:spPr>
          <a:xfrm>
            <a:off x="465137" y="4315738"/>
            <a:ext cx="5106989" cy="869506"/>
          </a:xfrm>
        </p:spPr>
        <p:txBody>
          <a:bodyPr tIns="91440" rIns="0" bIns="0" anchor="t" anchorCtr="0"/>
          <a:lstStyle>
            <a:lvl1pPr>
              <a:spcAft>
                <a:spcPts val="0"/>
              </a:spcAft>
              <a:buFontTx/>
              <a:buNone/>
              <a:defRPr sz="18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9pPr>
          </a:lstStyle>
          <a:p>
            <a:r>
              <a:rPr lang="en-US"/>
              <a:t>Subheads and support type Century Gothic Regular up to two lines long. </a:t>
            </a:r>
          </a:p>
        </p:txBody>
      </p:sp>
      <p:sp>
        <p:nvSpPr>
          <p:cNvPr id="6" name="Slide Number Placeholder 5">
            <a:extLst>
              <a:ext uri="{FF2B5EF4-FFF2-40B4-BE49-F238E27FC236}">
                <a16:creationId xmlns:a16="http://schemas.microsoft.com/office/drawing/2014/main" id="{86368AB8-3F07-C19C-394F-BD16EF3DC3CA}"/>
              </a:ext>
            </a:extLst>
          </p:cNvPr>
          <p:cNvSpPr>
            <a:spLocks noGrp="1"/>
          </p:cNvSpPr>
          <p:nvPr>
            <p:ph type="sldNum" sz="quarter" idx="21"/>
          </p:nvPr>
        </p:nvSpPr>
        <p:spPr/>
        <p:txBody>
          <a:bodyPr/>
          <a:lstStyle>
            <a:lvl1pP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fld id="{63DCA5C9-2E11-4C67-86EB-AE1DE127DC64}" type="slidenum">
              <a:rPr lang="en-US" smtClean="0"/>
              <a:pPr/>
              <a:t>‹#›</a:t>
            </a:fld>
            <a:endParaRPr lang="en-US"/>
          </a:p>
        </p:txBody>
      </p:sp>
      <p:sp>
        <p:nvSpPr>
          <p:cNvPr id="2" name="Text Placeholder 15">
            <a:extLst>
              <a:ext uri="{FF2B5EF4-FFF2-40B4-BE49-F238E27FC236}">
                <a16:creationId xmlns:a16="http://schemas.microsoft.com/office/drawing/2014/main" id="{D2D178CD-FC2F-C50D-05B4-2363FA1C30B0}"/>
              </a:ext>
            </a:extLst>
          </p:cNvPr>
          <p:cNvSpPr>
            <a:spLocks noGrp="1"/>
          </p:cNvSpPr>
          <p:nvPr>
            <p:ph type="body" sz="quarter" idx="22" hasCustomPrompt="1"/>
          </p:nvPr>
        </p:nvSpPr>
        <p:spPr>
          <a:xfrm>
            <a:off x="465138" y="1672756"/>
            <a:ext cx="2325687" cy="502929"/>
          </a:xfrm>
        </p:spPr>
        <p:txBody>
          <a:bodyPr tIns="0" rIns="0" bIns="73152" anchor="b" anchorCtr="0"/>
          <a:lstStyle>
            <a:lvl1pPr>
              <a:spcAft>
                <a:spcPts val="0"/>
              </a:spcAft>
              <a:buFontTx/>
              <a:buNone/>
              <a:defRPr sz="1000" b="0" i="0" cap="none" baseline="0">
                <a:solidFill>
                  <a:schemeClr val="bg2"/>
                </a:solidFill>
                <a:latin typeface="+mn-lt"/>
                <a:ea typeface="Roboto" panose="02000000000000000000" pitchFamily="2" charset="0"/>
                <a:cs typeface="Segoe UI" panose="020B0502040204020203" pitchFamily="34" charset="0"/>
              </a:defRPr>
            </a:lvl1pPr>
            <a:lvl2pPr>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9pPr>
          </a:lstStyle>
          <a:p>
            <a:pPr lvl="0"/>
            <a:r>
              <a:rPr lang="en-US" dirty="0"/>
              <a:t>Optional Eyebrow</a:t>
            </a:r>
          </a:p>
        </p:txBody>
      </p:sp>
      <p:sp>
        <p:nvSpPr>
          <p:cNvPr id="7" name="Picture Placeholder 4">
            <a:extLst>
              <a:ext uri="{FF2B5EF4-FFF2-40B4-BE49-F238E27FC236}">
                <a16:creationId xmlns:a16="http://schemas.microsoft.com/office/drawing/2014/main" id="{C26CC7A4-B4DA-8417-B913-C90B7E9CF270}"/>
              </a:ext>
            </a:extLst>
          </p:cNvPr>
          <p:cNvSpPr>
            <a:spLocks noGrp="1"/>
          </p:cNvSpPr>
          <p:nvPr>
            <p:ph type="pic" sz="quarter" idx="24"/>
          </p:nvPr>
        </p:nvSpPr>
        <p:spPr>
          <a:xfrm>
            <a:off x="6096000" y="557212"/>
            <a:ext cx="6096000" cy="5853113"/>
          </a:xfrm>
          <a:blipFill>
            <a:blip r:embed="rId2" cstate="screen">
              <a:extLst>
                <a:ext uri="{28A0092B-C50C-407E-A947-70E740481C1C}">
                  <a14:useLocalDpi xmlns:a14="http://schemas.microsoft.com/office/drawing/2010/main"/>
                </a:ext>
              </a:extLst>
            </a:blip>
            <a:stretch>
              <a:fillRect/>
            </a:stretch>
          </a:blipFill>
        </p:spPr>
        <p:txBody>
          <a:bodyPr tIns="2194560"/>
          <a:lstStyle>
            <a:lvl1pPr algn="ctr">
              <a:defRPr/>
            </a:lvl1pPr>
          </a:lstStyle>
          <a:p>
            <a:r>
              <a:rPr lang="sv-SE"/>
              <a:t>Klicka på ikonen för att lägga till en bild</a:t>
            </a:r>
            <a:endParaRPr lang="en-US"/>
          </a:p>
        </p:txBody>
      </p:sp>
      <p:cxnSp>
        <p:nvCxnSpPr>
          <p:cNvPr id="9" name="Straight Connector 8">
            <a:extLst>
              <a:ext uri="{FF2B5EF4-FFF2-40B4-BE49-F238E27FC236}">
                <a16:creationId xmlns:a16="http://schemas.microsoft.com/office/drawing/2014/main" id="{ECBCB0C5-85C2-0633-786D-479874E4DA7D}"/>
              </a:ext>
            </a:extLst>
          </p:cNvPr>
          <p:cNvCxnSpPr/>
          <p:nvPr userDrawn="1"/>
        </p:nvCxnSpPr>
        <p:spPr>
          <a:xfrm>
            <a:off x="11509579" y="6600132"/>
            <a:ext cx="0" cy="8089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5B9C47EB-9D33-808F-F64E-0A5E687DB6D3}"/>
              </a:ext>
            </a:extLst>
          </p:cNvPr>
          <p:cNvSpPr>
            <a:spLocks noGrp="1"/>
          </p:cNvSpPr>
          <p:nvPr>
            <p:ph type="ftr" sz="quarter" idx="20"/>
          </p:nvPr>
        </p:nvSpPr>
        <p:spPr>
          <a:xfrm>
            <a:off x="1011813" y="6546849"/>
            <a:ext cx="7125712" cy="15557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1"/>
                </a:solidFill>
              </a:defRPr>
            </a:lvl9pPr>
          </a:lstStyle>
          <a:p>
            <a:pPr lvl="8"/>
            <a:r>
              <a:rPr lang="en-US" dirty="0" err="1"/>
              <a:t>Trakasseribarometern</a:t>
            </a:r>
            <a:r>
              <a:rPr lang="en-US" dirty="0"/>
              <a:t> 2024</a:t>
            </a:r>
          </a:p>
        </p:txBody>
      </p:sp>
      <p:cxnSp>
        <p:nvCxnSpPr>
          <p:cNvPr id="15" name="Straight Connector 14">
            <a:extLst>
              <a:ext uri="{FF2B5EF4-FFF2-40B4-BE49-F238E27FC236}">
                <a16:creationId xmlns:a16="http://schemas.microsoft.com/office/drawing/2014/main" id="{BFCF057F-D649-CD97-D7D3-DA1684DDC5DA}"/>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1">
            <a:extLst>
              <a:ext uri="{FF2B5EF4-FFF2-40B4-BE49-F238E27FC236}">
                <a16:creationId xmlns:a16="http://schemas.microsoft.com/office/drawing/2014/main" id="{0CC52BA3-76F7-07AF-81B9-76D37CA4DD18}"/>
              </a:ext>
            </a:extLst>
          </p:cNvPr>
          <p:cNvSpPr>
            <a:spLocks noGrp="1"/>
          </p:cNvSpPr>
          <p:nvPr>
            <p:ph type="dt" sz="half" idx="25"/>
          </p:nvPr>
        </p:nvSpPr>
        <p:spPr>
          <a:xfrm>
            <a:off x="9394825" y="6546850"/>
            <a:ext cx="2014538" cy="15557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sv-SE"/>
              <a:t>September 2024</a:t>
            </a:r>
            <a:endParaRPr lang="en-US"/>
          </a:p>
        </p:txBody>
      </p:sp>
      <p:sp>
        <p:nvSpPr>
          <p:cNvPr id="5" name="Text Placeholder 15">
            <a:extLst>
              <a:ext uri="{FF2B5EF4-FFF2-40B4-BE49-F238E27FC236}">
                <a16:creationId xmlns:a16="http://schemas.microsoft.com/office/drawing/2014/main" id="{63086B8F-4568-1A8E-7954-1D88A95CBA19}"/>
              </a:ext>
            </a:extLst>
          </p:cNvPr>
          <p:cNvSpPr>
            <a:spLocks noGrp="1"/>
          </p:cNvSpPr>
          <p:nvPr>
            <p:ph type="body" sz="quarter" idx="28" hasCustomPrompt="1"/>
          </p:nvPr>
        </p:nvSpPr>
        <p:spPr>
          <a:xfrm>
            <a:off x="460372" y="2175684"/>
            <a:ext cx="5116515" cy="2140053"/>
          </a:xfrm>
        </p:spPr>
        <p:txBody>
          <a:bodyPr tIns="0" rIns="0" bIns="73152" anchor="b" anchorCtr="0">
            <a:noAutofit/>
          </a:bodyPr>
          <a:lstStyle>
            <a:lvl1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a:t>
            </a:r>
            <a:br>
              <a:rPr lang="en-US"/>
            </a:br>
            <a:r>
              <a:rPr lang="en-US"/>
              <a:t>up to three lines long 44pt Georgia</a:t>
            </a:r>
          </a:p>
        </p:txBody>
      </p:sp>
      <p:sp>
        <p:nvSpPr>
          <p:cNvPr id="10" name="Footer Placeholder 4">
            <a:extLst>
              <a:ext uri="{FF2B5EF4-FFF2-40B4-BE49-F238E27FC236}">
                <a16:creationId xmlns:a16="http://schemas.microsoft.com/office/drawing/2014/main" id="{291186BC-8F30-108C-5AB0-C9A0AD0F6BA9}"/>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610023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Gray">
    <p:bg>
      <p:bgPr>
        <a:solidFill>
          <a:schemeClr val="accent6"/>
        </a:solidFill>
        <a:effectLst/>
      </p:bgPr>
    </p:bg>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E3F34CB8-187F-5B4D-0D08-E112D59ADBF9}"/>
              </a:ext>
            </a:extLst>
          </p:cNvPr>
          <p:cNvSpPr>
            <a:spLocks noGrp="1"/>
          </p:cNvSpPr>
          <p:nvPr>
            <p:ph type="body" sz="quarter" idx="19" hasCustomPrompt="1"/>
          </p:nvPr>
        </p:nvSpPr>
        <p:spPr>
          <a:xfrm>
            <a:off x="465137" y="4129999"/>
            <a:ext cx="8701087" cy="869506"/>
          </a:xfrm>
        </p:spPr>
        <p:txBody>
          <a:bodyPr tIns="91440" rIns="0" bIns="0" anchor="t" anchorCtr="0"/>
          <a:lstStyle>
            <a:lvl1pPr>
              <a:spcAft>
                <a:spcPts val="0"/>
              </a:spcAft>
              <a:buFontTx/>
              <a:buNone/>
              <a:defRPr sz="18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Subheads and support type Century Gothic Regular up to two lines long</a:t>
            </a:r>
            <a:br>
              <a:rPr lang="en-US"/>
            </a:br>
            <a:r>
              <a:rPr lang="en-US"/>
              <a:t>Subheads and support type Century Gothic Regular up to two lines long</a:t>
            </a:r>
          </a:p>
        </p:txBody>
      </p:sp>
      <p:sp>
        <p:nvSpPr>
          <p:cNvPr id="12" name="Slide Number Placeholder 5">
            <a:extLst>
              <a:ext uri="{FF2B5EF4-FFF2-40B4-BE49-F238E27FC236}">
                <a16:creationId xmlns:a16="http://schemas.microsoft.com/office/drawing/2014/main" id="{7A7410ED-964B-7350-68C9-DA9D890EC688}"/>
              </a:ext>
            </a:extLst>
          </p:cNvPr>
          <p:cNvSpPr>
            <a:spLocks noGrp="1"/>
          </p:cNvSpPr>
          <p:nvPr>
            <p:ph type="sldNum" sz="quarter" idx="21"/>
          </p:nvPr>
        </p:nvSpPr>
        <p:spPr>
          <a:xfrm>
            <a:off x="11509579" y="6546850"/>
            <a:ext cx="218871" cy="155574"/>
          </a:xfrm>
        </p:spPr>
        <p:txBody>
          <a:bodyPr/>
          <a:lstStyle>
            <a:lvl1pP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fld id="{63DCA5C9-2E11-4C67-86EB-AE1DE127DC64}" type="slidenum">
              <a:rPr lang="en-US" smtClean="0"/>
              <a:pPr/>
              <a:t>‹#›</a:t>
            </a:fld>
            <a:endParaRPr lang="en-US"/>
          </a:p>
        </p:txBody>
      </p:sp>
      <p:sp>
        <p:nvSpPr>
          <p:cNvPr id="13" name="Text Placeholder 15">
            <a:extLst>
              <a:ext uri="{FF2B5EF4-FFF2-40B4-BE49-F238E27FC236}">
                <a16:creationId xmlns:a16="http://schemas.microsoft.com/office/drawing/2014/main" id="{7EE87B3D-A096-377B-5459-90E3F525B810}"/>
              </a:ext>
            </a:extLst>
          </p:cNvPr>
          <p:cNvSpPr>
            <a:spLocks noGrp="1"/>
          </p:cNvSpPr>
          <p:nvPr>
            <p:ph type="body" sz="quarter" idx="22" hasCustomPrompt="1"/>
          </p:nvPr>
        </p:nvSpPr>
        <p:spPr>
          <a:xfrm>
            <a:off x="465138" y="1658938"/>
            <a:ext cx="2325687" cy="995054"/>
          </a:xfrm>
        </p:spPr>
        <p:txBody>
          <a:bodyPr tIns="0" rIns="0" bIns="73152" anchor="b" anchorCtr="0"/>
          <a:lstStyle>
            <a:lvl1pPr>
              <a:spcAft>
                <a:spcPts val="0"/>
              </a:spcAft>
              <a:buFontTx/>
              <a:buNone/>
              <a:defRPr sz="1000" b="0" i="0" cap="none" baseline="0">
                <a:solidFill>
                  <a:schemeClr val="bg2"/>
                </a:solidFill>
                <a:latin typeface="+mn-lt"/>
                <a:ea typeface="Roboto" panose="02000000000000000000" pitchFamily="2" charset="0"/>
                <a:cs typeface="Segoe UI" panose="020B0502040204020203" pitchFamily="34" charset="0"/>
              </a:defRPr>
            </a:lvl1pPr>
            <a:lvl2pPr>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9pPr>
          </a:lstStyle>
          <a:p>
            <a:pPr lvl="0"/>
            <a:r>
              <a:rPr lang="en-US" dirty="0"/>
              <a:t>Optional Eyebrow</a:t>
            </a:r>
          </a:p>
        </p:txBody>
      </p:sp>
      <p:cxnSp>
        <p:nvCxnSpPr>
          <p:cNvPr id="15" name="Straight Connector 14">
            <a:extLst>
              <a:ext uri="{FF2B5EF4-FFF2-40B4-BE49-F238E27FC236}">
                <a16:creationId xmlns:a16="http://schemas.microsoft.com/office/drawing/2014/main" id="{A9A0FD58-4240-A111-BC74-881452E645BF}"/>
              </a:ext>
            </a:extLst>
          </p:cNvPr>
          <p:cNvCxnSpPr/>
          <p:nvPr userDrawn="1"/>
        </p:nvCxnSpPr>
        <p:spPr>
          <a:xfrm>
            <a:off x="11509579" y="6600132"/>
            <a:ext cx="0" cy="8089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FBBD61F8-9CA6-E46C-C625-9BC17FACEBE1}"/>
              </a:ext>
            </a:extLst>
          </p:cNvPr>
          <p:cNvSpPr>
            <a:spLocks noGrp="1"/>
          </p:cNvSpPr>
          <p:nvPr>
            <p:ph type="ftr" sz="quarter" idx="20"/>
          </p:nvPr>
        </p:nvSpPr>
        <p:spPr>
          <a:xfrm>
            <a:off x="1011813" y="6546849"/>
            <a:ext cx="7125712" cy="15557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1"/>
                </a:solidFill>
              </a:defRPr>
            </a:lvl9pPr>
          </a:lstStyle>
          <a:p>
            <a:pPr lvl="8"/>
            <a:r>
              <a:rPr lang="en-US" dirty="0" err="1"/>
              <a:t>Trakasseribarometern</a:t>
            </a:r>
            <a:r>
              <a:rPr lang="en-US" dirty="0"/>
              <a:t> 2024</a:t>
            </a:r>
          </a:p>
        </p:txBody>
      </p:sp>
      <p:cxnSp>
        <p:nvCxnSpPr>
          <p:cNvPr id="8" name="Straight Connector 7">
            <a:extLst>
              <a:ext uri="{FF2B5EF4-FFF2-40B4-BE49-F238E27FC236}">
                <a16:creationId xmlns:a16="http://schemas.microsoft.com/office/drawing/2014/main" id="{53F2EBE8-D3CF-53FB-EB61-43A9A7518A85}"/>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48BE060F-E797-E370-348F-EDB2000D6814}"/>
              </a:ext>
            </a:extLst>
          </p:cNvPr>
          <p:cNvSpPr>
            <a:spLocks noGrp="1"/>
          </p:cNvSpPr>
          <p:nvPr>
            <p:ph type="dt" sz="half" idx="23"/>
          </p:nvPr>
        </p:nvSpPr>
        <p:spPr>
          <a:xfrm>
            <a:off x="9394825" y="6546850"/>
            <a:ext cx="2014538" cy="15557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sv-SE"/>
              <a:t>September 2024</a:t>
            </a:r>
            <a:endParaRPr lang="en-US"/>
          </a:p>
        </p:txBody>
      </p:sp>
      <p:sp>
        <p:nvSpPr>
          <p:cNvPr id="4" name="Text Placeholder 15">
            <a:extLst>
              <a:ext uri="{FF2B5EF4-FFF2-40B4-BE49-F238E27FC236}">
                <a16:creationId xmlns:a16="http://schemas.microsoft.com/office/drawing/2014/main" id="{06464B5B-FCC2-3AEE-EA5E-ADD822B2F42A}"/>
              </a:ext>
            </a:extLst>
          </p:cNvPr>
          <p:cNvSpPr>
            <a:spLocks noGrp="1"/>
          </p:cNvSpPr>
          <p:nvPr>
            <p:ph type="body" sz="quarter" idx="28" hasCustomPrompt="1"/>
          </p:nvPr>
        </p:nvSpPr>
        <p:spPr>
          <a:xfrm>
            <a:off x="460372" y="2649790"/>
            <a:ext cx="8705852" cy="1476009"/>
          </a:xfrm>
        </p:spPr>
        <p:txBody>
          <a:bodyPr tIns="0" rIns="0" bIns="73152" anchor="b" anchorCtr="0">
            <a:noAutofit/>
          </a:bodyPr>
          <a:lstStyle>
            <a:lvl1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3" name="Footer Placeholder 4">
            <a:extLst>
              <a:ext uri="{FF2B5EF4-FFF2-40B4-BE49-F238E27FC236}">
                <a16:creationId xmlns:a16="http://schemas.microsoft.com/office/drawing/2014/main" id="{9F1D0492-54E4-6B9A-16E4-45ABF275E753}"/>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2736545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Light Gray">
    <p:bg>
      <p:bgPr>
        <a:solidFill>
          <a:schemeClr val="accent4"/>
        </a:solidFill>
        <a:effectLst/>
      </p:bgPr>
    </p:bg>
    <p:spTree>
      <p:nvGrpSpPr>
        <p:cNvPr id="1" name=""/>
        <p:cNvGrpSpPr/>
        <p:nvPr/>
      </p:nvGrpSpPr>
      <p:grpSpPr>
        <a:xfrm>
          <a:off x="0" y="0"/>
          <a:ext cx="0" cy="0"/>
          <a:chOff x="0" y="0"/>
          <a:chExt cx="0" cy="0"/>
        </a:xfrm>
      </p:grpSpPr>
      <p:sp>
        <p:nvSpPr>
          <p:cNvPr id="4" name="Text Placeholder 15">
            <a:extLst>
              <a:ext uri="{FF2B5EF4-FFF2-40B4-BE49-F238E27FC236}">
                <a16:creationId xmlns:a16="http://schemas.microsoft.com/office/drawing/2014/main" id="{A0A7EC1A-51CD-2C8A-DD20-8C435B5DA358}"/>
              </a:ext>
            </a:extLst>
          </p:cNvPr>
          <p:cNvSpPr>
            <a:spLocks noGrp="1"/>
          </p:cNvSpPr>
          <p:nvPr>
            <p:ph type="body" sz="quarter" idx="19" hasCustomPrompt="1"/>
          </p:nvPr>
        </p:nvSpPr>
        <p:spPr>
          <a:xfrm>
            <a:off x="465137" y="4129999"/>
            <a:ext cx="870108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Subheads and support type Century Gothic Regular up to two lines long</a:t>
            </a:r>
            <a:br>
              <a:rPr lang="en-US"/>
            </a:br>
            <a:r>
              <a:rPr lang="en-US"/>
              <a:t>Subheads and support type Century Gothic Regular up to two lines long</a:t>
            </a:r>
          </a:p>
        </p:txBody>
      </p:sp>
      <p:sp>
        <p:nvSpPr>
          <p:cNvPr id="9" name="Text Placeholder 15">
            <a:extLst>
              <a:ext uri="{FF2B5EF4-FFF2-40B4-BE49-F238E27FC236}">
                <a16:creationId xmlns:a16="http://schemas.microsoft.com/office/drawing/2014/main" id="{ED758CD5-6271-5D1E-8E2C-ADDE092845F1}"/>
              </a:ext>
            </a:extLst>
          </p:cNvPr>
          <p:cNvSpPr>
            <a:spLocks noGrp="1"/>
          </p:cNvSpPr>
          <p:nvPr>
            <p:ph type="body" sz="quarter" idx="22" hasCustomPrompt="1"/>
          </p:nvPr>
        </p:nvSpPr>
        <p:spPr>
          <a:xfrm>
            <a:off x="465138" y="1658938"/>
            <a:ext cx="2325687" cy="995054"/>
          </a:xfrm>
        </p:spPr>
        <p:txBody>
          <a:bodyPr tIns="0" rIns="0" bIns="73152" anchor="b" anchorCtr="0"/>
          <a:lstStyle>
            <a:lvl1pPr>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Optional Eyebrow</a:t>
            </a:r>
          </a:p>
        </p:txBody>
      </p:sp>
      <p:sp>
        <p:nvSpPr>
          <p:cNvPr id="10" name="Footer Placeholder 9">
            <a:extLst>
              <a:ext uri="{FF2B5EF4-FFF2-40B4-BE49-F238E27FC236}">
                <a16:creationId xmlns:a16="http://schemas.microsoft.com/office/drawing/2014/main" id="{E4C73BBA-836F-7EB6-0BB8-B4A863AF9027}"/>
              </a:ext>
            </a:extLst>
          </p:cNvPr>
          <p:cNvSpPr>
            <a:spLocks noGrp="1"/>
          </p:cNvSpPr>
          <p:nvPr>
            <p:ph type="ftr" sz="quarter" idx="23"/>
          </p:nvPr>
        </p:nvSpPr>
        <p:spPr/>
        <p:txBody>
          <a:bodyPr/>
          <a:lstStyle/>
          <a:p>
            <a:r>
              <a:rPr lang="en-US" dirty="0" err="1"/>
              <a:t>Trakasseribarometern</a:t>
            </a:r>
            <a:r>
              <a:rPr lang="en-US" dirty="0"/>
              <a:t> 2024</a:t>
            </a:r>
          </a:p>
        </p:txBody>
      </p:sp>
      <p:sp>
        <p:nvSpPr>
          <p:cNvPr id="11" name="Slide Number Placeholder 10">
            <a:extLst>
              <a:ext uri="{FF2B5EF4-FFF2-40B4-BE49-F238E27FC236}">
                <a16:creationId xmlns:a16="http://schemas.microsoft.com/office/drawing/2014/main" id="{E842F71B-CF2B-EFDA-B535-5728466D13F9}"/>
              </a:ext>
            </a:extLst>
          </p:cNvPr>
          <p:cNvSpPr>
            <a:spLocks noGrp="1"/>
          </p:cNvSpPr>
          <p:nvPr>
            <p:ph type="sldNum" sz="quarter" idx="24"/>
          </p:nvPr>
        </p:nvSpPr>
        <p:spPr/>
        <p:txBody>
          <a:bodyPr/>
          <a:lstStyle/>
          <a:p>
            <a:fld id="{63DCA5C9-2E11-4C67-86EB-AE1DE127DC64}" type="slidenum">
              <a:rPr lang="en-US" smtClean="0"/>
              <a:pPr/>
              <a:t>‹#›</a:t>
            </a:fld>
            <a:endParaRPr lang="en-US"/>
          </a:p>
        </p:txBody>
      </p:sp>
      <p:cxnSp>
        <p:nvCxnSpPr>
          <p:cNvPr id="14" name="Straight Connector 13">
            <a:extLst>
              <a:ext uri="{FF2B5EF4-FFF2-40B4-BE49-F238E27FC236}">
                <a16:creationId xmlns:a16="http://schemas.microsoft.com/office/drawing/2014/main" id="{3692D0C7-06A1-72F6-BA86-784EBFB6CDE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49DFD6B-B760-5B24-44F2-8AF3BB04831B}"/>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5273C593-CD64-BD89-1D8C-6B798AA24404}"/>
              </a:ext>
            </a:extLst>
          </p:cNvPr>
          <p:cNvSpPr>
            <a:spLocks noGrp="1"/>
          </p:cNvSpPr>
          <p:nvPr>
            <p:ph type="dt" sz="half" idx="25"/>
          </p:nvPr>
        </p:nvSpPr>
        <p:spPr/>
        <p:txBody>
          <a:bodyPr/>
          <a:lstStyle/>
          <a:p>
            <a:r>
              <a:rPr lang="sv-SE"/>
              <a:t>September 2024</a:t>
            </a:r>
            <a:endParaRPr lang="en-US"/>
          </a:p>
        </p:txBody>
      </p:sp>
      <p:sp>
        <p:nvSpPr>
          <p:cNvPr id="6" name="Text Placeholder 15">
            <a:extLst>
              <a:ext uri="{FF2B5EF4-FFF2-40B4-BE49-F238E27FC236}">
                <a16:creationId xmlns:a16="http://schemas.microsoft.com/office/drawing/2014/main" id="{C475FD7C-CF68-C3E8-1801-1258BC991914}"/>
              </a:ext>
            </a:extLst>
          </p:cNvPr>
          <p:cNvSpPr>
            <a:spLocks noGrp="1"/>
          </p:cNvSpPr>
          <p:nvPr>
            <p:ph type="body" sz="quarter" idx="28" hasCustomPrompt="1"/>
          </p:nvPr>
        </p:nvSpPr>
        <p:spPr>
          <a:xfrm>
            <a:off x="460372" y="2649790"/>
            <a:ext cx="8705852"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2" name="Footer Placeholder 4">
            <a:extLst>
              <a:ext uri="{FF2B5EF4-FFF2-40B4-BE49-F238E27FC236}">
                <a16:creationId xmlns:a16="http://schemas.microsoft.com/office/drawing/2014/main" id="{DC0B7967-B60E-E692-4496-972DBD87DAF3}"/>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2250074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Light Square">
    <p:bg>
      <p:bgPr>
        <a:solidFill>
          <a:schemeClr val="bg2"/>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sp>
        <p:nvSpPr>
          <p:cNvPr id="4" name="Text Placeholder 15">
            <a:extLst>
              <a:ext uri="{FF2B5EF4-FFF2-40B4-BE49-F238E27FC236}">
                <a16:creationId xmlns:a16="http://schemas.microsoft.com/office/drawing/2014/main" id="{937D03E7-7770-B8D6-061C-A3D1BA105D8C}"/>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sp>
        <p:nvSpPr>
          <p:cNvPr id="16" name="Text Placeholder 15">
            <a:extLst>
              <a:ext uri="{FF2B5EF4-FFF2-40B4-BE49-F238E27FC236}">
                <a16:creationId xmlns:a16="http://schemas.microsoft.com/office/drawing/2014/main" id="{4B3B97A2-93B6-5BC4-F658-599EF18509F3}"/>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2" name="Text Placeholder 15">
            <a:extLst>
              <a:ext uri="{FF2B5EF4-FFF2-40B4-BE49-F238E27FC236}">
                <a16:creationId xmlns:a16="http://schemas.microsoft.com/office/drawing/2014/main" id="{5F7D59A5-17EB-2BD9-F330-FD424D488AB0}"/>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5" name="Text Placeholder 15">
            <a:extLst>
              <a:ext uri="{FF2B5EF4-FFF2-40B4-BE49-F238E27FC236}">
                <a16:creationId xmlns:a16="http://schemas.microsoft.com/office/drawing/2014/main" id="{711E709D-5D08-5FCF-9D2F-C45B4B072F52}"/>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sp>
        <p:nvSpPr>
          <p:cNvPr id="7" name="Rectangle 6">
            <a:extLst>
              <a:ext uri="{FF2B5EF4-FFF2-40B4-BE49-F238E27FC236}">
                <a16:creationId xmlns:a16="http://schemas.microsoft.com/office/drawing/2014/main" id="{2867F14D-A2FC-3959-1173-D5BA14299626}"/>
              </a:ext>
            </a:extLst>
          </p:cNvPr>
          <p:cNvSpPr/>
          <p:nvPr userDrawn="1"/>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pic>
        <p:nvPicPr>
          <p:cNvPr id="8" name="Picture 17">
            <a:extLst>
              <a:ext uri="{FF2B5EF4-FFF2-40B4-BE49-F238E27FC236}">
                <a16:creationId xmlns:a16="http://schemas.microsoft.com/office/drawing/2014/main" id="{CB5E6D79-0A0B-7BAE-8020-EC4199C8548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pic>
        <p:nvPicPr>
          <p:cNvPr id="20" name="Graphic 19">
            <a:extLst>
              <a:ext uri="{FF2B5EF4-FFF2-40B4-BE49-F238E27FC236}">
                <a16:creationId xmlns:a16="http://schemas.microsoft.com/office/drawing/2014/main" id="{BC4096BE-D314-501A-F6A9-7F6ECB07AEF2}"/>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8544" r="24218" b="9171"/>
          <a:stretch/>
        </p:blipFill>
        <p:spPr>
          <a:xfrm>
            <a:off x="7022396" y="0"/>
            <a:ext cx="5179129" cy="5623560"/>
          </a:xfrm>
          <a:prstGeom prst="rect">
            <a:avLst/>
          </a:prstGeom>
        </p:spPr>
      </p:pic>
    </p:spTree>
    <p:extLst>
      <p:ext uri="{BB962C8B-B14F-4D97-AF65-F5344CB8AC3E}">
        <p14:creationId xmlns:p14="http://schemas.microsoft.com/office/powerpoint/2010/main" val="45651659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Teal">
    <p:bg>
      <p:bgPr>
        <a:solidFill>
          <a:schemeClr val="accent2"/>
        </a:solidFill>
        <a:effectLst/>
      </p:bgPr>
    </p:bg>
    <p:spTree>
      <p:nvGrpSpPr>
        <p:cNvPr id="1" name=""/>
        <p:cNvGrpSpPr/>
        <p:nvPr/>
      </p:nvGrpSpPr>
      <p:grpSpPr>
        <a:xfrm>
          <a:off x="0" y="0"/>
          <a:ext cx="0" cy="0"/>
          <a:chOff x="0" y="0"/>
          <a:chExt cx="0" cy="0"/>
        </a:xfrm>
      </p:grpSpPr>
      <p:sp>
        <p:nvSpPr>
          <p:cNvPr id="4" name="Text Placeholder 15">
            <a:extLst>
              <a:ext uri="{FF2B5EF4-FFF2-40B4-BE49-F238E27FC236}">
                <a16:creationId xmlns:a16="http://schemas.microsoft.com/office/drawing/2014/main" id="{6417DB05-AA33-2398-EC02-AD0EC57C64DE}"/>
              </a:ext>
            </a:extLst>
          </p:cNvPr>
          <p:cNvSpPr>
            <a:spLocks noGrp="1"/>
          </p:cNvSpPr>
          <p:nvPr>
            <p:ph type="body" sz="quarter" idx="19" hasCustomPrompt="1"/>
          </p:nvPr>
        </p:nvSpPr>
        <p:spPr>
          <a:xfrm>
            <a:off x="465137" y="4129999"/>
            <a:ext cx="870108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Subheads and support type Century Gothic Regular up to two lines long</a:t>
            </a:r>
            <a:br>
              <a:rPr lang="en-US"/>
            </a:br>
            <a:r>
              <a:rPr lang="en-US"/>
              <a:t>Subheads and support type Century Gothic Regular up to two lines long</a:t>
            </a:r>
          </a:p>
        </p:txBody>
      </p:sp>
      <p:sp>
        <p:nvSpPr>
          <p:cNvPr id="9" name="Text Placeholder 15">
            <a:extLst>
              <a:ext uri="{FF2B5EF4-FFF2-40B4-BE49-F238E27FC236}">
                <a16:creationId xmlns:a16="http://schemas.microsoft.com/office/drawing/2014/main" id="{CD88AA3B-8854-CE94-9DA7-55239EA3DDCD}"/>
              </a:ext>
            </a:extLst>
          </p:cNvPr>
          <p:cNvSpPr>
            <a:spLocks noGrp="1"/>
          </p:cNvSpPr>
          <p:nvPr>
            <p:ph type="body" sz="quarter" idx="22" hasCustomPrompt="1"/>
          </p:nvPr>
        </p:nvSpPr>
        <p:spPr>
          <a:xfrm>
            <a:off x="465138" y="1658938"/>
            <a:ext cx="2325687" cy="995054"/>
          </a:xfrm>
        </p:spPr>
        <p:txBody>
          <a:bodyPr tIns="0" rIns="0" bIns="73152" anchor="b" anchorCtr="0"/>
          <a:lstStyle>
            <a:lvl1pPr>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Optional Eyebrow</a:t>
            </a:r>
          </a:p>
        </p:txBody>
      </p:sp>
      <p:sp>
        <p:nvSpPr>
          <p:cNvPr id="11" name="Slide Number Placeholder 10">
            <a:extLst>
              <a:ext uri="{FF2B5EF4-FFF2-40B4-BE49-F238E27FC236}">
                <a16:creationId xmlns:a16="http://schemas.microsoft.com/office/drawing/2014/main" id="{35608B92-E74C-D724-5C51-814A59C81EEE}"/>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a:p>
        </p:txBody>
      </p:sp>
      <p:cxnSp>
        <p:nvCxnSpPr>
          <p:cNvPr id="13" name="Straight Connector 12">
            <a:extLst>
              <a:ext uri="{FF2B5EF4-FFF2-40B4-BE49-F238E27FC236}">
                <a16:creationId xmlns:a16="http://schemas.microsoft.com/office/drawing/2014/main" id="{E5210628-9348-FC96-643F-565440BF6697}"/>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B296B959-FD90-3F78-C4EF-C7C231FDA9A3}"/>
              </a:ext>
            </a:extLst>
          </p:cNvPr>
          <p:cNvSpPr>
            <a:spLocks noGrp="1"/>
          </p:cNvSpPr>
          <p:nvPr>
            <p:ph type="ftr" sz="quarter" idx="25"/>
          </p:nvPr>
        </p:nvSpPr>
        <p:spPr/>
        <p:txBody>
          <a:bodyPr/>
          <a:lstStyle/>
          <a:p>
            <a:r>
              <a:rPr lang="en-US" dirty="0" err="1"/>
              <a:t>Trakasseribarometern</a:t>
            </a:r>
            <a:r>
              <a:rPr lang="en-US" dirty="0"/>
              <a:t> 2024</a:t>
            </a:r>
          </a:p>
        </p:txBody>
      </p:sp>
      <p:cxnSp>
        <p:nvCxnSpPr>
          <p:cNvPr id="8" name="Straight Connector 7">
            <a:extLst>
              <a:ext uri="{FF2B5EF4-FFF2-40B4-BE49-F238E27FC236}">
                <a16:creationId xmlns:a16="http://schemas.microsoft.com/office/drawing/2014/main" id="{DABE011A-6E3C-35C2-86F5-8A37C519668B}"/>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F9A069FD-81F1-C9A9-B59C-98266650D9E3}"/>
              </a:ext>
            </a:extLst>
          </p:cNvPr>
          <p:cNvSpPr>
            <a:spLocks noGrp="1"/>
          </p:cNvSpPr>
          <p:nvPr>
            <p:ph type="dt" sz="half" idx="26"/>
          </p:nvPr>
        </p:nvSpPr>
        <p:spPr/>
        <p:txBody>
          <a:bodyPr/>
          <a:lstStyle/>
          <a:p>
            <a:r>
              <a:rPr lang="sv-SE"/>
              <a:t>September 2024</a:t>
            </a:r>
            <a:endParaRPr lang="en-US"/>
          </a:p>
        </p:txBody>
      </p:sp>
      <p:sp>
        <p:nvSpPr>
          <p:cNvPr id="7" name="Text Placeholder 15">
            <a:extLst>
              <a:ext uri="{FF2B5EF4-FFF2-40B4-BE49-F238E27FC236}">
                <a16:creationId xmlns:a16="http://schemas.microsoft.com/office/drawing/2014/main" id="{E42AF58E-F624-9208-B287-AFBA2A3EB958}"/>
              </a:ext>
            </a:extLst>
          </p:cNvPr>
          <p:cNvSpPr>
            <a:spLocks noGrp="1"/>
          </p:cNvSpPr>
          <p:nvPr>
            <p:ph type="body" sz="quarter" idx="28" hasCustomPrompt="1"/>
          </p:nvPr>
        </p:nvSpPr>
        <p:spPr>
          <a:xfrm>
            <a:off x="460372" y="2649790"/>
            <a:ext cx="8705852"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2" name="Footer Placeholder 4">
            <a:extLst>
              <a:ext uri="{FF2B5EF4-FFF2-40B4-BE49-F238E27FC236}">
                <a16:creationId xmlns:a16="http://schemas.microsoft.com/office/drawing/2014/main" id="{4D72FA90-D60D-146A-DDE5-09DC865A2665}"/>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33864340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Orange">
    <p:bg>
      <p:bgPr>
        <a:solidFill>
          <a:schemeClr val="accent1"/>
        </a:solidFill>
        <a:effectLst/>
      </p:bgPr>
    </p:bg>
    <p:spTree>
      <p:nvGrpSpPr>
        <p:cNvPr id="1" name=""/>
        <p:cNvGrpSpPr/>
        <p:nvPr/>
      </p:nvGrpSpPr>
      <p:grpSpPr>
        <a:xfrm>
          <a:off x="0" y="0"/>
          <a:ext cx="0" cy="0"/>
          <a:chOff x="0" y="0"/>
          <a:chExt cx="0" cy="0"/>
        </a:xfrm>
      </p:grpSpPr>
      <p:sp>
        <p:nvSpPr>
          <p:cNvPr id="4" name="Text Placeholder 15">
            <a:extLst>
              <a:ext uri="{FF2B5EF4-FFF2-40B4-BE49-F238E27FC236}">
                <a16:creationId xmlns:a16="http://schemas.microsoft.com/office/drawing/2014/main" id="{BD062B2D-3092-3128-03E4-C6031533D9B6}"/>
              </a:ext>
            </a:extLst>
          </p:cNvPr>
          <p:cNvSpPr>
            <a:spLocks noGrp="1"/>
          </p:cNvSpPr>
          <p:nvPr>
            <p:ph type="body" sz="quarter" idx="19" hasCustomPrompt="1"/>
          </p:nvPr>
        </p:nvSpPr>
        <p:spPr>
          <a:xfrm>
            <a:off x="465137" y="4129999"/>
            <a:ext cx="870108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Subheads and support type Century Gothic Regular up to two lines long</a:t>
            </a:r>
            <a:br>
              <a:rPr lang="en-US"/>
            </a:br>
            <a:r>
              <a:rPr lang="en-US"/>
              <a:t>Subheads and support type Century Gothic Regular up to two lines long</a:t>
            </a:r>
          </a:p>
        </p:txBody>
      </p:sp>
      <p:sp>
        <p:nvSpPr>
          <p:cNvPr id="9" name="Text Placeholder 15">
            <a:extLst>
              <a:ext uri="{FF2B5EF4-FFF2-40B4-BE49-F238E27FC236}">
                <a16:creationId xmlns:a16="http://schemas.microsoft.com/office/drawing/2014/main" id="{ED65F72E-AA3C-1AFD-C1F4-FAAE67D81BFB}"/>
              </a:ext>
            </a:extLst>
          </p:cNvPr>
          <p:cNvSpPr>
            <a:spLocks noGrp="1"/>
          </p:cNvSpPr>
          <p:nvPr>
            <p:ph type="body" sz="quarter" idx="22" hasCustomPrompt="1"/>
          </p:nvPr>
        </p:nvSpPr>
        <p:spPr>
          <a:xfrm>
            <a:off x="465138" y="1658938"/>
            <a:ext cx="2325687" cy="995054"/>
          </a:xfrm>
        </p:spPr>
        <p:txBody>
          <a:bodyPr tIns="0" rIns="0" bIns="73152" anchor="b" anchorCtr="0"/>
          <a:lstStyle>
            <a:lvl1pPr>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Optional Eyebrow</a:t>
            </a:r>
          </a:p>
        </p:txBody>
      </p:sp>
      <p:sp>
        <p:nvSpPr>
          <p:cNvPr id="11" name="Slide Number Placeholder 10">
            <a:extLst>
              <a:ext uri="{FF2B5EF4-FFF2-40B4-BE49-F238E27FC236}">
                <a16:creationId xmlns:a16="http://schemas.microsoft.com/office/drawing/2014/main" id="{1BFB7143-E236-C57B-B792-BB702D4492E1}"/>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a:p>
        </p:txBody>
      </p:sp>
      <p:cxnSp>
        <p:nvCxnSpPr>
          <p:cNvPr id="13" name="Straight Connector 12">
            <a:extLst>
              <a:ext uri="{FF2B5EF4-FFF2-40B4-BE49-F238E27FC236}">
                <a16:creationId xmlns:a16="http://schemas.microsoft.com/office/drawing/2014/main" id="{7ACEAAF4-6FD8-96BC-1316-FFE9B33F3D3E}"/>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4AFED4F7-A6D5-9FF6-C2BB-2F020C994DA4}"/>
              </a:ext>
            </a:extLst>
          </p:cNvPr>
          <p:cNvSpPr>
            <a:spLocks noGrp="1"/>
          </p:cNvSpPr>
          <p:nvPr>
            <p:ph type="ftr" sz="quarter" idx="25"/>
          </p:nvPr>
        </p:nvSpPr>
        <p:spPr/>
        <p:txBody>
          <a:bodyPr/>
          <a:lstStyle/>
          <a:p>
            <a:r>
              <a:rPr lang="en-US" dirty="0" err="1"/>
              <a:t>Trakasseribarometern</a:t>
            </a:r>
            <a:r>
              <a:rPr lang="en-US" dirty="0"/>
              <a:t> 2024</a:t>
            </a:r>
          </a:p>
        </p:txBody>
      </p:sp>
      <p:cxnSp>
        <p:nvCxnSpPr>
          <p:cNvPr id="8" name="Straight Connector 7">
            <a:extLst>
              <a:ext uri="{FF2B5EF4-FFF2-40B4-BE49-F238E27FC236}">
                <a16:creationId xmlns:a16="http://schemas.microsoft.com/office/drawing/2014/main" id="{513EDD45-0B27-CA49-3E22-05993A20A1B6}"/>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1170D976-3AD7-93FC-AC1C-85C297D6FB24}"/>
              </a:ext>
            </a:extLst>
          </p:cNvPr>
          <p:cNvSpPr>
            <a:spLocks noGrp="1"/>
          </p:cNvSpPr>
          <p:nvPr>
            <p:ph type="dt" sz="half" idx="26"/>
          </p:nvPr>
        </p:nvSpPr>
        <p:spPr/>
        <p:txBody>
          <a:bodyPr/>
          <a:lstStyle/>
          <a:p>
            <a:r>
              <a:rPr lang="sv-SE"/>
              <a:t>September 2024</a:t>
            </a:r>
            <a:endParaRPr lang="en-US"/>
          </a:p>
        </p:txBody>
      </p:sp>
      <p:sp>
        <p:nvSpPr>
          <p:cNvPr id="7" name="Text Placeholder 15">
            <a:extLst>
              <a:ext uri="{FF2B5EF4-FFF2-40B4-BE49-F238E27FC236}">
                <a16:creationId xmlns:a16="http://schemas.microsoft.com/office/drawing/2014/main" id="{37014508-D942-4DEC-F7B9-33EC9E745B6E}"/>
              </a:ext>
            </a:extLst>
          </p:cNvPr>
          <p:cNvSpPr>
            <a:spLocks noGrp="1"/>
          </p:cNvSpPr>
          <p:nvPr>
            <p:ph type="body" sz="quarter" idx="28" hasCustomPrompt="1"/>
          </p:nvPr>
        </p:nvSpPr>
        <p:spPr>
          <a:xfrm>
            <a:off x="460372" y="2649790"/>
            <a:ext cx="8705852"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2" name="Footer Placeholder 4">
            <a:extLst>
              <a:ext uri="{FF2B5EF4-FFF2-40B4-BE49-F238E27FC236}">
                <a16:creationId xmlns:a16="http://schemas.microsoft.com/office/drawing/2014/main" id="{0AC1CBD9-3B43-9412-A4EE-4368FB4DC836}"/>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1541042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Section">
    <p:bg>
      <p:bgPr>
        <a:solidFill>
          <a:schemeClr val="bg2"/>
        </a:solidFill>
        <a:effectLst/>
      </p:bgPr>
    </p:bg>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C260398B-53E4-F38A-E18F-7D76FF4B389B}"/>
              </a:ext>
            </a:extLst>
          </p:cNvPr>
          <p:cNvSpPr/>
          <p:nvPr userDrawn="1"/>
        </p:nvSpPr>
        <p:spPr>
          <a:xfrm>
            <a:off x="428" y="3984980"/>
            <a:ext cx="12191144" cy="2872582"/>
          </a:xfrm>
          <a:custGeom>
            <a:avLst/>
            <a:gdLst/>
            <a:ahLst/>
            <a:cxnLst/>
            <a:rect l="l" t="t" r="r" b="b"/>
            <a:pathLst>
              <a:path w="20104100" h="4737100">
                <a:moveTo>
                  <a:pt x="0" y="4737028"/>
                </a:moveTo>
                <a:lnTo>
                  <a:pt x="20104099" y="4737028"/>
                </a:lnTo>
                <a:lnTo>
                  <a:pt x="20104099" y="0"/>
                </a:lnTo>
                <a:lnTo>
                  <a:pt x="0" y="0"/>
                </a:lnTo>
                <a:lnTo>
                  <a:pt x="0" y="4737028"/>
                </a:lnTo>
                <a:close/>
              </a:path>
            </a:pathLst>
          </a:custGeom>
          <a:solidFill>
            <a:srgbClr val="D3C8BD"/>
          </a:solidFill>
        </p:spPr>
        <p:txBody>
          <a:bodyPr wrap="square" lIns="0" tIns="0" rIns="0" bIns="0" rtlCol="0"/>
          <a:lstStyle/>
          <a:p>
            <a:pPr defTabSz="554492"/>
            <a:endParaRPr sz="1092" kern="0">
              <a:solidFill>
                <a:sysClr val="windowText" lastClr="000000"/>
              </a:solidFill>
            </a:endParaRPr>
          </a:p>
        </p:txBody>
      </p:sp>
      <p:sp>
        <p:nvSpPr>
          <p:cNvPr id="4" name="Text Placeholder 15">
            <a:extLst>
              <a:ext uri="{FF2B5EF4-FFF2-40B4-BE49-F238E27FC236}">
                <a16:creationId xmlns:a16="http://schemas.microsoft.com/office/drawing/2014/main" id="{A0A7EC1A-51CD-2C8A-DD20-8C435B5DA358}"/>
              </a:ext>
            </a:extLst>
          </p:cNvPr>
          <p:cNvSpPr>
            <a:spLocks noGrp="1"/>
          </p:cNvSpPr>
          <p:nvPr>
            <p:ph type="body" sz="quarter" idx="19" hasCustomPrompt="1"/>
          </p:nvPr>
        </p:nvSpPr>
        <p:spPr>
          <a:xfrm>
            <a:off x="465137" y="4129999"/>
            <a:ext cx="8701087" cy="869506"/>
          </a:xfrm>
        </p:spPr>
        <p:txBody>
          <a:bodyPr tIns="91440" rIns="0" bIns="0" anchor="t" anchorCtr="0"/>
          <a:lstStyle>
            <a:lvl1pPr marL="285750" indent="-285750">
              <a:spcAft>
                <a:spcPts val="0"/>
              </a:spcAft>
              <a:buFont typeface="Arial" panose="020B0604020202020204" pitchFamily="34" charset="0"/>
              <a:buChar char="•"/>
              <a:defRPr sz="16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285750" marR="0" lvl="0" indent="-285750" algn="l" defTabSz="914400" rtl="0" eaLnBrk="1" fontAlgn="auto" latinLnBrk="0" hangingPunct="1">
              <a:lnSpc>
                <a:spcPct val="100000"/>
              </a:lnSpc>
              <a:spcBef>
                <a:spcPts val="0"/>
              </a:spcBef>
              <a:spcAft>
                <a:spcPts val="0"/>
              </a:spcAft>
              <a:buClrTx/>
              <a:buSzTx/>
              <a:tabLst/>
              <a:defRPr/>
            </a:pPr>
            <a:r>
              <a:rPr lang="en-US"/>
              <a:t>Subheads and support type</a:t>
            </a:r>
          </a:p>
          <a:p>
            <a:pPr marL="285750" marR="0" lvl="0" indent="-285750" algn="l" defTabSz="914400" rtl="0" eaLnBrk="1" fontAlgn="auto" latinLnBrk="0" hangingPunct="1">
              <a:lnSpc>
                <a:spcPct val="100000"/>
              </a:lnSpc>
              <a:spcBef>
                <a:spcPts val="0"/>
              </a:spcBef>
              <a:spcAft>
                <a:spcPts val="0"/>
              </a:spcAft>
              <a:buClrTx/>
              <a:buSzTx/>
              <a:tabLst/>
              <a:defRPr/>
            </a:pPr>
            <a:endParaRPr lang="en-US"/>
          </a:p>
        </p:txBody>
      </p:sp>
      <p:sp>
        <p:nvSpPr>
          <p:cNvPr id="9" name="Text Placeholder 15">
            <a:extLst>
              <a:ext uri="{FF2B5EF4-FFF2-40B4-BE49-F238E27FC236}">
                <a16:creationId xmlns:a16="http://schemas.microsoft.com/office/drawing/2014/main" id="{ED758CD5-6271-5D1E-8E2C-ADDE092845F1}"/>
              </a:ext>
            </a:extLst>
          </p:cNvPr>
          <p:cNvSpPr>
            <a:spLocks noGrp="1"/>
          </p:cNvSpPr>
          <p:nvPr>
            <p:ph type="body" sz="quarter" idx="22" hasCustomPrompt="1"/>
          </p:nvPr>
        </p:nvSpPr>
        <p:spPr>
          <a:xfrm>
            <a:off x="465138" y="1508000"/>
            <a:ext cx="2325687" cy="995054"/>
          </a:xfrm>
        </p:spPr>
        <p:txBody>
          <a:bodyPr tIns="0" rIns="0" bIns="73152" anchor="b" anchorCtr="0"/>
          <a:lstStyle>
            <a:lvl1pPr>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Optional Eyebrow</a:t>
            </a:r>
          </a:p>
        </p:txBody>
      </p:sp>
      <p:sp>
        <p:nvSpPr>
          <p:cNvPr id="10" name="Footer Placeholder 9">
            <a:extLst>
              <a:ext uri="{FF2B5EF4-FFF2-40B4-BE49-F238E27FC236}">
                <a16:creationId xmlns:a16="http://schemas.microsoft.com/office/drawing/2014/main" id="{E4C73BBA-836F-7EB6-0BB8-B4A863AF9027}"/>
              </a:ext>
            </a:extLst>
          </p:cNvPr>
          <p:cNvSpPr>
            <a:spLocks noGrp="1"/>
          </p:cNvSpPr>
          <p:nvPr>
            <p:ph type="ftr" sz="quarter" idx="23"/>
          </p:nvPr>
        </p:nvSpPr>
        <p:spPr/>
        <p:txBody>
          <a:bodyPr/>
          <a:lstStyle/>
          <a:p>
            <a:r>
              <a:rPr lang="en-US" dirty="0" err="1"/>
              <a:t>Trakasseribarometern</a:t>
            </a:r>
            <a:r>
              <a:rPr lang="en-US" dirty="0"/>
              <a:t> 2024</a:t>
            </a:r>
          </a:p>
        </p:txBody>
      </p:sp>
      <p:sp>
        <p:nvSpPr>
          <p:cNvPr id="11" name="Slide Number Placeholder 10">
            <a:extLst>
              <a:ext uri="{FF2B5EF4-FFF2-40B4-BE49-F238E27FC236}">
                <a16:creationId xmlns:a16="http://schemas.microsoft.com/office/drawing/2014/main" id="{E842F71B-CF2B-EFDA-B535-5728466D13F9}"/>
              </a:ext>
            </a:extLst>
          </p:cNvPr>
          <p:cNvSpPr>
            <a:spLocks noGrp="1"/>
          </p:cNvSpPr>
          <p:nvPr>
            <p:ph type="sldNum" sz="quarter" idx="24"/>
          </p:nvPr>
        </p:nvSpPr>
        <p:spPr/>
        <p:txBody>
          <a:bodyPr/>
          <a:lstStyle/>
          <a:p>
            <a:fld id="{63DCA5C9-2E11-4C67-86EB-AE1DE127DC64}" type="slidenum">
              <a:rPr lang="en-US" smtClean="0"/>
              <a:pPr/>
              <a:t>‹#›</a:t>
            </a:fld>
            <a:endParaRPr lang="en-US"/>
          </a:p>
        </p:txBody>
      </p:sp>
      <p:cxnSp>
        <p:nvCxnSpPr>
          <p:cNvPr id="14" name="Straight Connector 13">
            <a:extLst>
              <a:ext uri="{FF2B5EF4-FFF2-40B4-BE49-F238E27FC236}">
                <a16:creationId xmlns:a16="http://schemas.microsoft.com/office/drawing/2014/main" id="{3692D0C7-06A1-72F6-BA86-784EBFB6CDE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49DFD6B-B760-5B24-44F2-8AF3BB04831B}"/>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5273C593-CD64-BD89-1D8C-6B798AA24404}"/>
              </a:ext>
            </a:extLst>
          </p:cNvPr>
          <p:cNvSpPr>
            <a:spLocks noGrp="1"/>
          </p:cNvSpPr>
          <p:nvPr>
            <p:ph type="dt" sz="half" idx="25"/>
          </p:nvPr>
        </p:nvSpPr>
        <p:spPr/>
        <p:txBody>
          <a:bodyPr/>
          <a:lstStyle/>
          <a:p>
            <a:r>
              <a:rPr lang="sv-SE"/>
              <a:t>September 2024</a:t>
            </a:r>
            <a:endParaRPr lang="en-US"/>
          </a:p>
        </p:txBody>
      </p:sp>
      <p:sp>
        <p:nvSpPr>
          <p:cNvPr id="6" name="Text Placeholder 15">
            <a:extLst>
              <a:ext uri="{FF2B5EF4-FFF2-40B4-BE49-F238E27FC236}">
                <a16:creationId xmlns:a16="http://schemas.microsoft.com/office/drawing/2014/main" id="{C475FD7C-CF68-C3E8-1801-1258BC991914}"/>
              </a:ext>
            </a:extLst>
          </p:cNvPr>
          <p:cNvSpPr>
            <a:spLocks noGrp="1"/>
          </p:cNvSpPr>
          <p:nvPr>
            <p:ph type="body" sz="quarter" idx="28" hasCustomPrompt="1"/>
          </p:nvPr>
        </p:nvSpPr>
        <p:spPr>
          <a:xfrm>
            <a:off x="460372" y="2498852"/>
            <a:ext cx="8705852" cy="1476008"/>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2" name="Footer Placeholder 4">
            <a:extLst>
              <a:ext uri="{FF2B5EF4-FFF2-40B4-BE49-F238E27FC236}">
                <a16:creationId xmlns:a16="http://schemas.microsoft.com/office/drawing/2014/main" id="{CE206D06-2F81-5752-E8FB-4FFC615CD3EE}"/>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30703972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Frame Medium Gray">
    <p:bg>
      <p:bgPr>
        <a:solidFill>
          <a:schemeClr val="accent6"/>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532E42-1FDB-C97C-8862-F52130CA3AEA}"/>
              </a:ext>
            </a:extLst>
          </p:cNvPr>
          <p:cNvSpPr/>
          <p:nvPr userDrawn="1"/>
        </p:nvSpPr>
        <p:spPr bwMode="auto">
          <a:xfrm>
            <a:off x="460372" y="462584"/>
            <a:ext cx="11268078" cy="5933862"/>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4" name="Slide Number Placeholder 5">
            <a:extLst>
              <a:ext uri="{FF2B5EF4-FFF2-40B4-BE49-F238E27FC236}">
                <a16:creationId xmlns:a16="http://schemas.microsoft.com/office/drawing/2014/main" id="{4526C6E3-754E-D742-8EF5-A2E30F629DF1}"/>
              </a:ext>
            </a:extLst>
          </p:cNvPr>
          <p:cNvSpPr>
            <a:spLocks noGrp="1"/>
          </p:cNvSpPr>
          <p:nvPr>
            <p:ph type="sldNum" sz="quarter" idx="21"/>
          </p:nvPr>
        </p:nvSpPr>
        <p:spPr>
          <a:xfrm>
            <a:off x="11509579" y="6546850"/>
            <a:ext cx="218871" cy="155574"/>
          </a:xfrm>
        </p:spPr>
        <p:txBody>
          <a:bodyPr/>
          <a:lstStyle>
            <a:lvl1pP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fld id="{63DCA5C9-2E11-4C67-86EB-AE1DE127DC64}" type="slidenum">
              <a:rPr lang="en-US" smtClean="0"/>
              <a:pPr/>
              <a:t>‹#›</a:t>
            </a:fld>
            <a:endParaRPr lang="en-US"/>
          </a:p>
        </p:txBody>
      </p:sp>
      <p:sp>
        <p:nvSpPr>
          <p:cNvPr id="10" name="Text Placeholder 15">
            <a:extLst>
              <a:ext uri="{FF2B5EF4-FFF2-40B4-BE49-F238E27FC236}">
                <a16:creationId xmlns:a16="http://schemas.microsoft.com/office/drawing/2014/main" id="{6B371A28-29C4-F1DF-BAFE-2BF2807FC2AA}"/>
              </a:ext>
            </a:extLst>
          </p:cNvPr>
          <p:cNvSpPr>
            <a:spLocks noGrp="1"/>
          </p:cNvSpPr>
          <p:nvPr>
            <p:ph type="body" sz="quarter" idx="19" hasCustomPrompt="1"/>
          </p:nvPr>
        </p:nvSpPr>
        <p:spPr>
          <a:xfrm>
            <a:off x="1512888" y="3677823"/>
            <a:ext cx="893603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Subheads and support type Century Gothic Regular up to two lines long</a:t>
            </a:r>
            <a:br>
              <a:rPr lang="en-US"/>
            </a:br>
            <a:r>
              <a:rPr lang="en-US"/>
              <a:t>Subheads and support type Century Gothic Regular up to two lines long</a:t>
            </a:r>
          </a:p>
        </p:txBody>
      </p:sp>
      <p:sp>
        <p:nvSpPr>
          <p:cNvPr id="11" name="Text Placeholder 15">
            <a:extLst>
              <a:ext uri="{FF2B5EF4-FFF2-40B4-BE49-F238E27FC236}">
                <a16:creationId xmlns:a16="http://schemas.microsoft.com/office/drawing/2014/main" id="{1C67C010-C22B-A35F-A8B3-D7431D850E67}"/>
              </a:ext>
            </a:extLst>
          </p:cNvPr>
          <p:cNvSpPr>
            <a:spLocks noGrp="1"/>
          </p:cNvSpPr>
          <p:nvPr>
            <p:ph type="body" sz="quarter" idx="22" hasCustomPrompt="1"/>
          </p:nvPr>
        </p:nvSpPr>
        <p:spPr>
          <a:xfrm>
            <a:off x="1512887" y="1678303"/>
            <a:ext cx="2554288" cy="523512"/>
          </a:xfrm>
        </p:spPr>
        <p:txBody>
          <a:bodyPr tIns="0" rIns="0" bIns="73152" anchor="b" anchorCtr="0"/>
          <a:lstStyle>
            <a:lvl1pPr>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Optional Eyebrow</a:t>
            </a:r>
          </a:p>
        </p:txBody>
      </p:sp>
      <p:cxnSp>
        <p:nvCxnSpPr>
          <p:cNvPr id="12" name="Straight Connector 11">
            <a:extLst>
              <a:ext uri="{FF2B5EF4-FFF2-40B4-BE49-F238E27FC236}">
                <a16:creationId xmlns:a16="http://schemas.microsoft.com/office/drawing/2014/main" id="{E754B5AB-3680-CEC3-521F-6A078F486002}"/>
              </a:ext>
            </a:extLst>
          </p:cNvPr>
          <p:cNvCxnSpPr/>
          <p:nvPr userDrawn="1"/>
        </p:nvCxnSpPr>
        <p:spPr>
          <a:xfrm>
            <a:off x="11509579" y="6600132"/>
            <a:ext cx="0" cy="8089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E1A4D50D-6412-207A-08B9-75A02F91C4BD}"/>
              </a:ext>
            </a:extLst>
          </p:cNvPr>
          <p:cNvSpPr>
            <a:spLocks noGrp="1"/>
          </p:cNvSpPr>
          <p:nvPr>
            <p:ph type="ftr" sz="quarter" idx="20"/>
          </p:nvPr>
        </p:nvSpPr>
        <p:spPr>
          <a:xfrm>
            <a:off x="1011813" y="6546849"/>
            <a:ext cx="7125712" cy="15557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1"/>
                </a:solidFill>
              </a:defRPr>
            </a:lvl9pPr>
          </a:lstStyle>
          <a:p>
            <a:pPr lvl="8"/>
            <a:r>
              <a:rPr lang="en-US" dirty="0" err="1"/>
              <a:t>Trakasseribarometern</a:t>
            </a:r>
            <a:r>
              <a:rPr lang="en-US" dirty="0"/>
              <a:t> 2024</a:t>
            </a:r>
          </a:p>
        </p:txBody>
      </p:sp>
      <p:cxnSp>
        <p:nvCxnSpPr>
          <p:cNvPr id="15" name="Straight Connector 14">
            <a:extLst>
              <a:ext uri="{FF2B5EF4-FFF2-40B4-BE49-F238E27FC236}">
                <a16:creationId xmlns:a16="http://schemas.microsoft.com/office/drawing/2014/main" id="{BED5CFE9-9770-D945-A00B-431D157BC914}"/>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B3B912DF-AC91-89F0-5F02-2CF0400D0742}"/>
              </a:ext>
            </a:extLst>
          </p:cNvPr>
          <p:cNvSpPr>
            <a:spLocks noGrp="1"/>
          </p:cNvSpPr>
          <p:nvPr>
            <p:ph type="dt" sz="half" idx="23"/>
          </p:nvPr>
        </p:nvSpPr>
        <p:spPr>
          <a:xfrm>
            <a:off x="9394825" y="6546850"/>
            <a:ext cx="2014538" cy="15557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sv-SE"/>
              <a:t>September 2024</a:t>
            </a:r>
            <a:endParaRPr lang="en-US"/>
          </a:p>
        </p:txBody>
      </p:sp>
      <p:sp>
        <p:nvSpPr>
          <p:cNvPr id="5" name="Text Placeholder 15">
            <a:extLst>
              <a:ext uri="{FF2B5EF4-FFF2-40B4-BE49-F238E27FC236}">
                <a16:creationId xmlns:a16="http://schemas.microsoft.com/office/drawing/2014/main" id="{CBCEDAA4-796E-5A46-A2A0-EC28736C6134}"/>
              </a:ext>
            </a:extLst>
          </p:cNvPr>
          <p:cNvSpPr>
            <a:spLocks noGrp="1"/>
          </p:cNvSpPr>
          <p:nvPr>
            <p:ph type="body" sz="quarter" idx="28" hasCustomPrompt="1"/>
          </p:nvPr>
        </p:nvSpPr>
        <p:spPr>
          <a:xfrm>
            <a:off x="1520358" y="2201815"/>
            <a:ext cx="8936036"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3" name="Rectangle 2">
            <a:extLst>
              <a:ext uri="{FF2B5EF4-FFF2-40B4-BE49-F238E27FC236}">
                <a16:creationId xmlns:a16="http://schemas.microsoft.com/office/drawing/2014/main" id="{10F1BDDB-75BC-E240-7836-F0AEE07DB1BB}"/>
              </a:ext>
            </a:extLst>
          </p:cNvPr>
          <p:cNvSpPr/>
          <p:nvPr userDrawn="1"/>
        </p:nvSpPr>
        <p:spPr bwMode="auto">
          <a:xfrm>
            <a:off x="460372" y="461554"/>
            <a:ext cx="11268078" cy="139337"/>
          </a:xfrm>
          <a:prstGeom prst="rect">
            <a:avLst/>
          </a:prstGeom>
          <a:solidFill>
            <a:schemeClr val="accent3"/>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7" name="Footer Placeholder 4">
            <a:extLst>
              <a:ext uri="{FF2B5EF4-FFF2-40B4-BE49-F238E27FC236}">
                <a16:creationId xmlns:a16="http://schemas.microsoft.com/office/drawing/2014/main" id="{E38343CA-129C-C44A-430C-3830B047EDEB}"/>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10491302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Frame Light Gray">
    <p:bg>
      <p:bgPr>
        <a:solidFill>
          <a:schemeClr val="accent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E4EF48-90FB-F040-ED5C-27A36801BF81}"/>
              </a:ext>
            </a:extLst>
          </p:cNvPr>
          <p:cNvSpPr/>
          <p:nvPr userDrawn="1"/>
        </p:nvSpPr>
        <p:spPr bwMode="auto">
          <a:xfrm>
            <a:off x="460372" y="462584"/>
            <a:ext cx="11268078" cy="5933862"/>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9" name="Rectangle 8">
            <a:extLst>
              <a:ext uri="{FF2B5EF4-FFF2-40B4-BE49-F238E27FC236}">
                <a16:creationId xmlns:a16="http://schemas.microsoft.com/office/drawing/2014/main" id="{2DF10597-DF50-93F0-E79D-6DE3A21C83F7}"/>
              </a:ext>
            </a:extLst>
          </p:cNvPr>
          <p:cNvSpPr/>
          <p:nvPr userDrawn="1"/>
        </p:nvSpPr>
        <p:spPr bwMode="auto">
          <a:xfrm>
            <a:off x="460372" y="461554"/>
            <a:ext cx="11268078" cy="139337"/>
          </a:xfrm>
          <a:prstGeom prst="rect">
            <a:avLst/>
          </a:prstGeom>
          <a:solidFill>
            <a:schemeClr val="accent5"/>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4" name="Text Placeholder 15">
            <a:extLst>
              <a:ext uri="{FF2B5EF4-FFF2-40B4-BE49-F238E27FC236}">
                <a16:creationId xmlns:a16="http://schemas.microsoft.com/office/drawing/2014/main" id="{F67DA72D-E42C-6AB1-A31E-CFA449887288}"/>
              </a:ext>
            </a:extLst>
          </p:cNvPr>
          <p:cNvSpPr>
            <a:spLocks noGrp="1"/>
          </p:cNvSpPr>
          <p:nvPr>
            <p:ph type="body" sz="quarter" idx="19" hasCustomPrompt="1"/>
          </p:nvPr>
        </p:nvSpPr>
        <p:spPr>
          <a:xfrm>
            <a:off x="1512888" y="3677823"/>
            <a:ext cx="893603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Subheads and support type Century Gothic Regular up to two lines long</a:t>
            </a:r>
            <a:br>
              <a:rPr lang="en-US"/>
            </a:br>
            <a:r>
              <a:rPr lang="en-US"/>
              <a:t>Subheads and support type Century Gothic Regular up to two lines long</a:t>
            </a:r>
          </a:p>
        </p:txBody>
      </p:sp>
      <p:sp>
        <p:nvSpPr>
          <p:cNvPr id="10" name="Text Placeholder 15">
            <a:extLst>
              <a:ext uri="{FF2B5EF4-FFF2-40B4-BE49-F238E27FC236}">
                <a16:creationId xmlns:a16="http://schemas.microsoft.com/office/drawing/2014/main" id="{26D03901-7178-AA28-0A3E-0AC4CAE875A0}"/>
              </a:ext>
            </a:extLst>
          </p:cNvPr>
          <p:cNvSpPr>
            <a:spLocks noGrp="1"/>
          </p:cNvSpPr>
          <p:nvPr>
            <p:ph type="body" sz="quarter" idx="22" hasCustomPrompt="1"/>
          </p:nvPr>
        </p:nvSpPr>
        <p:spPr>
          <a:xfrm>
            <a:off x="1512887" y="1678303"/>
            <a:ext cx="2554288" cy="523512"/>
          </a:xfrm>
        </p:spPr>
        <p:txBody>
          <a:bodyPr tIns="0" rIns="0" bIns="73152" anchor="b" anchorCtr="0"/>
          <a:lstStyle>
            <a:lvl1pPr>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Optional Eyebrow</a:t>
            </a:r>
          </a:p>
        </p:txBody>
      </p:sp>
      <p:sp>
        <p:nvSpPr>
          <p:cNvPr id="12" name="Slide Number Placeholder 10">
            <a:extLst>
              <a:ext uri="{FF2B5EF4-FFF2-40B4-BE49-F238E27FC236}">
                <a16:creationId xmlns:a16="http://schemas.microsoft.com/office/drawing/2014/main" id="{F6460D99-CAE5-88F5-9E24-E3BD73EA3503}"/>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a:p>
        </p:txBody>
      </p:sp>
      <p:cxnSp>
        <p:nvCxnSpPr>
          <p:cNvPr id="14" name="Straight Connector 13">
            <a:extLst>
              <a:ext uri="{FF2B5EF4-FFF2-40B4-BE49-F238E27FC236}">
                <a16:creationId xmlns:a16="http://schemas.microsoft.com/office/drawing/2014/main" id="{56A6C2F4-7716-D69C-3314-35AB820E3FCA}"/>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71D9397F-1C45-4A67-FCD4-245877028A97}"/>
              </a:ext>
            </a:extLst>
          </p:cNvPr>
          <p:cNvSpPr>
            <a:spLocks noGrp="1"/>
          </p:cNvSpPr>
          <p:nvPr>
            <p:ph type="ftr" sz="quarter" idx="25"/>
          </p:nvPr>
        </p:nvSpPr>
        <p:spPr/>
        <p:txBody>
          <a:bodyPr/>
          <a:lstStyle/>
          <a:p>
            <a:r>
              <a:rPr lang="en-US" dirty="0" err="1"/>
              <a:t>Trakasseribarometern</a:t>
            </a:r>
            <a:r>
              <a:rPr lang="en-US" dirty="0"/>
              <a:t> 2024</a:t>
            </a:r>
          </a:p>
        </p:txBody>
      </p:sp>
      <p:cxnSp>
        <p:nvCxnSpPr>
          <p:cNvPr id="8" name="Straight Connector 7">
            <a:extLst>
              <a:ext uri="{FF2B5EF4-FFF2-40B4-BE49-F238E27FC236}">
                <a16:creationId xmlns:a16="http://schemas.microsoft.com/office/drawing/2014/main" id="{AAAB7CFF-25B6-7A44-1EEF-D89DB80560A1}"/>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64B9DFCA-1DD9-8826-E7C2-94B2E7BE9A9B}"/>
              </a:ext>
            </a:extLst>
          </p:cNvPr>
          <p:cNvSpPr>
            <a:spLocks noGrp="1"/>
          </p:cNvSpPr>
          <p:nvPr>
            <p:ph type="dt" sz="half" idx="26"/>
          </p:nvPr>
        </p:nvSpPr>
        <p:spPr/>
        <p:txBody>
          <a:bodyPr/>
          <a:lstStyle/>
          <a:p>
            <a:r>
              <a:rPr lang="sv-SE"/>
              <a:t>September 2024</a:t>
            </a:r>
            <a:endParaRPr lang="en-US"/>
          </a:p>
        </p:txBody>
      </p:sp>
      <p:sp>
        <p:nvSpPr>
          <p:cNvPr id="7" name="Text Placeholder 15">
            <a:extLst>
              <a:ext uri="{FF2B5EF4-FFF2-40B4-BE49-F238E27FC236}">
                <a16:creationId xmlns:a16="http://schemas.microsoft.com/office/drawing/2014/main" id="{98F69561-DEB6-F093-FCDD-80EF7948821B}"/>
              </a:ext>
            </a:extLst>
          </p:cNvPr>
          <p:cNvSpPr>
            <a:spLocks noGrp="1"/>
          </p:cNvSpPr>
          <p:nvPr>
            <p:ph type="body" sz="quarter" idx="28" hasCustomPrompt="1"/>
          </p:nvPr>
        </p:nvSpPr>
        <p:spPr>
          <a:xfrm>
            <a:off x="1520358" y="2201815"/>
            <a:ext cx="8936036"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5" name="Footer Placeholder 4">
            <a:extLst>
              <a:ext uri="{FF2B5EF4-FFF2-40B4-BE49-F238E27FC236}">
                <a16:creationId xmlns:a16="http://schemas.microsoft.com/office/drawing/2014/main" id="{9067484C-75F4-EDA0-6043-E0871E2DB3E7}"/>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142921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Frame Teal">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E4F07B-58EF-2EB8-228F-388DA2DDB2B0}"/>
              </a:ext>
            </a:extLst>
          </p:cNvPr>
          <p:cNvSpPr/>
          <p:nvPr userDrawn="1"/>
        </p:nvSpPr>
        <p:spPr bwMode="auto">
          <a:xfrm>
            <a:off x="460372" y="462584"/>
            <a:ext cx="11268078" cy="5933862"/>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9" name="Rectangle 8">
            <a:extLst>
              <a:ext uri="{FF2B5EF4-FFF2-40B4-BE49-F238E27FC236}">
                <a16:creationId xmlns:a16="http://schemas.microsoft.com/office/drawing/2014/main" id="{D15B6696-02CD-7CA0-A287-66F114755978}"/>
              </a:ext>
            </a:extLst>
          </p:cNvPr>
          <p:cNvSpPr/>
          <p:nvPr userDrawn="1"/>
        </p:nvSpPr>
        <p:spPr bwMode="auto">
          <a:xfrm>
            <a:off x="460372" y="461554"/>
            <a:ext cx="11268078" cy="139337"/>
          </a:xfrm>
          <a:prstGeom prst="rect">
            <a:avLst/>
          </a:prstGeom>
          <a:solidFill>
            <a:schemeClr val="accent6"/>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4" name="Text Placeholder 15">
            <a:extLst>
              <a:ext uri="{FF2B5EF4-FFF2-40B4-BE49-F238E27FC236}">
                <a16:creationId xmlns:a16="http://schemas.microsoft.com/office/drawing/2014/main" id="{6FB70C76-CBCC-279E-C743-8C37C44639D9}"/>
              </a:ext>
            </a:extLst>
          </p:cNvPr>
          <p:cNvSpPr>
            <a:spLocks noGrp="1"/>
          </p:cNvSpPr>
          <p:nvPr>
            <p:ph type="body" sz="quarter" idx="19" hasCustomPrompt="1"/>
          </p:nvPr>
        </p:nvSpPr>
        <p:spPr>
          <a:xfrm>
            <a:off x="1512888" y="3677823"/>
            <a:ext cx="893603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Subheads and support type Century Gothic Regular up to two lines long</a:t>
            </a:r>
            <a:br>
              <a:rPr lang="en-US"/>
            </a:br>
            <a:r>
              <a:rPr lang="en-US"/>
              <a:t>Subheads and support type Century Gothic Regular up to two lines long</a:t>
            </a:r>
          </a:p>
        </p:txBody>
      </p:sp>
      <p:sp>
        <p:nvSpPr>
          <p:cNvPr id="10" name="Text Placeholder 15">
            <a:extLst>
              <a:ext uri="{FF2B5EF4-FFF2-40B4-BE49-F238E27FC236}">
                <a16:creationId xmlns:a16="http://schemas.microsoft.com/office/drawing/2014/main" id="{9A8DE64A-496D-E008-5BFF-836116323662}"/>
              </a:ext>
            </a:extLst>
          </p:cNvPr>
          <p:cNvSpPr>
            <a:spLocks noGrp="1"/>
          </p:cNvSpPr>
          <p:nvPr>
            <p:ph type="body" sz="quarter" idx="22" hasCustomPrompt="1"/>
          </p:nvPr>
        </p:nvSpPr>
        <p:spPr>
          <a:xfrm>
            <a:off x="1512887" y="1678303"/>
            <a:ext cx="2554288" cy="523512"/>
          </a:xfrm>
        </p:spPr>
        <p:txBody>
          <a:bodyPr tIns="0" rIns="0" bIns="73152" anchor="b" anchorCtr="0"/>
          <a:lstStyle>
            <a:lvl1pPr>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Optional Eyebrow</a:t>
            </a:r>
          </a:p>
        </p:txBody>
      </p:sp>
      <p:sp>
        <p:nvSpPr>
          <p:cNvPr id="12" name="Slide Number Placeholder 10">
            <a:extLst>
              <a:ext uri="{FF2B5EF4-FFF2-40B4-BE49-F238E27FC236}">
                <a16:creationId xmlns:a16="http://schemas.microsoft.com/office/drawing/2014/main" id="{CE8A29CB-BD23-C15A-7989-C00F9F1CDA72}"/>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a:p>
        </p:txBody>
      </p:sp>
      <p:cxnSp>
        <p:nvCxnSpPr>
          <p:cNvPr id="14" name="Straight Connector 13">
            <a:extLst>
              <a:ext uri="{FF2B5EF4-FFF2-40B4-BE49-F238E27FC236}">
                <a16:creationId xmlns:a16="http://schemas.microsoft.com/office/drawing/2014/main" id="{F2AF66C1-EB86-4972-5234-AC69B9AF75F5}"/>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C9463B41-9748-8888-1406-6FC26B083A08}"/>
              </a:ext>
            </a:extLst>
          </p:cNvPr>
          <p:cNvSpPr>
            <a:spLocks noGrp="1"/>
          </p:cNvSpPr>
          <p:nvPr>
            <p:ph type="ftr" sz="quarter" idx="25"/>
          </p:nvPr>
        </p:nvSpPr>
        <p:spPr/>
        <p:txBody>
          <a:bodyPr/>
          <a:lstStyle/>
          <a:p>
            <a:r>
              <a:rPr lang="en-US" dirty="0" err="1"/>
              <a:t>Trakasseribarometern</a:t>
            </a:r>
            <a:r>
              <a:rPr lang="en-US" dirty="0"/>
              <a:t> 2024</a:t>
            </a:r>
          </a:p>
        </p:txBody>
      </p:sp>
      <p:cxnSp>
        <p:nvCxnSpPr>
          <p:cNvPr id="8" name="Straight Connector 7">
            <a:extLst>
              <a:ext uri="{FF2B5EF4-FFF2-40B4-BE49-F238E27FC236}">
                <a16:creationId xmlns:a16="http://schemas.microsoft.com/office/drawing/2014/main" id="{73A96C96-5732-99E1-D97F-BDBE28BEE49B}"/>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6CE048D7-3BB9-4612-0AE2-A83366993DF7}"/>
              </a:ext>
            </a:extLst>
          </p:cNvPr>
          <p:cNvSpPr>
            <a:spLocks noGrp="1"/>
          </p:cNvSpPr>
          <p:nvPr>
            <p:ph type="dt" sz="half" idx="26"/>
          </p:nvPr>
        </p:nvSpPr>
        <p:spPr/>
        <p:txBody>
          <a:bodyPr/>
          <a:lstStyle/>
          <a:p>
            <a:r>
              <a:rPr lang="sv-SE"/>
              <a:t>September 2024</a:t>
            </a:r>
            <a:endParaRPr lang="en-US"/>
          </a:p>
        </p:txBody>
      </p:sp>
      <p:sp>
        <p:nvSpPr>
          <p:cNvPr id="7" name="Text Placeholder 15">
            <a:extLst>
              <a:ext uri="{FF2B5EF4-FFF2-40B4-BE49-F238E27FC236}">
                <a16:creationId xmlns:a16="http://schemas.microsoft.com/office/drawing/2014/main" id="{744B116D-B49C-E900-CF6F-F9221C17D2BB}"/>
              </a:ext>
            </a:extLst>
          </p:cNvPr>
          <p:cNvSpPr>
            <a:spLocks noGrp="1"/>
          </p:cNvSpPr>
          <p:nvPr>
            <p:ph type="body" sz="quarter" idx="28" hasCustomPrompt="1"/>
          </p:nvPr>
        </p:nvSpPr>
        <p:spPr>
          <a:xfrm>
            <a:off x="1520358" y="2201815"/>
            <a:ext cx="8936036"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6" name="Footer Placeholder 4">
            <a:extLst>
              <a:ext uri="{FF2B5EF4-FFF2-40B4-BE49-F238E27FC236}">
                <a16:creationId xmlns:a16="http://schemas.microsoft.com/office/drawing/2014/main" id="{0F599F9D-0EDE-50D2-F171-DC2724C369C8}"/>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12706124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Frame Orange">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CC8C4C-1367-D399-40AD-C13D894A7BCA}"/>
              </a:ext>
            </a:extLst>
          </p:cNvPr>
          <p:cNvSpPr/>
          <p:nvPr userDrawn="1"/>
        </p:nvSpPr>
        <p:spPr bwMode="auto">
          <a:xfrm>
            <a:off x="460372" y="462584"/>
            <a:ext cx="11268078" cy="5933862"/>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9" name="Rectangle 8">
            <a:extLst>
              <a:ext uri="{FF2B5EF4-FFF2-40B4-BE49-F238E27FC236}">
                <a16:creationId xmlns:a16="http://schemas.microsoft.com/office/drawing/2014/main" id="{A1E3C772-6A09-A9EC-3D68-5475ECD268CD}"/>
              </a:ext>
            </a:extLst>
          </p:cNvPr>
          <p:cNvSpPr/>
          <p:nvPr userDrawn="1"/>
        </p:nvSpPr>
        <p:spPr bwMode="auto">
          <a:xfrm>
            <a:off x="460372" y="461554"/>
            <a:ext cx="11268078" cy="139337"/>
          </a:xfrm>
          <a:prstGeom prst="rect">
            <a:avLst/>
          </a:prstGeom>
          <a:solidFill>
            <a:schemeClr val="tx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4" name="Text Placeholder 15">
            <a:extLst>
              <a:ext uri="{FF2B5EF4-FFF2-40B4-BE49-F238E27FC236}">
                <a16:creationId xmlns:a16="http://schemas.microsoft.com/office/drawing/2014/main" id="{4D55D2D3-4BCD-D761-81C6-8AA39BA60C2A}"/>
              </a:ext>
            </a:extLst>
          </p:cNvPr>
          <p:cNvSpPr>
            <a:spLocks noGrp="1"/>
          </p:cNvSpPr>
          <p:nvPr>
            <p:ph type="body" sz="quarter" idx="19" hasCustomPrompt="1"/>
          </p:nvPr>
        </p:nvSpPr>
        <p:spPr>
          <a:xfrm>
            <a:off x="1512888" y="3677823"/>
            <a:ext cx="893603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Subheads and support type Century Gothic Regular up to two lines long</a:t>
            </a:r>
            <a:br>
              <a:rPr lang="en-US"/>
            </a:br>
            <a:r>
              <a:rPr lang="en-US"/>
              <a:t>Subheads and support type Century Gothic Regular up to two lines long</a:t>
            </a:r>
          </a:p>
        </p:txBody>
      </p:sp>
      <p:sp>
        <p:nvSpPr>
          <p:cNvPr id="10" name="Text Placeholder 15">
            <a:extLst>
              <a:ext uri="{FF2B5EF4-FFF2-40B4-BE49-F238E27FC236}">
                <a16:creationId xmlns:a16="http://schemas.microsoft.com/office/drawing/2014/main" id="{E5AAFDAA-C3BB-513F-E305-CEFA439ACAFB}"/>
              </a:ext>
            </a:extLst>
          </p:cNvPr>
          <p:cNvSpPr>
            <a:spLocks noGrp="1"/>
          </p:cNvSpPr>
          <p:nvPr>
            <p:ph type="body" sz="quarter" idx="22" hasCustomPrompt="1"/>
          </p:nvPr>
        </p:nvSpPr>
        <p:spPr>
          <a:xfrm>
            <a:off x="1512887" y="1678303"/>
            <a:ext cx="2554288" cy="523512"/>
          </a:xfrm>
        </p:spPr>
        <p:txBody>
          <a:bodyPr tIns="0" rIns="0" bIns="73152" anchor="b" anchorCtr="0"/>
          <a:lstStyle>
            <a:lvl1pPr>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Optional Eyebrow</a:t>
            </a:r>
          </a:p>
        </p:txBody>
      </p:sp>
      <p:sp>
        <p:nvSpPr>
          <p:cNvPr id="12" name="Slide Number Placeholder 10">
            <a:extLst>
              <a:ext uri="{FF2B5EF4-FFF2-40B4-BE49-F238E27FC236}">
                <a16:creationId xmlns:a16="http://schemas.microsoft.com/office/drawing/2014/main" id="{8FC6C0A0-DD0F-1CD7-3F8E-C4A64D2A39A5}"/>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a:p>
        </p:txBody>
      </p:sp>
      <p:cxnSp>
        <p:nvCxnSpPr>
          <p:cNvPr id="14" name="Straight Connector 13">
            <a:extLst>
              <a:ext uri="{FF2B5EF4-FFF2-40B4-BE49-F238E27FC236}">
                <a16:creationId xmlns:a16="http://schemas.microsoft.com/office/drawing/2014/main" id="{770DE1E8-7966-F0D2-85AE-EAEB2CBAEEF9}"/>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B5408473-993F-B7A3-A7DF-E38E079D6D8C}"/>
              </a:ext>
            </a:extLst>
          </p:cNvPr>
          <p:cNvSpPr>
            <a:spLocks noGrp="1"/>
          </p:cNvSpPr>
          <p:nvPr>
            <p:ph type="ftr" sz="quarter" idx="25"/>
          </p:nvPr>
        </p:nvSpPr>
        <p:spPr/>
        <p:txBody>
          <a:bodyPr/>
          <a:lstStyle/>
          <a:p>
            <a:r>
              <a:rPr lang="en-US" dirty="0" err="1"/>
              <a:t>Trakasseribarometern</a:t>
            </a:r>
            <a:r>
              <a:rPr lang="en-US" dirty="0"/>
              <a:t> 2024</a:t>
            </a:r>
          </a:p>
        </p:txBody>
      </p:sp>
      <p:cxnSp>
        <p:nvCxnSpPr>
          <p:cNvPr id="8" name="Straight Connector 7">
            <a:extLst>
              <a:ext uri="{FF2B5EF4-FFF2-40B4-BE49-F238E27FC236}">
                <a16:creationId xmlns:a16="http://schemas.microsoft.com/office/drawing/2014/main" id="{5662E469-C599-5696-56F4-2B0B1962E118}"/>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C6852808-0E62-7475-11D3-AA7B497F40B0}"/>
              </a:ext>
            </a:extLst>
          </p:cNvPr>
          <p:cNvSpPr>
            <a:spLocks noGrp="1"/>
          </p:cNvSpPr>
          <p:nvPr>
            <p:ph type="dt" sz="half" idx="26"/>
          </p:nvPr>
        </p:nvSpPr>
        <p:spPr/>
        <p:txBody>
          <a:bodyPr/>
          <a:lstStyle/>
          <a:p>
            <a:r>
              <a:rPr lang="sv-SE"/>
              <a:t>September 2024</a:t>
            </a:r>
            <a:endParaRPr lang="en-US"/>
          </a:p>
        </p:txBody>
      </p:sp>
      <p:sp>
        <p:nvSpPr>
          <p:cNvPr id="7" name="Text Placeholder 15">
            <a:extLst>
              <a:ext uri="{FF2B5EF4-FFF2-40B4-BE49-F238E27FC236}">
                <a16:creationId xmlns:a16="http://schemas.microsoft.com/office/drawing/2014/main" id="{44486A17-42A0-F2D9-92BF-A9E7DC85794C}"/>
              </a:ext>
            </a:extLst>
          </p:cNvPr>
          <p:cNvSpPr>
            <a:spLocks noGrp="1"/>
          </p:cNvSpPr>
          <p:nvPr>
            <p:ph type="body" sz="quarter" idx="28" hasCustomPrompt="1"/>
          </p:nvPr>
        </p:nvSpPr>
        <p:spPr>
          <a:xfrm>
            <a:off x="1520358" y="2201815"/>
            <a:ext cx="8936036"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6" name="Footer Placeholder 4">
            <a:extLst>
              <a:ext uri="{FF2B5EF4-FFF2-40B4-BE49-F238E27FC236}">
                <a16:creationId xmlns:a16="http://schemas.microsoft.com/office/drawing/2014/main" id="{7D947A69-A7B7-A220-06F0-24D6328A058A}"/>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12944262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Frame Light">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95EC88-4D12-B3D1-114A-AE64BD0CB27C}"/>
              </a:ext>
            </a:extLst>
          </p:cNvPr>
          <p:cNvSpPr/>
          <p:nvPr userDrawn="1"/>
        </p:nvSpPr>
        <p:spPr bwMode="auto">
          <a:xfrm>
            <a:off x="460372" y="462584"/>
            <a:ext cx="11268078" cy="5933862"/>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9" name="Rectangle 8">
            <a:extLst>
              <a:ext uri="{FF2B5EF4-FFF2-40B4-BE49-F238E27FC236}">
                <a16:creationId xmlns:a16="http://schemas.microsoft.com/office/drawing/2014/main" id="{9C24D6B1-9207-47CB-F1E7-79F38397F70B}"/>
              </a:ext>
            </a:extLst>
          </p:cNvPr>
          <p:cNvSpPr/>
          <p:nvPr userDrawn="1"/>
        </p:nvSpPr>
        <p:spPr bwMode="auto">
          <a:xfrm>
            <a:off x="460372" y="461554"/>
            <a:ext cx="11268078" cy="139337"/>
          </a:xfrm>
          <a:prstGeom prst="rect">
            <a:avLst/>
          </a:prstGeom>
          <a:solidFill>
            <a:schemeClr val="accent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4" name="Text Placeholder 15">
            <a:extLst>
              <a:ext uri="{FF2B5EF4-FFF2-40B4-BE49-F238E27FC236}">
                <a16:creationId xmlns:a16="http://schemas.microsoft.com/office/drawing/2014/main" id="{AE82820D-7AD7-8A10-C69B-215F439F14BF}"/>
              </a:ext>
            </a:extLst>
          </p:cNvPr>
          <p:cNvSpPr>
            <a:spLocks noGrp="1"/>
          </p:cNvSpPr>
          <p:nvPr>
            <p:ph type="body" sz="quarter" idx="19" hasCustomPrompt="1"/>
          </p:nvPr>
        </p:nvSpPr>
        <p:spPr>
          <a:xfrm>
            <a:off x="1512888" y="3677823"/>
            <a:ext cx="893603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Subheads and support type Century Gothic Regular up to two lines long</a:t>
            </a:r>
            <a:br>
              <a:rPr lang="en-US"/>
            </a:br>
            <a:r>
              <a:rPr lang="en-US"/>
              <a:t>Subheads and support type Century Gothic Regular up to two lines long</a:t>
            </a:r>
          </a:p>
        </p:txBody>
      </p:sp>
      <p:sp>
        <p:nvSpPr>
          <p:cNvPr id="10" name="Text Placeholder 15">
            <a:extLst>
              <a:ext uri="{FF2B5EF4-FFF2-40B4-BE49-F238E27FC236}">
                <a16:creationId xmlns:a16="http://schemas.microsoft.com/office/drawing/2014/main" id="{40711B6C-E816-6031-8ED6-9249E12E5801}"/>
              </a:ext>
            </a:extLst>
          </p:cNvPr>
          <p:cNvSpPr>
            <a:spLocks noGrp="1"/>
          </p:cNvSpPr>
          <p:nvPr>
            <p:ph type="body" sz="quarter" idx="22" hasCustomPrompt="1"/>
          </p:nvPr>
        </p:nvSpPr>
        <p:spPr>
          <a:xfrm>
            <a:off x="1512887" y="1678303"/>
            <a:ext cx="2554288" cy="523512"/>
          </a:xfrm>
        </p:spPr>
        <p:txBody>
          <a:bodyPr tIns="0" rIns="0" bIns="73152" anchor="b" anchorCtr="0"/>
          <a:lstStyle>
            <a:lvl1pPr>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Optional Eyebrow</a:t>
            </a:r>
          </a:p>
        </p:txBody>
      </p:sp>
      <p:sp>
        <p:nvSpPr>
          <p:cNvPr id="12" name="Slide Number Placeholder 10">
            <a:extLst>
              <a:ext uri="{FF2B5EF4-FFF2-40B4-BE49-F238E27FC236}">
                <a16:creationId xmlns:a16="http://schemas.microsoft.com/office/drawing/2014/main" id="{2882E376-C3B2-15DB-E502-E5599C03A586}"/>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a:p>
        </p:txBody>
      </p:sp>
      <p:cxnSp>
        <p:nvCxnSpPr>
          <p:cNvPr id="14" name="Straight Connector 13">
            <a:extLst>
              <a:ext uri="{FF2B5EF4-FFF2-40B4-BE49-F238E27FC236}">
                <a16:creationId xmlns:a16="http://schemas.microsoft.com/office/drawing/2014/main" id="{76DE7AC1-8EAF-B96D-918E-74EDD6EAE1B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6F4271B-0183-A029-E23B-3C6D532E9E9B}"/>
              </a:ext>
            </a:extLst>
          </p:cNvPr>
          <p:cNvSpPr>
            <a:spLocks noGrp="1"/>
          </p:cNvSpPr>
          <p:nvPr>
            <p:ph type="ftr" sz="quarter" idx="25"/>
          </p:nvPr>
        </p:nvSpPr>
        <p:spPr/>
        <p:txBody>
          <a:bodyPr/>
          <a:lstStyle/>
          <a:p>
            <a:r>
              <a:rPr lang="en-US" dirty="0" err="1"/>
              <a:t>Trakasseribarometern</a:t>
            </a:r>
            <a:r>
              <a:rPr lang="en-US" dirty="0"/>
              <a:t> 2024</a:t>
            </a:r>
          </a:p>
        </p:txBody>
      </p:sp>
      <p:cxnSp>
        <p:nvCxnSpPr>
          <p:cNvPr id="8" name="Straight Connector 7">
            <a:extLst>
              <a:ext uri="{FF2B5EF4-FFF2-40B4-BE49-F238E27FC236}">
                <a16:creationId xmlns:a16="http://schemas.microsoft.com/office/drawing/2014/main" id="{5AA6D598-42ED-42FA-E99A-FABFD49671AD}"/>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1F684ABB-19B3-5360-A974-4DA410B3BF67}"/>
              </a:ext>
            </a:extLst>
          </p:cNvPr>
          <p:cNvSpPr>
            <a:spLocks noGrp="1"/>
          </p:cNvSpPr>
          <p:nvPr>
            <p:ph type="dt" sz="half" idx="26"/>
          </p:nvPr>
        </p:nvSpPr>
        <p:spPr/>
        <p:txBody>
          <a:bodyPr/>
          <a:lstStyle/>
          <a:p>
            <a:r>
              <a:rPr lang="sv-SE"/>
              <a:t>September 2024</a:t>
            </a:r>
            <a:endParaRPr lang="en-US"/>
          </a:p>
        </p:txBody>
      </p:sp>
      <p:sp>
        <p:nvSpPr>
          <p:cNvPr id="7" name="Text Placeholder 15">
            <a:extLst>
              <a:ext uri="{FF2B5EF4-FFF2-40B4-BE49-F238E27FC236}">
                <a16:creationId xmlns:a16="http://schemas.microsoft.com/office/drawing/2014/main" id="{1700D518-F167-9BB3-6C12-0C328A1FAFAE}"/>
              </a:ext>
            </a:extLst>
          </p:cNvPr>
          <p:cNvSpPr>
            <a:spLocks noGrp="1"/>
          </p:cNvSpPr>
          <p:nvPr>
            <p:ph type="body" sz="quarter" idx="28" hasCustomPrompt="1"/>
          </p:nvPr>
        </p:nvSpPr>
        <p:spPr>
          <a:xfrm>
            <a:off x="1520358" y="2201815"/>
            <a:ext cx="8936036"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5" name="Footer Placeholder 4">
            <a:extLst>
              <a:ext uri="{FF2B5EF4-FFF2-40B4-BE49-F238E27FC236}">
                <a16:creationId xmlns:a16="http://schemas.microsoft.com/office/drawing/2014/main" id="{BD831555-3158-31BF-F79B-099316864CEA}"/>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26064609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Frame Medium Gray Teal">
    <p:bg>
      <p:bgPr>
        <a:solidFill>
          <a:schemeClr val="accent6"/>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FE9AF1C-AEE7-78A3-1D5F-C664DFCDC99A}"/>
              </a:ext>
            </a:extLst>
          </p:cNvPr>
          <p:cNvSpPr/>
          <p:nvPr userDrawn="1"/>
        </p:nvSpPr>
        <p:spPr bwMode="auto">
          <a:xfrm>
            <a:off x="460372" y="462584"/>
            <a:ext cx="11268078" cy="5933862"/>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8" name="Rectangle 7">
            <a:extLst>
              <a:ext uri="{FF2B5EF4-FFF2-40B4-BE49-F238E27FC236}">
                <a16:creationId xmlns:a16="http://schemas.microsoft.com/office/drawing/2014/main" id="{1D0C01A9-712F-C9B5-1E61-49EBFA1C0718}"/>
              </a:ext>
            </a:extLst>
          </p:cNvPr>
          <p:cNvSpPr/>
          <p:nvPr userDrawn="1"/>
        </p:nvSpPr>
        <p:spPr bwMode="auto">
          <a:xfrm>
            <a:off x="460372" y="461554"/>
            <a:ext cx="11268078" cy="139337"/>
          </a:xfrm>
          <a:prstGeom prst="rect">
            <a:avLst/>
          </a:prstGeom>
          <a:solidFill>
            <a:schemeClr val="accent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4" name="Slide Number Placeholder 5">
            <a:extLst>
              <a:ext uri="{FF2B5EF4-FFF2-40B4-BE49-F238E27FC236}">
                <a16:creationId xmlns:a16="http://schemas.microsoft.com/office/drawing/2014/main" id="{4526C6E3-754E-D742-8EF5-A2E30F629DF1}"/>
              </a:ext>
            </a:extLst>
          </p:cNvPr>
          <p:cNvSpPr>
            <a:spLocks noGrp="1"/>
          </p:cNvSpPr>
          <p:nvPr>
            <p:ph type="sldNum" sz="quarter" idx="21"/>
          </p:nvPr>
        </p:nvSpPr>
        <p:spPr>
          <a:xfrm>
            <a:off x="11509579" y="6546850"/>
            <a:ext cx="218871" cy="155574"/>
          </a:xfrm>
        </p:spPr>
        <p:txBody>
          <a:bodyPr/>
          <a:lstStyle>
            <a:lvl1pP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fld id="{63DCA5C9-2E11-4C67-86EB-AE1DE127DC64}" type="slidenum">
              <a:rPr lang="en-US" smtClean="0"/>
              <a:pPr/>
              <a:t>‹#›</a:t>
            </a:fld>
            <a:endParaRPr lang="en-US"/>
          </a:p>
        </p:txBody>
      </p:sp>
      <p:sp>
        <p:nvSpPr>
          <p:cNvPr id="10" name="Text Placeholder 15">
            <a:extLst>
              <a:ext uri="{FF2B5EF4-FFF2-40B4-BE49-F238E27FC236}">
                <a16:creationId xmlns:a16="http://schemas.microsoft.com/office/drawing/2014/main" id="{6B371A28-29C4-F1DF-BAFE-2BF2807FC2AA}"/>
              </a:ext>
            </a:extLst>
          </p:cNvPr>
          <p:cNvSpPr>
            <a:spLocks noGrp="1"/>
          </p:cNvSpPr>
          <p:nvPr>
            <p:ph type="body" sz="quarter" idx="19" hasCustomPrompt="1"/>
          </p:nvPr>
        </p:nvSpPr>
        <p:spPr>
          <a:xfrm>
            <a:off x="1512888" y="3677823"/>
            <a:ext cx="893603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Subheads and support type Century Gothic Regular up to two lines long</a:t>
            </a:r>
            <a:br>
              <a:rPr lang="en-US"/>
            </a:br>
            <a:r>
              <a:rPr lang="en-US"/>
              <a:t>Subheads and support type Century Gothic Regular up to two lines long</a:t>
            </a:r>
          </a:p>
        </p:txBody>
      </p:sp>
      <p:sp>
        <p:nvSpPr>
          <p:cNvPr id="11" name="Text Placeholder 15">
            <a:extLst>
              <a:ext uri="{FF2B5EF4-FFF2-40B4-BE49-F238E27FC236}">
                <a16:creationId xmlns:a16="http://schemas.microsoft.com/office/drawing/2014/main" id="{1C67C010-C22B-A35F-A8B3-D7431D850E67}"/>
              </a:ext>
            </a:extLst>
          </p:cNvPr>
          <p:cNvSpPr>
            <a:spLocks noGrp="1"/>
          </p:cNvSpPr>
          <p:nvPr>
            <p:ph type="body" sz="quarter" idx="22" hasCustomPrompt="1"/>
          </p:nvPr>
        </p:nvSpPr>
        <p:spPr>
          <a:xfrm>
            <a:off x="1512887" y="1678303"/>
            <a:ext cx="2554288" cy="523512"/>
          </a:xfrm>
        </p:spPr>
        <p:txBody>
          <a:bodyPr tIns="0" rIns="0" bIns="73152" anchor="b" anchorCtr="0"/>
          <a:lstStyle>
            <a:lvl1pPr>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Optional Eyebrow</a:t>
            </a:r>
          </a:p>
        </p:txBody>
      </p:sp>
      <p:cxnSp>
        <p:nvCxnSpPr>
          <p:cNvPr id="12" name="Straight Connector 11">
            <a:extLst>
              <a:ext uri="{FF2B5EF4-FFF2-40B4-BE49-F238E27FC236}">
                <a16:creationId xmlns:a16="http://schemas.microsoft.com/office/drawing/2014/main" id="{E754B5AB-3680-CEC3-521F-6A078F486002}"/>
              </a:ext>
            </a:extLst>
          </p:cNvPr>
          <p:cNvCxnSpPr/>
          <p:nvPr userDrawn="1"/>
        </p:nvCxnSpPr>
        <p:spPr>
          <a:xfrm>
            <a:off x="11509579" y="6600132"/>
            <a:ext cx="0" cy="8089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E247FC52-EE1B-44A6-8ED3-B7B8BF4A3867}"/>
              </a:ext>
            </a:extLst>
          </p:cNvPr>
          <p:cNvSpPr>
            <a:spLocks noGrp="1"/>
          </p:cNvSpPr>
          <p:nvPr>
            <p:ph type="ftr" sz="quarter" idx="20"/>
          </p:nvPr>
        </p:nvSpPr>
        <p:spPr>
          <a:xfrm>
            <a:off x="1011813" y="6546849"/>
            <a:ext cx="7125712" cy="15557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1"/>
                </a:solidFill>
              </a:defRPr>
            </a:lvl9pPr>
          </a:lstStyle>
          <a:p>
            <a:pPr lvl="8"/>
            <a:r>
              <a:rPr lang="en-US" dirty="0" err="1"/>
              <a:t>Trakasseribarometern</a:t>
            </a:r>
            <a:r>
              <a:rPr lang="en-US" dirty="0"/>
              <a:t> 2024</a:t>
            </a:r>
          </a:p>
        </p:txBody>
      </p:sp>
      <p:cxnSp>
        <p:nvCxnSpPr>
          <p:cNvPr id="14" name="Straight Connector 13">
            <a:extLst>
              <a:ext uri="{FF2B5EF4-FFF2-40B4-BE49-F238E27FC236}">
                <a16:creationId xmlns:a16="http://schemas.microsoft.com/office/drawing/2014/main" id="{F8656588-7728-F1F0-22D2-3BB8765F67AC}"/>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FB8052DC-A5E1-8F62-126E-48C9F8464A36}"/>
              </a:ext>
            </a:extLst>
          </p:cNvPr>
          <p:cNvSpPr>
            <a:spLocks noGrp="1"/>
          </p:cNvSpPr>
          <p:nvPr>
            <p:ph type="dt" sz="half" idx="23"/>
          </p:nvPr>
        </p:nvSpPr>
        <p:spPr>
          <a:xfrm>
            <a:off x="9394825" y="6546850"/>
            <a:ext cx="2014538" cy="15557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sv-SE"/>
              <a:t>September 2024</a:t>
            </a:r>
            <a:endParaRPr lang="en-US"/>
          </a:p>
        </p:txBody>
      </p:sp>
      <p:sp>
        <p:nvSpPr>
          <p:cNvPr id="3" name="Text Placeholder 15">
            <a:extLst>
              <a:ext uri="{FF2B5EF4-FFF2-40B4-BE49-F238E27FC236}">
                <a16:creationId xmlns:a16="http://schemas.microsoft.com/office/drawing/2014/main" id="{6681EBC3-07EB-197E-2501-EB6AE19E8CA4}"/>
              </a:ext>
            </a:extLst>
          </p:cNvPr>
          <p:cNvSpPr>
            <a:spLocks noGrp="1"/>
          </p:cNvSpPr>
          <p:nvPr>
            <p:ph type="body" sz="quarter" idx="28" hasCustomPrompt="1"/>
          </p:nvPr>
        </p:nvSpPr>
        <p:spPr>
          <a:xfrm>
            <a:off x="1520358" y="2201815"/>
            <a:ext cx="8936036"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7" name="Footer Placeholder 4">
            <a:extLst>
              <a:ext uri="{FF2B5EF4-FFF2-40B4-BE49-F238E27FC236}">
                <a16:creationId xmlns:a16="http://schemas.microsoft.com/office/drawing/2014/main" id="{08C2C555-B3F5-A185-06AC-F7FC06ACC68F}"/>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1025428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Video">
    <p:bg>
      <p:bgPr>
        <a:solidFill>
          <a:schemeClr val="tx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12192000" cy="6858000"/>
          </a:xfrm>
          <a:solidFill>
            <a:schemeClr val="tx1"/>
          </a:solidFill>
        </p:spPr>
        <p:txBody>
          <a:bodyPr tIns="731520" anchor="ctr" anchorCtr="0"/>
          <a:lstStyle>
            <a:lvl1pPr algn="ctr">
              <a:defRPr sz="2000" b="0" i="0">
                <a:solidFill>
                  <a:schemeClr val="bg2"/>
                </a:solidFill>
              </a:defRPr>
            </a:lvl1pPr>
          </a:lstStyle>
          <a:p>
            <a:r>
              <a:rPr lang="sv-SE"/>
              <a:t>Klicka på ikonen för att lägga till ett medieklipp</a:t>
            </a:r>
            <a:endParaRPr lang="en-US"/>
          </a:p>
        </p:txBody>
      </p:sp>
    </p:spTree>
    <p:extLst>
      <p:ext uri="{BB962C8B-B14F-4D97-AF65-F5344CB8AC3E}">
        <p14:creationId xmlns:p14="http://schemas.microsoft.com/office/powerpoint/2010/main" val="132759413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Light Triangle">
    <p:bg>
      <p:bgPr>
        <a:solidFill>
          <a:schemeClr val="bg2"/>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sp>
        <p:nvSpPr>
          <p:cNvPr id="4" name="Text Placeholder 15">
            <a:extLst>
              <a:ext uri="{FF2B5EF4-FFF2-40B4-BE49-F238E27FC236}">
                <a16:creationId xmlns:a16="http://schemas.microsoft.com/office/drawing/2014/main" id="{937D03E7-7770-B8D6-061C-A3D1BA105D8C}"/>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sp>
        <p:nvSpPr>
          <p:cNvPr id="16" name="Text Placeholder 15">
            <a:extLst>
              <a:ext uri="{FF2B5EF4-FFF2-40B4-BE49-F238E27FC236}">
                <a16:creationId xmlns:a16="http://schemas.microsoft.com/office/drawing/2014/main" id="{4B3B97A2-93B6-5BC4-F658-599EF18509F3}"/>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2" name="Text Placeholder 15">
            <a:extLst>
              <a:ext uri="{FF2B5EF4-FFF2-40B4-BE49-F238E27FC236}">
                <a16:creationId xmlns:a16="http://schemas.microsoft.com/office/drawing/2014/main" id="{5F7D59A5-17EB-2BD9-F330-FD424D488AB0}"/>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5" name="Text Placeholder 15">
            <a:extLst>
              <a:ext uri="{FF2B5EF4-FFF2-40B4-BE49-F238E27FC236}">
                <a16:creationId xmlns:a16="http://schemas.microsoft.com/office/drawing/2014/main" id="{711E709D-5D08-5FCF-9D2F-C45B4B072F52}"/>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sp>
        <p:nvSpPr>
          <p:cNvPr id="3" name="Rectangle 2">
            <a:extLst>
              <a:ext uri="{FF2B5EF4-FFF2-40B4-BE49-F238E27FC236}">
                <a16:creationId xmlns:a16="http://schemas.microsoft.com/office/drawing/2014/main" id="{D067E0A6-92E7-0D5A-7313-A9A26CF192B0}"/>
              </a:ext>
            </a:extLst>
          </p:cNvPr>
          <p:cNvSpPr/>
          <p:nvPr userDrawn="1"/>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pic>
        <p:nvPicPr>
          <p:cNvPr id="6" name="Picture 17">
            <a:extLst>
              <a:ext uri="{FF2B5EF4-FFF2-40B4-BE49-F238E27FC236}">
                <a16:creationId xmlns:a16="http://schemas.microsoft.com/office/drawing/2014/main" id="{C53C3780-9183-B13B-44E1-DE44C648172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pic>
        <p:nvPicPr>
          <p:cNvPr id="9" name="Graphic 8">
            <a:extLst>
              <a:ext uri="{FF2B5EF4-FFF2-40B4-BE49-F238E27FC236}">
                <a16:creationId xmlns:a16="http://schemas.microsoft.com/office/drawing/2014/main" id="{C688AD9B-CF05-1F0B-77B3-F9AF063B1A84}"/>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r="29330" b="18722"/>
          <a:stretch/>
        </p:blipFill>
        <p:spPr>
          <a:xfrm>
            <a:off x="6992815" y="419100"/>
            <a:ext cx="5199185" cy="5204459"/>
          </a:xfrm>
          <a:prstGeom prst="rect">
            <a:avLst/>
          </a:prstGeom>
        </p:spPr>
      </p:pic>
    </p:spTree>
    <p:extLst>
      <p:ext uri="{BB962C8B-B14F-4D97-AF65-F5344CB8AC3E}">
        <p14:creationId xmlns:p14="http://schemas.microsoft.com/office/powerpoint/2010/main" val="2809147137"/>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AB7ADB-75F1-7C37-4B0D-0744FAB0FE04}"/>
              </a:ext>
            </a:extLst>
          </p:cNvPr>
          <p:cNvSpPr/>
          <p:nvPr userDrawn="1"/>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9" name="Title 9">
            <a:extLst>
              <a:ext uri="{FF2B5EF4-FFF2-40B4-BE49-F238E27FC236}">
                <a16:creationId xmlns:a16="http://schemas.microsoft.com/office/drawing/2014/main" id="{2CC68089-492F-4C6F-CA02-C5B0ED88850C}"/>
              </a:ext>
            </a:extLst>
          </p:cNvPr>
          <p:cNvSpPr>
            <a:spLocks noGrp="1"/>
          </p:cNvSpPr>
          <p:nvPr>
            <p:ph type="title" hasCustomPrompt="1"/>
          </p:nvPr>
        </p:nvSpPr>
        <p:spPr>
          <a:xfrm>
            <a:off x="465138" y="419101"/>
            <a:ext cx="6376987" cy="1383196"/>
          </a:xfrm>
        </p:spPr>
        <p:txBody>
          <a:bodyPr tIns="0" rIns="0" bIns="0" anchor="b" anchorCtr="0"/>
          <a:lstStyle>
            <a:lvl1pPr>
              <a:lnSpc>
                <a:spcPct val="100000"/>
              </a:lnSpc>
              <a:defRPr sz="4800" b="0" i="0">
                <a:solidFill>
                  <a:schemeClr val="bg2"/>
                </a:solidFill>
                <a:latin typeface="Georgia" panose="02040502050405020303" pitchFamily="18" charset="0"/>
                <a:cs typeface="Segoe UI" panose="020B0502040204020203" pitchFamily="34" charset="0"/>
              </a:defRPr>
            </a:lvl1pPr>
          </a:lstStyle>
          <a:p>
            <a:r>
              <a:rPr lang="en-US"/>
              <a:t>Thank you message</a:t>
            </a:r>
          </a:p>
        </p:txBody>
      </p:sp>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4484083"/>
            <a:ext cx="2980427" cy="1139477"/>
          </a:xfrm>
        </p:spPr>
        <p:txBody>
          <a:bodyPr tIns="91440" rIns="640080" bIns="0" anchor="t" anchorCtr="0"/>
          <a:lstStyle>
            <a:lvl1pPr>
              <a:spcAft>
                <a:spcPts val="0"/>
              </a:spcAft>
              <a:buFontTx/>
              <a:buNone/>
              <a:defRPr sz="1400" b="0" i="0" cap="none" baseline="0">
                <a:solidFill>
                  <a:schemeClr val="bg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Contact Info line 1</a:t>
            </a:r>
            <a:br>
              <a:rPr lang="en-US"/>
            </a:br>
            <a:r>
              <a:rPr lang="en-US"/>
              <a:t>Contact Info line 2</a:t>
            </a:r>
            <a:br>
              <a:rPr lang="en-US"/>
            </a:br>
            <a:r>
              <a:rPr lang="en-US"/>
              <a:t>email address</a:t>
            </a:r>
          </a:p>
        </p:txBody>
      </p:sp>
      <p:sp>
        <p:nvSpPr>
          <p:cNvPr id="6" name="Text Placeholder 15">
            <a:extLst>
              <a:ext uri="{FF2B5EF4-FFF2-40B4-BE49-F238E27FC236}">
                <a16:creationId xmlns:a16="http://schemas.microsoft.com/office/drawing/2014/main" id="{021E4D78-7AC2-59C0-DC3A-C25E646ADAE6}"/>
              </a:ext>
            </a:extLst>
          </p:cNvPr>
          <p:cNvSpPr>
            <a:spLocks noGrp="1"/>
          </p:cNvSpPr>
          <p:nvPr>
            <p:ph type="body" sz="quarter" idx="26" hasCustomPrompt="1"/>
          </p:nvPr>
        </p:nvSpPr>
        <p:spPr>
          <a:xfrm>
            <a:off x="465137" y="3896139"/>
            <a:ext cx="2980427" cy="587942"/>
          </a:xfrm>
        </p:spPr>
        <p:txBody>
          <a:bodyPr tIns="0" rIns="0" bIns="0" anchor="b" anchorCtr="0"/>
          <a:lstStyle>
            <a:lvl1pPr>
              <a:spcAft>
                <a:spcPts val="0"/>
              </a:spcAft>
              <a:buFontTx/>
              <a:buNone/>
              <a:defRPr sz="1800" b="1" i="0" cap="none" baseline="0">
                <a:solidFill>
                  <a:schemeClr val="bg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pic>
        <p:nvPicPr>
          <p:cNvPr id="4" name="Picture 3">
            <a:extLst>
              <a:ext uri="{FF2B5EF4-FFF2-40B4-BE49-F238E27FC236}">
                <a16:creationId xmlns:a16="http://schemas.microsoft.com/office/drawing/2014/main" id="{F5D3BA03-C7E8-9405-7228-0C015EBB900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50215" y="5951180"/>
            <a:ext cx="3654425" cy="476664"/>
          </a:xfrm>
          <a:prstGeom prst="rect">
            <a:avLst/>
          </a:prstGeom>
        </p:spPr>
      </p:pic>
      <p:sp>
        <p:nvSpPr>
          <p:cNvPr id="8" name="Text Placeholder 15">
            <a:extLst>
              <a:ext uri="{FF2B5EF4-FFF2-40B4-BE49-F238E27FC236}">
                <a16:creationId xmlns:a16="http://schemas.microsoft.com/office/drawing/2014/main" id="{D324DD18-6FFC-C14E-7993-F91AD3C088E2}"/>
              </a:ext>
            </a:extLst>
          </p:cNvPr>
          <p:cNvSpPr>
            <a:spLocks noGrp="1"/>
          </p:cNvSpPr>
          <p:nvPr>
            <p:ph type="body" sz="quarter" idx="27" hasCustomPrompt="1"/>
          </p:nvPr>
        </p:nvSpPr>
        <p:spPr>
          <a:xfrm>
            <a:off x="3865703" y="4484083"/>
            <a:ext cx="2980426" cy="1139477"/>
          </a:xfrm>
        </p:spPr>
        <p:txBody>
          <a:bodyPr tIns="91440" rIns="640080" bIns="0" anchor="t" anchorCtr="0"/>
          <a:lstStyle>
            <a:lvl1pPr>
              <a:spcAft>
                <a:spcPts val="0"/>
              </a:spcAft>
              <a:buFontTx/>
              <a:buNone/>
              <a:defRPr sz="1400" b="0" i="0" cap="none" baseline="0">
                <a:solidFill>
                  <a:schemeClr val="bg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Contact Info line 1</a:t>
            </a:r>
            <a:br>
              <a:rPr lang="en-US"/>
            </a:br>
            <a:r>
              <a:rPr lang="en-US"/>
              <a:t>Contact Info line 2</a:t>
            </a:r>
            <a:br>
              <a:rPr lang="en-US"/>
            </a:br>
            <a:r>
              <a:rPr lang="en-US"/>
              <a:t>email address</a:t>
            </a:r>
          </a:p>
        </p:txBody>
      </p:sp>
      <p:sp>
        <p:nvSpPr>
          <p:cNvPr id="11" name="Text Placeholder 15">
            <a:extLst>
              <a:ext uri="{FF2B5EF4-FFF2-40B4-BE49-F238E27FC236}">
                <a16:creationId xmlns:a16="http://schemas.microsoft.com/office/drawing/2014/main" id="{87A0A801-BE09-EF20-C975-2B122824E04B}"/>
              </a:ext>
            </a:extLst>
          </p:cNvPr>
          <p:cNvSpPr>
            <a:spLocks noGrp="1"/>
          </p:cNvSpPr>
          <p:nvPr>
            <p:ph type="body" sz="quarter" idx="28" hasCustomPrompt="1"/>
          </p:nvPr>
        </p:nvSpPr>
        <p:spPr>
          <a:xfrm>
            <a:off x="3865703" y="3896139"/>
            <a:ext cx="2980426" cy="587942"/>
          </a:xfrm>
        </p:spPr>
        <p:txBody>
          <a:bodyPr tIns="0" rIns="0" bIns="0" anchor="b" anchorCtr="0"/>
          <a:lstStyle>
            <a:lvl1pPr>
              <a:spcAft>
                <a:spcPts val="0"/>
              </a:spcAft>
              <a:buFontTx/>
              <a:buNone/>
              <a:defRPr sz="1800" b="1" i="0" cap="none" baseline="0">
                <a:solidFill>
                  <a:schemeClr val="bg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20" name="Picture Placeholder 19">
            <a:extLst>
              <a:ext uri="{FF2B5EF4-FFF2-40B4-BE49-F238E27FC236}">
                <a16:creationId xmlns:a16="http://schemas.microsoft.com/office/drawing/2014/main" id="{93F0A21C-5B6C-B783-6717-9DCF66CADF29}"/>
              </a:ext>
            </a:extLst>
          </p:cNvPr>
          <p:cNvSpPr>
            <a:spLocks noGrp="1"/>
          </p:cNvSpPr>
          <p:nvPr>
            <p:ph type="pic" sz="quarter" idx="29" hasCustomPrompt="1"/>
          </p:nvPr>
        </p:nvSpPr>
        <p:spPr>
          <a:xfrm>
            <a:off x="460375" y="2315607"/>
            <a:ext cx="1553955" cy="1553955"/>
          </a:xfrm>
          <a:custGeom>
            <a:avLst/>
            <a:gdLst>
              <a:gd name="connsiteX0" fmla="*/ 848140 w 1696280"/>
              <a:gd name="connsiteY0" fmla="*/ 0 h 1696280"/>
              <a:gd name="connsiteX1" fmla="*/ 1696280 w 1696280"/>
              <a:gd name="connsiteY1" fmla="*/ 848140 h 1696280"/>
              <a:gd name="connsiteX2" fmla="*/ 848140 w 1696280"/>
              <a:gd name="connsiteY2" fmla="*/ 1696280 h 1696280"/>
              <a:gd name="connsiteX3" fmla="*/ 0 w 1696280"/>
              <a:gd name="connsiteY3" fmla="*/ 848140 h 1696280"/>
              <a:gd name="connsiteX4" fmla="*/ 848140 w 1696280"/>
              <a:gd name="connsiteY4" fmla="*/ 0 h 1696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280" h="1696280">
                <a:moveTo>
                  <a:pt x="848140" y="0"/>
                </a:moveTo>
                <a:cubicBezTo>
                  <a:pt x="1316555" y="0"/>
                  <a:pt x="1696280" y="379725"/>
                  <a:pt x="1696280" y="848140"/>
                </a:cubicBezTo>
                <a:cubicBezTo>
                  <a:pt x="1696280" y="1316555"/>
                  <a:pt x="1316555" y="1696280"/>
                  <a:pt x="848140" y="1696280"/>
                </a:cubicBezTo>
                <a:cubicBezTo>
                  <a:pt x="379725" y="1696280"/>
                  <a:pt x="0" y="1316555"/>
                  <a:pt x="0" y="848140"/>
                </a:cubicBezTo>
                <a:cubicBezTo>
                  <a:pt x="0" y="379725"/>
                  <a:pt x="379725" y="0"/>
                  <a:pt x="848140" y="0"/>
                </a:cubicBezTo>
                <a:close/>
              </a:path>
            </a:pathLst>
          </a:custGeom>
          <a:solidFill>
            <a:schemeClr val="bg1">
              <a:lumMod val="75000"/>
            </a:schemeClr>
          </a:solidFill>
        </p:spPr>
        <p:txBody>
          <a:bodyPr wrap="square" tIns="274320">
            <a:noAutofit/>
          </a:bodyPr>
          <a:lstStyle>
            <a:lvl1pPr algn="ctr">
              <a:defRPr/>
            </a:lvl1pPr>
          </a:lstStyle>
          <a:p>
            <a:r>
              <a:rPr lang="en-US"/>
              <a:t>image</a:t>
            </a:r>
          </a:p>
        </p:txBody>
      </p:sp>
      <p:sp>
        <p:nvSpPr>
          <p:cNvPr id="21" name="Picture Placeholder 20">
            <a:extLst>
              <a:ext uri="{FF2B5EF4-FFF2-40B4-BE49-F238E27FC236}">
                <a16:creationId xmlns:a16="http://schemas.microsoft.com/office/drawing/2014/main" id="{65C97B90-46A9-15FB-AD06-952F03C7B4B4}"/>
              </a:ext>
            </a:extLst>
          </p:cNvPr>
          <p:cNvSpPr>
            <a:spLocks noGrp="1"/>
          </p:cNvSpPr>
          <p:nvPr>
            <p:ph type="pic" sz="quarter" idx="30" hasCustomPrompt="1"/>
          </p:nvPr>
        </p:nvSpPr>
        <p:spPr>
          <a:xfrm>
            <a:off x="3823125" y="2315607"/>
            <a:ext cx="1553955" cy="1553955"/>
          </a:xfrm>
          <a:custGeom>
            <a:avLst/>
            <a:gdLst>
              <a:gd name="connsiteX0" fmla="*/ 848140 w 1696280"/>
              <a:gd name="connsiteY0" fmla="*/ 0 h 1696280"/>
              <a:gd name="connsiteX1" fmla="*/ 1696280 w 1696280"/>
              <a:gd name="connsiteY1" fmla="*/ 848140 h 1696280"/>
              <a:gd name="connsiteX2" fmla="*/ 848140 w 1696280"/>
              <a:gd name="connsiteY2" fmla="*/ 1696280 h 1696280"/>
              <a:gd name="connsiteX3" fmla="*/ 0 w 1696280"/>
              <a:gd name="connsiteY3" fmla="*/ 848140 h 1696280"/>
              <a:gd name="connsiteX4" fmla="*/ 848140 w 1696280"/>
              <a:gd name="connsiteY4" fmla="*/ 0 h 1696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280" h="1696280">
                <a:moveTo>
                  <a:pt x="848140" y="0"/>
                </a:moveTo>
                <a:cubicBezTo>
                  <a:pt x="1316555" y="0"/>
                  <a:pt x="1696280" y="379725"/>
                  <a:pt x="1696280" y="848140"/>
                </a:cubicBezTo>
                <a:cubicBezTo>
                  <a:pt x="1696280" y="1316555"/>
                  <a:pt x="1316555" y="1696280"/>
                  <a:pt x="848140" y="1696280"/>
                </a:cubicBezTo>
                <a:cubicBezTo>
                  <a:pt x="379725" y="1696280"/>
                  <a:pt x="0" y="1316555"/>
                  <a:pt x="0" y="848140"/>
                </a:cubicBezTo>
                <a:cubicBezTo>
                  <a:pt x="0" y="379725"/>
                  <a:pt x="379725" y="0"/>
                  <a:pt x="848140" y="0"/>
                </a:cubicBezTo>
                <a:close/>
              </a:path>
            </a:pathLst>
          </a:custGeom>
          <a:solidFill>
            <a:schemeClr val="bg1">
              <a:lumMod val="75000"/>
            </a:schemeClr>
          </a:solidFill>
        </p:spPr>
        <p:txBody>
          <a:bodyPr wrap="square" tIns="274320">
            <a:noAutofit/>
          </a:bodyPr>
          <a:lstStyle>
            <a:lvl1pPr algn="ctr">
              <a:defRPr/>
            </a:lvl1pPr>
          </a:lstStyle>
          <a:p>
            <a:r>
              <a:rPr lang="en-US"/>
              <a:t>image</a:t>
            </a:r>
          </a:p>
        </p:txBody>
      </p:sp>
      <p:pic>
        <p:nvPicPr>
          <p:cNvPr id="5" name="Graphic 4">
            <a:extLst>
              <a:ext uri="{FF2B5EF4-FFF2-40B4-BE49-F238E27FC236}">
                <a16:creationId xmlns:a16="http://schemas.microsoft.com/office/drawing/2014/main" id="{5A4F5520-4ADF-5C04-B619-2693558FCFD4}"/>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r="29330" b="18722"/>
          <a:stretch/>
        </p:blipFill>
        <p:spPr>
          <a:xfrm>
            <a:off x="6992815" y="419100"/>
            <a:ext cx="5199185" cy="5204459"/>
          </a:xfrm>
          <a:prstGeom prst="rect">
            <a:avLst/>
          </a:prstGeom>
        </p:spPr>
      </p:pic>
    </p:spTree>
    <p:extLst>
      <p:ext uri="{BB962C8B-B14F-4D97-AF65-F5344CB8AC3E}">
        <p14:creationId xmlns:p14="http://schemas.microsoft.com/office/powerpoint/2010/main" val="2069344599"/>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ack Cover Copyright">
    <p:bg>
      <p:bgPr>
        <a:solidFill>
          <a:schemeClr val="accent4"/>
        </a:solidFill>
        <a:effectLst/>
      </p:bgPr>
    </p:bg>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sp>
        <p:nvSpPr>
          <p:cNvPr id="5" name="Text Placeholder 15">
            <a:extLst>
              <a:ext uri="{FF2B5EF4-FFF2-40B4-BE49-F238E27FC236}">
                <a16:creationId xmlns:a16="http://schemas.microsoft.com/office/drawing/2014/main" id="{8DA2223E-5D25-CCFC-4061-86AA0C1939F4}"/>
              </a:ext>
            </a:extLst>
          </p:cNvPr>
          <p:cNvSpPr>
            <a:spLocks noGrp="1"/>
          </p:cNvSpPr>
          <p:nvPr>
            <p:ph type="body" sz="quarter" idx="28" hasCustomPrompt="1"/>
          </p:nvPr>
        </p:nvSpPr>
        <p:spPr>
          <a:xfrm>
            <a:off x="460374" y="1485899"/>
            <a:ext cx="5749923" cy="2269672"/>
          </a:xfrm>
        </p:spPr>
        <p:txBody>
          <a:bodyPr tIns="0" rIns="0" bIns="0" anchor="b" anchorCtr="0">
            <a:norm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sp>
        <p:nvSpPr>
          <p:cNvPr id="2" name="Rectangle 1">
            <a:extLst>
              <a:ext uri="{FF2B5EF4-FFF2-40B4-BE49-F238E27FC236}">
                <a16:creationId xmlns:a16="http://schemas.microsoft.com/office/drawing/2014/main" id="{97776CC2-BF6B-5D9E-CB7F-4DBA7AF82ABD}"/>
              </a:ext>
            </a:extLst>
          </p:cNvPr>
          <p:cNvSpPr/>
          <p:nvPr userDrawn="1"/>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pic>
        <p:nvPicPr>
          <p:cNvPr id="4" name="Graphic 3">
            <a:extLst>
              <a:ext uri="{FF2B5EF4-FFF2-40B4-BE49-F238E27FC236}">
                <a16:creationId xmlns:a16="http://schemas.microsoft.com/office/drawing/2014/main" id="{CE1AEDA3-5790-B225-DAEF-EBCA2E897E7F}"/>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29330" b="18722"/>
          <a:stretch/>
        </p:blipFill>
        <p:spPr>
          <a:xfrm>
            <a:off x="6992815" y="419100"/>
            <a:ext cx="5199185" cy="5204459"/>
          </a:xfrm>
          <a:prstGeom prst="rect">
            <a:avLst/>
          </a:prstGeom>
        </p:spPr>
      </p:pic>
      <p:sp>
        <p:nvSpPr>
          <p:cNvPr id="7" name="TextBox 6">
            <a:extLst>
              <a:ext uri="{FF2B5EF4-FFF2-40B4-BE49-F238E27FC236}">
                <a16:creationId xmlns:a16="http://schemas.microsoft.com/office/drawing/2014/main" id="{F3BF5F37-BADC-4ACF-2BD5-C91C92F3CE32}"/>
              </a:ext>
            </a:extLst>
          </p:cNvPr>
          <p:cNvSpPr txBox="1"/>
          <p:nvPr userDrawn="1"/>
        </p:nvSpPr>
        <p:spPr>
          <a:xfrm>
            <a:off x="453746" y="6338782"/>
            <a:ext cx="9604653" cy="138499"/>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lt1"/>
              </a:buClr>
              <a:buSzPts val="1200"/>
            </a:pPr>
            <a:r>
              <a:rPr lang="en-US" sz="900" b="1" dirty="0">
                <a:solidFill>
                  <a:schemeClr val="tx2"/>
                </a:solidFill>
              </a:rPr>
              <a:t>2024 Verian Group</a:t>
            </a:r>
            <a:r>
              <a:rPr lang="en-US" sz="900" b="0" dirty="0">
                <a:solidFill>
                  <a:schemeClr val="tx2"/>
                </a:solidFill>
              </a:rPr>
              <a:t>. All information and data contained in this document is the property of Verian Group, and cannot be reproduced without our prior permission.</a:t>
            </a:r>
            <a:endParaRPr lang="en-GB" sz="900" b="0" dirty="0">
              <a:solidFill>
                <a:schemeClr val="tx2"/>
              </a:solidFill>
            </a:endParaRPr>
          </a:p>
        </p:txBody>
      </p:sp>
    </p:spTree>
    <p:extLst>
      <p:ext uri="{BB962C8B-B14F-4D97-AF65-F5344CB8AC3E}">
        <p14:creationId xmlns:p14="http://schemas.microsoft.com/office/powerpoint/2010/main" val="1609197647"/>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 Headlin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0"/>
            <a:ext cx="12191572" cy="2115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dirty="0" err="1"/>
              <a:t>Trakasseribarometern</a:t>
            </a:r>
            <a:r>
              <a:rPr lang="en-US" dirty="0"/>
              <a:t> 2024</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lvl1pPr>
              <a:defRPr>
                <a:latin typeface="+mj-lt"/>
              </a:defRPr>
            </a:lvl1p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sv-SE"/>
              <a:t>September 2024</a:t>
            </a:r>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a:t>Breadcrumb | Chapter Heading</a:t>
            </a:r>
          </a:p>
        </p:txBody>
      </p:sp>
      <p:cxnSp>
        <p:nvCxnSpPr>
          <p:cNvPr id="9" name="Straight Connector 8">
            <a:extLst>
              <a:ext uri="{FF2B5EF4-FFF2-40B4-BE49-F238E27FC236}">
                <a16:creationId xmlns:a16="http://schemas.microsoft.com/office/drawing/2014/main" id="{145C3045-98D2-B6DA-36FC-CA9E8B94488F}"/>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C92ACF3-4BD0-08BC-0AC7-7D39A39E3BB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22093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4 Headline, Sublin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0"/>
            <a:ext cx="12191572" cy="2115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dirty="0" err="1"/>
              <a:t>Trakasseribarometern</a:t>
            </a:r>
            <a:r>
              <a:rPr lang="en-US" dirty="0"/>
              <a:t> 2024</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lvl1pPr>
              <a:defRPr>
                <a:latin typeface="+mj-lt"/>
              </a:defRPr>
            </a:lvl1p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sv-SE"/>
              <a:t>September 2024</a:t>
            </a:r>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a:t>Breadcrumb | Chapter Heading</a:t>
            </a:r>
          </a:p>
        </p:txBody>
      </p:sp>
      <p:cxnSp>
        <p:nvCxnSpPr>
          <p:cNvPr id="9" name="Straight Connector 8">
            <a:extLst>
              <a:ext uri="{FF2B5EF4-FFF2-40B4-BE49-F238E27FC236}">
                <a16:creationId xmlns:a16="http://schemas.microsoft.com/office/drawing/2014/main" id="{145C3045-98D2-B6DA-36FC-CA9E8B94488F}"/>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C92ACF3-4BD0-08BC-0AC7-7D39A39E3BB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7673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4 Headline, Subline, Content">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userDrawn="1"/>
        </p:nvSpPr>
        <p:spPr>
          <a:xfrm>
            <a:off x="0" y="0"/>
            <a:ext cx="12191572" cy="1696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2225040"/>
            <a:ext cx="7677158" cy="4185285"/>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7"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dirty="0" err="1"/>
              <a:t>Trakasseribarometern</a:t>
            </a:r>
            <a:r>
              <a:rPr lang="en-US" dirty="0"/>
              <a:t> 2024</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noAutofit/>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sv-SE"/>
              <a:t>September 2024</a:t>
            </a:r>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Tree>
    <p:extLst>
      <p:ext uri="{BB962C8B-B14F-4D97-AF65-F5344CB8AC3E}">
        <p14:creationId xmlns:p14="http://schemas.microsoft.com/office/powerpoint/2010/main" val="41518848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 Headline, Subline, Content, Callout">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1301E4-FCBC-330E-2246-0349B722DBCE}"/>
              </a:ext>
            </a:extLst>
          </p:cNvPr>
          <p:cNvSpPr/>
          <p:nvPr userDrawn="1"/>
        </p:nvSpPr>
        <p:spPr>
          <a:xfrm>
            <a:off x="0" y="0"/>
            <a:ext cx="12191572" cy="1696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2225040"/>
            <a:ext cx="11268076" cy="4185285"/>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5910937" y="555626"/>
            <a:ext cx="5817506" cy="903061"/>
          </a:xfrm>
        </p:spPr>
        <p:txBody>
          <a:bodyPr tIns="0" rIns="0" bIns="0" anchor="ctr" anchorCtr="0">
            <a:noAutofit/>
          </a:bodyPr>
          <a:lstStyle>
            <a:lvl1pPr>
              <a:spcAft>
                <a:spcPts val="0"/>
              </a:spcAft>
              <a:buFontTx/>
              <a:buNone/>
              <a:defRPr sz="1200" b="1" i="0" cap="none" baseline="0">
                <a:solidFill>
                  <a:schemeClr val="tx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r>
              <a:rPr lang="en-US"/>
              <a:t>A short paragraph summarizing the main findings of this slide. Keep text relevant and to the point. Body copy Century Gothic Regular </a:t>
            </a:r>
            <a:r>
              <a:rPr lang="en-US" err="1"/>
              <a:t>simpo</a:t>
            </a:r>
            <a:r>
              <a:rPr lang="en-US"/>
              <a:t> </a:t>
            </a:r>
            <a:r>
              <a:rPr lang="en-US" err="1"/>
              <a:t>rporem</a:t>
            </a:r>
            <a:r>
              <a:rPr lang="en-US"/>
              <a:t> que voles </a:t>
            </a:r>
            <a:r>
              <a:rPr lang="en-US" err="1"/>
              <a:t>etur</a:t>
            </a:r>
            <a:r>
              <a:rPr lang="en-US"/>
              <a:t> </a:t>
            </a:r>
            <a:r>
              <a:rPr lang="en-US" err="1"/>
              <a:t>aut</a:t>
            </a:r>
            <a:r>
              <a:rPr lang="en-US"/>
              <a:t> </a:t>
            </a:r>
            <a:r>
              <a:rPr lang="en-US" err="1"/>
              <a:t>exceaque</a:t>
            </a:r>
            <a:r>
              <a:rPr lang="en-US"/>
              <a:t> lam </a:t>
            </a:r>
            <a:r>
              <a:rPr lang="en-US" err="1"/>
              <a:t>harum</a:t>
            </a:r>
            <a:r>
              <a:rPr lang="en-US"/>
              <a:t> </a:t>
            </a:r>
            <a:r>
              <a:rPr lang="en-US" err="1"/>
              <a:t>idesequid</a:t>
            </a:r>
            <a:r>
              <a:rPr lang="en-US"/>
              <a:t> </a:t>
            </a:r>
            <a:r>
              <a:rPr lang="en-US" err="1"/>
              <a:t>milliqui</a:t>
            </a:r>
            <a:r>
              <a:rPr lang="en-US"/>
              <a:t> </a:t>
            </a:r>
            <a:r>
              <a:rPr lang="en-US" err="1"/>
              <a:t>optas</a:t>
            </a:r>
            <a:r>
              <a:rPr lang="en-US"/>
              <a:t> </a:t>
            </a:r>
            <a:r>
              <a:rPr lang="en-US" err="1"/>
              <a:t>cuptur</a:t>
            </a:r>
            <a:r>
              <a:rPr lang="en-US"/>
              <a:t> </a:t>
            </a:r>
            <a:r>
              <a:rPr lang="en-US" err="1"/>
              <a:t>ilibus</a:t>
            </a:r>
            <a:r>
              <a:rPr lang="en-US"/>
              <a:t> </a:t>
            </a:r>
            <a:r>
              <a:rPr lang="en-US" err="1"/>
              <a:t>eriorat</a:t>
            </a:r>
            <a:r>
              <a:rPr lang="en-US"/>
              <a:t> </a:t>
            </a:r>
            <a:r>
              <a:rPr lang="en-US" err="1"/>
              <a:t>slaten</a:t>
            </a:r>
            <a:r>
              <a:rPr lang="en-US"/>
              <a:t>. </a:t>
            </a:r>
            <a:r>
              <a:rPr lang="en-US" err="1"/>
              <a:t>Simpo</a:t>
            </a:r>
            <a:r>
              <a:rPr lang="en-US"/>
              <a:t> </a:t>
            </a:r>
            <a:r>
              <a:rPr lang="en-US" err="1"/>
              <a:t>rporem</a:t>
            </a:r>
            <a:r>
              <a:rPr lang="en-US"/>
              <a:t> que voles </a:t>
            </a:r>
            <a:r>
              <a:rPr lang="en-US" err="1"/>
              <a:t>etur</a:t>
            </a:r>
            <a:r>
              <a:rPr lang="en-US"/>
              <a:t> </a:t>
            </a:r>
            <a:r>
              <a:rPr lang="en-US" err="1"/>
              <a:t>aut</a:t>
            </a:r>
            <a:r>
              <a:rPr lang="en-US"/>
              <a:t> </a:t>
            </a:r>
            <a:r>
              <a:rPr lang="en-US" err="1"/>
              <a:t>exceaque</a:t>
            </a:r>
            <a:r>
              <a:rPr lang="en-US"/>
              <a:t>.</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dirty="0" err="1"/>
              <a:t>Trakasseribarometern</a:t>
            </a:r>
            <a:r>
              <a:rPr lang="en-US" dirty="0"/>
              <a:t> 2024</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460374" y="419101"/>
            <a:ext cx="4938940" cy="1077218"/>
          </a:xfrm>
        </p:spPr>
        <p:txBody>
          <a:bodyPr>
            <a:noAutofit/>
          </a:bodyPr>
          <a:lstStyle/>
          <a:p>
            <a:r>
              <a:rPr lang="en-US"/>
              <a:t>Content page headline 32pt Georgia, two lines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sv-SE"/>
              <a:t>September 2024</a:t>
            </a:r>
            <a:endParaRPr lang="en-US"/>
          </a:p>
        </p:txBody>
      </p:sp>
      <p:sp>
        <p:nvSpPr>
          <p:cNvPr id="4" name="Text Placeholder 9">
            <a:extLst>
              <a:ext uri="{FF2B5EF4-FFF2-40B4-BE49-F238E27FC236}">
                <a16:creationId xmlns:a16="http://schemas.microsoft.com/office/drawing/2014/main" id="{E216D530-BCB5-2E91-BA37-561C57BD9BCD}"/>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Tree>
    <p:extLst>
      <p:ext uri="{BB962C8B-B14F-4D97-AF65-F5344CB8AC3E}">
        <p14:creationId xmlns:p14="http://schemas.microsoft.com/office/powerpoint/2010/main" val="27312977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2 Headline, Sublin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1"/>
            <a:ext cx="12191572" cy="32051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dirty="0" err="1"/>
              <a:t>Trakasseribarometern</a:t>
            </a:r>
            <a:r>
              <a:rPr lang="en-US" dirty="0"/>
              <a:t> 2024</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sv-SE"/>
              <a:t>September 2024</a:t>
            </a:r>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a:t>Breadcrumb | Chapter Heading</a:t>
            </a:r>
          </a:p>
        </p:txBody>
      </p:sp>
      <p:cxnSp>
        <p:nvCxnSpPr>
          <p:cNvPr id="9" name="Straight Connector 8">
            <a:extLst>
              <a:ext uri="{FF2B5EF4-FFF2-40B4-BE49-F238E27FC236}">
                <a16:creationId xmlns:a16="http://schemas.microsoft.com/office/drawing/2014/main" id="{68EEC020-6DBC-7AE3-08E8-2EE06D3CD2A9}"/>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7B9CA71-E09A-10EB-044F-8B3B11503EC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75960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2 Headline, Subline, Content">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1"/>
            <a:ext cx="12191572" cy="32051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3710263"/>
            <a:ext cx="11268076" cy="1708160"/>
          </a:xfrm>
        </p:spPr>
        <p:txBody>
          <a:bodyPr>
            <a:spAutoFit/>
          </a:bodyPr>
          <a:lstStyle>
            <a:lvl1pPr>
              <a:defRPr b="0" i="0"/>
            </a:lvl1pPr>
            <a:lvl2pPr>
              <a:defRPr b="1" i="0"/>
            </a:lvl2pPr>
            <a:lvl3pPr>
              <a:defRPr b="0" i="0"/>
            </a:lvl3pPr>
            <a:lvl4pPr>
              <a:defRPr b="0" i="0"/>
            </a:lvl4pPr>
            <a:lvl5pPr>
              <a:defRPr b="0" i="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dirty="0" err="1"/>
              <a:t>Trakasseribarometern</a:t>
            </a:r>
            <a:r>
              <a:rPr lang="en-US" dirty="0"/>
              <a:t> 2024</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sv-SE"/>
              <a:t>September 2024</a:t>
            </a:r>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a:t>Breadcrumb | Chapter Heading</a:t>
            </a:r>
          </a:p>
        </p:txBody>
      </p:sp>
      <p:cxnSp>
        <p:nvCxnSpPr>
          <p:cNvPr id="9" name="Straight Connector 8">
            <a:extLst>
              <a:ext uri="{FF2B5EF4-FFF2-40B4-BE49-F238E27FC236}">
                <a16:creationId xmlns:a16="http://schemas.microsoft.com/office/drawing/2014/main" id="{68EEC020-6DBC-7AE3-08E8-2EE06D3CD2A9}"/>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7B9CA71-E09A-10EB-044F-8B3B11503EC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772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2 Flipped Headline, Subline, Content, fInverte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userDrawn="1"/>
        </p:nvSpPr>
        <p:spPr>
          <a:xfrm>
            <a:off x="0" y="0"/>
            <a:ext cx="12191572" cy="3429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1683912"/>
            <a:ext cx="11268076" cy="1708160"/>
          </a:xfrm>
        </p:spPr>
        <p:txBody>
          <a:bodyPr>
            <a:spAutoFit/>
          </a:bodyPr>
          <a:lstStyle>
            <a:lvl1pPr>
              <a:defRPr b="0" i="0">
                <a:latin typeface="+mn-lt"/>
              </a:defRPr>
            </a:lvl1pPr>
            <a:lvl2pPr>
              <a:defRPr b="1" i="0">
                <a:latin typeface="+mn-lt"/>
              </a:defRPr>
            </a:lvl2pPr>
            <a:lvl3pPr>
              <a:defRPr b="0" i="0">
                <a:latin typeface="+mn-lt"/>
              </a:defRPr>
            </a:lvl3pPr>
            <a:lvl4pPr>
              <a:defRPr b="0" i="0">
                <a:latin typeface="+mn-lt"/>
              </a:defRPr>
            </a:lvl4pPr>
            <a:lvl5pPr>
              <a:defRPr b="0" i="0">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dirty="0" err="1"/>
              <a:t>Trakasseribarometern</a:t>
            </a:r>
            <a:r>
              <a:rPr lang="en-US" dirty="0"/>
              <a:t> 2024</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lvl1pPr>
              <a:defRPr>
                <a:latin typeface="+mj-lt"/>
              </a:defRPr>
            </a:lvl1p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sv-SE"/>
              <a:t>September 2024</a:t>
            </a:r>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a:t>Breadcrumb | Chapter Heading</a:t>
            </a:r>
          </a:p>
        </p:txBody>
      </p:sp>
      <p:cxnSp>
        <p:nvCxnSpPr>
          <p:cNvPr id="9" name="Straight Connector 8">
            <a:extLst>
              <a:ext uri="{FF2B5EF4-FFF2-40B4-BE49-F238E27FC236}">
                <a16:creationId xmlns:a16="http://schemas.microsoft.com/office/drawing/2014/main" id="{72F1AC4F-5798-46BB-4AAE-02907D94AD76}"/>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24745FC-6C3A-821B-A128-EBD24AB3D4C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69519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p:bg>
      <p:bgPr>
        <a:solidFill>
          <a:schemeClr val="bg1"/>
        </a:solid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9AB2A0D8-0C58-F90D-D1CB-F77087C199B2}"/>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9" name="Straight Connector 8">
            <a:extLst>
              <a:ext uri="{FF2B5EF4-FFF2-40B4-BE49-F238E27FC236}">
                <a16:creationId xmlns:a16="http://schemas.microsoft.com/office/drawing/2014/main" id="{110CD02D-7BE6-198D-61A2-0D7B270E8BE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D744CCE-2AF1-4125-15EA-CE3F272362E0}"/>
              </a:ext>
            </a:extLst>
          </p:cNvPr>
          <p:cNvSpPr>
            <a:spLocks noGrp="1"/>
          </p:cNvSpPr>
          <p:nvPr>
            <p:ph type="ftr" sz="quarter" idx="23"/>
          </p:nvPr>
        </p:nvSpPr>
        <p:spPr/>
        <p:txBody>
          <a:bodyPr/>
          <a:lstStyle/>
          <a:p>
            <a:r>
              <a:rPr lang="en-US" dirty="0" err="1"/>
              <a:t>Trakasseribarometern</a:t>
            </a:r>
            <a:r>
              <a:rPr lang="en-US" dirty="0"/>
              <a:t> 2024</a:t>
            </a:r>
          </a:p>
        </p:txBody>
      </p:sp>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p>
            <a:r>
              <a:rPr lang="en-US"/>
              <a:t>Content page headline 32pt Georgia, one line only</a:t>
            </a:r>
          </a:p>
        </p:txBody>
      </p:sp>
      <p:sp>
        <p:nvSpPr>
          <p:cNvPr id="7" name="Date Placeholder 6">
            <a:extLst>
              <a:ext uri="{FF2B5EF4-FFF2-40B4-BE49-F238E27FC236}">
                <a16:creationId xmlns:a16="http://schemas.microsoft.com/office/drawing/2014/main" id="{EB969DA9-484C-62D1-1406-EDEFA47760C4}"/>
              </a:ext>
            </a:extLst>
          </p:cNvPr>
          <p:cNvSpPr>
            <a:spLocks noGrp="1"/>
          </p:cNvSpPr>
          <p:nvPr>
            <p:ph type="dt" sz="half" idx="24"/>
          </p:nvPr>
        </p:nvSpPr>
        <p:spPr/>
        <p:txBody>
          <a:bodyPr/>
          <a:lstStyle/>
          <a:p>
            <a:r>
              <a:rPr lang="sv-SE"/>
              <a:t>September 2024</a:t>
            </a:r>
            <a:endParaRPr lang="en-US"/>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Tree>
    <p:extLst>
      <p:ext uri="{BB962C8B-B14F-4D97-AF65-F5344CB8AC3E}">
        <p14:creationId xmlns:p14="http://schemas.microsoft.com/office/powerpoint/2010/main" val="162558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Medium Pentagon ">
    <p:bg>
      <p:bgPr>
        <a:solidFill>
          <a:schemeClr val="accent3"/>
        </a:solidFill>
        <a:effectLst/>
      </p:bgPr>
    </p:bg>
    <p:spTree>
      <p:nvGrpSpPr>
        <p:cNvPr id="1" name=""/>
        <p:cNvGrpSpPr/>
        <p:nvPr/>
      </p:nvGrpSpPr>
      <p:grpSpPr>
        <a:xfrm>
          <a:off x="0" y="0"/>
          <a:ext cx="0" cy="0"/>
          <a:chOff x="0" y="0"/>
          <a:chExt cx="0" cy="0"/>
        </a:xfrm>
      </p:grpSpPr>
      <p:sp>
        <p:nvSpPr>
          <p:cNvPr id="43" name="Text Placeholder 15">
            <a:extLst>
              <a:ext uri="{FF2B5EF4-FFF2-40B4-BE49-F238E27FC236}">
                <a16:creationId xmlns:a16="http://schemas.microsoft.com/office/drawing/2014/main" id="{22AB9F3C-1F99-C43F-DFF0-45AC98DA31B1}"/>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sp>
        <p:nvSpPr>
          <p:cNvPr id="6" name="Text Placeholder 15">
            <a:extLst>
              <a:ext uri="{FF2B5EF4-FFF2-40B4-BE49-F238E27FC236}">
                <a16:creationId xmlns:a16="http://schemas.microsoft.com/office/drawing/2014/main" id="{B955DC89-250C-FBBA-AB66-6BF8CBDAC7DB}"/>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8" name="Text Placeholder 15">
            <a:extLst>
              <a:ext uri="{FF2B5EF4-FFF2-40B4-BE49-F238E27FC236}">
                <a16:creationId xmlns:a16="http://schemas.microsoft.com/office/drawing/2014/main" id="{80F74F64-C7FC-D233-4B87-E7605FEB2715}"/>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sp>
        <p:nvSpPr>
          <p:cNvPr id="10" name="Text Placeholder 15">
            <a:extLst>
              <a:ext uri="{FF2B5EF4-FFF2-40B4-BE49-F238E27FC236}">
                <a16:creationId xmlns:a16="http://schemas.microsoft.com/office/drawing/2014/main" id="{C4034501-0C33-0C6F-433A-A3E8AE5D0CDB}"/>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5" name="Text Placeholder 15">
            <a:extLst>
              <a:ext uri="{FF2B5EF4-FFF2-40B4-BE49-F238E27FC236}">
                <a16:creationId xmlns:a16="http://schemas.microsoft.com/office/drawing/2014/main" id="{CEDEC932-5A13-8B28-00D1-6B0AB1456836}"/>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pic>
        <p:nvPicPr>
          <p:cNvPr id="2" name="Graphic 1">
            <a:extLst>
              <a:ext uri="{FF2B5EF4-FFF2-40B4-BE49-F238E27FC236}">
                <a16:creationId xmlns:a16="http://schemas.microsoft.com/office/drawing/2014/main" id="{8401133F-7F85-86F7-1FF2-CC8AF2F0EE6E}"/>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7815" r="25261" b="12300"/>
          <a:stretch/>
        </p:blipFill>
        <p:spPr>
          <a:xfrm>
            <a:off x="7002743" y="0"/>
            <a:ext cx="5189258" cy="5623559"/>
          </a:xfrm>
          <a:prstGeom prst="rect">
            <a:avLst/>
          </a:prstGeom>
        </p:spPr>
      </p:pic>
      <p:sp>
        <p:nvSpPr>
          <p:cNvPr id="3" name="Rectangle 2">
            <a:extLst>
              <a:ext uri="{FF2B5EF4-FFF2-40B4-BE49-F238E27FC236}">
                <a16:creationId xmlns:a16="http://schemas.microsoft.com/office/drawing/2014/main" id="{F5A3E35F-6252-58CD-4EDA-5D92E39C17E5}"/>
              </a:ext>
            </a:extLst>
          </p:cNvPr>
          <p:cNvSpPr/>
          <p:nvPr userDrawn="1"/>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pic>
        <p:nvPicPr>
          <p:cNvPr id="4" name="Picture 17">
            <a:extLst>
              <a:ext uri="{FF2B5EF4-FFF2-40B4-BE49-F238E27FC236}">
                <a16:creationId xmlns:a16="http://schemas.microsoft.com/office/drawing/2014/main" id="{2EC1D877-361E-10FC-95AF-88ED86C1B2A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462959" y="6038172"/>
            <a:ext cx="1736714" cy="372153"/>
          </a:xfrm>
          <a:prstGeom prst="rect">
            <a:avLst/>
          </a:prstGeom>
        </p:spPr>
      </p:pic>
    </p:spTree>
    <p:extLst>
      <p:ext uri="{BB962C8B-B14F-4D97-AF65-F5344CB8AC3E}">
        <p14:creationId xmlns:p14="http://schemas.microsoft.com/office/powerpoint/2010/main" val="323778348"/>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Subline">
    <p:bg>
      <p:bgPr>
        <a:solidFill>
          <a:schemeClr val="bg1"/>
        </a:solid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9AB2A0D8-0C58-F90D-D1CB-F77087C199B2}"/>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9" name="Straight Connector 8">
            <a:extLst>
              <a:ext uri="{FF2B5EF4-FFF2-40B4-BE49-F238E27FC236}">
                <a16:creationId xmlns:a16="http://schemas.microsoft.com/office/drawing/2014/main" id="{110CD02D-7BE6-198D-61A2-0D7B270E8BE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D744CCE-2AF1-4125-15EA-CE3F272362E0}"/>
              </a:ext>
            </a:extLst>
          </p:cNvPr>
          <p:cNvSpPr>
            <a:spLocks noGrp="1"/>
          </p:cNvSpPr>
          <p:nvPr>
            <p:ph type="ftr" sz="quarter" idx="23"/>
          </p:nvPr>
        </p:nvSpPr>
        <p:spPr/>
        <p:txBody>
          <a:bodyPr/>
          <a:lstStyle/>
          <a:p>
            <a:r>
              <a:rPr lang="en-US" dirty="0" err="1"/>
              <a:t>Trakasseribarometern</a:t>
            </a:r>
            <a:r>
              <a:rPr lang="en-US" dirty="0"/>
              <a:t> 2024</a:t>
            </a:r>
          </a:p>
        </p:txBody>
      </p:sp>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p>
            <a:r>
              <a:rPr lang="en-US"/>
              <a:t>Content page headline 32pt Georgia, one line only</a:t>
            </a:r>
          </a:p>
        </p:txBody>
      </p:sp>
      <p:sp>
        <p:nvSpPr>
          <p:cNvPr id="7" name="Date Placeholder 6">
            <a:extLst>
              <a:ext uri="{FF2B5EF4-FFF2-40B4-BE49-F238E27FC236}">
                <a16:creationId xmlns:a16="http://schemas.microsoft.com/office/drawing/2014/main" id="{EB969DA9-484C-62D1-1406-EDEFA47760C4}"/>
              </a:ext>
            </a:extLst>
          </p:cNvPr>
          <p:cNvSpPr>
            <a:spLocks noGrp="1"/>
          </p:cNvSpPr>
          <p:nvPr>
            <p:ph type="dt" sz="half" idx="24"/>
          </p:nvPr>
        </p:nvSpPr>
        <p:spPr/>
        <p:txBody>
          <a:bodyPr/>
          <a:lstStyle/>
          <a:p>
            <a:r>
              <a:rPr lang="sv-SE"/>
              <a:t>September 2024</a:t>
            </a:r>
            <a:endParaRPr lang="en-US"/>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59CAA3EA-AC92-1A21-D48D-57F18BE1AC54}"/>
              </a:ext>
            </a:extLst>
          </p:cNvPr>
          <p:cNvSpPr>
            <a:spLocks noGrp="1"/>
          </p:cNvSpPr>
          <p:nvPr>
            <p:ph type="body" sz="quarter" idx="22" hasCustomPrompt="1"/>
          </p:nvPr>
        </p:nvSpPr>
        <p:spPr>
          <a:xfrm>
            <a:off x="460374" y="1064176"/>
            <a:ext cx="7677151"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5193783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Subline, Content">
    <p:bg>
      <p:bgPr>
        <a:solidFill>
          <a:schemeClr val="bg1"/>
        </a:solid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1658938"/>
            <a:ext cx="11268076"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dirty="0" err="1"/>
              <a:t>Trakasseribarometern</a:t>
            </a:r>
            <a:r>
              <a:rPr lang="en-US" dirty="0"/>
              <a:t> 2024</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noAutofit/>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sv-SE"/>
              <a:t>September 2024</a:t>
            </a:r>
            <a:endParaRPr lang="en-US"/>
          </a:p>
        </p:txBody>
      </p:sp>
      <p:sp>
        <p:nvSpPr>
          <p:cNvPr id="8" name="Text Placeholder 9">
            <a:extLst>
              <a:ext uri="{FF2B5EF4-FFF2-40B4-BE49-F238E27FC236}">
                <a16:creationId xmlns:a16="http://schemas.microsoft.com/office/drawing/2014/main" id="{F2DFF374-8A49-E463-2029-B0AECC726F98}"/>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633D01C5-FF3D-2F1D-047F-7C7D4BD19BB5}"/>
              </a:ext>
            </a:extLst>
          </p:cNvPr>
          <p:cNvSpPr>
            <a:spLocks noGrp="1"/>
          </p:cNvSpPr>
          <p:nvPr>
            <p:ph type="body" sz="quarter" idx="22" hasCustomPrompt="1"/>
          </p:nvPr>
        </p:nvSpPr>
        <p:spPr>
          <a:xfrm>
            <a:off x="460374" y="1064176"/>
            <a:ext cx="7677151"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39606364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ark, Headline">
    <p:bg>
      <p:bgPr>
        <a:solidFill>
          <a:schemeClr val="tx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lvl1pPr>
              <a:defRPr>
                <a:solidFill>
                  <a:schemeClr val="bg1"/>
                </a:solidFill>
              </a:defRPr>
            </a:lvl1pPr>
          </a:lstStyle>
          <a:p>
            <a:r>
              <a:rPr lang="en-US"/>
              <a:t>Content page headline 32pt Georgia, one line only</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bg1"/>
                </a:solidFill>
                <a:latin typeface="+mn-lt"/>
              </a:defRPr>
            </a:lvl1pPr>
          </a:lstStyle>
          <a:p>
            <a:pPr lvl="0"/>
            <a:r>
              <a:rPr lang="en-GB"/>
              <a:t>Breadcrumb | Chapter Heading</a:t>
            </a:r>
          </a:p>
        </p:txBody>
      </p:sp>
      <p:sp>
        <p:nvSpPr>
          <p:cNvPr id="16" name="Slide Number Placeholder 4">
            <a:extLst>
              <a:ext uri="{FF2B5EF4-FFF2-40B4-BE49-F238E27FC236}">
                <a16:creationId xmlns:a16="http://schemas.microsoft.com/office/drawing/2014/main" id="{02CCF4A6-8E1C-AF5E-C20A-385D2E737CA0}"/>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8024A7E9-EBF0-7CB1-7F4B-3C21F7E0E2C5}"/>
              </a:ext>
            </a:extLst>
          </p:cNvPr>
          <p:cNvCxnSpPr/>
          <p:nvPr userDrawn="1"/>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3">
            <a:extLst>
              <a:ext uri="{FF2B5EF4-FFF2-40B4-BE49-F238E27FC236}">
                <a16:creationId xmlns:a16="http://schemas.microsoft.com/office/drawing/2014/main" id="{42BF68B2-B4D4-EB34-01A7-75B1252BA53A}"/>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dirty="0" err="1"/>
              <a:t>Trakasseribarometern</a:t>
            </a:r>
            <a:r>
              <a:rPr lang="en-US" dirty="0"/>
              <a:t> 2024</a:t>
            </a:r>
          </a:p>
        </p:txBody>
      </p:sp>
      <p:sp>
        <p:nvSpPr>
          <p:cNvPr id="19" name="Date Placeholder 6">
            <a:extLst>
              <a:ext uri="{FF2B5EF4-FFF2-40B4-BE49-F238E27FC236}">
                <a16:creationId xmlns:a16="http://schemas.microsoft.com/office/drawing/2014/main" id="{0A0F7C5B-8BD6-C05D-2FD7-96567D473D5F}"/>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sv-SE"/>
              <a:t>September 2024</a:t>
            </a:r>
            <a:endParaRPr lang="en-US"/>
          </a:p>
        </p:txBody>
      </p:sp>
      <p:cxnSp>
        <p:nvCxnSpPr>
          <p:cNvPr id="20" name="Straight Connector 19">
            <a:extLst>
              <a:ext uri="{FF2B5EF4-FFF2-40B4-BE49-F238E27FC236}">
                <a16:creationId xmlns:a16="http://schemas.microsoft.com/office/drawing/2014/main" id="{1877BC64-7DF7-4E32-89A2-368A2B288778}"/>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10498EB7-5C4F-CD38-AB97-9AF0A97F1557}"/>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38719606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ark, Headline, Subline">
    <p:bg>
      <p:bgPr>
        <a:solidFill>
          <a:schemeClr val="tx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lvl1pPr>
              <a:defRPr>
                <a:solidFill>
                  <a:schemeClr val="bg1"/>
                </a:solidFill>
              </a:defRPr>
            </a:lvl1pPr>
          </a:lstStyle>
          <a:p>
            <a:r>
              <a:rPr lang="en-US"/>
              <a:t>Content page headline 32pt Georgia, one line only</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bg1"/>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59CAA3EA-AC92-1A21-D48D-57F18BE1AC54}"/>
              </a:ext>
            </a:extLst>
          </p:cNvPr>
          <p:cNvSpPr>
            <a:spLocks noGrp="1"/>
          </p:cNvSpPr>
          <p:nvPr>
            <p:ph type="body" sz="quarter" idx="22" hasCustomPrompt="1"/>
          </p:nvPr>
        </p:nvSpPr>
        <p:spPr>
          <a:xfrm>
            <a:off x="460374" y="1064176"/>
            <a:ext cx="7677139" cy="421722"/>
          </a:xfrm>
        </p:spPr>
        <p:txBody>
          <a:bodyPr tIns="0" rIns="0" bIns="0" anchor="t" anchorCtr="0">
            <a:noAutofit/>
          </a:bodyPr>
          <a:lstStyle>
            <a:lvl1pPr>
              <a:spcAft>
                <a:spcPts val="0"/>
              </a:spcAft>
              <a:buFontTx/>
              <a:buNone/>
              <a:defRPr sz="20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6" name="Slide Number Placeholder 4">
            <a:extLst>
              <a:ext uri="{FF2B5EF4-FFF2-40B4-BE49-F238E27FC236}">
                <a16:creationId xmlns:a16="http://schemas.microsoft.com/office/drawing/2014/main" id="{02CCF4A6-8E1C-AF5E-C20A-385D2E737CA0}"/>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8024A7E9-EBF0-7CB1-7F4B-3C21F7E0E2C5}"/>
              </a:ext>
            </a:extLst>
          </p:cNvPr>
          <p:cNvCxnSpPr/>
          <p:nvPr userDrawn="1"/>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3">
            <a:extLst>
              <a:ext uri="{FF2B5EF4-FFF2-40B4-BE49-F238E27FC236}">
                <a16:creationId xmlns:a16="http://schemas.microsoft.com/office/drawing/2014/main" id="{42BF68B2-B4D4-EB34-01A7-75B1252BA53A}"/>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dirty="0" err="1"/>
              <a:t>Trakasseribarometern</a:t>
            </a:r>
            <a:r>
              <a:rPr lang="en-US" dirty="0"/>
              <a:t> 2024</a:t>
            </a:r>
          </a:p>
        </p:txBody>
      </p:sp>
      <p:sp>
        <p:nvSpPr>
          <p:cNvPr id="19" name="Date Placeholder 6">
            <a:extLst>
              <a:ext uri="{FF2B5EF4-FFF2-40B4-BE49-F238E27FC236}">
                <a16:creationId xmlns:a16="http://schemas.microsoft.com/office/drawing/2014/main" id="{0A0F7C5B-8BD6-C05D-2FD7-96567D473D5F}"/>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sv-SE"/>
              <a:t>September 2024</a:t>
            </a:r>
            <a:endParaRPr lang="en-US"/>
          </a:p>
        </p:txBody>
      </p:sp>
      <p:cxnSp>
        <p:nvCxnSpPr>
          <p:cNvPr id="20" name="Straight Connector 19">
            <a:extLst>
              <a:ext uri="{FF2B5EF4-FFF2-40B4-BE49-F238E27FC236}">
                <a16:creationId xmlns:a16="http://schemas.microsoft.com/office/drawing/2014/main" id="{1877BC64-7DF7-4E32-89A2-368A2B288778}"/>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10498EB7-5C4F-CD38-AB97-9AF0A97F1557}"/>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17727303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ark, Headline, Subline, Content">
    <p:bg>
      <p:bgPr>
        <a:solidFill>
          <a:schemeClr val="tx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lvl1pPr>
              <a:defRPr>
                <a:solidFill>
                  <a:schemeClr val="bg1"/>
                </a:solidFill>
              </a:defRPr>
            </a:lvl1pPr>
          </a:lstStyle>
          <a:p>
            <a:r>
              <a:rPr lang="en-US"/>
              <a:t>Content page headline 32pt Georgia, one line only</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bg1"/>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59CAA3EA-AC92-1A21-D48D-57F18BE1AC54}"/>
              </a:ext>
            </a:extLst>
          </p:cNvPr>
          <p:cNvSpPr>
            <a:spLocks noGrp="1"/>
          </p:cNvSpPr>
          <p:nvPr>
            <p:ph type="body" sz="quarter" idx="22" hasCustomPrompt="1"/>
          </p:nvPr>
        </p:nvSpPr>
        <p:spPr>
          <a:xfrm>
            <a:off x="460374" y="1064176"/>
            <a:ext cx="7677139" cy="421722"/>
          </a:xfrm>
        </p:spPr>
        <p:txBody>
          <a:bodyPr tIns="0" rIns="0" bIns="0" anchor="t" anchorCtr="0">
            <a:noAutofit/>
          </a:bodyPr>
          <a:lstStyle>
            <a:lvl1pPr>
              <a:spcAft>
                <a:spcPts val="0"/>
              </a:spcAft>
              <a:buFontTx/>
              <a:buNone/>
              <a:defRPr sz="20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6" name="Slide Number Placeholder 4">
            <a:extLst>
              <a:ext uri="{FF2B5EF4-FFF2-40B4-BE49-F238E27FC236}">
                <a16:creationId xmlns:a16="http://schemas.microsoft.com/office/drawing/2014/main" id="{02CCF4A6-8E1C-AF5E-C20A-385D2E737CA0}"/>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8024A7E9-EBF0-7CB1-7F4B-3C21F7E0E2C5}"/>
              </a:ext>
            </a:extLst>
          </p:cNvPr>
          <p:cNvCxnSpPr/>
          <p:nvPr userDrawn="1"/>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3">
            <a:extLst>
              <a:ext uri="{FF2B5EF4-FFF2-40B4-BE49-F238E27FC236}">
                <a16:creationId xmlns:a16="http://schemas.microsoft.com/office/drawing/2014/main" id="{42BF68B2-B4D4-EB34-01A7-75B1252BA53A}"/>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dirty="0" err="1"/>
              <a:t>Trakasseribarometern</a:t>
            </a:r>
            <a:r>
              <a:rPr lang="en-US" dirty="0"/>
              <a:t> 2024</a:t>
            </a:r>
          </a:p>
        </p:txBody>
      </p:sp>
      <p:sp>
        <p:nvSpPr>
          <p:cNvPr id="19" name="Date Placeholder 6">
            <a:extLst>
              <a:ext uri="{FF2B5EF4-FFF2-40B4-BE49-F238E27FC236}">
                <a16:creationId xmlns:a16="http://schemas.microsoft.com/office/drawing/2014/main" id="{0A0F7C5B-8BD6-C05D-2FD7-96567D473D5F}"/>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sv-SE"/>
              <a:t>September 2024</a:t>
            </a:r>
            <a:endParaRPr lang="en-US"/>
          </a:p>
        </p:txBody>
      </p:sp>
      <p:cxnSp>
        <p:nvCxnSpPr>
          <p:cNvPr id="20" name="Straight Connector 19">
            <a:extLst>
              <a:ext uri="{FF2B5EF4-FFF2-40B4-BE49-F238E27FC236}">
                <a16:creationId xmlns:a16="http://schemas.microsoft.com/office/drawing/2014/main" id="{1877BC64-7DF7-4E32-89A2-368A2B288778}"/>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10498EB7-5C4F-CD38-AB97-9AF0A97F1557}"/>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
        <p:nvSpPr>
          <p:cNvPr id="3" name="Content Placeholder 14">
            <a:extLst>
              <a:ext uri="{FF2B5EF4-FFF2-40B4-BE49-F238E27FC236}">
                <a16:creationId xmlns:a16="http://schemas.microsoft.com/office/drawing/2014/main" id="{DB6F16C1-E32B-F411-729B-C20A1622369E}"/>
              </a:ext>
            </a:extLst>
          </p:cNvPr>
          <p:cNvSpPr>
            <a:spLocks noGrp="1"/>
          </p:cNvSpPr>
          <p:nvPr>
            <p:ph sz="quarter" idx="12"/>
          </p:nvPr>
        </p:nvSpPr>
        <p:spPr>
          <a:xfrm>
            <a:off x="460367" y="1658938"/>
            <a:ext cx="11268076" cy="4751387"/>
          </a:xfrm>
        </p:spPr>
        <p:txBody>
          <a:bodyPr/>
          <a:lstStyle>
            <a:lvl1pPr>
              <a:defRPr b="0" i="0">
                <a:solidFill>
                  <a:schemeClr val="bg1"/>
                </a:solidFill>
              </a:defRPr>
            </a:lvl1pPr>
            <a:lvl2pPr>
              <a:defRPr b="1" i="0">
                <a:solidFill>
                  <a:schemeClr val="bg1"/>
                </a:solidFill>
              </a:defRPr>
            </a:lvl2pPr>
            <a:lvl3pPr>
              <a:buClr>
                <a:schemeClr val="bg1"/>
              </a:buClr>
              <a:defRPr b="0" i="0">
                <a:solidFill>
                  <a:schemeClr val="bg1"/>
                </a:solidFill>
              </a:defRPr>
            </a:lvl3pPr>
            <a:lvl4pPr>
              <a:buClr>
                <a:schemeClr val="bg1"/>
              </a:buClr>
              <a:defRPr b="0" i="0">
                <a:solidFill>
                  <a:schemeClr val="bg1"/>
                </a:solidFill>
              </a:defRPr>
            </a:lvl4pPr>
            <a:lvl5pPr>
              <a:buClr>
                <a:schemeClr val="bg1"/>
              </a:buClr>
              <a:defRPr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16284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9AB2A0D8-0C58-F90D-D1CB-F77087C199B2}"/>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9" name="Straight Connector 8">
            <a:extLst>
              <a:ext uri="{FF2B5EF4-FFF2-40B4-BE49-F238E27FC236}">
                <a16:creationId xmlns:a16="http://schemas.microsoft.com/office/drawing/2014/main" id="{110CD02D-7BE6-198D-61A2-0D7B270E8BE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D744CCE-2AF1-4125-15EA-CE3F272362E0}"/>
              </a:ext>
            </a:extLst>
          </p:cNvPr>
          <p:cNvSpPr>
            <a:spLocks noGrp="1"/>
          </p:cNvSpPr>
          <p:nvPr>
            <p:ph type="ftr" sz="quarter" idx="23"/>
          </p:nvPr>
        </p:nvSpPr>
        <p:spPr/>
        <p:txBody>
          <a:bodyPr/>
          <a:lstStyle/>
          <a:p>
            <a:r>
              <a:rPr lang="en-US" dirty="0" err="1"/>
              <a:t>Trakasseribarometern</a:t>
            </a:r>
            <a:r>
              <a:rPr lang="en-US" dirty="0"/>
              <a:t> 2024</a:t>
            </a:r>
          </a:p>
        </p:txBody>
      </p:sp>
      <p:sp>
        <p:nvSpPr>
          <p:cNvPr id="7" name="Date Placeholder 6">
            <a:extLst>
              <a:ext uri="{FF2B5EF4-FFF2-40B4-BE49-F238E27FC236}">
                <a16:creationId xmlns:a16="http://schemas.microsoft.com/office/drawing/2014/main" id="{EB969DA9-484C-62D1-1406-EDEFA47760C4}"/>
              </a:ext>
            </a:extLst>
          </p:cNvPr>
          <p:cNvSpPr>
            <a:spLocks noGrp="1"/>
          </p:cNvSpPr>
          <p:nvPr>
            <p:ph type="dt" sz="half" idx="24"/>
          </p:nvPr>
        </p:nvSpPr>
        <p:spPr/>
        <p:txBody>
          <a:bodyPr/>
          <a:lstStyle/>
          <a:p>
            <a:r>
              <a:rPr lang="sv-SE"/>
              <a:t>September 2024</a:t>
            </a:r>
            <a:endParaRPr lang="en-US"/>
          </a:p>
        </p:txBody>
      </p:sp>
    </p:spTree>
    <p:extLst>
      <p:ext uri="{BB962C8B-B14F-4D97-AF65-F5344CB8AC3E}">
        <p14:creationId xmlns:p14="http://schemas.microsoft.com/office/powerpoint/2010/main" val="38040063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ark, Blank">
    <p:bg>
      <p:bgPr>
        <a:solidFill>
          <a:schemeClr val="tx2"/>
        </a:solidFill>
        <a:effectLst/>
      </p:bgPr>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3C40837D-A2EA-76B4-E1C2-226FD3DCABAB}"/>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a:p>
        </p:txBody>
      </p:sp>
      <p:cxnSp>
        <p:nvCxnSpPr>
          <p:cNvPr id="3" name="Straight Connector 2">
            <a:extLst>
              <a:ext uri="{FF2B5EF4-FFF2-40B4-BE49-F238E27FC236}">
                <a16:creationId xmlns:a16="http://schemas.microsoft.com/office/drawing/2014/main" id="{E1B4F13C-1031-F9E6-84F0-057260FE73C0}"/>
              </a:ext>
            </a:extLst>
          </p:cNvPr>
          <p:cNvCxnSpPr/>
          <p:nvPr userDrawn="1"/>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3">
            <a:extLst>
              <a:ext uri="{FF2B5EF4-FFF2-40B4-BE49-F238E27FC236}">
                <a16:creationId xmlns:a16="http://schemas.microsoft.com/office/drawing/2014/main" id="{32669408-30AD-AE13-313F-B92B61D9704D}"/>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dirty="0" err="1"/>
              <a:t>Trakasseribarometern</a:t>
            </a:r>
            <a:r>
              <a:rPr lang="en-US" dirty="0"/>
              <a:t> 2024</a:t>
            </a:r>
          </a:p>
        </p:txBody>
      </p:sp>
      <p:sp>
        <p:nvSpPr>
          <p:cNvPr id="6" name="Date Placeholder 6">
            <a:extLst>
              <a:ext uri="{FF2B5EF4-FFF2-40B4-BE49-F238E27FC236}">
                <a16:creationId xmlns:a16="http://schemas.microsoft.com/office/drawing/2014/main" id="{22BFD6C7-5690-B648-4306-D0494384D215}"/>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sv-SE"/>
              <a:t>September 2024</a:t>
            </a:r>
            <a:endParaRPr lang="en-US"/>
          </a:p>
        </p:txBody>
      </p:sp>
      <p:cxnSp>
        <p:nvCxnSpPr>
          <p:cNvPr id="10" name="Straight Connector 9">
            <a:extLst>
              <a:ext uri="{FF2B5EF4-FFF2-40B4-BE49-F238E27FC236}">
                <a16:creationId xmlns:a16="http://schemas.microsoft.com/office/drawing/2014/main" id="{AD72E76D-0784-1A41-545D-9EE84E2E0822}"/>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DAB915E-2C5F-7C96-C2E1-751FF88AE2B4}"/>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28088192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Columns">
    <p:bg>
      <p:bgPr>
        <a:solidFill>
          <a:schemeClr val="bg1"/>
        </a:solidFill>
        <a:effectLst/>
      </p:bgPr>
    </p:bg>
    <p:spTree>
      <p:nvGrpSpPr>
        <p:cNvPr id="1" name=""/>
        <p:cNvGrpSpPr/>
        <p:nvPr/>
      </p:nvGrpSpPr>
      <p:grpSpPr>
        <a:xfrm>
          <a:off x="0" y="0"/>
          <a:ext cx="0" cy="0"/>
          <a:chOff x="0" y="0"/>
          <a:chExt cx="0" cy="0"/>
        </a:xfrm>
      </p:grpSpPr>
      <p:sp>
        <p:nvSpPr>
          <p:cNvPr id="16" name="Content Placeholder 14">
            <a:extLst>
              <a:ext uri="{FF2B5EF4-FFF2-40B4-BE49-F238E27FC236}">
                <a16:creationId xmlns:a16="http://schemas.microsoft.com/office/drawing/2014/main" id="{81BE5968-C006-6A57-0221-05C7B3CA969E}"/>
              </a:ext>
            </a:extLst>
          </p:cNvPr>
          <p:cNvSpPr>
            <a:spLocks noGrp="1"/>
          </p:cNvSpPr>
          <p:nvPr>
            <p:ph sz="quarter" idx="12"/>
          </p:nvPr>
        </p:nvSpPr>
        <p:spPr>
          <a:xfrm>
            <a:off x="460375" y="1658938"/>
            <a:ext cx="5521325"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lide Number Placeholder 4">
            <a:extLst>
              <a:ext uri="{FF2B5EF4-FFF2-40B4-BE49-F238E27FC236}">
                <a16:creationId xmlns:a16="http://schemas.microsoft.com/office/drawing/2014/main" id="{B7CA6516-6C49-020E-76B5-0A4B487EE3C5}"/>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22" name="Straight Connector 21">
            <a:extLst>
              <a:ext uri="{FF2B5EF4-FFF2-40B4-BE49-F238E27FC236}">
                <a16:creationId xmlns:a16="http://schemas.microsoft.com/office/drawing/2014/main" id="{2856A89A-37CB-49B5-4F70-79AEBF7ACC1D}"/>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Content Placeholder 14">
            <a:extLst>
              <a:ext uri="{FF2B5EF4-FFF2-40B4-BE49-F238E27FC236}">
                <a16:creationId xmlns:a16="http://schemas.microsoft.com/office/drawing/2014/main" id="{07EB4015-966F-D565-B067-63375DB84C4D}"/>
              </a:ext>
            </a:extLst>
          </p:cNvPr>
          <p:cNvSpPr>
            <a:spLocks noGrp="1"/>
          </p:cNvSpPr>
          <p:nvPr>
            <p:ph sz="quarter" idx="23"/>
          </p:nvPr>
        </p:nvSpPr>
        <p:spPr>
          <a:xfrm>
            <a:off x="6210302" y="1658938"/>
            <a:ext cx="5521325"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DED8C429-EA59-CD84-9695-D63E7629B9C4}"/>
              </a:ext>
            </a:extLst>
          </p:cNvPr>
          <p:cNvSpPr>
            <a:spLocks noGrp="1"/>
          </p:cNvSpPr>
          <p:nvPr>
            <p:ph type="ftr" sz="quarter" idx="24"/>
          </p:nvPr>
        </p:nvSpPr>
        <p:spPr/>
        <p:txBody>
          <a:bodyPr/>
          <a:lstStyle/>
          <a:p>
            <a:r>
              <a:rPr lang="en-US" dirty="0" err="1"/>
              <a:t>Trakasseribarometern</a:t>
            </a:r>
            <a:r>
              <a:rPr lang="en-US" dirty="0"/>
              <a:t> 2024</a:t>
            </a:r>
          </a:p>
        </p:txBody>
      </p:sp>
      <p:cxnSp>
        <p:nvCxnSpPr>
          <p:cNvPr id="2" name="Straight Connector 1">
            <a:extLst>
              <a:ext uri="{FF2B5EF4-FFF2-40B4-BE49-F238E27FC236}">
                <a16:creationId xmlns:a16="http://schemas.microsoft.com/office/drawing/2014/main" id="{9C9F7B05-5273-5615-B318-0357934206EF}"/>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711D960E-640D-5B2F-CCA3-98D16873F88F}"/>
              </a:ext>
            </a:extLst>
          </p:cNvPr>
          <p:cNvSpPr>
            <a:spLocks noGrp="1"/>
          </p:cNvSpPr>
          <p:nvPr>
            <p:ph type="title" hasCustomPrompt="1"/>
          </p:nvPr>
        </p:nvSpPr>
        <p:spPr/>
        <p:txBody>
          <a:bodyPr/>
          <a:lstStyle/>
          <a:p>
            <a:r>
              <a:rPr lang="en-US"/>
              <a:t>Content page headline 32pt Georgia, one line only</a:t>
            </a:r>
          </a:p>
        </p:txBody>
      </p:sp>
      <p:sp>
        <p:nvSpPr>
          <p:cNvPr id="7" name="Date Placeholder 6">
            <a:extLst>
              <a:ext uri="{FF2B5EF4-FFF2-40B4-BE49-F238E27FC236}">
                <a16:creationId xmlns:a16="http://schemas.microsoft.com/office/drawing/2014/main" id="{6A2522C6-CA99-E1E8-B1D0-6C30722CF33E}"/>
              </a:ext>
            </a:extLst>
          </p:cNvPr>
          <p:cNvSpPr>
            <a:spLocks noGrp="1"/>
          </p:cNvSpPr>
          <p:nvPr>
            <p:ph type="dt" sz="half" idx="25"/>
          </p:nvPr>
        </p:nvSpPr>
        <p:spPr/>
        <p:txBody>
          <a:bodyPr/>
          <a:lstStyle/>
          <a:p>
            <a:r>
              <a:rPr lang="sv-SE"/>
              <a:t>September 2024</a:t>
            </a:r>
            <a:endParaRPr lang="en-US"/>
          </a:p>
        </p:txBody>
      </p:sp>
      <p:sp>
        <p:nvSpPr>
          <p:cNvPr id="6" name="Text Placeholder 9">
            <a:extLst>
              <a:ext uri="{FF2B5EF4-FFF2-40B4-BE49-F238E27FC236}">
                <a16:creationId xmlns:a16="http://schemas.microsoft.com/office/drawing/2014/main" id="{F354BB45-F01B-364D-1E68-0F335663D33E}"/>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1C90B770-65A1-5A32-FDAE-1673C7304807}"/>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18683691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Columns">
    <p:bg>
      <p:bgPr>
        <a:solidFill>
          <a:schemeClr val="bg1"/>
        </a:solidFill>
        <a:effectLst/>
      </p:bgPr>
    </p:bg>
    <p:spTree>
      <p:nvGrpSpPr>
        <p:cNvPr id="1" name=""/>
        <p:cNvGrpSpPr/>
        <p:nvPr/>
      </p:nvGrpSpPr>
      <p:grpSpPr>
        <a:xfrm>
          <a:off x="0" y="0"/>
          <a:ext cx="0" cy="0"/>
          <a:chOff x="0" y="0"/>
          <a:chExt cx="0" cy="0"/>
        </a:xfrm>
      </p:grpSpPr>
      <p:sp>
        <p:nvSpPr>
          <p:cNvPr id="7" name="Content Placeholder 14">
            <a:extLst>
              <a:ext uri="{FF2B5EF4-FFF2-40B4-BE49-F238E27FC236}">
                <a16:creationId xmlns:a16="http://schemas.microsoft.com/office/drawing/2014/main" id="{FDDBC640-4196-54D2-F247-C183F2E0813B}"/>
              </a:ext>
            </a:extLst>
          </p:cNvPr>
          <p:cNvSpPr>
            <a:spLocks noGrp="1"/>
          </p:cNvSpPr>
          <p:nvPr>
            <p:ph sz="quarter" idx="12"/>
          </p:nvPr>
        </p:nvSpPr>
        <p:spPr>
          <a:xfrm>
            <a:off x="460376" y="1658938"/>
            <a:ext cx="3606800"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Content Placeholder 14">
            <a:extLst>
              <a:ext uri="{FF2B5EF4-FFF2-40B4-BE49-F238E27FC236}">
                <a16:creationId xmlns:a16="http://schemas.microsoft.com/office/drawing/2014/main" id="{7E6E42C3-6346-9919-5A2D-D591EBD68DAD}"/>
              </a:ext>
            </a:extLst>
          </p:cNvPr>
          <p:cNvSpPr>
            <a:spLocks noGrp="1"/>
          </p:cNvSpPr>
          <p:nvPr>
            <p:ph sz="quarter" idx="23"/>
          </p:nvPr>
        </p:nvSpPr>
        <p:spPr>
          <a:xfrm>
            <a:off x="8124824" y="1658938"/>
            <a:ext cx="3594101"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4">
            <a:extLst>
              <a:ext uri="{FF2B5EF4-FFF2-40B4-BE49-F238E27FC236}">
                <a16:creationId xmlns:a16="http://schemas.microsoft.com/office/drawing/2014/main" id="{18B777E7-71DA-148C-1C80-4499C6271E29}"/>
              </a:ext>
            </a:extLst>
          </p:cNvPr>
          <p:cNvSpPr>
            <a:spLocks noGrp="1"/>
          </p:cNvSpPr>
          <p:nvPr>
            <p:ph sz="quarter" idx="24"/>
          </p:nvPr>
        </p:nvSpPr>
        <p:spPr>
          <a:xfrm>
            <a:off x="4305300" y="1658938"/>
            <a:ext cx="3594101"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dirty="0" err="1"/>
              <a:t>Trakasseribarometern</a:t>
            </a:r>
            <a:r>
              <a:rPr lang="en-US" dirty="0"/>
              <a:t> 2024</a:t>
            </a:r>
          </a:p>
        </p:txBody>
      </p:sp>
      <p:cxnSp>
        <p:nvCxnSpPr>
          <p:cNvPr id="2" name="Straight Connector 1">
            <a:extLst>
              <a:ext uri="{FF2B5EF4-FFF2-40B4-BE49-F238E27FC236}">
                <a16:creationId xmlns:a16="http://schemas.microsoft.com/office/drawing/2014/main" id="{9A33E0E2-267B-CBC0-FF20-32FCE5BF75BD}"/>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7BF9CEA0-FD8A-FA5A-40BB-598EDD58BDB4}"/>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D62F6EFF-E7A0-C7F6-29D8-B2F19B63D014}"/>
              </a:ext>
            </a:extLst>
          </p:cNvPr>
          <p:cNvSpPr>
            <a:spLocks noGrp="1"/>
          </p:cNvSpPr>
          <p:nvPr>
            <p:ph type="dt" sz="half" idx="26"/>
          </p:nvPr>
        </p:nvSpPr>
        <p:spPr/>
        <p:txBody>
          <a:bodyPr/>
          <a:lstStyle/>
          <a:p>
            <a:r>
              <a:rPr lang="sv-SE"/>
              <a:t>September 2024</a:t>
            </a:r>
            <a:endParaRPr lang="en-US"/>
          </a:p>
        </p:txBody>
      </p:sp>
      <p:sp>
        <p:nvSpPr>
          <p:cNvPr id="6" name="Text Placeholder 9">
            <a:extLst>
              <a:ext uri="{FF2B5EF4-FFF2-40B4-BE49-F238E27FC236}">
                <a16:creationId xmlns:a16="http://schemas.microsoft.com/office/drawing/2014/main" id="{ACFDFBCF-9F26-5B18-F1ED-200356F66770}"/>
              </a:ext>
            </a:extLst>
          </p:cNvPr>
          <p:cNvSpPr>
            <a:spLocks noGrp="1"/>
          </p:cNvSpPr>
          <p:nvPr>
            <p:ph type="body" sz="quarter" idx="27"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2FCF08D9-7EEB-B86F-7046-03216CA81B20}"/>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23996184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 Columns, Dark Callou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dirty="0" err="1"/>
              <a:t>Trakasseribarometern</a:t>
            </a:r>
            <a:r>
              <a:rPr lang="en-US" dirty="0"/>
              <a:t> 2024</a:t>
            </a:r>
          </a:p>
        </p:txBody>
      </p:sp>
      <p:sp>
        <p:nvSpPr>
          <p:cNvPr id="12" name="Text Placeholder 10">
            <a:extLst>
              <a:ext uri="{FF2B5EF4-FFF2-40B4-BE49-F238E27FC236}">
                <a16:creationId xmlns:a16="http://schemas.microsoft.com/office/drawing/2014/main" id="{96FDCAAC-888A-8741-2B16-92CD992F1F52}"/>
              </a:ext>
            </a:extLst>
          </p:cNvPr>
          <p:cNvSpPr>
            <a:spLocks noGrp="1"/>
          </p:cNvSpPr>
          <p:nvPr>
            <p:ph type="body" sz="quarter" idx="27"/>
          </p:nvPr>
        </p:nvSpPr>
        <p:spPr>
          <a:xfrm>
            <a:off x="8121650" y="1759132"/>
            <a:ext cx="3606800" cy="4651194"/>
          </a:xfrm>
          <a:solidFill>
            <a:schemeClr val="tx2"/>
          </a:solidFill>
        </p:spPr>
        <p:txBody>
          <a:bodyPr lIns="274320" tIns="457200" rIns="274320" bIns="228600"/>
          <a:lstStyle>
            <a:lvl1pPr>
              <a:defRPr sz="1600">
                <a:solidFill>
                  <a:schemeClr val="bg2"/>
                </a:solidFill>
              </a:defRPr>
            </a:lvl1pPr>
            <a:lvl2pPr>
              <a:defRPr sz="1800">
                <a:solidFill>
                  <a:schemeClr val="bg2"/>
                </a:solidFill>
              </a:defRPr>
            </a:lvl2pPr>
            <a:lvl3pPr>
              <a:buClr>
                <a:schemeClr val="bg2"/>
              </a:buClr>
              <a:defRPr sz="1400">
                <a:solidFill>
                  <a:schemeClr val="bg2"/>
                </a:solidFill>
              </a:defRPr>
            </a:lvl3pPr>
            <a:lvl4pPr marL="0" indent="0">
              <a:buClr>
                <a:schemeClr val="bg2"/>
              </a:buClr>
              <a:buFontTx/>
              <a:buNone/>
              <a:defRPr sz="2800" b="0" i="0">
                <a:solidFill>
                  <a:schemeClr val="bg2"/>
                </a:solidFill>
                <a:latin typeface="Georgia" panose="02040502050405020303" pitchFamily="18" charset="0"/>
              </a:defRPr>
            </a:lvl4pPr>
            <a:lvl5pPr marL="0" indent="0">
              <a:buClr>
                <a:schemeClr val="bg2"/>
              </a:buClr>
              <a:buFontTx/>
              <a:buNone/>
              <a:defRPr sz="5400" b="0" i="0">
                <a:solidFill>
                  <a:schemeClr val="bg2"/>
                </a:solidFill>
                <a:latin typeface="Georgia" panose="02040502050405020303" pitchFamily="18" charset="0"/>
              </a:defRPr>
            </a:lvl5pPr>
            <a:lvl6pPr>
              <a:buFontTx/>
              <a:buNone/>
              <a:defRPr sz="1400" b="0">
                <a:solidFill>
                  <a:schemeClr val="bg2"/>
                </a:solidFill>
                <a:latin typeface="+mn-lt"/>
              </a:defRPr>
            </a:lvl6pPr>
            <a:lvl7pPr>
              <a:buFontTx/>
              <a:buNone/>
              <a:defRPr sz="1400" b="0">
                <a:solidFill>
                  <a:schemeClr val="bg2"/>
                </a:solidFill>
                <a:latin typeface="+mn-lt"/>
              </a:defRPr>
            </a:lvl7pPr>
            <a:lvl8pPr marL="0" indent="0">
              <a:buClr>
                <a:schemeClr val="bg2"/>
              </a:buClr>
              <a:buFontTx/>
              <a:buNone/>
              <a:defRPr sz="1400" b="0">
                <a:solidFill>
                  <a:schemeClr val="bg2"/>
                </a:solidFill>
                <a:latin typeface="+mn-lt"/>
              </a:defRPr>
            </a:lvl8pPr>
            <a:lvl9pPr>
              <a:defRPr sz="1400" b="0">
                <a:solidFill>
                  <a:schemeClr val="bg2"/>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537E7346-9727-8CAD-9281-B66856EA89F2}"/>
              </a:ext>
            </a:extLst>
          </p:cNvPr>
          <p:cNvSpPr>
            <a:spLocks noGrp="1"/>
          </p:cNvSpPr>
          <p:nvPr>
            <p:ph sz="quarter" idx="28"/>
          </p:nvPr>
        </p:nvSpPr>
        <p:spPr>
          <a:xfrm>
            <a:off x="460375" y="1658938"/>
            <a:ext cx="36068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4">
            <a:extLst>
              <a:ext uri="{FF2B5EF4-FFF2-40B4-BE49-F238E27FC236}">
                <a16:creationId xmlns:a16="http://schemas.microsoft.com/office/drawing/2014/main" id="{45CB4A24-835C-83D4-2BB0-7CCA615DF7F3}"/>
              </a:ext>
            </a:extLst>
          </p:cNvPr>
          <p:cNvSpPr>
            <a:spLocks noGrp="1"/>
          </p:cNvSpPr>
          <p:nvPr>
            <p:ph sz="quarter" idx="29"/>
          </p:nvPr>
        </p:nvSpPr>
        <p:spPr>
          <a:xfrm>
            <a:off x="4298950" y="1658938"/>
            <a:ext cx="3598862"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230D9830-D697-D8F4-1C9E-939DD29A596A}"/>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FA57061A-E6FC-A901-C15E-A3F8D7C2940B}"/>
              </a:ext>
            </a:extLst>
          </p:cNvPr>
          <p:cNvSpPr>
            <a:spLocks noGrp="1"/>
          </p:cNvSpPr>
          <p:nvPr>
            <p:ph type="title" hasCustomPrompt="1"/>
          </p:nvPr>
        </p:nvSpPr>
        <p:spPr/>
        <p:txBody>
          <a:bodyPr/>
          <a:lstStyle/>
          <a:p>
            <a:r>
              <a:rPr lang="en-US"/>
              <a:t>Content page headline 32pt Georgia, one line only</a:t>
            </a:r>
          </a:p>
        </p:txBody>
      </p:sp>
      <p:sp>
        <p:nvSpPr>
          <p:cNvPr id="6" name="Date Placeholder 5">
            <a:extLst>
              <a:ext uri="{FF2B5EF4-FFF2-40B4-BE49-F238E27FC236}">
                <a16:creationId xmlns:a16="http://schemas.microsoft.com/office/drawing/2014/main" id="{AD7CCAD9-749B-273B-68AF-C8C55A7401D2}"/>
              </a:ext>
            </a:extLst>
          </p:cNvPr>
          <p:cNvSpPr>
            <a:spLocks noGrp="1"/>
          </p:cNvSpPr>
          <p:nvPr>
            <p:ph type="dt" sz="half" idx="30"/>
          </p:nvPr>
        </p:nvSpPr>
        <p:spPr/>
        <p:txBody>
          <a:bodyPr/>
          <a:lstStyle/>
          <a:p>
            <a:r>
              <a:rPr lang="sv-SE"/>
              <a:t>September 2024</a:t>
            </a:r>
            <a:endParaRPr lang="en-US"/>
          </a:p>
        </p:txBody>
      </p:sp>
      <p:sp>
        <p:nvSpPr>
          <p:cNvPr id="8" name="Rectangle 7">
            <a:extLst>
              <a:ext uri="{FF2B5EF4-FFF2-40B4-BE49-F238E27FC236}">
                <a16:creationId xmlns:a16="http://schemas.microsoft.com/office/drawing/2014/main" id="{FD4F40A2-623A-5946-9538-044AFFA518DD}"/>
              </a:ext>
            </a:extLst>
          </p:cNvPr>
          <p:cNvSpPr/>
          <p:nvPr userDrawn="1"/>
        </p:nvSpPr>
        <p:spPr bwMode="auto">
          <a:xfrm>
            <a:off x="8121649" y="1658938"/>
            <a:ext cx="3606800" cy="100194"/>
          </a:xfrm>
          <a:prstGeom prst="rect">
            <a:avLst/>
          </a:prstGeom>
          <a:solidFill>
            <a:schemeClr val="accent4"/>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3" name="Text Placeholder 9">
            <a:extLst>
              <a:ext uri="{FF2B5EF4-FFF2-40B4-BE49-F238E27FC236}">
                <a16:creationId xmlns:a16="http://schemas.microsoft.com/office/drawing/2014/main" id="{AC470552-3E4A-3BB2-28B8-99ACEE8F7ACA}"/>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736A68C6-E5DC-4EFD-3CFA-538F170B5D54}"/>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208089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Medium Square">
    <p:bg>
      <p:bgPr>
        <a:solidFill>
          <a:schemeClr val="accent3"/>
        </a:solidFill>
        <a:effectLst/>
      </p:bgPr>
    </p:bg>
    <p:spTree>
      <p:nvGrpSpPr>
        <p:cNvPr id="1" name=""/>
        <p:cNvGrpSpPr/>
        <p:nvPr/>
      </p:nvGrpSpPr>
      <p:grpSpPr>
        <a:xfrm>
          <a:off x="0" y="0"/>
          <a:ext cx="0" cy="0"/>
          <a:chOff x="0" y="0"/>
          <a:chExt cx="0" cy="0"/>
        </a:xfrm>
      </p:grpSpPr>
      <p:sp>
        <p:nvSpPr>
          <p:cNvPr id="43" name="Text Placeholder 15">
            <a:extLst>
              <a:ext uri="{FF2B5EF4-FFF2-40B4-BE49-F238E27FC236}">
                <a16:creationId xmlns:a16="http://schemas.microsoft.com/office/drawing/2014/main" id="{22AB9F3C-1F99-C43F-DFF0-45AC98DA31B1}"/>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sp>
        <p:nvSpPr>
          <p:cNvPr id="6" name="Text Placeholder 15">
            <a:extLst>
              <a:ext uri="{FF2B5EF4-FFF2-40B4-BE49-F238E27FC236}">
                <a16:creationId xmlns:a16="http://schemas.microsoft.com/office/drawing/2014/main" id="{B955DC89-250C-FBBA-AB66-6BF8CBDAC7DB}"/>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8" name="Text Placeholder 15">
            <a:extLst>
              <a:ext uri="{FF2B5EF4-FFF2-40B4-BE49-F238E27FC236}">
                <a16:creationId xmlns:a16="http://schemas.microsoft.com/office/drawing/2014/main" id="{80F74F64-C7FC-D233-4B87-E7605FEB2715}"/>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sp>
        <p:nvSpPr>
          <p:cNvPr id="10" name="Text Placeholder 15">
            <a:extLst>
              <a:ext uri="{FF2B5EF4-FFF2-40B4-BE49-F238E27FC236}">
                <a16:creationId xmlns:a16="http://schemas.microsoft.com/office/drawing/2014/main" id="{C4034501-0C33-0C6F-433A-A3E8AE5D0CDB}"/>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5" name="Text Placeholder 15">
            <a:extLst>
              <a:ext uri="{FF2B5EF4-FFF2-40B4-BE49-F238E27FC236}">
                <a16:creationId xmlns:a16="http://schemas.microsoft.com/office/drawing/2014/main" id="{CEDEC932-5A13-8B28-00D1-6B0AB1456836}"/>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sp>
        <p:nvSpPr>
          <p:cNvPr id="2" name="Rectangle 1">
            <a:extLst>
              <a:ext uri="{FF2B5EF4-FFF2-40B4-BE49-F238E27FC236}">
                <a16:creationId xmlns:a16="http://schemas.microsoft.com/office/drawing/2014/main" id="{4772D774-BBEA-B8DD-DB25-004C856AC987}"/>
              </a:ext>
            </a:extLst>
          </p:cNvPr>
          <p:cNvSpPr/>
          <p:nvPr userDrawn="1"/>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pic>
        <p:nvPicPr>
          <p:cNvPr id="3" name="Picture 17">
            <a:extLst>
              <a:ext uri="{FF2B5EF4-FFF2-40B4-BE49-F238E27FC236}">
                <a16:creationId xmlns:a16="http://schemas.microsoft.com/office/drawing/2014/main" id="{0DC4B775-E908-BC81-4356-54BE0B4FD30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pic>
        <p:nvPicPr>
          <p:cNvPr id="4" name="Graphic 3">
            <a:extLst>
              <a:ext uri="{FF2B5EF4-FFF2-40B4-BE49-F238E27FC236}">
                <a16:creationId xmlns:a16="http://schemas.microsoft.com/office/drawing/2014/main" id="{56240E57-E04B-A35D-B123-23115C69B0B6}"/>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8544" r="24218" b="9171"/>
          <a:stretch/>
        </p:blipFill>
        <p:spPr>
          <a:xfrm>
            <a:off x="7022396" y="0"/>
            <a:ext cx="5179129" cy="5623560"/>
          </a:xfrm>
          <a:prstGeom prst="rect">
            <a:avLst/>
          </a:prstGeom>
        </p:spPr>
      </p:pic>
    </p:spTree>
    <p:extLst>
      <p:ext uri="{BB962C8B-B14F-4D97-AF65-F5344CB8AC3E}">
        <p14:creationId xmlns:p14="http://schemas.microsoft.com/office/powerpoint/2010/main" val="1030324978"/>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 Columns, Medium Callou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dirty="0" err="1"/>
              <a:t>Trakasseribarometern</a:t>
            </a:r>
            <a:r>
              <a:rPr lang="en-US" dirty="0"/>
              <a:t> 2024</a:t>
            </a:r>
          </a:p>
        </p:txBody>
      </p:sp>
      <p:sp>
        <p:nvSpPr>
          <p:cNvPr id="6" name="Content Placeholder 14">
            <a:extLst>
              <a:ext uri="{FF2B5EF4-FFF2-40B4-BE49-F238E27FC236}">
                <a16:creationId xmlns:a16="http://schemas.microsoft.com/office/drawing/2014/main" id="{EE9A2CF1-A624-FEF3-E1E1-D2C98660C0B8}"/>
              </a:ext>
            </a:extLst>
          </p:cNvPr>
          <p:cNvSpPr>
            <a:spLocks noGrp="1"/>
          </p:cNvSpPr>
          <p:nvPr>
            <p:ph sz="quarter" idx="29"/>
          </p:nvPr>
        </p:nvSpPr>
        <p:spPr>
          <a:xfrm>
            <a:off x="460375" y="1658938"/>
            <a:ext cx="36068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4">
            <a:extLst>
              <a:ext uri="{FF2B5EF4-FFF2-40B4-BE49-F238E27FC236}">
                <a16:creationId xmlns:a16="http://schemas.microsoft.com/office/drawing/2014/main" id="{42C42F6C-3150-743B-26A5-19BD0F72AC88}"/>
              </a:ext>
            </a:extLst>
          </p:cNvPr>
          <p:cNvSpPr>
            <a:spLocks noGrp="1"/>
          </p:cNvSpPr>
          <p:nvPr>
            <p:ph sz="quarter" idx="30"/>
          </p:nvPr>
        </p:nvSpPr>
        <p:spPr>
          <a:xfrm>
            <a:off x="4298950" y="1658938"/>
            <a:ext cx="3598862"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0">
            <a:extLst>
              <a:ext uri="{FF2B5EF4-FFF2-40B4-BE49-F238E27FC236}">
                <a16:creationId xmlns:a16="http://schemas.microsoft.com/office/drawing/2014/main" id="{7F058397-5FE1-E6DD-C55B-2D4EF2DAFDF2}"/>
              </a:ext>
            </a:extLst>
          </p:cNvPr>
          <p:cNvSpPr>
            <a:spLocks noGrp="1"/>
          </p:cNvSpPr>
          <p:nvPr>
            <p:ph type="body" sz="quarter" idx="27"/>
          </p:nvPr>
        </p:nvSpPr>
        <p:spPr>
          <a:xfrm>
            <a:off x="8121650" y="1759132"/>
            <a:ext cx="3606800" cy="4651194"/>
          </a:xfrm>
          <a:solidFill>
            <a:schemeClr val="accent3"/>
          </a:solidFill>
        </p:spPr>
        <p:txBody>
          <a:bodyPr lIns="274320" tIns="457200" rIns="274320" bIns="228600"/>
          <a:lstStyle>
            <a:lvl1pPr>
              <a:defRPr sz="1600">
                <a:solidFill>
                  <a:schemeClr val="tx2"/>
                </a:solidFill>
              </a:defRPr>
            </a:lvl1pPr>
            <a:lvl2pPr>
              <a:defRPr sz="1800">
                <a:solidFill>
                  <a:schemeClr val="tx2"/>
                </a:solidFill>
              </a:defRPr>
            </a:lvl2pPr>
            <a:lvl3pPr>
              <a:buClr>
                <a:schemeClr val="tx2"/>
              </a:buClr>
              <a:defRPr sz="1400">
                <a:solidFill>
                  <a:schemeClr val="tx2"/>
                </a:solidFill>
              </a:defRPr>
            </a:lvl3pPr>
            <a:lvl4pPr marL="0" indent="0">
              <a:buClr>
                <a:schemeClr val="bg2"/>
              </a:buClr>
              <a:buFontTx/>
              <a:buNone/>
              <a:defRPr sz="2800" b="0" i="0">
                <a:solidFill>
                  <a:schemeClr val="tx2"/>
                </a:solidFill>
                <a:latin typeface="Georgia" panose="02040502050405020303" pitchFamily="18" charset="0"/>
              </a:defRPr>
            </a:lvl4pPr>
            <a:lvl5pPr marL="0" indent="0">
              <a:buClr>
                <a:schemeClr val="bg2"/>
              </a:buClr>
              <a:buFontTx/>
              <a:buNone/>
              <a:defRPr sz="5400" b="0" i="0">
                <a:solidFill>
                  <a:schemeClr val="tx2"/>
                </a:solidFill>
                <a:latin typeface="Georgia" panose="02040502050405020303" pitchFamily="18" charset="0"/>
              </a:defRPr>
            </a:lvl5pPr>
            <a:lvl6pPr>
              <a:buFontTx/>
              <a:buNone/>
              <a:defRPr sz="1400" b="0">
                <a:solidFill>
                  <a:schemeClr val="tx2"/>
                </a:solidFill>
                <a:latin typeface="+mn-lt"/>
              </a:defRPr>
            </a:lvl6pPr>
            <a:lvl7pPr>
              <a:buFontTx/>
              <a:buNone/>
              <a:defRPr sz="1400" b="0">
                <a:solidFill>
                  <a:schemeClr val="tx2"/>
                </a:solidFill>
                <a:latin typeface="+mn-lt"/>
              </a:defRPr>
            </a:lvl7pPr>
            <a:lvl8pPr marL="0" indent="0">
              <a:buClr>
                <a:schemeClr val="bg2"/>
              </a:buClr>
              <a:buFontTx/>
              <a:buNone/>
              <a:defRPr sz="1400" b="0">
                <a:solidFill>
                  <a:schemeClr val="tx2"/>
                </a:solidFill>
                <a:latin typeface="+mn-lt"/>
              </a:defRPr>
            </a:lvl8pPr>
            <a:lvl9pPr>
              <a:defRPr sz="1400" b="0">
                <a:solidFill>
                  <a:schemeClr val="tx2"/>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69B8B409-767B-A84F-7A9B-DFFA9A319249}"/>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19A87A0A-D2C0-0B6C-97CE-FE13EF79604A}"/>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AC6E0E1B-63E1-3451-DA94-9D25B10AC3AF}"/>
              </a:ext>
            </a:extLst>
          </p:cNvPr>
          <p:cNvSpPr>
            <a:spLocks noGrp="1"/>
          </p:cNvSpPr>
          <p:nvPr>
            <p:ph type="dt" sz="half" idx="31"/>
          </p:nvPr>
        </p:nvSpPr>
        <p:spPr/>
        <p:txBody>
          <a:bodyPr/>
          <a:lstStyle/>
          <a:p>
            <a:r>
              <a:rPr lang="sv-SE"/>
              <a:t>September 2024</a:t>
            </a:r>
            <a:endParaRPr lang="en-US"/>
          </a:p>
        </p:txBody>
      </p:sp>
      <p:sp>
        <p:nvSpPr>
          <p:cNvPr id="10" name="Text Placeholder 9">
            <a:extLst>
              <a:ext uri="{FF2B5EF4-FFF2-40B4-BE49-F238E27FC236}">
                <a16:creationId xmlns:a16="http://schemas.microsoft.com/office/drawing/2014/main" id="{A6A5479C-4A2A-8037-A03C-1CAD5387EE0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49A9F0A4-1AC7-0E75-C51B-D80BCB3668BD}"/>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28861092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 Columns, Light Callou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dirty="0" err="1"/>
              <a:t>Trakasseribarometern</a:t>
            </a:r>
            <a:r>
              <a:rPr lang="en-US" dirty="0"/>
              <a:t> 2024</a:t>
            </a:r>
          </a:p>
        </p:txBody>
      </p:sp>
      <p:sp>
        <p:nvSpPr>
          <p:cNvPr id="6" name="Content Placeholder 14">
            <a:extLst>
              <a:ext uri="{FF2B5EF4-FFF2-40B4-BE49-F238E27FC236}">
                <a16:creationId xmlns:a16="http://schemas.microsoft.com/office/drawing/2014/main" id="{DC8D367F-ABDA-6E46-A37D-C12D0005BFC0}"/>
              </a:ext>
            </a:extLst>
          </p:cNvPr>
          <p:cNvSpPr>
            <a:spLocks noGrp="1"/>
          </p:cNvSpPr>
          <p:nvPr>
            <p:ph sz="quarter" idx="28"/>
          </p:nvPr>
        </p:nvSpPr>
        <p:spPr>
          <a:xfrm>
            <a:off x="460375" y="1658938"/>
            <a:ext cx="36068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4">
            <a:extLst>
              <a:ext uri="{FF2B5EF4-FFF2-40B4-BE49-F238E27FC236}">
                <a16:creationId xmlns:a16="http://schemas.microsoft.com/office/drawing/2014/main" id="{8F27D309-7D35-C014-CAC9-5F5FA628851B}"/>
              </a:ext>
            </a:extLst>
          </p:cNvPr>
          <p:cNvSpPr>
            <a:spLocks noGrp="1"/>
          </p:cNvSpPr>
          <p:nvPr>
            <p:ph sz="quarter" idx="29"/>
          </p:nvPr>
        </p:nvSpPr>
        <p:spPr>
          <a:xfrm>
            <a:off x="4298950" y="1658938"/>
            <a:ext cx="3598862"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0">
            <a:extLst>
              <a:ext uri="{FF2B5EF4-FFF2-40B4-BE49-F238E27FC236}">
                <a16:creationId xmlns:a16="http://schemas.microsoft.com/office/drawing/2014/main" id="{1371E360-ADA1-17C5-01A7-8BBC09FA9648}"/>
              </a:ext>
            </a:extLst>
          </p:cNvPr>
          <p:cNvSpPr>
            <a:spLocks noGrp="1"/>
          </p:cNvSpPr>
          <p:nvPr>
            <p:ph type="body" sz="quarter" idx="27"/>
          </p:nvPr>
        </p:nvSpPr>
        <p:spPr>
          <a:xfrm>
            <a:off x="8121650" y="1759132"/>
            <a:ext cx="3606800" cy="4651194"/>
          </a:xfrm>
          <a:solidFill>
            <a:schemeClr val="bg2"/>
          </a:solidFill>
        </p:spPr>
        <p:txBody>
          <a:bodyPr lIns="274320" tIns="457200" rIns="274320" bIns="228600"/>
          <a:lstStyle>
            <a:lvl1pPr>
              <a:defRPr sz="1600">
                <a:solidFill>
                  <a:schemeClr val="tx1"/>
                </a:solidFill>
              </a:defRPr>
            </a:lvl1pPr>
            <a:lvl2pPr>
              <a:defRPr sz="1800">
                <a:solidFill>
                  <a:schemeClr val="accent6"/>
                </a:solidFill>
              </a:defRPr>
            </a:lvl2pPr>
            <a:lvl3pPr>
              <a:buClr>
                <a:schemeClr val="accent6"/>
              </a:buClr>
              <a:defRPr sz="1400">
                <a:solidFill>
                  <a:schemeClr val="tx1"/>
                </a:solidFill>
              </a:defRPr>
            </a:lvl3pPr>
            <a:lvl4pPr marL="0" indent="0">
              <a:buClr>
                <a:schemeClr val="bg2"/>
              </a:buClr>
              <a:buFontTx/>
              <a:buNone/>
              <a:defRPr sz="2800" b="0" i="0">
                <a:solidFill>
                  <a:schemeClr val="accent6"/>
                </a:solidFill>
                <a:latin typeface="Georgia" panose="02040502050405020303" pitchFamily="18" charset="0"/>
              </a:defRPr>
            </a:lvl4pPr>
            <a:lvl5pPr marL="0" indent="0">
              <a:buClr>
                <a:schemeClr val="bg2"/>
              </a:buClr>
              <a:buFontTx/>
              <a:buNone/>
              <a:defRPr sz="5400" b="0" i="0">
                <a:solidFill>
                  <a:schemeClr val="accent6"/>
                </a:solidFill>
                <a:latin typeface="Georgia" panose="02040502050405020303" pitchFamily="18" charset="0"/>
              </a:defRPr>
            </a:lvl5pPr>
            <a:lvl6pPr>
              <a:buFontTx/>
              <a:buNone/>
              <a:defRPr sz="1400" b="0">
                <a:solidFill>
                  <a:schemeClr val="tx1"/>
                </a:solidFill>
                <a:latin typeface="+mn-lt"/>
              </a:defRPr>
            </a:lvl6pPr>
            <a:lvl7pPr>
              <a:buFontTx/>
              <a:buNone/>
              <a:defRPr sz="1400" b="0">
                <a:solidFill>
                  <a:schemeClr val="tx1"/>
                </a:solidFill>
                <a:latin typeface="+mn-lt"/>
              </a:defRPr>
            </a:lvl7pPr>
            <a:lvl8pPr marL="0" indent="0">
              <a:buClr>
                <a:schemeClr val="bg2"/>
              </a:buClr>
              <a:buFontTx/>
              <a:buNone/>
              <a:defRPr sz="1400" b="0">
                <a:solidFill>
                  <a:schemeClr val="tx1"/>
                </a:solidFill>
                <a:latin typeface="+mn-lt"/>
              </a:defRPr>
            </a:lvl8pPr>
            <a:lvl9pPr>
              <a:defRPr sz="1400" b="0">
                <a:solidFill>
                  <a:schemeClr val="tx1"/>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FE79E38B-C471-6E87-FFEA-0FA69CFDEFFB}"/>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F153127B-B643-038E-B1D2-04AE3AD46317}"/>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31C38E36-7B31-8302-04A0-4AAB0DE94B17}"/>
              </a:ext>
            </a:extLst>
          </p:cNvPr>
          <p:cNvSpPr>
            <a:spLocks noGrp="1"/>
          </p:cNvSpPr>
          <p:nvPr>
            <p:ph type="dt" sz="half" idx="30"/>
          </p:nvPr>
        </p:nvSpPr>
        <p:spPr/>
        <p:txBody>
          <a:bodyPr/>
          <a:lstStyle/>
          <a:p>
            <a:r>
              <a:rPr lang="sv-SE"/>
              <a:t>September 2024</a:t>
            </a:r>
            <a:endParaRPr lang="en-US"/>
          </a:p>
        </p:txBody>
      </p:sp>
      <p:sp>
        <p:nvSpPr>
          <p:cNvPr id="3" name="Rectangle 2">
            <a:extLst>
              <a:ext uri="{FF2B5EF4-FFF2-40B4-BE49-F238E27FC236}">
                <a16:creationId xmlns:a16="http://schemas.microsoft.com/office/drawing/2014/main" id="{EC726F66-7E59-28CD-9256-81E613F2B59A}"/>
              </a:ext>
            </a:extLst>
          </p:cNvPr>
          <p:cNvSpPr/>
          <p:nvPr userDrawn="1"/>
        </p:nvSpPr>
        <p:spPr bwMode="auto">
          <a:xfrm>
            <a:off x="8121649" y="1658938"/>
            <a:ext cx="3606800" cy="100194"/>
          </a:xfrm>
          <a:prstGeom prst="rect">
            <a:avLst/>
          </a:prstGeom>
          <a:solidFill>
            <a:schemeClr val="accent5"/>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10" name="Text Placeholder 9">
            <a:extLst>
              <a:ext uri="{FF2B5EF4-FFF2-40B4-BE49-F238E27FC236}">
                <a16:creationId xmlns:a16="http://schemas.microsoft.com/office/drawing/2014/main" id="{A61611B4-7533-76BE-D401-11F2E0E7B2D6}"/>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ED215BA1-5809-6284-1598-62FD8AAA9011}"/>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23954904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 Columns">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460374" y="1653482"/>
            <a:ext cx="2638426"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3">
            <a:extLst>
              <a:ext uri="{FF2B5EF4-FFF2-40B4-BE49-F238E27FC236}">
                <a16:creationId xmlns:a16="http://schemas.microsoft.com/office/drawing/2014/main" id="{3E6E6D41-C845-1506-E31A-A9C453401795}"/>
              </a:ext>
            </a:extLst>
          </p:cNvPr>
          <p:cNvSpPr>
            <a:spLocks noGrp="1"/>
          </p:cNvSpPr>
          <p:nvPr>
            <p:ph type="body" sz="quarter" idx="28"/>
          </p:nvPr>
        </p:nvSpPr>
        <p:spPr>
          <a:xfrm>
            <a:off x="3341158" y="1653482"/>
            <a:ext cx="2638426"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42864C-4722-74A5-ADF2-58C336DC5E2D}"/>
              </a:ext>
            </a:extLst>
          </p:cNvPr>
          <p:cNvSpPr>
            <a:spLocks noGrp="1"/>
          </p:cNvSpPr>
          <p:nvPr>
            <p:ph type="body" sz="quarter" idx="29"/>
          </p:nvPr>
        </p:nvSpPr>
        <p:spPr>
          <a:xfrm>
            <a:off x="6221942" y="1653482"/>
            <a:ext cx="2638426"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13F6FA7A-9F5D-B335-53CA-252EAE3E77B9}"/>
              </a:ext>
            </a:extLst>
          </p:cNvPr>
          <p:cNvSpPr>
            <a:spLocks noGrp="1"/>
          </p:cNvSpPr>
          <p:nvPr>
            <p:ph type="body" sz="quarter" idx="30"/>
          </p:nvPr>
        </p:nvSpPr>
        <p:spPr>
          <a:xfrm>
            <a:off x="9102726" y="1653482"/>
            <a:ext cx="2625721"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11">
            <a:extLst>
              <a:ext uri="{FF2B5EF4-FFF2-40B4-BE49-F238E27FC236}">
                <a16:creationId xmlns:a16="http://schemas.microsoft.com/office/drawing/2014/main" id="{755E3A3D-6EED-3CD2-0277-42EA68748EC4}"/>
              </a:ext>
            </a:extLst>
          </p:cNvPr>
          <p:cNvSpPr>
            <a:spLocks noGrp="1"/>
          </p:cNvSpPr>
          <p:nvPr>
            <p:ph type="ftr" sz="quarter" idx="31"/>
          </p:nvPr>
        </p:nvSpPr>
        <p:spPr/>
        <p:txBody>
          <a:bodyPr/>
          <a:lstStyle/>
          <a:p>
            <a:r>
              <a:rPr lang="en-US" dirty="0" err="1"/>
              <a:t>Trakasseribarometern</a:t>
            </a:r>
            <a:r>
              <a:rPr lang="en-US" dirty="0"/>
              <a:t> 2024</a:t>
            </a:r>
          </a:p>
        </p:txBody>
      </p:sp>
      <p:cxnSp>
        <p:nvCxnSpPr>
          <p:cNvPr id="2" name="Straight Connector 1">
            <a:extLst>
              <a:ext uri="{FF2B5EF4-FFF2-40B4-BE49-F238E27FC236}">
                <a16:creationId xmlns:a16="http://schemas.microsoft.com/office/drawing/2014/main" id="{F4B6F1D4-6C09-AE79-2BD5-4F7A65E34B10}"/>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5AA9A0DB-5A5E-4EF3-AB35-C9495BDF5298}"/>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819728E1-C36C-710E-DEA1-AB0370AC01B5}"/>
              </a:ext>
            </a:extLst>
          </p:cNvPr>
          <p:cNvSpPr>
            <a:spLocks noGrp="1"/>
          </p:cNvSpPr>
          <p:nvPr>
            <p:ph type="dt" sz="half" idx="32"/>
          </p:nvPr>
        </p:nvSpPr>
        <p:spPr/>
        <p:txBody>
          <a:bodyPr/>
          <a:lstStyle/>
          <a:p>
            <a:r>
              <a:rPr lang="sv-SE"/>
              <a:t>September 2024</a:t>
            </a:r>
            <a:endParaRPr lang="en-US"/>
          </a:p>
        </p:txBody>
      </p:sp>
      <p:sp>
        <p:nvSpPr>
          <p:cNvPr id="10" name="Text Placeholder 9">
            <a:extLst>
              <a:ext uri="{FF2B5EF4-FFF2-40B4-BE49-F238E27FC236}">
                <a16:creationId xmlns:a16="http://schemas.microsoft.com/office/drawing/2014/main" id="{08365DED-D246-07BF-5620-4F74563D0B94}"/>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CD20A0B8-F6AA-25CB-F8FD-FAE0B6815773}"/>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6471026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 Columns, CV">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460374" y="4470491"/>
            <a:ext cx="2555876" cy="1968408"/>
          </a:xfrm>
        </p:spPr>
        <p:txBody>
          <a:bodyPr/>
          <a:lstStyle>
            <a:lvl1pPr>
              <a:defRPr sz="1400"/>
            </a:lvl1pPr>
            <a:lvl2pPr>
              <a:defRPr sz="1400"/>
            </a:lvl2pPr>
          </a:lstStyle>
          <a:p>
            <a:pPr lvl="0"/>
            <a:r>
              <a:rPr lang="en-US"/>
              <a:t>Click to edit Master text styles</a:t>
            </a:r>
          </a:p>
        </p:txBody>
      </p:sp>
      <p:sp>
        <p:nvSpPr>
          <p:cNvPr id="3" name="Text Placeholder 3">
            <a:extLst>
              <a:ext uri="{FF2B5EF4-FFF2-40B4-BE49-F238E27FC236}">
                <a16:creationId xmlns:a16="http://schemas.microsoft.com/office/drawing/2014/main" id="{3E6E6D41-C845-1506-E31A-A9C453401795}"/>
              </a:ext>
            </a:extLst>
          </p:cNvPr>
          <p:cNvSpPr>
            <a:spLocks noGrp="1"/>
          </p:cNvSpPr>
          <p:nvPr>
            <p:ph type="body" sz="quarter" idx="28"/>
          </p:nvPr>
        </p:nvSpPr>
        <p:spPr>
          <a:xfrm>
            <a:off x="3341158" y="1674901"/>
            <a:ext cx="2640542" cy="4763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42864C-4722-74A5-ADF2-58C336DC5E2D}"/>
              </a:ext>
            </a:extLst>
          </p:cNvPr>
          <p:cNvSpPr>
            <a:spLocks noGrp="1"/>
          </p:cNvSpPr>
          <p:nvPr>
            <p:ph type="body" sz="quarter" idx="29"/>
          </p:nvPr>
        </p:nvSpPr>
        <p:spPr>
          <a:xfrm>
            <a:off x="6221942" y="1674901"/>
            <a:ext cx="2638426" cy="4763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13F6FA7A-9F5D-B335-53CA-252EAE3E77B9}"/>
              </a:ext>
            </a:extLst>
          </p:cNvPr>
          <p:cNvSpPr>
            <a:spLocks noGrp="1"/>
          </p:cNvSpPr>
          <p:nvPr>
            <p:ph type="body" sz="quarter" idx="30"/>
          </p:nvPr>
        </p:nvSpPr>
        <p:spPr>
          <a:xfrm>
            <a:off x="9166224" y="1674901"/>
            <a:ext cx="2574927" cy="4763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a:extLst>
              <a:ext uri="{FF2B5EF4-FFF2-40B4-BE49-F238E27FC236}">
                <a16:creationId xmlns:a16="http://schemas.microsoft.com/office/drawing/2014/main" id="{AA0DD44C-36F8-6C9C-B8C5-1D30203AA2CA}"/>
              </a:ext>
            </a:extLst>
          </p:cNvPr>
          <p:cNvSpPr>
            <a:spLocks noGrp="1"/>
          </p:cNvSpPr>
          <p:nvPr>
            <p:ph type="pic" sz="quarter" idx="31" hasCustomPrompt="1"/>
          </p:nvPr>
        </p:nvSpPr>
        <p:spPr>
          <a:xfrm>
            <a:off x="460374" y="1674902"/>
            <a:ext cx="2555876" cy="2555876"/>
          </a:xfrm>
          <a:custGeom>
            <a:avLst/>
            <a:gdLst>
              <a:gd name="connsiteX0" fmla="*/ 1319213 w 2638426"/>
              <a:gd name="connsiteY0" fmla="*/ 0 h 2638426"/>
              <a:gd name="connsiteX1" fmla="*/ 2638426 w 2638426"/>
              <a:gd name="connsiteY1" fmla="*/ 1319213 h 2638426"/>
              <a:gd name="connsiteX2" fmla="*/ 1319213 w 2638426"/>
              <a:gd name="connsiteY2" fmla="*/ 2638426 h 2638426"/>
              <a:gd name="connsiteX3" fmla="*/ 0 w 2638426"/>
              <a:gd name="connsiteY3" fmla="*/ 1319213 h 2638426"/>
              <a:gd name="connsiteX4" fmla="*/ 1319213 w 2638426"/>
              <a:gd name="connsiteY4" fmla="*/ 0 h 2638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8426" h="2638426">
                <a:moveTo>
                  <a:pt x="1319213" y="0"/>
                </a:moveTo>
                <a:cubicBezTo>
                  <a:pt x="2047794" y="0"/>
                  <a:pt x="2638426" y="590632"/>
                  <a:pt x="2638426" y="1319213"/>
                </a:cubicBezTo>
                <a:cubicBezTo>
                  <a:pt x="2638426" y="2047794"/>
                  <a:pt x="2047794" y="2638426"/>
                  <a:pt x="1319213" y="2638426"/>
                </a:cubicBezTo>
                <a:cubicBezTo>
                  <a:pt x="590632" y="2638426"/>
                  <a:pt x="0" y="2047794"/>
                  <a:pt x="0" y="1319213"/>
                </a:cubicBezTo>
                <a:cubicBezTo>
                  <a:pt x="0" y="590632"/>
                  <a:pt x="590632" y="0"/>
                  <a:pt x="1319213" y="0"/>
                </a:cubicBezTo>
                <a:close/>
              </a:path>
            </a:pathLst>
          </a:custGeom>
          <a:solidFill>
            <a:schemeClr val="bg1">
              <a:lumMod val="75000"/>
            </a:schemeClr>
          </a:solidFill>
        </p:spPr>
        <p:txBody>
          <a:bodyPr wrap="square" tIns="731520">
            <a:noAutofit/>
          </a:bodyPr>
          <a:lstStyle>
            <a:lvl1pPr algn="ctr">
              <a:defRPr/>
            </a:lvl1pPr>
          </a:lstStyle>
          <a:p>
            <a:r>
              <a:rPr lang="en-US"/>
              <a:t>image</a:t>
            </a:r>
          </a:p>
        </p:txBody>
      </p:sp>
      <p:cxnSp>
        <p:nvCxnSpPr>
          <p:cNvPr id="2" name="Straight Connector 1">
            <a:extLst>
              <a:ext uri="{FF2B5EF4-FFF2-40B4-BE49-F238E27FC236}">
                <a16:creationId xmlns:a16="http://schemas.microsoft.com/office/drawing/2014/main" id="{ECF070E6-F974-17A0-DA2D-4E5C0C0DF05A}"/>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278E367A-2EC9-0257-3D80-776E173566CD}"/>
              </a:ext>
            </a:extLst>
          </p:cNvPr>
          <p:cNvSpPr>
            <a:spLocks noGrp="1"/>
          </p:cNvSpPr>
          <p:nvPr>
            <p:ph type="title" hasCustomPrompt="1"/>
          </p:nvPr>
        </p:nvSpPr>
        <p:spPr/>
        <p:txBody>
          <a:bodyPr/>
          <a:lstStyle/>
          <a:p>
            <a:r>
              <a:rPr lang="en-US"/>
              <a:t>Content page headline 32pt Georgia, one line only</a:t>
            </a:r>
          </a:p>
        </p:txBody>
      </p:sp>
      <p:sp>
        <p:nvSpPr>
          <p:cNvPr id="15" name="Footer Placeholder 14">
            <a:extLst>
              <a:ext uri="{FF2B5EF4-FFF2-40B4-BE49-F238E27FC236}">
                <a16:creationId xmlns:a16="http://schemas.microsoft.com/office/drawing/2014/main" id="{880D46D7-4DBA-A8FC-EA72-74A7CF58E8BC}"/>
              </a:ext>
            </a:extLst>
          </p:cNvPr>
          <p:cNvSpPr>
            <a:spLocks noGrp="1"/>
          </p:cNvSpPr>
          <p:nvPr>
            <p:ph type="ftr" sz="quarter" idx="32"/>
          </p:nvPr>
        </p:nvSpPr>
        <p:spPr/>
        <p:txBody>
          <a:bodyPr/>
          <a:lstStyle/>
          <a:p>
            <a:r>
              <a:rPr lang="en-US" dirty="0" err="1"/>
              <a:t>Trakasseribarometern</a:t>
            </a:r>
            <a:r>
              <a:rPr lang="en-US" dirty="0"/>
              <a:t> 2024</a:t>
            </a:r>
          </a:p>
        </p:txBody>
      </p:sp>
      <p:sp>
        <p:nvSpPr>
          <p:cNvPr id="7" name="Date Placeholder 6">
            <a:extLst>
              <a:ext uri="{FF2B5EF4-FFF2-40B4-BE49-F238E27FC236}">
                <a16:creationId xmlns:a16="http://schemas.microsoft.com/office/drawing/2014/main" id="{F8F36444-3A16-4B14-1C92-A0604FE434BA}"/>
              </a:ext>
            </a:extLst>
          </p:cNvPr>
          <p:cNvSpPr>
            <a:spLocks noGrp="1"/>
          </p:cNvSpPr>
          <p:nvPr>
            <p:ph type="dt" sz="half" idx="33"/>
          </p:nvPr>
        </p:nvSpPr>
        <p:spPr/>
        <p:txBody>
          <a:bodyPr/>
          <a:lstStyle/>
          <a:p>
            <a:r>
              <a:rPr lang="sv-SE"/>
              <a:t>September 2024</a:t>
            </a:r>
            <a:endParaRPr lang="en-US"/>
          </a:p>
        </p:txBody>
      </p:sp>
      <p:sp>
        <p:nvSpPr>
          <p:cNvPr id="10" name="Text Placeholder 9">
            <a:extLst>
              <a:ext uri="{FF2B5EF4-FFF2-40B4-BE49-F238E27FC236}">
                <a16:creationId xmlns:a16="http://schemas.microsoft.com/office/drawing/2014/main" id="{6419ECEB-54C8-4AC2-A78E-171600F198DA}"/>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2973092A-E3AA-CD1B-FD9A-683BDD278C4E}"/>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2100668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 Columns, Al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3016251" y="1658938"/>
            <a:ext cx="6149974"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3">
            <a:extLst>
              <a:ext uri="{FF2B5EF4-FFF2-40B4-BE49-F238E27FC236}">
                <a16:creationId xmlns:a16="http://schemas.microsoft.com/office/drawing/2014/main" id="{793038B3-F334-1D28-60A2-F0F0648ECDAC}"/>
              </a:ext>
            </a:extLst>
          </p:cNvPr>
          <p:cNvSpPr>
            <a:spLocks noGrp="1"/>
          </p:cNvSpPr>
          <p:nvPr>
            <p:ph type="body" sz="quarter" idx="27"/>
          </p:nvPr>
        </p:nvSpPr>
        <p:spPr>
          <a:xfrm>
            <a:off x="94075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F8F415-3C54-88F6-A578-1CA9E51FE398}"/>
              </a:ext>
            </a:extLst>
          </p:cNvPr>
          <p:cNvSpPr>
            <a:spLocks noGrp="1"/>
          </p:cNvSpPr>
          <p:nvPr>
            <p:ph type="body" sz="quarter" idx="28"/>
          </p:nvPr>
        </p:nvSpPr>
        <p:spPr>
          <a:xfrm>
            <a:off x="460374"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4A8ED95-D6D9-FAFC-DE3A-F258B0A027A0}"/>
              </a:ext>
            </a:extLst>
          </p:cNvPr>
          <p:cNvSpPr>
            <a:spLocks noGrp="1"/>
          </p:cNvSpPr>
          <p:nvPr>
            <p:ph type="ftr" sz="quarter" idx="29"/>
          </p:nvPr>
        </p:nvSpPr>
        <p:spPr/>
        <p:txBody>
          <a:bodyPr/>
          <a:lstStyle/>
          <a:p>
            <a:r>
              <a:rPr lang="en-US" dirty="0" err="1"/>
              <a:t>Trakasseribarometern</a:t>
            </a:r>
            <a:r>
              <a:rPr lang="en-US" dirty="0"/>
              <a:t> 2024</a:t>
            </a:r>
          </a:p>
        </p:txBody>
      </p:sp>
      <p:cxnSp>
        <p:nvCxnSpPr>
          <p:cNvPr id="5" name="Straight Connector 4">
            <a:extLst>
              <a:ext uri="{FF2B5EF4-FFF2-40B4-BE49-F238E27FC236}">
                <a16:creationId xmlns:a16="http://schemas.microsoft.com/office/drawing/2014/main" id="{5FF276FB-E878-7F27-1189-9FEB07B09F0E}"/>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BCB4F00E-7F8D-0032-B618-374F48BD6F7E}"/>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92BE4E63-D057-8EC3-5D1B-A4730FE1720B}"/>
              </a:ext>
            </a:extLst>
          </p:cNvPr>
          <p:cNvSpPr>
            <a:spLocks noGrp="1"/>
          </p:cNvSpPr>
          <p:nvPr>
            <p:ph type="dt" sz="half" idx="30"/>
          </p:nvPr>
        </p:nvSpPr>
        <p:spPr/>
        <p:txBody>
          <a:bodyPr/>
          <a:lstStyle/>
          <a:p>
            <a:r>
              <a:rPr lang="sv-SE"/>
              <a:t>September 2024</a:t>
            </a:r>
            <a:endParaRPr lang="en-US"/>
          </a:p>
        </p:txBody>
      </p:sp>
      <p:sp>
        <p:nvSpPr>
          <p:cNvPr id="10" name="Text Placeholder 9">
            <a:extLst>
              <a:ext uri="{FF2B5EF4-FFF2-40B4-BE49-F238E27FC236}">
                <a16:creationId xmlns:a16="http://schemas.microsoft.com/office/drawing/2014/main" id="{0960E180-5EA5-656A-01E8-565DE3670D75}"/>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C0663B31-AD6D-053C-929F-DAE04166118E}"/>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42369828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3 Right">
    <p:bg>
      <p:bgPr>
        <a:solidFill>
          <a:schemeClr val="bg1"/>
        </a:solidFill>
        <a:effectLst/>
      </p:bgPr>
    </p:bg>
    <p:spTree>
      <p:nvGrpSpPr>
        <p:cNvPr id="1" name=""/>
        <p:cNvGrpSpPr/>
        <p:nvPr/>
      </p:nvGrpSpPr>
      <p:grpSpPr>
        <a:xfrm>
          <a:off x="0" y="0"/>
          <a:ext cx="0" cy="0"/>
          <a:chOff x="0" y="0"/>
          <a:chExt cx="0" cy="0"/>
        </a:xfrm>
      </p:grpSpPr>
      <p:sp>
        <p:nvSpPr>
          <p:cNvPr id="7" name="Content Placeholder 14">
            <a:extLst>
              <a:ext uri="{FF2B5EF4-FFF2-40B4-BE49-F238E27FC236}">
                <a16:creationId xmlns:a16="http://schemas.microsoft.com/office/drawing/2014/main" id="{FDDBC640-4196-54D2-F247-C183F2E0813B}"/>
              </a:ext>
            </a:extLst>
          </p:cNvPr>
          <p:cNvSpPr>
            <a:spLocks noGrp="1"/>
          </p:cNvSpPr>
          <p:nvPr>
            <p:ph sz="quarter" idx="12"/>
          </p:nvPr>
        </p:nvSpPr>
        <p:spPr>
          <a:xfrm>
            <a:off x="460376" y="1658938"/>
            <a:ext cx="3606800"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ontent Placeholder 14">
            <a:extLst>
              <a:ext uri="{FF2B5EF4-FFF2-40B4-BE49-F238E27FC236}">
                <a16:creationId xmlns:a16="http://schemas.microsoft.com/office/drawing/2014/main" id="{18B777E7-71DA-148C-1C80-4499C6271E29}"/>
              </a:ext>
            </a:extLst>
          </p:cNvPr>
          <p:cNvSpPr>
            <a:spLocks noGrp="1"/>
          </p:cNvSpPr>
          <p:nvPr>
            <p:ph sz="quarter" idx="24"/>
          </p:nvPr>
        </p:nvSpPr>
        <p:spPr>
          <a:xfrm>
            <a:off x="4305300" y="1658938"/>
            <a:ext cx="7423150"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4A3F0A2A-DFFF-0033-DE99-007054C6F26C}"/>
              </a:ext>
            </a:extLst>
          </p:cNvPr>
          <p:cNvSpPr>
            <a:spLocks noGrp="1"/>
          </p:cNvSpPr>
          <p:nvPr>
            <p:ph type="ftr" sz="quarter" idx="25"/>
          </p:nvPr>
        </p:nvSpPr>
        <p:spPr/>
        <p:txBody>
          <a:bodyPr/>
          <a:lstStyle/>
          <a:p>
            <a:r>
              <a:rPr lang="en-US" dirty="0" err="1"/>
              <a:t>Trakasseribarometern</a:t>
            </a:r>
            <a:r>
              <a:rPr lang="en-US" dirty="0"/>
              <a:t> 2024</a:t>
            </a:r>
          </a:p>
        </p:txBody>
      </p:sp>
      <p:cxnSp>
        <p:nvCxnSpPr>
          <p:cNvPr id="2" name="Straight Connector 1">
            <a:extLst>
              <a:ext uri="{FF2B5EF4-FFF2-40B4-BE49-F238E27FC236}">
                <a16:creationId xmlns:a16="http://schemas.microsoft.com/office/drawing/2014/main" id="{ABA7C5E3-1248-197F-BE99-0A6C6A074B7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93BD7911-5C92-592A-A596-522A13A32AA4}"/>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C64B643B-A292-870A-93CB-F46E391FD3AA}"/>
              </a:ext>
            </a:extLst>
          </p:cNvPr>
          <p:cNvSpPr>
            <a:spLocks noGrp="1"/>
          </p:cNvSpPr>
          <p:nvPr>
            <p:ph type="dt" sz="half" idx="26"/>
          </p:nvPr>
        </p:nvSpPr>
        <p:spPr/>
        <p:txBody>
          <a:bodyPr/>
          <a:lstStyle/>
          <a:p>
            <a:r>
              <a:rPr lang="sv-SE"/>
              <a:t>September 2024</a:t>
            </a:r>
            <a:endParaRPr lang="en-US"/>
          </a:p>
        </p:txBody>
      </p:sp>
      <p:sp>
        <p:nvSpPr>
          <p:cNvPr id="6" name="Text Placeholder 9">
            <a:extLst>
              <a:ext uri="{FF2B5EF4-FFF2-40B4-BE49-F238E27FC236}">
                <a16:creationId xmlns:a16="http://schemas.microsoft.com/office/drawing/2014/main" id="{64690ACF-0A98-532A-28D8-C10948A11DB7}"/>
              </a:ext>
            </a:extLst>
          </p:cNvPr>
          <p:cNvSpPr>
            <a:spLocks noGrp="1"/>
          </p:cNvSpPr>
          <p:nvPr>
            <p:ph type="body" sz="quarter" idx="27"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B829BAB5-2101-E944-14AD-4F8F0478ADDC}"/>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16635741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3 Left">
    <p:bg>
      <p:bgPr>
        <a:solidFill>
          <a:schemeClr val="bg1"/>
        </a:solidFill>
        <a:effectLst/>
      </p:bgPr>
    </p:bg>
    <p:spTree>
      <p:nvGrpSpPr>
        <p:cNvPr id="1" name=""/>
        <p:cNvGrpSpPr/>
        <p:nvPr/>
      </p:nvGrpSpPr>
      <p:grpSpPr>
        <a:xfrm>
          <a:off x="0" y="0"/>
          <a:ext cx="0" cy="0"/>
          <a:chOff x="0" y="0"/>
          <a:chExt cx="0" cy="0"/>
        </a:xfrm>
      </p:grpSpPr>
      <p:sp>
        <p:nvSpPr>
          <p:cNvPr id="7" name="Content Placeholder 14">
            <a:extLst>
              <a:ext uri="{FF2B5EF4-FFF2-40B4-BE49-F238E27FC236}">
                <a16:creationId xmlns:a16="http://schemas.microsoft.com/office/drawing/2014/main" id="{FDDBC640-4196-54D2-F247-C183F2E0813B}"/>
              </a:ext>
            </a:extLst>
          </p:cNvPr>
          <p:cNvSpPr>
            <a:spLocks noGrp="1"/>
          </p:cNvSpPr>
          <p:nvPr>
            <p:ph sz="quarter" idx="12"/>
          </p:nvPr>
        </p:nvSpPr>
        <p:spPr>
          <a:xfrm>
            <a:off x="460376" y="1658938"/>
            <a:ext cx="7439024"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ontent Placeholder 14">
            <a:extLst>
              <a:ext uri="{FF2B5EF4-FFF2-40B4-BE49-F238E27FC236}">
                <a16:creationId xmlns:a16="http://schemas.microsoft.com/office/drawing/2014/main" id="{18B777E7-71DA-148C-1C80-4499C6271E29}"/>
              </a:ext>
            </a:extLst>
          </p:cNvPr>
          <p:cNvSpPr>
            <a:spLocks noGrp="1"/>
          </p:cNvSpPr>
          <p:nvPr>
            <p:ph sz="quarter" idx="24"/>
          </p:nvPr>
        </p:nvSpPr>
        <p:spPr>
          <a:xfrm>
            <a:off x="8124825" y="1658938"/>
            <a:ext cx="3603624"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10882FC5-F413-E97F-C024-976702AD4C4C}"/>
              </a:ext>
            </a:extLst>
          </p:cNvPr>
          <p:cNvSpPr>
            <a:spLocks noGrp="1"/>
          </p:cNvSpPr>
          <p:nvPr>
            <p:ph type="ftr" sz="quarter" idx="25"/>
          </p:nvPr>
        </p:nvSpPr>
        <p:spPr/>
        <p:txBody>
          <a:bodyPr/>
          <a:lstStyle/>
          <a:p>
            <a:r>
              <a:rPr lang="en-US" dirty="0" err="1"/>
              <a:t>Trakasseribarometern</a:t>
            </a:r>
            <a:r>
              <a:rPr lang="en-US" dirty="0"/>
              <a:t> 2024</a:t>
            </a:r>
          </a:p>
        </p:txBody>
      </p:sp>
      <p:cxnSp>
        <p:nvCxnSpPr>
          <p:cNvPr id="2" name="Straight Connector 1">
            <a:extLst>
              <a:ext uri="{FF2B5EF4-FFF2-40B4-BE49-F238E27FC236}">
                <a16:creationId xmlns:a16="http://schemas.microsoft.com/office/drawing/2014/main" id="{D3223C33-CC0C-375B-1550-324D8509F703}"/>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2353D4A6-DAAA-BDF8-DAB2-AF4F1FF4DAC3}"/>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BDA69648-2C7D-665C-0706-268A4AF9E12E}"/>
              </a:ext>
            </a:extLst>
          </p:cNvPr>
          <p:cNvSpPr>
            <a:spLocks noGrp="1"/>
          </p:cNvSpPr>
          <p:nvPr>
            <p:ph type="dt" sz="half" idx="26"/>
          </p:nvPr>
        </p:nvSpPr>
        <p:spPr/>
        <p:txBody>
          <a:bodyPr/>
          <a:lstStyle/>
          <a:p>
            <a:r>
              <a:rPr lang="sv-SE"/>
              <a:t>September 2024</a:t>
            </a:r>
            <a:endParaRPr lang="en-US"/>
          </a:p>
        </p:txBody>
      </p:sp>
      <p:sp>
        <p:nvSpPr>
          <p:cNvPr id="6" name="Text Placeholder 9">
            <a:extLst>
              <a:ext uri="{FF2B5EF4-FFF2-40B4-BE49-F238E27FC236}">
                <a16:creationId xmlns:a16="http://schemas.microsoft.com/office/drawing/2014/main" id="{FEBACFC1-431A-54B8-09FA-A1265BF93049}"/>
              </a:ext>
            </a:extLst>
          </p:cNvPr>
          <p:cNvSpPr>
            <a:spLocks noGrp="1"/>
          </p:cNvSpPr>
          <p:nvPr>
            <p:ph type="body" sz="quarter" idx="27"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731B4E4D-711D-67EC-1901-A64F9CBAEE8A}"/>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4299026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Columns Righ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460372" y="1658938"/>
            <a:ext cx="6175378"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5FD5B2-9496-3BE4-36E3-C8ACF1411814}"/>
              </a:ext>
            </a:extLst>
          </p:cNvPr>
          <p:cNvSpPr>
            <a:spLocks noGrp="1"/>
          </p:cNvSpPr>
          <p:nvPr>
            <p:ph type="body" sz="quarter" idx="26"/>
          </p:nvPr>
        </p:nvSpPr>
        <p:spPr>
          <a:xfrm>
            <a:off x="68421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94075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81BD6FED-2DE1-67A9-A2CC-5799430B4300}"/>
              </a:ext>
            </a:extLst>
          </p:cNvPr>
          <p:cNvSpPr>
            <a:spLocks noGrp="1"/>
          </p:cNvSpPr>
          <p:nvPr>
            <p:ph type="ftr" sz="quarter" idx="28"/>
          </p:nvPr>
        </p:nvSpPr>
        <p:spPr/>
        <p:txBody>
          <a:bodyPr/>
          <a:lstStyle/>
          <a:p>
            <a:r>
              <a:rPr lang="en-US" dirty="0" err="1"/>
              <a:t>Trakasseribarometern</a:t>
            </a:r>
            <a:r>
              <a:rPr lang="en-US" dirty="0"/>
              <a:t> 2024</a:t>
            </a:r>
          </a:p>
        </p:txBody>
      </p:sp>
      <p:cxnSp>
        <p:nvCxnSpPr>
          <p:cNvPr id="3" name="Straight Connector 2">
            <a:extLst>
              <a:ext uri="{FF2B5EF4-FFF2-40B4-BE49-F238E27FC236}">
                <a16:creationId xmlns:a16="http://schemas.microsoft.com/office/drawing/2014/main" id="{8D2FF9C5-9604-5F83-AF9F-421578AFA00B}"/>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0EA18464-CE92-0EAD-794D-51E6D7165004}"/>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0BC7C422-BF7C-9D1D-A129-FE94057BCCE6}"/>
              </a:ext>
            </a:extLst>
          </p:cNvPr>
          <p:cNvSpPr>
            <a:spLocks noGrp="1"/>
          </p:cNvSpPr>
          <p:nvPr>
            <p:ph type="dt" sz="half" idx="29"/>
          </p:nvPr>
        </p:nvSpPr>
        <p:spPr/>
        <p:txBody>
          <a:bodyPr/>
          <a:lstStyle/>
          <a:p>
            <a:r>
              <a:rPr lang="sv-SE"/>
              <a:t>September 2024</a:t>
            </a:r>
            <a:endParaRPr lang="en-US"/>
          </a:p>
        </p:txBody>
      </p:sp>
      <p:sp>
        <p:nvSpPr>
          <p:cNvPr id="10" name="Text Placeholder 9">
            <a:extLst>
              <a:ext uri="{FF2B5EF4-FFF2-40B4-BE49-F238E27FC236}">
                <a16:creationId xmlns:a16="http://schemas.microsoft.com/office/drawing/2014/main" id="{A77CB0B5-23F9-E058-C42C-1FC94041833F}"/>
              </a:ext>
            </a:extLst>
          </p:cNvPr>
          <p:cNvSpPr>
            <a:spLocks noGrp="1"/>
          </p:cNvSpPr>
          <p:nvPr>
            <p:ph type="body" sz="quarter" idx="30"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3B7AB012-C285-6484-FCD7-B1AEF09A2EF6}"/>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9769420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 Columns Lef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85FD5B2-9496-3BE4-36E3-C8ACF1411814}"/>
              </a:ext>
            </a:extLst>
          </p:cNvPr>
          <p:cNvSpPr>
            <a:spLocks noGrp="1"/>
          </p:cNvSpPr>
          <p:nvPr>
            <p:ph type="body" sz="quarter" idx="26"/>
          </p:nvPr>
        </p:nvSpPr>
        <p:spPr>
          <a:xfrm>
            <a:off x="4667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3016249" y="1658938"/>
            <a:ext cx="2333625"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81BD6FED-2DE1-67A9-A2CC-5799430B4300}"/>
              </a:ext>
            </a:extLst>
          </p:cNvPr>
          <p:cNvSpPr>
            <a:spLocks noGrp="1"/>
          </p:cNvSpPr>
          <p:nvPr>
            <p:ph type="ftr" sz="quarter" idx="28"/>
          </p:nvPr>
        </p:nvSpPr>
        <p:spPr/>
        <p:txBody>
          <a:bodyPr/>
          <a:lstStyle/>
          <a:p>
            <a:r>
              <a:rPr lang="en-US" dirty="0" err="1"/>
              <a:t>Trakasseribarometern</a:t>
            </a:r>
            <a:r>
              <a:rPr lang="en-US" dirty="0"/>
              <a:t> 2024</a:t>
            </a:r>
          </a:p>
        </p:txBody>
      </p:sp>
      <p:cxnSp>
        <p:nvCxnSpPr>
          <p:cNvPr id="3" name="Straight Connector 2">
            <a:extLst>
              <a:ext uri="{FF2B5EF4-FFF2-40B4-BE49-F238E27FC236}">
                <a16:creationId xmlns:a16="http://schemas.microsoft.com/office/drawing/2014/main" id="{2B949E5C-FAF8-51BC-861F-54AA8F9F90A8}"/>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A59383FD-1EE8-C149-028C-F8BB80CC2AB5}"/>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FE737B9A-9CC6-185B-DE4B-9C2E76E951A9}"/>
              </a:ext>
            </a:extLst>
          </p:cNvPr>
          <p:cNvSpPr>
            <a:spLocks noGrp="1"/>
          </p:cNvSpPr>
          <p:nvPr>
            <p:ph type="dt" sz="half" idx="29"/>
          </p:nvPr>
        </p:nvSpPr>
        <p:spPr/>
        <p:txBody>
          <a:bodyPr/>
          <a:lstStyle/>
          <a:p>
            <a:r>
              <a:rPr lang="sv-SE"/>
              <a:t>September 2024</a:t>
            </a:r>
            <a:endParaRPr lang="en-US"/>
          </a:p>
        </p:txBody>
      </p:sp>
      <p:sp>
        <p:nvSpPr>
          <p:cNvPr id="10" name="Content Placeholder 9">
            <a:extLst>
              <a:ext uri="{FF2B5EF4-FFF2-40B4-BE49-F238E27FC236}">
                <a16:creationId xmlns:a16="http://schemas.microsoft.com/office/drawing/2014/main" id="{778ADF8E-0F59-85E4-DCAF-A29200D81495}"/>
              </a:ext>
            </a:extLst>
          </p:cNvPr>
          <p:cNvSpPr>
            <a:spLocks noGrp="1"/>
          </p:cNvSpPr>
          <p:nvPr>
            <p:ph sz="quarter" idx="30"/>
          </p:nvPr>
        </p:nvSpPr>
        <p:spPr>
          <a:xfrm>
            <a:off x="5575298" y="1658937"/>
            <a:ext cx="6149941" cy="47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a:extLst>
              <a:ext uri="{FF2B5EF4-FFF2-40B4-BE49-F238E27FC236}">
                <a16:creationId xmlns:a16="http://schemas.microsoft.com/office/drawing/2014/main" id="{403FB9FC-DAAF-8CF5-C87C-2D5BCAD786AC}"/>
              </a:ext>
            </a:extLst>
          </p:cNvPr>
          <p:cNvSpPr>
            <a:spLocks noGrp="1"/>
          </p:cNvSpPr>
          <p:nvPr>
            <p:ph type="body" sz="quarter" idx="31"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419C988E-474C-906E-D72E-6B59E7EB86E4}"/>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11936550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4 Righ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460373" y="1658939"/>
            <a:ext cx="8705852"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9407525" y="1658939"/>
            <a:ext cx="2324100" cy="47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3FE3C69-60E9-6E41-43B1-6C38F5C4DDBF}"/>
              </a:ext>
            </a:extLst>
          </p:cNvPr>
          <p:cNvSpPr>
            <a:spLocks noGrp="1"/>
          </p:cNvSpPr>
          <p:nvPr>
            <p:ph type="ftr" sz="quarter" idx="28"/>
          </p:nvPr>
        </p:nvSpPr>
        <p:spPr/>
        <p:txBody>
          <a:bodyPr/>
          <a:lstStyle/>
          <a:p>
            <a:r>
              <a:rPr lang="en-US" dirty="0" err="1"/>
              <a:t>Trakasseribarometern</a:t>
            </a:r>
            <a:r>
              <a:rPr lang="en-US" dirty="0"/>
              <a:t> 2024</a:t>
            </a:r>
          </a:p>
        </p:txBody>
      </p:sp>
      <p:cxnSp>
        <p:nvCxnSpPr>
          <p:cNvPr id="3" name="Straight Connector 2">
            <a:extLst>
              <a:ext uri="{FF2B5EF4-FFF2-40B4-BE49-F238E27FC236}">
                <a16:creationId xmlns:a16="http://schemas.microsoft.com/office/drawing/2014/main" id="{CBB95D47-0D9B-3941-4D6B-23E4C53CD8B4}"/>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7C16AB9B-119A-2247-76F1-1FFD88CF58FF}"/>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7BFB06E7-11E9-8AAA-7E95-627438686861}"/>
              </a:ext>
            </a:extLst>
          </p:cNvPr>
          <p:cNvSpPr>
            <a:spLocks noGrp="1"/>
          </p:cNvSpPr>
          <p:nvPr>
            <p:ph type="dt" sz="half" idx="29"/>
          </p:nvPr>
        </p:nvSpPr>
        <p:spPr/>
        <p:txBody>
          <a:bodyPr/>
          <a:lstStyle/>
          <a:p>
            <a:r>
              <a:rPr lang="sv-SE"/>
              <a:t>September 2024</a:t>
            </a:r>
            <a:endParaRPr lang="en-US"/>
          </a:p>
        </p:txBody>
      </p:sp>
      <p:sp>
        <p:nvSpPr>
          <p:cNvPr id="9" name="Text Placeholder 9">
            <a:extLst>
              <a:ext uri="{FF2B5EF4-FFF2-40B4-BE49-F238E27FC236}">
                <a16:creationId xmlns:a16="http://schemas.microsoft.com/office/drawing/2014/main" id="{B7247C4B-3E8A-E598-A4AA-B58A7D185770}"/>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0" name="Text Placeholder 15">
            <a:extLst>
              <a:ext uri="{FF2B5EF4-FFF2-40B4-BE49-F238E27FC236}">
                <a16:creationId xmlns:a16="http://schemas.microsoft.com/office/drawing/2014/main" id="{BA66D3C6-590A-8A4C-FC3C-E42958F7CEB5}"/>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3056592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Medium Triangle">
    <p:bg>
      <p:bgPr>
        <a:solidFill>
          <a:schemeClr val="accent3"/>
        </a:solidFill>
        <a:effectLst/>
      </p:bgPr>
    </p:bg>
    <p:spTree>
      <p:nvGrpSpPr>
        <p:cNvPr id="1" name=""/>
        <p:cNvGrpSpPr/>
        <p:nvPr/>
      </p:nvGrpSpPr>
      <p:grpSpPr>
        <a:xfrm>
          <a:off x="0" y="0"/>
          <a:ext cx="0" cy="0"/>
          <a:chOff x="0" y="0"/>
          <a:chExt cx="0" cy="0"/>
        </a:xfrm>
      </p:grpSpPr>
      <p:sp>
        <p:nvSpPr>
          <p:cNvPr id="43" name="Text Placeholder 15">
            <a:extLst>
              <a:ext uri="{FF2B5EF4-FFF2-40B4-BE49-F238E27FC236}">
                <a16:creationId xmlns:a16="http://schemas.microsoft.com/office/drawing/2014/main" id="{22AB9F3C-1F99-C43F-DFF0-45AC98DA31B1}"/>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sp>
        <p:nvSpPr>
          <p:cNvPr id="6" name="Text Placeholder 15">
            <a:extLst>
              <a:ext uri="{FF2B5EF4-FFF2-40B4-BE49-F238E27FC236}">
                <a16:creationId xmlns:a16="http://schemas.microsoft.com/office/drawing/2014/main" id="{B955DC89-250C-FBBA-AB66-6BF8CBDAC7DB}"/>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8" name="Text Placeholder 15">
            <a:extLst>
              <a:ext uri="{FF2B5EF4-FFF2-40B4-BE49-F238E27FC236}">
                <a16:creationId xmlns:a16="http://schemas.microsoft.com/office/drawing/2014/main" id="{80F74F64-C7FC-D233-4B87-E7605FEB2715}"/>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sp>
        <p:nvSpPr>
          <p:cNvPr id="10" name="Text Placeholder 15">
            <a:extLst>
              <a:ext uri="{FF2B5EF4-FFF2-40B4-BE49-F238E27FC236}">
                <a16:creationId xmlns:a16="http://schemas.microsoft.com/office/drawing/2014/main" id="{C4034501-0C33-0C6F-433A-A3E8AE5D0CDB}"/>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5" name="Text Placeholder 15">
            <a:extLst>
              <a:ext uri="{FF2B5EF4-FFF2-40B4-BE49-F238E27FC236}">
                <a16:creationId xmlns:a16="http://schemas.microsoft.com/office/drawing/2014/main" id="{CEDEC932-5A13-8B28-00D1-6B0AB1456836}"/>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sp>
        <p:nvSpPr>
          <p:cNvPr id="3" name="Rectangle 2">
            <a:extLst>
              <a:ext uri="{FF2B5EF4-FFF2-40B4-BE49-F238E27FC236}">
                <a16:creationId xmlns:a16="http://schemas.microsoft.com/office/drawing/2014/main" id="{AD0FA31F-B28F-D063-3CC9-313D4349D721}"/>
              </a:ext>
            </a:extLst>
          </p:cNvPr>
          <p:cNvSpPr/>
          <p:nvPr userDrawn="1"/>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pic>
        <p:nvPicPr>
          <p:cNvPr id="4" name="Picture 17">
            <a:extLst>
              <a:ext uri="{FF2B5EF4-FFF2-40B4-BE49-F238E27FC236}">
                <a16:creationId xmlns:a16="http://schemas.microsoft.com/office/drawing/2014/main" id="{D6317662-E79F-3D09-00B0-99BC46A5BF6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pic>
        <p:nvPicPr>
          <p:cNvPr id="7" name="Graphic 6">
            <a:extLst>
              <a:ext uri="{FF2B5EF4-FFF2-40B4-BE49-F238E27FC236}">
                <a16:creationId xmlns:a16="http://schemas.microsoft.com/office/drawing/2014/main" id="{0588B9C2-2FF7-2748-AD34-92B769853E3E}"/>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r="29330" b="18722"/>
          <a:stretch/>
        </p:blipFill>
        <p:spPr>
          <a:xfrm>
            <a:off x="6992815" y="419100"/>
            <a:ext cx="5199185" cy="5204459"/>
          </a:xfrm>
          <a:prstGeom prst="rect">
            <a:avLst/>
          </a:prstGeom>
        </p:spPr>
      </p:pic>
    </p:spTree>
    <p:extLst>
      <p:ext uri="{BB962C8B-B14F-4D97-AF65-F5344CB8AC3E}">
        <p14:creationId xmlns:p14="http://schemas.microsoft.com/office/powerpoint/2010/main" val="118203500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4 Lef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3016259" y="1658941"/>
            <a:ext cx="8712192" cy="4751385"/>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460374" y="1658941"/>
            <a:ext cx="2330451" cy="47513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A9F2B60-4A90-CBB9-E5BD-F8B8F9474284}"/>
              </a:ext>
            </a:extLst>
          </p:cNvPr>
          <p:cNvSpPr>
            <a:spLocks noGrp="1"/>
          </p:cNvSpPr>
          <p:nvPr>
            <p:ph type="ftr" sz="quarter" idx="28"/>
          </p:nvPr>
        </p:nvSpPr>
        <p:spPr/>
        <p:txBody>
          <a:bodyPr/>
          <a:lstStyle/>
          <a:p>
            <a:r>
              <a:rPr lang="en-US" dirty="0" err="1"/>
              <a:t>Trakasseribarometern</a:t>
            </a:r>
            <a:r>
              <a:rPr lang="en-US" dirty="0"/>
              <a:t> 2024</a:t>
            </a:r>
          </a:p>
        </p:txBody>
      </p:sp>
      <p:cxnSp>
        <p:nvCxnSpPr>
          <p:cNvPr id="3" name="Straight Connector 2">
            <a:extLst>
              <a:ext uri="{FF2B5EF4-FFF2-40B4-BE49-F238E27FC236}">
                <a16:creationId xmlns:a16="http://schemas.microsoft.com/office/drawing/2014/main" id="{6816C104-DDA9-9AC1-7776-97BC2AA7E87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3F66185B-A4BD-6986-9DC2-4155AA216B66}"/>
              </a:ext>
            </a:extLst>
          </p:cNvPr>
          <p:cNvSpPr>
            <a:spLocks noGrp="1"/>
          </p:cNvSpPr>
          <p:nvPr>
            <p:ph type="title" hasCustomPrompt="1"/>
          </p:nvPr>
        </p:nvSpPr>
        <p:spPr/>
        <p:txBody>
          <a:bodyPr/>
          <a:lstStyle/>
          <a:p>
            <a:r>
              <a:rPr lang="en-US"/>
              <a:t>Content page headline 32pt Georgia, one line only</a:t>
            </a:r>
          </a:p>
        </p:txBody>
      </p:sp>
      <p:sp>
        <p:nvSpPr>
          <p:cNvPr id="7" name="Date Placeholder 6">
            <a:extLst>
              <a:ext uri="{FF2B5EF4-FFF2-40B4-BE49-F238E27FC236}">
                <a16:creationId xmlns:a16="http://schemas.microsoft.com/office/drawing/2014/main" id="{0A8EF043-D56F-CDB0-1DDA-708FE1F25E43}"/>
              </a:ext>
            </a:extLst>
          </p:cNvPr>
          <p:cNvSpPr>
            <a:spLocks noGrp="1"/>
          </p:cNvSpPr>
          <p:nvPr>
            <p:ph type="dt" sz="half" idx="29"/>
          </p:nvPr>
        </p:nvSpPr>
        <p:spPr/>
        <p:txBody>
          <a:bodyPr/>
          <a:lstStyle/>
          <a:p>
            <a:r>
              <a:rPr lang="sv-SE"/>
              <a:t>September 2024</a:t>
            </a:r>
            <a:endParaRPr lang="en-US"/>
          </a:p>
        </p:txBody>
      </p:sp>
      <p:sp>
        <p:nvSpPr>
          <p:cNvPr id="9" name="Text Placeholder 9">
            <a:extLst>
              <a:ext uri="{FF2B5EF4-FFF2-40B4-BE49-F238E27FC236}">
                <a16:creationId xmlns:a16="http://schemas.microsoft.com/office/drawing/2014/main" id="{B9BD0C2C-A671-241B-1DFE-0F77B9B18B46}"/>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0" name="Text Placeholder 15">
            <a:extLst>
              <a:ext uri="{FF2B5EF4-FFF2-40B4-BE49-F238E27FC236}">
                <a16:creationId xmlns:a16="http://schemas.microsoft.com/office/drawing/2014/main" id="{130029AB-B4CC-A927-5EE1-440748274040}"/>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3396893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Divider Gray">
    <p:bg>
      <p:bgPr>
        <a:solidFill>
          <a:schemeClr val="accent6"/>
        </a:solidFill>
        <a:effectLst/>
      </p:bgPr>
    </p:bg>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E3F34CB8-187F-5B4D-0D08-E112D59ADBF9}"/>
              </a:ext>
            </a:extLst>
          </p:cNvPr>
          <p:cNvSpPr>
            <a:spLocks noGrp="1"/>
          </p:cNvSpPr>
          <p:nvPr>
            <p:ph type="body" sz="quarter" idx="19" hasCustomPrompt="1"/>
          </p:nvPr>
        </p:nvSpPr>
        <p:spPr>
          <a:xfrm>
            <a:off x="465137" y="4129999"/>
            <a:ext cx="8701087" cy="869506"/>
          </a:xfrm>
        </p:spPr>
        <p:txBody>
          <a:bodyPr tIns="91440" rIns="0" bIns="0" anchor="t" anchorCtr="0"/>
          <a:lstStyle>
            <a:lvl1pPr>
              <a:spcAft>
                <a:spcPts val="0"/>
              </a:spcAft>
              <a:buFontTx/>
              <a:buNone/>
              <a:defRPr sz="18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Subheads and support type Century Gothic Regular up to two lines long</a:t>
            </a:r>
            <a:br>
              <a:rPr lang="en-US"/>
            </a:br>
            <a:r>
              <a:rPr lang="en-US"/>
              <a:t>Subheads and support type Century Gothic Regular up to two lines long</a:t>
            </a:r>
          </a:p>
        </p:txBody>
      </p:sp>
      <p:sp>
        <p:nvSpPr>
          <p:cNvPr id="12" name="Slide Number Placeholder 5">
            <a:extLst>
              <a:ext uri="{FF2B5EF4-FFF2-40B4-BE49-F238E27FC236}">
                <a16:creationId xmlns:a16="http://schemas.microsoft.com/office/drawing/2014/main" id="{7A7410ED-964B-7350-68C9-DA9D890EC688}"/>
              </a:ext>
            </a:extLst>
          </p:cNvPr>
          <p:cNvSpPr>
            <a:spLocks noGrp="1"/>
          </p:cNvSpPr>
          <p:nvPr>
            <p:ph type="sldNum" sz="quarter" idx="21"/>
          </p:nvPr>
        </p:nvSpPr>
        <p:spPr>
          <a:xfrm>
            <a:off x="11509579" y="6546850"/>
            <a:ext cx="218871" cy="155574"/>
          </a:xfrm>
        </p:spPr>
        <p:txBody>
          <a:bodyPr/>
          <a:lstStyle>
            <a:lvl1pP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fld id="{63DCA5C9-2E11-4C67-86EB-AE1DE127DC64}" type="slidenum">
              <a:rPr lang="en-US" smtClean="0"/>
              <a:pPr/>
              <a:t>‹#›</a:t>
            </a:fld>
            <a:endParaRPr lang="en-US"/>
          </a:p>
        </p:txBody>
      </p:sp>
      <p:sp>
        <p:nvSpPr>
          <p:cNvPr id="13" name="Text Placeholder 15">
            <a:extLst>
              <a:ext uri="{FF2B5EF4-FFF2-40B4-BE49-F238E27FC236}">
                <a16:creationId xmlns:a16="http://schemas.microsoft.com/office/drawing/2014/main" id="{7EE87B3D-A096-377B-5459-90E3F525B810}"/>
              </a:ext>
            </a:extLst>
          </p:cNvPr>
          <p:cNvSpPr>
            <a:spLocks noGrp="1"/>
          </p:cNvSpPr>
          <p:nvPr>
            <p:ph type="body" sz="quarter" idx="22" hasCustomPrompt="1"/>
          </p:nvPr>
        </p:nvSpPr>
        <p:spPr>
          <a:xfrm>
            <a:off x="465138" y="1658938"/>
            <a:ext cx="2325687" cy="995054"/>
          </a:xfrm>
        </p:spPr>
        <p:txBody>
          <a:bodyPr tIns="0" rIns="0" bIns="73152" anchor="b" anchorCtr="0"/>
          <a:lstStyle>
            <a:lvl1pPr>
              <a:spcAft>
                <a:spcPts val="0"/>
              </a:spcAft>
              <a:buFontTx/>
              <a:buNone/>
              <a:defRPr sz="1000" b="0" i="0" cap="none" baseline="0">
                <a:solidFill>
                  <a:schemeClr val="bg2"/>
                </a:solidFill>
                <a:latin typeface="+mn-lt"/>
                <a:ea typeface="Roboto" panose="02000000000000000000" pitchFamily="2" charset="0"/>
                <a:cs typeface="Segoe UI" panose="020B0502040204020203" pitchFamily="34" charset="0"/>
              </a:defRPr>
            </a:lvl1pPr>
            <a:lvl2pPr>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9pPr>
          </a:lstStyle>
          <a:p>
            <a:pPr lvl="0"/>
            <a:r>
              <a:rPr lang="en-US" dirty="0"/>
              <a:t>Optional Eyebrow</a:t>
            </a:r>
          </a:p>
        </p:txBody>
      </p:sp>
      <p:cxnSp>
        <p:nvCxnSpPr>
          <p:cNvPr id="15" name="Straight Connector 14">
            <a:extLst>
              <a:ext uri="{FF2B5EF4-FFF2-40B4-BE49-F238E27FC236}">
                <a16:creationId xmlns:a16="http://schemas.microsoft.com/office/drawing/2014/main" id="{A9A0FD58-4240-A111-BC74-881452E645BF}"/>
              </a:ext>
            </a:extLst>
          </p:cNvPr>
          <p:cNvCxnSpPr/>
          <p:nvPr userDrawn="1"/>
        </p:nvCxnSpPr>
        <p:spPr>
          <a:xfrm>
            <a:off x="11509579" y="6600132"/>
            <a:ext cx="0" cy="8089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FBBD61F8-9CA6-E46C-C625-9BC17FACEBE1}"/>
              </a:ext>
            </a:extLst>
          </p:cNvPr>
          <p:cNvSpPr>
            <a:spLocks noGrp="1"/>
          </p:cNvSpPr>
          <p:nvPr>
            <p:ph type="ftr" sz="quarter" idx="20"/>
          </p:nvPr>
        </p:nvSpPr>
        <p:spPr>
          <a:xfrm>
            <a:off x="1011813" y="6546849"/>
            <a:ext cx="7125712" cy="15557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1"/>
                </a:solidFill>
              </a:defRPr>
            </a:lvl9pPr>
          </a:lstStyle>
          <a:p>
            <a:pPr lvl="8"/>
            <a:r>
              <a:rPr lang="en-US" dirty="0" err="1"/>
              <a:t>Trakasseribarometern</a:t>
            </a:r>
            <a:r>
              <a:rPr lang="en-US" dirty="0"/>
              <a:t> 2024</a:t>
            </a:r>
          </a:p>
        </p:txBody>
      </p:sp>
      <p:cxnSp>
        <p:nvCxnSpPr>
          <p:cNvPr id="8" name="Straight Connector 7">
            <a:extLst>
              <a:ext uri="{FF2B5EF4-FFF2-40B4-BE49-F238E27FC236}">
                <a16:creationId xmlns:a16="http://schemas.microsoft.com/office/drawing/2014/main" id="{53F2EBE8-D3CF-53FB-EB61-43A9A7518A85}"/>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48BE060F-E797-E370-348F-EDB2000D6814}"/>
              </a:ext>
            </a:extLst>
          </p:cNvPr>
          <p:cNvSpPr>
            <a:spLocks noGrp="1"/>
          </p:cNvSpPr>
          <p:nvPr>
            <p:ph type="dt" sz="half" idx="23"/>
          </p:nvPr>
        </p:nvSpPr>
        <p:spPr>
          <a:xfrm>
            <a:off x="9394825" y="6546850"/>
            <a:ext cx="2014538" cy="15557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sv-SE"/>
              <a:t>September 2024</a:t>
            </a:r>
            <a:endParaRPr lang="en-US"/>
          </a:p>
        </p:txBody>
      </p:sp>
      <p:sp>
        <p:nvSpPr>
          <p:cNvPr id="4" name="Text Placeholder 15">
            <a:extLst>
              <a:ext uri="{FF2B5EF4-FFF2-40B4-BE49-F238E27FC236}">
                <a16:creationId xmlns:a16="http://schemas.microsoft.com/office/drawing/2014/main" id="{06464B5B-FCC2-3AEE-EA5E-ADD822B2F42A}"/>
              </a:ext>
            </a:extLst>
          </p:cNvPr>
          <p:cNvSpPr>
            <a:spLocks noGrp="1"/>
          </p:cNvSpPr>
          <p:nvPr>
            <p:ph type="body" sz="quarter" idx="28" hasCustomPrompt="1"/>
          </p:nvPr>
        </p:nvSpPr>
        <p:spPr>
          <a:xfrm>
            <a:off x="460372" y="2649790"/>
            <a:ext cx="8705852" cy="1476009"/>
          </a:xfrm>
        </p:spPr>
        <p:txBody>
          <a:bodyPr tIns="0" rIns="0" bIns="73152" anchor="b" anchorCtr="0">
            <a:noAutofit/>
          </a:bodyPr>
          <a:lstStyle>
            <a:lvl1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3" name="Footer Placeholder 4">
            <a:extLst>
              <a:ext uri="{FF2B5EF4-FFF2-40B4-BE49-F238E27FC236}">
                <a16:creationId xmlns:a16="http://schemas.microsoft.com/office/drawing/2014/main" id="{9F1D0492-54E4-6B9A-16E4-45ABF275E753}"/>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25380518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colour palette">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dirty="0" err="1"/>
              <a:t>Trakasseribarometern</a:t>
            </a:r>
            <a:r>
              <a:rPr lang="en-US" dirty="0"/>
              <a:t> 2024</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sv-SE"/>
              <a:t>September 2024</a:t>
            </a:r>
            <a:endParaRPr lang="en-US"/>
          </a:p>
        </p:txBody>
      </p:sp>
      <p:sp>
        <p:nvSpPr>
          <p:cNvPr id="8" name="Text Placeholder 9">
            <a:extLst>
              <a:ext uri="{FF2B5EF4-FFF2-40B4-BE49-F238E27FC236}">
                <a16:creationId xmlns:a16="http://schemas.microsoft.com/office/drawing/2014/main" id="{C296C716-9147-E6EE-6952-291029ABC8CF}"/>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4" name="Rectangle 3">
            <a:extLst>
              <a:ext uri="{FF2B5EF4-FFF2-40B4-BE49-F238E27FC236}">
                <a16:creationId xmlns:a16="http://schemas.microsoft.com/office/drawing/2014/main" id="{363F4EA1-4D44-C4B0-44A0-139BAC159282}"/>
              </a:ext>
            </a:extLst>
          </p:cNvPr>
          <p:cNvSpPr/>
          <p:nvPr userDrawn="1"/>
        </p:nvSpPr>
        <p:spPr bwMode="auto">
          <a:xfrm>
            <a:off x="374495" y="1568605"/>
            <a:ext cx="11786839" cy="1100254"/>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Segoe UI" panose="020B0502040204020203" pitchFamily="34" charset="0"/>
            </a:endParaRPr>
          </a:p>
        </p:txBody>
      </p:sp>
      <p:sp>
        <p:nvSpPr>
          <p:cNvPr id="15" name="Rectangle 14">
            <a:extLst>
              <a:ext uri="{FF2B5EF4-FFF2-40B4-BE49-F238E27FC236}">
                <a16:creationId xmlns:a16="http://schemas.microsoft.com/office/drawing/2014/main" id="{F6AE2442-2098-9805-4797-2756D5ACC80B}"/>
              </a:ext>
            </a:extLst>
          </p:cNvPr>
          <p:cNvSpPr/>
          <p:nvPr userDrawn="1"/>
        </p:nvSpPr>
        <p:spPr bwMode="auto">
          <a:xfrm rot="16200000">
            <a:off x="758441" y="4102207"/>
            <a:ext cx="780301" cy="1376446"/>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26" name="Rectangle 25">
            <a:extLst>
              <a:ext uri="{FF2B5EF4-FFF2-40B4-BE49-F238E27FC236}">
                <a16:creationId xmlns:a16="http://schemas.microsoft.com/office/drawing/2014/main" id="{C5C9E8FE-D3E1-D40B-8739-B34A5D5F197F}"/>
              </a:ext>
            </a:extLst>
          </p:cNvPr>
          <p:cNvSpPr/>
          <p:nvPr userDrawn="1"/>
        </p:nvSpPr>
        <p:spPr bwMode="auto">
          <a:xfrm rot="16200000">
            <a:off x="2297118" y="4102207"/>
            <a:ext cx="780301" cy="1376446"/>
          </a:xfrm>
          <a:prstGeom prst="rect">
            <a:avLst/>
          </a:prstGeom>
          <a:solidFill>
            <a:schemeClr val="accent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27" name="Rectangle 26">
            <a:extLst>
              <a:ext uri="{FF2B5EF4-FFF2-40B4-BE49-F238E27FC236}">
                <a16:creationId xmlns:a16="http://schemas.microsoft.com/office/drawing/2014/main" id="{AB3E912C-2C0D-6598-16A2-18B9F11E5E82}"/>
              </a:ext>
            </a:extLst>
          </p:cNvPr>
          <p:cNvSpPr/>
          <p:nvPr userDrawn="1"/>
        </p:nvSpPr>
        <p:spPr bwMode="auto">
          <a:xfrm rot="16200000">
            <a:off x="3827241" y="1588537"/>
            <a:ext cx="780301" cy="1376446"/>
          </a:xfrm>
          <a:prstGeom prst="rect">
            <a:avLst/>
          </a:prstGeom>
          <a:solidFill>
            <a:schemeClr val="accent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28" name="Rectangle 27">
            <a:extLst>
              <a:ext uri="{FF2B5EF4-FFF2-40B4-BE49-F238E27FC236}">
                <a16:creationId xmlns:a16="http://schemas.microsoft.com/office/drawing/2014/main" id="{11F8B34C-B2BE-3C10-3690-AA9DE5F1950C}"/>
              </a:ext>
            </a:extLst>
          </p:cNvPr>
          <p:cNvSpPr/>
          <p:nvPr userDrawn="1"/>
        </p:nvSpPr>
        <p:spPr bwMode="auto">
          <a:xfrm rot="16200000">
            <a:off x="5361272" y="1583890"/>
            <a:ext cx="780301" cy="1376446"/>
          </a:xfrm>
          <a:prstGeom prst="rect">
            <a:avLst/>
          </a:prstGeom>
          <a:solidFill>
            <a:schemeClr val="accent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29" name="Rectangle 28">
            <a:extLst>
              <a:ext uri="{FF2B5EF4-FFF2-40B4-BE49-F238E27FC236}">
                <a16:creationId xmlns:a16="http://schemas.microsoft.com/office/drawing/2014/main" id="{4E6E9524-047E-6ABC-52D3-0B2D672D68A6}"/>
              </a:ext>
            </a:extLst>
          </p:cNvPr>
          <p:cNvSpPr/>
          <p:nvPr userDrawn="1"/>
        </p:nvSpPr>
        <p:spPr bwMode="auto">
          <a:xfrm rot="16200000">
            <a:off x="6895303" y="1588537"/>
            <a:ext cx="780301" cy="1376446"/>
          </a:xfrm>
          <a:prstGeom prst="rect">
            <a:avLst/>
          </a:prstGeom>
          <a:solidFill>
            <a:schemeClr val="accent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30" name="Rectangle 29">
            <a:extLst>
              <a:ext uri="{FF2B5EF4-FFF2-40B4-BE49-F238E27FC236}">
                <a16:creationId xmlns:a16="http://schemas.microsoft.com/office/drawing/2014/main" id="{A2EB83A4-5B0E-8EE6-C0AC-77FDC6CA0A80}"/>
              </a:ext>
            </a:extLst>
          </p:cNvPr>
          <p:cNvSpPr/>
          <p:nvPr userDrawn="1"/>
        </p:nvSpPr>
        <p:spPr bwMode="auto">
          <a:xfrm rot="16200000">
            <a:off x="8429334" y="1583891"/>
            <a:ext cx="780301" cy="1376446"/>
          </a:xfrm>
          <a:prstGeom prst="rect">
            <a:avLst/>
          </a:prstGeom>
          <a:solidFill>
            <a:schemeClr val="accent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31" name="Rectangle 30">
            <a:extLst>
              <a:ext uri="{FF2B5EF4-FFF2-40B4-BE49-F238E27FC236}">
                <a16:creationId xmlns:a16="http://schemas.microsoft.com/office/drawing/2014/main" id="{56A1109B-EC56-0783-76F7-5E27DEA736EC}"/>
              </a:ext>
            </a:extLst>
          </p:cNvPr>
          <p:cNvSpPr/>
          <p:nvPr userDrawn="1"/>
        </p:nvSpPr>
        <p:spPr bwMode="auto">
          <a:xfrm rot="16200000">
            <a:off x="9963365" y="1588537"/>
            <a:ext cx="780301" cy="1376446"/>
          </a:xfrm>
          <a:prstGeom prst="rect">
            <a:avLst/>
          </a:prstGeom>
          <a:solidFill>
            <a:schemeClr val="tx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32" name="Rectangle 31">
            <a:extLst>
              <a:ext uri="{FF2B5EF4-FFF2-40B4-BE49-F238E27FC236}">
                <a16:creationId xmlns:a16="http://schemas.microsoft.com/office/drawing/2014/main" id="{089FE752-9A07-7B39-7EDC-0BBF2072A320}"/>
              </a:ext>
            </a:extLst>
          </p:cNvPr>
          <p:cNvSpPr/>
          <p:nvPr userDrawn="1"/>
        </p:nvSpPr>
        <p:spPr bwMode="auto">
          <a:xfrm rot="16200000">
            <a:off x="2286240" y="1581567"/>
            <a:ext cx="780301" cy="1381093"/>
          </a:xfrm>
          <a:prstGeom prst="rect">
            <a:avLst/>
          </a:prstGeom>
          <a:solidFill>
            <a:srgbClr val="F9EEE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33" name="Title 19">
            <a:extLst>
              <a:ext uri="{FF2B5EF4-FFF2-40B4-BE49-F238E27FC236}">
                <a16:creationId xmlns:a16="http://schemas.microsoft.com/office/drawing/2014/main" id="{9361C822-27FB-C45A-1F3B-265456F1418D}"/>
              </a:ext>
            </a:extLst>
          </p:cNvPr>
          <p:cNvSpPr txBox="1">
            <a:spLocks/>
          </p:cNvSpPr>
          <p:nvPr userDrawn="1"/>
        </p:nvSpPr>
        <p:spPr>
          <a:xfrm>
            <a:off x="455727" y="1259097"/>
            <a:ext cx="7532419" cy="561441"/>
          </a:xfrm>
          <a:prstGeom prst="rect">
            <a:avLst/>
          </a:prstGeom>
        </p:spPr>
        <p:txBody>
          <a:bodyPr vert="horz" lIns="0" tIns="91440" rIns="0" bIns="0" rtlCol="0" anchor="t" anchorCtr="0">
            <a:normAutofit/>
          </a:bodyPr>
          <a:lstStyle>
            <a:lvl1pPr algn="l" defTabSz="914400" rtl="0" eaLnBrk="1" latinLnBrk="0" hangingPunct="1">
              <a:lnSpc>
                <a:spcPct val="100000"/>
              </a:lnSpc>
              <a:spcBef>
                <a:spcPct val="0"/>
              </a:spcBef>
              <a:buNone/>
              <a:defRPr sz="3200" b="0" i="0" kern="1200">
                <a:solidFill>
                  <a:schemeClr val="tx2"/>
                </a:solidFill>
                <a:latin typeface="Georgia" panose="02040502050405020303" pitchFamily="18" charset="0"/>
                <a:ea typeface="Georgia" panose="02040502050405020303" pitchFamily="18" charset="0"/>
                <a:cs typeface="Segoe UI" panose="020B0502040204020203" pitchFamily="34" charset="0"/>
              </a:defRPr>
            </a:lvl1pPr>
          </a:lstStyle>
          <a:p>
            <a:r>
              <a:rPr lang="en-US" sz="1200" b="1">
                <a:latin typeface="Century Gothic"/>
                <a:ea typeface="Roboto"/>
                <a:cs typeface="Segoe UI"/>
              </a:rPr>
              <a:t>Primary palette: </a:t>
            </a:r>
            <a:r>
              <a:rPr lang="en-US" sz="1200">
                <a:latin typeface="Century Gothic"/>
                <a:ea typeface="Roboto"/>
                <a:cs typeface="Segoe UI"/>
              </a:rPr>
              <a:t>We use this family of neutrals liberally in our communications for backgrounds, creating visual interest with tone-on-tone </a:t>
            </a:r>
            <a:r>
              <a:rPr lang="en-US" sz="1200" err="1">
                <a:latin typeface="Century Gothic"/>
                <a:ea typeface="Roboto"/>
                <a:cs typeface="Segoe UI"/>
              </a:rPr>
              <a:t>colour</a:t>
            </a:r>
            <a:r>
              <a:rPr lang="en-US" sz="1200">
                <a:latin typeface="Century Gothic"/>
                <a:ea typeface="Roboto"/>
                <a:cs typeface="Segoe UI"/>
              </a:rPr>
              <a:t> blocking, and </a:t>
            </a:r>
            <a:r>
              <a:rPr lang="en-US" sz="1200" err="1">
                <a:latin typeface="Century Gothic"/>
                <a:ea typeface="Roboto"/>
                <a:cs typeface="Segoe UI"/>
              </a:rPr>
              <a:t>organising</a:t>
            </a:r>
            <a:r>
              <a:rPr lang="en-US" sz="1200">
                <a:latin typeface="Century Gothic"/>
                <a:ea typeface="Roboto"/>
                <a:cs typeface="Segoe UI"/>
              </a:rPr>
              <a:t> content.</a:t>
            </a:r>
            <a:endParaRPr lang="en-GB" sz="1200">
              <a:latin typeface="Century Gothic"/>
              <a:ea typeface="Roboto"/>
              <a:cs typeface="Segoe UI"/>
            </a:endParaRPr>
          </a:p>
          <a:p>
            <a:endParaRPr lang="en-US" sz="1200">
              <a:latin typeface="Century Gothic"/>
              <a:ea typeface="Roboto"/>
              <a:cs typeface="Segoe UI"/>
            </a:endParaRPr>
          </a:p>
        </p:txBody>
      </p:sp>
      <p:sp>
        <p:nvSpPr>
          <p:cNvPr id="34" name="TextBox 33">
            <a:extLst>
              <a:ext uri="{FF2B5EF4-FFF2-40B4-BE49-F238E27FC236}">
                <a16:creationId xmlns:a16="http://schemas.microsoft.com/office/drawing/2014/main" id="{6D6882A9-FBAC-C5C8-4F9C-B188DCBCFB48}"/>
              </a:ext>
            </a:extLst>
          </p:cNvPr>
          <p:cNvSpPr txBox="1"/>
          <p:nvPr userDrawn="1"/>
        </p:nvSpPr>
        <p:spPr>
          <a:xfrm>
            <a:off x="1997927" y="2759927"/>
            <a:ext cx="1496120" cy="9233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Pale Grey</a:t>
            </a:r>
            <a:endParaRPr lang="en-US" sz="1000">
              <a:solidFill>
                <a:schemeClr val="tx2"/>
              </a:solidFill>
            </a:endParaRPr>
          </a:p>
          <a:p>
            <a:r>
              <a:rPr lang="en-US" sz="1000">
                <a:solidFill>
                  <a:schemeClr val="tx2"/>
                </a:solidFill>
                <a:ea typeface="+mn-lt"/>
                <a:cs typeface="+mn-lt"/>
              </a:rPr>
              <a:t>PMS 9285 C</a:t>
            </a:r>
            <a:endParaRPr lang="en-US" sz="1000">
              <a:solidFill>
                <a:schemeClr val="tx2"/>
              </a:solidFill>
            </a:endParaRPr>
          </a:p>
          <a:p>
            <a:r>
              <a:rPr lang="en-US" sz="1000">
                <a:solidFill>
                  <a:schemeClr val="tx2"/>
                </a:solidFill>
                <a:ea typeface="+mn-lt"/>
                <a:cs typeface="+mn-lt"/>
              </a:rPr>
              <a:t>CMYK c0 m4 y10 k0</a:t>
            </a:r>
            <a:endParaRPr lang="en-US" sz="1000">
              <a:solidFill>
                <a:schemeClr val="tx2"/>
              </a:solidFill>
            </a:endParaRPr>
          </a:p>
          <a:p>
            <a:r>
              <a:rPr lang="en-US" sz="1000">
                <a:solidFill>
                  <a:schemeClr val="tx2"/>
                </a:solidFill>
                <a:ea typeface="+mn-lt"/>
                <a:cs typeface="+mn-lt"/>
              </a:rPr>
              <a:t>RGB r249 g238 b227</a:t>
            </a:r>
            <a:endParaRPr lang="en-US" sz="1000">
              <a:solidFill>
                <a:schemeClr val="tx2"/>
              </a:solidFill>
            </a:endParaRPr>
          </a:p>
          <a:p>
            <a:r>
              <a:rPr lang="en-US" sz="1000">
                <a:solidFill>
                  <a:schemeClr val="tx2"/>
                </a:solidFill>
                <a:ea typeface="+mn-lt"/>
                <a:cs typeface="+mn-lt"/>
              </a:rPr>
              <a:t>HEX #f9eee3</a:t>
            </a:r>
            <a:endParaRPr lang="en-US" sz="1000">
              <a:solidFill>
                <a:schemeClr val="tx2"/>
              </a:solidFill>
            </a:endParaRPr>
          </a:p>
          <a:p>
            <a:pPr marL="0" indent="-3657600" algn="l">
              <a:spcAft>
                <a:spcPts val="600"/>
              </a:spcAft>
            </a:pPr>
            <a:endParaRPr lang="en-US" sz="1000" b="0" i="0">
              <a:solidFill>
                <a:schemeClr val="tx2"/>
              </a:solidFill>
              <a:latin typeface="+mn-lt"/>
              <a:ea typeface="Roboto" panose="02000000000000000000" pitchFamily="2" charset="0"/>
              <a:cs typeface="Segoe UI" panose="020B0502040204020203" pitchFamily="34" charset="0"/>
            </a:endParaRPr>
          </a:p>
        </p:txBody>
      </p:sp>
      <p:sp>
        <p:nvSpPr>
          <p:cNvPr id="35" name="TextBox 34">
            <a:extLst>
              <a:ext uri="{FF2B5EF4-FFF2-40B4-BE49-F238E27FC236}">
                <a16:creationId xmlns:a16="http://schemas.microsoft.com/office/drawing/2014/main" id="{2B411897-3DD7-20F9-DAC7-46239948698B}"/>
              </a:ext>
            </a:extLst>
          </p:cNvPr>
          <p:cNvSpPr txBox="1"/>
          <p:nvPr userDrawn="1"/>
        </p:nvSpPr>
        <p:spPr>
          <a:xfrm>
            <a:off x="3568390" y="2755280"/>
            <a:ext cx="1384608" cy="92797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Light Grey</a:t>
            </a:r>
            <a:endParaRPr lang="en-US">
              <a:solidFill>
                <a:schemeClr val="tx2"/>
              </a:solidFill>
              <a:ea typeface="+mn-lt"/>
              <a:cs typeface="+mn-lt"/>
            </a:endParaRPr>
          </a:p>
          <a:p>
            <a:r>
              <a:rPr lang="en-US" sz="1000">
                <a:solidFill>
                  <a:schemeClr val="tx2"/>
                </a:solidFill>
                <a:ea typeface="+mn-lt"/>
                <a:cs typeface="+mn-lt"/>
              </a:rPr>
              <a:t>PMS 7528 C</a:t>
            </a:r>
            <a:endParaRPr lang="en-US">
              <a:solidFill>
                <a:schemeClr val="tx2"/>
              </a:solidFill>
              <a:ea typeface="+mn-lt"/>
              <a:cs typeface="+mn-lt"/>
            </a:endParaRPr>
          </a:p>
          <a:p>
            <a:r>
              <a:rPr lang="en-US" sz="1000">
                <a:solidFill>
                  <a:schemeClr val="tx2"/>
                </a:solidFill>
                <a:ea typeface="+mn-lt"/>
                <a:cs typeface="+mn-lt"/>
              </a:rPr>
              <a:t>CMYK c19 m20 y23 k0</a:t>
            </a:r>
            <a:endParaRPr lang="en-US">
              <a:solidFill>
                <a:schemeClr val="tx2"/>
              </a:solidFill>
              <a:ea typeface="+mn-lt"/>
              <a:cs typeface="+mn-lt"/>
            </a:endParaRPr>
          </a:p>
          <a:p>
            <a:r>
              <a:rPr lang="en-US" sz="1000">
                <a:solidFill>
                  <a:schemeClr val="tx2"/>
                </a:solidFill>
                <a:ea typeface="+mn-lt"/>
                <a:cs typeface="+mn-lt"/>
              </a:rPr>
              <a:t>RGB r211 g200 b189</a:t>
            </a:r>
            <a:endParaRPr lang="en-US">
              <a:solidFill>
                <a:schemeClr val="tx2"/>
              </a:solidFill>
            </a:endParaRPr>
          </a:p>
          <a:p>
            <a:r>
              <a:rPr lang="en-US" sz="1000">
                <a:solidFill>
                  <a:schemeClr val="tx2"/>
                </a:solidFill>
                <a:ea typeface="+mn-lt"/>
                <a:cs typeface="+mn-lt"/>
              </a:rPr>
              <a:t>HEX #d3c8bd</a:t>
            </a:r>
            <a:endParaRPr lang="en-US">
              <a:solidFill>
                <a:schemeClr val="tx2"/>
              </a:solidFill>
            </a:endParaRPr>
          </a:p>
          <a:p>
            <a:pPr marL="0" algn="l"/>
            <a:endParaRPr lang="en-US" sz="1000" b="1" i="0">
              <a:solidFill>
                <a:schemeClr val="tx2"/>
              </a:solidFill>
              <a:latin typeface="+mn-lt"/>
              <a:ea typeface="Roboto" panose="02000000000000000000" pitchFamily="2" charset="0"/>
              <a:cs typeface="Segoe UI" panose="020B0502040204020203" pitchFamily="34" charset="0"/>
            </a:endParaRPr>
          </a:p>
        </p:txBody>
      </p:sp>
      <p:sp>
        <p:nvSpPr>
          <p:cNvPr id="36" name="TextBox 35">
            <a:extLst>
              <a:ext uri="{FF2B5EF4-FFF2-40B4-BE49-F238E27FC236}">
                <a16:creationId xmlns:a16="http://schemas.microsoft.com/office/drawing/2014/main" id="{AF8224B8-EF3C-0402-BF2F-82F1A8ABA80F}"/>
              </a:ext>
            </a:extLst>
          </p:cNvPr>
          <p:cNvSpPr txBox="1"/>
          <p:nvPr userDrawn="1"/>
        </p:nvSpPr>
        <p:spPr>
          <a:xfrm>
            <a:off x="5064511" y="2759926"/>
            <a:ext cx="1384608" cy="92797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Medium Grey</a:t>
            </a:r>
            <a:endParaRPr lang="en-US">
              <a:solidFill>
                <a:schemeClr val="tx2"/>
              </a:solidFill>
              <a:ea typeface="+mn-lt"/>
              <a:cs typeface="+mn-lt"/>
            </a:endParaRPr>
          </a:p>
          <a:p>
            <a:r>
              <a:rPr lang="en-US" sz="1000">
                <a:solidFill>
                  <a:schemeClr val="tx2"/>
                </a:solidFill>
                <a:ea typeface="+mn-lt"/>
                <a:cs typeface="+mn-lt"/>
              </a:rPr>
              <a:t>PMS 2474 C</a:t>
            </a:r>
            <a:endParaRPr lang="en-US">
              <a:solidFill>
                <a:schemeClr val="tx2"/>
              </a:solidFill>
              <a:ea typeface="+mn-lt"/>
              <a:cs typeface="+mn-lt"/>
            </a:endParaRPr>
          </a:p>
          <a:p>
            <a:r>
              <a:rPr lang="en-US" sz="1000">
                <a:solidFill>
                  <a:schemeClr val="tx2"/>
                </a:solidFill>
                <a:ea typeface="+mn-lt"/>
                <a:cs typeface="+mn-lt"/>
              </a:rPr>
              <a:t>CMYK c26 m29 y30 k4</a:t>
            </a:r>
            <a:endParaRPr lang="en-US">
              <a:solidFill>
                <a:schemeClr val="tx2"/>
              </a:solidFill>
            </a:endParaRPr>
          </a:p>
          <a:p>
            <a:r>
              <a:rPr lang="en-US" sz="1000">
                <a:solidFill>
                  <a:schemeClr val="tx2"/>
                </a:solidFill>
                <a:ea typeface="+mn-lt"/>
                <a:cs typeface="+mn-lt"/>
              </a:rPr>
              <a:t>RGB r186 g176 b171</a:t>
            </a:r>
            <a:endParaRPr lang="en-US">
              <a:solidFill>
                <a:schemeClr val="tx2"/>
              </a:solidFill>
            </a:endParaRPr>
          </a:p>
          <a:p>
            <a:r>
              <a:rPr lang="en-US" sz="1000">
                <a:solidFill>
                  <a:schemeClr val="tx2"/>
                </a:solidFill>
                <a:ea typeface="+mn-lt"/>
                <a:cs typeface="+mn-lt"/>
              </a:rPr>
              <a:t>HEX #bab0ab</a:t>
            </a:r>
            <a:endParaRPr lang="en-US">
              <a:solidFill>
                <a:schemeClr val="tx2"/>
              </a:solidFill>
            </a:endParaRPr>
          </a:p>
          <a:p>
            <a:pPr marL="0" algn="l"/>
            <a:endParaRPr lang="en-US" sz="1000" b="1" i="0">
              <a:solidFill>
                <a:schemeClr val="tx2"/>
              </a:solidFill>
              <a:latin typeface="+mn-lt"/>
              <a:ea typeface="Roboto" panose="02000000000000000000" pitchFamily="2" charset="0"/>
              <a:cs typeface="Segoe UI" panose="020B0502040204020203" pitchFamily="34" charset="0"/>
            </a:endParaRPr>
          </a:p>
        </p:txBody>
      </p:sp>
      <p:sp>
        <p:nvSpPr>
          <p:cNvPr id="37" name="TextBox 36">
            <a:extLst>
              <a:ext uri="{FF2B5EF4-FFF2-40B4-BE49-F238E27FC236}">
                <a16:creationId xmlns:a16="http://schemas.microsoft.com/office/drawing/2014/main" id="{79AE5C24-1B8E-2C55-C465-75A284DFBB8A}"/>
              </a:ext>
            </a:extLst>
          </p:cNvPr>
          <p:cNvSpPr txBox="1"/>
          <p:nvPr userDrawn="1"/>
        </p:nvSpPr>
        <p:spPr>
          <a:xfrm>
            <a:off x="6597803" y="2755279"/>
            <a:ext cx="1384608" cy="92797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Dark Grey</a:t>
            </a:r>
            <a:endParaRPr lang="en-US">
              <a:solidFill>
                <a:schemeClr val="tx2"/>
              </a:solidFill>
              <a:ea typeface="+mn-lt"/>
              <a:cs typeface="+mn-lt"/>
            </a:endParaRPr>
          </a:p>
          <a:p>
            <a:r>
              <a:rPr lang="en-US" sz="1000">
                <a:solidFill>
                  <a:schemeClr val="tx2"/>
                </a:solidFill>
                <a:ea typeface="+mn-lt"/>
                <a:cs typeface="+mn-lt"/>
              </a:rPr>
              <a:t>PMS 4114 C</a:t>
            </a:r>
            <a:endParaRPr lang="en-US">
              <a:solidFill>
                <a:schemeClr val="tx2"/>
              </a:solidFill>
              <a:ea typeface="+mn-lt"/>
              <a:cs typeface="+mn-lt"/>
            </a:endParaRPr>
          </a:p>
          <a:p>
            <a:r>
              <a:rPr lang="en-US" sz="1000">
                <a:solidFill>
                  <a:schemeClr val="tx2"/>
                </a:solidFill>
                <a:ea typeface="+mn-lt"/>
                <a:cs typeface="+mn-lt"/>
              </a:rPr>
              <a:t>CMYK c34 m38 y23 k7</a:t>
            </a:r>
            <a:endParaRPr lang="en-US">
              <a:solidFill>
                <a:schemeClr val="tx2"/>
              </a:solidFill>
            </a:endParaRPr>
          </a:p>
          <a:p>
            <a:r>
              <a:rPr lang="en-US" sz="1000">
                <a:solidFill>
                  <a:schemeClr val="tx2"/>
                </a:solidFill>
                <a:ea typeface="+mn-lt"/>
                <a:cs typeface="+mn-lt"/>
              </a:rPr>
              <a:t>RGB r156 g144 b144</a:t>
            </a:r>
            <a:endParaRPr lang="en-US">
              <a:solidFill>
                <a:schemeClr val="tx2"/>
              </a:solidFill>
            </a:endParaRPr>
          </a:p>
          <a:p>
            <a:r>
              <a:rPr lang="en-US" sz="1000">
                <a:solidFill>
                  <a:schemeClr val="tx2"/>
                </a:solidFill>
                <a:ea typeface="+mn-lt"/>
                <a:cs typeface="+mn-lt"/>
              </a:rPr>
              <a:t>HEX #9c9090</a:t>
            </a:r>
            <a:endParaRPr lang="en-US">
              <a:solidFill>
                <a:schemeClr val="tx2"/>
              </a:solidFill>
            </a:endParaRPr>
          </a:p>
          <a:p>
            <a:pPr marL="0" algn="l"/>
            <a:endParaRPr lang="en-US" sz="1000" b="1" i="0">
              <a:solidFill>
                <a:schemeClr val="tx2"/>
              </a:solidFill>
              <a:latin typeface="+mn-lt"/>
              <a:ea typeface="Roboto" panose="02000000000000000000" pitchFamily="2" charset="0"/>
              <a:cs typeface="Segoe UI" panose="020B0502040204020203" pitchFamily="34" charset="0"/>
            </a:endParaRPr>
          </a:p>
        </p:txBody>
      </p:sp>
      <p:sp>
        <p:nvSpPr>
          <p:cNvPr id="38" name="TextBox 37">
            <a:extLst>
              <a:ext uri="{FF2B5EF4-FFF2-40B4-BE49-F238E27FC236}">
                <a16:creationId xmlns:a16="http://schemas.microsoft.com/office/drawing/2014/main" id="{F8D6E025-2D2B-A617-A26C-BA046F799D64}"/>
              </a:ext>
            </a:extLst>
          </p:cNvPr>
          <p:cNvSpPr txBox="1"/>
          <p:nvPr userDrawn="1"/>
        </p:nvSpPr>
        <p:spPr>
          <a:xfrm>
            <a:off x="8135742" y="2759925"/>
            <a:ext cx="1445010" cy="9233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Deep Grey</a:t>
            </a:r>
            <a:endParaRPr lang="en-US">
              <a:solidFill>
                <a:schemeClr val="tx2"/>
              </a:solidFill>
              <a:ea typeface="+mn-lt"/>
              <a:cs typeface="+mn-lt"/>
            </a:endParaRPr>
          </a:p>
          <a:p>
            <a:r>
              <a:rPr lang="en-US" sz="1000">
                <a:solidFill>
                  <a:schemeClr val="tx2"/>
                </a:solidFill>
                <a:ea typeface="+mn-lt"/>
                <a:cs typeface="+mn-lt"/>
              </a:rPr>
              <a:t>PMS 2334 C </a:t>
            </a:r>
            <a:endParaRPr lang="en-US">
              <a:solidFill>
                <a:schemeClr val="tx2"/>
              </a:solidFill>
            </a:endParaRPr>
          </a:p>
          <a:p>
            <a:r>
              <a:rPr lang="en-US" sz="1000">
                <a:solidFill>
                  <a:schemeClr val="tx2"/>
                </a:solidFill>
                <a:ea typeface="+mn-lt"/>
                <a:cs typeface="+mn-lt"/>
              </a:rPr>
              <a:t>CMYK c40 m48 y45 k27</a:t>
            </a:r>
            <a:endParaRPr lang="en-US">
              <a:solidFill>
                <a:schemeClr val="tx2"/>
              </a:solidFill>
            </a:endParaRPr>
          </a:p>
          <a:p>
            <a:r>
              <a:rPr lang="en-US" sz="1000">
                <a:solidFill>
                  <a:schemeClr val="tx2"/>
                </a:solidFill>
                <a:ea typeface="+mn-lt"/>
                <a:cs typeface="+mn-lt"/>
              </a:rPr>
              <a:t>RGB r115 g104 b104</a:t>
            </a:r>
            <a:endParaRPr lang="en-US">
              <a:solidFill>
                <a:schemeClr val="tx2"/>
              </a:solidFill>
            </a:endParaRPr>
          </a:p>
          <a:p>
            <a:r>
              <a:rPr lang="en-US" sz="1000">
                <a:solidFill>
                  <a:schemeClr val="tx2"/>
                </a:solidFill>
                <a:ea typeface="+mn-lt"/>
                <a:cs typeface="+mn-lt"/>
              </a:rPr>
              <a:t>HEX #736868</a:t>
            </a:r>
            <a:endParaRPr lang="en-US">
              <a:solidFill>
                <a:schemeClr val="tx2"/>
              </a:solidFill>
            </a:endParaRPr>
          </a:p>
          <a:p>
            <a:pPr marL="0" algn="l"/>
            <a:endParaRPr lang="en-US" sz="1000" b="1" i="0">
              <a:solidFill>
                <a:schemeClr val="tx2"/>
              </a:solidFill>
              <a:latin typeface="+mn-lt"/>
              <a:ea typeface="Roboto" panose="02000000000000000000" pitchFamily="2" charset="0"/>
              <a:cs typeface="Segoe UI" panose="020B0502040204020203" pitchFamily="34" charset="0"/>
            </a:endParaRPr>
          </a:p>
        </p:txBody>
      </p:sp>
      <p:sp>
        <p:nvSpPr>
          <p:cNvPr id="39" name="TextBox 38">
            <a:extLst>
              <a:ext uri="{FF2B5EF4-FFF2-40B4-BE49-F238E27FC236}">
                <a16:creationId xmlns:a16="http://schemas.microsoft.com/office/drawing/2014/main" id="{7C89050E-90C6-0DDD-FA6E-FE377FA6D1FA}"/>
              </a:ext>
            </a:extLst>
          </p:cNvPr>
          <p:cNvSpPr txBox="1"/>
          <p:nvPr userDrawn="1"/>
        </p:nvSpPr>
        <p:spPr>
          <a:xfrm>
            <a:off x="9673680" y="2759924"/>
            <a:ext cx="1440363" cy="9233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dirty="0">
                <a:solidFill>
                  <a:schemeClr val="tx2"/>
                </a:solidFill>
                <a:ea typeface="+mn-lt"/>
                <a:cs typeface="+mn-lt"/>
              </a:rPr>
              <a:t>Verian Black</a:t>
            </a:r>
            <a:endParaRPr lang="en-US" dirty="0">
              <a:solidFill>
                <a:schemeClr val="tx2"/>
              </a:solidFill>
            </a:endParaRPr>
          </a:p>
          <a:p>
            <a:r>
              <a:rPr lang="en-US" sz="1000" dirty="0">
                <a:solidFill>
                  <a:schemeClr val="tx2"/>
                </a:solidFill>
                <a:ea typeface="+mn-lt"/>
                <a:cs typeface="+mn-lt"/>
              </a:rPr>
              <a:t>PMS Black C</a:t>
            </a:r>
            <a:endParaRPr lang="en-US" dirty="0">
              <a:solidFill>
                <a:schemeClr val="tx2"/>
              </a:solidFill>
              <a:ea typeface="+mn-lt"/>
              <a:cs typeface="+mn-lt"/>
            </a:endParaRPr>
          </a:p>
          <a:p>
            <a:r>
              <a:rPr lang="en-US" sz="1000" dirty="0">
                <a:solidFill>
                  <a:schemeClr val="tx2"/>
                </a:solidFill>
                <a:ea typeface="+mn-lt"/>
                <a:cs typeface="+mn-lt"/>
              </a:rPr>
              <a:t>CMYK c81 m67 y55 k83</a:t>
            </a:r>
            <a:endParaRPr lang="en-US" dirty="0">
              <a:solidFill>
                <a:schemeClr val="tx2"/>
              </a:solidFill>
            </a:endParaRPr>
          </a:p>
          <a:p>
            <a:r>
              <a:rPr lang="en-US" sz="1000" dirty="0">
                <a:solidFill>
                  <a:schemeClr val="tx2"/>
                </a:solidFill>
                <a:ea typeface="+mn-lt"/>
                <a:cs typeface="+mn-lt"/>
              </a:rPr>
              <a:t>RGB r40 g38 b38</a:t>
            </a:r>
            <a:endParaRPr lang="en-US" dirty="0">
              <a:solidFill>
                <a:schemeClr val="tx2"/>
              </a:solidFill>
            </a:endParaRPr>
          </a:p>
          <a:p>
            <a:r>
              <a:rPr lang="en-US" sz="1000" dirty="0">
                <a:solidFill>
                  <a:schemeClr val="tx2"/>
                </a:solidFill>
                <a:ea typeface="+mn-lt"/>
                <a:cs typeface="+mn-lt"/>
              </a:rPr>
              <a:t>HEX #282626</a:t>
            </a:r>
            <a:endParaRPr lang="en-US" dirty="0">
              <a:solidFill>
                <a:schemeClr val="tx2"/>
              </a:solidFill>
            </a:endParaRPr>
          </a:p>
          <a:p>
            <a:pPr marL="0" algn="l"/>
            <a:endParaRPr lang="en-US" sz="1000" b="1" i="0" dirty="0">
              <a:solidFill>
                <a:schemeClr val="tx2"/>
              </a:solidFill>
              <a:latin typeface="+mn-lt"/>
              <a:ea typeface="Roboto" panose="02000000000000000000" pitchFamily="2" charset="0"/>
              <a:cs typeface="Segoe UI" panose="020B0502040204020203" pitchFamily="34" charset="0"/>
            </a:endParaRPr>
          </a:p>
        </p:txBody>
      </p:sp>
      <p:sp>
        <p:nvSpPr>
          <p:cNvPr id="40" name="Rectangle 39">
            <a:extLst>
              <a:ext uri="{FF2B5EF4-FFF2-40B4-BE49-F238E27FC236}">
                <a16:creationId xmlns:a16="http://schemas.microsoft.com/office/drawing/2014/main" id="{28E81AD0-AF8F-74E8-06CF-CF54DAB2AD12}"/>
              </a:ext>
            </a:extLst>
          </p:cNvPr>
          <p:cNvSpPr/>
          <p:nvPr userDrawn="1"/>
        </p:nvSpPr>
        <p:spPr bwMode="auto">
          <a:xfrm rot="16200000">
            <a:off x="745023" y="1574597"/>
            <a:ext cx="780301" cy="1376446"/>
          </a:xfrm>
          <a:prstGeom prst="rect">
            <a:avLst/>
          </a:prstGeom>
          <a:solidFill>
            <a:schemeClr val="bg1"/>
          </a:solidFill>
          <a:ln w="6350">
            <a:solidFill>
              <a:schemeClr val="tx1"/>
            </a:solid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41" name="TextBox 40">
            <a:extLst>
              <a:ext uri="{FF2B5EF4-FFF2-40B4-BE49-F238E27FC236}">
                <a16:creationId xmlns:a16="http://schemas.microsoft.com/office/drawing/2014/main" id="{FC7CBDF0-C17B-A3F9-59B4-A31E7891DD57}"/>
              </a:ext>
            </a:extLst>
          </p:cNvPr>
          <p:cNvSpPr txBox="1"/>
          <p:nvPr userDrawn="1"/>
        </p:nvSpPr>
        <p:spPr>
          <a:xfrm>
            <a:off x="436753" y="2759923"/>
            <a:ext cx="1384608" cy="76944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White</a:t>
            </a:r>
            <a:endParaRPr lang="en-US">
              <a:solidFill>
                <a:schemeClr val="tx2"/>
              </a:solidFill>
            </a:endParaRPr>
          </a:p>
          <a:p>
            <a:r>
              <a:rPr lang="en-US" sz="1000">
                <a:solidFill>
                  <a:schemeClr val="tx2"/>
                </a:solidFill>
                <a:ea typeface="+mn-lt"/>
                <a:cs typeface="+mn-lt"/>
              </a:rPr>
              <a:t>CMYK c0 m0 y0 k0</a:t>
            </a:r>
            <a:endParaRPr lang="en-US">
              <a:solidFill>
                <a:schemeClr val="tx2"/>
              </a:solidFill>
              <a:ea typeface="+mn-lt"/>
              <a:cs typeface="+mn-lt"/>
            </a:endParaRPr>
          </a:p>
          <a:p>
            <a:r>
              <a:rPr lang="en-US" sz="1000">
                <a:solidFill>
                  <a:schemeClr val="tx2"/>
                </a:solidFill>
                <a:ea typeface="+mn-lt"/>
                <a:cs typeface="+mn-lt"/>
              </a:rPr>
              <a:t>RGB r255 g255 b255</a:t>
            </a:r>
            <a:endParaRPr lang="en-US">
              <a:solidFill>
                <a:schemeClr val="tx2"/>
              </a:solidFill>
            </a:endParaRPr>
          </a:p>
          <a:p>
            <a:r>
              <a:rPr lang="en-US" sz="1000">
                <a:solidFill>
                  <a:schemeClr val="tx2"/>
                </a:solidFill>
                <a:ea typeface="+mn-lt"/>
                <a:cs typeface="+mn-lt"/>
              </a:rPr>
              <a:t>HEX #ffffff</a:t>
            </a:r>
            <a:endParaRPr lang="en-US">
              <a:solidFill>
                <a:schemeClr val="tx2"/>
              </a:solidFill>
            </a:endParaRPr>
          </a:p>
          <a:p>
            <a:pPr marL="0" algn="l"/>
            <a:endParaRPr lang="en-US" sz="1000" b="1" i="0">
              <a:solidFill>
                <a:schemeClr val="tx2"/>
              </a:solidFill>
              <a:latin typeface="+mn-lt"/>
              <a:ea typeface="Roboto" panose="02000000000000000000" pitchFamily="2" charset="0"/>
              <a:cs typeface="Segoe UI" panose="020B0502040204020203" pitchFamily="34" charset="0"/>
            </a:endParaRPr>
          </a:p>
        </p:txBody>
      </p:sp>
      <p:sp>
        <p:nvSpPr>
          <p:cNvPr id="42" name="TextBox 41">
            <a:extLst>
              <a:ext uri="{FF2B5EF4-FFF2-40B4-BE49-F238E27FC236}">
                <a16:creationId xmlns:a16="http://schemas.microsoft.com/office/drawing/2014/main" id="{62A22571-B5AE-63B8-B475-C7A6DD865400}"/>
              </a:ext>
            </a:extLst>
          </p:cNvPr>
          <p:cNvSpPr txBox="1"/>
          <p:nvPr userDrawn="1"/>
        </p:nvSpPr>
        <p:spPr>
          <a:xfrm>
            <a:off x="436752" y="5301471"/>
            <a:ext cx="1384608" cy="9233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Orange</a:t>
            </a:r>
            <a:endParaRPr lang="en-US">
              <a:solidFill>
                <a:schemeClr val="tx2"/>
              </a:solidFill>
            </a:endParaRPr>
          </a:p>
          <a:p>
            <a:r>
              <a:rPr lang="en-US" sz="1000">
                <a:solidFill>
                  <a:schemeClr val="tx2"/>
                </a:solidFill>
                <a:ea typeface="+mn-lt"/>
                <a:cs typeface="+mn-lt"/>
              </a:rPr>
              <a:t>PMS 158 C</a:t>
            </a:r>
            <a:endParaRPr lang="en-US">
              <a:solidFill>
                <a:schemeClr val="tx2"/>
              </a:solidFill>
              <a:ea typeface="+mn-lt"/>
              <a:cs typeface="+mn-lt"/>
            </a:endParaRPr>
          </a:p>
          <a:p>
            <a:r>
              <a:rPr lang="en-US" sz="1000">
                <a:solidFill>
                  <a:schemeClr val="tx2"/>
                </a:solidFill>
                <a:ea typeface="+mn-lt"/>
                <a:cs typeface="+mn-lt"/>
              </a:rPr>
              <a:t>CMYK c0 m58 y100 k0</a:t>
            </a:r>
            <a:endParaRPr lang="en-US">
              <a:solidFill>
                <a:schemeClr val="tx2"/>
              </a:solidFill>
              <a:ea typeface="+mn-lt"/>
              <a:cs typeface="+mn-lt"/>
            </a:endParaRPr>
          </a:p>
          <a:p>
            <a:r>
              <a:rPr lang="en-US" sz="1000">
                <a:solidFill>
                  <a:schemeClr val="tx2"/>
                </a:solidFill>
                <a:ea typeface="+mn-lt"/>
                <a:cs typeface="+mn-lt"/>
              </a:rPr>
              <a:t>RGB r255 g125 b4</a:t>
            </a:r>
            <a:endParaRPr lang="en-US">
              <a:solidFill>
                <a:schemeClr val="tx2"/>
              </a:solidFill>
              <a:ea typeface="+mn-lt"/>
              <a:cs typeface="+mn-lt"/>
            </a:endParaRPr>
          </a:p>
          <a:p>
            <a:r>
              <a:rPr lang="en-US" sz="1000">
                <a:solidFill>
                  <a:schemeClr val="tx2"/>
                </a:solidFill>
                <a:ea typeface="+mn-lt"/>
                <a:cs typeface="+mn-lt"/>
              </a:rPr>
              <a:t>HEX #ff7d04</a:t>
            </a:r>
            <a:endParaRPr lang="en-US">
              <a:solidFill>
                <a:schemeClr val="tx2"/>
              </a:solidFill>
              <a:ea typeface="+mn-lt"/>
              <a:cs typeface="+mn-lt"/>
            </a:endParaRPr>
          </a:p>
          <a:p>
            <a:pPr marL="0" algn="l"/>
            <a:endParaRPr lang="en-US" sz="1000" i="0">
              <a:solidFill>
                <a:schemeClr val="tx2"/>
              </a:solidFill>
              <a:latin typeface="+mn-lt"/>
              <a:ea typeface="Roboto" panose="02000000000000000000" pitchFamily="2" charset="0"/>
              <a:cs typeface="Segoe UI" panose="020B0502040204020203" pitchFamily="34" charset="0"/>
            </a:endParaRPr>
          </a:p>
        </p:txBody>
      </p:sp>
      <p:sp>
        <p:nvSpPr>
          <p:cNvPr id="43" name="TextBox 42">
            <a:extLst>
              <a:ext uri="{FF2B5EF4-FFF2-40B4-BE49-F238E27FC236}">
                <a16:creationId xmlns:a16="http://schemas.microsoft.com/office/drawing/2014/main" id="{AFE69C94-FC6A-83E1-A825-826FE526CC73}"/>
              </a:ext>
            </a:extLst>
          </p:cNvPr>
          <p:cNvSpPr txBox="1"/>
          <p:nvPr userDrawn="1"/>
        </p:nvSpPr>
        <p:spPr>
          <a:xfrm>
            <a:off x="1997922" y="5301470"/>
            <a:ext cx="1384608" cy="9233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Teal</a:t>
            </a:r>
            <a:endParaRPr lang="en-US">
              <a:solidFill>
                <a:schemeClr val="tx2"/>
              </a:solidFill>
            </a:endParaRPr>
          </a:p>
          <a:p>
            <a:r>
              <a:rPr lang="en-US" sz="1000">
                <a:solidFill>
                  <a:schemeClr val="tx2"/>
                </a:solidFill>
                <a:ea typeface="+mn-lt"/>
                <a:cs typeface="+mn-lt"/>
              </a:rPr>
              <a:t>PMS 3252 C</a:t>
            </a:r>
            <a:endParaRPr lang="en-US">
              <a:solidFill>
                <a:schemeClr val="tx2"/>
              </a:solidFill>
            </a:endParaRPr>
          </a:p>
          <a:p>
            <a:r>
              <a:rPr lang="en-US" sz="1000">
                <a:solidFill>
                  <a:schemeClr val="tx2"/>
                </a:solidFill>
                <a:ea typeface="+mn-lt"/>
                <a:cs typeface="+mn-lt"/>
              </a:rPr>
              <a:t>CMYK c60 m0 y26 k0</a:t>
            </a:r>
            <a:endParaRPr lang="en-US">
              <a:solidFill>
                <a:schemeClr val="tx2"/>
              </a:solidFill>
              <a:ea typeface="+mn-lt"/>
              <a:cs typeface="+mn-lt"/>
            </a:endParaRPr>
          </a:p>
          <a:p>
            <a:r>
              <a:rPr lang="en-US" sz="1000">
                <a:solidFill>
                  <a:schemeClr val="tx2"/>
                </a:solidFill>
                <a:ea typeface="+mn-lt"/>
                <a:cs typeface="+mn-lt"/>
              </a:rPr>
              <a:t>RGB r32 g186 b175</a:t>
            </a:r>
            <a:endParaRPr lang="en-US">
              <a:solidFill>
                <a:schemeClr val="tx2"/>
              </a:solidFill>
            </a:endParaRPr>
          </a:p>
          <a:p>
            <a:r>
              <a:rPr lang="en-US" sz="1000">
                <a:solidFill>
                  <a:schemeClr val="tx2"/>
                </a:solidFill>
                <a:ea typeface="+mn-lt"/>
                <a:cs typeface="+mn-lt"/>
              </a:rPr>
              <a:t>HEX #20baaf</a:t>
            </a:r>
            <a:endParaRPr lang="en-US">
              <a:solidFill>
                <a:schemeClr val="tx2"/>
              </a:solidFill>
            </a:endParaRPr>
          </a:p>
          <a:p>
            <a:pPr marL="0" algn="l"/>
            <a:endParaRPr lang="en-US" sz="1000" b="1" i="0">
              <a:solidFill>
                <a:schemeClr val="tx2"/>
              </a:solidFill>
              <a:latin typeface="+mn-lt"/>
              <a:ea typeface="Roboto" panose="02000000000000000000" pitchFamily="2" charset="0"/>
              <a:cs typeface="Segoe UI" panose="020B0502040204020203" pitchFamily="34" charset="0"/>
            </a:endParaRPr>
          </a:p>
        </p:txBody>
      </p:sp>
      <p:sp>
        <p:nvSpPr>
          <p:cNvPr id="44" name="Title 19">
            <a:extLst>
              <a:ext uri="{FF2B5EF4-FFF2-40B4-BE49-F238E27FC236}">
                <a16:creationId xmlns:a16="http://schemas.microsoft.com/office/drawing/2014/main" id="{B9120BD1-A375-20A6-6607-170623E30D42}"/>
              </a:ext>
            </a:extLst>
          </p:cNvPr>
          <p:cNvSpPr txBox="1">
            <a:spLocks/>
          </p:cNvSpPr>
          <p:nvPr userDrawn="1"/>
        </p:nvSpPr>
        <p:spPr>
          <a:xfrm>
            <a:off x="455726" y="3837817"/>
            <a:ext cx="2853554" cy="635782"/>
          </a:xfrm>
          <a:prstGeom prst="rect">
            <a:avLst/>
          </a:prstGeom>
        </p:spPr>
        <p:txBody>
          <a:bodyPr vert="horz" lIns="0" tIns="91440" rIns="0" bIns="0" rtlCol="0" anchor="t" anchorCtr="0">
            <a:normAutofit/>
          </a:bodyPr>
          <a:lstStyle>
            <a:lvl1pPr algn="l" defTabSz="914400" rtl="0" eaLnBrk="1" latinLnBrk="0" hangingPunct="1">
              <a:lnSpc>
                <a:spcPct val="100000"/>
              </a:lnSpc>
              <a:spcBef>
                <a:spcPct val="0"/>
              </a:spcBef>
              <a:buNone/>
              <a:defRPr sz="3200" b="0" i="0" kern="1200">
                <a:solidFill>
                  <a:schemeClr val="tx2"/>
                </a:solidFill>
                <a:latin typeface="Georgia" panose="02040502050405020303" pitchFamily="18" charset="0"/>
                <a:ea typeface="Georgia" panose="02040502050405020303" pitchFamily="18" charset="0"/>
                <a:cs typeface="Segoe UI" panose="020B0502040204020203" pitchFamily="34" charset="0"/>
              </a:defRPr>
            </a:lvl1pPr>
          </a:lstStyle>
          <a:p>
            <a:r>
              <a:rPr lang="en-US" sz="1200" b="1">
                <a:latin typeface="Century Gothic"/>
                <a:ea typeface="Roboto"/>
                <a:cs typeface="Segoe UI"/>
              </a:rPr>
              <a:t>Accent palette: </a:t>
            </a:r>
            <a:r>
              <a:rPr lang="en-US" sz="1200">
                <a:latin typeface="Century Gothic"/>
                <a:ea typeface="Roboto"/>
                <a:cs typeface="Segoe UI"/>
              </a:rPr>
              <a:t>We use these </a:t>
            </a:r>
            <a:r>
              <a:rPr lang="en-US" sz="1200" err="1">
                <a:latin typeface="Century Gothic"/>
                <a:ea typeface="Roboto"/>
                <a:cs typeface="Segoe UI"/>
              </a:rPr>
              <a:t>colours</a:t>
            </a:r>
            <a:r>
              <a:rPr lang="en-US" sz="1200">
                <a:latin typeface="Century Gothic"/>
                <a:ea typeface="Roboto"/>
                <a:cs typeface="Segoe UI"/>
              </a:rPr>
              <a:t> to highlight important content. </a:t>
            </a:r>
            <a:endParaRPr lang="en-GB" sz="1200">
              <a:latin typeface="Century Gothic"/>
              <a:ea typeface="Roboto"/>
              <a:cs typeface="Segoe UI"/>
            </a:endParaRPr>
          </a:p>
          <a:p>
            <a:endParaRPr lang="en-US" sz="1200" b="1">
              <a:latin typeface="Century Gothic"/>
              <a:ea typeface="Roboto"/>
              <a:cs typeface="Segoe UI"/>
            </a:endParaRPr>
          </a:p>
          <a:p>
            <a:endParaRPr lang="en-US" sz="1200">
              <a:latin typeface="Century Gothic"/>
              <a:ea typeface="Roboto"/>
              <a:cs typeface="Segoe UI"/>
            </a:endParaRPr>
          </a:p>
        </p:txBody>
      </p:sp>
      <p:sp>
        <p:nvSpPr>
          <p:cNvPr id="9" name="Title 19">
            <a:extLst>
              <a:ext uri="{FF2B5EF4-FFF2-40B4-BE49-F238E27FC236}">
                <a16:creationId xmlns:a16="http://schemas.microsoft.com/office/drawing/2014/main" id="{D920F9C3-41A7-3CD6-9647-6584E106F240}"/>
              </a:ext>
            </a:extLst>
          </p:cNvPr>
          <p:cNvSpPr txBox="1">
            <a:spLocks/>
          </p:cNvSpPr>
          <p:nvPr userDrawn="1"/>
        </p:nvSpPr>
        <p:spPr>
          <a:xfrm>
            <a:off x="5063199" y="4400004"/>
            <a:ext cx="5624128" cy="1778782"/>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3200" b="0" i="0" kern="1200">
                <a:solidFill>
                  <a:schemeClr val="tx2"/>
                </a:solidFill>
                <a:latin typeface="Georgia" panose="02040502050405020303" pitchFamily="18" charset="0"/>
                <a:ea typeface="Georgia" panose="02040502050405020303" pitchFamily="18" charset="0"/>
                <a:cs typeface="Segoe UI" panose="020B0502040204020203" pitchFamily="34" charset="0"/>
              </a:defRPr>
            </a:lvl1pPr>
          </a:lstStyle>
          <a:p>
            <a:pPr>
              <a:spcAft>
                <a:spcPts val="1200"/>
              </a:spcAft>
            </a:pPr>
            <a:r>
              <a:rPr lang="en-US" sz="1800" b="1">
                <a:latin typeface="Century Gothic"/>
                <a:ea typeface="Roboto"/>
                <a:cs typeface="Segoe UI"/>
              </a:rPr>
              <a:t>Our </a:t>
            </a:r>
            <a:r>
              <a:rPr lang="en-US" sz="1800" b="1" err="1">
                <a:latin typeface="Century Gothic"/>
                <a:ea typeface="Roboto"/>
                <a:cs typeface="Segoe UI"/>
              </a:rPr>
              <a:t>colour</a:t>
            </a:r>
            <a:r>
              <a:rPr lang="en-US" sz="1800" b="1">
                <a:latin typeface="Century Gothic"/>
                <a:ea typeface="Roboto"/>
                <a:cs typeface="Segoe UI"/>
              </a:rPr>
              <a:t> palette is one of the most </a:t>
            </a:r>
            <a:r>
              <a:rPr lang="en-US" sz="1800" b="1" err="1">
                <a:latin typeface="Century Gothic"/>
                <a:ea typeface="Roboto"/>
                <a:cs typeface="Segoe UI"/>
              </a:rPr>
              <a:t>recognisable</a:t>
            </a:r>
            <a:r>
              <a:rPr lang="en-US" sz="1800" b="1">
                <a:latin typeface="Century Gothic"/>
                <a:ea typeface="Roboto"/>
                <a:cs typeface="Segoe UI"/>
              </a:rPr>
              <a:t> elements of our visual identity. </a:t>
            </a:r>
            <a:endParaRPr lang="en-US" sz="1800" b="1">
              <a:latin typeface="Century Gothic"/>
              <a:ea typeface="Roboto"/>
            </a:endParaRPr>
          </a:p>
          <a:p>
            <a:r>
              <a:rPr lang="en-US" sz="1600">
                <a:latin typeface="Century Gothic"/>
                <a:ea typeface="Roboto"/>
                <a:cs typeface="Segoe UI"/>
              </a:rPr>
              <a:t>These are the </a:t>
            </a:r>
            <a:r>
              <a:rPr lang="en-US" sz="1600" err="1">
                <a:latin typeface="Century Gothic"/>
                <a:ea typeface="Roboto"/>
                <a:cs typeface="Segoe UI"/>
              </a:rPr>
              <a:t>colours</a:t>
            </a:r>
            <a:r>
              <a:rPr lang="en-US" sz="1600">
                <a:latin typeface="Century Gothic"/>
                <a:ea typeface="Roboto"/>
                <a:cs typeface="Segoe UI"/>
              </a:rPr>
              <a:t> to use in nearly all cases - </a:t>
            </a:r>
            <a:endParaRPr lang="en-US" sz="1600">
              <a:latin typeface="Century Gothic"/>
              <a:ea typeface="Roboto"/>
            </a:endParaRPr>
          </a:p>
          <a:p>
            <a:r>
              <a:rPr lang="en-US" sz="1600">
                <a:latin typeface="Century Gothic"/>
                <a:ea typeface="Roboto"/>
                <a:cs typeface="Segoe UI"/>
              </a:rPr>
              <a:t>Follow the </a:t>
            </a:r>
            <a:r>
              <a:rPr lang="en-US" sz="1600" err="1">
                <a:latin typeface="Century Gothic"/>
                <a:ea typeface="Roboto"/>
                <a:cs typeface="Segoe UI"/>
              </a:rPr>
              <a:t>colour</a:t>
            </a:r>
            <a:r>
              <a:rPr lang="en-US" sz="1600">
                <a:latin typeface="Century Gothic"/>
                <a:ea typeface="Roboto"/>
                <a:cs typeface="Segoe UI"/>
              </a:rPr>
              <a:t> formulas outlined on this page to create consistency across all our communications.</a:t>
            </a:r>
            <a:endParaRPr lang="en-US" sz="1600">
              <a:latin typeface="Century Gothic"/>
            </a:endParaRPr>
          </a:p>
          <a:p>
            <a:endParaRPr lang="en-US" sz="1600">
              <a:latin typeface="Century Gothic"/>
              <a:ea typeface="Roboto"/>
              <a:cs typeface="Segoe UI"/>
            </a:endParaRPr>
          </a:p>
          <a:p>
            <a:endParaRPr lang="en-US" sz="1800">
              <a:latin typeface="Century Gothic"/>
              <a:ea typeface="Roboto"/>
              <a:cs typeface="Segoe UI"/>
            </a:endParaRPr>
          </a:p>
        </p:txBody>
      </p:sp>
    </p:spTree>
    <p:extLst>
      <p:ext uri="{BB962C8B-B14F-4D97-AF65-F5344CB8AC3E}">
        <p14:creationId xmlns:p14="http://schemas.microsoft.com/office/powerpoint/2010/main" val="40023022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colour palette">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dirty="0" err="1"/>
              <a:t>Trakasseribarometern</a:t>
            </a:r>
            <a:r>
              <a:rPr lang="en-US" dirty="0"/>
              <a:t> 2024</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sv-SE"/>
              <a:t>September 2024</a:t>
            </a:r>
            <a:endParaRPr lang="en-US"/>
          </a:p>
        </p:txBody>
      </p:sp>
      <p:sp>
        <p:nvSpPr>
          <p:cNvPr id="8" name="Text Placeholder 9">
            <a:extLst>
              <a:ext uri="{FF2B5EF4-FFF2-40B4-BE49-F238E27FC236}">
                <a16:creationId xmlns:a16="http://schemas.microsoft.com/office/drawing/2014/main" id="{C296C716-9147-E6EE-6952-291029ABC8CF}"/>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6" name="Rectangle 5">
            <a:extLst>
              <a:ext uri="{FF2B5EF4-FFF2-40B4-BE49-F238E27FC236}">
                <a16:creationId xmlns:a16="http://schemas.microsoft.com/office/drawing/2014/main" id="{C2E09941-9A5E-F3F0-46B0-A24F936907B5}"/>
              </a:ext>
            </a:extLst>
          </p:cNvPr>
          <p:cNvSpPr/>
          <p:nvPr userDrawn="1"/>
        </p:nvSpPr>
        <p:spPr bwMode="auto">
          <a:xfrm rot="16200000">
            <a:off x="2787825" y="2520128"/>
            <a:ext cx="789594" cy="1381093"/>
          </a:xfrm>
          <a:prstGeom prst="rect">
            <a:avLst/>
          </a:prstGeom>
          <a:solidFill>
            <a:srgbClr val="6F018B"/>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9" name="Rectangle 8">
            <a:extLst>
              <a:ext uri="{FF2B5EF4-FFF2-40B4-BE49-F238E27FC236}">
                <a16:creationId xmlns:a16="http://schemas.microsoft.com/office/drawing/2014/main" id="{C72BF771-0400-8400-1A64-B0BAC54EA71D}"/>
              </a:ext>
            </a:extLst>
          </p:cNvPr>
          <p:cNvSpPr/>
          <p:nvPr userDrawn="1"/>
        </p:nvSpPr>
        <p:spPr bwMode="auto">
          <a:xfrm rot="16200000">
            <a:off x="6610180" y="2517802"/>
            <a:ext cx="780301" cy="1376446"/>
          </a:xfrm>
          <a:prstGeom prst="rect">
            <a:avLst/>
          </a:prstGeom>
          <a:solidFill>
            <a:srgbClr val="E80000"/>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43B1C0BF-B8AC-D572-7092-10E520E283AB}"/>
              </a:ext>
            </a:extLst>
          </p:cNvPr>
          <p:cNvSpPr/>
          <p:nvPr userDrawn="1"/>
        </p:nvSpPr>
        <p:spPr bwMode="auto">
          <a:xfrm rot="16200000">
            <a:off x="8432656" y="2517802"/>
            <a:ext cx="780301" cy="1376446"/>
          </a:xfrm>
          <a:prstGeom prst="rect">
            <a:avLst/>
          </a:prstGeom>
          <a:solidFill>
            <a:srgbClr val="FFB90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11" name="Rectangle 10">
            <a:extLst>
              <a:ext uri="{FF2B5EF4-FFF2-40B4-BE49-F238E27FC236}">
                <a16:creationId xmlns:a16="http://schemas.microsoft.com/office/drawing/2014/main" id="{CFF665AD-BFE6-2414-07D9-52FCED86346E}"/>
              </a:ext>
            </a:extLst>
          </p:cNvPr>
          <p:cNvSpPr/>
          <p:nvPr userDrawn="1"/>
        </p:nvSpPr>
        <p:spPr bwMode="auto">
          <a:xfrm rot="16200000">
            <a:off x="10255132" y="2517802"/>
            <a:ext cx="780301" cy="1376446"/>
          </a:xfrm>
          <a:prstGeom prst="rect">
            <a:avLst/>
          </a:prstGeom>
          <a:solidFill>
            <a:srgbClr val="3CBC00"/>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12" name="Content Placeholder 5">
            <a:extLst>
              <a:ext uri="{FF2B5EF4-FFF2-40B4-BE49-F238E27FC236}">
                <a16:creationId xmlns:a16="http://schemas.microsoft.com/office/drawing/2014/main" id="{3F89928A-7F87-2D2D-D1D9-ADBB3442C72C}"/>
              </a:ext>
            </a:extLst>
          </p:cNvPr>
          <p:cNvSpPr>
            <a:spLocks noGrp="1"/>
          </p:cNvSpPr>
          <p:nvPr>
            <p:ph sz="quarter" idx="12"/>
          </p:nvPr>
        </p:nvSpPr>
        <p:spPr>
          <a:xfrm>
            <a:off x="460375" y="1272105"/>
            <a:ext cx="5214663" cy="1444245"/>
          </a:xfrm>
        </p:spPr>
        <p:txBody>
          <a:bodyPr/>
          <a:lstStyle/>
          <a:p>
            <a:pPr lvl="1"/>
            <a:r>
              <a:rPr lang="en-GB"/>
              <a:t>We use these additional colours only for charts and graphs. </a:t>
            </a:r>
          </a:p>
          <a:p>
            <a:r>
              <a:rPr lang="en-GB"/>
              <a:t>Always start with our primary and accent palettes and then use these if there is a need for further differentiation*</a:t>
            </a:r>
          </a:p>
          <a:p>
            <a:endParaRPr lang="en-GB"/>
          </a:p>
          <a:p>
            <a:endParaRPr lang="en-GB"/>
          </a:p>
        </p:txBody>
      </p:sp>
      <p:sp>
        <p:nvSpPr>
          <p:cNvPr id="14" name="Title 19">
            <a:extLst>
              <a:ext uri="{FF2B5EF4-FFF2-40B4-BE49-F238E27FC236}">
                <a16:creationId xmlns:a16="http://schemas.microsoft.com/office/drawing/2014/main" id="{0CE72B79-3920-E2C7-A717-969BC14AA838}"/>
              </a:ext>
            </a:extLst>
          </p:cNvPr>
          <p:cNvSpPr txBox="1">
            <a:spLocks/>
          </p:cNvSpPr>
          <p:nvPr userDrawn="1"/>
        </p:nvSpPr>
        <p:spPr>
          <a:xfrm>
            <a:off x="455727" y="1259097"/>
            <a:ext cx="4554116" cy="1444245"/>
          </a:xfrm>
          <a:prstGeom prst="rect">
            <a:avLst/>
          </a:prstGeom>
        </p:spPr>
        <p:txBody>
          <a:bodyPr vert="horz" lIns="0" tIns="91440" rIns="0" bIns="0" rtlCol="0" anchor="t" anchorCtr="0">
            <a:normAutofit/>
          </a:bodyPr>
          <a:lstStyle>
            <a:lvl1pPr algn="l" defTabSz="914400" rtl="0" eaLnBrk="1" latinLnBrk="0" hangingPunct="1">
              <a:lnSpc>
                <a:spcPct val="100000"/>
              </a:lnSpc>
              <a:spcBef>
                <a:spcPct val="0"/>
              </a:spcBef>
              <a:buNone/>
              <a:defRPr sz="3200" b="0" i="0" kern="1200">
                <a:solidFill>
                  <a:schemeClr val="tx2"/>
                </a:solidFill>
                <a:latin typeface="Georgia" panose="02040502050405020303" pitchFamily="18" charset="0"/>
                <a:ea typeface="Georgia" panose="02040502050405020303" pitchFamily="18" charset="0"/>
                <a:cs typeface="Segoe UI" panose="020B0502040204020203" pitchFamily="34" charset="0"/>
              </a:defRPr>
            </a:lvl1pPr>
          </a:lstStyle>
          <a:p>
            <a:endParaRPr lang="en-US" sz="1800">
              <a:latin typeface="Century Gothic"/>
              <a:ea typeface="Roboto"/>
              <a:cs typeface="Segoe UI"/>
            </a:endParaRPr>
          </a:p>
        </p:txBody>
      </p:sp>
      <p:sp>
        <p:nvSpPr>
          <p:cNvPr id="15" name="TextBox 14">
            <a:extLst>
              <a:ext uri="{FF2B5EF4-FFF2-40B4-BE49-F238E27FC236}">
                <a16:creationId xmlns:a16="http://schemas.microsoft.com/office/drawing/2014/main" id="{D0C79713-43F1-7315-078D-4113D13F5BE8}"/>
              </a:ext>
            </a:extLst>
          </p:cNvPr>
          <p:cNvSpPr txBox="1"/>
          <p:nvPr userDrawn="1"/>
        </p:nvSpPr>
        <p:spPr>
          <a:xfrm>
            <a:off x="473925" y="3679901"/>
            <a:ext cx="1384608" cy="9233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Blue</a:t>
            </a:r>
            <a:endParaRPr lang="en-US">
              <a:solidFill>
                <a:schemeClr val="tx2"/>
              </a:solidFill>
            </a:endParaRPr>
          </a:p>
          <a:p>
            <a:r>
              <a:rPr lang="en-US" sz="1000">
                <a:solidFill>
                  <a:schemeClr val="tx2"/>
                </a:solidFill>
                <a:ea typeface="+mn-lt"/>
                <a:cs typeface="+mn-lt"/>
              </a:rPr>
              <a:t>PMS 2151 C</a:t>
            </a:r>
            <a:endParaRPr lang="en-US">
              <a:solidFill>
                <a:schemeClr val="tx2"/>
              </a:solidFill>
              <a:ea typeface="+mn-lt"/>
              <a:cs typeface="+mn-lt"/>
            </a:endParaRPr>
          </a:p>
          <a:p>
            <a:r>
              <a:rPr lang="en-US" sz="1000">
                <a:solidFill>
                  <a:schemeClr val="tx2"/>
                </a:solidFill>
                <a:ea typeface="+mn-lt"/>
                <a:cs typeface="+mn-lt"/>
              </a:rPr>
              <a:t>CMYK c100 m52 y0 k0</a:t>
            </a:r>
            <a:endParaRPr lang="en-US">
              <a:solidFill>
                <a:schemeClr val="tx2"/>
              </a:solidFill>
              <a:ea typeface="+mn-lt"/>
              <a:cs typeface="+mn-lt"/>
            </a:endParaRPr>
          </a:p>
          <a:p>
            <a:r>
              <a:rPr lang="en-US" sz="1000">
                <a:solidFill>
                  <a:schemeClr val="tx2"/>
                </a:solidFill>
                <a:ea typeface="+mn-lt"/>
                <a:cs typeface="+mn-lt"/>
              </a:rPr>
              <a:t>RGB r0 g96 b173</a:t>
            </a:r>
            <a:endParaRPr lang="en-US">
              <a:solidFill>
                <a:schemeClr val="tx2"/>
              </a:solidFill>
            </a:endParaRPr>
          </a:p>
          <a:p>
            <a:r>
              <a:rPr lang="en-US" sz="1000">
                <a:solidFill>
                  <a:schemeClr val="tx2"/>
                </a:solidFill>
                <a:ea typeface="+mn-lt"/>
                <a:cs typeface="+mn-lt"/>
              </a:rPr>
              <a:t>HEX #0060ad</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16" name="TextBox 15">
            <a:extLst>
              <a:ext uri="{FF2B5EF4-FFF2-40B4-BE49-F238E27FC236}">
                <a16:creationId xmlns:a16="http://schemas.microsoft.com/office/drawing/2014/main" id="{53DB3AD2-B3DD-CC32-A9DE-317476A67EB9}"/>
              </a:ext>
            </a:extLst>
          </p:cNvPr>
          <p:cNvSpPr txBox="1"/>
          <p:nvPr userDrawn="1"/>
        </p:nvSpPr>
        <p:spPr>
          <a:xfrm>
            <a:off x="2490437" y="3679900"/>
            <a:ext cx="1384608" cy="9233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Purple</a:t>
            </a:r>
            <a:endParaRPr lang="en-US">
              <a:solidFill>
                <a:schemeClr val="tx2"/>
              </a:solidFill>
            </a:endParaRPr>
          </a:p>
          <a:p>
            <a:r>
              <a:rPr lang="en-US" sz="1000">
                <a:solidFill>
                  <a:schemeClr val="tx2"/>
                </a:solidFill>
                <a:ea typeface="+mn-lt"/>
                <a:cs typeface="+mn-lt"/>
              </a:rPr>
              <a:t>PMS 268 C</a:t>
            </a:r>
            <a:endParaRPr lang="en-US">
              <a:solidFill>
                <a:schemeClr val="tx2"/>
              </a:solidFill>
              <a:ea typeface="+mn-lt"/>
              <a:cs typeface="+mn-lt"/>
            </a:endParaRPr>
          </a:p>
          <a:p>
            <a:r>
              <a:rPr lang="en-US" sz="1000">
                <a:solidFill>
                  <a:schemeClr val="tx2"/>
                </a:solidFill>
                <a:ea typeface="+mn-lt"/>
                <a:cs typeface="+mn-lt"/>
              </a:rPr>
              <a:t>CMYK c81 m99 y0 k0</a:t>
            </a:r>
            <a:endParaRPr lang="en-US">
              <a:solidFill>
                <a:schemeClr val="tx2"/>
              </a:solidFill>
              <a:ea typeface="+mn-lt"/>
              <a:cs typeface="+mn-lt"/>
            </a:endParaRPr>
          </a:p>
          <a:p>
            <a:r>
              <a:rPr lang="en-US" sz="1000">
                <a:solidFill>
                  <a:schemeClr val="tx2"/>
                </a:solidFill>
                <a:ea typeface="+mn-lt"/>
                <a:cs typeface="+mn-lt"/>
              </a:rPr>
              <a:t>RGB r111 g1 b139</a:t>
            </a:r>
            <a:endParaRPr lang="en-US"/>
          </a:p>
          <a:p>
            <a:r>
              <a:rPr lang="en-US" sz="1000">
                <a:solidFill>
                  <a:schemeClr val="tx2"/>
                </a:solidFill>
                <a:ea typeface="+mn-lt"/>
                <a:cs typeface="+mn-lt"/>
              </a:rPr>
              <a:t>HEX #6f018b</a:t>
            </a:r>
            <a:endParaRPr lang="en-US"/>
          </a:p>
          <a:p>
            <a:endParaRPr lang="en-US" sz="1000" b="1">
              <a:solidFill>
                <a:schemeClr val="tx2"/>
              </a:solidFill>
              <a:ea typeface="Roboto" panose="02000000000000000000" pitchFamily="2" charset="0"/>
              <a:cs typeface="Segoe UI" panose="020B0502040204020203" pitchFamily="34" charset="0"/>
            </a:endParaRPr>
          </a:p>
        </p:txBody>
      </p:sp>
      <p:sp>
        <p:nvSpPr>
          <p:cNvPr id="17" name="Rectangle 16">
            <a:extLst>
              <a:ext uri="{FF2B5EF4-FFF2-40B4-BE49-F238E27FC236}">
                <a16:creationId xmlns:a16="http://schemas.microsoft.com/office/drawing/2014/main" id="{4C8751E2-8451-296C-D97C-7FD12F269BE9}"/>
              </a:ext>
            </a:extLst>
          </p:cNvPr>
          <p:cNvSpPr/>
          <p:nvPr userDrawn="1"/>
        </p:nvSpPr>
        <p:spPr bwMode="auto">
          <a:xfrm rot="16200000">
            <a:off x="8529338" y="3907059"/>
            <a:ext cx="566570" cy="1376446"/>
          </a:xfrm>
          <a:prstGeom prst="rect">
            <a:avLst/>
          </a:prstGeom>
          <a:solidFill>
            <a:schemeClr val="accent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20" name="Rectangle 19">
            <a:extLst>
              <a:ext uri="{FF2B5EF4-FFF2-40B4-BE49-F238E27FC236}">
                <a16:creationId xmlns:a16="http://schemas.microsoft.com/office/drawing/2014/main" id="{CEFAF9EE-53F8-2BE2-4286-4754F31F5F95}"/>
              </a:ext>
            </a:extLst>
          </p:cNvPr>
          <p:cNvSpPr/>
          <p:nvPr userDrawn="1"/>
        </p:nvSpPr>
        <p:spPr bwMode="auto">
          <a:xfrm rot="16200000">
            <a:off x="740265" y="2524773"/>
            <a:ext cx="789594" cy="1371800"/>
          </a:xfrm>
          <a:prstGeom prst="rect">
            <a:avLst/>
          </a:prstGeom>
          <a:solidFill>
            <a:srgbClr val="0060AD"/>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21" name="Title 19">
            <a:extLst>
              <a:ext uri="{FF2B5EF4-FFF2-40B4-BE49-F238E27FC236}">
                <a16:creationId xmlns:a16="http://schemas.microsoft.com/office/drawing/2014/main" id="{E62C5521-0328-0790-06B5-B8F08C99FB33}"/>
              </a:ext>
            </a:extLst>
          </p:cNvPr>
          <p:cNvSpPr txBox="1">
            <a:spLocks/>
          </p:cNvSpPr>
          <p:nvPr userDrawn="1"/>
        </p:nvSpPr>
        <p:spPr>
          <a:xfrm>
            <a:off x="6268299" y="1259096"/>
            <a:ext cx="4870067" cy="2169074"/>
          </a:xfrm>
          <a:prstGeom prst="rect">
            <a:avLst/>
          </a:prstGeom>
        </p:spPr>
        <p:txBody>
          <a:bodyPr vert="horz" lIns="0" tIns="91440" rIns="0" bIns="0" rtlCol="0" anchor="t" anchorCtr="0">
            <a:normAutofit/>
          </a:bodyPr>
          <a:lstStyle>
            <a:lvl1pPr algn="l" defTabSz="914400" rtl="0" eaLnBrk="1" latinLnBrk="0" hangingPunct="1">
              <a:lnSpc>
                <a:spcPct val="100000"/>
              </a:lnSpc>
              <a:spcBef>
                <a:spcPct val="0"/>
              </a:spcBef>
              <a:buNone/>
              <a:defRPr sz="3200" b="0" i="0" kern="1200">
                <a:solidFill>
                  <a:schemeClr val="tx2"/>
                </a:solidFill>
                <a:latin typeface="Georgia" panose="02040502050405020303" pitchFamily="18" charset="0"/>
                <a:ea typeface="Georgia" panose="02040502050405020303" pitchFamily="18" charset="0"/>
                <a:cs typeface="Segoe UI" panose="020B0502040204020203" pitchFamily="34" charset="0"/>
              </a:defRPr>
            </a:lvl1pPr>
          </a:lstStyle>
          <a:p>
            <a:endParaRPr lang="en-GB" sz="1100">
              <a:latin typeface="Century Gothic"/>
              <a:ea typeface="Roboto"/>
            </a:endParaRPr>
          </a:p>
        </p:txBody>
      </p:sp>
      <p:sp>
        <p:nvSpPr>
          <p:cNvPr id="22" name="TextBox 21">
            <a:extLst>
              <a:ext uri="{FF2B5EF4-FFF2-40B4-BE49-F238E27FC236}">
                <a16:creationId xmlns:a16="http://schemas.microsoft.com/office/drawing/2014/main" id="{1E19B697-D4C6-56EC-C4D5-F08D235EB4C2}"/>
              </a:ext>
            </a:extLst>
          </p:cNvPr>
          <p:cNvSpPr txBox="1"/>
          <p:nvPr userDrawn="1"/>
        </p:nvSpPr>
        <p:spPr>
          <a:xfrm>
            <a:off x="6314376" y="3712424"/>
            <a:ext cx="1249866"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Red</a:t>
            </a:r>
            <a:endParaRPr lang="en-US">
              <a:solidFill>
                <a:schemeClr val="tx2"/>
              </a:solidFill>
            </a:endParaRPr>
          </a:p>
          <a:p>
            <a:r>
              <a:rPr lang="en-US" sz="1000">
                <a:solidFill>
                  <a:schemeClr val="tx2"/>
                </a:solidFill>
                <a:ea typeface="+mn-lt"/>
                <a:cs typeface="+mn-lt"/>
              </a:rPr>
              <a:t>RGB r232 g0 b0</a:t>
            </a:r>
            <a:endParaRPr lang="en-US">
              <a:solidFill>
                <a:schemeClr val="tx2"/>
              </a:solidFill>
            </a:endParaRPr>
          </a:p>
          <a:p>
            <a:r>
              <a:rPr lang="en-US" sz="1000">
                <a:solidFill>
                  <a:schemeClr val="tx2"/>
                </a:solidFill>
                <a:ea typeface="+mn-lt"/>
                <a:cs typeface="+mn-lt"/>
              </a:rPr>
              <a:t>HEX #e80000</a:t>
            </a:r>
            <a:endParaRPr lang="en-US"/>
          </a:p>
          <a:p>
            <a:endParaRPr lang="en-US" sz="1000" b="1">
              <a:solidFill>
                <a:schemeClr val="tx2"/>
              </a:solidFill>
              <a:ea typeface="Roboto" panose="02000000000000000000" pitchFamily="2" charset="0"/>
              <a:cs typeface="Segoe UI" panose="020B0502040204020203" pitchFamily="34" charset="0"/>
            </a:endParaRPr>
          </a:p>
        </p:txBody>
      </p:sp>
      <p:sp>
        <p:nvSpPr>
          <p:cNvPr id="23" name="TextBox 22">
            <a:extLst>
              <a:ext uri="{FF2B5EF4-FFF2-40B4-BE49-F238E27FC236}">
                <a16:creationId xmlns:a16="http://schemas.microsoft.com/office/drawing/2014/main" id="{9318F3BD-F36A-D11B-29EC-C0DC9F74F410}"/>
              </a:ext>
            </a:extLst>
          </p:cNvPr>
          <p:cNvSpPr txBox="1"/>
          <p:nvPr userDrawn="1"/>
        </p:nvSpPr>
        <p:spPr>
          <a:xfrm>
            <a:off x="8145034" y="3712423"/>
            <a:ext cx="1403194" cy="61090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Amber</a:t>
            </a:r>
            <a:endParaRPr lang="en-US">
              <a:solidFill>
                <a:schemeClr val="tx2"/>
              </a:solidFill>
            </a:endParaRPr>
          </a:p>
          <a:p>
            <a:r>
              <a:rPr lang="en-US" sz="1000">
                <a:solidFill>
                  <a:schemeClr val="tx2"/>
                </a:solidFill>
                <a:ea typeface="+mn-lt"/>
                <a:cs typeface="+mn-lt"/>
              </a:rPr>
              <a:t>RGB r255 g185 b5</a:t>
            </a:r>
            <a:endParaRPr lang="en-US">
              <a:solidFill>
                <a:schemeClr val="tx2"/>
              </a:solidFill>
            </a:endParaRPr>
          </a:p>
          <a:p>
            <a:r>
              <a:rPr lang="en-US" sz="1000">
                <a:solidFill>
                  <a:schemeClr val="tx2"/>
                </a:solidFill>
                <a:ea typeface="+mn-lt"/>
                <a:cs typeface="+mn-lt"/>
              </a:rPr>
              <a:t>HEX #ffb905</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24" name="TextBox 23">
            <a:extLst>
              <a:ext uri="{FF2B5EF4-FFF2-40B4-BE49-F238E27FC236}">
                <a16:creationId xmlns:a16="http://schemas.microsoft.com/office/drawing/2014/main" id="{32749206-F973-551E-6F27-6015CFA2E48F}"/>
              </a:ext>
            </a:extLst>
          </p:cNvPr>
          <p:cNvSpPr txBox="1"/>
          <p:nvPr userDrawn="1"/>
        </p:nvSpPr>
        <p:spPr>
          <a:xfrm>
            <a:off x="9957107" y="3712422"/>
            <a:ext cx="1403194" cy="61090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Green</a:t>
            </a:r>
            <a:endParaRPr lang="en-US">
              <a:solidFill>
                <a:schemeClr val="tx2"/>
              </a:solidFill>
            </a:endParaRPr>
          </a:p>
          <a:p>
            <a:r>
              <a:rPr lang="en-US" sz="1000">
                <a:solidFill>
                  <a:schemeClr val="tx2"/>
                </a:solidFill>
                <a:ea typeface="+mn-lt"/>
                <a:cs typeface="+mn-lt"/>
              </a:rPr>
              <a:t>RGB r60 g188 b0</a:t>
            </a:r>
            <a:endParaRPr lang="en-US">
              <a:solidFill>
                <a:schemeClr val="tx2"/>
              </a:solidFill>
            </a:endParaRPr>
          </a:p>
          <a:p>
            <a:r>
              <a:rPr lang="en-US" sz="1000">
                <a:solidFill>
                  <a:schemeClr val="tx2"/>
                </a:solidFill>
                <a:ea typeface="+mn-lt"/>
                <a:cs typeface="+mn-lt"/>
              </a:rPr>
              <a:t>HEX #3cbc00</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25" name="TextBox 24">
            <a:extLst>
              <a:ext uri="{FF2B5EF4-FFF2-40B4-BE49-F238E27FC236}">
                <a16:creationId xmlns:a16="http://schemas.microsoft.com/office/drawing/2014/main" id="{FC5357B4-400A-6BA6-AAD9-44665BE97E1E}"/>
              </a:ext>
            </a:extLst>
          </p:cNvPr>
          <p:cNvSpPr txBox="1"/>
          <p:nvPr userDrawn="1"/>
        </p:nvSpPr>
        <p:spPr>
          <a:xfrm>
            <a:off x="8135741" y="4957642"/>
            <a:ext cx="1593693"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rPr>
              <a:t>Light Grey (neutral Grey)</a:t>
            </a:r>
          </a:p>
          <a:p>
            <a:r>
              <a:rPr lang="en-US" sz="1000">
                <a:solidFill>
                  <a:schemeClr val="tx2"/>
                </a:solidFill>
                <a:ea typeface="+mn-lt"/>
                <a:cs typeface="+mn-lt"/>
              </a:rPr>
              <a:t>RGB r211 g200 b189</a:t>
            </a:r>
          </a:p>
          <a:p>
            <a:r>
              <a:rPr lang="en-US" sz="1000">
                <a:solidFill>
                  <a:schemeClr val="tx2"/>
                </a:solidFill>
                <a:ea typeface="+mn-lt"/>
                <a:cs typeface="+mn-lt"/>
              </a:rPr>
              <a:t>HEX #d3c8bd</a:t>
            </a:r>
            <a:endParaRPr lang="en-US"/>
          </a:p>
          <a:p>
            <a:endParaRPr lang="en-US" sz="1000" b="1">
              <a:solidFill>
                <a:schemeClr val="tx2"/>
              </a:solidFill>
              <a:ea typeface="Roboto" panose="02000000000000000000" pitchFamily="2" charset="0"/>
              <a:cs typeface="Segoe UI" panose="020B0502040204020203" pitchFamily="34" charset="0"/>
            </a:endParaRPr>
          </a:p>
        </p:txBody>
      </p:sp>
      <p:sp>
        <p:nvSpPr>
          <p:cNvPr id="26" name="TextBox 25">
            <a:extLst>
              <a:ext uri="{FF2B5EF4-FFF2-40B4-BE49-F238E27FC236}">
                <a16:creationId xmlns:a16="http://schemas.microsoft.com/office/drawing/2014/main" id="{18B7278C-D5E1-93BD-4F2D-2683AB3D1CC0}"/>
              </a:ext>
            </a:extLst>
          </p:cNvPr>
          <p:cNvSpPr txBox="1"/>
          <p:nvPr userDrawn="1"/>
        </p:nvSpPr>
        <p:spPr>
          <a:xfrm>
            <a:off x="511097" y="6226096"/>
            <a:ext cx="3560956" cy="15388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indent="-3657600">
              <a:spcAft>
                <a:spcPts val="600"/>
              </a:spcAft>
            </a:pPr>
            <a:r>
              <a:rPr lang="en-US" sz="1000">
                <a:solidFill>
                  <a:schemeClr val="tx2"/>
                </a:solidFill>
                <a:ea typeface="+mn-lt"/>
                <a:cs typeface="+mn-lt"/>
              </a:rPr>
              <a:t>*See full brand guidelines for more detail.</a:t>
            </a:r>
            <a:endParaRPr lang="en-US" sz="1000">
              <a:solidFill>
                <a:schemeClr val="tx2"/>
              </a:solidFill>
            </a:endParaRPr>
          </a:p>
        </p:txBody>
      </p:sp>
      <p:sp>
        <p:nvSpPr>
          <p:cNvPr id="27" name="Rectangle 26">
            <a:extLst>
              <a:ext uri="{FF2B5EF4-FFF2-40B4-BE49-F238E27FC236}">
                <a16:creationId xmlns:a16="http://schemas.microsoft.com/office/drawing/2014/main" id="{4D44A919-B459-A4D6-DE85-00626AD3BD60}"/>
              </a:ext>
            </a:extLst>
          </p:cNvPr>
          <p:cNvSpPr/>
          <p:nvPr userDrawn="1"/>
        </p:nvSpPr>
        <p:spPr bwMode="auto">
          <a:xfrm rot="16200000">
            <a:off x="2616977" y="5458938"/>
            <a:ext cx="585156" cy="660911"/>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28" name="Rectangle 27">
            <a:extLst>
              <a:ext uri="{FF2B5EF4-FFF2-40B4-BE49-F238E27FC236}">
                <a16:creationId xmlns:a16="http://schemas.microsoft.com/office/drawing/2014/main" id="{AA7F60AA-E969-2540-49B0-AC7B9C497B2D}"/>
              </a:ext>
            </a:extLst>
          </p:cNvPr>
          <p:cNvSpPr/>
          <p:nvPr userDrawn="1"/>
        </p:nvSpPr>
        <p:spPr bwMode="auto">
          <a:xfrm rot="16200000">
            <a:off x="3328605" y="5468230"/>
            <a:ext cx="585156" cy="660911"/>
          </a:xfrm>
          <a:prstGeom prst="rect">
            <a:avLst/>
          </a:prstGeom>
          <a:solidFill>
            <a:schemeClr val="accent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29" name="Rectangle 28">
            <a:extLst>
              <a:ext uri="{FF2B5EF4-FFF2-40B4-BE49-F238E27FC236}">
                <a16:creationId xmlns:a16="http://schemas.microsoft.com/office/drawing/2014/main" id="{26B6434A-DF90-CC14-A841-2F6279572D5C}"/>
              </a:ext>
            </a:extLst>
          </p:cNvPr>
          <p:cNvSpPr/>
          <p:nvPr userDrawn="1"/>
        </p:nvSpPr>
        <p:spPr bwMode="auto">
          <a:xfrm rot="16200000">
            <a:off x="1894362" y="4775927"/>
            <a:ext cx="585156" cy="660911"/>
          </a:xfrm>
          <a:prstGeom prst="rect">
            <a:avLst/>
          </a:prstGeom>
          <a:solidFill>
            <a:schemeClr val="accent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30" name="Rectangle 29">
            <a:extLst>
              <a:ext uri="{FF2B5EF4-FFF2-40B4-BE49-F238E27FC236}">
                <a16:creationId xmlns:a16="http://schemas.microsoft.com/office/drawing/2014/main" id="{E4F57B2B-C1E8-FE46-922A-ED76EA113FCF}"/>
              </a:ext>
            </a:extLst>
          </p:cNvPr>
          <p:cNvSpPr/>
          <p:nvPr userDrawn="1"/>
        </p:nvSpPr>
        <p:spPr bwMode="auto">
          <a:xfrm rot="16200000">
            <a:off x="2615284" y="4771279"/>
            <a:ext cx="585156" cy="660911"/>
          </a:xfrm>
          <a:prstGeom prst="rect">
            <a:avLst/>
          </a:prstGeom>
          <a:solidFill>
            <a:schemeClr val="accent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31" name="Rectangle 30">
            <a:extLst>
              <a:ext uri="{FF2B5EF4-FFF2-40B4-BE49-F238E27FC236}">
                <a16:creationId xmlns:a16="http://schemas.microsoft.com/office/drawing/2014/main" id="{9F6AD559-7E2F-9464-9CCA-44C2ED3F3DE5}"/>
              </a:ext>
            </a:extLst>
          </p:cNvPr>
          <p:cNvSpPr/>
          <p:nvPr userDrawn="1"/>
        </p:nvSpPr>
        <p:spPr bwMode="auto">
          <a:xfrm rot="16200000">
            <a:off x="3326912" y="4771280"/>
            <a:ext cx="585156" cy="660911"/>
          </a:xfrm>
          <a:prstGeom prst="rect">
            <a:avLst/>
          </a:prstGeom>
          <a:solidFill>
            <a:schemeClr val="accent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32" name="Rectangle 31">
            <a:extLst>
              <a:ext uri="{FF2B5EF4-FFF2-40B4-BE49-F238E27FC236}">
                <a16:creationId xmlns:a16="http://schemas.microsoft.com/office/drawing/2014/main" id="{FBA8A0E8-4E17-E919-E453-F4E8ABF52AE2}"/>
              </a:ext>
            </a:extLst>
          </p:cNvPr>
          <p:cNvSpPr/>
          <p:nvPr userDrawn="1"/>
        </p:nvSpPr>
        <p:spPr bwMode="auto">
          <a:xfrm rot="16200000">
            <a:off x="488736" y="5449647"/>
            <a:ext cx="585156" cy="660911"/>
          </a:xfrm>
          <a:prstGeom prst="rect">
            <a:avLst/>
          </a:prstGeom>
          <a:solidFill>
            <a:schemeClr val="accent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33" name="Rectangle 32">
            <a:extLst>
              <a:ext uri="{FF2B5EF4-FFF2-40B4-BE49-F238E27FC236}">
                <a16:creationId xmlns:a16="http://schemas.microsoft.com/office/drawing/2014/main" id="{12157580-8FEF-BFF5-1D48-0DBE684EA3C8}"/>
              </a:ext>
            </a:extLst>
          </p:cNvPr>
          <p:cNvSpPr/>
          <p:nvPr userDrawn="1"/>
        </p:nvSpPr>
        <p:spPr bwMode="auto">
          <a:xfrm rot="16200000">
            <a:off x="1200364" y="5454293"/>
            <a:ext cx="585156" cy="660911"/>
          </a:xfrm>
          <a:prstGeom prst="rect">
            <a:avLst/>
          </a:prstGeom>
          <a:solidFill>
            <a:schemeClr val="tx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34" name="Rectangle 33">
            <a:extLst>
              <a:ext uri="{FF2B5EF4-FFF2-40B4-BE49-F238E27FC236}">
                <a16:creationId xmlns:a16="http://schemas.microsoft.com/office/drawing/2014/main" id="{1B8154BE-4E33-4E6C-1F1A-5B09C71E604B}"/>
              </a:ext>
            </a:extLst>
          </p:cNvPr>
          <p:cNvSpPr/>
          <p:nvPr userDrawn="1"/>
        </p:nvSpPr>
        <p:spPr bwMode="auto">
          <a:xfrm rot="16200000">
            <a:off x="1201319" y="4771278"/>
            <a:ext cx="585156" cy="660912"/>
          </a:xfrm>
          <a:prstGeom prst="rect">
            <a:avLst/>
          </a:prstGeom>
          <a:solidFill>
            <a:srgbClr val="F9EEE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35" name="Rectangle 34">
            <a:extLst>
              <a:ext uri="{FF2B5EF4-FFF2-40B4-BE49-F238E27FC236}">
                <a16:creationId xmlns:a16="http://schemas.microsoft.com/office/drawing/2014/main" id="{EC3CFE41-EF34-9BFB-F215-915BF2C20586}"/>
              </a:ext>
            </a:extLst>
          </p:cNvPr>
          <p:cNvSpPr/>
          <p:nvPr userDrawn="1"/>
        </p:nvSpPr>
        <p:spPr bwMode="auto">
          <a:xfrm rot="16200000">
            <a:off x="489473" y="4771279"/>
            <a:ext cx="585156" cy="660911"/>
          </a:xfrm>
          <a:prstGeom prst="rect">
            <a:avLst/>
          </a:prstGeom>
          <a:solidFill>
            <a:schemeClr val="bg1"/>
          </a:solidFill>
          <a:ln w="6350">
            <a:solidFill>
              <a:schemeClr val="tx1"/>
            </a:solid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36" name="Rectangle 35">
            <a:extLst>
              <a:ext uri="{FF2B5EF4-FFF2-40B4-BE49-F238E27FC236}">
                <a16:creationId xmlns:a16="http://schemas.microsoft.com/office/drawing/2014/main" id="{64D7EDB4-ABF6-19A0-AE72-3AC3DB60E5CA}"/>
              </a:ext>
            </a:extLst>
          </p:cNvPr>
          <p:cNvSpPr/>
          <p:nvPr userDrawn="1"/>
        </p:nvSpPr>
        <p:spPr bwMode="auto">
          <a:xfrm rot="16200000">
            <a:off x="7521418" y="3040515"/>
            <a:ext cx="780301" cy="331020"/>
          </a:xfrm>
          <a:prstGeom prst="rect">
            <a:avLst/>
          </a:prstGeom>
          <a:solidFill>
            <a:srgbClr val="F1666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37" name="Rectangle 36">
            <a:extLst>
              <a:ext uri="{FF2B5EF4-FFF2-40B4-BE49-F238E27FC236}">
                <a16:creationId xmlns:a16="http://schemas.microsoft.com/office/drawing/2014/main" id="{32B7C0DC-0F35-DC51-A80C-5CCF13D49D25}"/>
              </a:ext>
            </a:extLst>
          </p:cNvPr>
          <p:cNvSpPr/>
          <p:nvPr userDrawn="1"/>
        </p:nvSpPr>
        <p:spPr bwMode="auto">
          <a:xfrm rot="16200000">
            <a:off x="9343894" y="3040515"/>
            <a:ext cx="780301" cy="331020"/>
          </a:xfrm>
          <a:prstGeom prst="rect">
            <a:avLst/>
          </a:prstGeom>
          <a:solidFill>
            <a:srgbClr val="76D04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38" name="TextBox 37">
            <a:extLst>
              <a:ext uri="{FF2B5EF4-FFF2-40B4-BE49-F238E27FC236}">
                <a16:creationId xmlns:a16="http://schemas.microsoft.com/office/drawing/2014/main" id="{75C36489-ADDB-F2CD-5E94-3682A0D4D16E}"/>
              </a:ext>
            </a:extLst>
          </p:cNvPr>
          <p:cNvSpPr txBox="1"/>
          <p:nvPr userDrawn="1"/>
        </p:nvSpPr>
        <p:spPr>
          <a:xfrm>
            <a:off x="8003513" y="5761459"/>
            <a:ext cx="1249866" cy="46166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Mid Red</a:t>
            </a:r>
            <a:endParaRPr lang="en-US">
              <a:solidFill>
                <a:schemeClr val="tx2"/>
              </a:solidFill>
            </a:endParaRPr>
          </a:p>
          <a:p>
            <a:r>
              <a:rPr lang="en-US" sz="1000">
                <a:solidFill>
                  <a:schemeClr val="tx2"/>
                </a:solidFill>
                <a:ea typeface="+mn-lt"/>
                <a:cs typeface="+mn-lt"/>
              </a:rPr>
              <a:t>RGB r241 g102 b102</a:t>
            </a:r>
            <a:endParaRPr lang="en-US">
              <a:solidFill>
                <a:schemeClr val="tx2"/>
              </a:solidFill>
            </a:endParaRPr>
          </a:p>
          <a:p>
            <a:r>
              <a:rPr lang="en-US" sz="1000">
                <a:solidFill>
                  <a:schemeClr val="tx2"/>
                </a:solidFill>
                <a:ea typeface="+mn-lt"/>
                <a:cs typeface="+mn-lt"/>
              </a:rPr>
              <a:t>HEX #f16666</a:t>
            </a:r>
            <a:endParaRPr lang="en-US">
              <a:solidFill>
                <a:schemeClr val="tx2"/>
              </a:solidFill>
            </a:endParaRPr>
          </a:p>
        </p:txBody>
      </p:sp>
      <p:cxnSp>
        <p:nvCxnSpPr>
          <p:cNvPr id="39" name="Straight Arrow Connector 38">
            <a:extLst>
              <a:ext uri="{FF2B5EF4-FFF2-40B4-BE49-F238E27FC236}">
                <a16:creationId xmlns:a16="http://schemas.microsoft.com/office/drawing/2014/main" id="{7F84BF39-BDBC-0641-31A6-82FAB5C1415C}"/>
              </a:ext>
            </a:extLst>
          </p:cNvPr>
          <p:cNvCxnSpPr/>
          <p:nvPr userDrawn="1"/>
        </p:nvCxnSpPr>
        <p:spPr>
          <a:xfrm flipH="1">
            <a:off x="7909932" y="3678764"/>
            <a:ext cx="5574" cy="2547332"/>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64E963A-0F36-D2A1-7BA5-138D73211CD7}"/>
              </a:ext>
            </a:extLst>
          </p:cNvPr>
          <p:cNvCxnSpPr>
            <a:cxnSpLocks/>
          </p:cNvCxnSpPr>
          <p:nvPr userDrawn="1"/>
        </p:nvCxnSpPr>
        <p:spPr>
          <a:xfrm flipH="1">
            <a:off x="9717358" y="3673398"/>
            <a:ext cx="5574" cy="2547332"/>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D9C7B589-4C9A-91F8-6C35-017FF889CF7B}"/>
              </a:ext>
            </a:extLst>
          </p:cNvPr>
          <p:cNvSpPr txBox="1"/>
          <p:nvPr userDrawn="1"/>
        </p:nvSpPr>
        <p:spPr>
          <a:xfrm>
            <a:off x="9810939" y="5756812"/>
            <a:ext cx="1249866" cy="46166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Mid Green</a:t>
            </a:r>
            <a:endParaRPr lang="en-US">
              <a:solidFill>
                <a:schemeClr val="tx2"/>
              </a:solidFill>
            </a:endParaRPr>
          </a:p>
          <a:p>
            <a:r>
              <a:rPr lang="en-US" sz="1000">
                <a:solidFill>
                  <a:schemeClr val="tx2"/>
                </a:solidFill>
                <a:ea typeface="+mn-lt"/>
                <a:cs typeface="+mn-lt"/>
              </a:rPr>
              <a:t>RGB r118 g208 b76</a:t>
            </a:r>
            <a:endParaRPr lang="en-US">
              <a:solidFill>
                <a:schemeClr val="tx2"/>
              </a:solidFill>
            </a:endParaRPr>
          </a:p>
          <a:p>
            <a:r>
              <a:rPr lang="en-US" sz="1000">
                <a:solidFill>
                  <a:schemeClr val="tx2"/>
                </a:solidFill>
                <a:ea typeface="+mn-lt"/>
                <a:cs typeface="+mn-lt"/>
              </a:rPr>
              <a:t>HEX #76d04c</a:t>
            </a:r>
            <a:endParaRPr lang="en-US">
              <a:solidFill>
                <a:schemeClr val="tx2"/>
              </a:solidFill>
            </a:endParaRPr>
          </a:p>
        </p:txBody>
      </p:sp>
      <p:sp>
        <p:nvSpPr>
          <p:cNvPr id="42" name="TextBox 41">
            <a:extLst>
              <a:ext uri="{FF2B5EF4-FFF2-40B4-BE49-F238E27FC236}">
                <a16:creationId xmlns:a16="http://schemas.microsoft.com/office/drawing/2014/main" id="{C3CE1EC1-1D45-33BC-FC12-B1095F1B511D}"/>
              </a:ext>
            </a:extLst>
          </p:cNvPr>
          <p:cNvSpPr txBox="1"/>
          <p:nvPr userDrawn="1"/>
        </p:nvSpPr>
        <p:spPr>
          <a:xfrm>
            <a:off x="6262121" y="5762837"/>
            <a:ext cx="1521823" cy="46166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indent="-3657600">
              <a:spcAft>
                <a:spcPts val="600"/>
              </a:spcAft>
            </a:pPr>
            <a:r>
              <a:rPr lang="en-US" sz="1000">
                <a:solidFill>
                  <a:schemeClr val="tx2"/>
                </a:solidFill>
                <a:ea typeface="+mn-lt"/>
                <a:cs typeface="+mn-lt"/>
              </a:rPr>
              <a:t>Only use the Mid </a:t>
            </a:r>
            <a:r>
              <a:rPr lang="en-US" sz="1000" err="1">
                <a:solidFill>
                  <a:schemeClr val="tx2"/>
                </a:solidFill>
                <a:ea typeface="+mn-lt"/>
                <a:cs typeface="+mn-lt"/>
              </a:rPr>
              <a:t>colours</a:t>
            </a:r>
            <a:r>
              <a:rPr lang="en-US" sz="1000">
                <a:solidFill>
                  <a:schemeClr val="tx2"/>
                </a:solidFill>
                <a:ea typeface="+mn-lt"/>
                <a:cs typeface="+mn-lt"/>
              </a:rPr>
              <a:t> if you need a range within your status chart</a:t>
            </a:r>
            <a:endParaRPr lang="en-US">
              <a:solidFill>
                <a:schemeClr val="tx2"/>
              </a:solidFill>
            </a:endParaRPr>
          </a:p>
        </p:txBody>
      </p:sp>
      <p:sp>
        <p:nvSpPr>
          <p:cNvPr id="43" name="Content Placeholder 8">
            <a:extLst>
              <a:ext uri="{FF2B5EF4-FFF2-40B4-BE49-F238E27FC236}">
                <a16:creationId xmlns:a16="http://schemas.microsoft.com/office/drawing/2014/main" id="{53D64E00-73B1-DD1B-EB04-E5A9AA269FFF}"/>
              </a:ext>
            </a:extLst>
          </p:cNvPr>
          <p:cNvSpPr>
            <a:spLocks noGrp="1"/>
          </p:cNvSpPr>
          <p:nvPr>
            <p:ph sz="quarter" idx="27"/>
          </p:nvPr>
        </p:nvSpPr>
        <p:spPr>
          <a:xfrm>
            <a:off x="6210302" y="1272105"/>
            <a:ext cx="5521325" cy="1444245"/>
          </a:xfrm>
        </p:spPr>
        <p:txBody>
          <a:bodyPr/>
          <a:lstStyle/>
          <a:p>
            <a:pPr lvl="1"/>
            <a:r>
              <a:rPr lang="en-GB"/>
              <a:t>Status palette: </a:t>
            </a:r>
          </a:p>
          <a:p>
            <a:r>
              <a:rPr lang="en-GB"/>
              <a:t>We use these colours only to show status –Red, Amber, Green and a neutral grey** </a:t>
            </a:r>
          </a:p>
          <a:p>
            <a:pPr lvl="5"/>
            <a:r>
              <a:rPr lang="en-GB" sz="1000"/>
              <a:t>**The Grey is taken from our Primary palette</a:t>
            </a:r>
          </a:p>
          <a:p>
            <a:endParaRPr lang="en-GB"/>
          </a:p>
        </p:txBody>
      </p:sp>
    </p:spTree>
    <p:extLst>
      <p:ext uri="{BB962C8B-B14F-4D97-AF65-F5344CB8AC3E}">
        <p14:creationId xmlns:p14="http://schemas.microsoft.com/office/powerpoint/2010/main" val="5676097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lour palette">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dirty="0" err="1"/>
              <a:t>Trakasseribarometern</a:t>
            </a:r>
            <a:r>
              <a:rPr lang="en-US" dirty="0"/>
              <a:t> 2024</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sv-SE"/>
              <a:t>September 2024</a:t>
            </a:r>
            <a:endParaRPr lang="en-US"/>
          </a:p>
        </p:txBody>
      </p:sp>
      <p:sp>
        <p:nvSpPr>
          <p:cNvPr id="8" name="Text Placeholder 9">
            <a:extLst>
              <a:ext uri="{FF2B5EF4-FFF2-40B4-BE49-F238E27FC236}">
                <a16:creationId xmlns:a16="http://schemas.microsoft.com/office/drawing/2014/main" id="{C296C716-9147-E6EE-6952-291029ABC8CF}"/>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78" name="Rectangle 77">
            <a:extLst>
              <a:ext uri="{FF2B5EF4-FFF2-40B4-BE49-F238E27FC236}">
                <a16:creationId xmlns:a16="http://schemas.microsoft.com/office/drawing/2014/main" id="{EFC45A43-8962-DEE4-DE87-413A523E2644}"/>
              </a:ext>
            </a:extLst>
          </p:cNvPr>
          <p:cNvSpPr/>
          <p:nvPr userDrawn="1"/>
        </p:nvSpPr>
        <p:spPr bwMode="auto">
          <a:xfrm>
            <a:off x="374495" y="1568605"/>
            <a:ext cx="11786839" cy="1100254"/>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Segoe UI" panose="020B0502040204020203" pitchFamily="34" charset="0"/>
            </a:endParaRPr>
          </a:p>
        </p:txBody>
      </p:sp>
      <p:sp>
        <p:nvSpPr>
          <p:cNvPr id="79" name="Rectangle 78">
            <a:extLst>
              <a:ext uri="{FF2B5EF4-FFF2-40B4-BE49-F238E27FC236}">
                <a16:creationId xmlns:a16="http://schemas.microsoft.com/office/drawing/2014/main" id="{90D20806-5B4C-43F4-9506-882CA9A1FD38}"/>
              </a:ext>
            </a:extLst>
          </p:cNvPr>
          <p:cNvSpPr/>
          <p:nvPr userDrawn="1"/>
        </p:nvSpPr>
        <p:spPr bwMode="auto">
          <a:xfrm rot="16200000">
            <a:off x="683034" y="2382695"/>
            <a:ext cx="789594" cy="1223118"/>
          </a:xfrm>
          <a:prstGeom prst="rect">
            <a:avLst/>
          </a:prstGeom>
          <a:solidFill>
            <a:srgbClr val="FF7D0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80" name="Title 19">
            <a:extLst>
              <a:ext uri="{FF2B5EF4-FFF2-40B4-BE49-F238E27FC236}">
                <a16:creationId xmlns:a16="http://schemas.microsoft.com/office/drawing/2014/main" id="{F52816D0-B88C-A16F-7DE1-11138C26AEFB}"/>
              </a:ext>
            </a:extLst>
          </p:cNvPr>
          <p:cNvSpPr txBox="1">
            <a:spLocks/>
          </p:cNvSpPr>
          <p:nvPr userDrawn="1"/>
        </p:nvSpPr>
        <p:spPr>
          <a:xfrm>
            <a:off x="465019" y="1185265"/>
            <a:ext cx="11268074" cy="1890294"/>
          </a:xfrm>
          <a:prstGeom prst="rect">
            <a:avLst/>
          </a:prstGeom>
        </p:spPr>
        <p:txBody>
          <a:bodyPr vert="horz" lIns="0" tIns="91440" rIns="0" bIns="0" rtlCol="0" anchor="t" anchorCtr="0">
            <a:normAutofit/>
          </a:bodyPr>
          <a:lstStyle>
            <a:lvl1pPr algn="l" defTabSz="914400" rtl="0" eaLnBrk="1" latinLnBrk="0" hangingPunct="1">
              <a:lnSpc>
                <a:spcPct val="100000"/>
              </a:lnSpc>
              <a:spcBef>
                <a:spcPct val="0"/>
              </a:spcBef>
              <a:buNone/>
              <a:defRPr sz="3200" b="0" i="0" kern="1200">
                <a:solidFill>
                  <a:schemeClr val="tx2"/>
                </a:solidFill>
                <a:latin typeface="Georgia" panose="02040502050405020303" pitchFamily="18" charset="0"/>
                <a:ea typeface="Georgia" panose="02040502050405020303" pitchFamily="18" charset="0"/>
                <a:cs typeface="Segoe UI" panose="020B0502040204020203" pitchFamily="34" charset="0"/>
              </a:defRPr>
            </a:lvl1pPr>
          </a:lstStyle>
          <a:p>
            <a:pPr marL="0">
              <a:spcAft>
                <a:spcPts val="1200"/>
              </a:spcAft>
            </a:pPr>
            <a:r>
              <a:rPr lang="en-US" sz="1800" b="1">
                <a:latin typeface="Century Gothic"/>
                <a:ea typeface="Roboto"/>
                <a:cs typeface="Segoe UI"/>
              </a:rPr>
              <a:t>We use these additional tints and shades of the data </a:t>
            </a:r>
            <a:r>
              <a:rPr lang="en-US" sz="1800" b="1" err="1">
                <a:latin typeface="Century Gothic"/>
                <a:ea typeface="Roboto"/>
                <a:cs typeface="Segoe UI"/>
              </a:rPr>
              <a:t>colours</a:t>
            </a:r>
            <a:r>
              <a:rPr lang="en-US" sz="1800" b="1">
                <a:latin typeface="Century Gothic"/>
                <a:ea typeface="Roboto"/>
                <a:cs typeface="Segoe UI"/>
              </a:rPr>
              <a:t> only for charts and graphs when there are more complex data sets. </a:t>
            </a:r>
          </a:p>
          <a:p>
            <a:r>
              <a:rPr lang="en-US" sz="1600">
                <a:latin typeface="Century Gothic"/>
                <a:ea typeface="Roboto"/>
                <a:cs typeface="Segoe UI"/>
              </a:rPr>
              <a:t>We can also use specific individual groupings (</a:t>
            </a:r>
            <a:r>
              <a:rPr lang="en-US" sz="1600" err="1">
                <a:latin typeface="Century Gothic"/>
                <a:ea typeface="Roboto"/>
                <a:cs typeface="Segoe UI"/>
              </a:rPr>
              <a:t>eg</a:t>
            </a:r>
            <a:r>
              <a:rPr lang="en-US" sz="1600">
                <a:latin typeface="Century Gothic"/>
                <a:ea typeface="Roboto"/>
                <a:cs typeface="Segoe UI"/>
              </a:rPr>
              <a:t> Orange, Light Orange 1,2,3 and 4 together) when a monochromatic way to show your data is clearer.</a:t>
            </a:r>
          </a:p>
          <a:p>
            <a:endParaRPr lang="en-GB" sz="1400">
              <a:latin typeface="Century Gothic"/>
              <a:ea typeface="Roboto"/>
            </a:endParaRPr>
          </a:p>
        </p:txBody>
      </p:sp>
      <p:sp>
        <p:nvSpPr>
          <p:cNvPr id="81" name="TextBox 80">
            <a:extLst>
              <a:ext uri="{FF2B5EF4-FFF2-40B4-BE49-F238E27FC236}">
                <a16:creationId xmlns:a16="http://schemas.microsoft.com/office/drawing/2014/main" id="{4527D4CB-8F51-628B-3C63-E84907D7AFAE}"/>
              </a:ext>
            </a:extLst>
          </p:cNvPr>
          <p:cNvSpPr txBox="1"/>
          <p:nvPr userDrawn="1"/>
        </p:nvSpPr>
        <p:spPr>
          <a:xfrm>
            <a:off x="4734621" y="2599262"/>
            <a:ext cx="1384608" cy="107721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Teal</a:t>
            </a:r>
            <a:endParaRPr lang="en-US" sz="1000">
              <a:solidFill>
                <a:schemeClr val="tx2"/>
              </a:solidFill>
              <a:ea typeface="+mn-lt"/>
              <a:cs typeface="+mn-lt"/>
            </a:endParaRPr>
          </a:p>
          <a:p>
            <a:r>
              <a:rPr lang="en-US" sz="1000">
                <a:solidFill>
                  <a:schemeClr val="tx2"/>
                </a:solidFill>
                <a:ea typeface="+mn-lt"/>
                <a:cs typeface="+mn-lt"/>
              </a:rPr>
              <a:t>PMS 3252 C</a:t>
            </a:r>
          </a:p>
          <a:p>
            <a:r>
              <a:rPr lang="en-US" sz="1000">
                <a:solidFill>
                  <a:schemeClr val="tx2"/>
                </a:solidFill>
                <a:ea typeface="+mn-lt"/>
                <a:cs typeface="+mn-lt"/>
              </a:rPr>
              <a:t>CMYK c60 m0 y26 k0</a:t>
            </a:r>
          </a:p>
          <a:p>
            <a:r>
              <a:rPr lang="en-US" sz="1000">
                <a:solidFill>
                  <a:schemeClr val="tx2"/>
                </a:solidFill>
                <a:ea typeface="+mn-lt"/>
                <a:cs typeface="+mn-lt"/>
              </a:rPr>
              <a:t>RGB r32 g186 b175</a:t>
            </a:r>
          </a:p>
          <a:p>
            <a:r>
              <a:rPr lang="en-US" sz="1000">
                <a:solidFill>
                  <a:schemeClr val="tx2"/>
                </a:solidFill>
                <a:ea typeface="+mn-lt"/>
                <a:cs typeface="+mn-lt"/>
              </a:rPr>
              <a:t>HEX #20baaf</a:t>
            </a:r>
          </a:p>
          <a:p>
            <a:endParaRPr lang="en-US" sz="1000">
              <a:solidFill>
                <a:schemeClr val="tx2"/>
              </a:solidFill>
              <a:ea typeface="+mn-lt"/>
              <a:cs typeface="+mn-lt"/>
            </a:endParaRPr>
          </a:p>
          <a:p>
            <a:endParaRPr lang="en-US" sz="1000" b="1">
              <a:solidFill>
                <a:schemeClr val="tx2"/>
              </a:solidFill>
              <a:ea typeface="Roboto" panose="02000000000000000000" pitchFamily="2" charset="0"/>
              <a:cs typeface="Segoe UI" panose="020B0502040204020203" pitchFamily="34" charset="0"/>
            </a:endParaRPr>
          </a:p>
        </p:txBody>
      </p:sp>
      <p:sp>
        <p:nvSpPr>
          <p:cNvPr id="82" name="TextBox 81">
            <a:extLst>
              <a:ext uri="{FF2B5EF4-FFF2-40B4-BE49-F238E27FC236}">
                <a16:creationId xmlns:a16="http://schemas.microsoft.com/office/drawing/2014/main" id="{2AC479B8-1234-B284-E99F-A0749FC08AE5}"/>
              </a:ext>
            </a:extLst>
          </p:cNvPr>
          <p:cNvSpPr txBox="1"/>
          <p:nvPr userDrawn="1"/>
        </p:nvSpPr>
        <p:spPr>
          <a:xfrm>
            <a:off x="1765609" y="2599261"/>
            <a:ext cx="1384608" cy="107721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Orange</a:t>
            </a:r>
            <a:endParaRPr lang="en-US" sz="1000">
              <a:solidFill>
                <a:schemeClr val="tx2"/>
              </a:solidFill>
              <a:ea typeface="+mn-lt"/>
              <a:cs typeface="+mn-lt"/>
            </a:endParaRPr>
          </a:p>
          <a:p>
            <a:r>
              <a:rPr lang="en-US" sz="1000">
                <a:solidFill>
                  <a:schemeClr val="tx2"/>
                </a:solidFill>
                <a:ea typeface="+mn-lt"/>
                <a:cs typeface="+mn-lt"/>
              </a:rPr>
              <a:t>PMS 158 C</a:t>
            </a:r>
          </a:p>
          <a:p>
            <a:r>
              <a:rPr lang="en-US" sz="1000">
                <a:solidFill>
                  <a:schemeClr val="tx2"/>
                </a:solidFill>
                <a:ea typeface="+mn-lt"/>
                <a:cs typeface="+mn-lt"/>
              </a:rPr>
              <a:t>CMYK c0 m58 y100 k0</a:t>
            </a:r>
          </a:p>
          <a:p>
            <a:r>
              <a:rPr lang="en-US" sz="1000">
                <a:solidFill>
                  <a:schemeClr val="tx2"/>
                </a:solidFill>
                <a:ea typeface="+mn-lt"/>
                <a:cs typeface="+mn-lt"/>
              </a:rPr>
              <a:t>RGB r255 g125 b4</a:t>
            </a:r>
          </a:p>
          <a:p>
            <a:r>
              <a:rPr lang="en-US" sz="1000">
                <a:solidFill>
                  <a:schemeClr val="tx2"/>
                </a:solidFill>
                <a:ea typeface="+mn-lt"/>
                <a:cs typeface="+mn-lt"/>
              </a:rPr>
              <a:t>HEX #ff7d04</a:t>
            </a:r>
          </a:p>
          <a:p>
            <a:endParaRPr lang="en-US" sz="1000">
              <a:solidFill>
                <a:srgbClr val="282626"/>
              </a:solidFill>
              <a:ea typeface="+mn-lt"/>
              <a:cs typeface="+mn-lt"/>
            </a:endParaRPr>
          </a:p>
          <a:p>
            <a:endParaRPr lang="en-US" sz="1000" b="1">
              <a:solidFill>
                <a:schemeClr val="tx2"/>
              </a:solidFill>
              <a:ea typeface="Roboto" panose="02000000000000000000" pitchFamily="2" charset="0"/>
              <a:cs typeface="Segoe UI" panose="020B0502040204020203" pitchFamily="34" charset="0"/>
            </a:endParaRPr>
          </a:p>
        </p:txBody>
      </p:sp>
      <p:sp>
        <p:nvSpPr>
          <p:cNvPr id="83" name="TextBox 82">
            <a:extLst>
              <a:ext uri="{FF2B5EF4-FFF2-40B4-BE49-F238E27FC236}">
                <a16:creationId xmlns:a16="http://schemas.microsoft.com/office/drawing/2014/main" id="{E51B8D91-ACAC-81C3-4572-2D7F6F24BECF}"/>
              </a:ext>
            </a:extLst>
          </p:cNvPr>
          <p:cNvSpPr txBox="1"/>
          <p:nvPr userDrawn="1"/>
        </p:nvSpPr>
        <p:spPr>
          <a:xfrm>
            <a:off x="4725328" y="3695797"/>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Light Teal 1</a:t>
            </a:r>
            <a:endParaRPr lang="en-US">
              <a:solidFill>
                <a:schemeClr val="tx2"/>
              </a:solidFill>
            </a:endParaRPr>
          </a:p>
          <a:p>
            <a:r>
              <a:rPr lang="en-US" sz="1000">
                <a:solidFill>
                  <a:schemeClr val="tx2"/>
                </a:solidFill>
                <a:ea typeface="+mn-lt"/>
                <a:cs typeface="+mn-lt"/>
              </a:rPr>
              <a:t>RGB r100 g200 b191</a:t>
            </a:r>
            <a:endParaRPr lang="en-US">
              <a:solidFill>
                <a:schemeClr val="tx2"/>
              </a:solidFill>
            </a:endParaRPr>
          </a:p>
          <a:p>
            <a:r>
              <a:rPr lang="en-US" sz="1000">
                <a:solidFill>
                  <a:schemeClr val="tx2"/>
                </a:solidFill>
                <a:ea typeface="+mn-lt"/>
                <a:cs typeface="+mn-lt"/>
              </a:rPr>
              <a:t>HEX #64c8bf</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84" name="TextBox 83">
            <a:extLst>
              <a:ext uri="{FF2B5EF4-FFF2-40B4-BE49-F238E27FC236}">
                <a16:creationId xmlns:a16="http://schemas.microsoft.com/office/drawing/2014/main" id="{0D63E35F-771D-AF9A-95AA-1522554181D3}"/>
              </a:ext>
            </a:extLst>
          </p:cNvPr>
          <p:cNvSpPr txBox="1"/>
          <p:nvPr userDrawn="1"/>
        </p:nvSpPr>
        <p:spPr>
          <a:xfrm>
            <a:off x="4725328" y="4378809"/>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Light Teal 2</a:t>
            </a:r>
            <a:endParaRPr lang="en-US">
              <a:solidFill>
                <a:schemeClr val="tx2"/>
              </a:solidFill>
            </a:endParaRPr>
          </a:p>
          <a:p>
            <a:r>
              <a:rPr lang="en-US" sz="1000">
                <a:solidFill>
                  <a:schemeClr val="tx2"/>
                </a:solidFill>
                <a:ea typeface="+mn-lt"/>
                <a:cs typeface="+mn-lt"/>
              </a:rPr>
              <a:t>RGB r143 g214 b206</a:t>
            </a:r>
            <a:endParaRPr lang="en-US">
              <a:solidFill>
                <a:schemeClr val="tx2"/>
              </a:solidFill>
            </a:endParaRPr>
          </a:p>
          <a:p>
            <a:r>
              <a:rPr lang="en-US" sz="1000">
                <a:solidFill>
                  <a:schemeClr val="tx2"/>
                </a:solidFill>
                <a:ea typeface="+mn-lt"/>
                <a:cs typeface="+mn-lt"/>
              </a:rPr>
              <a:t>HEX #8fd6ce</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85" name="TextBox 84">
            <a:extLst>
              <a:ext uri="{FF2B5EF4-FFF2-40B4-BE49-F238E27FC236}">
                <a16:creationId xmlns:a16="http://schemas.microsoft.com/office/drawing/2014/main" id="{2EDAA38B-05D7-3CEB-680D-678F07F9B837}"/>
              </a:ext>
            </a:extLst>
          </p:cNvPr>
          <p:cNvSpPr txBox="1"/>
          <p:nvPr userDrawn="1"/>
        </p:nvSpPr>
        <p:spPr>
          <a:xfrm>
            <a:off x="4725328" y="5071113"/>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Light Teal 3</a:t>
            </a:r>
            <a:endParaRPr lang="en-US">
              <a:solidFill>
                <a:schemeClr val="tx2"/>
              </a:solidFill>
            </a:endParaRPr>
          </a:p>
          <a:p>
            <a:r>
              <a:rPr lang="en-US" sz="1000">
                <a:solidFill>
                  <a:schemeClr val="tx2"/>
                </a:solidFill>
                <a:ea typeface="+mn-lt"/>
                <a:cs typeface="+mn-lt"/>
              </a:rPr>
              <a:t>RGB r182 g228 b222</a:t>
            </a:r>
            <a:endParaRPr lang="en-US">
              <a:solidFill>
                <a:schemeClr val="tx2"/>
              </a:solidFill>
            </a:endParaRPr>
          </a:p>
          <a:p>
            <a:r>
              <a:rPr lang="en-US" sz="1000">
                <a:solidFill>
                  <a:schemeClr val="tx2"/>
                </a:solidFill>
                <a:ea typeface="+mn-lt"/>
                <a:cs typeface="+mn-lt"/>
              </a:rPr>
              <a:t>HEX #b6e4de</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86" name="TextBox 85">
            <a:extLst>
              <a:ext uri="{FF2B5EF4-FFF2-40B4-BE49-F238E27FC236}">
                <a16:creationId xmlns:a16="http://schemas.microsoft.com/office/drawing/2014/main" id="{96BA27B9-0AF7-54DB-538B-8738B9FE7AF8}"/>
              </a:ext>
            </a:extLst>
          </p:cNvPr>
          <p:cNvSpPr txBox="1"/>
          <p:nvPr userDrawn="1"/>
        </p:nvSpPr>
        <p:spPr>
          <a:xfrm>
            <a:off x="4725327" y="5772710"/>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Light Teal 4</a:t>
            </a:r>
            <a:endParaRPr lang="en-US">
              <a:solidFill>
                <a:schemeClr val="tx2"/>
              </a:solidFill>
            </a:endParaRPr>
          </a:p>
          <a:p>
            <a:r>
              <a:rPr lang="en-US" sz="1000">
                <a:solidFill>
                  <a:schemeClr val="tx2"/>
                </a:solidFill>
                <a:ea typeface="+mn-lt"/>
                <a:cs typeface="+mn-lt"/>
              </a:rPr>
              <a:t>RGB r219 g242 b239</a:t>
            </a:r>
            <a:endParaRPr lang="en-US">
              <a:solidFill>
                <a:schemeClr val="tx2"/>
              </a:solidFill>
            </a:endParaRPr>
          </a:p>
          <a:p>
            <a:r>
              <a:rPr lang="en-US" sz="1000">
                <a:solidFill>
                  <a:schemeClr val="tx2"/>
                </a:solidFill>
                <a:ea typeface="+mn-lt"/>
                <a:cs typeface="+mn-lt"/>
              </a:rPr>
              <a:t>HEX #dbf2ef</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87" name="TextBox 86">
            <a:extLst>
              <a:ext uri="{FF2B5EF4-FFF2-40B4-BE49-F238E27FC236}">
                <a16:creationId xmlns:a16="http://schemas.microsoft.com/office/drawing/2014/main" id="{C70089D6-4AFB-DFA0-F6BD-09B7982B9F37}"/>
              </a:ext>
            </a:extLst>
          </p:cNvPr>
          <p:cNvSpPr txBox="1"/>
          <p:nvPr userDrawn="1"/>
        </p:nvSpPr>
        <p:spPr>
          <a:xfrm>
            <a:off x="1756315" y="3681858"/>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Light Orange 1</a:t>
            </a:r>
            <a:endParaRPr lang="en-US">
              <a:solidFill>
                <a:schemeClr val="tx2"/>
              </a:solidFill>
            </a:endParaRPr>
          </a:p>
          <a:p>
            <a:r>
              <a:rPr lang="en-US" sz="1000">
                <a:solidFill>
                  <a:schemeClr val="tx2"/>
                </a:solidFill>
                <a:ea typeface="+mn-lt"/>
                <a:cs typeface="+mn-lt"/>
              </a:rPr>
              <a:t>RGB r255 g152 b71</a:t>
            </a:r>
            <a:endParaRPr lang="en-US">
              <a:solidFill>
                <a:schemeClr val="tx2"/>
              </a:solidFill>
            </a:endParaRPr>
          </a:p>
          <a:p>
            <a:r>
              <a:rPr lang="en-US" sz="1000">
                <a:solidFill>
                  <a:schemeClr val="tx2"/>
                </a:solidFill>
                <a:ea typeface="+mn-lt"/>
                <a:cs typeface="+mn-lt"/>
              </a:rPr>
              <a:t>HEX #ff9847</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88" name="Rectangle 87">
            <a:extLst>
              <a:ext uri="{FF2B5EF4-FFF2-40B4-BE49-F238E27FC236}">
                <a16:creationId xmlns:a16="http://schemas.microsoft.com/office/drawing/2014/main" id="{65D4E6FF-9247-8DDA-8229-90CB49CC4B31}"/>
              </a:ext>
            </a:extLst>
          </p:cNvPr>
          <p:cNvSpPr/>
          <p:nvPr userDrawn="1"/>
        </p:nvSpPr>
        <p:spPr bwMode="auto">
          <a:xfrm rot="16200000">
            <a:off x="819252" y="3330548"/>
            <a:ext cx="510814" cy="1213825"/>
          </a:xfrm>
          <a:prstGeom prst="rect">
            <a:avLst/>
          </a:prstGeom>
          <a:solidFill>
            <a:srgbClr val="FF9847"/>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89" name="TextBox 88">
            <a:extLst>
              <a:ext uri="{FF2B5EF4-FFF2-40B4-BE49-F238E27FC236}">
                <a16:creationId xmlns:a16="http://schemas.microsoft.com/office/drawing/2014/main" id="{5658C461-80BA-B593-E54A-A8752C832412}"/>
              </a:ext>
            </a:extLst>
          </p:cNvPr>
          <p:cNvSpPr txBox="1"/>
          <p:nvPr userDrawn="1"/>
        </p:nvSpPr>
        <p:spPr>
          <a:xfrm>
            <a:off x="1756315" y="4378809"/>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Light Orange 2</a:t>
            </a:r>
            <a:endParaRPr lang="en-US">
              <a:solidFill>
                <a:schemeClr val="tx2"/>
              </a:solidFill>
            </a:endParaRPr>
          </a:p>
          <a:p>
            <a:r>
              <a:rPr lang="en-US" sz="1000">
                <a:solidFill>
                  <a:schemeClr val="tx2"/>
                </a:solidFill>
                <a:ea typeface="+mn-lt"/>
                <a:cs typeface="+mn-lt"/>
              </a:rPr>
              <a:t>RGB r255 g177 b117</a:t>
            </a:r>
            <a:endParaRPr lang="en-US">
              <a:solidFill>
                <a:schemeClr val="tx2"/>
              </a:solidFill>
            </a:endParaRPr>
          </a:p>
          <a:p>
            <a:r>
              <a:rPr lang="en-US" sz="1000">
                <a:solidFill>
                  <a:schemeClr val="tx2"/>
                </a:solidFill>
                <a:ea typeface="+mn-lt"/>
                <a:cs typeface="+mn-lt"/>
              </a:rPr>
              <a:t>HEX #ffb175</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90" name="Rectangle 89">
            <a:extLst>
              <a:ext uri="{FF2B5EF4-FFF2-40B4-BE49-F238E27FC236}">
                <a16:creationId xmlns:a16="http://schemas.microsoft.com/office/drawing/2014/main" id="{7046DF36-6995-48E4-2B84-04A7C82502C5}"/>
              </a:ext>
            </a:extLst>
          </p:cNvPr>
          <p:cNvSpPr/>
          <p:nvPr userDrawn="1"/>
        </p:nvSpPr>
        <p:spPr bwMode="auto">
          <a:xfrm rot="16200000">
            <a:off x="819251" y="4027498"/>
            <a:ext cx="510814" cy="1213825"/>
          </a:xfrm>
          <a:prstGeom prst="rect">
            <a:avLst/>
          </a:prstGeom>
          <a:solidFill>
            <a:srgbClr val="FFB17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91" name="TextBox 90">
            <a:extLst>
              <a:ext uri="{FF2B5EF4-FFF2-40B4-BE49-F238E27FC236}">
                <a16:creationId xmlns:a16="http://schemas.microsoft.com/office/drawing/2014/main" id="{C68164B6-B9AA-87B0-7DA7-39ABEF898F89}"/>
              </a:ext>
            </a:extLst>
          </p:cNvPr>
          <p:cNvSpPr txBox="1"/>
          <p:nvPr userDrawn="1"/>
        </p:nvSpPr>
        <p:spPr>
          <a:xfrm>
            <a:off x="1756314" y="5071113"/>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Light Orange 3</a:t>
            </a:r>
            <a:endParaRPr lang="en-US">
              <a:solidFill>
                <a:schemeClr val="tx2"/>
              </a:solidFill>
            </a:endParaRPr>
          </a:p>
          <a:p>
            <a:r>
              <a:rPr lang="en-US" sz="1000">
                <a:solidFill>
                  <a:schemeClr val="tx2"/>
                </a:solidFill>
                <a:ea typeface="+mn-lt"/>
                <a:cs typeface="+mn-lt"/>
              </a:rPr>
              <a:t>RGB r255 g203 b162</a:t>
            </a:r>
            <a:endParaRPr lang="en-US">
              <a:solidFill>
                <a:schemeClr val="tx2"/>
              </a:solidFill>
            </a:endParaRPr>
          </a:p>
          <a:p>
            <a:r>
              <a:rPr lang="en-US" sz="1000">
                <a:solidFill>
                  <a:schemeClr val="tx2"/>
                </a:solidFill>
                <a:ea typeface="+mn-lt"/>
                <a:cs typeface="+mn-lt"/>
              </a:rPr>
              <a:t>HEX #ffcba2</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92" name="Rectangle 91">
            <a:extLst>
              <a:ext uri="{FF2B5EF4-FFF2-40B4-BE49-F238E27FC236}">
                <a16:creationId xmlns:a16="http://schemas.microsoft.com/office/drawing/2014/main" id="{8245B6ED-4584-0ABA-472F-2DBDCA3EF1AB}"/>
              </a:ext>
            </a:extLst>
          </p:cNvPr>
          <p:cNvSpPr/>
          <p:nvPr userDrawn="1"/>
        </p:nvSpPr>
        <p:spPr bwMode="auto">
          <a:xfrm rot="16200000">
            <a:off x="819251" y="4719802"/>
            <a:ext cx="510814" cy="1213825"/>
          </a:xfrm>
          <a:prstGeom prst="rect">
            <a:avLst/>
          </a:prstGeom>
          <a:solidFill>
            <a:srgbClr val="FFCBA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93" name="TextBox 92">
            <a:extLst>
              <a:ext uri="{FF2B5EF4-FFF2-40B4-BE49-F238E27FC236}">
                <a16:creationId xmlns:a16="http://schemas.microsoft.com/office/drawing/2014/main" id="{8BD4B40B-067C-055D-A5B8-C13914846655}"/>
              </a:ext>
            </a:extLst>
          </p:cNvPr>
          <p:cNvSpPr txBox="1"/>
          <p:nvPr userDrawn="1"/>
        </p:nvSpPr>
        <p:spPr>
          <a:xfrm>
            <a:off x="1756314" y="5786649"/>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Light Orange 4</a:t>
            </a:r>
            <a:endParaRPr lang="en-US">
              <a:solidFill>
                <a:schemeClr val="tx2"/>
              </a:solidFill>
            </a:endParaRPr>
          </a:p>
          <a:p>
            <a:r>
              <a:rPr lang="en-US" sz="1000">
                <a:solidFill>
                  <a:schemeClr val="tx2"/>
                </a:solidFill>
                <a:ea typeface="+mn-lt"/>
                <a:cs typeface="+mn-lt"/>
              </a:rPr>
              <a:t>RGB r255 g229 b208</a:t>
            </a:r>
            <a:endParaRPr lang="en-US">
              <a:solidFill>
                <a:schemeClr val="tx2"/>
              </a:solidFill>
            </a:endParaRPr>
          </a:p>
          <a:p>
            <a:r>
              <a:rPr lang="en-US" sz="1000">
                <a:solidFill>
                  <a:schemeClr val="tx2"/>
                </a:solidFill>
                <a:ea typeface="+mn-lt"/>
                <a:cs typeface="+mn-lt"/>
              </a:rPr>
              <a:t>HEX #ffe5d0</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94" name="Rectangle 93">
            <a:extLst>
              <a:ext uri="{FF2B5EF4-FFF2-40B4-BE49-F238E27FC236}">
                <a16:creationId xmlns:a16="http://schemas.microsoft.com/office/drawing/2014/main" id="{36E8FAB1-C606-E64C-C8DB-464FE498B151}"/>
              </a:ext>
            </a:extLst>
          </p:cNvPr>
          <p:cNvSpPr/>
          <p:nvPr userDrawn="1"/>
        </p:nvSpPr>
        <p:spPr bwMode="auto">
          <a:xfrm rot="16200000">
            <a:off x="805311" y="5421399"/>
            <a:ext cx="510814" cy="1213825"/>
          </a:xfrm>
          <a:prstGeom prst="rect">
            <a:avLst/>
          </a:prstGeom>
          <a:solidFill>
            <a:srgbClr val="FFE5D0"/>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95" name="Rectangle 94">
            <a:extLst>
              <a:ext uri="{FF2B5EF4-FFF2-40B4-BE49-F238E27FC236}">
                <a16:creationId xmlns:a16="http://schemas.microsoft.com/office/drawing/2014/main" id="{4F485E9E-10EC-AA0D-8CB4-51C68DCC3DFC}"/>
              </a:ext>
            </a:extLst>
          </p:cNvPr>
          <p:cNvSpPr/>
          <p:nvPr userDrawn="1"/>
        </p:nvSpPr>
        <p:spPr bwMode="auto">
          <a:xfrm rot="16200000">
            <a:off x="3611704" y="2387341"/>
            <a:ext cx="789594" cy="1213825"/>
          </a:xfrm>
          <a:prstGeom prst="rect">
            <a:avLst/>
          </a:prstGeom>
          <a:solidFill>
            <a:srgbClr val="20BAAF"/>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96" name="Rectangle 95">
            <a:extLst>
              <a:ext uri="{FF2B5EF4-FFF2-40B4-BE49-F238E27FC236}">
                <a16:creationId xmlns:a16="http://schemas.microsoft.com/office/drawing/2014/main" id="{1DE18C51-4F16-5F86-8E73-CB93285536BC}"/>
              </a:ext>
            </a:extLst>
          </p:cNvPr>
          <p:cNvSpPr/>
          <p:nvPr userDrawn="1"/>
        </p:nvSpPr>
        <p:spPr bwMode="auto">
          <a:xfrm rot="16200000">
            <a:off x="3741800" y="3330549"/>
            <a:ext cx="510814" cy="1213825"/>
          </a:xfrm>
          <a:prstGeom prst="rect">
            <a:avLst/>
          </a:prstGeom>
          <a:solidFill>
            <a:srgbClr val="64C8BF"/>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97" name="Rectangle 96">
            <a:extLst>
              <a:ext uri="{FF2B5EF4-FFF2-40B4-BE49-F238E27FC236}">
                <a16:creationId xmlns:a16="http://schemas.microsoft.com/office/drawing/2014/main" id="{3571A1D5-79E8-FD79-1EEA-C84E6E0297B9}"/>
              </a:ext>
            </a:extLst>
          </p:cNvPr>
          <p:cNvSpPr/>
          <p:nvPr userDrawn="1"/>
        </p:nvSpPr>
        <p:spPr bwMode="auto">
          <a:xfrm rot="16200000">
            <a:off x="3741800" y="4027498"/>
            <a:ext cx="510814" cy="1213825"/>
          </a:xfrm>
          <a:prstGeom prst="rect">
            <a:avLst/>
          </a:prstGeom>
          <a:solidFill>
            <a:srgbClr val="8FD6CE"/>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98" name="Rectangle 97">
            <a:extLst>
              <a:ext uri="{FF2B5EF4-FFF2-40B4-BE49-F238E27FC236}">
                <a16:creationId xmlns:a16="http://schemas.microsoft.com/office/drawing/2014/main" id="{AD147865-7F53-FDBC-B0CE-655F3A5632B3}"/>
              </a:ext>
            </a:extLst>
          </p:cNvPr>
          <p:cNvSpPr/>
          <p:nvPr userDrawn="1"/>
        </p:nvSpPr>
        <p:spPr bwMode="auto">
          <a:xfrm rot="16200000">
            <a:off x="3741800" y="4719803"/>
            <a:ext cx="510814" cy="1213825"/>
          </a:xfrm>
          <a:prstGeom prst="rect">
            <a:avLst/>
          </a:prstGeom>
          <a:solidFill>
            <a:srgbClr val="B6E4DE"/>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99" name="Rectangle 98">
            <a:extLst>
              <a:ext uri="{FF2B5EF4-FFF2-40B4-BE49-F238E27FC236}">
                <a16:creationId xmlns:a16="http://schemas.microsoft.com/office/drawing/2014/main" id="{8619DD95-8013-764A-6F84-7F978DACE100}"/>
              </a:ext>
            </a:extLst>
          </p:cNvPr>
          <p:cNvSpPr/>
          <p:nvPr userDrawn="1"/>
        </p:nvSpPr>
        <p:spPr bwMode="auto">
          <a:xfrm rot="16200000">
            <a:off x="3741799" y="5421399"/>
            <a:ext cx="510814" cy="1213825"/>
          </a:xfrm>
          <a:prstGeom prst="rect">
            <a:avLst/>
          </a:prstGeom>
          <a:solidFill>
            <a:srgbClr val="DBF2EF"/>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cxnSp>
        <p:nvCxnSpPr>
          <p:cNvPr id="100" name="Straight Arrow Connector 99">
            <a:extLst>
              <a:ext uri="{FF2B5EF4-FFF2-40B4-BE49-F238E27FC236}">
                <a16:creationId xmlns:a16="http://schemas.microsoft.com/office/drawing/2014/main" id="{6C2F5B47-F4F9-3375-D429-2CE5C19B6F69}"/>
              </a:ext>
            </a:extLst>
          </p:cNvPr>
          <p:cNvCxnSpPr/>
          <p:nvPr userDrawn="1"/>
        </p:nvCxnSpPr>
        <p:spPr>
          <a:xfrm flipH="1" flipV="1">
            <a:off x="466494" y="3539681"/>
            <a:ext cx="11416989" cy="28808"/>
          </a:xfrm>
          <a:prstGeom prst="straightConnector1">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14B26103-41F5-072F-C067-36B7ABDE6586}"/>
              </a:ext>
            </a:extLst>
          </p:cNvPr>
          <p:cNvSpPr/>
          <p:nvPr userDrawn="1"/>
        </p:nvSpPr>
        <p:spPr bwMode="auto">
          <a:xfrm rot="16200000">
            <a:off x="6532777" y="2387341"/>
            <a:ext cx="789594" cy="1223118"/>
          </a:xfrm>
          <a:prstGeom prst="rect">
            <a:avLst/>
          </a:prstGeom>
          <a:solidFill>
            <a:srgbClr val="6F018B"/>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102" name="TextBox 101">
            <a:extLst>
              <a:ext uri="{FF2B5EF4-FFF2-40B4-BE49-F238E27FC236}">
                <a16:creationId xmlns:a16="http://schemas.microsoft.com/office/drawing/2014/main" id="{598D4957-85AF-0B52-62D1-3BDB3146587B}"/>
              </a:ext>
            </a:extLst>
          </p:cNvPr>
          <p:cNvSpPr txBox="1"/>
          <p:nvPr userDrawn="1"/>
        </p:nvSpPr>
        <p:spPr>
          <a:xfrm>
            <a:off x="10584364" y="2603908"/>
            <a:ext cx="1384608" cy="9233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Blue</a:t>
            </a:r>
            <a:endParaRPr lang="en-US">
              <a:solidFill>
                <a:schemeClr val="tx2"/>
              </a:solidFill>
            </a:endParaRPr>
          </a:p>
          <a:p>
            <a:r>
              <a:rPr lang="en-US" sz="1000">
                <a:solidFill>
                  <a:schemeClr val="tx2"/>
                </a:solidFill>
                <a:ea typeface="+mn-lt"/>
                <a:cs typeface="+mn-lt"/>
              </a:rPr>
              <a:t>PMS 2151 C</a:t>
            </a:r>
            <a:endParaRPr lang="en-US">
              <a:solidFill>
                <a:schemeClr val="tx2"/>
              </a:solidFill>
              <a:ea typeface="+mn-lt"/>
              <a:cs typeface="+mn-lt"/>
            </a:endParaRPr>
          </a:p>
          <a:p>
            <a:r>
              <a:rPr lang="en-US" sz="1000">
                <a:solidFill>
                  <a:schemeClr val="tx2"/>
                </a:solidFill>
                <a:ea typeface="+mn-lt"/>
                <a:cs typeface="+mn-lt"/>
              </a:rPr>
              <a:t>CMYK c100 m52 y0 k0</a:t>
            </a:r>
            <a:endParaRPr lang="en-US">
              <a:solidFill>
                <a:schemeClr val="tx2"/>
              </a:solidFill>
              <a:ea typeface="+mn-lt"/>
              <a:cs typeface="+mn-lt"/>
            </a:endParaRPr>
          </a:p>
          <a:p>
            <a:r>
              <a:rPr lang="en-US" sz="1000">
                <a:solidFill>
                  <a:schemeClr val="tx2"/>
                </a:solidFill>
                <a:ea typeface="+mn-lt"/>
                <a:cs typeface="+mn-lt"/>
              </a:rPr>
              <a:t>RGB r0 g96 b173</a:t>
            </a:r>
            <a:endParaRPr lang="en-US">
              <a:solidFill>
                <a:schemeClr val="tx2"/>
              </a:solidFill>
            </a:endParaRPr>
          </a:p>
          <a:p>
            <a:r>
              <a:rPr lang="en-US" sz="1000">
                <a:solidFill>
                  <a:schemeClr val="tx2"/>
                </a:solidFill>
                <a:ea typeface="+mn-lt"/>
                <a:cs typeface="+mn-lt"/>
              </a:rPr>
              <a:t>HEX #0060ad</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103" name="TextBox 102">
            <a:extLst>
              <a:ext uri="{FF2B5EF4-FFF2-40B4-BE49-F238E27FC236}">
                <a16:creationId xmlns:a16="http://schemas.microsoft.com/office/drawing/2014/main" id="{C4B19F7D-EA32-C240-4CF1-F2F7E143181F}"/>
              </a:ext>
            </a:extLst>
          </p:cNvPr>
          <p:cNvSpPr txBox="1"/>
          <p:nvPr userDrawn="1"/>
        </p:nvSpPr>
        <p:spPr>
          <a:xfrm>
            <a:off x="7615352" y="2603907"/>
            <a:ext cx="1384608" cy="9233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Purple</a:t>
            </a:r>
            <a:endParaRPr lang="en-US">
              <a:solidFill>
                <a:schemeClr val="tx2"/>
              </a:solidFill>
            </a:endParaRPr>
          </a:p>
          <a:p>
            <a:r>
              <a:rPr lang="en-US" sz="1000">
                <a:solidFill>
                  <a:schemeClr val="tx2"/>
                </a:solidFill>
                <a:ea typeface="+mn-lt"/>
                <a:cs typeface="+mn-lt"/>
              </a:rPr>
              <a:t>PMS 268 C</a:t>
            </a:r>
            <a:endParaRPr lang="en-US">
              <a:solidFill>
                <a:schemeClr val="tx2"/>
              </a:solidFill>
              <a:ea typeface="+mn-lt"/>
              <a:cs typeface="+mn-lt"/>
            </a:endParaRPr>
          </a:p>
          <a:p>
            <a:r>
              <a:rPr lang="en-US" sz="1000">
                <a:solidFill>
                  <a:schemeClr val="tx2"/>
                </a:solidFill>
                <a:ea typeface="+mn-lt"/>
                <a:cs typeface="+mn-lt"/>
              </a:rPr>
              <a:t>CMYK c81 m99 y0 k0</a:t>
            </a:r>
            <a:endParaRPr lang="en-US">
              <a:solidFill>
                <a:schemeClr val="tx2"/>
              </a:solidFill>
              <a:ea typeface="+mn-lt"/>
              <a:cs typeface="+mn-lt"/>
            </a:endParaRPr>
          </a:p>
          <a:p>
            <a:r>
              <a:rPr lang="en-US" sz="1000">
                <a:solidFill>
                  <a:schemeClr val="tx2"/>
                </a:solidFill>
                <a:ea typeface="+mn-lt"/>
                <a:cs typeface="+mn-lt"/>
              </a:rPr>
              <a:t>RGB r111 g1 b139</a:t>
            </a:r>
            <a:endParaRPr lang="en-US"/>
          </a:p>
          <a:p>
            <a:r>
              <a:rPr lang="en-US" sz="1000">
                <a:solidFill>
                  <a:schemeClr val="tx2"/>
                </a:solidFill>
                <a:ea typeface="+mn-lt"/>
                <a:cs typeface="+mn-lt"/>
              </a:rPr>
              <a:t>HEX #6f018b</a:t>
            </a:r>
            <a:endParaRPr lang="en-US"/>
          </a:p>
          <a:p>
            <a:endParaRPr lang="en-US" sz="1000" b="1">
              <a:solidFill>
                <a:schemeClr val="tx2"/>
              </a:solidFill>
              <a:ea typeface="Roboto" panose="02000000000000000000" pitchFamily="2" charset="0"/>
              <a:cs typeface="Segoe UI" panose="020B0502040204020203" pitchFamily="34" charset="0"/>
            </a:endParaRPr>
          </a:p>
        </p:txBody>
      </p:sp>
      <p:sp>
        <p:nvSpPr>
          <p:cNvPr id="104" name="TextBox 103">
            <a:extLst>
              <a:ext uri="{FF2B5EF4-FFF2-40B4-BE49-F238E27FC236}">
                <a16:creationId xmlns:a16="http://schemas.microsoft.com/office/drawing/2014/main" id="{1815B238-1A2F-9D79-A829-F067E1473064}"/>
              </a:ext>
            </a:extLst>
          </p:cNvPr>
          <p:cNvSpPr txBox="1"/>
          <p:nvPr userDrawn="1"/>
        </p:nvSpPr>
        <p:spPr>
          <a:xfrm>
            <a:off x="10575071" y="3700443"/>
            <a:ext cx="1384608" cy="46166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Light Blue 1</a:t>
            </a:r>
            <a:endParaRPr lang="en-US">
              <a:solidFill>
                <a:schemeClr val="tx2"/>
              </a:solidFill>
            </a:endParaRPr>
          </a:p>
          <a:p>
            <a:r>
              <a:rPr lang="en-US" sz="1000">
                <a:solidFill>
                  <a:schemeClr val="tx2"/>
                </a:solidFill>
                <a:ea typeface="+mn-lt"/>
                <a:cs typeface="+mn-lt"/>
              </a:rPr>
              <a:t>RGB r85 g125 b190</a:t>
            </a:r>
            <a:endParaRPr lang="en-US">
              <a:solidFill>
                <a:schemeClr val="tx2"/>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a:solidFill>
                  <a:schemeClr val="tx2"/>
                </a:solidFill>
                <a:ea typeface="+mn-lt"/>
                <a:cs typeface="+mn-lt"/>
              </a:rPr>
              <a:t>HEX ##557dbe</a:t>
            </a:r>
            <a:endParaRPr lang="en-US">
              <a:solidFill>
                <a:schemeClr val="tx2"/>
              </a:solidFill>
            </a:endParaRPr>
          </a:p>
        </p:txBody>
      </p:sp>
      <p:sp>
        <p:nvSpPr>
          <p:cNvPr id="105" name="TextBox 104">
            <a:extLst>
              <a:ext uri="{FF2B5EF4-FFF2-40B4-BE49-F238E27FC236}">
                <a16:creationId xmlns:a16="http://schemas.microsoft.com/office/drawing/2014/main" id="{EF6E6CE1-DE7A-CC72-D121-1C421A80A9C7}"/>
              </a:ext>
            </a:extLst>
          </p:cNvPr>
          <p:cNvSpPr txBox="1"/>
          <p:nvPr userDrawn="1"/>
        </p:nvSpPr>
        <p:spPr>
          <a:xfrm>
            <a:off x="10575071" y="4383455"/>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Light Blue 2</a:t>
            </a:r>
            <a:endParaRPr lang="en-US">
              <a:solidFill>
                <a:schemeClr val="tx2"/>
              </a:solidFill>
            </a:endParaRPr>
          </a:p>
          <a:p>
            <a:r>
              <a:rPr lang="en-US" sz="1000">
                <a:solidFill>
                  <a:schemeClr val="tx2"/>
                </a:solidFill>
                <a:ea typeface="+mn-lt"/>
                <a:cs typeface="+mn-lt"/>
              </a:rPr>
              <a:t>RGB r132 g156 b206</a:t>
            </a:r>
            <a:endParaRPr lang="en-US">
              <a:solidFill>
                <a:schemeClr val="tx2"/>
              </a:solidFill>
            </a:endParaRPr>
          </a:p>
          <a:p>
            <a:r>
              <a:rPr lang="en-US" sz="1000">
                <a:solidFill>
                  <a:schemeClr val="tx2"/>
                </a:solidFill>
                <a:ea typeface="+mn-lt"/>
                <a:cs typeface="+mn-lt"/>
              </a:rPr>
              <a:t>HEX #849cce</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106" name="TextBox 105">
            <a:extLst>
              <a:ext uri="{FF2B5EF4-FFF2-40B4-BE49-F238E27FC236}">
                <a16:creationId xmlns:a16="http://schemas.microsoft.com/office/drawing/2014/main" id="{5034645D-8042-78B2-CD79-0DE09DF1E35C}"/>
              </a:ext>
            </a:extLst>
          </p:cNvPr>
          <p:cNvSpPr txBox="1"/>
          <p:nvPr userDrawn="1"/>
        </p:nvSpPr>
        <p:spPr>
          <a:xfrm>
            <a:off x="10575071" y="5075759"/>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Light Blue 3</a:t>
            </a:r>
            <a:endParaRPr lang="en-US">
              <a:solidFill>
                <a:schemeClr val="tx2"/>
              </a:solidFill>
            </a:endParaRPr>
          </a:p>
          <a:p>
            <a:r>
              <a:rPr lang="en-US" sz="1000">
                <a:solidFill>
                  <a:schemeClr val="tx2"/>
                </a:solidFill>
                <a:ea typeface="+mn-lt"/>
                <a:cs typeface="+mn-lt"/>
              </a:rPr>
              <a:t>RGB r174 g188 b222</a:t>
            </a:r>
            <a:endParaRPr lang="en-US">
              <a:solidFill>
                <a:schemeClr val="tx2"/>
              </a:solidFill>
            </a:endParaRPr>
          </a:p>
          <a:p>
            <a:r>
              <a:rPr lang="en-US" sz="1000">
                <a:solidFill>
                  <a:schemeClr val="tx2"/>
                </a:solidFill>
                <a:ea typeface="+mn-lt"/>
                <a:cs typeface="+mn-lt"/>
              </a:rPr>
              <a:t>HEX #aebcde</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107" name="TextBox 106">
            <a:extLst>
              <a:ext uri="{FF2B5EF4-FFF2-40B4-BE49-F238E27FC236}">
                <a16:creationId xmlns:a16="http://schemas.microsoft.com/office/drawing/2014/main" id="{F7B4F484-6DE4-B0D6-6120-C237A2918E3F}"/>
              </a:ext>
            </a:extLst>
          </p:cNvPr>
          <p:cNvSpPr txBox="1"/>
          <p:nvPr userDrawn="1"/>
        </p:nvSpPr>
        <p:spPr>
          <a:xfrm>
            <a:off x="10575070" y="5777356"/>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Light Blue 4</a:t>
            </a:r>
            <a:endParaRPr lang="en-US">
              <a:solidFill>
                <a:schemeClr val="tx2"/>
              </a:solidFill>
            </a:endParaRPr>
          </a:p>
          <a:p>
            <a:r>
              <a:rPr lang="en-US" sz="1000">
                <a:solidFill>
                  <a:schemeClr val="tx2"/>
                </a:solidFill>
                <a:ea typeface="+mn-lt"/>
                <a:cs typeface="+mn-lt"/>
              </a:rPr>
              <a:t>RGB r214 g221 b239</a:t>
            </a:r>
            <a:endParaRPr lang="en-US">
              <a:solidFill>
                <a:schemeClr val="tx2"/>
              </a:solidFill>
            </a:endParaRPr>
          </a:p>
          <a:p>
            <a:r>
              <a:rPr lang="en-US" sz="1000">
                <a:solidFill>
                  <a:schemeClr val="tx2"/>
                </a:solidFill>
                <a:ea typeface="+mn-lt"/>
                <a:cs typeface="+mn-lt"/>
              </a:rPr>
              <a:t>HEX #d6ddef</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108" name="TextBox 107">
            <a:extLst>
              <a:ext uri="{FF2B5EF4-FFF2-40B4-BE49-F238E27FC236}">
                <a16:creationId xmlns:a16="http://schemas.microsoft.com/office/drawing/2014/main" id="{58B2B25D-A918-5E7E-6EA8-FE5D179ABACB}"/>
              </a:ext>
            </a:extLst>
          </p:cNvPr>
          <p:cNvSpPr txBox="1"/>
          <p:nvPr userDrawn="1"/>
        </p:nvSpPr>
        <p:spPr>
          <a:xfrm>
            <a:off x="7606058" y="3686504"/>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Light Purple 1</a:t>
            </a:r>
            <a:endParaRPr lang="en-US">
              <a:solidFill>
                <a:schemeClr val="tx2"/>
              </a:solidFill>
            </a:endParaRPr>
          </a:p>
          <a:p>
            <a:r>
              <a:rPr lang="en-US" sz="1000">
                <a:solidFill>
                  <a:schemeClr val="tx2"/>
                </a:solidFill>
                <a:ea typeface="+mn-lt"/>
                <a:cs typeface="+mn-lt"/>
              </a:rPr>
              <a:t>RGB r142 g68 b162</a:t>
            </a:r>
            <a:endParaRPr lang="en-US">
              <a:solidFill>
                <a:schemeClr val="tx2"/>
              </a:solidFill>
            </a:endParaRPr>
          </a:p>
          <a:p>
            <a:r>
              <a:rPr lang="en-US" sz="1000">
                <a:solidFill>
                  <a:schemeClr val="tx2"/>
                </a:solidFill>
                <a:ea typeface="+mn-lt"/>
                <a:cs typeface="+mn-lt"/>
              </a:rPr>
              <a:t>HEX #8e44a2</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109" name="Rectangle 108">
            <a:extLst>
              <a:ext uri="{FF2B5EF4-FFF2-40B4-BE49-F238E27FC236}">
                <a16:creationId xmlns:a16="http://schemas.microsoft.com/office/drawing/2014/main" id="{3A3AFD8F-3421-04FA-E9B2-B308F0646C96}"/>
              </a:ext>
            </a:extLst>
          </p:cNvPr>
          <p:cNvSpPr/>
          <p:nvPr userDrawn="1"/>
        </p:nvSpPr>
        <p:spPr bwMode="auto">
          <a:xfrm rot="16200000">
            <a:off x="6668995" y="3335194"/>
            <a:ext cx="510814" cy="1213825"/>
          </a:xfrm>
          <a:prstGeom prst="rect">
            <a:avLst/>
          </a:prstGeom>
          <a:solidFill>
            <a:srgbClr val="8E44A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110" name="TextBox 109">
            <a:extLst>
              <a:ext uri="{FF2B5EF4-FFF2-40B4-BE49-F238E27FC236}">
                <a16:creationId xmlns:a16="http://schemas.microsoft.com/office/drawing/2014/main" id="{8001C752-7353-940C-8ED1-A68C3D755E2E}"/>
              </a:ext>
            </a:extLst>
          </p:cNvPr>
          <p:cNvSpPr txBox="1"/>
          <p:nvPr userDrawn="1"/>
        </p:nvSpPr>
        <p:spPr>
          <a:xfrm>
            <a:off x="7606058" y="4383455"/>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Light Purple 2</a:t>
            </a:r>
            <a:endParaRPr lang="en-US">
              <a:solidFill>
                <a:schemeClr val="tx2"/>
              </a:solidFill>
            </a:endParaRPr>
          </a:p>
          <a:p>
            <a:r>
              <a:rPr lang="en-US" sz="1000">
                <a:solidFill>
                  <a:schemeClr val="tx2"/>
                </a:solidFill>
                <a:ea typeface="+mn-lt"/>
                <a:cs typeface="+mn-lt"/>
              </a:rPr>
              <a:t>RGB r172 g114 b185</a:t>
            </a:r>
            <a:endParaRPr lang="en-US">
              <a:solidFill>
                <a:schemeClr val="tx2"/>
              </a:solidFill>
            </a:endParaRPr>
          </a:p>
          <a:p>
            <a:r>
              <a:rPr lang="en-US" sz="1000">
                <a:solidFill>
                  <a:schemeClr val="tx2"/>
                </a:solidFill>
                <a:ea typeface="+mn-lt"/>
                <a:cs typeface="+mn-lt"/>
              </a:rPr>
              <a:t>HEX #ac72b9</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111" name="Rectangle 110">
            <a:extLst>
              <a:ext uri="{FF2B5EF4-FFF2-40B4-BE49-F238E27FC236}">
                <a16:creationId xmlns:a16="http://schemas.microsoft.com/office/drawing/2014/main" id="{66FF0DB2-EBD6-2C4E-09AD-D35EC1869427}"/>
              </a:ext>
            </a:extLst>
          </p:cNvPr>
          <p:cNvSpPr/>
          <p:nvPr userDrawn="1"/>
        </p:nvSpPr>
        <p:spPr bwMode="auto">
          <a:xfrm rot="16200000">
            <a:off x="6668994" y="4032144"/>
            <a:ext cx="510814" cy="1213825"/>
          </a:xfrm>
          <a:prstGeom prst="rect">
            <a:avLst/>
          </a:prstGeom>
          <a:solidFill>
            <a:srgbClr val="AC72B9"/>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112" name="TextBox 111">
            <a:extLst>
              <a:ext uri="{FF2B5EF4-FFF2-40B4-BE49-F238E27FC236}">
                <a16:creationId xmlns:a16="http://schemas.microsoft.com/office/drawing/2014/main" id="{F1408880-9CF2-1B3C-793A-D50919DC980D}"/>
              </a:ext>
            </a:extLst>
          </p:cNvPr>
          <p:cNvSpPr txBox="1"/>
          <p:nvPr userDrawn="1"/>
        </p:nvSpPr>
        <p:spPr>
          <a:xfrm>
            <a:off x="7606057" y="5075759"/>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Light Purple 3</a:t>
            </a:r>
            <a:endParaRPr lang="en-US">
              <a:solidFill>
                <a:schemeClr val="tx2"/>
              </a:solidFill>
            </a:endParaRPr>
          </a:p>
          <a:p>
            <a:r>
              <a:rPr lang="en-US" sz="1000">
                <a:solidFill>
                  <a:schemeClr val="tx2"/>
                </a:solidFill>
                <a:ea typeface="+mn-lt"/>
                <a:cs typeface="+mn-lt"/>
              </a:rPr>
              <a:t>RGB r200 g160 b208</a:t>
            </a:r>
            <a:endParaRPr lang="en-US">
              <a:solidFill>
                <a:schemeClr val="tx2"/>
              </a:solidFill>
            </a:endParaRPr>
          </a:p>
          <a:p>
            <a:r>
              <a:rPr lang="en-US" sz="1000">
                <a:solidFill>
                  <a:schemeClr val="tx2"/>
                </a:solidFill>
                <a:ea typeface="+mn-lt"/>
                <a:cs typeface="+mn-lt"/>
              </a:rPr>
              <a:t>HEX #c8a0d0</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113" name="Rectangle 112">
            <a:extLst>
              <a:ext uri="{FF2B5EF4-FFF2-40B4-BE49-F238E27FC236}">
                <a16:creationId xmlns:a16="http://schemas.microsoft.com/office/drawing/2014/main" id="{9846B6EF-2AAD-03F9-2EA3-F37843660D4F}"/>
              </a:ext>
            </a:extLst>
          </p:cNvPr>
          <p:cNvSpPr/>
          <p:nvPr userDrawn="1"/>
        </p:nvSpPr>
        <p:spPr bwMode="auto">
          <a:xfrm rot="16200000">
            <a:off x="6668994" y="4724448"/>
            <a:ext cx="510814" cy="1213825"/>
          </a:xfrm>
          <a:prstGeom prst="rect">
            <a:avLst/>
          </a:prstGeom>
          <a:solidFill>
            <a:srgbClr val="C8A0D0"/>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114" name="TextBox 113">
            <a:extLst>
              <a:ext uri="{FF2B5EF4-FFF2-40B4-BE49-F238E27FC236}">
                <a16:creationId xmlns:a16="http://schemas.microsoft.com/office/drawing/2014/main" id="{7633CE7C-27B0-2377-7803-BC54A843040E}"/>
              </a:ext>
            </a:extLst>
          </p:cNvPr>
          <p:cNvSpPr txBox="1"/>
          <p:nvPr userDrawn="1"/>
        </p:nvSpPr>
        <p:spPr>
          <a:xfrm>
            <a:off x="7606057" y="5791295"/>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Light Purple 4</a:t>
            </a:r>
            <a:endParaRPr lang="en-US">
              <a:solidFill>
                <a:schemeClr val="tx2"/>
              </a:solidFill>
            </a:endParaRPr>
          </a:p>
          <a:p>
            <a:r>
              <a:rPr lang="en-US" sz="1000">
                <a:solidFill>
                  <a:schemeClr val="tx2"/>
                </a:solidFill>
                <a:ea typeface="+mn-lt"/>
                <a:cs typeface="+mn-lt"/>
              </a:rPr>
              <a:t>RGB r228 g207 b232</a:t>
            </a:r>
            <a:endParaRPr lang="en-US">
              <a:solidFill>
                <a:schemeClr val="tx2"/>
              </a:solidFill>
            </a:endParaRPr>
          </a:p>
          <a:p>
            <a:r>
              <a:rPr lang="en-US" sz="1000">
                <a:solidFill>
                  <a:schemeClr val="tx2"/>
                </a:solidFill>
                <a:ea typeface="+mn-lt"/>
                <a:cs typeface="+mn-lt"/>
              </a:rPr>
              <a:t>HEX #e4cfe8</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115" name="Rectangle 114">
            <a:extLst>
              <a:ext uri="{FF2B5EF4-FFF2-40B4-BE49-F238E27FC236}">
                <a16:creationId xmlns:a16="http://schemas.microsoft.com/office/drawing/2014/main" id="{8FADABEB-CC36-D93A-B413-110A08FB3BEC}"/>
              </a:ext>
            </a:extLst>
          </p:cNvPr>
          <p:cNvSpPr/>
          <p:nvPr userDrawn="1"/>
        </p:nvSpPr>
        <p:spPr bwMode="auto">
          <a:xfrm rot="16200000">
            <a:off x="6655054" y="5426045"/>
            <a:ext cx="510814" cy="1213825"/>
          </a:xfrm>
          <a:prstGeom prst="rect">
            <a:avLst/>
          </a:prstGeom>
          <a:solidFill>
            <a:srgbClr val="E4CFE8"/>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116" name="Rectangle 115">
            <a:extLst>
              <a:ext uri="{FF2B5EF4-FFF2-40B4-BE49-F238E27FC236}">
                <a16:creationId xmlns:a16="http://schemas.microsoft.com/office/drawing/2014/main" id="{B33FB6A5-C640-3CAB-667A-8D26E6CE486F}"/>
              </a:ext>
            </a:extLst>
          </p:cNvPr>
          <p:cNvSpPr/>
          <p:nvPr userDrawn="1"/>
        </p:nvSpPr>
        <p:spPr bwMode="auto">
          <a:xfrm rot="16200000">
            <a:off x="9461447" y="2391987"/>
            <a:ext cx="789594" cy="1213825"/>
          </a:xfrm>
          <a:prstGeom prst="rect">
            <a:avLst/>
          </a:prstGeom>
          <a:solidFill>
            <a:srgbClr val="0060AD"/>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117" name="Rectangle 116">
            <a:extLst>
              <a:ext uri="{FF2B5EF4-FFF2-40B4-BE49-F238E27FC236}">
                <a16:creationId xmlns:a16="http://schemas.microsoft.com/office/drawing/2014/main" id="{54BA26AF-9FDA-2252-F59E-4AA7BE4124F1}"/>
              </a:ext>
            </a:extLst>
          </p:cNvPr>
          <p:cNvSpPr/>
          <p:nvPr userDrawn="1"/>
        </p:nvSpPr>
        <p:spPr bwMode="auto">
          <a:xfrm rot="16200000">
            <a:off x="9591543" y="3335195"/>
            <a:ext cx="510814" cy="1213825"/>
          </a:xfrm>
          <a:prstGeom prst="rect">
            <a:avLst/>
          </a:prstGeom>
          <a:solidFill>
            <a:srgbClr val="557DBE"/>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118" name="Rectangle 117">
            <a:extLst>
              <a:ext uri="{FF2B5EF4-FFF2-40B4-BE49-F238E27FC236}">
                <a16:creationId xmlns:a16="http://schemas.microsoft.com/office/drawing/2014/main" id="{87087B28-AFC8-AE11-45B0-E43963557697}"/>
              </a:ext>
            </a:extLst>
          </p:cNvPr>
          <p:cNvSpPr/>
          <p:nvPr userDrawn="1"/>
        </p:nvSpPr>
        <p:spPr bwMode="auto">
          <a:xfrm rot="16200000">
            <a:off x="9591543" y="4032144"/>
            <a:ext cx="510814" cy="1213825"/>
          </a:xfrm>
          <a:prstGeom prst="rect">
            <a:avLst/>
          </a:prstGeom>
          <a:solidFill>
            <a:srgbClr val="849CCE"/>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119" name="Rectangle 118">
            <a:extLst>
              <a:ext uri="{FF2B5EF4-FFF2-40B4-BE49-F238E27FC236}">
                <a16:creationId xmlns:a16="http://schemas.microsoft.com/office/drawing/2014/main" id="{6F9CF480-1E4B-5002-ED1A-CA1806125D80}"/>
              </a:ext>
            </a:extLst>
          </p:cNvPr>
          <p:cNvSpPr/>
          <p:nvPr userDrawn="1"/>
        </p:nvSpPr>
        <p:spPr bwMode="auto">
          <a:xfrm rot="16200000">
            <a:off x="9591543" y="4724449"/>
            <a:ext cx="510814" cy="1213825"/>
          </a:xfrm>
          <a:prstGeom prst="rect">
            <a:avLst/>
          </a:prstGeom>
          <a:solidFill>
            <a:srgbClr val="AEBCDE"/>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120" name="Rectangle 119">
            <a:extLst>
              <a:ext uri="{FF2B5EF4-FFF2-40B4-BE49-F238E27FC236}">
                <a16:creationId xmlns:a16="http://schemas.microsoft.com/office/drawing/2014/main" id="{7CCF02D0-CE4B-3530-27A9-C2A2A2825BB7}"/>
              </a:ext>
            </a:extLst>
          </p:cNvPr>
          <p:cNvSpPr/>
          <p:nvPr userDrawn="1"/>
        </p:nvSpPr>
        <p:spPr bwMode="auto">
          <a:xfrm rot="16200000">
            <a:off x="9591542" y="5426045"/>
            <a:ext cx="510814" cy="1213825"/>
          </a:xfrm>
          <a:prstGeom prst="rect">
            <a:avLst/>
          </a:prstGeom>
          <a:solidFill>
            <a:srgbClr val="D6DDEF"/>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8706495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4 Headlin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0"/>
            <a:ext cx="12191572" cy="2115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Trakasseribarometern 2024</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lvl1pPr>
              <a:defRPr>
                <a:latin typeface="+mj-lt"/>
              </a:defRPr>
            </a:lvl1p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sv-SE"/>
              <a:t>September 2024</a:t>
            </a:r>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a:t>Breadcrumb | Chapter Heading</a:t>
            </a:r>
          </a:p>
        </p:txBody>
      </p:sp>
      <p:cxnSp>
        <p:nvCxnSpPr>
          <p:cNvPr id="9" name="Straight Connector 8">
            <a:extLst>
              <a:ext uri="{FF2B5EF4-FFF2-40B4-BE49-F238E27FC236}">
                <a16:creationId xmlns:a16="http://schemas.microsoft.com/office/drawing/2014/main" id="{145C3045-98D2-B6DA-36FC-CA9E8B94488F}"/>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C92ACF3-4BD0-08BC-0AC7-7D39A39E3BB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53725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4 Headline, Sublin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0"/>
            <a:ext cx="12191572" cy="2115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Trakasseribarometern 2024</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lvl1pPr>
              <a:defRPr>
                <a:latin typeface="+mj-lt"/>
              </a:defRPr>
            </a:lvl1p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sv-SE"/>
              <a:t>September 2024</a:t>
            </a:r>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a:t>Breadcrumb | Chapter Heading</a:t>
            </a:r>
          </a:p>
        </p:txBody>
      </p:sp>
      <p:cxnSp>
        <p:nvCxnSpPr>
          <p:cNvPr id="9" name="Straight Connector 8">
            <a:extLst>
              <a:ext uri="{FF2B5EF4-FFF2-40B4-BE49-F238E27FC236}">
                <a16:creationId xmlns:a16="http://schemas.microsoft.com/office/drawing/2014/main" id="{145C3045-98D2-B6DA-36FC-CA9E8B94488F}"/>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C92ACF3-4BD0-08BC-0AC7-7D39A39E3BB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2833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4 Headline, Subline, Content">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userDrawn="1"/>
        </p:nvSpPr>
        <p:spPr>
          <a:xfrm>
            <a:off x="0" y="0"/>
            <a:ext cx="12191572" cy="1696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2225040"/>
            <a:ext cx="7677158" cy="4185285"/>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7"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Trakasseribarometern 2024</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noAutofit/>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sv-SE"/>
              <a:t>September 2024</a:t>
            </a:r>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Tree>
    <p:extLst>
      <p:ext uri="{BB962C8B-B14F-4D97-AF65-F5344CB8AC3E}">
        <p14:creationId xmlns:p14="http://schemas.microsoft.com/office/powerpoint/2010/main" val="3924721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4 Headline, Subline, Content, Callout">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1301E4-FCBC-330E-2246-0349B722DBCE}"/>
              </a:ext>
            </a:extLst>
          </p:cNvPr>
          <p:cNvSpPr/>
          <p:nvPr userDrawn="1"/>
        </p:nvSpPr>
        <p:spPr>
          <a:xfrm>
            <a:off x="0" y="0"/>
            <a:ext cx="12191572" cy="1696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2225040"/>
            <a:ext cx="11268076" cy="4185285"/>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5910937" y="555626"/>
            <a:ext cx="5817506" cy="903061"/>
          </a:xfrm>
        </p:spPr>
        <p:txBody>
          <a:bodyPr tIns="0" rIns="0" bIns="0" anchor="ctr" anchorCtr="0">
            <a:noAutofit/>
          </a:bodyPr>
          <a:lstStyle>
            <a:lvl1pPr>
              <a:spcAft>
                <a:spcPts val="0"/>
              </a:spcAft>
              <a:buFontTx/>
              <a:buNone/>
              <a:defRPr sz="1200" b="1" i="0" cap="none" baseline="0">
                <a:solidFill>
                  <a:schemeClr val="tx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r>
              <a:rPr lang="en-US"/>
              <a:t>A short paragraph summarizing the main findings of this slide. Keep text relevant and to the point. Body copy Century Gothic Regular </a:t>
            </a:r>
            <a:r>
              <a:rPr lang="en-US" err="1"/>
              <a:t>simpo</a:t>
            </a:r>
            <a:r>
              <a:rPr lang="en-US"/>
              <a:t> </a:t>
            </a:r>
            <a:r>
              <a:rPr lang="en-US" err="1"/>
              <a:t>rporem</a:t>
            </a:r>
            <a:r>
              <a:rPr lang="en-US"/>
              <a:t> que voles </a:t>
            </a:r>
            <a:r>
              <a:rPr lang="en-US" err="1"/>
              <a:t>etur</a:t>
            </a:r>
            <a:r>
              <a:rPr lang="en-US"/>
              <a:t> </a:t>
            </a:r>
            <a:r>
              <a:rPr lang="en-US" err="1"/>
              <a:t>aut</a:t>
            </a:r>
            <a:r>
              <a:rPr lang="en-US"/>
              <a:t> </a:t>
            </a:r>
            <a:r>
              <a:rPr lang="en-US" err="1"/>
              <a:t>exceaque</a:t>
            </a:r>
            <a:r>
              <a:rPr lang="en-US"/>
              <a:t> lam </a:t>
            </a:r>
            <a:r>
              <a:rPr lang="en-US" err="1"/>
              <a:t>harum</a:t>
            </a:r>
            <a:r>
              <a:rPr lang="en-US"/>
              <a:t> </a:t>
            </a:r>
            <a:r>
              <a:rPr lang="en-US" err="1"/>
              <a:t>idesequid</a:t>
            </a:r>
            <a:r>
              <a:rPr lang="en-US"/>
              <a:t> </a:t>
            </a:r>
            <a:r>
              <a:rPr lang="en-US" err="1"/>
              <a:t>milliqui</a:t>
            </a:r>
            <a:r>
              <a:rPr lang="en-US"/>
              <a:t> </a:t>
            </a:r>
            <a:r>
              <a:rPr lang="en-US" err="1"/>
              <a:t>optas</a:t>
            </a:r>
            <a:r>
              <a:rPr lang="en-US"/>
              <a:t> </a:t>
            </a:r>
            <a:r>
              <a:rPr lang="en-US" err="1"/>
              <a:t>cuptur</a:t>
            </a:r>
            <a:r>
              <a:rPr lang="en-US"/>
              <a:t> </a:t>
            </a:r>
            <a:r>
              <a:rPr lang="en-US" err="1"/>
              <a:t>ilibus</a:t>
            </a:r>
            <a:r>
              <a:rPr lang="en-US"/>
              <a:t> </a:t>
            </a:r>
            <a:r>
              <a:rPr lang="en-US" err="1"/>
              <a:t>eriorat</a:t>
            </a:r>
            <a:r>
              <a:rPr lang="en-US"/>
              <a:t> </a:t>
            </a:r>
            <a:r>
              <a:rPr lang="en-US" err="1"/>
              <a:t>slaten</a:t>
            </a:r>
            <a:r>
              <a:rPr lang="en-US"/>
              <a:t>. </a:t>
            </a:r>
            <a:r>
              <a:rPr lang="en-US" err="1"/>
              <a:t>Simpo</a:t>
            </a:r>
            <a:r>
              <a:rPr lang="en-US"/>
              <a:t> </a:t>
            </a:r>
            <a:r>
              <a:rPr lang="en-US" err="1"/>
              <a:t>rporem</a:t>
            </a:r>
            <a:r>
              <a:rPr lang="en-US"/>
              <a:t> que voles </a:t>
            </a:r>
            <a:r>
              <a:rPr lang="en-US" err="1"/>
              <a:t>etur</a:t>
            </a:r>
            <a:r>
              <a:rPr lang="en-US"/>
              <a:t> </a:t>
            </a:r>
            <a:r>
              <a:rPr lang="en-US" err="1"/>
              <a:t>aut</a:t>
            </a:r>
            <a:r>
              <a:rPr lang="en-US"/>
              <a:t> </a:t>
            </a:r>
            <a:r>
              <a:rPr lang="en-US" err="1"/>
              <a:t>exceaque</a:t>
            </a:r>
            <a:r>
              <a:rPr lang="en-US"/>
              <a:t>.</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Trakasseribarometern 2024</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460374" y="419101"/>
            <a:ext cx="4938940" cy="1077218"/>
          </a:xfrm>
        </p:spPr>
        <p:txBody>
          <a:bodyPr>
            <a:noAutofit/>
          </a:bodyPr>
          <a:lstStyle/>
          <a:p>
            <a:r>
              <a:rPr lang="en-US"/>
              <a:t>Content page headline 32pt Georgia, two lines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sv-SE"/>
              <a:t>September 2024</a:t>
            </a:r>
            <a:endParaRPr lang="en-US"/>
          </a:p>
        </p:txBody>
      </p:sp>
      <p:sp>
        <p:nvSpPr>
          <p:cNvPr id="4" name="Text Placeholder 9">
            <a:extLst>
              <a:ext uri="{FF2B5EF4-FFF2-40B4-BE49-F238E27FC236}">
                <a16:creationId xmlns:a16="http://schemas.microsoft.com/office/drawing/2014/main" id="{E216D530-BCB5-2E91-BA37-561C57BD9BCD}"/>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Tree>
    <p:extLst>
      <p:ext uri="{BB962C8B-B14F-4D97-AF65-F5344CB8AC3E}">
        <p14:creationId xmlns:p14="http://schemas.microsoft.com/office/powerpoint/2010/main" val="32490988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2 Headline, Sublin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1"/>
            <a:ext cx="12191572" cy="32051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Trakasseribarometern 2024</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sv-SE"/>
              <a:t>September 2024</a:t>
            </a:r>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a:t>Breadcrumb | Chapter Heading</a:t>
            </a:r>
          </a:p>
        </p:txBody>
      </p:sp>
      <p:cxnSp>
        <p:nvCxnSpPr>
          <p:cNvPr id="9" name="Straight Connector 8">
            <a:extLst>
              <a:ext uri="{FF2B5EF4-FFF2-40B4-BE49-F238E27FC236}">
                <a16:creationId xmlns:a16="http://schemas.microsoft.com/office/drawing/2014/main" id="{68EEC020-6DBC-7AE3-08E8-2EE06D3CD2A9}"/>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7B9CA71-E09A-10EB-044F-8B3B11503EC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5837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Dark Pentagon">
    <p:bg>
      <p:bgPr>
        <a:solidFill>
          <a:schemeClr val="accent4"/>
        </a:solidFill>
        <a:effectLst/>
      </p:bgPr>
    </p:bg>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pic>
        <p:nvPicPr>
          <p:cNvPr id="16" name="Picture 15" descr="A black and white logo&#10;&#10;Description automatically generated">
            <a:extLst>
              <a:ext uri="{FF2B5EF4-FFF2-40B4-BE49-F238E27FC236}">
                <a16:creationId xmlns:a16="http://schemas.microsoft.com/office/drawing/2014/main" id="{CA65ACB2-DD53-D149-DA14-9159E425E2C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0375" y="6038172"/>
            <a:ext cx="1741883" cy="372153"/>
          </a:xfrm>
          <a:prstGeom prst="rect">
            <a:avLst/>
          </a:prstGeom>
        </p:spPr>
      </p:pic>
      <p:sp>
        <p:nvSpPr>
          <p:cNvPr id="6" name="Text Placeholder 15">
            <a:extLst>
              <a:ext uri="{FF2B5EF4-FFF2-40B4-BE49-F238E27FC236}">
                <a16:creationId xmlns:a16="http://schemas.microsoft.com/office/drawing/2014/main" id="{021E4D78-7AC2-59C0-DC3A-C25E646ADAE6}"/>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8" name="Text Placeholder 15">
            <a:extLst>
              <a:ext uri="{FF2B5EF4-FFF2-40B4-BE49-F238E27FC236}">
                <a16:creationId xmlns:a16="http://schemas.microsoft.com/office/drawing/2014/main" id="{D74B0B01-4E89-3344-4E20-22F05E0ED365}"/>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sp>
        <p:nvSpPr>
          <p:cNvPr id="11" name="Text Placeholder 15">
            <a:extLst>
              <a:ext uri="{FF2B5EF4-FFF2-40B4-BE49-F238E27FC236}">
                <a16:creationId xmlns:a16="http://schemas.microsoft.com/office/drawing/2014/main" id="{F2E6B942-620B-F1CB-8B7F-0EAFC1D27744}"/>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5" name="Text Placeholder 15">
            <a:extLst>
              <a:ext uri="{FF2B5EF4-FFF2-40B4-BE49-F238E27FC236}">
                <a16:creationId xmlns:a16="http://schemas.microsoft.com/office/drawing/2014/main" id="{8DA2223E-5D25-CCFC-4061-86AA0C1939F4}"/>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pic>
        <p:nvPicPr>
          <p:cNvPr id="2" name="Graphic 1">
            <a:extLst>
              <a:ext uri="{FF2B5EF4-FFF2-40B4-BE49-F238E27FC236}">
                <a16:creationId xmlns:a16="http://schemas.microsoft.com/office/drawing/2014/main" id="{757E5F35-1D98-174B-4E1C-E6308753AB1F}"/>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t="7815" r="25261" b="12300"/>
          <a:stretch/>
        </p:blipFill>
        <p:spPr>
          <a:xfrm>
            <a:off x="7002743" y="0"/>
            <a:ext cx="5189258" cy="5623559"/>
          </a:xfrm>
          <a:prstGeom prst="rect">
            <a:avLst/>
          </a:prstGeom>
        </p:spPr>
      </p:pic>
      <p:sp>
        <p:nvSpPr>
          <p:cNvPr id="3" name="Rectangle 2">
            <a:extLst>
              <a:ext uri="{FF2B5EF4-FFF2-40B4-BE49-F238E27FC236}">
                <a16:creationId xmlns:a16="http://schemas.microsoft.com/office/drawing/2014/main" id="{CBE65FA8-2611-48AA-7D79-E7D8AEC73C8D}"/>
              </a:ext>
            </a:extLst>
          </p:cNvPr>
          <p:cNvSpPr/>
          <p:nvPr userDrawn="1"/>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pic>
        <p:nvPicPr>
          <p:cNvPr id="7" name="Picture 17">
            <a:extLst>
              <a:ext uri="{FF2B5EF4-FFF2-40B4-BE49-F238E27FC236}">
                <a16:creationId xmlns:a16="http://schemas.microsoft.com/office/drawing/2014/main" id="{D6B5B4A7-28D8-5762-A792-E7252158F380}"/>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462959" y="6038172"/>
            <a:ext cx="1736714" cy="372153"/>
          </a:xfrm>
          <a:prstGeom prst="rect">
            <a:avLst/>
          </a:prstGeom>
        </p:spPr>
      </p:pic>
    </p:spTree>
    <p:extLst>
      <p:ext uri="{BB962C8B-B14F-4D97-AF65-F5344CB8AC3E}">
        <p14:creationId xmlns:p14="http://schemas.microsoft.com/office/powerpoint/2010/main" val="4069572989"/>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1/2 Headline, Subline, Content">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1"/>
            <a:ext cx="12191572" cy="32051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3710263"/>
            <a:ext cx="11268076" cy="1708160"/>
          </a:xfrm>
        </p:spPr>
        <p:txBody>
          <a:bodyPr>
            <a:spAutoFit/>
          </a:bodyPr>
          <a:lstStyle>
            <a:lvl1pPr>
              <a:defRPr b="0" i="0"/>
            </a:lvl1pPr>
            <a:lvl2pPr>
              <a:defRPr b="1" i="0"/>
            </a:lvl2pPr>
            <a:lvl3pPr>
              <a:defRPr b="0" i="0"/>
            </a:lvl3pPr>
            <a:lvl4pPr>
              <a:defRPr b="0" i="0"/>
            </a:lvl4pPr>
            <a:lvl5pPr>
              <a:defRPr b="0" i="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Trakasseribarometern 2024</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sv-SE"/>
              <a:t>September 2024</a:t>
            </a:r>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a:t>Breadcrumb | Chapter Heading</a:t>
            </a:r>
          </a:p>
        </p:txBody>
      </p:sp>
      <p:cxnSp>
        <p:nvCxnSpPr>
          <p:cNvPr id="9" name="Straight Connector 8">
            <a:extLst>
              <a:ext uri="{FF2B5EF4-FFF2-40B4-BE49-F238E27FC236}">
                <a16:creationId xmlns:a16="http://schemas.microsoft.com/office/drawing/2014/main" id="{68EEC020-6DBC-7AE3-08E8-2EE06D3CD2A9}"/>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7B9CA71-E09A-10EB-044F-8B3B11503EC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40953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1/2 Flipped Headline, Subline, Content, fInverte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userDrawn="1"/>
        </p:nvSpPr>
        <p:spPr>
          <a:xfrm>
            <a:off x="0" y="0"/>
            <a:ext cx="12191572" cy="3429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1683912"/>
            <a:ext cx="11268076" cy="1708160"/>
          </a:xfrm>
        </p:spPr>
        <p:txBody>
          <a:bodyPr>
            <a:spAutoFit/>
          </a:bodyPr>
          <a:lstStyle>
            <a:lvl1pPr>
              <a:defRPr b="0" i="0">
                <a:latin typeface="+mn-lt"/>
              </a:defRPr>
            </a:lvl1pPr>
            <a:lvl2pPr>
              <a:defRPr b="1" i="0">
                <a:latin typeface="+mn-lt"/>
              </a:defRPr>
            </a:lvl2pPr>
            <a:lvl3pPr>
              <a:defRPr b="0" i="0">
                <a:latin typeface="+mn-lt"/>
              </a:defRPr>
            </a:lvl3pPr>
            <a:lvl4pPr>
              <a:defRPr b="0" i="0">
                <a:latin typeface="+mn-lt"/>
              </a:defRPr>
            </a:lvl4pPr>
            <a:lvl5pPr>
              <a:defRPr b="0" i="0">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Trakasseribarometern 2024</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lvl1pPr>
              <a:defRPr>
                <a:latin typeface="+mj-lt"/>
              </a:defRPr>
            </a:lvl1p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sv-SE"/>
              <a:t>September 2024</a:t>
            </a:r>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a:t>Breadcrumb | Chapter Heading</a:t>
            </a:r>
          </a:p>
        </p:txBody>
      </p:sp>
      <p:cxnSp>
        <p:nvCxnSpPr>
          <p:cNvPr id="9" name="Straight Connector 8">
            <a:extLst>
              <a:ext uri="{FF2B5EF4-FFF2-40B4-BE49-F238E27FC236}">
                <a16:creationId xmlns:a16="http://schemas.microsoft.com/office/drawing/2014/main" id="{72F1AC4F-5798-46BB-4AAE-02907D94AD76}"/>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24745FC-6C3A-821B-A128-EBD24AB3D4C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91952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Headline">
    <p:bg>
      <p:bgPr>
        <a:solidFill>
          <a:schemeClr val="bg1"/>
        </a:solid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9AB2A0D8-0C58-F90D-D1CB-F77087C199B2}"/>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9" name="Straight Connector 8">
            <a:extLst>
              <a:ext uri="{FF2B5EF4-FFF2-40B4-BE49-F238E27FC236}">
                <a16:creationId xmlns:a16="http://schemas.microsoft.com/office/drawing/2014/main" id="{110CD02D-7BE6-198D-61A2-0D7B270E8BE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D744CCE-2AF1-4125-15EA-CE3F272362E0}"/>
              </a:ext>
            </a:extLst>
          </p:cNvPr>
          <p:cNvSpPr>
            <a:spLocks noGrp="1"/>
          </p:cNvSpPr>
          <p:nvPr>
            <p:ph type="ftr" sz="quarter" idx="23"/>
          </p:nvPr>
        </p:nvSpPr>
        <p:spPr/>
        <p:txBody>
          <a:bodyPr/>
          <a:lstStyle/>
          <a:p>
            <a:r>
              <a:rPr lang="en-US"/>
              <a:t>Trakasseribarometern 2024</a:t>
            </a:r>
          </a:p>
        </p:txBody>
      </p:sp>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p>
            <a:r>
              <a:rPr lang="en-US"/>
              <a:t>Content page headline 32pt Georgia, one line only</a:t>
            </a:r>
          </a:p>
        </p:txBody>
      </p:sp>
      <p:sp>
        <p:nvSpPr>
          <p:cNvPr id="7" name="Date Placeholder 6">
            <a:extLst>
              <a:ext uri="{FF2B5EF4-FFF2-40B4-BE49-F238E27FC236}">
                <a16:creationId xmlns:a16="http://schemas.microsoft.com/office/drawing/2014/main" id="{EB969DA9-484C-62D1-1406-EDEFA47760C4}"/>
              </a:ext>
            </a:extLst>
          </p:cNvPr>
          <p:cNvSpPr>
            <a:spLocks noGrp="1"/>
          </p:cNvSpPr>
          <p:nvPr>
            <p:ph type="dt" sz="half" idx="24"/>
          </p:nvPr>
        </p:nvSpPr>
        <p:spPr/>
        <p:txBody>
          <a:bodyPr/>
          <a:lstStyle/>
          <a:p>
            <a:r>
              <a:rPr lang="sv-SE"/>
              <a:t>September 2024</a:t>
            </a:r>
            <a:endParaRPr lang="en-US"/>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Tree>
    <p:extLst>
      <p:ext uri="{BB962C8B-B14F-4D97-AF65-F5344CB8AC3E}">
        <p14:creationId xmlns:p14="http://schemas.microsoft.com/office/powerpoint/2010/main" val="7863610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Headline, Subline">
    <p:bg>
      <p:bgPr>
        <a:solidFill>
          <a:schemeClr val="bg1"/>
        </a:solid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9AB2A0D8-0C58-F90D-D1CB-F77087C199B2}"/>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9" name="Straight Connector 8">
            <a:extLst>
              <a:ext uri="{FF2B5EF4-FFF2-40B4-BE49-F238E27FC236}">
                <a16:creationId xmlns:a16="http://schemas.microsoft.com/office/drawing/2014/main" id="{110CD02D-7BE6-198D-61A2-0D7B270E8BE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D744CCE-2AF1-4125-15EA-CE3F272362E0}"/>
              </a:ext>
            </a:extLst>
          </p:cNvPr>
          <p:cNvSpPr>
            <a:spLocks noGrp="1"/>
          </p:cNvSpPr>
          <p:nvPr>
            <p:ph type="ftr" sz="quarter" idx="23"/>
          </p:nvPr>
        </p:nvSpPr>
        <p:spPr/>
        <p:txBody>
          <a:bodyPr/>
          <a:lstStyle/>
          <a:p>
            <a:r>
              <a:rPr lang="en-US"/>
              <a:t>Trakasseribarometern 2024</a:t>
            </a:r>
          </a:p>
        </p:txBody>
      </p:sp>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p>
            <a:r>
              <a:rPr lang="en-US"/>
              <a:t>Content page headline 32pt Georgia, one line only</a:t>
            </a:r>
          </a:p>
        </p:txBody>
      </p:sp>
      <p:sp>
        <p:nvSpPr>
          <p:cNvPr id="7" name="Date Placeholder 6">
            <a:extLst>
              <a:ext uri="{FF2B5EF4-FFF2-40B4-BE49-F238E27FC236}">
                <a16:creationId xmlns:a16="http://schemas.microsoft.com/office/drawing/2014/main" id="{EB969DA9-484C-62D1-1406-EDEFA47760C4}"/>
              </a:ext>
            </a:extLst>
          </p:cNvPr>
          <p:cNvSpPr>
            <a:spLocks noGrp="1"/>
          </p:cNvSpPr>
          <p:nvPr>
            <p:ph type="dt" sz="half" idx="24"/>
          </p:nvPr>
        </p:nvSpPr>
        <p:spPr/>
        <p:txBody>
          <a:bodyPr/>
          <a:lstStyle/>
          <a:p>
            <a:r>
              <a:rPr lang="sv-SE"/>
              <a:t>September 2024</a:t>
            </a:r>
            <a:endParaRPr lang="en-US"/>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59CAA3EA-AC92-1A21-D48D-57F18BE1AC54}"/>
              </a:ext>
            </a:extLst>
          </p:cNvPr>
          <p:cNvSpPr>
            <a:spLocks noGrp="1"/>
          </p:cNvSpPr>
          <p:nvPr>
            <p:ph type="body" sz="quarter" idx="22" hasCustomPrompt="1"/>
          </p:nvPr>
        </p:nvSpPr>
        <p:spPr>
          <a:xfrm>
            <a:off x="460374" y="1064176"/>
            <a:ext cx="7677151"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12536326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Headline, Subline, Content">
    <p:bg>
      <p:bgPr>
        <a:solidFill>
          <a:schemeClr val="bg1"/>
        </a:solid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1658938"/>
            <a:ext cx="11268076"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Trakasseribarometern 2024</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noAutofit/>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sv-SE"/>
              <a:t>September 2024</a:t>
            </a:r>
            <a:endParaRPr lang="en-US"/>
          </a:p>
        </p:txBody>
      </p:sp>
      <p:sp>
        <p:nvSpPr>
          <p:cNvPr id="8" name="Text Placeholder 9">
            <a:extLst>
              <a:ext uri="{FF2B5EF4-FFF2-40B4-BE49-F238E27FC236}">
                <a16:creationId xmlns:a16="http://schemas.microsoft.com/office/drawing/2014/main" id="{F2DFF374-8A49-E463-2029-B0AECC726F98}"/>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633D01C5-FF3D-2F1D-047F-7C7D4BD19BB5}"/>
              </a:ext>
            </a:extLst>
          </p:cNvPr>
          <p:cNvSpPr>
            <a:spLocks noGrp="1"/>
          </p:cNvSpPr>
          <p:nvPr>
            <p:ph type="body" sz="quarter" idx="22" hasCustomPrompt="1"/>
          </p:nvPr>
        </p:nvSpPr>
        <p:spPr>
          <a:xfrm>
            <a:off x="460374" y="1064176"/>
            <a:ext cx="7677151"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12275326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ark, Headline">
    <p:bg>
      <p:bgPr>
        <a:solidFill>
          <a:schemeClr val="tx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lvl1pPr>
              <a:defRPr>
                <a:solidFill>
                  <a:schemeClr val="bg1"/>
                </a:solidFill>
              </a:defRPr>
            </a:lvl1pPr>
          </a:lstStyle>
          <a:p>
            <a:r>
              <a:rPr lang="en-US"/>
              <a:t>Content page headline 32pt Georgia, one line only</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bg1"/>
                </a:solidFill>
                <a:latin typeface="+mn-lt"/>
              </a:defRPr>
            </a:lvl1pPr>
          </a:lstStyle>
          <a:p>
            <a:pPr lvl="0"/>
            <a:r>
              <a:rPr lang="en-GB"/>
              <a:t>Breadcrumb | Chapter Heading</a:t>
            </a:r>
          </a:p>
        </p:txBody>
      </p:sp>
      <p:sp>
        <p:nvSpPr>
          <p:cNvPr id="16" name="Slide Number Placeholder 4">
            <a:extLst>
              <a:ext uri="{FF2B5EF4-FFF2-40B4-BE49-F238E27FC236}">
                <a16:creationId xmlns:a16="http://schemas.microsoft.com/office/drawing/2014/main" id="{02CCF4A6-8E1C-AF5E-C20A-385D2E737CA0}"/>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8024A7E9-EBF0-7CB1-7F4B-3C21F7E0E2C5}"/>
              </a:ext>
            </a:extLst>
          </p:cNvPr>
          <p:cNvCxnSpPr/>
          <p:nvPr userDrawn="1"/>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3">
            <a:extLst>
              <a:ext uri="{FF2B5EF4-FFF2-40B4-BE49-F238E27FC236}">
                <a16:creationId xmlns:a16="http://schemas.microsoft.com/office/drawing/2014/main" id="{42BF68B2-B4D4-EB34-01A7-75B1252BA53A}"/>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a:t>Trakasseribarometern 2024</a:t>
            </a:r>
          </a:p>
        </p:txBody>
      </p:sp>
      <p:sp>
        <p:nvSpPr>
          <p:cNvPr id="19" name="Date Placeholder 6">
            <a:extLst>
              <a:ext uri="{FF2B5EF4-FFF2-40B4-BE49-F238E27FC236}">
                <a16:creationId xmlns:a16="http://schemas.microsoft.com/office/drawing/2014/main" id="{0A0F7C5B-8BD6-C05D-2FD7-96567D473D5F}"/>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sv-SE"/>
              <a:t>September 2024</a:t>
            </a:r>
            <a:endParaRPr lang="en-US"/>
          </a:p>
        </p:txBody>
      </p:sp>
      <p:cxnSp>
        <p:nvCxnSpPr>
          <p:cNvPr id="20" name="Straight Connector 19">
            <a:extLst>
              <a:ext uri="{FF2B5EF4-FFF2-40B4-BE49-F238E27FC236}">
                <a16:creationId xmlns:a16="http://schemas.microsoft.com/office/drawing/2014/main" id="{1877BC64-7DF7-4E32-89A2-368A2B288778}"/>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10498EB7-5C4F-CD38-AB97-9AF0A97F1557}"/>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1764567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Dark, Headline, Subline">
    <p:bg>
      <p:bgPr>
        <a:solidFill>
          <a:schemeClr val="tx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lvl1pPr>
              <a:defRPr>
                <a:solidFill>
                  <a:schemeClr val="bg1"/>
                </a:solidFill>
              </a:defRPr>
            </a:lvl1pPr>
          </a:lstStyle>
          <a:p>
            <a:r>
              <a:rPr lang="en-US"/>
              <a:t>Content page headline 32pt Georgia, one line only</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bg1"/>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59CAA3EA-AC92-1A21-D48D-57F18BE1AC54}"/>
              </a:ext>
            </a:extLst>
          </p:cNvPr>
          <p:cNvSpPr>
            <a:spLocks noGrp="1"/>
          </p:cNvSpPr>
          <p:nvPr>
            <p:ph type="body" sz="quarter" idx="22" hasCustomPrompt="1"/>
          </p:nvPr>
        </p:nvSpPr>
        <p:spPr>
          <a:xfrm>
            <a:off x="460374" y="1064176"/>
            <a:ext cx="7677139" cy="421722"/>
          </a:xfrm>
        </p:spPr>
        <p:txBody>
          <a:bodyPr tIns="0" rIns="0" bIns="0" anchor="t" anchorCtr="0">
            <a:noAutofit/>
          </a:bodyPr>
          <a:lstStyle>
            <a:lvl1pPr>
              <a:spcAft>
                <a:spcPts val="0"/>
              </a:spcAft>
              <a:buFontTx/>
              <a:buNone/>
              <a:defRPr sz="20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6" name="Slide Number Placeholder 4">
            <a:extLst>
              <a:ext uri="{FF2B5EF4-FFF2-40B4-BE49-F238E27FC236}">
                <a16:creationId xmlns:a16="http://schemas.microsoft.com/office/drawing/2014/main" id="{02CCF4A6-8E1C-AF5E-C20A-385D2E737CA0}"/>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8024A7E9-EBF0-7CB1-7F4B-3C21F7E0E2C5}"/>
              </a:ext>
            </a:extLst>
          </p:cNvPr>
          <p:cNvCxnSpPr/>
          <p:nvPr userDrawn="1"/>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3">
            <a:extLst>
              <a:ext uri="{FF2B5EF4-FFF2-40B4-BE49-F238E27FC236}">
                <a16:creationId xmlns:a16="http://schemas.microsoft.com/office/drawing/2014/main" id="{42BF68B2-B4D4-EB34-01A7-75B1252BA53A}"/>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a:t>Trakasseribarometern 2024</a:t>
            </a:r>
          </a:p>
        </p:txBody>
      </p:sp>
      <p:sp>
        <p:nvSpPr>
          <p:cNvPr id="19" name="Date Placeholder 6">
            <a:extLst>
              <a:ext uri="{FF2B5EF4-FFF2-40B4-BE49-F238E27FC236}">
                <a16:creationId xmlns:a16="http://schemas.microsoft.com/office/drawing/2014/main" id="{0A0F7C5B-8BD6-C05D-2FD7-96567D473D5F}"/>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sv-SE"/>
              <a:t>September 2024</a:t>
            </a:r>
            <a:endParaRPr lang="en-US"/>
          </a:p>
        </p:txBody>
      </p:sp>
      <p:cxnSp>
        <p:nvCxnSpPr>
          <p:cNvPr id="20" name="Straight Connector 19">
            <a:extLst>
              <a:ext uri="{FF2B5EF4-FFF2-40B4-BE49-F238E27FC236}">
                <a16:creationId xmlns:a16="http://schemas.microsoft.com/office/drawing/2014/main" id="{1877BC64-7DF7-4E32-89A2-368A2B288778}"/>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10498EB7-5C4F-CD38-AB97-9AF0A97F1557}"/>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38270603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Dark, Headline, Subline, Content">
    <p:bg>
      <p:bgPr>
        <a:solidFill>
          <a:schemeClr val="tx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lvl1pPr>
              <a:defRPr>
                <a:solidFill>
                  <a:schemeClr val="bg1"/>
                </a:solidFill>
              </a:defRPr>
            </a:lvl1pPr>
          </a:lstStyle>
          <a:p>
            <a:r>
              <a:rPr lang="en-US"/>
              <a:t>Content page headline 32pt Georgia, one line only</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bg1"/>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59CAA3EA-AC92-1A21-D48D-57F18BE1AC54}"/>
              </a:ext>
            </a:extLst>
          </p:cNvPr>
          <p:cNvSpPr>
            <a:spLocks noGrp="1"/>
          </p:cNvSpPr>
          <p:nvPr>
            <p:ph type="body" sz="quarter" idx="22" hasCustomPrompt="1"/>
          </p:nvPr>
        </p:nvSpPr>
        <p:spPr>
          <a:xfrm>
            <a:off x="460374" y="1064176"/>
            <a:ext cx="7677139" cy="421722"/>
          </a:xfrm>
        </p:spPr>
        <p:txBody>
          <a:bodyPr tIns="0" rIns="0" bIns="0" anchor="t" anchorCtr="0">
            <a:noAutofit/>
          </a:bodyPr>
          <a:lstStyle>
            <a:lvl1pPr>
              <a:spcAft>
                <a:spcPts val="0"/>
              </a:spcAft>
              <a:buFontTx/>
              <a:buNone/>
              <a:defRPr sz="20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6" name="Slide Number Placeholder 4">
            <a:extLst>
              <a:ext uri="{FF2B5EF4-FFF2-40B4-BE49-F238E27FC236}">
                <a16:creationId xmlns:a16="http://schemas.microsoft.com/office/drawing/2014/main" id="{02CCF4A6-8E1C-AF5E-C20A-385D2E737CA0}"/>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8024A7E9-EBF0-7CB1-7F4B-3C21F7E0E2C5}"/>
              </a:ext>
            </a:extLst>
          </p:cNvPr>
          <p:cNvCxnSpPr/>
          <p:nvPr userDrawn="1"/>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3">
            <a:extLst>
              <a:ext uri="{FF2B5EF4-FFF2-40B4-BE49-F238E27FC236}">
                <a16:creationId xmlns:a16="http://schemas.microsoft.com/office/drawing/2014/main" id="{42BF68B2-B4D4-EB34-01A7-75B1252BA53A}"/>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a:t>Trakasseribarometern 2024</a:t>
            </a:r>
          </a:p>
        </p:txBody>
      </p:sp>
      <p:sp>
        <p:nvSpPr>
          <p:cNvPr id="19" name="Date Placeholder 6">
            <a:extLst>
              <a:ext uri="{FF2B5EF4-FFF2-40B4-BE49-F238E27FC236}">
                <a16:creationId xmlns:a16="http://schemas.microsoft.com/office/drawing/2014/main" id="{0A0F7C5B-8BD6-C05D-2FD7-96567D473D5F}"/>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sv-SE"/>
              <a:t>September 2024</a:t>
            </a:r>
            <a:endParaRPr lang="en-US"/>
          </a:p>
        </p:txBody>
      </p:sp>
      <p:cxnSp>
        <p:nvCxnSpPr>
          <p:cNvPr id="20" name="Straight Connector 19">
            <a:extLst>
              <a:ext uri="{FF2B5EF4-FFF2-40B4-BE49-F238E27FC236}">
                <a16:creationId xmlns:a16="http://schemas.microsoft.com/office/drawing/2014/main" id="{1877BC64-7DF7-4E32-89A2-368A2B288778}"/>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10498EB7-5C4F-CD38-AB97-9AF0A97F1557}"/>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
        <p:nvSpPr>
          <p:cNvPr id="3" name="Content Placeholder 14">
            <a:extLst>
              <a:ext uri="{FF2B5EF4-FFF2-40B4-BE49-F238E27FC236}">
                <a16:creationId xmlns:a16="http://schemas.microsoft.com/office/drawing/2014/main" id="{DB6F16C1-E32B-F411-729B-C20A1622369E}"/>
              </a:ext>
            </a:extLst>
          </p:cNvPr>
          <p:cNvSpPr>
            <a:spLocks noGrp="1"/>
          </p:cNvSpPr>
          <p:nvPr>
            <p:ph sz="quarter" idx="12"/>
          </p:nvPr>
        </p:nvSpPr>
        <p:spPr>
          <a:xfrm>
            <a:off x="460367" y="1658938"/>
            <a:ext cx="11268076" cy="4751387"/>
          </a:xfrm>
        </p:spPr>
        <p:txBody>
          <a:bodyPr/>
          <a:lstStyle>
            <a:lvl1pPr>
              <a:defRPr b="0" i="0">
                <a:solidFill>
                  <a:schemeClr val="bg1"/>
                </a:solidFill>
              </a:defRPr>
            </a:lvl1pPr>
            <a:lvl2pPr>
              <a:defRPr b="1" i="0">
                <a:solidFill>
                  <a:schemeClr val="bg1"/>
                </a:solidFill>
              </a:defRPr>
            </a:lvl2pPr>
            <a:lvl3pPr>
              <a:buClr>
                <a:schemeClr val="bg1"/>
              </a:buClr>
              <a:defRPr b="0" i="0">
                <a:solidFill>
                  <a:schemeClr val="bg1"/>
                </a:solidFill>
              </a:defRPr>
            </a:lvl3pPr>
            <a:lvl4pPr>
              <a:buClr>
                <a:schemeClr val="bg1"/>
              </a:buClr>
              <a:defRPr b="0" i="0">
                <a:solidFill>
                  <a:schemeClr val="bg1"/>
                </a:solidFill>
              </a:defRPr>
            </a:lvl4pPr>
            <a:lvl5pPr>
              <a:buClr>
                <a:schemeClr val="bg1"/>
              </a:buClr>
              <a:defRPr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82562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9AB2A0D8-0C58-F90D-D1CB-F77087C199B2}"/>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9" name="Straight Connector 8">
            <a:extLst>
              <a:ext uri="{FF2B5EF4-FFF2-40B4-BE49-F238E27FC236}">
                <a16:creationId xmlns:a16="http://schemas.microsoft.com/office/drawing/2014/main" id="{110CD02D-7BE6-198D-61A2-0D7B270E8BE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D744CCE-2AF1-4125-15EA-CE3F272362E0}"/>
              </a:ext>
            </a:extLst>
          </p:cNvPr>
          <p:cNvSpPr>
            <a:spLocks noGrp="1"/>
          </p:cNvSpPr>
          <p:nvPr>
            <p:ph type="ftr" sz="quarter" idx="23"/>
          </p:nvPr>
        </p:nvSpPr>
        <p:spPr/>
        <p:txBody>
          <a:bodyPr/>
          <a:lstStyle/>
          <a:p>
            <a:r>
              <a:rPr lang="en-US"/>
              <a:t>Trakasseribarometern 2024</a:t>
            </a:r>
          </a:p>
        </p:txBody>
      </p:sp>
      <p:sp>
        <p:nvSpPr>
          <p:cNvPr id="7" name="Date Placeholder 6">
            <a:extLst>
              <a:ext uri="{FF2B5EF4-FFF2-40B4-BE49-F238E27FC236}">
                <a16:creationId xmlns:a16="http://schemas.microsoft.com/office/drawing/2014/main" id="{EB969DA9-484C-62D1-1406-EDEFA47760C4}"/>
              </a:ext>
            </a:extLst>
          </p:cNvPr>
          <p:cNvSpPr>
            <a:spLocks noGrp="1"/>
          </p:cNvSpPr>
          <p:nvPr>
            <p:ph type="dt" sz="half" idx="24"/>
          </p:nvPr>
        </p:nvSpPr>
        <p:spPr/>
        <p:txBody>
          <a:bodyPr/>
          <a:lstStyle/>
          <a:p>
            <a:r>
              <a:rPr lang="sv-SE"/>
              <a:t>September 2024</a:t>
            </a:r>
            <a:endParaRPr lang="en-US"/>
          </a:p>
        </p:txBody>
      </p:sp>
    </p:spTree>
    <p:extLst>
      <p:ext uri="{BB962C8B-B14F-4D97-AF65-F5344CB8AC3E}">
        <p14:creationId xmlns:p14="http://schemas.microsoft.com/office/powerpoint/2010/main" val="28498321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Dark, Blank">
    <p:bg>
      <p:bgPr>
        <a:solidFill>
          <a:schemeClr val="tx2"/>
        </a:solidFill>
        <a:effectLst/>
      </p:bgPr>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3C40837D-A2EA-76B4-E1C2-226FD3DCABAB}"/>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a:p>
        </p:txBody>
      </p:sp>
      <p:cxnSp>
        <p:nvCxnSpPr>
          <p:cNvPr id="3" name="Straight Connector 2">
            <a:extLst>
              <a:ext uri="{FF2B5EF4-FFF2-40B4-BE49-F238E27FC236}">
                <a16:creationId xmlns:a16="http://schemas.microsoft.com/office/drawing/2014/main" id="{E1B4F13C-1031-F9E6-84F0-057260FE73C0}"/>
              </a:ext>
            </a:extLst>
          </p:cNvPr>
          <p:cNvCxnSpPr/>
          <p:nvPr userDrawn="1"/>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3">
            <a:extLst>
              <a:ext uri="{FF2B5EF4-FFF2-40B4-BE49-F238E27FC236}">
                <a16:creationId xmlns:a16="http://schemas.microsoft.com/office/drawing/2014/main" id="{32669408-30AD-AE13-313F-B92B61D9704D}"/>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a:t>Trakasseribarometern 2024</a:t>
            </a:r>
          </a:p>
        </p:txBody>
      </p:sp>
      <p:sp>
        <p:nvSpPr>
          <p:cNvPr id="6" name="Date Placeholder 6">
            <a:extLst>
              <a:ext uri="{FF2B5EF4-FFF2-40B4-BE49-F238E27FC236}">
                <a16:creationId xmlns:a16="http://schemas.microsoft.com/office/drawing/2014/main" id="{22BFD6C7-5690-B648-4306-D0494384D215}"/>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sv-SE"/>
              <a:t>September 2024</a:t>
            </a:r>
            <a:endParaRPr lang="en-US"/>
          </a:p>
        </p:txBody>
      </p:sp>
      <p:cxnSp>
        <p:nvCxnSpPr>
          <p:cNvPr id="10" name="Straight Connector 9">
            <a:extLst>
              <a:ext uri="{FF2B5EF4-FFF2-40B4-BE49-F238E27FC236}">
                <a16:creationId xmlns:a16="http://schemas.microsoft.com/office/drawing/2014/main" id="{AD72E76D-0784-1A41-545D-9EE84E2E0822}"/>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DAB915E-2C5F-7C96-C2E1-751FF88AE2B4}"/>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2459207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Dark Square">
    <p:bg>
      <p:bgPr>
        <a:solidFill>
          <a:schemeClr val="accent4"/>
        </a:solidFill>
        <a:effectLst/>
      </p:bgPr>
    </p:bg>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sp>
        <p:nvSpPr>
          <p:cNvPr id="6" name="Text Placeholder 15">
            <a:extLst>
              <a:ext uri="{FF2B5EF4-FFF2-40B4-BE49-F238E27FC236}">
                <a16:creationId xmlns:a16="http://schemas.microsoft.com/office/drawing/2014/main" id="{021E4D78-7AC2-59C0-DC3A-C25E646ADAE6}"/>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8" name="Text Placeholder 15">
            <a:extLst>
              <a:ext uri="{FF2B5EF4-FFF2-40B4-BE49-F238E27FC236}">
                <a16:creationId xmlns:a16="http://schemas.microsoft.com/office/drawing/2014/main" id="{D74B0B01-4E89-3344-4E20-22F05E0ED365}"/>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sp>
        <p:nvSpPr>
          <p:cNvPr id="11" name="Text Placeholder 15">
            <a:extLst>
              <a:ext uri="{FF2B5EF4-FFF2-40B4-BE49-F238E27FC236}">
                <a16:creationId xmlns:a16="http://schemas.microsoft.com/office/drawing/2014/main" id="{F2E6B942-620B-F1CB-8B7F-0EAFC1D27744}"/>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5" name="Text Placeholder 15">
            <a:extLst>
              <a:ext uri="{FF2B5EF4-FFF2-40B4-BE49-F238E27FC236}">
                <a16:creationId xmlns:a16="http://schemas.microsoft.com/office/drawing/2014/main" id="{8DA2223E-5D25-CCFC-4061-86AA0C1939F4}"/>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sp>
        <p:nvSpPr>
          <p:cNvPr id="2" name="Rectangle 1">
            <a:extLst>
              <a:ext uri="{FF2B5EF4-FFF2-40B4-BE49-F238E27FC236}">
                <a16:creationId xmlns:a16="http://schemas.microsoft.com/office/drawing/2014/main" id="{2A542B6F-32D8-E745-1CC9-C9BF41CF3B5C}"/>
              </a:ext>
            </a:extLst>
          </p:cNvPr>
          <p:cNvSpPr/>
          <p:nvPr userDrawn="1"/>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pic>
        <p:nvPicPr>
          <p:cNvPr id="3" name="Picture 17">
            <a:extLst>
              <a:ext uri="{FF2B5EF4-FFF2-40B4-BE49-F238E27FC236}">
                <a16:creationId xmlns:a16="http://schemas.microsoft.com/office/drawing/2014/main" id="{72F1BEB0-7EF6-C287-F27E-AB8D710E3DF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pic>
        <p:nvPicPr>
          <p:cNvPr id="4" name="Graphic 3">
            <a:extLst>
              <a:ext uri="{FF2B5EF4-FFF2-40B4-BE49-F238E27FC236}">
                <a16:creationId xmlns:a16="http://schemas.microsoft.com/office/drawing/2014/main" id="{418C2A57-AB18-7523-588E-C614271FC33F}"/>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8544" r="24218" b="9171"/>
          <a:stretch/>
        </p:blipFill>
        <p:spPr>
          <a:xfrm>
            <a:off x="7022396" y="0"/>
            <a:ext cx="5179129" cy="5623560"/>
          </a:xfrm>
          <a:prstGeom prst="rect">
            <a:avLst/>
          </a:prstGeom>
        </p:spPr>
      </p:pic>
    </p:spTree>
    <p:extLst>
      <p:ext uri="{BB962C8B-B14F-4D97-AF65-F5344CB8AC3E}">
        <p14:creationId xmlns:p14="http://schemas.microsoft.com/office/powerpoint/2010/main" val="2147041043"/>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 Columns">
    <p:bg>
      <p:bgPr>
        <a:solidFill>
          <a:schemeClr val="bg1"/>
        </a:solidFill>
        <a:effectLst/>
      </p:bgPr>
    </p:bg>
    <p:spTree>
      <p:nvGrpSpPr>
        <p:cNvPr id="1" name=""/>
        <p:cNvGrpSpPr/>
        <p:nvPr/>
      </p:nvGrpSpPr>
      <p:grpSpPr>
        <a:xfrm>
          <a:off x="0" y="0"/>
          <a:ext cx="0" cy="0"/>
          <a:chOff x="0" y="0"/>
          <a:chExt cx="0" cy="0"/>
        </a:xfrm>
      </p:grpSpPr>
      <p:sp>
        <p:nvSpPr>
          <p:cNvPr id="16" name="Content Placeholder 14">
            <a:extLst>
              <a:ext uri="{FF2B5EF4-FFF2-40B4-BE49-F238E27FC236}">
                <a16:creationId xmlns:a16="http://schemas.microsoft.com/office/drawing/2014/main" id="{81BE5968-C006-6A57-0221-05C7B3CA969E}"/>
              </a:ext>
            </a:extLst>
          </p:cNvPr>
          <p:cNvSpPr>
            <a:spLocks noGrp="1"/>
          </p:cNvSpPr>
          <p:nvPr>
            <p:ph sz="quarter" idx="12"/>
          </p:nvPr>
        </p:nvSpPr>
        <p:spPr>
          <a:xfrm>
            <a:off x="460375" y="1658938"/>
            <a:ext cx="5521325"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lide Number Placeholder 4">
            <a:extLst>
              <a:ext uri="{FF2B5EF4-FFF2-40B4-BE49-F238E27FC236}">
                <a16:creationId xmlns:a16="http://schemas.microsoft.com/office/drawing/2014/main" id="{B7CA6516-6C49-020E-76B5-0A4B487EE3C5}"/>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22" name="Straight Connector 21">
            <a:extLst>
              <a:ext uri="{FF2B5EF4-FFF2-40B4-BE49-F238E27FC236}">
                <a16:creationId xmlns:a16="http://schemas.microsoft.com/office/drawing/2014/main" id="{2856A89A-37CB-49B5-4F70-79AEBF7ACC1D}"/>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Content Placeholder 14">
            <a:extLst>
              <a:ext uri="{FF2B5EF4-FFF2-40B4-BE49-F238E27FC236}">
                <a16:creationId xmlns:a16="http://schemas.microsoft.com/office/drawing/2014/main" id="{07EB4015-966F-D565-B067-63375DB84C4D}"/>
              </a:ext>
            </a:extLst>
          </p:cNvPr>
          <p:cNvSpPr>
            <a:spLocks noGrp="1"/>
          </p:cNvSpPr>
          <p:nvPr>
            <p:ph sz="quarter" idx="23"/>
          </p:nvPr>
        </p:nvSpPr>
        <p:spPr>
          <a:xfrm>
            <a:off x="6210302" y="1658938"/>
            <a:ext cx="5521325"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DED8C429-EA59-CD84-9695-D63E7629B9C4}"/>
              </a:ext>
            </a:extLst>
          </p:cNvPr>
          <p:cNvSpPr>
            <a:spLocks noGrp="1"/>
          </p:cNvSpPr>
          <p:nvPr>
            <p:ph type="ftr" sz="quarter" idx="24"/>
          </p:nvPr>
        </p:nvSpPr>
        <p:spPr/>
        <p:txBody>
          <a:bodyPr/>
          <a:lstStyle/>
          <a:p>
            <a:r>
              <a:rPr lang="en-US"/>
              <a:t>Trakasseribarometern 2024</a:t>
            </a:r>
          </a:p>
        </p:txBody>
      </p:sp>
      <p:cxnSp>
        <p:nvCxnSpPr>
          <p:cNvPr id="2" name="Straight Connector 1">
            <a:extLst>
              <a:ext uri="{FF2B5EF4-FFF2-40B4-BE49-F238E27FC236}">
                <a16:creationId xmlns:a16="http://schemas.microsoft.com/office/drawing/2014/main" id="{9C9F7B05-5273-5615-B318-0357934206EF}"/>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711D960E-640D-5B2F-CCA3-98D16873F88F}"/>
              </a:ext>
            </a:extLst>
          </p:cNvPr>
          <p:cNvSpPr>
            <a:spLocks noGrp="1"/>
          </p:cNvSpPr>
          <p:nvPr>
            <p:ph type="title" hasCustomPrompt="1"/>
          </p:nvPr>
        </p:nvSpPr>
        <p:spPr/>
        <p:txBody>
          <a:bodyPr/>
          <a:lstStyle/>
          <a:p>
            <a:r>
              <a:rPr lang="en-US"/>
              <a:t>Content page headline 32pt Georgia, one line only</a:t>
            </a:r>
          </a:p>
        </p:txBody>
      </p:sp>
      <p:sp>
        <p:nvSpPr>
          <p:cNvPr id="7" name="Date Placeholder 6">
            <a:extLst>
              <a:ext uri="{FF2B5EF4-FFF2-40B4-BE49-F238E27FC236}">
                <a16:creationId xmlns:a16="http://schemas.microsoft.com/office/drawing/2014/main" id="{6A2522C6-CA99-E1E8-B1D0-6C30722CF33E}"/>
              </a:ext>
            </a:extLst>
          </p:cNvPr>
          <p:cNvSpPr>
            <a:spLocks noGrp="1"/>
          </p:cNvSpPr>
          <p:nvPr>
            <p:ph type="dt" sz="half" idx="25"/>
          </p:nvPr>
        </p:nvSpPr>
        <p:spPr/>
        <p:txBody>
          <a:bodyPr/>
          <a:lstStyle/>
          <a:p>
            <a:r>
              <a:rPr lang="sv-SE"/>
              <a:t>September 2024</a:t>
            </a:r>
            <a:endParaRPr lang="en-US"/>
          </a:p>
        </p:txBody>
      </p:sp>
      <p:sp>
        <p:nvSpPr>
          <p:cNvPr id="6" name="Text Placeholder 9">
            <a:extLst>
              <a:ext uri="{FF2B5EF4-FFF2-40B4-BE49-F238E27FC236}">
                <a16:creationId xmlns:a16="http://schemas.microsoft.com/office/drawing/2014/main" id="{F354BB45-F01B-364D-1E68-0F335663D33E}"/>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1C90B770-65A1-5A32-FDAE-1673C7304807}"/>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380245381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 Columns">
    <p:bg>
      <p:bgPr>
        <a:solidFill>
          <a:schemeClr val="bg1"/>
        </a:solidFill>
        <a:effectLst/>
      </p:bgPr>
    </p:bg>
    <p:spTree>
      <p:nvGrpSpPr>
        <p:cNvPr id="1" name=""/>
        <p:cNvGrpSpPr/>
        <p:nvPr/>
      </p:nvGrpSpPr>
      <p:grpSpPr>
        <a:xfrm>
          <a:off x="0" y="0"/>
          <a:ext cx="0" cy="0"/>
          <a:chOff x="0" y="0"/>
          <a:chExt cx="0" cy="0"/>
        </a:xfrm>
      </p:grpSpPr>
      <p:sp>
        <p:nvSpPr>
          <p:cNvPr id="7" name="Content Placeholder 14">
            <a:extLst>
              <a:ext uri="{FF2B5EF4-FFF2-40B4-BE49-F238E27FC236}">
                <a16:creationId xmlns:a16="http://schemas.microsoft.com/office/drawing/2014/main" id="{FDDBC640-4196-54D2-F247-C183F2E0813B}"/>
              </a:ext>
            </a:extLst>
          </p:cNvPr>
          <p:cNvSpPr>
            <a:spLocks noGrp="1"/>
          </p:cNvSpPr>
          <p:nvPr>
            <p:ph sz="quarter" idx="12"/>
          </p:nvPr>
        </p:nvSpPr>
        <p:spPr>
          <a:xfrm>
            <a:off x="460376" y="1658938"/>
            <a:ext cx="3606800"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Content Placeholder 14">
            <a:extLst>
              <a:ext uri="{FF2B5EF4-FFF2-40B4-BE49-F238E27FC236}">
                <a16:creationId xmlns:a16="http://schemas.microsoft.com/office/drawing/2014/main" id="{7E6E42C3-6346-9919-5A2D-D591EBD68DAD}"/>
              </a:ext>
            </a:extLst>
          </p:cNvPr>
          <p:cNvSpPr>
            <a:spLocks noGrp="1"/>
          </p:cNvSpPr>
          <p:nvPr>
            <p:ph sz="quarter" idx="23"/>
          </p:nvPr>
        </p:nvSpPr>
        <p:spPr>
          <a:xfrm>
            <a:off x="8124824" y="1658938"/>
            <a:ext cx="3594101"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4">
            <a:extLst>
              <a:ext uri="{FF2B5EF4-FFF2-40B4-BE49-F238E27FC236}">
                <a16:creationId xmlns:a16="http://schemas.microsoft.com/office/drawing/2014/main" id="{18B777E7-71DA-148C-1C80-4499C6271E29}"/>
              </a:ext>
            </a:extLst>
          </p:cNvPr>
          <p:cNvSpPr>
            <a:spLocks noGrp="1"/>
          </p:cNvSpPr>
          <p:nvPr>
            <p:ph sz="quarter" idx="24"/>
          </p:nvPr>
        </p:nvSpPr>
        <p:spPr>
          <a:xfrm>
            <a:off x="4305300" y="1658938"/>
            <a:ext cx="3594101"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a:t>Trakasseribarometern 2024</a:t>
            </a:r>
          </a:p>
        </p:txBody>
      </p:sp>
      <p:cxnSp>
        <p:nvCxnSpPr>
          <p:cNvPr id="2" name="Straight Connector 1">
            <a:extLst>
              <a:ext uri="{FF2B5EF4-FFF2-40B4-BE49-F238E27FC236}">
                <a16:creationId xmlns:a16="http://schemas.microsoft.com/office/drawing/2014/main" id="{9A33E0E2-267B-CBC0-FF20-32FCE5BF75BD}"/>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7BF9CEA0-FD8A-FA5A-40BB-598EDD58BDB4}"/>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D62F6EFF-E7A0-C7F6-29D8-B2F19B63D014}"/>
              </a:ext>
            </a:extLst>
          </p:cNvPr>
          <p:cNvSpPr>
            <a:spLocks noGrp="1"/>
          </p:cNvSpPr>
          <p:nvPr>
            <p:ph type="dt" sz="half" idx="26"/>
          </p:nvPr>
        </p:nvSpPr>
        <p:spPr/>
        <p:txBody>
          <a:bodyPr/>
          <a:lstStyle/>
          <a:p>
            <a:r>
              <a:rPr lang="sv-SE"/>
              <a:t>September 2024</a:t>
            </a:r>
            <a:endParaRPr lang="en-US"/>
          </a:p>
        </p:txBody>
      </p:sp>
      <p:sp>
        <p:nvSpPr>
          <p:cNvPr id="6" name="Text Placeholder 9">
            <a:extLst>
              <a:ext uri="{FF2B5EF4-FFF2-40B4-BE49-F238E27FC236}">
                <a16:creationId xmlns:a16="http://schemas.microsoft.com/office/drawing/2014/main" id="{ACFDFBCF-9F26-5B18-F1ED-200356F66770}"/>
              </a:ext>
            </a:extLst>
          </p:cNvPr>
          <p:cNvSpPr>
            <a:spLocks noGrp="1"/>
          </p:cNvSpPr>
          <p:nvPr>
            <p:ph type="body" sz="quarter" idx="27"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2FCF08D9-7EEB-B86F-7046-03216CA81B20}"/>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37941922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 Columns, Dark Callou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a:t>Trakasseribarometern 2024</a:t>
            </a:r>
          </a:p>
        </p:txBody>
      </p:sp>
      <p:sp>
        <p:nvSpPr>
          <p:cNvPr id="12" name="Text Placeholder 10">
            <a:extLst>
              <a:ext uri="{FF2B5EF4-FFF2-40B4-BE49-F238E27FC236}">
                <a16:creationId xmlns:a16="http://schemas.microsoft.com/office/drawing/2014/main" id="{96FDCAAC-888A-8741-2B16-92CD992F1F52}"/>
              </a:ext>
            </a:extLst>
          </p:cNvPr>
          <p:cNvSpPr>
            <a:spLocks noGrp="1"/>
          </p:cNvSpPr>
          <p:nvPr>
            <p:ph type="body" sz="quarter" idx="27"/>
          </p:nvPr>
        </p:nvSpPr>
        <p:spPr>
          <a:xfrm>
            <a:off x="8121650" y="1759132"/>
            <a:ext cx="3606800" cy="4651194"/>
          </a:xfrm>
          <a:solidFill>
            <a:schemeClr val="tx2"/>
          </a:solidFill>
        </p:spPr>
        <p:txBody>
          <a:bodyPr lIns="274320" tIns="457200" rIns="274320" bIns="228600"/>
          <a:lstStyle>
            <a:lvl1pPr>
              <a:defRPr sz="1600">
                <a:solidFill>
                  <a:schemeClr val="bg2"/>
                </a:solidFill>
              </a:defRPr>
            </a:lvl1pPr>
            <a:lvl2pPr>
              <a:defRPr sz="1800">
                <a:solidFill>
                  <a:schemeClr val="bg2"/>
                </a:solidFill>
              </a:defRPr>
            </a:lvl2pPr>
            <a:lvl3pPr>
              <a:buClr>
                <a:schemeClr val="bg2"/>
              </a:buClr>
              <a:defRPr sz="1400">
                <a:solidFill>
                  <a:schemeClr val="bg2"/>
                </a:solidFill>
              </a:defRPr>
            </a:lvl3pPr>
            <a:lvl4pPr marL="0" indent="0">
              <a:buClr>
                <a:schemeClr val="bg2"/>
              </a:buClr>
              <a:buFontTx/>
              <a:buNone/>
              <a:defRPr sz="2800" b="0" i="0">
                <a:solidFill>
                  <a:schemeClr val="bg2"/>
                </a:solidFill>
                <a:latin typeface="Georgia" panose="02040502050405020303" pitchFamily="18" charset="0"/>
              </a:defRPr>
            </a:lvl4pPr>
            <a:lvl5pPr marL="0" indent="0">
              <a:buClr>
                <a:schemeClr val="bg2"/>
              </a:buClr>
              <a:buFontTx/>
              <a:buNone/>
              <a:defRPr sz="5400" b="0" i="0">
                <a:solidFill>
                  <a:schemeClr val="bg2"/>
                </a:solidFill>
                <a:latin typeface="Georgia" panose="02040502050405020303" pitchFamily="18" charset="0"/>
              </a:defRPr>
            </a:lvl5pPr>
            <a:lvl6pPr>
              <a:buFontTx/>
              <a:buNone/>
              <a:defRPr sz="1400" b="0">
                <a:solidFill>
                  <a:schemeClr val="bg2"/>
                </a:solidFill>
                <a:latin typeface="+mn-lt"/>
              </a:defRPr>
            </a:lvl6pPr>
            <a:lvl7pPr>
              <a:buFontTx/>
              <a:buNone/>
              <a:defRPr sz="1400" b="0">
                <a:solidFill>
                  <a:schemeClr val="bg2"/>
                </a:solidFill>
                <a:latin typeface="+mn-lt"/>
              </a:defRPr>
            </a:lvl7pPr>
            <a:lvl8pPr marL="0" indent="0">
              <a:buClr>
                <a:schemeClr val="bg2"/>
              </a:buClr>
              <a:buFontTx/>
              <a:buNone/>
              <a:defRPr sz="1400" b="0">
                <a:solidFill>
                  <a:schemeClr val="bg2"/>
                </a:solidFill>
                <a:latin typeface="+mn-lt"/>
              </a:defRPr>
            </a:lvl8pPr>
            <a:lvl9pPr>
              <a:defRPr sz="1400" b="0">
                <a:solidFill>
                  <a:schemeClr val="bg2"/>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537E7346-9727-8CAD-9281-B66856EA89F2}"/>
              </a:ext>
            </a:extLst>
          </p:cNvPr>
          <p:cNvSpPr>
            <a:spLocks noGrp="1"/>
          </p:cNvSpPr>
          <p:nvPr>
            <p:ph sz="quarter" idx="28"/>
          </p:nvPr>
        </p:nvSpPr>
        <p:spPr>
          <a:xfrm>
            <a:off x="460375" y="1658938"/>
            <a:ext cx="36068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4">
            <a:extLst>
              <a:ext uri="{FF2B5EF4-FFF2-40B4-BE49-F238E27FC236}">
                <a16:creationId xmlns:a16="http://schemas.microsoft.com/office/drawing/2014/main" id="{45CB4A24-835C-83D4-2BB0-7CCA615DF7F3}"/>
              </a:ext>
            </a:extLst>
          </p:cNvPr>
          <p:cNvSpPr>
            <a:spLocks noGrp="1"/>
          </p:cNvSpPr>
          <p:nvPr>
            <p:ph sz="quarter" idx="29"/>
          </p:nvPr>
        </p:nvSpPr>
        <p:spPr>
          <a:xfrm>
            <a:off x="4298950" y="1658938"/>
            <a:ext cx="3598862"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230D9830-D697-D8F4-1C9E-939DD29A596A}"/>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FA57061A-E6FC-A901-C15E-A3F8D7C2940B}"/>
              </a:ext>
            </a:extLst>
          </p:cNvPr>
          <p:cNvSpPr>
            <a:spLocks noGrp="1"/>
          </p:cNvSpPr>
          <p:nvPr>
            <p:ph type="title" hasCustomPrompt="1"/>
          </p:nvPr>
        </p:nvSpPr>
        <p:spPr/>
        <p:txBody>
          <a:bodyPr/>
          <a:lstStyle/>
          <a:p>
            <a:r>
              <a:rPr lang="en-US"/>
              <a:t>Content page headline 32pt Georgia, one line only</a:t>
            </a:r>
          </a:p>
        </p:txBody>
      </p:sp>
      <p:sp>
        <p:nvSpPr>
          <p:cNvPr id="6" name="Date Placeholder 5">
            <a:extLst>
              <a:ext uri="{FF2B5EF4-FFF2-40B4-BE49-F238E27FC236}">
                <a16:creationId xmlns:a16="http://schemas.microsoft.com/office/drawing/2014/main" id="{AD7CCAD9-749B-273B-68AF-C8C55A7401D2}"/>
              </a:ext>
            </a:extLst>
          </p:cNvPr>
          <p:cNvSpPr>
            <a:spLocks noGrp="1"/>
          </p:cNvSpPr>
          <p:nvPr>
            <p:ph type="dt" sz="half" idx="30"/>
          </p:nvPr>
        </p:nvSpPr>
        <p:spPr/>
        <p:txBody>
          <a:bodyPr/>
          <a:lstStyle/>
          <a:p>
            <a:r>
              <a:rPr lang="sv-SE"/>
              <a:t>September 2024</a:t>
            </a:r>
            <a:endParaRPr lang="en-US"/>
          </a:p>
        </p:txBody>
      </p:sp>
      <p:sp>
        <p:nvSpPr>
          <p:cNvPr id="8" name="Rectangle 7">
            <a:extLst>
              <a:ext uri="{FF2B5EF4-FFF2-40B4-BE49-F238E27FC236}">
                <a16:creationId xmlns:a16="http://schemas.microsoft.com/office/drawing/2014/main" id="{FD4F40A2-623A-5946-9538-044AFFA518DD}"/>
              </a:ext>
            </a:extLst>
          </p:cNvPr>
          <p:cNvSpPr/>
          <p:nvPr userDrawn="1"/>
        </p:nvSpPr>
        <p:spPr bwMode="auto">
          <a:xfrm>
            <a:off x="8121649" y="1658938"/>
            <a:ext cx="3606800" cy="100194"/>
          </a:xfrm>
          <a:prstGeom prst="rect">
            <a:avLst/>
          </a:prstGeom>
          <a:solidFill>
            <a:schemeClr val="accent4"/>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3" name="Text Placeholder 9">
            <a:extLst>
              <a:ext uri="{FF2B5EF4-FFF2-40B4-BE49-F238E27FC236}">
                <a16:creationId xmlns:a16="http://schemas.microsoft.com/office/drawing/2014/main" id="{AC470552-3E4A-3BB2-28B8-99ACEE8F7ACA}"/>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736A68C6-E5DC-4EFD-3CFA-538F170B5D54}"/>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10883900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 Columns, Medium Callou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a:t>Trakasseribarometern 2024</a:t>
            </a:r>
          </a:p>
        </p:txBody>
      </p:sp>
      <p:sp>
        <p:nvSpPr>
          <p:cNvPr id="6" name="Content Placeholder 14">
            <a:extLst>
              <a:ext uri="{FF2B5EF4-FFF2-40B4-BE49-F238E27FC236}">
                <a16:creationId xmlns:a16="http://schemas.microsoft.com/office/drawing/2014/main" id="{EE9A2CF1-A624-FEF3-E1E1-D2C98660C0B8}"/>
              </a:ext>
            </a:extLst>
          </p:cNvPr>
          <p:cNvSpPr>
            <a:spLocks noGrp="1"/>
          </p:cNvSpPr>
          <p:nvPr>
            <p:ph sz="quarter" idx="29"/>
          </p:nvPr>
        </p:nvSpPr>
        <p:spPr>
          <a:xfrm>
            <a:off x="460375" y="1658938"/>
            <a:ext cx="36068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4">
            <a:extLst>
              <a:ext uri="{FF2B5EF4-FFF2-40B4-BE49-F238E27FC236}">
                <a16:creationId xmlns:a16="http://schemas.microsoft.com/office/drawing/2014/main" id="{42C42F6C-3150-743B-26A5-19BD0F72AC88}"/>
              </a:ext>
            </a:extLst>
          </p:cNvPr>
          <p:cNvSpPr>
            <a:spLocks noGrp="1"/>
          </p:cNvSpPr>
          <p:nvPr>
            <p:ph sz="quarter" idx="30"/>
          </p:nvPr>
        </p:nvSpPr>
        <p:spPr>
          <a:xfrm>
            <a:off x="4298950" y="1658938"/>
            <a:ext cx="3598862"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0">
            <a:extLst>
              <a:ext uri="{FF2B5EF4-FFF2-40B4-BE49-F238E27FC236}">
                <a16:creationId xmlns:a16="http://schemas.microsoft.com/office/drawing/2014/main" id="{7F058397-5FE1-E6DD-C55B-2D4EF2DAFDF2}"/>
              </a:ext>
            </a:extLst>
          </p:cNvPr>
          <p:cNvSpPr>
            <a:spLocks noGrp="1"/>
          </p:cNvSpPr>
          <p:nvPr>
            <p:ph type="body" sz="quarter" idx="27"/>
          </p:nvPr>
        </p:nvSpPr>
        <p:spPr>
          <a:xfrm>
            <a:off x="8121650" y="1759132"/>
            <a:ext cx="3606800" cy="4651194"/>
          </a:xfrm>
          <a:solidFill>
            <a:schemeClr val="accent3"/>
          </a:solidFill>
        </p:spPr>
        <p:txBody>
          <a:bodyPr lIns="274320" tIns="457200" rIns="274320" bIns="228600"/>
          <a:lstStyle>
            <a:lvl1pPr>
              <a:defRPr sz="1600">
                <a:solidFill>
                  <a:schemeClr val="tx2"/>
                </a:solidFill>
              </a:defRPr>
            </a:lvl1pPr>
            <a:lvl2pPr>
              <a:defRPr sz="1800">
                <a:solidFill>
                  <a:schemeClr val="tx2"/>
                </a:solidFill>
              </a:defRPr>
            </a:lvl2pPr>
            <a:lvl3pPr>
              <a:buClr>
                <a:schemeClr val="tx2"/>
              </a:buClr>
              <a:defRPr sz="1400">
                <a:solidFill>
                  <a:schemeClr val="tx2"/>
                </a:solidFill>
              </a:defRPr>
            </a:lvl3pPr>
            <a:lvl4pPr marL="0" indent="0">
              <a:buClr>
                <a:schemeClr val="bg2"/>
              </a:buClr>
              <a:buFontTx/>
              <a:buNone/>
              <a:defRPr sz="2800" b="0" i="0">
                <a:solidFill>
                  <a:schemeClr val="tx2"/>
                </a:solidFill>
                <a:latin typeface="Georgia" panose="02040502050405020303" pitchFamily="18" charset="0"/>
              </a:defRPr>
            </a:lvl4pPr>
            <a:lvl5pPr marL="0" indent="0">
              <a:buClr>
                <a:schemeClr val="bg2"/>
              </a:buClr>
              <a:buFontTx/>
              <a:buNone/>
              <a:defRPr sz="5400" b="0" i="0">
                <a:solidFill>
                  <a:schemeClr val="tx2"/>
                </a:solidFill>
                <a:latin typeface="Georgia" panose="02040502050405020303" pitchFamily="18" charset="0"/>
              </a:defRPr>
            </a:lvl5pPr>
            <a:lvl6pPr>
              <a:buFontTx/>
              <a:buNone/>
              <a:defRPr sz="1400" b="0">
                <a:solidFill>
                  <a:schemeClr val="tx2"/>
                </a:solidFill>
                <a:latin typeface="+mn-lt"/>
              </a:defRPr>
            </a:lvl6pPr>
            <a:lvl7pPr>
              <a:buFontTx/>
              <a:buNone/>
              <a:defRPr sz="1400" b="0">
                <a:solidFill>
                  <a:schemeClr val="tx2"/>
                </a:solidFill>
                <a:latin typeface="+mn-lt"/>
              </a:defRPr>
            </a:lvl7pPr>
            <a:lvl8pPr marL="0" indent="0">
              <a:buClr>
                <a:schemeClr val="bg2"/>
              </a:buClr>
              <a:buFontTx/>
              <a:buNone/>
              <a:defRPr sz="1400" b="0">
                <a:solidFill>
                  <a:schemeClr val="tx2"/>
                </a:solidFill>
                <a:latin typeface="+mn-lt"/>
              </a:defRPr>
            </a:lvl8pPr>
            <a:lvl9pPr>
              <a:defRPr sz="1400" b="0">
                <a:solidFill>
                  <a:schemeClr val="tx2"/>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69B8B409-767B-A84F-7A9B-DFFA9A319249}"/>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19A87A0A-D2C0-0B6C-97CE-FE13EF79604A}"/>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AC6E0E1B-63E1-3451-DA94-9D25B10AC3AF}"/>
              </a:ext>
            </a:extLst>
          </p:cNvPr>
          <p:cNvSpPr>
            <a:spLocks noGrp="1"/>
          </p:cNvSpPr>
          <p:nvPr>
            <p:ph type="dt" sz="half" idx="31"/>
          </p:nvPr>
        </p:nvSpPr>
        <p:spPr/>
        <p:txBody>
          <a:bodyPr/>
          <a:lstStyle/>
          <a:p>
            <a:r>
              <a:rPr lang="sv-SE"/>
              <a:t>September 2024</a:t>
            </a:r>
            <a:endParaRPr lang="en-US"/>
          </a:p>
        </p:txBody>
      </p:sp>
      <p:sp>
        <p:nvSpPr>
          <p:cNvPr id="3" name="Rectangle 2">
            <a:extLst>
              <a:ext uri="{FF2B5EF4-FFF2-40B4-BE49-F238E27FC236}">
                <a16:creationId xmlns:a16="http://schemas.microsoft.com/office/drawing/2014/main" id="{9E62D1B2-69CF-B3A1-33C1-578C04DA629C}"/>
              </a:ext>
            </a:extLst>
          </p:cNvPr>
          <p:cNvSpPr/>
          <p:nvPr userDrawn="1"/>
        </p:nvSpPr>
        <p:spPr bwMode="auto">
          <a:xfrm>
            <a:off x="8121649" y="1658938"/>
            <a:ext cx="3606800" cy="100194"/>
          </a:xfrm>
          <a:prstGeom prst="rect">
            <a:avLst/>
          </a:prstGeom>
          <a:solidFill>
            <a:schemeClr val="accent6"/>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10" name="Text Placeholder 9">
            <a:extLst>
              <a:ext uri="{FF2B5EF4-FFF2-40B4-BE49-F238E27FC236}">
                <a16:creationId xmlns:a16="http://schemas.microsoft.com/office/drawing/2014/main" id="{A6A5479C-4A2A-8037-A03C-1CAD5387EE0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49A9F0A4-1AC7-0E75-C51B-D80BCB3668BD}"/>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24117605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 Columns, Light Callou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a:t>Trakasseribarometern 2024</a:t>
            </a:r>
          </a:p>
        </p:txBody>
      </p:sp>
      <p:sp>
        <p:nvSpPr>
          <p:cNvPr id="6" name="Content Placeholder 14">
            <a:extLst>
              <a:ext uri="{FF2B5EF4-FFF2-40B4-BE49-F238E27FC236}">
                <a16:creationId xmlns:a16="http://schemas.microsoft.com/office/drawing/2014/main" id="{DC8D367F-ABDA-6E46-A37D-C12D0005BFC0}"/>
              </a:ext>
            </a:extLst>
          </p:cNvPr>
          <p:cNvSpPr>
            <a:spLocks noGrp="1"/>
          </p:cNvSpPr>
          <p:nvPr>
            <p:ph sz="quarter" idx="28"/>
          </p:nvPr>
        </p:nvSpPr>
        <p:spPr>
          <a:xfrm>
            <a:off x="460375" y="1658938"/>
            <a:ext cx="36068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4">
            <a:extLst>
              <a:ext uri="{FF2B5EF4-FFF2-40B4-BE49-F238E27FC236}">
                <a16:creationId xmlns:a16="http://schemas.microsoft.com/office/drawing/2014/main" id="{8F27D309-7D35-C014-CAC9-5F5FA628851B}"/>
              </a:ext>
            </a:extLst>
          </p:cNvPr>
          <p:cNvSpPr>
            <a:spLocks noGrp="1"/>
          </p:cNvSpPr>
          <p:nvPr>
            <p:ph sz="quarter" idx="29"/>
          </p:nvPr>
        </p:nvSpPr>
        <p:spPr>
          <a:xfrm>
            <a:off x="4298950" y="1658938"/>
            <a:ext cx="3598862"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0">
            <a:extLst>
              <a:ext uri="{FF2B5EF4-FFF2-40B4-BE49-F238E27FC236}">
                <a16:creationId xmlns:a16="http://schemas.microsoft.com/office/drawing/2014/main" id="{1371E360-ADA1-17C5-01A7-8BBC09FA9648}"/>
              </a:ext>
            </a:extLst>
          </p:cNvPr>
          <p:cNvSpPr>
            <a:spLocks noGrp="1"/>
          </p:cNvSpPr>
          <p:nvPr>
            <p:ph type="body" sz="quarter" idx="27"/>
          </p:nvPr>
        </p:nvSpPr>
        <p:spPr>
          <a:xfrm>
            <a:off x="8121650" y="1759132"/>
            <a:ext cx="3606800" cy="4651194"/>
          </a:xfrm>
          <a:solidFill>
            <a:schemeClr val="bg2"/>
          </a:solidFill>
        </p:spPr>
        <p:txBody>
          <a:bodyPr lIns="274320" tIns="457200" rIns="274320" bIns="228600"/>
          <a:lstStyle>
            <a:lvl1pPr>
              <a:defRPr sz="1600">
                <a:solidFill>
                  <a:schemeClr val="tx1"/>
                </a:solidFill>
              </a:defRPr>
            </a:lvl1pPr>
            <a:lvl2pPr>
              <a:defRPr sz="1800">
                <a:solidFill>
                  <a:schemeClr val="accent6"/>
                </a:solidFill>
              </a:defRPr>
            </a:lvl2pPr>
            <a:lvl3pPr>
              <a:buClr>
                <a:schemeClr val="accent6"/>
              </a:buClr>
              <a:defRPr sz="1400">
                <a:solidFill>
                  <a:schemeClr val="tx1"/>
                </a:solidFill>
              </a:defRPr>
            </a:lvl3pPr>
            <a:lvl4pPr marL="0" indent="0">
              <a:buClr>
                <a:schemeClr val="bg2"/>
              </a:buClr>
              <a:buFontTx/>
              <a:buNone/>
              <a:defRPr sz="2800" b="0" i="0">
                <a:solidFill>
                  <a:schemeClr val="accent6"/>
                </a:solidFill>
                <a:latin typeface="Georgia" panose="02040502050405020303" pitchFamily="18" charset="0"/>
              </a:defRPr>
            </a:lvl4pPr>
            <a:lvl5pPr marL="0" indent="0">
              <a:buClr>
                <a:schemeClr val="bg2"/>
              </a:buClr>
              <a:buFontTx/>
              <a:buNone/>
              <a:defRPr sz="5400" b="0" i="0">
                <a:solidFill>
                  <a:schemeClr val="accent6"/>
                </a:solidFill>
                <a:latin typeface="Georgia" panose="02040502050405020303" pitchFamily="18" charset="0"/>
              </a:defRPr>
            </a:lvl5pPr>
            <a:lvl6pPr>
              <a:buFontTx/>
              <a:buNone/>
              <a:defRPr sz="1400" b="0">
                <a:solidFill>
                  <a:schemeClr val="tx1"/>
                </a:solidFill>
                <a:latin typeface="+mn-lt"/>
              </a:defRPr>
            </a:lvl6pPr>
            <a:lvl7pPr>
              <a:buFontTx/>
              <a:buNone/>
              <a:defRPr sz="1400" b="0">
                <a:solidFill>
                  <a:schemeClr val="tx1"/>
                </a:solidFill>
                <a:latin typeface="+mn-lt"/>
              </a:defRPr>
            </a:lvl7pPr>
            <a:lvl8pPr marL="0" indent="0">
              <a:buClr>
                <a:schemeClr val="bg2"/>
              </a:buClr>
              <a:buFontTx/>
              <a:buNone/>
              <a:defRPr sz="1400" b="0">
                <a:solidFill>
                  <a:schemeClr val="tx1"/>
                </a:solidFill>
                <a:latin typeface="+mn-lt"/>
              </a:defRPr>
            </a:lvl8pPr>
            <a:lvl9pPr>
              <a:defRPr sz="1400" b="0">
                <a:solidFill>
                  <a:schemeClr val="tx1"/>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FE79E38B-C471-6E87-FFEA-0FA69CFDEFFB}"/>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F153127B-B643-038E-B1D2-04AE3AD46317}"/>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31C38E36-7B31-8302-04A0-4AAB0DE94B17}"/>
              </a:ext>
            </a:extLst>
          </p:cNvPr>
          <p:cNvSpPr>
            <a:spLocks noGrp="1"/>
          </p:cNvSpPr>
          <p:nvPr>
            <p:ph type="dt" sz="half" idx="30"/>
          </p:nvPr>
        </p:nvSpPr>
        <p:spPr/>
        <p:txBody>
          <a:bodyPr/>
          <a:lstStyle/>
          <a:p>
            <a:r>
              <a:rPr lang="sv-SE"/>
              <a:t>September 2024</a:t>
            </a:r>
            <a:endParaRPr lang="en-US"/>
          </a:p>
        </p:txBody>
      </p:sp>
      <p:sp>
        <p:nvSpPr>
          <p:cNvPr id="3" name="Rectangle 2">
            <a:extLst>
              <a:ext uri="{FF2B5EF4-FFF2-40B4-BE49-F238E27FC236}">
                <a16:creationId xmlns:a16="http://schemas.microsoft.com/office/drawing/2014/main" id="{EC726F66-7E59-28CD-9256-81E613F2B59A}"/>
              </a:ext>
            </a:extLst>
          </p:cNvPr>
          <p:cNvSpPr/>
          <p:nvPr userDrawn="1"/>
        </p:nvSpPr>
        <p:spPr bwMode="auto">
          <a:xfrm>
            <a:off x="8121649" y="1658938"/>
            <a:ext cx="3606800" cy="100194"/>
          </a:xfrm>
          <a:prstGeom prst="rect">
            <a:avLst/>
          </a:prstGeom>
          <a:solidFill>
            <a:schemeClr val="accent5"/>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10" name="Text Placeholder 9">
            <a:extLst>
              <a:ext uri="{FF2B5EF4-FFF2-40B4-BE49-F238E27FC236}">
                <a16:creationId xmlns:a16="http://schemas.microsoft.com/office/drawing/2014/main" id="{A61611B4-7533-76BE-D401-11F2E0E7B2D6}"/>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ED215BA1-5809-6284-1598-62FD8AAA9011}"/>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274815433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 Columns">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460374" y="1653482"/>
            <a:ext cx="2638426"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3">
            <a:extLst>
              <a:ext uri="{FF2B5EF4-FFF2-40B4-BE49-F238E27FC236}">
                <a16:creationId xmlns:a16="http://schemas.microsoft.com/office/drawing/2014/main" id="{3E6E6D41-C845-1506-E31A-A9C453401795}"/>
              </a:ext>
            </a:extLst>
          </p:cNvPr>
          <p:cNvSpPr>
            <a:spLocks noGrp="1"/>
          </p:cNvSpPr>
          <p:nvPr>
            <p:ph type="body" sz="quarter" idx="28"/>
          </p:nvPr>
        </p:nvSpPr>
        <p:spPr>
          <a:xfrm>
            <a:off x="3341158" y="1653482"/>
            <a:ext cx="2638426"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42864C-4722-74A5-ADF2-58C336DC5E2D}"/>
              </a:ext>
            </a:extLst>
          </p:cNvPr>
          <p:cNvSpPr>
            <a:spLocks noGrp="1"/>
          </p:cNvSpPr>
          <p:nvPr>
            <p:ph type="body" sz="quarter" idx="29"/>
          </p:nvPr>
        </p:nvSpPr>
        <p:spPr>
          <a:xfrm>
            <a:off x="6221942" y="1653482"/>
            <a:ext cx="2638426"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13F6FA7A-9F5D-B335-53CA-252EAE3E77B9}"/>
              </a:ext>
            </a:extLst>
          </p:cNvPr>
          <p:cNvSpPr>
            <a:spLocks noGrp="1"/>
          </p:cNvSpPr>
          <p:nvPr>
            <p:ph type="body" sz="quarter" idx="30"/>
          </p:nvPr>
        </p:nvSpPr>
        <p:spPr>
          <a:xfrm>
            <a:off x="9102726" y="1653482"/>
            <a:ext cx="2625721"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11">
            <a:extLst>
              <a:ext uri="{FF2B5EF4-FFF2-40B4-BE49-F238E27FC236}">
                <a16:creationId xmlns:a16="http://schemas.microsoft.com/office/drawing/2014/main" id="{755E3A3D-6EED-3CD2-0277-42EA68748EC4}"/>
              </a:ext>
            </a:extLst>
          </p:cNvPr>
          <p:cNvSpPr>
            <a:spLocks noGrp="1"/>
          </p:cNvSpPr>
          <p:nvPr>
            <p:ph type="ftr" sz="quarter" idx="31"/>
          </p:nvPr>
        </p:nvSpPr>
        <p:spPr/>
        <p:txBody>
          <a:bodyPr/>
          <a:lstStyle/>
          <a:p>
            <a:r>
              <a:rPr lang="en-US"/>
              <a:t>Trakasseribarometern 2024</a:t>
            </a:r>
          </a:p>
        </p:txBody>
      </p:sp>
      <p:cxnSp>
        <p:nvCxnSpPr>
          <p:cNvPr id="2" name="Straight Connector 1">
            <a:extLst>
              <a:ext uri="{FF2B5EF4-FFF2-40B4-BE49-F238E27FC236}">
                <a16:creationId xmlns:a16="http://schemas.microsoft.com/office/drawing/2014/main" id="{F4B6F1D4-6C09-AE79-2BD5-4F7A65E34B10}"/>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5AA9A0DB-5A5E-4EF3-AB35-C9495BDF5298}"/>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819728E1-C36C-710E-DEA1-AB0370AC01B5}"/>
              </a:ext>
            </a:extLst>
          </p:cNvPr>
          <p:cNvSpPr>
            <a:spLocks noGrp="1"/>
          </p:cNvSpPr>
          <p:nvPr>
            <p:ph type="dt" sz="half" idx="32"/>
          </p:nvPr>
        </p:nvSpPr>
        <p:spPr/>
        <p:txBody>
          <a:bodyPr/>
          <a:lstStyle/>
          <a:p>
            <a:r>
              <a:rPr lang="sv-SE"/>
              <a:t>September 2024</a:t>
            </a:r>
            <a:endParaRPr lang="en-US"/>
          </a:p>
        </p:txBody>
      </p:sp>
      <p:sp>
        <p:nvSpPr>
          <p:cNvPr id="10" name="Text Placeholder 9">
            <a:extLst>
              <a:ext uri="{FF2B5EF4-FFF2-40B4-BE49-F238E27FC236}">
                <a16:creationId xmlns:a16="http://schemas.microsoft.com/office/drawing/2014/main" id="{08365DED-D246-07BF-5620-4F74563D0B94}"/>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CD20A0B8-F6AA-25CB-F8FD-FAE0B6815773}"/>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720309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 Columns, CV">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460374" y="4470491"/>
            <a:ext cx="2555876" cy="1968408"/>
          </a:xfrm>
        </p:spPr>
        <p:txBody>
          <a:bodyPr/>
          <a:lstStyle>
            <a:lvl1pPr>
              <a:defRPr sz="1400"/>
            </a:lvl1pPr>
            <a:lvl2pPr>
              <a:defRPr sz="1400"/>
            </a:lvl2pPr>
          </a:lstStyle>
          <a:p>
            <a:pPr lvl="0"/>
            <a:r>
              <a:rPr lang="en-US"/>
              <a:t>Click to edit Master text styles</a:t>
            </a:r>
          </a:p>
        </p:txBody>
      </p:sp>
      <p:sp>
        <p:nvSpPr>
          <p:cNvPr id="3" name="Text Placeholder 3">
            <a:extLst>
              <a:ext uri="{FF2B5EF4-FFF2-40B4-BE49-F238E27FC236}">
                <a16:creationId xmlns:a16="http://schemas.microsoft.com/office/drawing/2014/main" id="{3E6E6D41-C845-1506-E31A-A9C453401795}"/>
              </a:ext>
            </a:extLst>
          </p:cNvPr>
          <p:cNvSpPr>
            <a:spLocks noGrp="1"/>
          </p:cNvSpPr>
          <p:nvPr>
            <p:ph type="body" sz="quarter" idx="28"/>
          </p:nvPr>
        </p:nvSpPr>
        <p:spPr>
          <a:xfrm>
            <a:off x="3341158" y="1674901"/>
            <a:ext cx="2640542" cy="4763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42864C-4722-74A5-ADF2-58C336DC5E2D}"/>
              </a:ext>
            </a:extLst>
          </p:cNvPr>
          <p:cNvSpPr>
            <a:spLocks noGrp="1"/>
          </p:cNvSpPr>
          <p:nvPr>
            <p:ph type="body" sz="quarter" idx="29"/>
          </p:nvPr>
        </p:nvSpPr>
        <p:spPr>
          <a:xfrm>
            <a:off x="6221942" y="1674901"/>
            <a:ext cx="2638426" cy="4763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13F6FA7A-9F5D-B335-53CA-252EAE3E77B9}"/>
              </a:ext>
            </a:extLst>
          </p:cNvPr>
          <p:cNvSpPr>
            <a:spLocks noGrp="1"/>
          </p:cNvSpPr>
          <p:nvPr>
            <p:ph type="body" sz="quarter" idx="30"/>
          </p:nvPr>
        </p:nvSpPr>
        <p:spPr>
          <a:xfrm>
            <a:off x="9166224" y="1674901"/>
            <a:ext cx="2574927" cy="4763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a:extLst>
              <a:ext uri="{FF2B5EF4-FFF2-40B4-BE49-F238E27FC236}">
                <a16:creationId xmlns:a16="http://schemas.microsoft.com/office/drawing/2014/main" id="{AA0DD44C-36F8-6C9C-B8C5-1D30203AA2CA}"/>
              </a:ext>
            </a:extLst>
          </p:cNvPr>
          <p:cNvSpPr>
            <a:spLocks noGrp="1"/>
          </p:cNvSpPr>
          <p:nvPr>
            <p:ph type="pic" sz="quarter" idx="31" hasCustomPrompt="1"/>
          </p:nvPr>
        </p:nvSpPr>
        <p:spPr>
          <a:xfrm>
            <a:off x="460374" y="1674902"/>
            <a:ext cx="2555876" cy="2555876"/>
          </a:xfrm>
          <a:custGeom>
            <a:avLst/>
            <a:gdLst>
              <a:gd name="connsiteX0" fmla="*/ 1319213 w 2638426"/>
              <a:gd name="connsiteY0" fmla="*/ 0 h 2638426"/>
              <a:gd name="connsiteX1" fmla="*/ 2638426 w 2638426"/>
              <a:gd name="connsiteY1" fmla="*/ 1319213 h 2638426"/>
              <a:gd name="connsiteX2" fmla="*/ 1319213 w 2638426"/>
              <a:gd name="connsiteY2" fmla="*/ 2638426 h 2638426"/>
              <a:gd name="connsiteX3" fmla="*/ 0 w 2638426"/>
              <a:gd name="connsiteY3" fmla="*/ 1319213 h 2638426"/>
              <a:gd name="connsiteX4" fmla="*/ 1319213 w 2638426"/>
              <a:gd name="connsiteY4" fmla="*/ 0 h 2638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8426" h="2638426">
                <a:moveTo>
                  <a:pt x="1319213" y="0"/>
                </a:moveTo>
                <a:cubicBezTo>
                  <a:pt x="2047794" y="0"/>
                  <a:pt x="2638426" y="590632"/>
                  <a:pt x="2638426" y="1319213"/>
                </a:cubicBezTo>
                <a:cubicBezTo>
                  <a:pt x="2638426" y="2047794"/>
                  <a:pt x="2047794" y="2638426"/>
                  <a:pt x="1319213" y="2638426"/>
                </a:cubicBezTo>
                <a:cubicBezTo>
                  <a:pt x="590632" y="2638426"/>
                  <a:pt x="0" y="2047794"/>
                  <a:pt x="0" y="1319213"/>
                </a:cubicBezTo>
                <a:cubicBezTo>
                  <a:pt x="0" y="590632"/>
                  <a:pt x="590632" y="0"/>
                  <a:pt x="1319213" y="0"/>
                </a:cubicBezTo>
                <a:close/>
              </a:path>
            </a:pathLst>
          </a:custGeom>
          <a:solidFill>
            <a:schemeClr val="bg1">
              <a:lumMod val="75000"/>
            </a:schemeClr>
          </a:solidFill>
        </p:spPr>
        <p:txBody>
          <a:bodyPr wrap="square" tIns="731520">
            <a:noAutofit/>
          </a:bodyPr>
          <a:lstStyle>
            <a:lvl1pPr algn="ctr">
              <a:defRPr/>
            </a:lvl1pPr>
          </a:lstStyle>
          <a:p>
            <a:r>
              <a:rPr lang="en-US"/>
              <a:t>image</a:t>
            </a:r>
          </a:p>
        </p:txBody>
      </p:sp>
      <p:cxnSp>
        <p:nvCxnSpPr>
          <p:cNvPr id="2" name="Straight Connector 1">
            <a:extLst>
              <a:ext uri="{FF2B5EF4-FFF2-40B4-BE49-F238E27FC236}">
                <a16:creationId xmlns:a16="http://schemas.microsoft.com/office/drawing/2014/main" id="{ECF070E6-F974-17A0-DA2D-4E5C0C0DF05A}"/>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278E367A-2EC9-0257-3D80-776E173566CD}"/>
              </a:ext>
            </a:extLst>
          </p:cNvPr>
          <p:cNvSpPr>
            <a:spLocks noGrp="1"/>
          </p:cNvSpPr>
          <p:nvPr>
            <p:ph type="title" hasCustomPrompt="1"/>
          </p:nvPr>
        </p:nvSpPr>
        <p:spPr/>
        <p:txBody>
          <a:bodyPr/>
          <a:lstStyle/>
          <a:p>
            <a:r>
              <a:rPr lang="en-US"/>
              <a:t>Content page headline 32pt Georgia, one line only</a:t>
            </a:r>
          </a:p>
        </p:txBody>
      </p:sp>
      <p:sp>
        <p:nvSpPr>
          <p:cNvPr id="15" name="Footer Placeholder 14">
            <a:extLst>
              <a:ext uri="{FF2B5EF4-FFF2-40B4-BE49-F238E27FC236}">
                <a16:creationId xmlns:a16="http://schemas.microsoft.com/office/drawing/2014/main" id="{880D46D7-4DBA-A8FC-EA72-74A7CF58E8BC}"/>
              </a:ext>
            </a:extLst>
          </p:cNvPr>
          <p:cNvSpPr>
            <a:spLocks noGrp="1"/>
          </p:cNvSpPr>
          <p:nvPr>
            <p:ph type="ftr" sz="quarter" idx="32"/>
          </p:nvPr>
        </p:nvSpPr>
        <p:spPr/>
        <p:txBody>
          <a:bodyPr/>
          <a:lstStyle/>
          <a:p>
            <a:r>
              <a:rPr lang="en-US"/>
              <a:t>Trakasseribarometern 2024</a:t>
            </a:r>
          </a:p>
        </p:txBody>
      </p:sp>
      <p:sp>
        <p:nvSpPr>
          <p:cNvPr id="7" name="Date Placeholder 6">
            <a:extLst>
              <a:ext uri="{FF2B5EF4-FFF2-40B4-BE49-F238E27FC236}">
                <a16:creationId xmlns:a16="http://schemas.microsoft.com/office/drawing/2014/main" id="{F8F36444-3A16-4B14-1C92-A0604FE434BA}"/>
              </a:ext>
            </a:extLst>
          </p:cNvPr>
          <p:cNvSpPr>
            <a:spLocks noGrp="1"/>
          </p:cNvSpPr>
          <p:nvPr>
            <p:ph type="dt" sz="half" idx="33"/>
          </p:nvPr>
        </p:nvSpPr>
        <p:spPr/>
        <p:txBody>
          <a:bodyPr/>
          <a:lstStyle/>
          <a:p>
            <a:r>
              <a:rPr lang="sv-SE"/>
              <a:t>September 2024</a:t>
            </a:r>
            <a:endParaRPr lang="en-US"/>
          </a:p>
        </p:txBody>
      </p:sp>
      <p:sp>
        <p:nvSpPr>
          <p:cNvPr id="10" name="Text Placeholder 9">
            <a:extLst>
              <a:ext uri="{FF2B5EF4-FFF2-40B4-BE49-F238E27FC236}">
                <a16:creationId xmlns:a16="http://schemas.microsoft.com/office/drawing/2014/main" id="{6419ECEB-54C8-4AC2-A78E-171600F198DA}"/>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2973092A-E3AA-CD1B-FD9A-683BDD278C4E}"/>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39314581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 Columns, Al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3016251" y="1658938"/>
            <a:ext cx="6149974"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3">
            <a:extLst>
              <a:ext uri="{FF2B5EF4-FFF2-40B4-BE49-F238E27FC236}">
                <a16:creationId xmlns:a16="http://schemas.microsoft.com/office/drawing/2014/main" id="{793038B3-F334-1D28-60A2-F0F0648ECDAC}"/>
              </a:ext>
            </a:extLst>
          </p:cNvPr>
          <p:cNvSpPr>
            <a:spLocks noGrp="1"/>
          </p:cNvSpPr>
          <p:nvPr>
            <p:ph type="body" sz="quarter" idx="27"/>
          </p:nvPr>
        </p:nvSpPr>
        <p:spPr>
          <a:xfrm>
            <a:off x="94075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F8F415-3C54-88F6-A578-1CA9E51FE398}"/>
              </a:ext>
            </a:extLst>
          </p:cNvPr>
          <p:cNvSpPr>
            <a:spLocks noGrp="1"/>
          </p:cNvSpPr>
          <p:nvPr>
            <p:ph type="body" sz="quarter" idx="28"/>
          </p:nvPr>
        </p:nvSpPr>
        <p:spPr>
          <a:xfrm>
            <a:off x="460374"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4A8ED95-D6D9-FAFC-DE3A-F258B0A027A0}"/>
              </a:ext>
            </a:extLst>
          </p:cNvPr>
          <p:cNvSpPr>
            <a:spLocks noGrp="1"/>
          </p:cNvSpPr>
          <p:nvPr>
            <p:ph type="ftr" sz="quarter" idx="29"/>
          </p:nvPr>
        </p:nvSpPr>
        <p:spPr/>
        <p:txBody>
          <a:bodyPr/>
          <a:lstStyle/>
          <a:p>
            <a:r>
              <a:rPr lang="en-US"/>
              <a:t>Trakasseribarometern 2024</a:t>
            </a:r>
          </a:p>
        </p:txBody>
      </p:sp>
      <p:cxnSp>
        <p:nvCxnSpPr>
          <p:cNvPr id="5" name="Straight Connector 4">
            <a:extLst>
              <a:ext uri="{FF2B5EF4-FFF2-40B4-BE49-F238E27FC236}">
                <a16:creationId xmlns:a16="http://schemas.microsoft.com/office/drawing/2014/main" id="{5FF276FB-E878-7F27-1189-9FEB07B09F0E}"/>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BCB4F00E-7F8D-0032-B618-374F48BD6F7E}"/>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92BE4E63-D057-8EC3-5D1B-A4730FE1720B}"/>
              </a:ext>
            </a:extLst>
          </p:cNvPr>
          <p:cNvSpPr>
            <a:spLocks noGrp="1"/>
          </p:cNvSpPr>
          <p:nvPr>
            <p:ph type="dt" sz="half" idx="30"/>
          </p:nvPr>
        </p:nvSpPr>
        <p:spPr/>
        <p:txBody>
          <a:bodyPr/>
          <a:lstStyle/>
          <a:p>
            <a:r>
              <a:rPr lang="sv-SE"/>
              <a:t>September 2024</a:t>
            </a:r>
            <a:endParaRPr lang="en-US"/>
          </a:p>
        </p:txBody>
      </p:sp>
      <p:sp>
        <p:nvSpPr>
          <p:cNvPr id="10" name="Text Placeholder 9">
            <a:extLst>
              <a:ext uri="{FF2B5EF4-FFF2-40B4-BE49-F238E27FC236}">
                <a16:creationId xmlns:a16="http://schemas.microsoft.com/office/drawing/2014/main" id="{0960E180-5EA5-656A-01E8-565DE3670D75}"/>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C0663B31-AD6D-053C-929F-DAE04166118E}"/>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6181582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3 Right">
    <p:bg>
      <p:bgPr>
        <a:solidFill>
          <a:schemeClr val="bg1"/>
        </a:solidFill>
        <a:effectLst/>
      </p:bgPr>
    </p:bg>
    <p:spTree>
      <p:nvGrpSpPr>
        <p:cNvPr id="1" name=""/>
        <p:cNvGrpSpPr/>
        <p:nvPr/>
      </p:nvGrpSpPr>
      <p:grpSpPr>
        <a:xfrm>
          <a:off x="0" y="0"/>
          <a:ext cx="0" cy="0"/>
          <a:chOff x="0" y="0"/>
          <a:chExt cx="0" cy="0"/>
        </a:xfrm>
      </p:grpSpPr>
      <p:sp>
        <p:nvSpPr>
          <p:cNvPr id="7" name="Content Placeholder 14">
            <a:extLst>
              <a:ext uri="{FF2B5EF4-FFF2-40B4-BE49-F238E27FC236}">
                <a16:creationId xmlns:a16="http://schemas.microsoft.com/office/drawing/2014/main" id="{FDDBC640-4196-54D2-F247-C183F2E0813B}"/>
              </a:ext>
            </a:extLst>
          </p:cNvPr>
          <p:cNvSpPr>
            <a:spLocks noGrp="1"/>
          </p:cNvSpPr>
          <p:nvPr>
            <p:ph sz="quarter" idx="12"/>
          </p:nvPr>
        </p:nvSpPr>
        <p:spPr>
          <a:xfrm>
            <a:off x="460376" y="1658938"/>
            <a:ext cx="3606800"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ontent Placeholder 14">
            <a:extLst>
              <a:ext uri="{FF2B5EF4-FFF2-40B4-BE49-F238E27FC236}">
                <a16:creationId xmlns:a16="http://schemas.microsoft.com/office/drawing/2014/main" id="{18B777E7-71DA-148C-1C80-4499C6271E29}"/>
              </a:ext>
            </a:extLst>
          </p:cNvPr>
          <p:cNvSpPr>
            <a:spLocks noGrp="1"/>
          </p:cNvSpPr>
          <p:nvPr>
            <p:ph sz="quarter" idx="24"/>
          </p:nvPr>
        </p:nvSpPr>
        <p:spPr>
          <a:xfrm>
            <a:off x="4305300" y="1658938"/>
            <a:ext cx="7423150"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4A3F0A2A-DFFF-0033-DE99-007054C6F26C}"/>
              </a:ext>
            </a:extLst>
          </p:cNvPr>
          <p:cNvSpPr>
            <a:spLocks noGrp="1"/>
          </p:cNvSpPr>
          <p:nvPr>
            <p:ph type="ftr" sz="quarter" idx="25"/>
          </p:nvPr>
        </p:nvSpPr>
        <p:spPr/>
        <p:txBody>
          <a:bodyPr/>
          <a:lstStyle/>
          <a:p>
            <a:r>
              <a:rPr lang="en-US"/>
              <a:t>Trakasseribarometern 2024</a:t>
            </a:r>
          </a:p>
        </p:txBody>
      </p:sp>
      <p:cxnSp>
        <p:nvCxnSpPr>
          <p:cNvPr id="2" name="Straight Connector 1">
            <a:extLst>
              <a:ext uri="{FF2B5EF4-FFF2-40B4-BE49-F238E27FC236}">
                <a16:creationId xmlns:a16="http://schemas.microsoft.com/office/drawing/2014/main" id="{ABA7C5E3-1248-197F-BE99-0A6C6A074B7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93BD7911-5C92-592A-A596-522A13A32AA4}"/>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C64B643B-A292-870A-93CB-F46E391FD3AA}"/>
              </a:ext>
            </a:extLst>
          </p:cNvPr>
          <p:cNvSpPr>
            <a:spLocks noGrp="1"/>
          </p:cNvSpPr>
          <p:nvPr>
            <p:ph type="dt" sz="half" idx="26"/>
          </p:nvPr>
        </p:nvSpPr>
        <p:spPr/>
        <p:txBody>
          <a:bodyPr/>
          <a:lstStyle/>
          <a:p>
            <a:r>
              <a:rPr lang="sv-SE"/>
              <a:t>September 2024</a:t>
            </a:r>
            <a:endParaRPr lang="en-US"/>
          </a:p>
        </p:txBody>
      </p:sp>
      <p:sp>
        <p:nvSpPr>
          <p:cNvPr id="6" name="Text Placeholder 9">
            <a:extLst>
              <a:ext uri="{FF2B5EF4-FFF2-40B4-BE49-F238E27FC236}">
                <a16:creationId xmlns:a16="http://schemas.microsoft.com/office/drawing/2014/main" id="{64690ACF-0A98-532A-28D8-C10948A11DB7}"/>
              </a:ext>
            </a:extLst>
          </p:cNvPr>
          <p:cNvSpPr>
            <a:spLocks noGrp="1"/>
          </p:cNvSpPr>
          <p:nvPr>
            <p:ph type="body" sz="quarter" idx="27"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B829BAB5-2101-E944-14AD-4F8F0478ADDC}"/>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23751190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3 Left">
    <p:bg>
      <p:bgPr>
        <a:solidFill>
          <a:schemeClr val="bg1"/>
        </a:solidFill>
        <a:effectLst/>
      </p:bgPr>
    </p:bg>
    <p:spTree>
      <p:nvGrpSpPr>
        <p:cNvPr id="1" name=""/>
        <p:cNvGrpSpPr/>
        <p:nvPr/>
      </p:nvGrpSpPr>
      <p:grpSpPr>
        <a:xfrm>
          <a:off x="0" y="0"/>
          <a:ext cx="0" cy="0"/>
          <a:chOff x="0" y="0"/>
          <a:chExt cx="0" cy="0"/>
        </a:xfrm>
      </p:grpSpPr>
      <p:sp>
        <p:nvSpPr>
          <p:cNvPr id="7" name="Content Placeholder 14">
            <a:extLst>
              <a:ext uri="{FF2B5EF4-FFF2-40B4-BE49-F238E27FC236}">
                <a16:creationId xmlns:a16="http://schemas.microsoft.com/office/drawing/2014/main" id="{FDDBC640-4196-54D2-F247-C183F2E0813B}"/>
              </a:ext>
            </a:extLst>
          </p:cNvPr>
          <p:cNvSpPr>
            <a:spLocks noGrp="1"/>
          </p:cNvSpPr>
          <p:nvPr>
            <p:ph sz="quarter" idx="12"/>
          </p:nvPr>
        </p:nvSpPr>
        <p:spPr>
          <a:xfrm>
            <a:off x="460376" y="1658938"/>
            <a:ext cx="7439024"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ontent Placeholder 14">
            <a:extLst>
              <a:ext uri="{FF2B5EF4-FFF2-40B4-BE49-F238E27FC236}">
                <a16:creationId xmlns:a16="http://schemas.microsoft.com/office/drawing/2014/main" id="{18B777E7-71DA-148C-1C80-4499C6271E29}"/>
              </a:ext>
            </a:extLst>
          </p:cNvPr>
          <p:cNvSpPr>
            <a:spLocks noGrp="1"/>
          </p:cNvSpPr>
          <p:nvPr>
            <p:ph sz="quarter" idx="24"/>
          </p:nvPr>
        </p:nvSpPr>
        <p:spPr>
          <a:xfrm>
            <a:off x="8124825" y="1658938"/>
            <a:ext cx="3603624"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10882FC5-F413-E97F-C024-976702AD4C4C}"/>
              </a:ext>
            </a:extLst>
          </p:cNvPr>
          <p:cNvSpPr>
            <a:spLocks noGrp="1"/>
          </p:cNvSpPr>
          <p:nvPr>
            <p:ph type="ftr" sz="quarter" idx="25"/>
          </p:nvPr>
        </p:nvSpPr>
        <p:spPr/>
        <p:txBody>
          <a:bodyPr/>
          <a:lstStyle/>
          <a:p>
            <a:r>
              <a:rPr lang="en-US"/>
              <a:t>Trakasseribarometern 2024</a:t>
            </a:r>
          </a:p>
        </p:txBody>
      </p:sp>
      <p:cxnSp>
        <p:nvCxnSpPr>
          <p:cNvPr id="2" name="Straight Connector 1">
            <a:extLst>
              <a:ext uri="{FF2B5EF4-FFF2-40B4-BE49-F238E27FC236}">
                <a16:creationId xmlns:a16="http://schemas.microsoft.com/office/drawing/2014/main" id="{D3223C33-CC0C-375B-1550-324D8509F703}"/>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2353D4A6-DAAA-BDF8-DAB2-AF4F1FF4DAC3}"/>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BDA69648-2C7D-665C-0706-268A4AF9E12E}"/>
              </a:ext>
            </a:extLst>
          </p:cNvPr>
          <p:cNvSpPr>
            <a:spLocks noGrp="1"/>
          </p:cNvSpPr>
          <p:nvPr>
            <p:ph type="dt" sz="half" idx="26"/>
          </p:nvPr>
        </p:nvSpPr>
        <p:spPr/>
        <p:txBody>
          <a:bodyPr/>
          <a:lstStyle/>
          <a:p>
            <a:r>
              <a:rPr lang="sv-SE"/>
              <a:t>September 2024</a:t>
            </a:r>
            <a:endParaRPr lang="en-US"/>
          </a:p>
        </p:txBody>
      </p:sp>
      <p:sp>
        <p:nvSpPr>
          <p:cNvPr id="6" name="Text Placeholder 9">
            <a:extLst>
              <a:ext uri="{FF2B5EF4-FFF2-40B4-BE49-F238E27FC236}">
                <a16:creationId xmlns:a16="http://schemas.microsoft.com/office/drawing/2014/main" id="{FEBACFC1-431A-54B8-09FA-A1265BF93049}"/>
              </a:ext>
            </a:extLst>
          </p:cNvPr>
          <p:cNvSpPr>
            <a:spLocks noGrp="1"/>
          </p:cNvSpPr>
          <p:nvPr>
            <p:ph type="body" sz="quarter" idx="27"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731B4E4D-711D-67EC-1901-A64F9CBAEE8A}"/>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2745045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Dark Triangle">
    <p:bg>
      <p:bgPr>
        <a:solidFill>
          <a:schemeClr val="accent4"/>
        </a:solidFill>
        <a:effectLst/>
      </p:bgPr>
    </p:bg>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sp>
        <p:nvSpPr>
          <p:cNvPr id="6" name="Text Placeholder 15">
            <a:extLst>
              <a:ext uri="{FF2B5EF4-FFF2-40B4-BE49-F238E27FC236}">
                <a16:creationId xmlns:a16="http://schemas.microsoft.com/office/drawing/2014/main" id="{021E4D78-7AC2-59C0-DC3A-C25E646ADAE6}"/>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8" name="Text Placeholder 15">
            <a:extLst>
              <a:ext uri="{FF2B5EF4-FFF2-40B4-BE49-F238E27FC236}">
                <a16:creationId xmlns:a16="http://schemas.microsoft.com/office/drawing/2014/main" id="{D74B0B01-4E89-3344-4E20-22F05E0ED365}"/>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sp>
        <p:nvSpPr>
          <p:cNvPr id="11" name="Text Placeholder 15">
            <a:extLst>
              <a:ext uri="{FF2B5EF4-FFF2-40B4-BE49-F238E27FC236}">
                <a16:creationId xmlns:a16="http://schemas.microsoft.com/office/drawing/2014/main" id="{F2E6B942-620B-F1CB-8B7F-0EAFC1D27744}"/>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5" name="Text Placeholder 15">
            <a:extLst>
              <a:ext uri="{FF2B5EF4-FFF2-40B4-BE49-F238E27FC236}">
                <a16:creationId xmlns:a16="http://schemas.microsoft.com/office/drawing/2014/main" id="{8DA2223E-5D25-CCFC-4061-86AA0C1939F4}"/>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sp>
        <p:nvSpPr>
          <p:cNvPr id="2" name="Rectangle 1">
            <a:extLst>
              <a:ext uri="{FF2B5EF4-FFF2-40B4-BE49-F238E27FC236}">
                <a16:creationId xmlns:a16="http://schemas.microsoft.com/office/drawing/2014/main" id="{97776CC2-BF6B-5D9E-CB7F-4DBA7AF82ABD}"/>
              </a:ext>
            </a:extLst>
          </p:cNvPr>
          <p:cNvSpPr/>
          <p:nvPr userDrawn="1"/>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pic>
        <p:nvPicPr>
          <p:cNvPr id="3" name="Picture 17">
            <a:extLst>
              <a:ext uri="{FF2B5EF4-FFF2-40B4-BE49-F238E27FC236}">
                <a16:creationId xmlns:a16="http://schemas.microsoft.com/office/drawing/2014/main" id="{96610476-8C28-8FE4-4D30-3CD06DD064F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pic>
        <p:nvPicPr>
          <p:cNvPr id="4" name="Graphic 3">
            <a:extLst>
              <a:ext uri="{FF2B5EF4-FFF2-40B4-BE49-F238E27FC236}">
                <a16:creationId xmlns:a16="http://schemas.microsoft.com/office/drawing/2014/main" id="{CE1AEDA3-5790-B225-DAEF-EBCA2E897E7F}"/>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r="29330" b="18722"/>
          <a:stretch/>
        </p:blipFill>
        <p:spPr>
          <a:xfrm>
            <a:off x="6992815" y="419100"/>
            <a:ext cx="5199185" cy="5204459"/>
          </a:xfrm>
          <a:prstGeom prst="rect">
            <a:avLst/>
          </a:prstGeom>
        </p:spPr>
      </p:pic>
    </p:spTree>
    <p:extLst>
      <p:ext uri="{BB962C8B-B14F-4D97-AF65-F5344CB8AC3E}">
        <p14:creationId xmlns:p14="http://schemas.microsoft.com/office/powerpoint/2010/main" val="302153802"/>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 Columns Righ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460372" y="1658938"/>
            <a:ext cx="6175378"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5FD5B2-9496-3BE4-36E3-C8ACF1411814}"/>
              </a:ext>
            </a:extLst>
          </p:cNvPr>
          <p:cNvSpPr>
            <a:spLocks noGrp="1"/>
          </p:cNvSpPr>
          <p:nvPr>
            <p:ph type="body" sz="quarter" idx="26"/>
          </p:nvPr>
        </p:nvSpPr>
        <p:spPr>
          <a:xfrm>
            <a:off x="68421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94075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81BD6FED-2DE1-67A9-A2CC-5799430B4300}"/>
              </a:ext>
            </a:extLst>
          </p:cNvPr>
          <p:cNvSpPr>
            <a:spLocks noGrp="1"/>
          </p:cNvSpPr>
          <p:nvPr>
            <p:ph type="ftr" sz="quarter" idx="28"/>
          </p:nvPr>
        </p:nvSpPr>
        <p:spPr/>
        <p:txBody>
          <a:bodyPr/>
          <a:lstStyle/>
          <a:p>
            <a:r>
              <a:rPr lang="en-US"/>
              <a:t>Trakasseribarometern 2024</a:t>
            </a:r>
          </a:p>
        </p:txBody>
      </p:sp>
      <p:cxnSp>
        <p:nvCxnSpPr>
          <p:cNvPr id="3" name="Straight Connector 2">
            <a:extLst>
              <a:ext uri="{FF2B5EF4-FFF2-40B4-BE49-F238E27FC236}">
                <a16:creationId xmlns:a16="http://schemas.microsoft.com/office/drawing/2014/main" id="{8D2FF9C5-9604-5F83-AF9F-421578AFA00B}"/>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0EA18464-CE92-0EAD-794D-51E6D7165004}"/>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0BC7C422-BF7C-9D1D-A129-FE94057BCCE6}"/>
              </a:ext>
            </a:extLst>
          </p:cNvPr>
          <p:cNvSpPr>
            <a:spLocks noGrp="1"/>
          </p:cNvSpPr>
          <p:nvPr>
            <p:ph type="dt" sz="half" idx="29"/>
          </p:nvPr>
        </p:nvSpPr>
        <p:spPr/>
        <p:txBody>
          <a:bodyPr/>
          <a:lstStyle/>
          <a:p>
            <a:r>
              <a:rPr lang="sv-SE"/>
              <a:t>September 2024</a:t>
            </a:r>
            <a:endParaRPr lang="en-US"/>
          </a:p>
        </p:txBody>
      </p:sp>
      <p:sp>
        <p:nvSpPr>
          <p:cNvPr id="10" name="Text Placeholder 9">
            <a:extLst>
              <a:ext uri="{FF2B5EF4-FFF2-40B4-BE49-F238E27FC236}">
                <a16:creationId xmlns:a16="http://schemas.microsoft.com/office/drawing/2014/main" id="{A77CB0B5-23F9-E058-C42C-1FC94041833F}"/>
              </a:ext>
            </a:extLst>
          </p:cNvPr>
          <p:cNvSpPr>
            <a:spLocks noGrp="1"/>
          </p:cNvSpPr>
          <p:nvPr>
            <p:ph type="body" sz="quarter" idx="30"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3B7AB012-C285-6484-FCD7-B1AEF09A2EF6}"/>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42673755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 Columns Lef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85FD5B2-9496-3BE4-36E3-C8ACF1411814}"/>
              </a:ext>
            </a:extLst>
          </p:cNvPr>
          <p:cNvSpPr>
            <a:spLocks noGrp="1"/>
          </p:cNvSpPr>
          <p:nvPr>
            <p:ph type="body" sz="quarter" idx="26"/>
          </p:nvPr>
        </p:nvSpPr>
        <p:spPr>
          <a:xfrm>
            <a:off x="4667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3016249" y="1658938"/>
            <a:ext cx="2333625"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81BD6FED-2DE1-67A9-A2CC-5799430B4300}"/>
              </a:ext>
            </a:extLst>
          </p:cNvPr>
          <p:cNvSpPr>
            <a:spLocks noGrp="1"/>
          </p:cNvSpPr>
          <p:nvPr>
            <p:ph type="ftr" sz="quarter" idx="28"/>
          </p:nvPr>
        </p:nvSpPr>
        <p:spPr/>
        <p:txBody>
          <a:bodyPr/>
          <a:lstStyle/>
          <a:p>
            <a:r>
              <a:rPr lang="en-US"/>
              <a:t>Trakasseribarometern 2024</a:t>
            </a:r>
          </a:p>
        </p:txBody>
      </p:sp>
      <p:cxnSp>
        <p:nvCxnSpPr>
          <p:cNvPr id="3" name="Straight Connector 2">
            <a:extLst>
              <a:ext uri="{FF2B5EF4-FFF2-40B4-BE49-F238E27FC236}">
                <a16:creationId xmlns:a16="http://schemas.microsoft.com/office/drawing/2014/main" id="{2B949E5C-FAF8-51BC-861F-54AA8F9F90A8}"/>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A59383FD-1EE8-C149-028C-F8BB80CC2AB5}"/>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FE737B9A-9CC6-185B-DE4B-9C2E76E951A9}"/>
              </a:ext>
            </a:extLst>
          </p:cNvPr>
          <p:cNvSpPr>
            <a:spLocks noGrp="1"/>
          </p:cNvSpPr>
          <p:nvPr>
            <p:ph type="dt" sz="half" idx="29"/>
          </p:nvPr>
        </p:nvSpPr>
        <p:spPr/>
        <p:txBody>
          <a:bodyPr/>
          <a:lstStyle/>
          <a:p>
            <a:r>
              <a:rPr lang="sv-SE"/>
              <a:t>September 2024</a:t>
            </a:r>
            <a:endParaRPr lang="en-US"/>
          </a:p>
        </p:txBody>
      </p:sp>
      <p:sp>
        <p:nvSpPr>
          <p:cNvPr id="10" name="Content Placeholder 9">
            <a:extLst>
              <a:ext uri="{FF2B5EF4-FFF2-40B4-BE49-F238E27FC236}">
                <a16:creationId xmlns:a16="http://schemas.microsoft.com/office/drawing/2014/main" id="{778ADF8E-0F59-85E4-DCAF-A29200D81495}"/>
              </a:ext>
            </a:extLst>
          </p:cNvPr>
          <p:cNvSpPr>
            <a:spLocks noGrp="1"/>
          </p:cNvSpPr>
          <p:nvPr>
            <p:ph sz="quarter" idx="30"/>
          </p:nvPr>
        </p:nvSpPr>
        <p:spPr>
          <a:xfrm>
            <a:off x="5575298" y="1658937"/>
            <a:ext cx="6149941" cy="47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a:extLst>
              <a:ext uri="{FF2B5EF4-FFF2-40B4-BE49-F238E27FC236}">
                <a16:creationId xmlns:a16="http://schemas.microsoft.com/office/drawing/2014/main" id="{403FB9FC-DAAF-8CF5-C87C-2D5BCAD786AC}"/>
              </a:ext>
            </a:extLst>
          </p:cNvPr>
          <p:cNvSpPr>
            <a:spLocks noGrp="1"/>
          </p:cNvSpPr>
          <p:nvPr>
            <p:ph type="body" sz="quarter" idx="31"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419C988E-474C-906E-D72E-6B59E7EB86E4}"/>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41703993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4 Righ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460373" y="1658939"/>
            <a:ext cx="8705852"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9407525" y="1658939"/>
            <a:ext cx="2324100" cy="47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3FE3C69-60E9-6E41-43B1-6C38F5C4DDBF}"/>
              </a:ext>
            </a:extLst>
          </p:cNvPr>
          <p:cNvSpPr>
            <a:spLocks noGrp="1"/>
          </p:cNvSpPr>
          <p:nvPr>
            <p:ph type="ftr" sz="quarter" idx="28"/>
          </p:nvPr>
        </p:nvSpPr>
        <p:spPr/>
        <p:txBody>
          <a:bodyPr/>
          <a:lstStyle/>
          <a:p>
            <a:r>
              <a:rPr lang="en-US"/>
              <a:t>Trakasseribarometern 2024</a:t>
            </a:r>
          </a:p>
        </p:txBody>
      </p:sp>
      <p:cxnSp>
        <p:nvCxnSpPr>
          <p:cNvPr id="3" name="Straight Connector 2">
            <a:extLst>
              <a:ext uri="{FF2B5EF4-FFF2-40B4-BE49-F238E27FC236}">
                <a16:creationId xmlns:a16="http://schemas.microsoft.com/office/drawing/2014/main" id="{CBB95D47-0D9B-3941-4D6B-23E4C53CD8B4}"/>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7C16AB9B-119A-2247-76F1-1FFD88CF58FF}"/>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7BFB06E7-11E9-8AAA-7E95-627438686861}"/>
              </a:ext>
            </a:extLst>
          </p:cNvPr>
          <p:cNvSpPr>
            <a:spLocks noGrp="1"/>
          </p:cNvSpPr>
          <p:nvPr>
            <p:ph type="dt" sz="half" idx="29"/>
          </p:nvPr>
        </p:nvSpPr>
        <p:spPr/>
        <p:txBody>
          <a:bodyPr/>
          <a:lstStyle/>
          <a:p>
            <a:r>
              <a:rPr lang="sv-SE"/>
              <a:t>September 2024</a:t>
            </a:r>
            <a:endParaRPr lang="en-US"/>
          </a:p>
        </p:txBody>
      </p:sp>
      <p:sp>
        <p:nvSpPr>
          <p:cNvPr id="9" name="Text Placeholder 9">
            <a:extLst>
              <a:ext uri="{FF2B5EF4-FFF2-40B4-BE49-F238E27FC236}">
                <a16:creationId xmlns:a16="http://schemas.microsoft.com/office/drawing/2014/main" id="{B7247C4B-3E8A-E598-A4AA-B58A7D185770}"/>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0" name="Text Placeholder 15">
            <a:extLst>
              <a:ext uri="{FF2B5EF4-FFF2-40B4-BE49-F238E27FC236}">
                <a16:creationId xmlns:a16="http://schemas.microsoft.com/office/drawing/2014/main" id="{BA66D3C6-590A-8A4C-FC3C-E42958F7CEB5}"/>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130401688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4 Lef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3016259" y="1658941"/>
            <a:ext cx="8712192" cy="4751385"/>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460374" y="1658941"/>
            <a:ext cx="2330451" cy="47513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A9F2B60-4A90-CBB9-E5BD-F8B8F9474284}"/>
              </a:ext>
            </a:extLst>
          </p:cNvPr>
          <p:cNvSpPr>
            <a:spLocks noGrp="1"/>
          </p:cNvSpPr>
          <p:nvPr>
            <p:ph type="ftr" sz="quarter" idx="28"/>
          </p:nvPr>
        </p:nvSpPr>
        <p:spPr/>
        <p:txBody>
          <a:bodyPr/>
          <a:lstStyle/>
          <a:p>
            <a:r>
              <a:rPr lang="en-US"/>
              <a:t>Trakasseribarometern 2024</a:t>
            </a:r>
          </a:p>
        </p:txBody>
      </p:sp>
      <p:cxnSp>
        <p:nvCxnSpPr>
          <p:cNvPr id="3" name="Straight Connector 2">
            <a:extLst>
              <a:ext uri="{FF2B5EF4-FFF2-40B4-BE49-F238E27FC236}">
                <a16:creationId xmlns:a16="http://schemas.microsoft.com/office/drawing/2014/main" id="{6816C104-DDA9-9AC1-7776-97BC2AA7E87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3F66185B-A4BD-6986-9DC2-4155AA216B66}"/>
              </a:ext>
            </a:extLst>
          </p:cNvPr>
          <p:cNvSpPr>
            <a:spLocks noGrp="1"/>
          </p:cNvSpPr>
          <p:nvPr>
            <p:ph type="title" hasCustomPrompt="1"/>
          </p:nvPr>
        </p:nvSpPr>
        <p:spPr/>
        <p:txBody>
          <a:bodyPr/>
          <a:lstStyle/>
          <a:p>
            <a:r>
              <a:rPr lang="en-US"/>
              <a:t>Content page headline 32pt Georgia, one line only</a:t>
            </a:r>
          </a:p>
        </p:txBody>
      </p:sp>
      <p:sp>
        <p:nvSpPr>
          <p:cNvPr id="7" name="Date Placeholder 6">
            <a:extLst>
              <a:ext uri="{FF2B5EF4-FFF2-40B4-BE49-F238E27FC236}">
                <a16:creationId xmlns:a16="http://schemas.microsoft.com/office/drawing/2014/main" id="{0A8EF043-D56F-CDB0-1DDA-708FE1F25E43}"/>
              </a:ext>
            </a:extLst>
          </p:cNvPr>
          <p:cNvSpPr>
            <a:spLocks noGrp="1"/>
          </p:cNvSpPr>
          <p:nvPr>
            <p:ph type="dt" sz="half" idx="29"/>
          </p:nvPr>
        </p:nvSpPr>
        <p:spPr/>
        <p:txBody>
          <a:bodyPr/>
          <a:lstStyle/>
          <a:p>
            <a:r>
              <a:rPr lang="sv-SE"/>
              <a:t>September 2024</a:t>
            </a:r>
            <a:endParaRPr lang="en-US"/>
          </a:p>
        </p:txBody>
      </p:sp>
      <p:sp>
        <p:nvSpPr>
          <p:cNvPr id="9" name="Text Placeholder 9">
            <a:extLst>
              <a:ext uri="{FF2B5EF4-FFF2-40B4-BE49-F238E27FC236}">
                <a16:creationId xmlns:a16="http://schemas.microsoft.com/office/drawing/2014/main" id="{B9BD0C2C-A671-241B-1DFE-0F77B9B18B46}"/>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0" name="Text Placeholder 15">
            <a:extLst>
              <a:ext uri="{FF2B5EF4-FFF2-40B4-BE49-F238E27FC236}">
                <a16:creationId xmlns:a16="http://schemas.microsoft.com/office/drawing/2014/main" id="{130029AB-B4CC-A927-5EE1-440748274040}"/>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1699715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theme" Target="../theme/theme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slideLayout" Target="../slideLayouts/slideLayout63.xml"/><Relationship Id="rId1" Type="http://schemas.openxmlformats.org/officeDocument/2006/relationships/slideLayout" Target="../slideLayouts/slideLayout62.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26" Type="http://schemas.openxmlformats.org/officeDocument/2006/relationships/slideLayout" Target="../slideLayouts/slideLayout90.xml"/><Relationship Id="rId3" Type="http://schemas.openxmlformats.org/officeDocument/2006/relationships/slideLayout" Target="../slideLayouts/slideLayout67.xml"/><Relationship Id="rId21" Type="http://schemas.openxmlformats.org/officeDocument/2006/relationships/slideLayout" Target="../slideLayouts/slideLayout85.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slideLayout" Target="../slideLayouts/slideLayout89.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29" Type="http://schemas.openxmlformats.org/officeDocument/2006/relationships/slideLayout" Target="../slideLayouts/slideLayout93.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slideLayout" Target="../slideLayouts/slideLayout88.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28" Type="http://schemas.openxmlformats.org/officeDocument/2006/relationships/slideLayout" Target="../slideLayouts/slideLayout92.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 Id="rId27" Type="http://schemas.openxmlformats.org/officeDocument/2006/relationships/slideLayout" Target="../slideLayouts/slideLayout91.xml"/><Relationship Id="rId30"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0374" y="419101"/>
            <a:ext cx="11268076" cy="645075"/>
          </a:xfrm>
          <a:prstGeom prst="rect">
            <a:avLst/>
          </a:prstGeom>
        </p:spPr>
        <p:txBody>
          <a:bodyPr vert="horz" lIns="0" tIns="91440" rIns="0" bIns="0" rtlCol="0" anchor="t" anchorCtr="0">
            <a:no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460375" y="1667435"/>
            <a:ext cx="11268076" cy="474606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Test</a:t>
            </a:r>
          </a:p>
          <a:p>
            <a:pPr lvl="3"/>
            <a:r>
              <a:rPr lang="en-US"/>
              <a:t>Test</a:t>
            </a:r>
          </a:p>
          <a:p>
            <a:pPr lvl="4"/>
            <a:r>
              <a:rPr lang="en-US"/>
              <a:t>Test</a:t>
            </a:r>
          </a:p>
          <a:p>
            <a:pPr lvl="5"/>
            <a:r>
              <a:rPr lang="en-US"/>
              <a:t>Test</a:t>
            </a:r>
          </a:p>
          <a:p>
            <a:pPr lvl="6"/>
            <a:r>
              <a:rPr lang="en-US"/>
              <a:t>Test</a:t>
            </a:r>
          </a:p>
          <a:p>
            <a:pPr lvl="7"/>
            <a:r>
              <a:rPr lang="en-US"/>
              <a:t>Test</a:t>
            </a:r>
          </a:p>
        </p:txBody>
      </p:sp>
      <p:sp>
        <p:nvSpPr>
          <p:cNvPr id="5" name="Footer Placeholder 4"/>
          <p:cNvSpPr>
            <a:spLocks noGrp="1"/>
          </p:cNvSpPr>
          <p:nvPr>
            <p:ph type="ftr" sz="quarter" idx="3"/>
          </p:nvPr>
        </p:nvSpPr>
        <p:spPr>
          <a:xfrm>
            <a:off x="1009650" y="6546849"/>
            <a:ext cx="7127875" cy="155574"/>
          </a:xfrm>
          <a:prstGeom prst="rect">
            <a:avLst/>
          </a:prstGeom>
        </p:spPr>
        <p:txBody>
          <a:bodyPr vert="horz" lIns="0" tIns="0" rIns="0" bIns="0" rtlCol="0" anchor="b" anchorCtr="0"/>
          <a:lstStyle>
            <a:lvl1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1pPr>
            <a:lvl2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2pPr>
            <a:lvl3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3pPr>
            <a:lvl4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4pPr>
            <a:lvl5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5pPr>
            <a:lvl6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6pPr>
            <a:lvl7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7pPr>
            <a:lvl8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8pPr>
            <a:lvl9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9pPr>
          </a:lstStyle>
          <a:p>
            <a:r>
              <a:rPr lang="en-US" dirty="0" err="1"/>
              <a:t>Trakasseribarometern</a:t>
            </a:r>
            <a:r>
              <a:rPr lang="en-US" dirty="0"/>
              <a:t> 2024</a:t>
            </a:r>
          </a:p>
        </p:txBody>
      </p:sp>
      <p:sp>
        <p:nvSpPr>
          <p:cNvPr id="6" name="Slide Number Placeholder 5"/>
          <p:cNvSpPr>
            <a:spLocks noGrp="1"/>
          </p:cNvSpPr>
          <p:nvPr>
            <p:ph type="sldNum" sz="quarter" idx="4"/>
          </p:nvPr>
        </p:nvSpPr>
        <p:spPr>
          <a:xfrm>
            <a:off x="11509579" y="6546850"/>
            <a:ext cx="218871" cy="155574"/>
          </a:xfrm>
          <a:prstGeom prst="rect">
            <a:avLst/>
          </a:prstGeom>
        </p:spPr>
        <p:txBody>
          <a:bodyPr vert="horz" lIns="0" tIns="0" rIns="0" bIns="0" rtlCol="0" anchor="b" anchorCtr="0"/>
          <a:lstStyle>
            <a:lvl1pPr algn="r">
              <a:defRPr sz="800" b="1" i="0">
                <a:solidFill>
                  <a:schemeClr val="tx1"/>
                </a:solidFill>
                <a:latin typeface="+mn-lt"/>
                <a:ea typeface="Verdana" panose="020B0604030504040204" pitchFamily="34" charset="0"/>
                <a:cs typeface="Verdana" panose="020B0604030504040204" pitchFamily="34" charset="0"/>
              </a:defRPr>
            </a:lvl1pPr>
            <a:lvl2pPr marL="0" algn="r">
              <a:defRPr sz="800" b="1" i="0">
                <a:solidFill>
                  <a:schemeClr val="tx2"/>
                </a:solidFill>
                <a:latin typeface="+mn-lt"/>
                <a:ea typeface="Verdana" panose="020B0604030504040204" pitchFamily="34" charset="0"/>
                <a:cs typeface="Verdana" panose="020B0604030504040204" pitchFamily="34" charset="0"/>
              </a:defRPr>
            </a:lvl2pPr>
            <a:lvl3pPr marL="0" algn="r">
              <a:defRPr sz="800" b="1" i="0">
                <a:solidFill>
                  <a:schemeClr val="tx1"/>
                </a:solidFill>
                <a:latin typeface="+mn-lt"/>
                <a:ea typeface="Verdana" panose="020B0604030504040204" pitchFamily="34" charset="0"/>
                <a:cs typeface="Verdana" panose="020B0604030504040204" pitchFamily="34" charset="0"/>
              </a:defRPr>
            </a:lvl3pPr>
            <a:lvl4pPr marL="0" algn="r">
              <a:defRPr sz="800" b="1" i="0">
                <a:solidFill>
                  <a:schemeClr val="tx2"/>
                </a:solidFill>
                <a:latin typeface="+mn-lt"/>
                <a:ea typeface="Verdana" panose="020B0604030504040204" pitchFamily="34" charset="0"/>
                <a:cs typeface="Verdana" panose="020B0604030504040204" pitchFamily="34" charset="0"/>
              </a:defRPr>
            </a:lvl4pPr>
            <a:lvl5pPr marL="0" algn="r">
              <a:defRPr sz="800" b="1" i="0">
                <a:solidFill>
                  <a:schemeClr val="tx2"/>
                </a:solidFill>
                <a:latin typeface="+mn-lt"/>
                <a:ea typeface="Verdana" panose="020B0604030504040204" pitchFamily="34" charset="0"/>
                <a:cs typeface="Verdana" panose="020B0604030504040204" pitchFamily="34" charset="0"/>
              </a:defRPr>
            </a:lvl5pPr>
            <a:lvl6pPr marL="0" algn="r">
              <a:defRPr sz="800" b="1" i="0">
                <a:solidFill>
                  <a:schemeClr val="tx2"/>
                </a:solidFill>
                <a:latin typeface="+mn-lt"/>
                <a:ea typeface="Verdana" panose="020B0604030504040204" pitchFamily="34" charset="0"/>
                <a:cs typeface="Verdana" panose="020B0604030504040204" pitchFamily="34" charset="0"/>
              </a:defRPr>
            </a:lvl6pPr>
            <a:lvl7pPr marL="0" algn="r">
              <a:defRPr sz="800" b="1" i="0">
                <a:solidFill>
                  <a:schemeClr val="tx2"/>
                </a:solidFill>
                <a:latin typeface="+mn-lt"/>
                <a:ea typeface="Verdana" panose="020B0604030504040204" pitchFamily="34" charset="0"/>
                <a:cs typeface="Verdana" panose="020B0604030504040204" pitchFamily="34" charset="0"/>
              </a:defRPr>
            </a:lvl7pPr>
            <a:lvl8pPr marL="0" algn="r">
              <a:defRPr sz="800" b="1" i="0">
                <a:solidFill>
                  <a:schemeClr val="tx2"/>
                </a:solidFill>
                <a:latin typeface="+mn-lt"/>
                <a:ea typeface="Verdana" panose="020B0604030504040204" pitchFamily="34" charset="0"/>
                <a:cs typeface="Verdana" panose="020B0604030504040204" pitchFamily="34" charset="0"/>
              </a:defRPr>
            </a:lvl8pPr>
            <a:lvl9pPr marL="0" algn="r">
              <a:defRPr sz="800" b="1" i="0">
                <a:solidFill>
                  <a:schemeClr val="tx2"/>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a:p>
        </p:txBody>
      </p:sp>
      <p:sp>
        <p:nvSpPr>
          <p:cNvPr id="7" name="Date Placeholder 6">
            <a:extLst>
              <a:ext uri="{FF2B5EF4-FFF2-40B4-BE49-F238E27FC236}">
                <a16:creationId xmlns:a16="http://schemas.microsoft.com/office/drawing/2014/main" id="{405903E7-1CD1-78A9-A8C6-D4E8679956F2}"/>
              </a:ext>
            </a:extLst>
          </p:cNvPr>
          <p:cNvSpPr>
            <a:spLocks noGrp="1"/>
          </p:cNvSpPr>
          <p:nvPr>
            <p:ph type="dt" sz="half" idx="2"/>
          </p:nvPr>
        </p:nvSpPr>
        <p:spPr>
          <a:xfrm>
            <a:off x="9394825" y="6546850"/>
            <a:ext cx="2014538" cy="155574"/>
          </a:xfrm>
          <a:prstGeom prst="rect">
            <a:avLst/>
          </a:prstGeom>
        </p:spPr>
        <p:txBody>
          <a:bodyPr vert="horz" lIns="0" tIns="0" rIns="0" bIns="0" rtlCol="0" anchor="b" anchorCtr="0"/>
          <a:lstStyle>
            <a:lvl1pPr algn="r">
              <a:defRPr sz="800">
                <a:solidFill>
                  <a:schemeClr val="tx1"/>
                </a:solidFill>
              </a:defRPr>
            </a:lvl1pPr>
            <a:lvl2pPr marL="0" algn="r">
              <a:defRPr sz="800"/>
            </a:lvl2pPr>
            <a:lvl3pPr marL="0" algn="r">
              <a:defRPr sz="800"/>
            </a:lvl3pPr>
            <a:lvl4pPr marL="0" algn="r">
              <a:defRPr sz="800"/>
            </a:lvl4pPr>
            <a:lvl5pPr marL="0" algn="r">
              <a:defRPr sz="800"/>
            </a:lvl5pPr>
            <a:lvl6pPr marL="0" algn="r">
              <a:defRPr sz="800"/>
            </a:lvl6pPr>
            <a:lvl7pPr marL="0" algn="r">
              <a:defRPr sz="800"/>
            </a:lvl7pPr>
            <a:lvl8pPr marL="0" algn="r">
              <a:defRPr sz="800"/>
            </a:lvl8pPr>
            <a:lvl9pPr marL="0" algn="r">
              <a:defRPr sz="800"/>
            </a:lvl9pPr>
          </a:lstStyle>
          <a:p>
            <a:r>
              <a:rPr lang="sv-SE"/>
              <a:t>September 2024</a:t>
            </a:r>
            <a:endParaRPr lang="en-US"/>
          </a:p>
        </p:txBody>
      </p:sp>
    </p:spTree>
    <p:extLst>
      <p:ext uri="{BB962C8B-B14F-4D97-AF65-F5344CB8AC3E}">
        <p14:creationId xmlns:p14="http://schemas.microsoft.com/office/powerpoint/2010/main" val="172771477"/>
      </p:ext>
    </p:extLst>
  </p:cSld>
  <p:clrMap bg1="lt1" tx1="dk1" bg2="lt2" tx2="dk2" accent1="accent1" accent2="accent2" accent3="accent3" accent4="accent4" accent5="accent5" accent6="accent6" hlink="hlink" folHlink="folHlink"/>
  <p:sldLayoutIdLst>
    <p:sldLayoutId id="2147483733" r:id="rId1"/>
    <p:sldLayoutId id="2147483964" r:id="rId2"/>
    <p:sldLayoutId id="2147483963" r:id="rId3"/>
    <p:sldLayoutId id="2147483962" r:id="rId4"/>
    <p:sldLayoutId id="2147483961" r:id="rId5"/>
    <p:sldLayoutId id="2147483785" r:id="rId6"/>
    <p:sldLayoutId id="2147483960" r:id="rId7"/>
    <p:sldLayoutId id="2147483847" r:id="rId8"/>
    <p:sldLayoutId id="2147483959" r:id="rId9"/>
    <p:sldLayoutId id="2147483897" r:id="rId10"/>
    <p:sldLayoutId id="2147483898" r:id="rId11"/>
    <p:sldLayoutId id="2147483899" r:id="rId12"/>
    <p:sldLayoutId id="2147483916" r:id="rId13"/>
    <p:sldLayoutId id="2147483917" r:id="rId14"/>
    <p:sldLayoutId id="2147483786" r:id="rId15"/>
    <p:sldLayoutId id="2147483900" r:id="rId16"/>
    <p:sldLayoutId id="2147483901" r:id="rId17"/>
    <p:sldLayoutId id="2147483862" r:id="rId18"/>
    <p:sldLayoutId id="2147483863" r:id="rId19"/>
    <p:sldLayoutId id="2147483864" r:id="rId20"/>
    <p:sldLayoutId id="2147483865" r:id="rId21"/>
    <p:sldLayoutId id="2147483976" r:id="rId22"/>
    <p:sldLayoutId id="2147483866" r:id="rId23"/>
    <p:sldLayoutId id="2147483867" r:id="rId24"/>
    <p:sldLayoutId id="2147483868" r:id="rId25"/>
    <p:sldLayoutId id="2147483882" r:id="rId26"/>
    <p:sldLayoutId id="2147483883" r:id="rId27"/>
    <p:sldLayoutId id="2147483909" r:id="rId28"/>
    <p:sldLayoutId id="2147483957" r:id="rId29"/>
    <p:sldLayoutId id="2147483915" r:id="rId30"/>
    <p:sldLayoutId id="2147483977" r:id="rId31"/>
  </p:sldLayoutIdLst>
  <p:hf hdr="0"/>
  <p:txStyles>
    <p:titleStyle>
      <a:lvl1pPr algn="l" defTabSz="914400" rtl="0" eaLnBrk="1" latinLnBrk="0" hangingPunct="1">
        <a:lnSpc>
          <a:spcPct val="100000"/>
        </a:lnSpc>
        <a:spcBef>
          <a:spcPct val="0"/>
        </a:spcBef>
        <a:buNone/>
        <a:defRPr sz="3200" b="0" i="0" kern="1200">
          <a:solidFill>
            <a:schemeClr val="tx2"/>
          </a:solidFill>
          <a:latin typeface="Georgia" panose="02040502050405020303" pitchFamily="18" charset="0"/>
          <a:ea typeface="Georgia" panose="02040502050405020303" pitchFamily="18" charset="0"/>
          <a:cs typeface="Segoe UI" panose="020B0502040204020203"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8400" indent="-1584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08" userDrawn="1">
          <p15:clr>
            <a:srgbClr val="F26B43"/>
          </p15:clr>
        </p15:guide>
        <p15:guide id="12" pos="3912" userDrawn="1">
          <p15:clr>
            <a:srgbClr val="F26B43"/>
          </p15:clr>
        </p15:guide>
        <p15:guide id="13" pos="7388" userDrawn="1">
          <p15:clr>
            <a:srgbClr val="F26B43"/>
          </p15:clr>
        </p15:guide>
        <p15:guide id="15" pos="4976" userDrawn="1">
          <p15:clr>
            <a:srgbClr val="F26B43"/>
          </p15:clr>
        </p15:guide>
        <p15:guide id="16" pos="5118" userDrawn="1">
          <p15:clr>
            <a:srgbClr val="F26B43"/>
          </p15:clr>
        </p15:guide>
        <p15:guide id="25" orient="horz" pos="264" userDrawn="1">
          <p15:clr>
            <a:srgbClr val="F26B43"/>
          </p15:clr>
        </p15:guide>
        <p15:guide id="31" orient="horz" pos="4122" userDrawn="1">
          <p15:clr>
            <a:srgbClr val="F26B43"/>
          </p15:clr>
        </p15:guide>
        <p15:guide id="32" orient="horz" pos="4038" userDrawn="1">
          <p15:clr>
            <a:srgbClr val="F26B43"/>
          </p15:clr>
        </p15:guide>
        <p15:guide id="37" pos="2562" userDrawn="1">
          <p15:clr>
            <a:srgbClr val="F26B43"/>
          </p15:clr>
        </p15:guide>
        <p15:guide id="40" pos="3768" userDrawn="1">
          <p15:clr>
            <a:srgbClr val="F26B43"/>
          </p15:clr>
        </p15:guide>
        <p15:guide id="49" orient="horz" pos="936" userDrawn="1">
          <p15:clr>
            <a:srgbClr val="F26B43"/>
          </p15:clr>
        </p15:guide>
        <p15:guide id="50" orient="horz" pos="1045" userDrawn="1">
          <p15:clr>
            <a:srgbClr val="F26B43"/>
          </p15:clr>
        </p15:guide>
        <p15:guide id="51" pos="290" userDrawn="1">
          <p15:clr>
            <a:srgbClr val="F26B43"/>
          </p15:clr>
        </p15:guide>
        <p15:guide id="52" pos="953" userDrawn="1">
          <p15:clr>
            <a:srgbClr val="F26B43"/>
          </p15:clr>
        </p15:guide>
        <p15:guide id="53" pos="1100" userDrawn="1">
          <p15:clr>
            <a:srgbClr val="F26B43"/>
          </p15:clr>
        </p15:guide>
        <p15:guide id="54" pos="1758" userDrawn="1">
          <p15:clr>
            <a:srgbClr val="F26B43"/>
          </p15:clr>
        </p15:guide>
        <p15:guide id="55" pos="1900" userDrawn="1">
          <p15:clr>
            <a:srgbClr val="F26B43"/>
          </p15:clr>
        </p15:guide>
        <p15:guide id="56" pos="3370" userDrawn="1">
          <p15:clr>
            <a:srgbClr val="F26B43"/>
          </p15:clr>
        </p15:guide>
        <p15:guide id="57" pos="3510" userDrawn="1">
          <p15:clr>
            <a:srgbClr val="F26B43"/>
          </p15:clr>
        </p15:guide>
        <p15:guide id="58" pos="4168" userDrawn="1">
          <p15:clr>
            <a:srgbClr val="F26B43"/>
          </p15:clr>
        </p15:guide>
        <p15:guide id="59" pos="4310" userDrawn="1">
          <p15:clr>
            <a:srgbClr val="F26B43"/>
          </p15:clr>
        </p15:guide>
        <p15:guide id="60" pos="5774" userDrawn="1">
          <p15:clr>
            <a:srgbClr val="F26B43"/>
          </p15:clr>
        </p15:guide>
        <p15:guide id="61" pos="5918" userDrawn="1">
          <p15:clr>
            <a:srgbClr val="F26B43"/>
          </p15:clr>
        </p15:guide>
        <p15:guide id="62" pos="6582" userDrawn="1">
          <p15:clr>
            <a:srgbClr val="F26B43"/>
          </p15:clr>
        </p15:guide>
        <p15:guide id="63" pos="672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0374" y="419101"/>
            <a:ext cx="11268076" cy="645075"/>
          </a:xfrm>
          <a:prstGeom prst="rect">
            <a:avLst/>
          </a:prstGeom>
        </p:spPr>
        <p:txBody>
          <a:bodyPr vert="horz" lIns="0" tIns="9144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460375" y="1667435"/>
            <a:ext cx="11268076" cy="474606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Test</a:t>
            </a:r>
          </a:p>
          <a:p>
            <a:pPr lvl="3"/>
            <a:r>
              <a:rPr lang="en-US"/>
              <a:t>Test</a:t>
            </a:r>
          </a:p>
          <a:p>
            <a:pPr lvl="4"/>
            <a:r>
              <a:rPr lang="en-US"/>
              <a:t>Test</a:t>
            </a:r>
          </a:p>
          <a:p>
            <a:pPr lvl="5"/>
            <a:r>
              <a:rPr lang="en-US"/>
              <a:t>Test</a:t>
            </a:r>
          </a:p>
          <a:p>
            <a:pPr lvl="6"/>
            <a:r>
              <a:rPr lang="en-US"/>
              <a:t>Test</a:t>
            </a:r>
          </a:p>
          <a:p>
            <a:pPr lvl="7"/>
            <a:r>
              <a:rPr lang="en-US"/>
              <a:t>Test</a:t>
            </a:r>
          </a:p>
        </p:txBody>
      </p:sp>
      <p:sp>
        <p:nvSpPr>
          <p:cNvPr id="5" name="Footer Placeholder 4"/>
          <p:cNvSpPr>
            <a:spLocks noGrp="1"/>
          </p:cNvSpPr>
          <p:nvPr>
            <p:ph type="ftr" sz="quarter" idx="3"/>
          </p:nvPr>
        </p:nvSpPr>
        <p:spPr>
          <a:xfrm>
            <a:off x="1009650" y="6546849"/>
            <a:ext cx="7127875" cy="155574"/>
          </a:xfrm>
          <a:prstGeom prst="rect">
            <a:avLst/>
          </a:prstGeom>
        </p:spPr>
        <p:txBody>
          <a:bodyPr vert="horz" lIns="0" tIns="0" rIns="0" bIns="0" rtlCol="0" anchor="b" anchorCtr="0"/>
          <a:lstStyle>
            <a:lvl1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1pPr>
            <a:lvl2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2pPr>
            <a:lvl3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3pPr>
            <a:lvl4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4pPr>
            <a:lvl5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5pPr>
            <a:lvl6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6pPr>
            <a:lvl7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7pPr>
            <a:lvl8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8pPr>
            <a:lvl9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9pPr>
          </a:lstStyle>
          <a:p>
            <a:r>
              <a:rPr lang="en-US" dirty="0" err="1"/>
              <a:t>Trakasseribarometern</a:t>
            </a:r>
            <a:r>
              <a:rPr lang="en-US" dirty="0"/>
              <a:t> 2024</a:t>
            </a:r>
          </a:p>
        </p:txBody>
      </p:sp>
      <p:sp>
        <p:nvSpPr>
          <p:cNvPr id="6" name="Slide Number Placeholder 5"/>
          <p:cNvSpPr>
            <a:spLocks noGrp="1"/>
          </p:cNvSpPr>
          <p:nvPr>
            <p:ph type="sldNum" sz="quarter" idx="4"/>
          </p:nvPr>
        </p:nvSpPr>
        <p:spPr>
          <a:xfrm>
            <a:off x="11509579" y="6546850"/>
            <a:ext cx="218871" cy="155574"/>
          </a:xfrm>
          <a:prstGeom prst="rect">
            <a:avLst/>
          </a:prstGeom>
        </p:spPr>
        <p:txBody>
          <a:bodyPr vert="horz" lIns="0" tIns="0" rIns="0" bIns="0" rtlCol="0" anchor="b" anchorCtr="0"/>
          <a:lstStyle>
            <a:lvl1pPr algn="r">
              <a:defRPr sz="800" b="1" i="0">
                <a:solidFill>
                  <a:schemeClr val="tx1"/>
                </a:solidFill>
                <a:latin typeface="+mn-lt"/>
                <a:ea typeface="Verdana" panose="020B0604030504040204" pitchFamily="34" charset="0"/>
                <a:cs typeface="Verdana" panose="020B0604030504040204" pitchFamily="34" charset="0"/>
              </a:defRPr>
            </a:lvl1pPr>
            <a:lvl2pPr marL="0" algn="r">
              <a:defRPr sz="800" b="1" i="0">
                <a:solidFill>
                  <a:schemeClr val="tx2"/>
                </a:solidFill>
                <a:latin typeface="+mn-lt"/>
                <a:ea typeface="Verdana" panose="020B0604030504040204" pitchFamily="34" charset="0"/>
                <a:cs typeface="Verdana" panose="020B0604030504040204" pitchFamily="34" charset="0"/>
              </a:defRPr>
            </a:lvl2pPr>
            <a:lvl3pPr marL="0" algn="r">
              <a:defRPr sz="800" b="1" i="0">
                <a:solidFill>
                  <a:schemeClr val="tx1"/>
                </a:solidFill>
                <a:latin typeface="+mn-lt"/>
                <a:ea typeface="Verdana" panose="020B0604030504040204" pitchFamily="34" charset="0"/>
                <a:cs typeface="Verdana" panose="020B0604030504040204" pitchFamily="34" charset="0"/>
              </a:defRPr>
            </a:lvl3pPr>
            <a:lvl4pPr marL="0" algn="r">
              <a:defRPr sz="800" b="1" i="0">
                <a:solidFill>
                  <a:schemeClr val="tx2"/>
                </a:solidFill>
                <a:latin typeface="+mn-lt"/>
                <a:ea typeface="Verdana" panose="020B0604030504040204" pitchFamily="34" charset="0"/>
                <a:cs typeface="Verdana" panose="020B0604030504040204" pitchFamily="34" charset="0"/>
              </a:defRPr>
            </a:lvl4pPr>
            <a:lvl5pPr marL="0" algn="r">
              <a:defRPr sz="800" b="1" i="0">
                <a:solidFill>
                  <a:schemeClr val="tx2"/>
                </a:solidFill>
                <a:latin typeface="+mn-lt"/>
                <a:ea typeface="Verdana" panose="020B0604030504040204" pitchFamily="34" charset="0"/>
                <a:cs typeface="Verdana" panose="020B0604030504040204" pitchFamily="34" charset="0"/>
              </a:defRPr>
            </a:lvl5pPr>
            <a:lvl6pPr marL="0" algn="r">
              <a:defRPr sz="800" b="1" i="0">
                <a:solidFill>
                  <a:schemeClr val="tx2"/>
                </a:solidFill>
                <a:latin typeface="+mn-lt"/>
                <a:ea typeface="Verdana" panose="020B0604030504040204" pitchFamily="34" charset="0"/>
                <a:cs typeface="Verdana" panose="020B0604030504040204" pitchFamily="34" charset="0"/>
              </a:defRPr>
            </a:lvl6pPr>
            <a:lvl7pPr marL="0" algn="r">
              <a:defRPr sz="800" b="1" i="0">
                <a:solidFill>
                  <a:schemeClr val="tx2"/>
                </a:solidFill>
                <a:latin typeface="+mn-lt"/>
                <a:ea typeface="Verdana" panose="020B0604030504040204" pitchFamily="34" charset="0"/>
                <a:cs typeface="Verdana" panose="020B0604030504040204" pitchFamily="34" charset="0"/>
              </a:defRPr>
            </a:lvl7pPr>
            <a:lvl8pPr marL="0" algn="r">
              <a:defRPr sz="800" b="1" i="0">
                <a:solidFill>
                  <a:schemeClr val="tx2"/>
                </a:solidFill>
                <a:latin typeface="+mn-lt"/>
                <a:ea typeface="Verdana" panose="020B0604030504040204" pitchFamily="34" charset="0"/>
                <a:cs typeface="Verdana" panose="020B0604030504040204" pitchFamily="34" charset="0"/>
              </a:defRPr>
            </a:lvl8pPr>
            <a:lvl9pPr marL="0" algn="r">
              <a:defRPr sz="800" b="1" i="0">
                <a:solidFill>
                  <a:schemeClr val="tx2"/>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a:p>
        </p:txBody>
      </p:sp>
      <p:sp>
        <p:nvSpPr>
          <p:cNvPr id="7" name="Date Placeholder 6">
            <a:extLst>
              <a:ext uri="{FF2B5EF4-FFF2-40B4-BE49-F238E27FC236}">
                <a16:creationId xmlns:a16="http://schemas.microsoft.com/office/drawing/2014/main" id="{405903E7-1CD1-78A9-A8C6-D4E8679956F2}"/>
              </a:ext>
            </a:extLst>
          </p:cNvPr>
          <p:cNvSpPr>
            <a:spLocks noGrp="1"/>
          </p:cNvSpPr>
          <p:nvPr>
            <p:ph type="dt" sz="half" idx="2"/>
          </p:nvPr>
        </p:nvSpPr>
        <p:spPr>
          <a:xfrm>
            <a:off x="9394825" y="6546850"/>
            <a:ext cx="2014538" cy="155574"/>
          </a:xfrm>
          <a:prstGeom prst="rect">
            <a:avLst/>
          </a:prstGeom>
        </p:spPr>
        <p:txBody>
          <a:bodyPr vert="horz" lIns="0" tIns="0" rIns="0" bIns="0" rtlCol="0" anchor="b" anchorCtr="0"/>
          <a:lstStyle>
            <a:lvl1pPr algn="r">
              <a:defRPr sz="800">
                <a:solidFill>
                  <a:schemeClr val="tx1"/>
                </a:solidFill>
              </a:defRPr>
            </a:lvl1pPr>
            <a:lvl2pPr marL="0" algn="r">
              <a:defRPr sz="800"/>
            </a:lvl2pPr>
            <a:lvl3pPr marL="0" algn="r">
              <a:defRPr sz="800"/>
            </a:lvl3pPr>
            <a:lvl4pPr marL="0" algn="r">
              <a:defRPr sz="800"/>
            </a:lvl4pPr>
            <a:lvl5pPr marL="0" algn="r">
              <a:defRPr sz="800"/>
            </a:lvl5pPr>
            <a:lvl6pPr marL="0" algn="r">
              <a:defRPr sz="800"/>
            </a:lvl6pPr>
            <a:lvl7pPr marL="0" algn="r">
              <a:defRPr sz="800"/>
            </a:lvl7pPr>
            <a:lvl8pPr marL="0" algn="r">
              <a:defRPr sz="800"/>
            </a:lvl8pPr>
            <a:lvl9pPr marL="0" algn="r">
              <a:defRPr sz="800"/>
            </a:lvl9pPr>
          </a:lstStyle>
          <a:p>
            <a:r>
              <a:rPr lang="sv-SE"/>
              <a:t>September 2024</a:t>
            </a:r>
            <a:endParaRPr lang="en-US"/>
          </a:p>
        </p:txBody>
      </p:sp>
      <p:cxnSp>
        <p:nvCxnSpPr>
          <p:cNvPr id="14" name="Straight Connector 13">
            <a:extLst>
              <a:ext uri="{FF2B5EF4-FFF2-40B4-BE49-F238E27FC236}">
                <a16:creationId xmlns:a16="http://schemas.microsoft.com/office/drawing/2014/main" id="{79A8AD1F-BF14-627F-8D41-EBB4EC1E2ADE}"/>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EF11F5BD-5F0A-0D1C-50E6-548F0E3465E0}"/>
              </a:ext>
            </a:extLst>
          </p:cNvPr>
          <p:cNvSpPr txBox="1">
            <a:spLocks/>
          </p:cNvSpPr>
          <p:nvPr userDrawn="1"/>
        </p:nvSpPr>
        <p:spPr>
          <a:xfrm>
            <a:off x="454985" y="6546849"/>
            <a:ext cx="454450" cy="155574"/>
          </a:xfrm>
          <a:prstGeom prst="rect">
            <a:avLst/>
          </a:prstGeom>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t>Ve</a:t>
            </a:r>
            <a:r>
              <a:rPr lang="en-US" b="1" spc="0" baseline="0" dirty="0"/>
              <a:t>rian</a:t>
            </a:r>
          </a:p>
        </p:txBody>
      </p:sp>
    </p:spTree>
    <p:extLst>
      <p:ext uri="{BB962C8B-B14F-4D97-AF65-F5344CB8AC3E}">
        <p14:creationId xmlns:p14="http://schemas.microsoft.com/office/powerpoint/2010/main" val="190365821"/>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65" r:id="rId3"/>
    <p:sldLayoutId id="2147483969" r:id="rId4"/>
    <p:sldLayoutId id="2147483987" r:id="rId5"/>
    <p:sldLayoutId id="2147483985" r:id="rId6"/>
    <p:sldLayoutId id="2147483986" r:id="rId7"/>
    <p:sldLayoutId id="2147483956" r:id="rId8"/>
    <p:sldLayoutId id="2147483982" r:id="rId9"/>
    <p:sldLayoutId id="2147483941" r:id="rId10"/>
    <p:sldLayoutId id="2147483988" r:id="rId11"/>
    <p:sldLayoutId id="2147483978" r:id="rId12"/>
    <p:sldLayoutId id="2147483989" r:id="rId13"/>
    <p:sldLayoutId id="2147483990" r:id="rId14"/>
    <p:sldLayoutId id="2147483958" r:id="rId15"/>
    <p:sldLayoutId id="2147483942" r:id="rId16"/>
    <p:sldLayoutId id="2147483943" r:id="rId17"/>
    <p:sldLayoutId id="2147483944" r:id="rId18"/>
    <p:sldLayoutId id="2147483945" r:id="rId19"/>
    <p:sldLayoutId id="2147483946" r:id="rId20"/>
    <p:sldLayoutId id="2147483947" r:id="rId21"/>
    <p:sldLayoutId id="2147483948" r:id="rId22"/>
    <p:sldLayoutId id="2147483949" r:id="rId23"/>
    <p:sldLayoutId id="2147483950" r:id="rId24"/>
    <p:sldLayoutId id="2147483951" r:id="rId25"/>
    <p:sldLayoutId id="2147483952" r:id="rId26"/>
    <p:sldLayoutId id="2147483953" r:id="rId27"/>
    <p:sldLayoutId id="2147483954" r:id="rId28"/>
    <p:sldLayoutId id="2147483955" r:id="rId29"/>
    <p:sldLayoutId id="2147484023" r:id="rId30"/>
  </p:sldLayoutIdLst>
  <p:hf hdr="0"/>
  <p:txStyles>
    <p:titleStyle>
      <a:lvl1pPr algn="l" defTabSz="914400" rtl="0" eaLnBrk="1" latinLnBrk="0" hangingPunct="1">
        <a:lnSpc>
          <a:spcPct val="100000"/>
        </a:lnSpc>
        <a:spcBef>
          <a:spcPct val="0"/>
        </a:spcBef>
        <a:buNone/>
        <a:defRPr sz="3200" b="0" i="0" kern="1200">
          <a:solidFill>
            <a:schemeClr val="tx2"/>
          </a:solidFill>
          <a:latin typeface="Georgia" panose="02040502050405020303" pitchFamily="18" charset="0"/>
          <a:ea typeface="Georgia" panose="02040502050405020303" pitchFamily="18" charset="0"/>
          <a:cs typeface="Segoe UI" panose="020B0502040204020203"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08" userDrawn="1">
          <p15:clr>
            <a:srgbClr val="F26B43"/>
          </p15:clr>
        </p15:guide>
        <p15:guide id="12" pos="3912" userDrawn="1">
          <p15:clr>
            <a:srgbClr val="F26B43"/>
          </p15:clr>
        </p15:guide>
        <p15:guide id="13" pos="7388" userDrawn="1">
          <p15:clr>
            <a:srgbClr val="F26B43"/>
          </p15:clr>
        </p15:guide>
        <p15:guide id="15" pos="4976" userDrawn="1">
          <p15:clr>
            <a:srgbClr val="F26B43"/>
          </p15:clr>
        </p15:guide>
        <p15:guide id="16" pos="5118" userDrawn="1">
          <p15:clr>
            <a:srgbClr val="F26B43"/>
          </p15:clr>
        </p15:guide>
        <p15:guide id="25" orient="horz" pos="264" userDrawn="1">
          <p15:clr>
            <a:srgbClr val="F26B43"/>
          </p15:clr>
        </p15:guide>
        <p15:guide id="31" orient="horz" pos="4122" userDrawn="1">
          <p15:clr>
            <a:srgbClr val="F26B43"/>
          </p15:clr>
        </p15:guide>
        <p15:guide id="32" orient="horz" pos="4038" userDrawn="1">
          <p15:clr>
            <a:srgbClr val="F26B43"/>
          </p15:clr>
        </p15:guide>
        <p15:guide id="37" pos="2562" userDrawn="1">
          <p15:clr>
            <a:srgbClr val="F26B43"/>
          </p15:clr>
        </p15:guide>
        <p15:guide id="40" pos="3768" userDrawn="1">
          <p15:clr>
            <a:srgbClr val="F26B43"/>
          </p15:clr>
        </p15:guide>
        <p15:guide id="49" orient="horz" pos="936" userDrawn="1">
          <p15:clr>
            <a:srgbClr val="F26B43"/>
          </p15:clr>
        </p15:guide>
        <p15:guide id="50" orient="horz" pos="1045" userDrawn="1">
          <p15:clr>
            <a:srgbClr val="F26B43"/>
          </p15:clr>
        </p15:guide>
        <p15:guide id="51" pos="290" userDrawn="1">
          <p15:clr>
            <a:srgbClr val="F26B43"/>
          </p15:clr>
        </p15:guide>
        <p15:guide id="52" pos="953" userDrawn="1">
          <p15:clr>
            <a:srgbClr val="F26B43"/>
          </p15:clr>
        </p15:guide>
        <p15:guide id="53" pos="1100" userDrawn="1">
          <p15:clr>
            <a:srgbClr val="F26B43"/>
          </p15:clr>
        </p15:guide>
        <p15:guide id="54" pos="1758" userDrawn="1">
          <p15:clr>
            <a:srgbClr val="F26B43"/>
          </p15:clr>
        </p15:guide>
        <p15:guide id="55" pos="1900" userDrawn="1">
          <p15:clr>
            <a:srgbClr val="F26B43"/>
          </p15:clr>
        </p15:guide>
        <p15:guide id="56" pos="3370" userDrawn="1">
          <p15:clr>
            <a:srgbClr val="F26B43"/>
          </p15:clr>
        </p15:guide>
        <p15:guide id="57" pos="3510" userDrawn="1">
          <p15:clr>
            <a:srgbClr val="F26B43"/>
          </p15:clr>
        </p15:guide>
        <p15:guide id="58" pos="4168" userDrawn="1">
          <p15:clr>
            <a:srgbClr val="F26B43"/>
          </p15:clr>
        </p15:guide>
        <p15:guide id="59" pos="4310" userDrawn="1">
          <p15:clr>
            <a:srgbClr val="F26B43"/>
          </p15:clr>
        </p15:guide>
        <p15:guide id="60" pos="5774" userDrawn="1">
          <p15:clr>
            <a:srgbClr val="F26B43"/>
          </p15:clr>
        </p15:guide>
        <p15:guide id="61" pos="5918" userDrawn="1">
          <p15:clr>
            <a:srgbClr val="F26B43"/>
          </p15:clr>
        </p15:guide>
        <p15:guide id="62" pos="6582" userDrawn="1">
          <p15:clr>
            <a:srgbClr val="F26B43"/>
          </p15:clr>
        </p15:guide>
        <p15:guide id="63" pos="672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0374" y="419101"/>
            <a:ext cx="11268076" cy="645075"/>
          </a:xfrm>
          <a:prstGeom prst="rect">
            <a:avLst/>
          </a:prstGeom>
        </p:spPr>
        <p:txBody>
          <a:bodyPr vert="horz" lIns="0" tIns="9144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460375" y="1667435"/>
            <a:ext cx="11268076" cy="474606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Test</a:t>
            </a:r>
          </a:p>
          <a:p>
            <a:pPr lvl="3"/>
            <a:r>
              <a:rPr lang="en-US"/>
              <a:t>Test</a:t>
            </a:r>
          </a:p>
          <a:p>
            <a:pPr lvl="4"/>
            <a:r>
              <a:rPr lang="en-US"/>
              <a:t>Test</a:t>
            </a:r>
          </a:p>
          <a:p>
            <a:pPr lvl="5"/>
            <a:r>
              <a:rPr lang="en-US"/>
              <a:t>Test</a:t>
            </a:r>
          </a:p>
          <a:p>
            <a:pPr lvl="6"/>
            <a:r>
              <a:rPr lang="en-US"/>
              <a:t>Test</a:t>
            </a:r>
          </a:p>
          <a:p>
            <a:pPr lvl="7"/>
            <a:r>
              <a:rPr lang="en-US"/>
              <a:t>Test</a:t>
            </a:r>
          </a:p>
        </p:txBody>
      </p:sp>
      <p:sp>
        <p:nvSpPr>
          <p:cNvPr id="5" name="Footer Placeholder 4"/>
          <p:cNvSpPr>
            <a:spLocks noGrp="1"/>
          </p:cNvSpPr>
          <p:nvPr>
            <p:ph type="ftr" sz="quarter" idx="3"/>
          </p:nvPr>
        </p:nvSpPr>
        <p:spPr>
          <a:xfrm>
            <a:off x="1009650" y="6546849"/>
            <a:ext cx="7127875" cy="155574"/>
          </a:xfrm>
          <a:prstGeom prst="rect">
            <a:avLst/>
          </a:prstGeom>
        </p:spPr>
        <p:txBody>
          <a:bodyPr vert="horz" lIns="0" tIns="0" rIns="0" bIns="0" rtlCol="0" anchor="b" anchorCtr="0"/>
          <a:lstStyle>
            <a:lvl1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1pPr>
            <a:lvl2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2pPr>
            <a:lvl3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3pPr>
            <a:lvl4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4pPr>
            <a:lvl5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5pPr>
            <a:lvl6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6pPr>
            <a:lvl7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7pPr>
            <a:lvl8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8pPr>
            <a:lvl9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9pPr>
          </a:lstStyle>
          <a:p>
            <a:r>
              <a:rPr lang="en-US" dirty="0" err="1"/>
              <a:t>Trakasseribarometern</a:t>
            </a:r>
            <a:r>
              <a:rPr lang="en-US" dirty="0"/>
              <a:t> 2024</a:t>
            </a:r>
          </a:p>
        </p:txBody>
      </p:sp>
      <p:sp>
        <p:nvSpPr>
          <p:cNvPr id="6" name="Slide Number Placeholder 5"/>
          <p:cNvSpPr>
            <a:spLocks noGrp="1"/>
          </p:cNvSpPr>
          <p:nvPr>
            <p:ph type="sldNum" sz="quarter" idx="4"/>
          </p:nvPr>
        </p:nvSpPr>
        <p:spPr>
          <a:xfrm>
            <a:off x="11509579" y="6546850"/>
            <a:ext cx="218871" cy="155574"/>
          </a:xfrm>
          <a:prstGeom prst="rect">
            <a:avLst/>
          </a:prstGeom>
        </p:spPr>
        <p:txBody>
          <a:bodyPr vert="horz" lIns="0" tIns="0" rIns="0" bIns="0" rtlCol="0" anchor="b" anchorCtr="0"/>
          <a:lstStyle>
            <a:lvl1pPr algn="r">
              <a:defRPr sz="800" b="1" i="0">
                <a:solidFill>
                  <a:schemeClr val="tx1"/>
                </a:solidFill>
                <a:latin typeface="+mn-lt"/>
                <a:ea typeface="Verdana" panose="020B0604030504040204" pitchFamily="34" charset="0"/>
                <a:cs typeface="Verdana" panose="020B0604030504040204" pitchFamily="34" charset="0"/>
              </a:defRPr>
            </a:lvl1pPr>
            <a:lvl2pPr marL="0" algn="r">
              <a:defRPr sz="800" b="1" i="0">
                <a:solidFill>
                  <a:schemeClr val="tx2"/>
                </a:solidFill>
                <a:latin typeface="+mn-lt"/>
                <a:ea typeface="Verdana" panose="020B0604030504040204" pitchFamily="34" charset="0"/>
                <a:cs typeface="Verdana" panose="020B0604030504040204" pitchFamily="34" charset="0"/>
              </a:defRPr>
            </a:lvl2pPr>
            <a:lvl3pPr marL="0" algn="r">
              <a:defRPr sz="800" b="1" i="0">
                <a:solidFill>
                  <a:schemeClr val="tx1"/>
                </a:solidFill>
                <a:latin typeface="+mn-lt"/>
                <a:ea typeface="Verdana" panose="020B0604030504040204" pitchFamily="34" charset="0"/>
                <a:cs typeface="Verdana" panose="020B0604030504040204" pitchFamily="34" charset="0"/>
              </a:defRPr>
            </a:lvl3pPr>
            <a:lvl4pPr marL="0" algn="r">
              <a:defRPr sz="800" b="1" i="0">
                <a:solidFill>
                  <a:schemeClr val="tx2"/>
                </a:solidFill>
                <a:latin typeface="+mn-lt"/>
                <a:ea typeface="Verdana" panose="020B0604030504040204" pitchFamily="34" charset="0"/>
                <a:cs typeface="Verdana" panose="020B0604030504040204" pitchFamily="34" charset="0"/>
              </a:defRPr>
            </a:lvl4pPr>
            <a:lvl5pPr marL="0" algn="r">
              <a:defRPr sz="800" b="1" i="0">
                <a:solidFill>
                  <a:schemeClr val="tx2"/>
                </a:solidFill>
                <a:latin typeface="+mn-lt"/>
                <a:ea typeface="Verdana" panose="020B0604030504040204" pitchFamily="34" charset="0"/>
                <a:cs typeface="Verdana" panose="020B0604030504040204" pitchFamily="34" charset="0"/>
              </a:defRPr>
            </a:lvl5pPr>
            <a:lvl6pPr marL="0" algn="r">
              <a:defRPr sz="800" b="1" i="0">
                <a:solidFill>
                  <a:schemeClr val="tx2"/>
                </a:solidFill>
                <a:latin typeface="+mn-lt"/>
                <a:ea typeface="Verdana" panose="020B0604030504040204" pitchFamily="34" charset="0"/>
                <a:cs typeface="Verdana" panose="020B0604030504040204" pitchFamily="34" charset="0"/>
              </a:defRPr>
            </a:lvl6pPr>
            <a:lvl7pPr marL="0" algn="r">
              <a:defRPr sz="800" b="1" i="0">
                <a:solidFill>
                  <a:schemeClr val="tx2"/>
                </a:solidFill>
                <a:latin typeface="+mn-lt"/>
                <a:ea typeface="Verdana" panose="020B0604030504040204" pitchFamily="34" charset="0"/>
                <a:cs typeface="Verdana" panose="020B0604030504040204" pitchFamily="34" charset="0"/>
              </a:defRPr>
            </a:lvl7pPr>
            <a:lvl8pPr marL="0" algn="r">
              <a:defRPr sz="800" b="1" i="0">
                <a:solidFill>
                  <a:schemeClr val="tx2"/>
                </a:solidFill>
                <a:latin typeface="+mn-lt"/>
                <a:ea typeface="Verdana" panose="020B0604030504040204" pitchFamily="34" charset="0"/>
                <a:cs typeface="Verdana" panose="020B0604030504040204" pitchFamily="34" charset="0"/>
              </a:defRPr>
            </a:lvl8pPr>
            <a:lvl9pPr marL="0" algn="r">
              <a:defRPr sz="800" b="1" i="0">
                <a:solidFill>
                  <a:schemeClr val="tx2"/>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a:p>
        </p:txBody>
      </p:sp>
      <p:sp>
        <p:nvSpPr>
          <p:cNvPr id="7" name="Date Placeholder 6">
            <a:extLst>
              <a:ext uri="{FF2B5EF4-FFF2-40B4-BE49-F238E27FC236}">
                <a16:creationId xmlns:a16="http://schemas.microsoft.com/office/drawing/2014/main" id="{405903E7-1CD1-78A9-A8C6-D4E8679956F2}"/>
              </a:ext>
            </a:extLst>
          </p:cNvPr>
          <p:cNvSpPr>
            <a:spLocks noGrp="1"/>
          </p:cNvSpPr>
          <p:nvPr>
            <p:ph type="dt" sz="half" idx="2"/>
          </p:nvPr>
        </p:nvSpPr>
        <p:spPr>
          <a:xfrm>
            <a:off x="9394825" y="6546850"/>
            <a:ext cx="2014538" cy="155574"/>
          </a:xfrm>
          <a:prstGeom prst="rect">
            <a:avLst/>
          </a:prstGeom>
        </p:spPr>
        <p:txBody>
          <a:bodyPr vert="horz" lIns="0" tIns="0" rIns="0" bIns="0" rtlCol="0" anchor="b" anchorCtr="0"/>
          <a:lstStyle>
            <a:lvl1pPr algn="r">
              <a:defRPr sz="800">
                <a:solidFill>
                  <a:schemeClr val="tx1"/>
                </a:solidFill>
              </a:defRPr>
            </a:lvl1pPr>
            <a:lvl2pPr marL="0" algn="r">
              <a:defRPr sz="800"/>
            </a:lvl2pPr>
            <a:lvl3pPr marL="0" algn="r">
              <a:defRPr sz="800"/>
            </a:lvl3pPr>
            <a:lvl4pPr marL="0" algn="r">
              <a:defRPr sz="800"/>
            </a:lvl4pPr>
            <a:lvl5pPr marL="0" algn="r">
              <a:defRPr sz="800"/>
            </a:lvl5pPr>
            <a:lvl6pPr marL="0" algn="r">
              <a:defRPr sz="800"/>
            </a:lvl6pPr>
            <a:lvl7pPr marL="0" algn="r">
              <a:defRPr sz="800"/>
            </a:lvl7pPr>
            <a:lvl8pPr marL="0" algn="r">
              <a:defRPr sz="800"/>
            </a:lvl8pPr>
            <a:lvl9pPr marL="0" algn="r">
              <a:defRPr sz="800"/>
            </a:lvl9pPr>
          </a:lstStyle>
          <a:p>
            <a:r>
              <a:rPr lang="sv-SE"/>
              <a:t>September 2024</a:t>
            </a:r>
            <a:endParaRPr lang="en-US"/>
          </a:p>
        </p:txBody>
      </p:sp>
      <p:cxnSp>
        <p:nvCxnSpPr>
          <p:cNvPr id="14" name="Straight Connector 13">
            <a:extLst>
              <a:ext uri="{FF2B5EF4-FFF2-40B4-BE49-F238E27FC236}">
                <a16:creationId xmlns:a16="http://schemas.microsoft.com/office/drawing/2014/main" id="{79A8AD1F-BF14-627F-8D41-EBB4EC1E2ADE}"/>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BB51D1C0-D8BC-9513-5B67-81D7D103DD7D}"/>
              </a:ext>
            </a:extLst>
          </p:cNvPr>
          <p:cNvSpPr txBox="1">
            <a:spLocks/>
          </p:cNvSpPr>
          <p:nvPr userDrawn="1"/>
        </p:nvSpPr>
        <p:spPr>
          <a:xfrm>
            <a:off x="454985" y="6546849"/>
            <a:ext cx="454450" cy="155574"/>
          </a:xfrm>
          <a:prstGeom prst="rect">
            <a:avLst/>
          </a:prstGeom>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t>Ve</a:t>
            </a:r>
            <a:r>
              <a:rPr lang="en-US" b="1" spc="0" baseline="0" dirty="0"/>
              <a:t>rian</a:t>
            </a:r>
          </a:p>
        </p:txBody>
      </p:sp>
    </p:spTree>
    <p:extLst>
      <p:ext uri="{BB962C8B-B14F-4D97-AF65-F5344CB8AC3E}">
        <p14:creationId xmlns:p14="http://schemas.microsoft.com/office/powerpoint/2010/main" val="680441692"/>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67" r:id="rId3"/>
  </p:sldLayoutIdLst>
  <p:hf hdr="0"/>
  <p:txStyles>
    <p:titleStyle>
      <a:lvl1pPr algn="l" defTabSz="914400" rtl="0" eaLnBrk="1" latinLnBrk="0" hangingPunct="1">
        <a:lnSpc>
          <a:spcPct val="100000"/>
        </a:lnSpc>
        <a:spcBef>
          <a:spcPct val="0"/>
        </a:spcBef>
        <a:buNone/>
        <a:defRPr sz="3200" b="0" i="0" kern="1200">
          <a:solidFill>
            <a:schemeClr val="tx2"/>
          </a:solidFill>
          <a:latin typeface="Georgia" panose="02040502050405020303" pitchFamily="18" charset="0"/>
          <a:ea typeface="Georgia" panose="02040502050405020303" pitchFamily="18" charset="0"/>
          <a:cs typeface="Segoe UI" panose="020B0502040204020203"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84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8400" indent="-1584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08" userDrawn="1">
          <p15:clr>
            <a:srgbClr val="F26B43"/>
          </p15:clr>
        </p15:guide>
        <p15:guide id="12" pos="3912" userDrawn="1">
          <p15:clr>
            <a:srgbClr val="F26B43"/>
          </p15:clr>
        </p15:guide>
        <p15:guide id="13" pos="7388" userDrawn="1">
          <p15:clr>
            <a:srgbClr val="F26B43"/>
          </p15:clr>
        </p15:guide>
        <p15:guide id="15" pos="4976" userDrawn="1">
          <p15:clr>
            <a:srgbClr val="F26B43"/>
          </p15:clr>
        </p15:guide>
        <p15:guide id="16" pos="5118" userDrawn="1">
          <p15:clr>
            <a:srgbClr val="F26B43"/>
          </p15:clr>
        </p15:guide>
        <p15:guide id="25" orient="horz" pos="264" userDrawn="1">
          <p15:clr>
            <a:srgbClr val="F26B43"/>
          </p15:clr>
        </p15:guide>
        <p15:guide id="31" orient="horz" pos="4122" userDrawn="1">
          <p15:clr>
            <a:srgbClr val="F26B43"/>
          </p15:clr>
        </p15:guide>
        <p15:guide id="32" orient="horz" pos="4038" userDrawn="1">
          <p15:clr>
            <a:srgbClr val="F26B43"/>
          </p15:clr>
        </p15:guide>
        <p15:guide id="37" pos="2562" userDrawn="1">
          <p15:clr>
            <a:srgbClr val="F26B43"/>
          </p15:clr>
        </p15:guide>
        <p15:guide id="40" pos="3768" userDrawn="1">
          <p15:clr>
            <a:srgbClr val="F26B43"/>
          </p15:clr>
        </p15:guide>
        <p15:guide id="49" orient="horz" pos="936" userDrawn="1">
          <p15:clr>
            <a:srgbClr val="F26B43"/>
          </p15:clr>
        </p15:guide>
        <p15:guide id="50" orient="horz" pos="1045" userDrawn="1">
          <p15:clr>
            <a:srgbClr val="F26B43"/>
          </p15:clr>
        </p15:guide>
        <p15:guide id="51" pos="290" userDrawn="1">
          <p15:clr>
            <a:srgbClr val="F26B43"/>
          </p15:clr>
        </p15:guide>
        <p15:guide id="52" pos="953" userDrawn="1">
          <p15:clr>
            <a:srgbClr val="F26B43"/>
          </p15:clr>
        </p15:guide>
        <p15:guide id="53" pos="1100" userDrawn="1">
          <p15:clr>
            <a:srgbClr val="F26B43"/>
          </p15:clr>
        </p15:guide>
        <p15:guide id="54" pos="1758" userDrawn="1">
          <p15:clr>
            <a:srgbClr val="F26B43"/>
          </p15:clr>
        </p15:guide>
        <p15:guide id="55" pos="1900" userDrawn="1">
          <p15:clr>
            <a:srgbClr val="F26B43"/>
          </p15:clr>
        </p15:guide>
        <p15:guide id="56" pos="3370" userDrawn="1">
          <p15:clr>
            <a:srgbClr val="F26B43"/>
          </p15:clr>
        </p15:guide>
        <p15:guide id="57" pos="3510" userDrawn="1">
          <p15:clr>
            <a:srgbClr val="F26B43"/>
          </p15:clr>
        </p15:guide>
        <p15:guide id="58" pos="4168" userDrawn="1">
          <p15:clr>
            <a:srgbClr val="F26B43"/>
          </p15:clr>
        </p15:guide>
        <p15:guide id="59" pos="4310" userDrawn="1">
          <p15:clr>
            <a:srgbClr val="F26B43"/>
          </p15:clr>
        </p15:guide>
        <p15:guide id="60" pos="5774" userDrawn="1">
          <p15:clr>
            <a:srgbClr val="F26B43"/>
          </p15:clr>
        </p15:guide>
        <p15:guide id="61" pos="5918" userDrawn="1">
          <p15:clr>
            <a:srgbClr val="F26B43"/>
          </p15:clr>
        </p15:guide>
        <p15:guide id="62" pos="6582" userDrawn="1">
          <p15:clr>
            <a:srgbClr val="F26B43"/>
          </p15:clr>
        </p15:guide>
        <p15:guide id="63" pos="672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0374" y="419101"/>
            <a:ext cx="11268076" cy="645075"/>
          </a:xfrm>
          <a:prstGeom prst="rect">
            <a:avLst/>
          </a:prstGeom>
        </p:spPr>
        <p:txBody>
          <a:bodyPr vert="horz" lIns="0" tIns="9144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460375" y="1667435"/>
            <a:ext cx="11268076" cy="474606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Test</a:t>
            </a:r>
          </a:p>
          <a:p>
            <a:pPr lvl="3"/>
            <a:r>
              <a:rPr lang="en-US"/>
              <a:t>Test</a:t>
            </a:r>
          </a:p>
          <a:p>
            <a:pPr lvl="4"/>
            <a:r>
              <a:rPr lang="en-US"/>
              <a:t>Test</a:t>
            </a:r>
          </a:p>
          <a:p>
            <a:pPr lvl="5"/>
            <a:r>
              <a:rPr lang="en-US"/>
              <a:t>Test</a:t>
            </a:r>
          </a:p>
          <a:p>
            <a:pPr lvl="6"/>
            <a:r>
              <a:rPr lang="en-US"/>
              <a:t>Test</a:t>
            </a:r>
          </a:p>
          <a:p>
            <a:pPr lvl="7"/>
            <a:r>
              <a:rPr lang="en-US"/>
              <a:t>Test</a:t>
            </a:r>
          </a:p>
        </p:txBody>
      </p:sp>
      <p:sp>
        <p:nvSpPr>
          <p:cNvPr id="5" name="Footer Placeholder 4"/>
          <p:cNvSpPr>
            <a:spLocks noGrp="1"/>
          </p:cNvSpPr>
          <p:nvPr>
            <p:ph type="ftr" sz="quarter" idx="3"/>
          </p:nvPr>
        </p:nvSpPr>
        <p:spPr>
          <a:xfrm>
            <a:off x="1009650" y="6546849"/>
            <a:ext cx="7127875" cy="155574"/>
          </a:xfrm>
          <a:prstGeom prst="rect">
            <a:avLst/>
          </a:prstGeom>
        </p:spPr>
        <p:txBody>
          <a:bodyPr vert="horz" lIns="0" tIns="0" rIns="0" bIns="0" rtlCol="0" anchor="b" anchorCtr="0"/>
          <a:lstStyle>
            <a:lvl1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1pPr>
            <a:lvl2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2pPr>
            <a:lvl3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3pPr>
            <a:lvl4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4pPr>
            <a:lvl5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5pPr>
            <a:lvl6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6pPr>
            <a:lvl7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7pPr>
            <a:lvl8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8pPr>
            <a:lvl9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9pPr>
          </a:lstStyle>
          <a:p>
            <a:r>
              <a:rPr lang="en-US"/>
              <a:t>Trakasseribarometern 2024</a:t>
            </a:r>
          </a:p>
        </p:txBody>
      </p:sp>
      <p:sp>
        <p:nvSpPr>
          <p:cNvPr id="6" name="Slide Number Placeholder 5"/>
          <p:cNvSpPr>
            <a:spLocks noGrp="1"/>
          </p:cNvSpPr>
          <p:nvPr>
            <p:ph type="sldNum" sz="quarter" idx="4"/>
          </p:nvPr>
        </p:nvSpPr>
        <p:spPr>
          <a:xfrm>
            <a:off x="11509579" y="6546850"/>
            <a:ext cx="218871" cy="155574"/>
          </a:xfrm>
          <a:prstGeom prst="rect">
            <a:avLst/>
          </a:prstGeom>
        </p:spPr>
        <p:txBody>
          <a:bodyPr vert="horz" lIns="0" tIns="0" rIns="0" bIns="0" rtlCol="0" anchor="b" anchorCtr="0"/>
          <a:lstStyle>
            <a:lvl1pPr algn="r">
              <a:defRPr sz="800" b="1" i="0">
                <a:solidFill>
                  <a:schemeClr val="tx1"/>
                </a:solidFill>
                <a:latin typeface="+mn-lt"/>
                <a:ea typeface="Verdana" panose="020B0604030504040204" pitchFamily="34" charset="0"/>
                <a:cs typeface="Verdana" panose="020B0604030504040204" pitchFamily="34" charset="0"/>
              </a:defRPr>
            </a:lvl1pPr>
            <a:lvl2pPr marL="0" algn="r">
              <a:defRPr sz="800" b="1" i="0">
                <a:solidFill>
                  <a:schemeClr val="tx2"/>
                </a:solidFill>
                <a:latin typeface="+mn-lt"/>
                <a:ea typeface="Verdana" panose="020B0604030504040204" pitchFamily="34" charset="0"/>
                <a:cs typeface="Verdana" panose="020B0604030504040204" pitchFamily="34" charset="0"/>
              </a:defRPr>
            </a:lvl2pPr>
            <a:lvl3pPr marL="0" algn="r">
              <a:defRPr sz="800" b="1" i="0">
                <a:solidFill>
                  <a:schemeClr val="tx1"/>
                </a:solidFill>
                <a:latin typeface="+mn-lt"/>
                <a:ea typeface="Verdana" panose="020B0604030504040204" pitchFamily="34" charset="0"/>
                <a:cs typeface="Verdana" panose="020B0604030504040204" pitchFamily="34" charset="0"/>
              </a:defRPr>
            </a:lvl3pPr>
            <a:lvl4pPr marL="0" algn="r">
              <a:defRPr sz="800" b="1" i="0">
                <a:solidFill>
                  <a:schemeClr val="tx2"/>
                </a:solidFill>
                <a:latin typeface="+mn-lt"/>
                <a:ea typeface="Verdana" panose="020B0604030504040204" pitchFamily="34" charset="0"/>
                <a:cs typeface="Verdana" panose="020B0604030504040204" pitchFamily="34" charset="0"/>
              </a:defRPr>
            </a:lvl4pPr>
            <a:lvl5pPr marL="0" algn="r">
              <a:defRPr sz="800" b="1" i="0">
                <a:solidFill>
                  <a:schemeClr val="tx2"/>
                </a:solidFill>
                <a:latin typeface="+mn-lt"/>
                <a:ea typeface="Verdana" panose="020B0604030504040204" pitchFamily="34" charset="0"/>
                <a:cs typeface="Verdana" panose="020B0604030504040204" pitchFamily="34" charset="0"/>
              </a:defRPr>
            </a:lvl5pPr>
            <a:lvl6pPr marL="0" algn="r">
              <a:defRPr sz="800" b="1" i="0">
                <a:solidFill>
                  <a:schemeClr val="tx2"/>
                </a:solidFill>
                <a:latin typeface="+mn-lt"/>
                <a:ea typeface="Verdana" panose="020B0604030504040204" pitchFamily="34" charset="0"/>
                <a:cs typeface="Verdana" panose="020B0604030504040204" pitchFamily="34" charset="0"/>
              </a:defRPr>
            </a:lvl6pPr>
            <a:lvl7pPr marL="0" algn="r">
              <a:defRPr sz="800" b="1" i="0">
                <a:solidFill>
                  <a:schemeClr val="tx2"/>
                </a:solidFill>
                <a:latin typeface="+mn-lt"/>
                <a:ea typeface="Verdana" panose="020B0604030504040204" pitchFamily="34" charset="0"/>
                <a:cs typeface="Verdana" panose="020B0604030504040204" pitchFamily="34" charset="0"/>
              </a:defRPr>
            </a:lvl7pPr>
            <a:lvl8pPr marL="0" algn="r">
              <a:defRPr sz="800" b="1" i="0">
                <a:solidFill>
                  <a:schemeClr val="tx2"/>
                </a:solidFill>
                <a:latin typeface="+mn-lt"/>
                <a:ea typeface="Verdana" panose="020B0604030504040204" pitchFamily="34" charset="0"/>
                <a:cs typeface="Verdana" panose="020B0604030504040204" pitchFamily="34" charset="0"/>
              </a:defRPr>
            </a:lvl8pPr>
            <a:lvl9pPr marL="0" algn="r">
              <a:defRPr sz="800" b="1" i="0">
                <a:solidFill>
                  <a:schemeClr val="tx2"/>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a:p>
        </p:txBody>
      </p:sp>
      <p:sp>
        <p:nvSpPr>
          <p:cNvPr id="7" name="Date Placeholder 6">
            <a:extLst>
              <a:ext uri="{FF2B5EF4-FFF2-40B4-BE49-F238E27FC236}">
                <a16:creationId xmlns:a16="http://schemas.microsoft.com/office/drawing/2014/main" id="{405903E7-1CD1-78A9-A8C6-D4E8679956F2}"/>
              </a:ext>
            </a:extLst>
          </p:cNvPr>
          <p:cNvSpPr>
            <a:spLocks noGrp="1"/>
          </p:cNvSpPr>
          <p:nvPr>
            <p:ph type="dt" sz="half" idx="2"/>
          </p:nvPr>
        </p:nvSpPr>
        <p:spPr>
          <a:xfrm>
            <a:off x="9394825" y="6546850"/>
            <a:ext cx="2014538" cy="155574"/>
          </a:xfrm>
          <a:prstGeom prst="rect">
            <a:avLst/>
          </a:prstGeom>
        </p:spPr>
        <p:txBody>
          <a:bodyPr vert="horz" lIns="0" tIns="0" rIns="0" bIns="0" rtlCol="0" anchor="b" anchorCtr="0"/>
          <a:lstStyle>
            <a:lvl1pPr algn="r">
              <a:defRPr sz="800">
                <a:solidFill>
                  <a:schemeClr val="tx1"/>
                </a:solidFill>
              </a:defRPr>
            </a:lvl1pPr>
            <a:lvl2pPr marL="0" algn="r">
              <a:defRPr sz="800"/>
            </a:lvl2pPr>
            <a:lvl3pPr marL="0" algn="r">
              <a:defRPr sz="800"/>
            </a:lvl3pPr>
            <a:lvl4pPr marL="0" algn="r">
              <a:defRPr sz="800"/>
            </a:lvl4pPr>
            <a:lvl5pPr marL="0" algn="r">
              <a:defRPr sz="800"/>
            </a:lvl5pPr>
            <a:lvl6pPr marL="0" algn="r">
              <a:defRPr sz="800"/>
            </a:lvl6pPr>
            <a:lvl7pPr marL="0" algn="r">
              <a:defRPr sz="800"/>
            </a:lvl7pPr>
            <a:lvl8pPr marL="0" algn="r">
              <a:defRPr sz="800"/>
            </a:lvl8pPr>
            <a:lvl9pPr marL="0" algn="r">
              <a:defRPr sz="800"/>
            </a:lvl9pPr>
          </a:lstStyle>
          <a:p>
            <a:r>
              <a:rPr lang="sv-SE"/>
              <a:t>September 2024</a:t>
            </a:r>
            <a:endParaRPr lang="en-US"/>
          </a:p>
        </p:txBody>
      </p:sp>
      <p:cxnSp>
        <p:nvCxnSpPr>
          <p:cNvPr id="14" name="Straight Connector 13">
            <a:extLst>
              <a:ext uri="{FF2B5EF4-FFF2-40B4-BE49-F238E27FC236}">
                <a16:creationId xmlns:a16="http://schemas.microsoft.com/office/drawing/2014/main" id="{79A8AD1F-BF14-627F-8D41-EBB4EC1E2ADE}"/>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EF11F5BD-5F0A-0D1C-50E6-548F0E3465E0}"/>
              </a:ext>
            </a:extLst>
          </p:cNvPr>
          <p:cNvSpPr txBox="1">
            <a:spLocks/>
          </p:cNvSpPr>
          <p:nvPr userDrawn="1"/>
        </p:nvSpPr>
        <p:spPr>
          <a:xfrm>
            <a:off x="454985" y="6546849"/>
            <a:ext cx="454450" cy="155574"/>
          </a:xfrm>
          <a:prstGeom prst="rect">
            <a:avLst/>
          </a:prstGeom>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t>Ve</a:t>
            </a:r>
            <a:r>
              <a:rPr lang="en-US" b="1" spc="0" baseline="0" dirty="0"/>
              <a:t>rian</a:t>
            </a:r>
          </a:p>
        </p:txBody>
      </p:sp>
    </p:spTree>
    <p:extLst>
      <p:ext uri="{BB962C8B-B14F-4D97-AF65-F5344CB8AC3E}">
        <p14:creationId xmlns:p14="http://schemas.microsoft.com/office/powerpoint/2010/main" val="2722297480"/>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 id="2147484005" r:id="rId13"/>
    <p:sldLayoutId id="2147484006" r:id="rId14"/>
    <p:sldLayoutId id="2147484007" r:id="rId15"/>
    <p:sldLayoutId id="2147484008" r:id="rId16"/>
    <p:sldLayoutId id="2147484009" r:id="rId17"/>
    <p:sldLayoutId id="2147484010" r:id="rId18"/>
    <p:sldLayoutId id="2147484011" r:id="rId19"/>
    <p:sldLayoutId id="2147484012" r:id="rId20"/>
    <p:sldLayoutId id="2147484013" r:id="rId21"/>
    <p:sldLayoutId id="2147484014" r:id="rId22"/>
    <p:sldLayoutId id="2147484015" r:id="rId23"/>
    <p:sldLayoutId id="2147484016" r:id="rId24"/>
    <p:sldLayoutId id="2147484017" r:id="rId25"/>
    <p:sldLayoutId id="2147484018" r:id="rId26"/>
    <p:sldLayoutId id="2147484019" r:id="rId27"/>
    <p:sldLayoutId id="2147484020" r:id="rId28"/>
    <p:sldLayoutId id="2147484021" r:id="rId29"/>
  </p:sldLayoutIdLst>
  <p:hf hdr="0"/>
  <p:txStyles>
    <p:titleStyle>
      <a:lvl1pPr algn="l" defTabSz="914400" rtl="0" eaLnBrk="1" latinLnBrk="0" hangingPunct="1">
        <a:lnSpc>
          <a:spcPct val="100000"/>
        </a:lnSpc>
        <a:spcBef>
          <a:spcPct val="0"/>
        </a:spcBef>
        <a:buNone/>
        <a:defRPr sz="3200" b="0" i="0" kern="1200">
          <a:solidFill>
            <a:schemeClr val="tx2"/>
          </a:solidFill>
          <a:latin typeface="Georgia" panose="02040502050405020303" pitchFamily="18" charset="0"/>
          <a:ea typeface="Georgia" panose="02040502050405020303" pitchFamily="18" charset="0"/>
          <a:cs typeface="Segoe UI" panose="020B0502040204020203"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08">
          <p15:clr>
            <a:srgbClr val="F26B43"/>
          </p15:clr>
        </p15:guide>
        <p15:guide id="12" pos="3912">
          <p15:clr>
            <a:srgbClr val="F26B43"/>
          </p15:clr>
        </p15:guide>
        <p15:guide id="13" pos="7388">
          <p15:clr>
            <a:srgbClr val="F26B43"/>
          </p15:clr>
        </p15:guide>
        <p15:guide id="15" pos="4976">
          <p15:clr>
            <a:srgbClr val="F26B43"/>
          </p15:clr>
        </p15:guide>
        <p15:guide id="16" pos="5118">
          <p15:clr>
            <a:srgbClr val="F26B43"/>
          </p15:clr>
        </p15:guide>
        <p15:guide id="25" orient="horz" pos="264">
          <p15:clr>
            <a:srgbClr val="F26B43"/>
          </p15:clr>
        </p15:guide>
        <p15:guide id="31" orient="horz" pos="4122">
          <p15:clr>
            <a:srgbClr val="F26B43"/>
          </p15:clr>
        </p15:guide>
        <p15:guide id="32" orient="horz" pos="4038">
          <p15:clr>
            <a:srgbClr val="F26B43"/>
          </p15:clr>
        </p15:guide>
        <p15:guide id="37" pos="2562">
          <p15:clr>
            <a:srgbClr val="F26B43"/>
          </p15:clr>
        </p15:guide>
        <p15:guide id="40" pos="3768">
          <p15:clr>
            <a:srgbClr val="F26B43"/>
          </p15:clr>
        </p15:guide>
        <p15:guide id="49" orient="horz" pos="936">
          <p15:clr>
            <a:srgbClr val="F26B43"/>
          </p15:clr>
        </p15:guide>
        <p15:guide id="50" orient="horz" pos="1045">
          <p15:clr>
            <a:srgbClr val="F26B43"/>
          </p15:clr>
        </p15:guide>
        <p15:guide id="51" pos="290">
          <p15:clr>
            <a:srgbClr val="F26B43"/>
          </p15:clr>
        </p15:guide>
        <p15:guide id="52" pos="953">
          <p15:clr>
            <a:srgbClr val="F26B43"/>
          </p15:clr>
        </p15:guide>
        <p15:guide id="53" pos="1100">
          <p15:clr>
            <a:srgbClr val="F26B43"/>
          </p15:clr>
        </p15:guide>
        <p15:guide id="54" pos="1758">
          <p15:clr>
            <a:srgbClr val="F26B43"/>
          </p15:clr>
        </p15:guide>
        <p15:guide id="55" pos="1900">
          <p15:clr>
            <a:srgbClr val="F26B43"/>
          </p15:clr>
        </p15:guide>
        <p15:guide id="56" pos="3370">
          <p15:clr>
            <a:srgbClr val="F26B43"/>
          </p15:clr>
        </p15:guide>
        <p15:guide id="57" pos="3510">
          <p15:clr>
            <a:srgbClr val="F26B43"/>
          </p15:clr>
        </p15:guide>
        <p15:guide id="58" pos="4168">
          <p15:clr>
            <a:srgbClr val="F26B43"/>
          </p15:clr>
        </p15:guide>
        <p15:guide id="59" pos="4310">
          <p15:clr>
            <a:srgbClr val="F26B43"/>
          </p15:clr>
        </p15:guide>
        <p15:guide id="60" pos="5774">
          <p15:clr>
            <a:srgbClr val="F26B43"/>
          </p15:clr>
        </p15:guide>
        <p15:guide id="61" pos="5918">
          <p15:clr>
            <a:srgbClr val="F26B43"/>
          </p15:clr>
        </p15:guide>
        <p15:guide id="62" pos="6582">
          <p15:clr>
            <a:srgbClr val="F26B43"/>
          </p15:clr>
        </p15:guide>
        <p15:guide id="63" pos="672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5.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55.xml"/><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55.xml"/><Relationship Id="rId4" Type="http://schemas.openxmlformats.org/officeDocument/2006/relationships/chart" Target="../charts/char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55.xml"/><Relationship Id="rId4" Type="http://schemas.openxmlformats.org/officeDocument/2006/relationships/chart" Target="../charts/chart11.xml"/></Relationships>
</file>

<file path=ppt/slides/_rels/slide21.xml.rels><?xml version="1.0" encoding="UTF-8" standalone="yes"?>
<Relationships xmlns="http://schemas.openxmlformats.org/package/2006/relationships"><Relationship Id="rId2" Type="http://schemas.openxmlformats.org/officeDocument/2006/relationships/hyperlink" Target="https://www.veriangroup.com/insights/thought-leadership/trakasseribarometern" TargetMode="Externa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hyperlink" Target="mailto:anton.wallin@veriangroup.com" TargetMode="External"/><Relationship Id="rId2" Type="http://schemas.openxmlformats.org/officeDocument/2006/relationships/notesSlide" Target="../notesSlides/notesSlide3.xml"/><Relationship Id="rId1" Type="http://schemas.openxmlformats.org/officeDocument/2006/relationships/slideLayout" Target="../slideLayouts/slideLayout58.xml"/><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hyperlink" Target="https://www.veriangroup.com/insights/thought-leadership/trakasseribarometern" TargetMode="External"/><Relationship Id="rId2" Type="http://schemas.openxmlformats.org/officeDocument/2006/relationships/notesSlide" Target="../notesSlides/notesSlide4.xml"/><Relationship Id="rId1" Type="http://schemas.openxmlformats.org/officeDocument/2006/relationships/slideLayout" Target="../slideLayouts/slideLayout58.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road with many cubes on it&#10;&#10;Description automatically generated with medium confidence">
            <a:extLst>
              <a:ext uri="{FF2B5EF4-FFF2-40B4-BE49-F238E27FC236}">
                <a16:creationId xmlns:a16="http://schemas.microsoft.com/office/drawing/2014/main" id="{D91105E2-837A-5BBF-0292-E92BD2A248CE}"/>
              </a:ext>
            </a:extLst>
          </p:cNvPr>
          <p:cNvPicPr>
            <a:picLocks noGrp="1" noChangeAspect="1"/>
          </p:cNvPicPr>
          <p:nvPr>
            <p:ph type="pic" sz="quarter" idx="24"/>
          </p:nvPr>
        </p:nvPicPr>
        <p:blipFill rotWithShape="1">
          <a:blip r:embed="rId3">
            <a:extLst>
              <a:ext uri="{28A0092B-C50C-407E-A947-70E740481C1C}">
                <a14:useLocalDpi xmlns:a14="http://schemas.microsoft.com/office/drawing/2010/main" val="0"/>
              </a:ext>
            </a:extLst>
          </a:blip>
          <a:srcRect l="14645" t="12316" r="144" b="23693"/>
          <a:stretch/>
        </p:blipFill>
        <p:spPr>
          <a:xfrm>
            <a:off x="0" y="0"/>
            <a:ext cx="12192000" cy="6858000"/>
          </a:xfrm>
        </p:spPr>
      </p:pic>
      <p:sp>
        <p:nvSpPr>
          <p:cNvPr id="3" name="Platshållare för text 2">
            <a:extLst>
              <a:ext uri="{FF2B5EF4-FFF2-40B4-BE49-F238E27FC236}">
                <a16:creationId xmlns:a16="http://schemas.microsoft.com/office/drawing/2014/main" id="{8B8FB9A8-B880-4C06-96E1-43CF2DC5EB85}"/>
              </a:ext>
            </a:extLst>
          </p:cNvPr>
          <p:cNvSpPr>
            <a:spLocks noGrp="1"/>
          </p:cNvSpPr>
          <p:nvPr>
            <p:ph type="body" sz="quarter" idx="19"/>
          </p:nvPr>
        </p:nvSpPr>
        <p:spPr/>
        <p:txBody>
          <a:bodyPr anchor="t">
            <a:normAutofit/>
          </a:bodyPr>
          <a:lstStyle/>
          <a:p>
            <a:pPr>
              <a:spcAft>
                <a:spcPts val="600"/>
              </a:spcAft>
            </a:pPr>
            <a:r>
              <a:rPr lang="sv-SE" dirty="0">
                <a:solidFill>
                  <a:schemeClr val="bg1"/>
                </a:solidFill>
              </a:rPr>
              <a:t>Rapport särskilt framtagen för Handelsanställdas förbund</a:t>
            </a:r>
          </a:p>
          <a:p>
            <a:pPr>
              <a:spcAft>
                <a:spcPts val="600"/>
              </a:spcAft>
            </a:pPr>
            <a:endParaRPr lang="sv-SE" dirty="0">
              <a:solidFill>
                <a:schemeClr val="bg1"/>
              </a:solidFill>
            </a:endParaRPr>
          </a:p>
        </p:txBody>
      </p:sp>
      <p:sp>
        <p:nvSpPr>
          <p:cNvPr id="30" name="Platshållare för text 29">
            <a:extLst>
              <a:ext uri="{FF2B5EF4-FFF2-40B4-BE49-F238E27FC236}">
                <a16:creationId xmlns:a16="http://schemas.microsoft.com/office/drawing/2014/main" id="{82531C98-556B-A3E8-E283-399A659A6CE0}"/>
              </a:ext>
            </a:extLst>
          </p:cNvPr>
          <p:cNvSpPr>
            <a:spLocks noGrp="1"/>
          </p:cNvSpPr>
          <p:nvPr>
            <p:ph type="body" sz="quarter" idx="26"/>
          </p:nvPr>
        </p:nvSpPr>
        <p:spPr/>
        <p:txBody>
          <a:bodyPr/>
          <a:lstStyle/>
          <a:p>
            <a:r>
              <a:rPr lang="sv-SE" dirty="0">
                <a:solidFill>
                  <a:schemeClr val="bg1"/>
                </a:solidFill>
              </a:rPr>
              <a:t>Anton Wallin</a:t>
            </a:r>
          </a:p>
          <a:p>
            <a:r>
              <a:rPr lang="sv-SE" dirty="0">
                <a:solidFill>
                  <a:schemeClr val="bg1"/>
                </a:solidFill>
              </a:rPr>
              <a:t>Sonja von Lochow</a:t>
            </a:r>
          </a:p>
        </p:txBody>
      </p:sp>
      <p:sp>
        <p:nvSpPr>
          <p:cNvPr id="29" name="Platshållare för text 28">
            <a:extLst>
              <a:ext uri="{FF2B5EF4-FFF2-40B4-BE49-F238E27FC236}">
                <a16:creationId xmlns:a16="http://schemas.microsoft.com/office/drawing/2014/main" id="{D8B499E1-9579-FF79-F4AF-12B4EFD80662}"/>
              </a:ext>
            </a:extLst>
          </p:cNvPr>
          <p:cNvSpPr>
            <a:spLocks noGrp="1"/>
          </p:cNvSpPr>
          <p:nvPr>
            <p:ph type="body" sz="quarter" idx="22"/>
          </p:nvPr>
        </p:nvSpPr>
        <p:spPr/>
        <p:txBody>
          <a:bodyPr/>
          <a:lstStyle/>
          <a:p>
            <a:endParaRPr lang="sv-SE" dirty="0"/>
          </a:p>
        </p:txBody>
      </p:sp>
      <p:sp>
        <p:nvSpPr>
          <p:cNvPr id="31" name="Platshållare för text 30">
            <a:extLst>
              <a:ext uri="{FF2B5EF4-FFF2-40B4-BE49-F238E27FC236}">
                <a16:creationId xmlns:a16="http://schemas.microsoft.com/office/drawing/2014/main" id="{13D3CEA1-259D-27B0-529D-4567581A06CC}"/>
              </a:ext>
            </a:extLst>
          </p:cNvPr>
          <p:cNvSpPr>
            <a:spLocks noGrp="1"/>
          </p:cNvSpPr>
          <p:nvPr>
            <p:ph type="body" sz="quarter" idx="27"/>
          </p:nvPr>
        </p:nvSpPr>
        <p:spPr/>
        <p:txBody>
          <a:bodyPr/>
          <a:lstStyle/>
          <a:p>
            <a:endParaRPr lang="sv-SE" dirty="0"/>
          </a:p>
        </p:txBody>
      </p:sp>
      <p:sp>
        <p:nvSpPr>
          <p:cNvPr id="32" name="Platshållare för text 31">
            <a:extLst>
              <a:ext uri="{FF2B5EF4-FFF2-40B4-BE49-F238E27FC236}">
                <a16:creationId xmlns:a16="http://schemas.microsoft.com/office/drawing/2014/main" id="{9F4C9877-9782-8696-E96B-5812A5DC14A3}"/>
              </a:ext>
            </a:extLst>
          </p:cNvPr>
          <p:cNvSpPr>
            <a:spLocks noGrp="1"/>
          </p:cNvSpPr>
          <p:nvPr>
            <p:ph type="body" sz="quarter" idx="28"/>
          </p:nvPr>
        </p:nvSpPr>
        <p:spPr/>
        <p:txBody>
          <a:bodyPr/>
          <a:lstStyle/>
          <a:p>
            <a:r>
              <a:rPr lang="sv-SE" dirty="0">
                <a:solidFill>
                  <a:schemeClr val="bg1"/>
                </a:solidFill>
              </a:rPr>
              <a:t>September 2024</a:t>
            </a:r>
          </a:p>
        </p:txBody>
      </p:sp>
      <p:sp>
        <p:nvSpPr>
          <p:cNvPr id="34" name="Platshållare för text 33">
            <a:extLst>
              <a:ext uri="{FF2B5EF4-FFF2-40B4-BE49-F238E27FC236}">
                <a16:creationId xmlns:a16="http://schemas.microsoft.com/office/drawing/2014/main" id="{98DE5AAC-2CA0-458C-8264-386EED453419}"/>
              </a:ext>
            </a:extLst>
          </p:cNvPr>
          <p:cNvSpPr>
            <a:spLocks noGrp="1"/>
          </p:cNvSpPr>
          <p:nvPr>
            <p:ph type="body" sz="quarter" idx="29"/>
          </p:nvPr>
        </p:nvSpPr>
        <p:spPr/>
        <p:txBody>
          <a:bodyPr/>
          <a:lstStyle/>
          <a:p>
            <a:r>
              <a:rPr lang="sv-SE" dirty="0">
                <a:solidFill>
                  <a:schemeClr val="bg1"/>
                </a:solidFill>
              </a:rPr>
              <a:t>Trakasseri-barometern 2024</a:t>
            </a:r>
          </a:p>
        </p:txBody>
      </p:sp>
      <p:sp>
        <p:nvSpPr>
          <p:cNvPr id="33" name="Slide Number Placeholder 2">
            <a:extLst>
              <a:ext uri="{FF2B5EF4-FFF2-40B4-BE49-F238E27FC236}">
                <a16:creationId xmlns:a16="http://schemas.microsoft.com/office/drawing/2014/main" id="{8C3E365F-32D4-9BA6-2122-1645B044DD70}"/>
              </a:ext>
            </a:extLst>
          </p:cNvPr>
          <p:cNvSpPr>
            <a:spLocks noGrp="1"/>
          </p:cNvSpPr>
          <p:nvPr>
            <p:ph type="sldNum" sz="quarter" idx="4294967295"/>
          </p:nvPr>
        </p:nvSpPr>
        <p:spPr>
          <a:xfrm>
            <a:off x="11972925" y="6546850"/>
            <a:ext cx="219075" cy="155575"/>
          </a:xfrm>
        </p:spPr>
        <p:txBody>
          <a:bodyPr/>
          <a:lstStyle/>
          <a:p>
            <a:pPr>
              <a:spcAft>
                <a:spcPts val="600"/>
              </a:spcAft>
            </a:pPr>
            <a:fld id="{63DCA5C9-2E11-4C67-86EB-AE1DE127DC64}" type="slidenum">
              <a:rPr lang="en-US" smtClean="0"/>
              <a:pPr>
                <a:spcAft>
                  <a:spcPts val="600"/>
                </a:spcAft>
              </a:pPr>
              <a:t>1</a:t>
            </a:fld>
            <a:endParaRPr lang="en-US"/>
          </a:p>
        </p:txBody>
      </p:sp>
      <p:sp>
        <p:nvSpPr>
          <p:cNvPr id="41" name="Slide Number Placeholder 7">
            <a:extLst>
              <a:ext uri="{FF2B5EF4-FFF2-40B4-BE49-F238E27FC236}">
                <a16:creationId xmlns:a16="http://schemas.microsoft.com/office/drawing/2014/main" id="{4417C54F-A8A7-1D1D-39A7-E894A10F2AE2}"/>
              </a:ext>
            </a:extLst>
          </p:cNvPr>
          <p:cNvSpPr>
            <a:spLocks noGrp="1"/>
          </p:cNvSpPr>
          <p:nvPr>
            <p:ph type="sldNum" sz="quarter" idx="4294967295"/>
          </p:nvPr>
        </p:nvSpPr>
        <p:spPr>
          <a:xfrm>
            <a:off x="11972925" y="6546850"/>
            <a:ext cx="219075" cy="155575"/>
          </a:xfrm>
        </p:spPr>
        <p:txBody>
          <a:bodyPr/>
          <a:lstStyle/>
          <a:p>
            <a:pPr>
              <a:spcAft>
                <a:spcPts val="600"/>
              </a:spcAft>
            </a:pPr>
            <a:fld id="{63DCA5C9-2E11-4C67-86EB-AE1DE127DC64}" type="slidenum">
              <a:rPr lang="en-US" smtClean="0"/>
              <a:pPr>
                <a:spcAft>
                  <a:spcPts val="600"/>
                </a:spcAft>
              </a:pPr>
              <a:t>1</a:t>
            </a:fld>
            <a:endParaRPr lang="en-US"/>
          </a:p>
        </p:txBody>
      </p:sp>
      <p:pic>
        <p:nvPicPr>
          <p:cNvPr id="4" name="Picture 4" descr="Handels logotyp - Vit RGB">
            <a:extLst>
              <a:ext uri="{FF2B5EF4-FFF2-40B4-BE49-F238E27FC236}">
                <a16:creationId xmlns:a16="http://schemas.microsoft.com/office/drawing/2014/main" id="{C69640D2-0D74-340B-836C-E7AD083099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1" y="434293"/>
            <a:ext cx="1418092" cy="1221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910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1F90F7-CADF-A486-B228-75C9FCF32678}"/>
              </a:ext>
            </a:extLst>
          </p:cNvPr>
          <p:cNvSpPr>
            <a:spLocks noGrp="1"/>
          </p:cNvSpPr>
          <p:nvPr>
            <p:ph type="body" sz="quarter" idx="19"/>
          </p:nvPr>
        </p:nvSpPr>
        <p:spPr/>
        <p:txBody>
          <a:bodyPr/>
          <a:lstStyle/>
          <a:p>
            <a:r>
              <a:rPr lang="sv-SE" dirty="0"/>
              <a:t>Sexuella trakasserier som attitydfråga. Vad tycker den yrkesarbetande allmänheten är okej att säga och göra, även det inte uppskattas av den som står i fokus för uppmärksamheten?</a:t>
            </a:r>
          </a:p>
        </p:txBody>
      </p:sp>
      <p:sp>
        <p:nvSpPr>
          <p:cNvPr id="3" name="Slide Number Placeholder 2">
            <a:extLst>
              <a:ext uri="{FF2B5EF4-FFF2-40B4-BE49-F238E27FC236}">
                <a16:creationId xmlns:a16="http://schemas.microsoft.com/office/drawing/2014/main" id="{DA226A3E-A798-F40E-6EEE-009E836E4FFB}"/>
              </a:ext>
            </a:extLst>
          </p:cNvPr>
          <p:cNvSpPr>
            <a:spLocks noGrp="1"/>
          </p:cNvSpPr>
          <p:nvPr>
            <p:ph type="sldNum" sz="quarter" idx="21"/>
          </p:nvPr>
        </p:nvSpPr>
        <p:spPr/>
        <p:txBody>
          <a:bodyPr/>
          <a:lstStyle/>
          <a:p>
            <a:fld id="{63DCA5C9-2E11-4C67-86EB-AE1DE127DC64}" type="slidenum">
              <a:rPr lang="en-US" smtClean="0"/>
              <a:pPr/>
              <a:t>10</a:t>
            </a:fld>
            <a:endParaRPr lang="en-US"/>
          </a:p>
        </p:txBody>
      </p:sp>
      <p:sp>
        <p:nvSpPr>
          <p:cNvPr id="4" name="Text Placeholder 3">
            <a:extLst>
              <a:ext uri="{FF2B5EF4-FFF2-40B4-BE49-F238E27FC236}">
                <a16:creationId xmlns:a16="http://schemas.microsoft.com/office/drawing/2014/main" id="{CFEFAB7F-B86E-08EA-CC4D-286211268022}"/>
              </a:ext>
            </a:extLst>
          </p:cNvPr>
          <p:cNvSpPr>
            <a:spLocks noGrp="1"/>
          </p:cNvSpPr>
          <p:nvPr>
            <p:ph type="body" sz="quarter" idx="22"/>
          </p:nvPr>
        </p:nvSpPr>
        <p:spPr/>
        <p:txBody>
          <a:bodyPr/>
          <a:lstStyle/>
          <a:p>
            <a:endParaRPr lang="sv-SE"/>
          </a:p>
        </p:txBody>
      </p:sp>
      <p:sp>
        <p:nvSpPr>
          <p:cNvPr id="5" name="Footer Placeholder 4">
            <a:extLst>
              <a:ext uri="{FF2B5EF4-FFF2-40B4-BE49-F238E27FC236}">
                <a16:creationId xmlns:a16="http://schemas.microsoft.com/office/drawing/2014/main" id="{47E9740D-2E84-D6AB-7326-1DBE8010CED6}"/>
              </a:ext>
            </a:extLst>
          </p:cNvPr>
          <p:cNvSpPr>
            <a:spLocks noGrp="1"/>
          </p:cNvSpPr>
          <p:nvPr>
            <p:ph type="ftr" sz="quarter" idx="20"/>
          </p:nvPr>
        </p:nvSpPr>
        <p:spPr/>
        <p:txBody>
          <a:bodyPr/>
          <a:lstStyle/>
          <a:p>
            <a:pPr lvl="8"/>
            <a:r>
              <a:rPr lang="en-US"/>
              <a:t>Trakasseribarometern 2024</a:t>
            </a:r>
            <a:endParaRPr lang="en-US" dirty="0"/>
          </a:p>
        </p:txBody>
      </p:sp>
      <p:sp>
        <p:nvSpPr>
          <p:cNvPr id="6" name="Date Placeholder 5">
            <a:extLst>
              <a:ext uri="{FF2B5EF4-FFF2-40B4-BE49-F238E27FC236}">
                <a16:creationId xmlns:a16="http://schemas.microsoft.com/office/drawing/2014/main" id="{AF19AF85-C383-E872-94A0-ED85EDFD1A4C}"/>
              </a:ext>
            </a:extLst>
          </p:cNvPr>
          <p:cNvSpPr>
            <a:spLocks noGrp="1"/>
          </p:cNvSpPr>
          <p:nvPr>
            <p:ph type="dt" sz="half" idx="23"/>
          </p:nvPr>
        </p:nvSpPr>
        <p:spPr/>
        <p:txBody>
          <a:bodyPr/>
          <a:lstStyle/>
          <a:p>
            <a:r>
              <a:rPr lang="sv-SE"/>
              <a:t>September 2024</a:t>
            </a:r>
            <a:endParaRPr lang="en-US"/>
          </a:p>
        </p:txBody>
      </p:sp>
      <p:sp>
        <p:nvSpPr>
          <p:cNvPr id="7" name="Text Placeholder 6">
            <a:extLst>
              <a:ext uri="{FF2B5EF4-FFF2-40B4-BE49-F238E27FC236}">
                <a16:creationId xmlns:a16="http://schemas.microsoft.com/office/drawing/2014/main" id="{E018C715-05F7-8D24-A7F9-AF053A7E38C2}"/>
              </a:ext>
            </a:extLst>
          </p:cNvPr>
          <p:cNvSpPr>
            <a:spLocks noGrp="1"/>
          </p:cNvSpPr>
          <p:nvPr>
            <p:ph type="body" sz="quarter" idx="28"/>
          </p:nvPr>
        </p:nvSpPr>
        <p:spPr/>
        <p:txBody>
          <a:bodyPr/>
          <a:lstStyle/>
          <a:p>
            <a:r>
              <a:rPr lang="sv-SE" dirty="0"/>
              <a:t>Är detta sexuella trakasserier?</a:t>
            </a:r>
          </a:p>
        </p:txBody>
      </p:sp>
    </p:spTree>
    <p:extLst>
      <p:ext uri="{BB962C8B-B14F-4D97-AF65-F5344CB8AC3E}">
        <p14:creationId xmlns:p14="http://schemas.microsoft.com/office/powerpoint/2010/main" val="1928422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6CC2E4-DBEE-A69F-FDF6-DAA16F2EB619}"/>
              </a:ext>
            </a:extLst>
          </p:cNvPr>
          <p:cNvSpPr>
            <a:spLocks noGrp="1"/>
          </p:cNvSpPr>
          <p:nvPr>
            <p:ph type="body" sz="quarter" idx="22"/>
          </p:nvPr>
        </p:nvSpPr>
        <p:spPr>
          <a:xfrm>
            <a:off x="460374" y="1064176"/>
            <a:ext cx="7677151" cy="307777"/>
          </a:xfrm>
        </p:spPr>
        <p:txBody>
          <a:bodyPr/>
          <a:lstStyle/>
          <a:p>
            <a:r>
              <a:rPr lang="sv-SE" dirty="0"/>
              <a:t>Fördjupning för Handels</a:t>
            </a:r>
          </a:p>
        </p:txBody>
      </p:sp>
      <p:sp>
        <p:nvSpPr>
          <p:cNvPr id="3" name="Slide Number Placeholder 2">
            <a:extLst>
              <a:ext uri="{FF2B5EF4-FFF2-40B4-BE49-F238E27FC236}">
                <a16:creationId xmlns:a16="http://schemas.microsoft.com/office/drawing/2014/main" id="{FC5E2217-ACC1-F33B-FC33-40281A41C843}"/>
              </a:ext>
            </a:extLst>
          </p:cNvPr>
          <p:cNvSpPr>
            <a:spLocks noGrp="1"/>
          </p:cNvSpPr>
          <p:nvPr>
            <p:ph type="sldNum" sz="quarter" idx="16"/>
          </p:nvPr>
        </p:nvSpPr>
        <p:spPr/>
        <p:txBody>
          <a:bodyPr/>
          <a:lstStyle/>
          <a:p>
            <a:fld id="{63DCA5C9-2E11-4C67-86EB-AE1DE127DC64}" type="slidenum">
              <a:rPr lang="en-US" smtClean="0"/>
              <a:pPr/>
              <a:t>11</a:t>
            </a:fld>
            <a:endParaRPr lang="en-US"/>
          </a:p>
        </p:txBody>
      </p:sp>
      <p:sp>
        <p:nvSpPr>
          <p:cNvPr id="4" name="Footer Placeholder 3">
            <a:extLst>
              <a:ext uri="{FF2B5EF4-FFF2-40B4-BE49-F238E27FC236}">
                <a16:creationId xmlns:a16="http://schemas.microsoft.com/office/drawing/2014/main" id="{B62203EB-B49D-120E-2599-652EE90F3D35}"/>
              </a:ext>
            </a:extLst>
          </p:cNvPr>
          <p:cNvSpPr>
            <a:spLocks noGrp="1"/>
          </p:cNvSpPr>
          <p:nvPr>
            <p:ph type="ftr" sz="quarter" idx="23"/>
          </p:nvPr>
        </p:nvSpPr>
        <p:spPr/>
        <p:txBody>
          <a:bodyPr/>
          <a:lstStyle/>
          <a:p>
            <a:r>
              <a:rPr lang="en-US"/>
              <a:t>Trakasseribarometern 2024</a:t>
            </a:r>
            <a:endParaRPr lang="en-US" dirty="0"/>
          </a:p>
        </p:txBody>
      </p:sp>
      <p:sp>
        <p:nvSpPr>
          <p:cNvPr id="5" name="Title 4">
            <a:extLst>
              <a:ext uri="{FF2B5EF4-FFF2-40B4-BE49-F238E27FC236}">
                <a16:creationId xmlns:a16="http://schemas.microsoft.com/office/drawing/2014/main" id="{645B4763-A2BE-E118-F518-C165166D9A67}"/>
              </a:ext>
            </a:extLst>
          </p:cNvPr>
          <p:cNvSpPr>
            <a:spLocks noGrp="1"/>
          </p:cNvSpPr>
          <p:nvPr>
            <p:ph type="title"/>
          </p:nvPr>
        </p:nvSpPr>
        <p:spPr>
          <a:xfrm>
            <a:off x="460374" y="419101"/>
            <a:ext cx="11268076" cy="584775"/>
          </a:xfrm>
        </p:spPr>
        <p:txBody>
          <a:bodyPr/>
          <a:lstStyle/>
          <a:p>
            <a:r>
              <a:rPr lang="sv-SE" dirty="0"/>
              <a:t>Attityder: Är detta sexuella trakasserier, tycker du? </a:t>
            </a:r>
          </a:p>
        </p:txBody>
      </p:sp>
      <p:sp>
        <p:nvSpPr>
          <p:cNvPr id="6" name="Date Placeholder 5">
            <a:extLst>
              <a:ext uri="{FF2B5EF4-FFF2-40B4-BE49-F238E27FC236}">
                <a16:creationId xmlns:a16="http://schemas.microsoft.com/office/drawing/2014/main" id="{7A064531-EE4B-7445-4B80-2B2270E30DB6}"/>
              </a:ext>
            </a:extLst>
          </p:cNvPr>
          <p:cNvSpPr>
            <a:spLocks noGrp="1"/>
          </p:cNvSpPr>
          <p:nvPr>
            <p:ph type="dt" sz="half" idx="24"/>
          </p:nvPr>
        </p:nvSpPr>
        <p:spPr/>
        <p:txBody>
          <a:bodyPr/>
          <a:lstStyle/>
          <a:p>
            <a:r>
              <a:rPr lang="sv-SE"/>
              <a:t>September 2024</a:t>
            </a:r>
            <a:endParaRPr lang="en-US"/>
          </a:p>
        </p:txBody>
      </p:sp>
      <p:sp>
        <p:nvSpPr>
          <p:cNvPr id="7" name="Text Placeholder 6">
            <a:extLst>
              <a:ext uri="{FF2B5EF4-FFF2-40B4-BE49-F238E27FC236}">
                <a16:creationId xmlns:a16="http://schemas.microsoft.com/office/drawing/2014/main" id="{78A73196-0F55-3F71-D9CF-A7F0A537A4E6}"/>
              </a:ext>
            </a:extLst>
          </p:cNvPr>
          <p:cNvSpPr>
            <a:spLocks noGrp="1"/>
          </p:cNvSpPr>
          <p:nvPr>
            <p:ph type="body" sz="quarter" idx="26"/>
          </p:nvPr>
        </p:nvSpPr>
        <p:spPr/>
        <p:txBody>
          <a:bodyPr/>
          <a:lstStyle/>
          <a:p>
            <a:endParaRPr lang="sv-SE"/>
          </a:p>
        </p:txBody>
      </p:sp>
      <p:graphicFrame>
        <p:nvGraphicFramePr>
          <p:cNvPr id="22" name="Platshållare för innehåll 13">
            <a:extLst>
              <a:ext uri="{FF2B5EF4-FFF2-40B4-BE49-F238E27FC236}">
                <a16:creationId xmlns:a16="http://schemas.microsoft.com/office/drawing/2014/main" id="{FDAC0143-5998-DCB4-E662-03C7F9A8D317}"/>
              </a:ext>
            </a:extLst>
          </p:cNvPr>
          <p:cNvGraphicFramePr>
            <a:graphicFrameLocks/>
          </p:cNvGraphicFramePr>
          <p:nvPr>
            <p:extLst>
              <p:ext uri="{D42A27DB-BD31-4B8C-83A1-F6EECF244321}">
                <p14:modId xmlns:p14="http://schemas.microsoft.com/office/powerpoint/2010/main" val="2890477494"/>
              </p:ext>
            </p:extLst>
          </p:nvPr>
        </p:nvGraphicFramePr>
        <p:xfrm>
          <a:off x="343014" y="2805680"/>
          <a:ext cx="8126072" cy="3343275"/>
        </p:xfrm>
        <a:graphic>
          <a:graphicData uri="http://schemas.openxmlformats.org/drawingml/2006/chart">
            <c:chart xmlns:c="http://schemas.openxmlformats.org/drawingml/2006/chart" xmlns:r="http://schemas.openxmlformats.org/officeDocument/2006/relationships" r:id="rId2"/>
          </a:graphicData>
        </a:graphic>
      </p:graphicFrame>
      <p:sp>
        <p:nvSpPr>
          <p:cNvPr id="23" name="Platshållare för innehåll 25">
            <a:extLst>
              <a:ext uri="{FF2B5EF4-FFF2-40B4-BE49-F238E27FC236}">
                <a16:creationId xmlns:a16="http://schemas.microsoft.com/office/drawing/2014/main" id="{6DA68C8D-EC08-DCC1-F45E-E449D6EF4118}"/>
              </a:ext>
            </a:extLst>
          </p:cNvPr>
          <p:cNvSpPr txBox="1">
            <a:spLocks/>
          </p:cNvSpPr>
          <p:nvPr/>
        </p:nvSpPr>
        <p:spPr>
          <a:xfrm>
            <a:off x="9166224" y="2467566"/>
            <a:ext cx="2562225" cy="3786234"/>
          </a:xfrm>
          <a:prstGeom prst="rect">
            <a:avLst/>
          </a:prstGeom>
        </p:spPr>
        <p:txBody>
          <a:bodyPr lIns="0" tIns="0" rIns="0" bIns="0"/>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a:spcAft>
                <a:spcPts val="0"/>
              </a:spcAft>
              <a:defRPr/>
            </a:pPr>
            <a:r>
              <a:rPr kumimoji="0" lang="sv-SE" sz="1100" b="1" i="0" u="none" strike="noStrike" kern="1200" cap="none" spc="0" normalizeH="0" baseline="0" noProof="0" dirty="0">
                <a:ln>
                  <a:noFill/>
                </a:ln>
                <a:solidFill>
                  <a:srgbClr val="000000"/>
                </a:solidFill>
                <a:effectLst/>
                <a:uLnTx/>
                <a:uFillTx/>
                <a:latin typeface="Century Gothic" panose="02116942222400000000"/>
                <a:ea typeface="Roboto"/>
                <a:cs typeface="Segoe UI"/>
              </a:rPr>
              <a:t>Allmänhetens attityder har förändrats. </a:t>
            </a:r>
          </a:p>
          <a:p>
            <a:pPr>
              <a:spcAft>
                <a:spcPts val="0"/>
              </a:spcAft>
              <a:defRPr/>
            </a:pPr>
            <a:r>
              <a:rPr kumimoji="0" lang="sv-SE" sz="1100" b="0" i="0" u="none" strike="noStrike" kern="1200" cap="none" spc="0" normalizeH="0" baseline="0" noProof="0" dirty="0">
                <a:ln>
                  <a:noFill/>
                </a:ln>
                <a:solidFill>
                  <a:srgbClr val="000000"/>
                </a:solidFill>
                <a:effectLst/>
                <a:uLnTx/>
                <a:uFillTx/>
                <a:latin typeface="Century Gothic" panose="02116942222400000000"/>
                <a:ea typeface="Roboto"/>
                <a:cs typeface="Segoe UI"/>
              </a:rPr>
              <a:t>Sedan den första </a:t>
            </a:r>
            <a:r>
              <a:rPr kumimoji="0" lang="sv-SE" sz="1100" b="0" i="0" u="none" strike="noStrike" kern="1200" cap="none" spc="0" normalizeH="0" baseline="0" noProof="0" dirty="0" err="1">
                <a:ln>
                  <a:noFill/>
                </a:ln>
                <a:solidFill>
                  <a:srgbClr val="000000"/>
                </a:solidFill>
                <a:effectLst/>
                <a:uLnTx/>
                <a:uFillTx/>
                <a:latin typeface="Century Gothic" panose="02116942222400000000"/>
                <a:ea typeface="Roboto"/>
                <a:cs typeface="Segoe UI"/>
              </a:rPr>
              <a:t>Trakasseribaro</a:t>
            </a:r>
            <a:r>
              <a:rPr kumimoji="0" lang="sv-SE" sz="1100" b="0" i="0" u="none" strike="noStrike" kern="1200" cap="none" spc="0" normalizeH="0" baseline="0" noProof="0" dirty="0">
                <a:ln>
                  <a:noFill/>
                </a:ln>
                <a:solidFill>
                  <a:srgbClr val="000000"/>
                </a:solidFill>
                <a:effectLst/>
                <a:uLnTx/>
                <a:uFillTx/>
                <a:latin typeface="Century Gothic" panose="02116942222400000000"/>
                <a:ea typeface="Roboto"/>
                <a:cs typeface="Segoe UI"/>
              </a:rPr>
              <a:t>-metern 2018 har allmänhetens medvetenhet</a:t>
            </a:r>
            <a:r>
              <a:rPr lang="sv-SE" sz="1100" dirty="0">
                <a:solidFill>
                  <a:srgbClr val="000000"/>
                </a:solidFill>
                <a:latin typeface="Century Gothic" panose="02116942222400000000"/>
                <a:ea typeface="Roboto"/>
                <a:cs typeface="Segoe UI"/>
              </a:rPr>
              <a:t> </a:t>
            </a:r>
            <a:r>
              <a:rPr kumimoji="0" lang="sv-SE" sz="1100" b="0" i="0" u="none" strike="noStrike" kern="1200" cap="none" spc="0" normalizeH="0" baseline="0" noProof="0" dirty="0">
                <a:ln>
                  <a:noFill/>
                </a:ln>
                <a:solidFill>
                  <a:srgbClr val="000000"/>
                </a:solidFill>
                <a:effectLst/>
                <a:uLnTx/>
                <a:uFillTx/>
                <a:latin typeface="Century Gothic" panose="02116942222400000000"/>
                <a:ea typeface="Roboto"/>
                <a:cs typeface="Segoe UI"/>
              </a:rPr>
              <a:t>ökat om att vissa beteenden kan uppfattas som kränkande. Allt fler tycker nu det är att betrakta som sexuella trakasserier att krama någon, säga till någon att hen är snygg, att hen är sexig eller upprepat kommentera någons klädsel, om man inte säkert vet att det är uppskattat.  </a:t>
            </a:r>
          </a:p>
          <a:p>
            <a:pPr>
              <a:spcAft>
                <a:spcPts val="0"/>
              </a:spcAft>
              <a:defRPr/>
            </a:pPr>
            <a:endParaRPr lang="sv-SE" sz="1100" dirty="0">
              <a:solidFill>
                <a:srgbClr val="000000"/>
              </a:solidFill>
              <a:latin typeface="Century Gothic" panose="02116942222400000000"/>
              <a:ea typeface="Roboto"/>
              <a:cs typeface="Segoe UI"/>
            </a:endParaRPr>
          </a:p>
          <a:p>
            <a:pPr>
              <a:spcAft>
                <a:spcPts val="0"/>
              </a:spcAft>
              <a:defRPr/>
            </a:pPr>
            <a:r>
              <a:rPr kumimoji="0" lang="sv-SE" sz="1100" b="0" i="0" u="none" strike="noStrike" kern="1200" cap="none" spc="0" normalizeH="0" baseline="0" noProof="0" dirty="0">
                <a:ln>
                  <a:noFill/>
                </a:ln>
                <a:solidFill>
                  <a:srgbClr val="000000"/>
                </a:solidFill>
                <a:effectLst/>
                <a:uLnTx/>
                <a:uFillTx/>
                <a:latin typeface="Century Gothic" panose="02116942222400000000"/>
                <a:ea typeface="Roboto"/>
                <a:cs typeface="Segoe UI"/>
              </a:rPr>
              <a:t>Skillnaden mellan kvinnors och mäns attityder är som störst vid skämt med sexuella inslag och att säga till någon att hen är sexig.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sv-SE" sz="1100" b="0" i="0" u="none" strike="noStrike" kern="1200" cap="none" spc="0" normalizeH="0" baseline="0" noProof="0" dirty="0">
              <a:ln>
                <a:noFill/>
              </a:ln>
              <a:solidFill>
                <a:srgbClr val="000000"/>
              </a:solidFill>
              <a:effectLst/>
              <a:uLnTx/>
              <a:uFillTx/>
              <a:latin typeface="Century Gothic" panose="02116942222400000000"/>
              <a:ea typeface="Roboto"/>
              <a:cs typeface="Segoe U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100" b="0" i="0" u="none" strike="noStrike" kern="1200" cap="none" spc="0" normalizeH="0" baseline="0" noProof="0" dirty="0">
                <a:ln>
                  <a:noFill/>
                </a:ln>
                <a:solidFill>
                  <a:srgbClr val="000000"/>
                </a:solidFill>
                <a:effectLst/>
                <a:uLnTx/>
                <a:uFillTx/>
                <a:latin typeface="Century Gothic" panose="02116942222400000000"/>
                <a:ea typeface="Roboto"/>
                <a:cs typeface="Segoe UI"/>
              </a:rPr>
              <a:t>Det finns inga signifikanta skillnader mellan Handels målgrupp och den yrkesverksamma allmänheten i stort. </a:t>
            </a:r>
          </a:p>
        </p:txBody>
      </p:sp>
      <p:cxnSp>
        <p:nvCxnSpPr>
          <p:cNvPr id="8" name="Straight Connector 18">
            <a:extLst>
              <a:ext uri="{FF2B5EF4-FFF2-40B4-BE49-F238E27FC236}">
                <a16:creationId xmlns:a16="http://schemas.microsoft.com/office/drawing/2014/main" id="{2396CD1D-E284-DB31-2E4A-6AE6E7A75861}"/>
              </a:ext>
            </a:extLst>
          </p:cNvPr>
          <p:cNvCxnSpPr>
            <a:cxnSpLocks/>
          </p:cNvCxnSpPr>
          <p:nvPr/>
        </p:nvCxnSpPr>
        <p:spPr>
          <a:xfrm>
            <a:off x="460374" y="2467566"/>
            <a:ext cx="80087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D30DD97D-C1B0-5C31-FF77-6DDAE37B743F}"/>
              </a:ext>
            </a:extLst>
          </p:cNvPr>
          <p:cNvSpPr txBox="1">
            <a:spLocks/>
          </p:cNvSpPr>
          <p:nvPr/>
        </p:nvSpPr>
        <p:spPr>
          <a:xfrm>
            <a:off x="460374" y="6267226"/>
            <a:ext cx="7439027"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en-US" sz="800" b="0" dirty="0"/>
              <a:t>Bas</a:t>
            </a:r>
            <a:r>
              <a:rPr lang="sv-SE" sz="800" b="0" dirty="0"/>
              <a:t>: 6682 intervjuer, De som har haft en anställning under de senaste 12 månaderna. Svarsalternativ: Ja, Nej, Vet ej/Vill ej uppge</a:t>
            </a:r>
          </a:p>
        </p:txBody>
      </p:sp>
      <p:sp>
        <p:nvSpPr>
          <p:cNvPr id="10" name="Text Placeholder 3">
            <a:extLst>
              <a:ext uri="{FF2B5EF4-FFF2-40B4-BE49-F238E27FC236}">
                <a16:creationId xmlns:a16="http://schemas.microsoft.com/office/drawing/2014/main" id="{5447D8C1-51E0-C540-754B-DB50986058BD}"/>
              </a:ext>
            </a:extLst>
          </p:cNvPr>
          <p:cNvSpPr txBox="1">
            <a:spLocks/>
          </p:cNvSpPr>
          <p:nvPr/>
        </p:nvSpPr>
        <p:spPr>
          <a:xfrm>
            <a:off x="460374" y="2540634"/>
            <a:ext cx="8008712" cy="295006"/>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1000" b="0" dirty="0"/>
              <a:t>Anser du att följande ageranden är att betrakta som sexuella trakasserier, om det inte är säkert att det är uppskattat?</a:t>
            </a:r>
            <a:br>
              <a:rPr lang="sv-SE" sz="1000" b="0" dirty="0"/>
            </a:br>
            <a:r>
              <a:rPr lang="sv-SE" sz="1000" b="0" dirty="0"/>
              <a:t>Andel i procent</a:t>
            </a:r>
          </a:p>
        </p:txBody>
      </p:sp>
      <p:cxnSp>
        <p:nvCxnSpPr>
          <p:cNvPr id="11" name="Straight Connector 22">
            <a:extLst>
              <a:ext uri="{FF2B5EF4-FFF2-40B4-BE49-F238E27FC236}">
                <a16:creationId xmlns:a16="http://schemas.microsoft.com/office/drawing/2014/main" id="{062A2C64-1992-2089-553F-908E21F131ED}"/>
              </a:ext>
            </a:extLst>
          </p:cNvPr>
          <p:cNvCxnSpPr>
            <a:cxnSpLocks/>
          </p:cNvCxnSpPr>
          <p:nvPr/>
        </p:nvCxnSpPr>
        <p:spPr>
          <a:xfrm>
            <a:off x="460374" y="6197167"/>
            <a:ext cx="80087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3">
            <a:extLst>
              <a:ext uri="{FF2B5EF4-FFF2-40B4-BE49-F238E27FC236}">
                <a16:creationId xmlns:a16="http://schemas.microsoft.com/office/drawing/2014/main" id="{0EF086FC-33AE-0FEB-2132-09CA6F24D0D0}"/>
              </a:ext>
            </a:extLst>
          </p:cNvPr>
          <p:cNvSpPr txBox="1">
            <a:spLocks/>
          </p:cNvSpPr>
          <p:nvPr/>
        </p:nvSpPr>
        <p:spPr>
          <a:xfrm>
            <a:off x="460374" y="2243400"/>
            <a:ext cx="5374369" cy="295006"/>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dirty="0"/>
              <a:t>Ja, det här är sexuella trakasserier, tycker jag</a:t>
            </a:r>
          </a:p>
        </p:txBody>
      </p:sp>
    </p:spTree>
    <p:extLst>
      <p:ext uri="{BB962C8B-B14F-4D97-AF65-F5344CB8AC3E}">
        <p14:creationId xmlns:p14="http://schemas.microsoft.com/office/powerpoint/2010/main" val="473749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1F90F7-CADF-A486-B228-75C9FCF32678}"/>
              </a:ext>
            </a:extLst>
          </p:cNvPr>
          <p:cNvSpPr>
            <a:spLocks noGrp="1"/>
          </p:cNvSpPr>
          <p:nvPr>
            <p:ph type="body" sz="quarter" idx="19"/>
          </p:nvPr>
        </p:nvSpPr>
        <p:spPr/>
        <p:txBody>
          <a:bodyPr/>
          <a:lstStyle/>
          <a:p>
            <a:r>
              <a:rPr lang="sv-SE" dirty="0"/>
              <a:t>En arbetsplats där chefer och kollegor uppmärksammar och hanterar </a:t>
            </a:r>
            <a:r>
              <a:rPr lang="sv-SE" dirty="0" err="1"/>
              <a:t>illabe</a:t>
            </a:r>
            <a:r>
              <a:rPr lang="sv-SE" dirty="0"/>
              <a:t>-handling kränkningar generellt, förebygger också sexuella trakasserier. Där de anställda tillåts reagera på missförhållanden, har tystnadskulturen ingen plats.</a:t>
            </a:r>
          </a:p>
        </p:txBody>
      </p:sp>
      <p:sp>
        <p:nvSpPr>
          <p:cNvPr id="3" name="Slide Number Placeholder 2">
            <a:extLst>
              <a:ext uri="{FF2B5EF4-FFF2-40B4-BE49-F238E27FC236}">
                <a16:creationId xmlns:a16="http://schemas.microsoft.com/office/drawing/2014/main" id="{DA226A3E-A798-F40E-6EEE-009E836E4FFB}"/>
              </a:ext>
            </a:extLst>
          </p:cNvPr>
          <p:cNvSpPr>
            <a:spLocks noGrp="1"/>
          </p:cNvSpPr>
          <p:nvPr>
            <p:ph type="sldNum" sz="quarter" idx="21"/>
          </p:nvPr>
        </p:nvSpPr>
        <p:spPr/>
        <p:txBody>
          <a:bodyPr/>
          <a:lstStyle/>
          <a:p>
            <a:fld id="{63DCA5C9-2E11-4C67-86EB-AE1DE127DC64}" type="slidenum">
              <a:rPr lang="en-US" smtClean="0"/>
              <a:pPr/>
              <a:t>12</a:t>
            </a:fld>
            <a:endParaRPr lang="en-US"/>
          </a:p>
        </p:txBody>
      </p:sp>
      <p:sp>
        <p:nvSpPr>
          <p:cNvPr id="4" name="Text Placeholder 3">
            <a:extLst>
              <a:ext uri="{FF2B5EF4-FFF2-40B4-BE49-F238E27FC236}">
                <a16:creationId xmlns:a16="http://schemas.microsoft.com/office/drawing/2014/main" id="{CFEFAB7F-B86E-08EA-CC4D-286211268022}"/>
              </a:ext>
            </a:extLst>
          </p:cNvPr>
          <p:cNvSpPr>
            <a:spLocks noGrp="1"/>
          </p:cNvSpPr>
          <p:nvPr>
            <p:ph type="body" sz="quarter" idx="22"/>
          </p:nvPr>
        </p:nvSpPr>
        <p:spPr/>
        <p:txBody>
          <a:bodyPr/>
          <a:lstStyle/>
          <a:p>
            <a:endParaRPr lang="sv-SE"/>
          </a:p>
        </p:txBody>
      </p:sp>
      <p:sp>
        <p:nvSpPr>
          <p:cNvPr id="5" name="Footer Placeholder 4">
            <a:extLst>
              <a:ext uri="{FF2B5EF4-FFF2-40B4-BE49-F238E27FC236}">
                <a16:creationId xmlns:a16="http://schemas.microsoft.com/office/drawing/2014/main" id="{47E9740D-2E84-D6AB-7326-1DBE8010CED6}"/>
              </a:ext>
            </a:extLst>
          </p:cNvPr>
          <p:cNvSpPr>
            <a:spLocks noGrp="1"/>
          </p:cNvSpPr>
          <p:nvPr>
            <p:ph type="ftr" sz="quarter" idx="20"/>
          </p:nvPr>
        </p:nvSpPr>
        <p:spPr/>
        <p:txBody>
          <a:bodyPr/>
          <a:lstStyle/>
          <a:p>
            <a:pPr lvl="8"/>
            <a:r>
              <a:rPr lang="en-US"/>
              <a:t>Trakasseribarometern 2024</a:t>
            </a:r>
            <a:endParaRPr lang="en-US" dirty="0"/>
          </a:p>
        </p:txBody>
      </p:sp>
      <p:sp>
        <p:nvSpPr>
          <p:cNvPr id="6" name="Date Placeholder 5">
            <a:extLst>
              <a:ext uri="{FF2B5EF4-FFF2-40B4-BE49-F238E27FC236}">
                <a16:creationId xmlns:a16="http://schemas.microsoft.com/office/drawing/2014/main" id="{AF19AF85-C383-E872-94A0-ED85EDFD1A4C}"/>
              </a:ext>
            </a:extLst>
          </p:cNvPr>
          <p:cNvSpPr>
            <a:spLocks noGrp="1"/>
          </p:cNvSpPr>
          <p:nvPr>
            <p:ph type="dt" sz="half" idx="23"/>
          </p:nvPr>
        </p:nvSpPr>
        <p:spPr/>
        <p:txBody>
          <a:bodyPr/>
          <a:lstStyle/>
          <a:p>
            <a:r>
              <a:rPr lang="sv-SE"/>
              <a:t>September 2024</a:t>
            </a:r>
            <a:endParaRPr lang="en-US"/>
          </a:p>
        </p:txBody>
      </p:sp>
      <p:sp>
        <p:nvSpPr>
          <p:cNvPr id="7" name="Text Placeholder 6">
            <a:extLst>
              <a:ext uri="{FF2B5EF4-FFF2-40B4-BE49-F238E27FC236}">
                <a16:creationId xmlns:a16="http://schemas.microsoft.com/office/drawing/2014/main" id="{E018C715-05F7-8D24-A7F9-AF053A7E38C2}"/>
              </a:ext>
            </a:extLst>
          </p:cNvPr>
          <p:cNvSpPr>
            <a:spLocks noGrp="1"/>
          </p:cNvSpPr>
          <p:nvPr>
            <p:ph type="body" sz="quarter" idx="28"/>
          </p:nvPr>
        </p:nvSpPr>
        <p:spPr/>
        <p:txBody>
          <a:bodyPr/>
          <a:lstStyle/>
          <a:p>
            <a:r>
              <a:rPr lang="sv-SE" dirty="0"/>
              <a:t>Kränkningar och illabehandling</a:t>
            </a:r>
          </a:p>
        </p:txBody>
      </p:sp>
    </p:spTree>
    <p:extLst>
      <p:ext uri="{BB962C8B-B14F-4D97-AF65-F5344CB8AC3E}">
        <p14:creationId xmlns:p14="http://schemas.microsoft.com/office/powerpoint/2010/main" val="3157395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5E81D5-E9DE-EA5C-E6F8-020A81130E03}"/>
              </a:ext>
            </a:extLst>
          </p:cNvPr>
          <p:cNvSpPr>
            <a:spLocks noGrp="1"/>
          </p:cNvSpPr>
          <p:nvPr>
            <p:ph type="sldNum" sz="quarter" idx="16"/>
          </p:nvPr>
        </p:nvSpPr>
        <p:spPr/>
        <p:txBody>
          <a:bodyPr/>
          <a:lstStyle/>
          <a:p>
            <a:fld id="{63DCA5C9-2E11-4C67-86EB-AE1DE127DC64}" type="slidenum">
              <a:rPr lang="en-US" smtClean="0"/>
              <a:pPr/>
              <a:t>13</a:t>
            </a:fld>
            <a:endParaRPr lang="en-US"/>
          </a:p>
        </p:txBody>
      </p:sp>
      <p:sp>
        <p:nvSpPr>
          <p:cNvPr id="4" name="Footer Placeholder 3">
            <a:extLst>
              <a:ext uri="{FF2B5EF4-FFF2-40B4-BE49-F238E27FC236}">
                <a16:creationId xmlns:a16="http://schemas.microsoft.com/office/drawing/2014/main" id="{6E6FB419-CA30-7946-8954-1EDF81DB134A}"/>
              </a:ext>
            </a:extLst>
          </p:cNvPr>
          <p:cNvSpPr>
            <a:spLocks noGrp="1"/>
          </p:cNvSpPr>
          <p:nvPr>
            <p:ph type="ftr" sz="quarter" idx="23"/>
          </p:nvPr>
        </p:nvSpPr>
        <p:spPr/>
        <p:txBody>
          <a:bodyPr/>
          <a:lstStyle/>
          <a:p>
            <a:r>
              <a:rPr lang="en-US"/>
              <a:t>Trakasseribarometern 2024</a:t>
            </a:r>
            <a:endParaRPr lang="en-US" dirty="0"/>
          </a:p>
        </p:txBody>
      </p:sp>
      <p:sp>
        <p:nvSpPr>
          <p:cNvPr id="5" name="Title 4">
            <a:extLst>
              <a:ext uri="{FF2B5EF4-FFF2-40B4-BE49-F238E27FC236}">
                <a16:creationId xmlns:a16="http://schemas.microsoft.com/office/drawing/2014/main" id="{71991434-09EC-D2E4-D521-F94650268A7F}"/>
              </a:ext>
            </a:extLst>
          </p:cNvPr>
          <p:cNvSpPr>
            <a:spLocks noGrp="1"/>
          </p:cNvSpPr>
          <p:nvPr>
            <p:ph type="title"/>
          </p:nvPr>
        </p:nvSpPr>
        <p:spPr>
          <a:xfrm>
            <a:off x="460374" y="419101"/>
            <a:ext cx="11268076" cy="645075"/>
          </a:xfrm>
        </p:spPr>
        <p:txBody>
          <a:bodyPr/>
          <a:lstStyle/>
          <a:p>
            <a:r>
              <a:rPr lang="sv-SE" dirty="0"/>
              <a:t>Kränkningar och illabehandling</a:t>
            </a:r>
          </a:p>
        </p:txBody>
      </p:sp>
      <p:sp>
        <p:nvSpPr>
          <p:cNvPr id="6" name="Date Placeholder 5">
            <a:extLst>
              <a:ext uri="{FF2B5EF4-FFF2-40B4-BE49-F238E27FC236}">
                <a16:creationId xmlns:a16="http://schemas.microsoft.com/office/drawing/2014/main" id="{81248EB0-4C06-468B-F60F-282C6C4C82D5}"/>
              </a:ext>
            </a:extLst>
          </p:cNvPr>
          <p:cNvSpPr>
            <a:spLocks noGrp="1"/>
          </p:cNvSpPr>
          <p:nvPr>
            <p:ph type="dt" sz="half" idx="24"/>
          </p:nvPr>
        </p:nvSpPr>
        <p:spPr/>
        <p:txBody>
          <a:bodyPr/>
          <a:lstStyle/>
          <a:p>
            <a:r>
              <a:rPr lang="sv-SE"/>
              <a:t>September 2024</a:t>
            </a:r>
            <a:endParaRPr lang="en-US"/>
          </a:p>
        </p:txBody>
      </p:sp>
      <p:sp>
        <p:nvSpPr>
          <p:cNvPr id="22" name="Text Placeholder 21">
            <a:extLst>
              <a:ext uri="{FF2B5EF4-FFF2-40B4-BE49-F238E27FC236}">
                <a16:creationId xmlns:a16="http://schemas.microsoft.com/office/drawing/2014/main" id="{FCC2D1E4-AE01-C636-6347-A61ED35F188E}"/>
              </a:ext>
            </a:extLst>
          </p:cNvPr>
          <p:cNvSpPr>
            <a:spLocks noGrp="1"/>
          </p:cNvSpPr>
          <p:nvPr>
            <p:ph type="body" sz="quarter" idx="26"/>
          </p:nvPr>
        </p:nvSpPr>
        <p:spPr/>
        <p:txBody>
          <a:bodyPr/>
          <a:lstStyle/>
          <a:p>
            <a:endParaRPr lang="sv-SE"/>
          </a:p>
        </p:txBody>
      </p:sp>
      <p:graphicFrame>
        <p:nvGraphicFramePr>
          <p:cNvPr id="21" name="Table 20">
            <a:extLst>
              <a:ext uri="{FF2B5EF4-FFF2-40B4-BE49-F238E27FC236}">
                <a16:creationId xmlns:a16="http://schemas.microsoft.com/office/drawing/2014/main" id="{6F66F6C5-BC06-B86B-EA6B-7686327FBF16}"/>
              </a:ext>
            </a:extLst>
          </p:cNvPr>
          <p:cNvGraphicFramePr>
            <a:graphicFrameLocks noGrp="1"/>
          </p:cNvGraphicFramePr>
          <p:nvPr>
            <p:extLst>
              <p:ext uri="{D42A27DB-BD31-4B8C-83A1-F6EECF244321}">
                <p14:modId xmlns:p14="http://schemas.microsoft.com/office/powerpoint/2010/main" val="1534992409"/>
              </p:ext>
            </p:extLst>
          </p:nvPr>
        </p:nvGraphicFramePr>
        <p:xfrm>
          <a:off x="460374" y="2911833"/>
          <a:ext cx="11268075" cy="774923"/>
        </p:xfrm>
        <a:graphic>
          <a:graphicData uri="http://schemas.openxmlformats.org/drawingml/2006/table">
            <a:tbl>
              <a:tblPr>
                <a:tableStyleId>{D03447BB-5D67-496B-8E87-E561075AD55C}</a:tableStyleId>
              </a:tblPr>
              <a:tblGrid>
                <a:gridCol w="2253615">
                  <a:extLst>
                    <a:ext uri="{9D8B030D-6E8A-4147-A177-3AD203B41FA5}">
                      <a16:colId xmlns:a16="http://schemas.microsoft.com/office/drawing/2014/main" val="1512501190"/>
                    </a:ext>
                  </a:extLst>
                </a:gridCol>
                <a:gridCol w="2253615">
                  <a:extLst>
                    <a:ext uri="{9D8B030D-6E8A-4147-A177-3AD203B41FA5}">
                      <a16:colId xmlns:a16="http://schemas.microsoft.com/office/drawing/2014/main" val="3875765968"/>
                    </a:ext>
                  </a:extLst>
                </a:gridCol>
                <a:gridCol w="2253615">
                  <a:extLst>
                    <a:ext uri="{9D8B030D-6E8A-4147-A177-3AD203B41FA5}">
                      <a16:colId xmlns:a16="http://schemas.microsoft.com/office/drawing/2014/main" val="4067282129"/>
                    </a:ext>
                  </a:extLst>
                </a:gridCol>
                <a:gridCol w="2253615">
                  <a:extLst>
                    <a:ext uri="{9D8B030D-6E8A-4147-A177-3AD203B41FA5}">
                      <a16:colId xmlns:a16="http://schemas.microsoft.com/office/drawing/2014/main" val="3085659153"/>
                    </a:ext>
                  </a:extLst>
                </a:gridCol>
                <a:gridCol w="2253615">
                  <a:extLst>
                    <a:ext uri="{9D8B030D-6E8A-4147-A177-3AD203B41FA5}">
                      <a16:colId xmlns:a16="http://schemas.microsoft.com/office/drawing/2014/main" val="2685039326"/>
                    </a:ext>
                  </a:extLst>
                </a:gridCol>
              </a:tblGrid>
              <a:tr h="774923">
                <a:tc>
                  <a:txBody>
                    <a:bodyPr/>
                    <a:lstStyle/>
                    <a:p>
                      <a:pPr algn="l" rtl="0">
                        <a:defRPr sz="1600" b="0" i="0" u="none" strike="noStrike" kern="1200" spc="0" baseline="0">
                          <a:solidFill>
                            <a:srgbClr val="000000"/>
                          </a:solidFill>
                          <a:latin typeface="+mn-lt"/>
                          <a:ea typeface="+mn-ea"/>
                          <a:cs typeface="+mn-cs"/>
                        </a:defRPr>
                      </a:pPr>
                      <a:r>
                        <a:rPr lang="sv-SE" sz="1100" b="0" dirty="0"/>
                        <a:t>Upplevt att du </a:t>
                      </a:r>
                      <a:r>
                        <a:rPr lang="sv-SE" sz="1100" b="1" dirty="0"/>
                        <a:t>inte har blivit lyssnad till</a:t>
                      </a:r>
                    </a:p>
                  </a:txBody>
                  <a:tcPr marT="28388" marB="28388">
                    <a:lnR w="76200" cap="flat" cmpd="sng" algn="ctr">
                      <a:solidFill>
                        <a:schemeClr val="bg1"/>
                      </a:solidFill>
                      <a:prstDash val="solid"/>
                      <a:round/>
                      <a:headEnd type="none" w="med" len="med"/>
                      <a:tailEnd type="none" w="med" len="med"/>
                    </a:ln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600" b="0" i="0" u="none" strike="noStrike" kern="1200" spc="0" baseline="0">
                          <a:solidFill>
                            <a:srgbClr val="000000"/>
                          </a:solidFill>
                          <a:latin typeface="+mn-lt"/>
                          <a:ea typeface="+mn-ea"/>
                          <a:cs typeface="+mn-cs"/>
                        </a:defRPr>
                      </a:pPr>
                      <a:r>
                        <a:rPr lang="sv-SE" sz="1100" b="0" dirty="0"/>
                        <a:t>Upplevt att du har blivit </a:t>
                      </a:r>
                      <a:r>
                        <a:rPr lang="sv-SE" sz="1100" b="1" dirty="0"/>
                        <a:t>isolerad eller utfryst från den övriga arbetsgruppen</a:t>
                      </a:r>
                    </a:p>
                  </a:txBody>
                  <a:tcPr marT="28388" marB="28388">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600" b="0" i="0" u="none" strike="noStrike" kern="1200" spc="0" baseline="0">
                          <a:solidFill>
                            <a:srgbClr val="000000"/>
                          </a:solidFill>
                          <a:latin typeface="+mn-lt"/>
                          <a:ea typeface="+mn-ea"/>
                          <a:cs typeface="+mn-cs"/>
                        </a:defRPr>
                      </a:pPr>
                      <a:r>
                        <a:rPr kumimoji="0" lang="sv-SE" sz="1100" b="0" i="0" u="none" strike="noStrike" kern="1200" cap="none" spc="0" normalizeH="0" baseline="0" noProof="0" dirty="0">
                          <a:ln>
                            <a:noFill/>
                          </a:ln>
                          <a:solidFill>
                            <a:srgbClr val="000000"/>
                          </a:solidFill>
                          <a:effectLst/>
                          <a:uLnTx/>
                          <a:uFillTx/>
                          <a:latin typeface="+mn-lt"/>
                          <a:ea typeface="+mn-ea"/>
                          <a:cs typeface="+mn-cs"/>
                        </a:rPr>
                        <a:t>Upplevt att du har blivit </a:t>
                      </a:r>
                      <a:r>
                        <a:rPr kumimoji="0" lang="sv-SE" sz="1100" b="1" i="0" u="none" strike="noStrike" kern="1200" cap="none" spc="0" normalizeH="0" baseline="0" noProof="0" dirty="0">
                          <a:ln>
                            <a:noFill/>
                          </a:ln>
                          <a:solidFill>
                            <a:srgbClr val="000000"/>
                          </a:solidFill>
                          <a:effectLst/>
                          <a:uLnTx/>
                          <a:uFillTx/>
                          <a:latin typeface="+mn-lt"/>
                          <a:ea typeface="+mn-ea"/>
                          <a:cs typeface="+mn-cs"/>
                        </a:rPr>
                        <a:t>kränkt eller missgynnad av en kollega</a:t>
                      </a:r>
                    </a:p>
                  </a:txBody>
                  <a:tcPr marT="28388" marB="28388">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600" b="0" i="0" u="none" strike="noStrike" kern="1200" spc="0" baseline="0">
                          <a:solidFill>
                            <a:srgbClr val="000000"/>
                          </a:solidFill>
                          <a:latin typeface="+mn-lt"/>
                          <a:ea typeface="+mn-ea"/>
                          <a:cs typeface="+mn-cs"/>
                        </a:defRPr>
                      </a:pPr>
                      <a:r>
                        <a:rPr lang="sv-SE" sz="1100" b="0" dirty="0"/>
                        <a:t>Upplevt att du har blivit </a:t>
                      </a:r>
                      <a:r>
                        <a:rPr lang="sv-SE" sz="1100" b="1" dirty="0"/>
                        <a:t>kränkt eller missgynnad av chef eller arbetsledare</a:t>
                      </a:r>
                    </a:p>
                  </a:txBody>
                  <a:tcPr marT="28388" marB="28388">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600" b="0" i="0" u="none" strike="noStrike" kern="1200" spc="0" baseline="0">
                          <a:solidFill>
                            <a:srgbClr val="000000"/>
                          </a:solidFill>
                          <a:latin typeface="+mn-lt"/>
                          <a:ea typeface="+mn-ea"/>
                          <a:cs typeface="+mn-cs"/>
                        </a:defRPr>
                      </a:pPr>
                      <a:r>
                        <a:rPr lang="sv-SE" sz="1100" kern="100" dirty="0">
                          <a:effectLst/>
                        </a:rPr>
                        <a:t>Upplevt att du har blivit </a:t>
                      </a:r>
                      <a:r>
                        <a:rPr lang="sv-SE" sz="1100" b="1" kern="100" dirty="0">
                          <a:effectLst/>
                        </a:rPr>
                        <a:t>kränkt eller illa behandlad av tredje person </a:t>
                      </a:r>
                      <a:r>
                        <a:rPr lang="sv-SE" sz="1100" b="0" kern="100" dirty="0">
                          <a:effectLst/>
                        </a:rPr>
                        <a:t>(kund, patient, elev, anhörig eller </a:t>
                      </a:r>
                      <a:r>
                        <a:rPr lang="sv-SE" sz="1100" b="0" kern="100" dirty="0" err="1">
                          <a:effectLst/>
                        </a:rPr>
                        <a:t>motsvarnde</a:t>
                      </a:r>
                      <a:r>
                        <a:rPr lang="sv-SE" sz="1100" b="0" kern="100" dirty="0">
                          <a:effectLst/>
                        </a:rPr>
                        <a:t>)</a:t>
                      </a:r>
                    </a:p>
                  </a:txBody>
                  <a:tcPr marT="28388" marB="28388">
                    <a:lnL w="76200" cap="flat" cmpd="sng" algn="ctr">
                      <a:solidFill>
                        <a:schemeClr val="bg1"/>
                      </a:solidFill>
                      <a:prstDash val="solid"/>
                      <a:round/>
                      <a:headEnd type="none" w="med" len="med"/>
                      <a:tailEnd type="none" w="med" len="med"/>
                    </a:lnL>
                    <a:solidFill>
                      <a:schemeClr val="accent3"/>
                    </a:solidFill>
                  </a:tcPr>
                </a:tc>
                <a:extLst>
                  <a:ext uri="{0D108BD9-81ED-4DB2-BD59-A6C34878D82A}">
                    <a16:rowId xmlns:a16="http://schemas.microsoft.com/office/drawing/2014/main" val="2048615151"/>
                  </a:ext>
                </a:extLst>
              </a:tr>
            </a:tbl>
          </a:graphicData>
        </a:graphic>
      </p:graphicFrame>
      <p:graphicFrame>
        <p:nvGraphicFramePr>
          <p:cNvPr id="23" name="Table 22">
            <a:extLst>
              <a:ext uri="{FF2B5EF4-FFF2-40B4-BE49-F238E27FC236}">
                <a16:creationId xmlns:a16="http://schemas.microsoft.com/office/drawing/2014/main" id="{AF27F3C1-43B1-55EE-5A53-0B23075B0D81}"/>
              </a:ext>
            </a:extLst>
          </p:cNvPr>
          <p:cNvGraphicFramePr>
            <a:graphicFrameLocks noGrp="1"/>
          </p:cNvGraphicFramePr>
          <p:nvPr>
            <p:extLst>
              <p:ext uri="{D42A27DB-BD31-4B8C-83A1-F6EECF244321}">
                <p14:modId xmlns:p14="http://schemas.microsoft.com/office/powerpoint/2010/main" val="3740996682"/>
              </p:ext>
            </p:extLst>
          </p:nvPr>
        </p:nvGraphicFramePr>
        <p:xfrm>
          <a:off x="461961" y="5175364"/>
          <a:ext cx="11266485" cy="727336"/>
        </p:xfrm>
        <a:graphic>
          <a:graphicData uri="http://schemas.openxmlformats.org/drawingml/2006/table">
            <a:tbl>
              <a:tblPr>
                <a:tableStyleId>{D03447BB-5D67-496B-8E87-E561075AD55C}</a:tableStyleId>
              </a:tblPr>
              <a:tblGrid>
                <a:gridCol w="2253297">
                  <a:extLst>
                    <a:ext uri="{9D8B030D-6E8A-4147-A177-3AD203B41FA5}">
                      <a16:colId xmlns:a16="http://schemas.microsoft.com/office/drawing/2014/main" val="767564100"/>
                    </a:ext>
                  </a:extLst>
                </a:gridCol>
                <a:gridCol w="2253297">
                  <a:extLst>
                    <a:ext uri="{9D8B030D-6E8A-4147-A177-3AD203B41FA5}">
                      <a16:colId xmlns:a16="http://schemas.microsoft.com/office/drawing/2014/main" val="1674809708"/>
                    </a:ext>
                  </a:extLst>
                </a:gridCol>
                <a:gridCol w="2253297">
                  <a:extLst>
                    <a:ext uri="{9D8B030D-6E8A-4147-A177-3AD203B41FA5}">
                      <a16:colId xmlns:a16="http://schemas.microsoft.com/office/drawing/2014/main" val="3635491850"/>
                    </a:ext>
                  </a:extLst>
                </a:gridCol>
                <a:gridCol w="2253297">
                  <a:extLst>
                    <a:ext uri="{9D8B030D-6E8A-4147-A177-3AD203B41FA5}">
                      <a16:colId xmlns:a16="http://schemas.microsoft.com/office/drawing/2014/main" val="1982535471"/>
                    </a:ext>
                  </a:extLst>
                </a:gridCol>
                <a:gridCol w="2253297">
                  <a:extLst>
                    <a:ext uri="{9D8B030D-6E8A-4147-A177-3AD203B41FA5}">
                      <a16:colId xmlns:a16="http://schemas.microsoft.com/office/drawing/2014/main" val="3784073238"/>
                    </a:ext>
                  </a:extLst>
                </a:gridCol>
              </a:tblGrid>
              <a:tr h="7121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600" b="0" i="0" u="none" strike="noStrike" kern="1200" spc="0" baseline="0">
                          <a:solidFill>
                            <a:srgbClr val="000000"/>
                          </a:solidFill>
                          <a:latin typeface="+mn-lt"/>
                          <a:ea typeface="+mn-ea"/>
                          <a:cs typeface="+mn-cs"/>
                        </a:defRPr>
                      </a:pPr>
                      <a:r>
                        <a:rPr lang="sv-SE" sz="1100" b="0" dirty="0"/>
                        <a:t>Upplevt att du har </a:t>
                      </a:r>
                      <a:r>
                        <a:rPr lang="sv-SE" sz="1100" b="1" dirty="0"/>
                        <a:t>känt dig hotad av kollega</a:t>
                      </a:r>
                    </a:p>
                    <a:p>
                      <a:endParaRPr lang="sv-SE" sz="1100" dirty="0"/>
                    </a:p>
                  </a:txBody>
                  <a:tcPr marT="28388" marB="28388">
                    <a:lnR w="76200" cap="flat" cmpd="sng" algn="ctr">
                      <a:solidFill>
                        <a:schemeClr val="bg1"/>
                      </a:solidFill>
                      <a:prstDash val="solid"/>
                      <a:round/>
                      <a:headEnd type="none" w="med" len="med"/>
                      <a:tailEnd type="none" w="med" len="med"/>
                    </a:ln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0" i="0" u="none" strike="noStrike" baseline="0" dirty="0">
                          <a:solidFill>
                            <a:schemeClr val="tx1"/>
                          </a:solidFill>
                          <a:effectLst/>
                        </a:rPr>
                        <a:t>Upplevt att du har </a:t>
                      </a:r>
                      <a:r>
                        <a:rPr lang="sv-SE" sz="1100" b="1" i="0" u="none" strike="noStrike" baseline="0" dirty="0">
                          <a:solidFill>
                            <a:schemeClr val="tx1"/>
                          </a:solidFill>
                          <a:effectLst/>
                        </a:rPr>
                        <a:t>hållit tillbaka åsikter för att inte riskera din position på arbetet</a:t>
                      </a:r>
                      <a:endParaRPr lang="sv-SE" sz="1100" b="1" dirty="0">
                        <a:solidFill>
                          <a:schemeClr val="tx1"/>
                        </a:solidFill>
                      </a:endParaRPr>
                    </a:p>
                    <a:p>
                      <a:endParaRPr lang="sv-SE" sz="1100" dirty="0"/>
                    </a:p>
                  </a:txBody>
                  <a:tcPr marT="28388" marB="28388">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0" dirty="0">
                          <a:solidFill>
                            <a:schemeClr val="tx1"/>
                          </a:solidFill>
                        </a:rPr>
                        <a:t>Upplevt att du har </a:t>
                      </a:r>
                      <a:r>
                        <a:rPr lang="sv-SE" sz="1100" b="1" dirty="0">
                          <a:solidFill>
                            <a:schemeClr val="tx1"/>
                          </a:solidFill>
                        </a:rPr>
                        <a:t>hållit tillbaka åsikter av rädsla för repressalier</a:t>
                      </a:r>
                    </a:p>
                  </a:txBody>
                  <a:tcPr marT="28388" marB="28388">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dirty="0">
                          <a:solidFill>
                            <a:schemeClr val="tx1"/>
                          </a:solidFill>
                        </a:rPr>
                        <a:t>Olämpligt stirrande eller blickar</a:t>
                      </a:r>
                      <a:r>
                        <a:rPr lang="sv-SE" sz="1100" b="0" dirty="0">
                          <a:solidFill>
                            <a:schemeClr val="tx1"/>
                          </a:solidFill>
                        </a:rPr>
                        <a:t> som gjort att du känt obehag</a:t>
                      </a:r>
                    </a:p>
                  </a:txBody>
                  <a:tcPr marT="28388" marB="28388">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kern="100" dirty="0">
                          <a:solidFill>
                            <a:schemeClr val="tx1"/>
                          </a:solidFill>
                          <a:effectLst/>
                        </a:rPr>
                        <a:t>Kommentarer om ditt fysiska utseende </a:t>
                      </a:r>
                      <a:r>
                        <a:rPr lang="sv-SE" sz="1100" kern="100" dirty="0">
                          <a:solidFill>
                            <a:schemeClr val="tx1"/>
                          </a:solidFill>
                          <a:effectLst/>
                        </a:rPr>
                        <a:t>som gjort att du känt obehag</a:t>
                      </a:r>
                      <a:endParaRPr lang="sv-SE" sz="900" kern="1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b="0" dirty="0">
                        <a:solidFill>
                          <a:schemeClr val="tx1"/>
                        </a:solidFill>
                      </a:endParaRPr>
                    </a:p>
                  </a:txBody>
                  <a:tcPr marT="28388" marB="28388">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accent3"/>
                    </a:solidFill>
                  </a:tcPr>
                </a:tc>
                <a:extLst>
                  <a:ext uri="{0D108BD9-81ED-4DB2-BD59-A6C34878D82A}">
                    <a16:rowId xmlns:a16="http://schemas.microsoft.com/office/drawing/2014/main" val="2048615151"/>
                  </a:ext>
                </a:extLst>
              </a:tr>
            </a:tbl>
          </a:graphicData>
        </a:graphic>
      </p:graphicFrame>
      <p:sp>
        <p:nvSpPr>
          <p:cNvPr id="25" name="Oval 27">
            <a:extLst>
              <a:ext uri="{FF2B5EF4-FFF2-40B4-BE49-F238E27FC236}">
                <a16:creationId xmlns:a16="http://schemas.microsoft.com/office/drawing/2014/main" id="{55B11C12-3641-CBF0-C837-FAF1F109906E}"/>
              </a:ext>
            </a:extLst>
          </p:cNvPr>
          <p:cNvSpPr/>
          <p:nvPr/>
        </p:nvSpPr>
        <p:spPr bwMode="auto">
          <a:xfrm>
            <a:off x="1554781" y="1419684"/>
            <a:ext cx="716501" cy="702566"/>
          </a:xfrm>
          <a:prstGeom prst="ellipse">
            <a:avLst/>
          </a:prstGeom>
          <a:solidFill>
            <a:schemeClr val="accent5"/>
          </a:solidFill>
          <a:ln w="19050">
            <a:solidFill>
              <a:schemeClr val="bg1"/>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2000" b="1" i="0" dirty="0">
                <a:solidFill>
                  <a:schemeClr val="bg2"/>
                </a:solidFill>
                <a:ea typeface="Roboto" panose="02000000000000000000" pitchFamily="2" charset="0"/>
                <a:cs typeface="Segoe UI" panose="020B0502040204020203" pitchFamily="34" charset="0"/>
              </a:rPr>
              <a:t>80%</a:t>
            </a:r>
          </a:p>
        </p:txBody>
      </p:sp>
      <p:sp>
        <p:nvSpPr>
          <p:cNvPr id="26" name="Oval 27">
            <a:extLst>
              <a:ext uri="{FF2B5EF4-FFF2-40B4-BE49-F238E27FC236}">
                <a16:creationId xmlns:a16="http://schemas.microsoft.com/office/drawing/2014/main" id="{8921745D-A842-0892-AF2A-E27F282FD272}"/>
              </a:ext>
            </a:extLst>
          </p:cNvPr>
          <p:cNvSpPr/>
          <p:nvPr/>
        </p:nvSpPr>
        <p:spPr bwMode="auto">
          <a:xfrm>
            <a:off x="831868" y="1777487"/>
            <a:ext cx="716501" cy="702566"/>
          </a:xfrm>
          <a:prstGeom prst="ellipse">
            <a:avLst/>
          </a:prstGeom>
          <a:solidFill>
            <a:schemeClr val="accent1"/>
          </a:solidFill>
          <a:ln w="19050">
            <a:solidFill>
              <a:schemeClr val="bg1"/>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2000" b="1" i="0" dirty="0">
                <a:ea typeface="Roboto" panose="02000000000000000000" pitchFamily="2" charset="0"/>
                <a:cs typeface="Segoe UI" panose="020B0502040204020203" pitchFamily="34" charset="0"/>
              </a:rPr>
              <a:t>74%</a:t>
            </a:r>
          </a:p>
        </p:txBody>
      </p:sp>
      <p:graphicFrame>
        <p:nvGraphicFramePr>
          <p:cNvPr id="27" name="Tabell 14">
            <a:extLst>
              <a:ext uri="{FF2B5EF4-FFF2-40B4-BE49-F238E27FC236}">
                <a16:creationId xmlns:a16="http://schemas.microsoft.com/office/drawing/2014/main" id="{25BE51CA-7021-1E32-A029-FED1C4868864}"/>
              </a:ext>
            </a:extLst>
          </p:cNvPr>
          <p:cNvGraphicFramePr>
            <a:graphicFrameLocks noGrp="1"/>
          </p:cNvGraphicFramePr>
          <p:nvPr>
            <p:extLst>
              <p:ext uri="{D42A27DB-BD31-4B8C-83A1-F6EECF244321}">
                <p14:modId xmlns:p14="http://schemas.microsoft.com/office/powerpoint/2010/main" val="1028386727"/>
              </p:ext>
            </p:extLst>
          </p:nvPr>
        </p:nvGraphicFramePr>
        <p:xfrm>
          <a:off x="1639009" y="2108832"/>
          <a:ext cx="1144772" cy="304800"/>
        </p:xfrm>
        <a:graphic>
          <a:graphicData uri="http://schemas.openxmlformats.org/drawingml/2006/table">
            <a:tbl>
              <a:tblPr firstRow="1" bandRow="1">
                <a:tableStyleId>{2D5ABB26-0587-4C30-8999-92F81FD0307C}</a:tableStyleId>
              </a:tblPr>
              <a:tblGrid>
                <a:gridCol w="1144772">
                  <a:extLst>
                    <a:ext uri="{9D8B030D-6E8A-4147-A177-3AD203B41FA5}">
                      <a16:colId xmlns:a16="http://schemas.microsoft.com/office/drawing/2014/main" val="971405914"/>
                    </a:ext>
                  </a:extLst>
                </a:gridCol>
              </a:tblGrid>
              <a:tr h="294456">
                <a:tc>
                  <a:txBody>
                    <a:bodyPr/>
                    <a:lstStyle/>
                    <a:p>
                      <a:pPr algn="l"/>
                      <a:r>
                        <a:rPr lang="sv-SE" sz="1400" b="0" dirty="0">
                          <a:solidFill>
                            <a:schemeClr val="tx1"/>
                          </a:solidFill>
                        </a:rPr>
                        <a:t>2024 alla</a:t>
                      </a:r>
                    </a:p>
                  </a:txBody>
                  <a:tcPr marL="147265" marR="147265" anchor="ctr"/>
                </a:tc>
                <a:extLst>
                  <a:ext uri="{0D108BD9-81ED-4DB2-BD59-A6C34878D82A}">
                    <a16:rowId xmlns:a16="http://schemas.microsoft.com/office/drawing/2014/main" val="3715575088"/>
                  </a:ext>
                </a:extLst>
              </a:tr>
            </a:tbl>
          </a:graphicData>
        </a:graphic>
      </p:graphicFrame>
      <p:graphicFrame>
        <p:nvGraphicFramePr>
          <p:cNvPr id="28" name="Tabell 14">
            <a:extLst>
              <a:ext uri="{FF2B5EF4-FFF2-40B4-BE49-F238E27FC236}">
                <a16:creationId xmlns:a16="http://schemas.microsoft.com/office/drawing/2014/main" id="{903AE707-7BBB-2621-5D73-3BFD5379D12F}"/>
              </a:ext>
            </a:extLst>
          </p:cNvPr>
          <p:cNvGraphicFramePr>
            <a:graphicFrameLocks noGrp="1"/>
          </p:cNvGraphicFramePr>
          <p:nvPr>
            <p:extLst>
              <p:ext uri="{D42A27DB-BD31-4B8C-83A1-F6EECF244321}">
                <p14:modId xmlns:p14="http://schemas.microsoft.com/office/powerpoint/2010/main" val="267825209"/>
              </p:ext>
            </p:extLst>
          </p:nvPr>
        </p:nvGraphicFramePr>
        <p:xfrm>
          <a:off x="410009" y="2445200"/>
          <a:ext cx="1144772" cy="345885"/>
        </p:xfrm>
        <a:graphic>
          <a:graphicData uri="http://schemas.openxmlformats.org/drawingml/2006/table">
            <a:tbl>
              <a:tblPr firstRow="1" bandRow="1">
                <a:tableStyleId>{2D5ABB26-0587-4C30-8999-92F81FD0307C}</a:tableStyleId>
              </a:tblPr>
              <a:tblGrid>
                <a:gridCol w="1144772">
                  <a:extLst>
                    <a:ext uri="{9D8B030D-6E8A-4147-A177-3AD203B41FA5}">
                      <a16:colId xmlns:a16="http://schemas.microsoft.com/office/drawing/2014/main" val="971405914"/>
                    </a:ext>
                  </a:extLst>
                </a:gridCol>
              </a:tblGrid>
              <a:tr h="345885">
                <a:tc>
                  <a:txBody>
                    <a:bodyPr/>
                    <a:lstStyle/>
                    <a:p>
                      <a:pPr algn="l"/>
                      <a:r>
                        <a:rPr lang="sv-SE" sz="1400" b="0" kern="1200" dirty="0">
                          <a:solidFill>
                            <a:schemeClr val="tx1"/>
                          </a:solidFill>
                          <a:latin typeface="+mn-lt"/>
                          <a:ea typeface="+mn-ea"/>
                          <a:cs typeface="+mn-cs"/>
                        </a:rPr>
                        <a:t>Handels</a:t>
                      </a:r>
                    </a:p>
                  </a:txBody>
                  <a:tcPr marL="121706" marR="121706" anchor="ctr"/>
                </a:tc>
                <a:extLst>
                  <a:ext uri="{0D108BD9-81ED-4DB2-BD59-A6C34878D82A}">
                    <a16:rowId xmlns:a16="http://schemas.microsoft.com/office/drawing/2014/main" val="3715575088"/>
                  </a:ext>
                </a:extLst>
              </a:tr>
            </a:tbl>
          </a:graphicData>
        </a:graphic>
      </p:graphicFrame>
      <p:sp>
        <p:nvSpPr>
          <p:cNvPr id="29" name="Oval 27">
            <a:extLst>
              <a:ext uri="{FF2B5EF4-FFF2-40B4-BE49-F238E27FC236}">
                <a16:creationId xmlns:a16="http://schemas.microsoft.com/office/drawing/2014/main" id="{3062BADB-6C6D-6542-06FF-430DF194EE4F}"/>
              </a:ext>
            </a:extLst>
          </p:cNvPr>
          <p:cNvSpPr/>
          <p:nvPr/>
        </p:nvSpPr>
        <p:spPr bwMode="auto">
          <a:xfrm>
            <a:off x="3815033" y="2163608"/>
            <a:ext cx="716501" cy="702566"/>
          </a:xfrm>
          <a:prstGeom prst="ellipse">
            <a:avLst/>
          </a:prstGeom>
          <a:solidFill>
            <a:schemeClr val="accent5"/>
          </a:solidFill>
          <a:ln w="19050">
            <a:solidFill>
              <a:schemeClr val="bg1"/>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2000" b="1" i="0" dirty="0">
                <a:solidFill>
                  <a:schemeClr val="bg2"/>
                </a:solidFill>
                <a:ea typeface="Roboto" panose="02000000000000000000" pitchFamily="2" charset="0"/>
                <a:cs typeface="Segoe UI" panose="020B0502040204020203" pitchFamily="34" charset="0"/>
              </a:rPr>
              <a:t>31%</a:t>
            </a:r>
          </a:p>
        </p:txBody>
      </p:sp>
      <p:sp>
        <p:nvSpPr>
          <p:cNvPr id="30" name="Oval 27">
            <a:extLst>
              <a:ext uri="{FF2B5EF4-FFF2-40B4-BE49-F238E27FC236}">
                <a16:creationId xmlns:a16="http://schemas.microsoft.com/office/drawing/2014/main" id="{EACBE6DA-F10C-DA51-8994-39C3C10127D1}"/>
              </a:ext>
            </a:extLst>
          </p:cNvPr>
          <p:cNvSpPr/>
          <p:nvPr/>
        </p:nvSpPr>
        <p:spPr bwMode="auto">
          <a:xfrm>
            <a:off x="3098532" y="2104934"/>
            <a:ext cx="716501" cy="702566"/>
          </a:xfrm>
          <a:prstGeom prst="ellipse">
            <a:avLst/>
          </a:prstGeom>
          <a:solidFill>
            <a:schemeClr val="accent1"/>
          </a:solidFill>
          <a:ln w="19050">
            <a:solidFill>
              <a:schemeClr val="bg1"/>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2000" b="1" i="0" dirty="0">
                <a:ea typeface="Roboto" panose="02000000000000000000" pitchFamily="2" charset="0"/>
                <a:cs typeface="Segoe UI" panose="020B0502040204020203" pitchFamily="34" charset="0"/>
              </a:rPr>
              <a:t>33%</a:t>
            </a:r>
          </a:p>
        </p:txBody>
      </p:sp>
      <p:sp>
        <p:nvSpPr>
          <p:cNvPr id="31" name="Oval 27">
            <a:extLst>
              <a:ext uri="{FF2B5EF4-FFF2-40B4-BE49-F238E27FC236}">
                <a16:creationId xmlns:a16="http://schemas.microsoft.com/office/drawing/2014/main" id="{E41C94CF-1C8C-A374-0A99-217EF2982F79}"/>
              </a:ext>
            </a:extLst>
          </p:cNvPr>
          <p:cNvSpPr/>
          <p:nvPr/>
        </p:nvSpPr>
        <p:spPr bwMode="auto">
          <a:xfrm>
            <a:off x="5321259" y="2104934"/>
            <a:ext cx="716501" cy="702566"/>
          </a:xfrm>
          <a:prstGeom prst="ellipse">
            <a:avLst/>
          </a:prstGeom>
          <a:solidFill>
            <a:schemeClr val="accent5"/>
          </a:solidFill>
          <a:ln w="19050">
            <a:solidFill>
              <a:schemeClr val="bg1"/>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2000" b="1" i="0" dirty="0">
                <a:solidFill>
                  <a:schemeClr val="bg2"/>
                </a:solidFill>
                <a:ea typeface="Roboto" panose="02000000000000000000" pitchFamily="2" charset="0"/>
                <a:cs typeface="Segoe UI" panose="020B0502040204020203" pitchFamily="34" charset="0"/>
              </a:rPr>
              <a:t>34%</a:t>
            </a:r>
          </a:p>
        </p:txBody>
      </p:sp>
      <p:sp>
        <p:nvSpPr>
          <p:cNvPr id="32" name="Oval 27">
            <a:extLst>
              <a:ext uri="{FF2B5EF4-FFF2-40B4-BE49-F238E27FC236}">
                <a16:creationId xmlns:a16="http://schemas.microsoft.com/office/drawing/2014/main" id="{98160722-4E57-AAC4-52F5-D518B38C9A44}"/>
              </a:ext>
            </a:extLst>
          </p:cNvPr>
          <p:cNvSpPr/>
          <p:nvPr/>
        </p:nvSpPr>
        <p:spPr bwMode="auto">
          <a:xfrm>
            <a:off x="6045441" y="2104934"/>
            <a:ext cx="716501" cy="702566"/>
          </a:xfrm>
          <a:prstGeom prst="ellipse">
            <a:avLst/>
          </a:prstGeom>
          <a:solidFill>
            <a:schemeClr val="accent1"/>
          </a:solidFill>
          <a:ln w="19050">
            <a:solidFill>
              <a:schemeClr val="bg1"/>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2000" b="1" i="0" dirty="0">
                <a:ea typeface="Roboto" panose="02000000000000000000" pitchFamily="2" charset="0"/>
                <a:cs typeface="Segoe UI" panose="020B0502040204020203" pitchFamily="34" charset="0"/>
              </a:rPr>
              <a:t>34%</a:t>
            </a:r>
          </a:p>
        </p:txBody>
      </p:sp>
      <p:sp>
        <p:nvSpPr>
          <p:cNvPr id="33" name="Oval 27">
            <a:extLst>
              <a:ext uri="{FF2B5EF4-FFF2-40B4-BE49-F238E27FC236}">
                <a16:creationId xmlns:a16="http://schemas.microsoft.com/office/drawing/2014/main" id="{BBBBEA2D-8819-7515-C251-D40DEEA3BB0D}"/>
              </a:ext>
            </a:extLst>
          </p:cNvPr>
          <p:cNvSpPr/>
          <p:nvPr/>
        </p:nvSpPr>
        <p:spPr bwMode="auto">
          <a:xfrm>
            <a:off x="8339806" y="2099307"/>
            <a:ext cx="716501" cy="702566"/>
          </a:xfrm>
          <a:prstGeom prst="ellipse">
            <a:avLst/>
          </a:prstGeom>
          <a:solidFill>
            <a:schemeClr val="accent5"/>
          </a:solidFill>
          <a:ln w="19050">
            <a:solidFill>
              <a:schemeClr val="bg1"/>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2000" b="1" i="0" dirty="0">
                <a:solidFill>
                  <a:schemeClr val="bg2"/>
                </a:solidFill>
                <a:ea typeface="Roboto" panose="02000000000000000000" pitchFamily="2" charset="0"/>
                <a:cs typeface="Segoe UI" panose="020B0502040204020203" pitchFamily="34" charset="0"/>
              </a:rPr>
              <a:t>34%</a:t>
            </a:r>
          </a:p>
        </p:txBody>
      </p:sp>
      <p:sp>
        <p:nvSpPr>
          <p:cNvPr id="34" name="Oval 27">
            <a:extLst>
              <a:ext uri="{FF2B5EF4-FFF2-40B4-BE49-F238E27FC236}">
                <a16:creationId xmlns:a16="http://schemas.microsoft.com/office/drawing/2014/main" id="{0CAC148C-0026-53B7-C07C-0DA6CDB21317}"/>
              </a:ext>
            </a:extLst>
          </p:cNvPr>
          <p:cNvSpPr/>
          <p:nvPr/>
        </p:nvSpPr>
        <p:spPr bwMode="auto">
          <a:xfrm>
            <a:off x="7660468" y="1865613"/>
            <a:ext cx="716501" cy="702566"/>
          </a:xfrm>
          <a:prstGeom prst="ellipse">
            <a:avLst/>
          </a:prstGeom>
          <a:solidFill>
            <a:schemeClr val="accent1"/>
          </a:solidFill>
          <a:ln w="19050">
            <a:solidFill>
              <a:schemeClr val="bg1"/>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2000" b="1" i="0" dirty="0">
                <a:ea typeface="Roboto" panose="02000000000000000000" pitchFamily="2" charset="0"/>
                <a:cs typeface="Segoe UI" panose="020B0502040204020203" pitchFamily="34" charset="0"/>
              </a:rPr>
              <a:t>39%</a:t>
            </a:r>
          </a:p>
        </p:txBody>
      </p:sp>
      <p:sp>
        <p:nvSpPr>
          <p:cNvPr id="35" name="Oval 27">
            <a:extLst>
              <a:ext uri="{FF2B5EF4-FFF2-40B4-BE49-F238E27FC236}">
                <a16:creationId xmlns:a16="http://schemas.microsoft.com/office/drawing/2014/main" id="{A6424910-CBFD-4968-B8DD-19D280D29C68}"/>
              </a:ext>
            </a:extLst>
          </p:cNvPr>
          <p:cNvSpPr/>
          <p:nvPr/>
        </p:nvSpPr>
        <p:spPr bwMode="auto">
          <a:xfrm>
            <a:off x="10489309" y="1792748"/>
            <a:ext cx="716501" cy="702566"/>
          </a:xfrm>
          <a:prstGeom prst="ellipse">
            <a:avLst/>
          </a:prstGeom>
          <a:solidFill>
            <a:schemeClr val="accent5"/>
          </a:solidFill>
          <a:ln w="19050">
            <a:solidFill>
              <a:schemeClr val="bg1"/>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2000" b="1" i="0" dirty="0">
                <a:solidFill>
                  <a:schemeClr val="bg2"/>
                </a:solidFill>
                <a:ea typeface="Roboto" panose="02000000000000000000" pitchFamily="2" charset="0"/>
                <a:cs typeface="Segoe UI" panose="020B0502040204020203" pitchFamily="34" charset="0"/>
              </a:rPr>
              <a:t>48%</a:t>
            </a:r>
          </a:p>
        </p:txBody>
      </p:sp>
      <p:sp>
        <p:nvSpPr>
          <p:cNvPr id="36" name="Oval 27">
            <a:extLst>
              <a:ext uri="{FF2B5EF4-FFF2-40B4-BE49-F238E27FC236}">
                <a16:creationId xmlns:a16="http://schemas.microsoft.com/office/drawing/2014/main" id="{5C96FB12-5BB2-F7DD-62FA-4E888E19BF9B}"/>
              </a:ext>
            </a:extLst>
          </p:cNvPr>
          <p:cNvSpPr/>
          <p:nvPr/>
        </p:nvSpPr>
        <p:spPr bwMode="auto">
          <a:xfrm>
            <a:off x="9794683" y="1336551"/>
            <a:ext cx="716501" cy="702566"/>
          </a:xfrm>
          <a:prstGeom prst="ellipse">
            <a:avLst/>
          </a:prstGeom>
          <a:solidFill>
            <a:schemeClr val="accent1"/>
          </a:solidFill>
          <a:ln w="19050">
            <a:solidFill>
              <a:schemeClr val="bg1"/>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2000" b="1" i="0" dirty="0">
                <a:ea typeface="Roboto" panose="02000000000000000000" pitchFamily="2" charset="0"/>
                <a:cs typeface="Segoe UI" panose="020B0502040204020203" pitchFamily="34" charset="0"/>
              </a:rPr>
              <a:t>58%</a:t>
            </a:r>
          </a:p>
        </p:txBody>
      </p:sp>
      <p:sp>
        <p:nvSpPr>
          <p:cNvPr id="37" name="Oval 27">
            <a:extLst>
              <a:ext uri="{FF2B5EF4-FFF2-40B4-BE49-F238E27FC236}">
                <a16:creationId xmlns:a16="http://schemas.microsoft.com/office/drawing/2014/main" id="{B3D1C48C-A71C-C40C-983B-303D35F87379}"/>
              </a:ext>
            </a:extLst>
          </p:cNvPr>
          <p:cNvSpPr/>
          <p:nvPr/>
        </p:nvSpPr>
        <p:spPr bwMode="auto">
          <a:xfrm>
            <a:off x="1554781" y="4414659"/>
            <a:ext cx="716501" cy="702566"/>
          </a:xfrm>
          <a:prstGeom prst="ellipse">
            <a:avLst/>
          </a:prstGeom>
          <a:solidFill>
            <a:schemeClr val="accent5"/>
          </a:solidFill>
          <a:ln w="19050">
            <a:solidFill>
              <a:schemeClr val="bg1"/>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2000" b="1" i="0" dirty="0">
                <a:solidFill>
                  <a:schemeClr val="bg2"/>
                </a:solidFill>
                <a:ea typeface="Roboto" panose="02000000000000000000" pitchFamily="2" charset="0"/>
                <a:cs typeface="Segoe UI" panose="020B0502040204020203" pitchFamily="34" charset="0"/>
              </a:rPr>
              <a:t>8%</a:t>
            </a:r>
          </a:p>
        </p:txBody>
      </p:sp>
      <p:sp>
        <p:nvSpPr>
          <p:cNvPr id="38" name="Oval 27">
            <a:extLst>
              <a:ext uri="{FF2B5EF4-FFF2-40B4-BE49-F238E27FC236}">
                <a16:creationId xmlns:a16="http://schemas.microsoft.com/office/drawing/2014/main" id="{72BF4DB0-D883-1D98-7D62-88C6BEE5757A}"/>
              </a:ext>
            </a:extLst>
          </p:cNvPr>
          <p:cNvSpPr/>
          <p:nvPr/>
        </p:nvSpPr>
        <p:spPr bwMode="auto">
          <a:xfrm>
            <a:off x="831868" y="4414659"/>
            <a:ext cx="716501" cy="702566"/>
          </a:xfrm>
          <a:prstGeom prst="ellipse">
            <a:avLst/>
          </a:prstGeom>
          <a:solidFill>
            <a:schemeClr val="accent1"/>
          </a:solidFill>
          <a:ln w="19050">
            <a:solidFill>
              <a:schemeClr val="bg1"/>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2000" b="1" i="0" dirty="0">
                <a:ea typeface="Roboto" panose="02000000000000000000" pitchFamily="2" charset="0"/>
                <a:cs typeface="Segoe UI" panose="020B0502040204020203" pitchFamily="34" charset="0"/>
              </a:rPr>
              <a:t>8%</a:t>
            </a:r>
          </a:p>
        </p:txBody>
      </p:sp>
      <p:sp>
        <p:nvSpPr>
          <p:cNvPr id="41" name="Oval 27">
            <a:extLst>
              <a:ext uri="{FF2B5EF4-FFF2-40B4-BE49-F238E27FC236}">
                <a16:creationId xmlns:a16="http://schemas.microsoft.com/office/drawing/2014/main" id="{EE18DDC9-480C-68A8-0484-5A458607CAA6}"/>
              </a:ext>
            </a:extLst>
          </p:cNvPr>
          <p:cNvSpPr/>
          <p:nvPr/>
        </p:nvSpPr>
        <p:spPr bwMode="auto">
          <a:xfrm>
            <a:off x="6158797" y="4141008"/>
            <a:ext cx="716501" cy="702566"/>
          </a:xfrm>
          <a:prstGeom prst="ellipse">
            <a:avLst/>
          </a:prstGeom>
          <a:solidFill>
            <a:schemeClr val="accent5"/>
          </a:solidFill>
          <a:ln w="19050">
            <a:solidFill>
              <a:schemeClr val="bg1"/>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2000" b="1" i="0" dirty="0">
                <a:solidFill>
                  <a:schemeClr val="bg2"/>
                </a:solidFill>
                <a:ea typeface="Roboto" panose="02000000000000000000" pitchFamily="2" charset="0"/>
                <a:cs typeface="Segoe UI" panose="020B0502040204020203" pitchFamily="34" charset="0"/>
              </a:rPr>
              <a:t>39%</a:t>
            </a:r>
          </a:p>
        </p:txBody>
      </p:sp>
      <p:sp>
        <p:nvSpPr>
          <p:cNvPr id="42" name="Oval 27">
            <a:extLst>
              <a:ext uri="{FF2B5EF4-FFF2-40B4-BE49-F238E27FC236}">
                <a16:creationId xmlns:a16="http://schemas.microsoft.com/office/drawing/2014/main" id="{699359D4-76EF-FA35-9027-66B35B96703C}"/>
              </a:ext>
            </a:extLst>
          </p:cNvPr>
          <p:cNvSpPr/>
          <p:nvPr/>
        </p:nvSpPr>
        <p:spPr bwMode="auto">
          <a:xfrm>
            <a:off x="5420415" y="4201888"/>
            <a:ext cx="716501" cy="702566"/>
          </a:xfrm>
          <a:prstGeom prst="ellipse">
            <a:avLst/>
          </a:prstGeom>
          <a:solidFill>
            <a:schemeClr val="accent1"/>
          </a:solidFill>
          <a:ln w="19050">
            <a:solidFill>
              <a:schemeClr val="bg1"/>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2000" b="1" i="0" dirty="0">
                <a:ea typeface="Roboto" panose="02000000000000000000" pitchFamily="2" charset="0"/>
                <a:cs typeface="Segoe UI" panose="020B0502040204020203" pitchFamily="34" charset="0"/>
              </a:rPr>
              <a:t>37%</a:t>
            </a:r>
          </a:p>
        </p:txBody>
      </p:sp>
      <p:sp>
        <p:nvSpPr>
          <p:cNvPr id="43" name="Oval 27">
            <a:extLst>
              <a:ext uri="{FF2B5EF4-FFF2-40B4-BE49-F238E27FC236}">
                <a16:creationId xmlns:a16="http://schemas.microsoft.com/office/drawing/2014/main" id="{AD5CB427-DF1E-1694-95A9-B6620B67F345}"/>
              </a:ext>
            </a:extLst>
          </p:cNvPr>
          <p:cNvSpPr/>
          <p:nvPr/>
        </p:nvSpPr>
        <p:spPr bwMode="auto">
          <a:xfrm>
            <a:off x="8320476" y="4357828"/>
            <a:ext cx="716501" cy="702566"/>
          </a:xfrm>
          <a:prstGeom prst="ellipse">
            <a:avLst/>
          </a:prstGeom>
          <a:solidFill>
            <a:schemeClr val="accent5"/>
          </a:solidFill>
          <a:ln w="19050">
            <a:solidFill>
              <a:schemeClr val="bg1"/>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2000" b="1" i="0" dirty="0">
                <a:solidFill>
                  <a:schemeClr val="bg2"/>
                </a:solidFill>
                <a:ea typeface="Roboto" panose="02000000000000000000" pitchFamily="2" charset="0"/>
                <a:cs typeface="Segoe UI" panose="020B0502040204020203" pitchFamily="34" charset="0"/>
              </a:rPr>
              <a:t>20%</a:t>
            </a:r>
          </a:p>
        </p:txBody>
      </p:sp>
      <p:sp>
        <p:nvSpPr>
          <p:cNvPr id="44" name="Oval 27">
            <a:extLst>
              <a:ext uri="{FF2B5EF4-FFF2-40B4-BE49-F238E27FC236}">
                <a16:creationId xmlns:a16="http://schemas.microsoft.com/office/drawing/2014/main" id="{DA0BFEAF-37AC-8874-6428-BF7A6369BFDD}"/>
              </a:ext>
            </a:extLst>
          </p:cNvPr>
          <p:cNvSpPr/>
          <p:nvPr/>
        </p:nvSpPr>
        <p:spPr bwMode="auto">
          <a:xfrm>
            <a:off x="7584651" y="4269736"/>
            <a:ext cx="716501" cy="702566"/>
          </a:xfrm>
          <a:prstGeom prst="ellipse">
            <a:avLst/>
          </a:prstGeom>
          <a:solidFill>
            <a:schemeClr val="accent1"/>
          </a:solidFill>
          <a:ln w="19050">
            <a:solidFill>
              <a:schemeClr val="bg1"/>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2000" b="1" i="0" dirty="0">
                <a:ea typeface="Roboto" panose="02000000000000000000" pitchFamily="2" charset="0"/>
                <a:cs typeface="Segoe UI" panose="020B0502040204020203" pitchFamily="34" charset="0"/>
              </a:rPr>
              <a:t>29%</a:t>
            </a:r>
          </a:p>
        </p:txBody>
      </p:sp>
      <p:sp>
        <p:nvSpPr>
          <p:cNvPr id="2" name="Text Placeholder 3">
            <a:extLst>
              <a:ext uri="{FF2B5EF4-FFF2-40B4-BE49-F238E27FC236}">
                <a16:creationId xmlns:a16="http://schemas.microsoft.com/office/drawing/2014/main" id="{D5B045A8-50A6-E231-1FC0-90DA9A3E347F}"/>
              </a:ext>
            </a:extLst>
          </p:cNvPr>
          <p:cNvSpPr txBox="1">
            <a:spLocks/>
          </p:cNvSpPr>
          <p:nvPr/>
        </p:nvSpPr>
        <p:spPr>
          <a:xfrm>
            <a:off x="512652" y="6238792"/>
            <a:ext cx="10917700" cy="177286"/>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1000" b="0" dirty="0"/>
              <a:t>Andel som under de senaste 12 månaderna i och kring arbetssituationen varit med om något av följande. Summering </a:t>
            </a:r>
          </a:p>
        </p:txBody>
      </p:sp>
      <p:sp>
        <p:nvSpPr>
          <p:cNvPr id="7" name="Text Placeholder 3">
            <a:extLst>
              <a:ext uri="{FF2B5EF4-FFF2-40B4-BE49-F238E27FC236}">
                <a16:creationId xmlns:a16="http://schemas.microsoft.com/office/drawing/2014/main" id="{8F8FCFAB-CA79-7515-08B8-F94A43904120}"/>
              </a:ext>
            </a:extLst>
          </p:cNvPr>
          <p:cNvSpPr txBox="1">
            <a:spLocks/>
          </p:cNvSpPr>
          <p:nvPr/>
        </p:nvSpPr>
        <p:spPr>
          <a:xfrm>
            <a:off x="9599380" y="5966267"/>
            <a:ext cx="1362341" cy="16686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endParaRPr lang="sv-SE" sz="1000" b="0" dirty="0"/>
          </a:p>
        </p:txBody>
      </p:sp>
      <p:cxnSp>
        <p:nvCxnSpPr>
          <p:cNvPr id="8" name="Straight Connector 18">
            <a:extLst>
              <a:ext uri="{FF2B5EF4-FFF2-40B4-BE49-F238E27FC236}">
                <a16:creationId xmlns:a16="http://schemas.microsoft.com/office/drawing/2014/main" id="{F23D667D-82F0-88AF-3C06-EE3FD0DE9F72}"/>
              </a:ext>
            </a:extLst>
          </p:cNvPr>
          <p:cNvCxnSpPr>
            <a:cxnSpLocks/>
          </p:cNvCxnSpPr>
          <p:nvPr/>
        </p:nvCxnSpPr>
        <p:spPr>
          <a:xfrm>
            <a:off x="464640" y="6200463"/>
            <a:ext cx="112638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27">
            <a:extLst>
              <a:ext uri="{FF2B5EF4-FFF2-40B4-BE49-F238E27FC236}">
                <a16:creationId xmlns:a16="http://schemas.microsoft.com/office/drawing/2014/main" id="{C49E54DF-75F6-1835-0EF7-B00B972D1203}"/>
              </a:ext>
            </a:extLst>
          </p:cNvPr>
          <p:cNvSpPr/>
          <p:nvPr/>
        </p:nvSpPr>
        <p:spPr bwMode="auto">
          <a:xfrm>
            <a:off x="10511184" y="4357828"/>
            <a:ext cx="716501" cy="702566"/>
          </a:xfrm>
          <a:prstGeom prst="ellipse">
            <a:avLst/>
          </a:prstGeom>
          <a:solidFill>
            <a:schemeClr val="accent5"/>
          </a:solidFill>
          <a:ln w="19050">
            <a:solidFill>
              <a:schemeClr val="bg1"/>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2000" b="1" i="0" dirty="0">
                <a:solidFill>
                  <a:schemeClr val="bg2"/>
                </a:solidFill>
                <a:ea typeface="Roboto" panose="02000000000000000000" pitchFamily="2" charset="0"/>
                <a:cs typeface="Segoe UI" panose="020B0502040204020203" pitchFamily="34" charset="0"/>
              </a:rPr>
              <a:t>21%</a:t>
            </a:r>
          </a:p>
        </p:txBody>
      </p:sp>
      <p:sp>
        <p:nvSpPr>
          <p:cNvPr id="13" name="Oval 27">
            <a:extLst>
              <a:ext uri="{FF2B5EF4-FFF2-40B4-BE49-F238E27FC236}">
                <a16:creationId xmlns:a16="http://schemas.microsoft.com/office/drawing/2014/main" id="{A4066394-56B1-CC12-BC9A-F0706DF59076}"/>
              </a:ext>
            </a:extLst>
          </p:cNvPr>
          <p:cNvSpPr/>
          <p:nvPr/>
        </p:nvSpPr>
        <p:spPr bwMode="auto">
          <a:xfrm>
            <a:off x="9775359" y="4326626"/>
            <a:ext cx="716501" cy="702566"/>
          </a:xfrm>
          <a:prstGeom prst="ellipse">
            <a:avLst/>
          </a:prstGeom>
          <a:solidFill>
            <a:schemeClr val="accent1"/>
          </a:solidFill>
          <a:ln w="19050">
            <a:solidFill>
              <a:schemeClr val="bg1"/>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2000" b="1" dirty="0">
                <a:ea typeface="Roboto" panose="02000000000000000000" pitchFamily="2" charset="0"/>
                <a:cs typeface="Segoe UI" panose="020B0502040204020203" pitchFamily="34" charset="0"/>
              </a:rPr>
              <a:t>26</a:t>
            </a:r>
            <a:r>
              <a:rPr lang="sv-SE" sz="2000" b="1" i="0" dirty="0">
                <a:ea typeface="Roboto" panose="02000000000000000000" pitchFamily="2" charset="0"/>
                <a:cs typeface="Segoe UI" panose="020B0502040204020203" pitchFamily="34" charset="0"/>
              </a:rPr>
              <a:t>%</a:t>
            </a:r>
          </a:p>
        </p:txBody>
      </p:sp>
      <p:sp>
        <p:nvSpPr>
          <p:cNvPr id="51" name="Oval 27">
            <a:extLst>
              <a:ext uri="{FF2B5EF4-FFF2-40B4-BE49-F238E27FC236}">
                <a16:creationId xmlns:a16="http://schemas.microsoft.com/office/drawing/2014/main" id="{27986339-8D32-F02A-53E8-73E515BA5EEE}"/>
              </a:ext>
            </a:extLst>
          </p:cNvPr>
          <p:cNvSpPr/>
          <p:nvPr/>
        </p:nvSpPr>
        <p:spPr bwMode="auto">
          <a:xfrm>
            <a:off x="3912702" y="3894721"/>
            <a:ext cx="716501" cy="702566"/>
          </a:xfrm>
          <a:prstGeom prst="ellipse">
            <a:avLst/>
          </a:prstGeom>
          <a:solidFill>
            <a:schemeClr val="accent5"/>
          </a:solidFill>
          <a:ln w="19050">
            <a:solidFill>
              <a:schemeClr val="bg1"/>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2000" b="1" dirty="0">
                <a:solidFill>
                  <a:schemeClr val="bg2"/>
                </a:solidFill>
                <a:ea typeface="Roboto" panose="02000000000000000000" pitchFamily="2" charset="0"/>
                <a:cs typeface="Segoe UI" panose="020B0502040204020203" pitchFamily="34" charset="0"/>
              </a:rPr>
              <a:t>55</a:t>
            </a:r>
            <a:r>
              <a:rPr lang="sv-SE" sz="2000" b="1" i="0" dirty="0">
                <a:solidFill>
                  <a:schemeClr val="bg2"/>
                </a:solidFill>
                <a:ea typeface="Roboto" panose="02000000000000000000" pitchFamily="2" charset="0"/>
                <a:cs typeface="Segoe UI" panose="020B0502040204020203" pitchFamily="34" charset="0"/>
              </a:rPr>
              <a:t>%</a:t>
            </a:r>
          </a:p>
        </p:txBody>
      </p:sp>
      <p:sp>
        <p:nvSpPr>
          <p:cNvPr id="52" name="Oval 27">
            <a:extLst>
              <a:ext uri="{FF2B5EF4-FFF2-40B4-BE49-F238E27FC236}">
                <a16:creationId xmlns:a16="http://schemas.microsoft.com/office/drawing/2014/main" id="{F810269C-DBBB-5D45-135C-76C3827B5AB6}"/>
              </a:ext>
            </a:extLst>
          </p:cNvPr>
          <p:cNvSpPr/>
          <p:nvPr/>
        </p:nvSpPr>
        <p:spPr bwMode="auto">
          <a:xfrm>
            <a:off x="3174320" y="3894721"/>
            <a:ext cx="716501" cy="702566"/>
          </a:xfrm>
          <a:prstGeom prst="ellipse">
            <a:avLst/>
          </a:prstGeom>
          <a:solidFill>
            <a:schemeClr val="accent1"/>
          </a:solidFill>
          <a:ln w="19050">
            <a:solidFill>
              <a:schemeClr val="bg1"/>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2000" b="1" dirty="0">
                <a:ea typeface="Roboto" panose="02000000000000000000" pitchFamily="2" charset="0"/>
                <a:cs typeface="Segoe UI" panose="020B0502040204020203" pitchFamily="34" charset="0"/>
              </a:rPr>
              <a:t>55</a:t>
            </a:r>
            <a:r>
              <a:rPr lang="sv-SE" sz="2000" b="1" i="0" dirty="0">
                <a:ea typeface="Roboto" panose="02000000000000000000" pitchFamily="2" charset="0"/>
                <a:cs typeface="Segoe UI" panose="020B0502040204020203" pitchFamily="34" charset="0"/>
              </a:rPr>
              <a:t>%</a:t>
            </a:r>
          </a:p>
        </p:txBody>
      </p:sp>
      <p:sp>
        <p:nvSpPr>
          <p:cNvPr id="9" name="Text Placeholder 1">
            <a:extLst>
              <a:ext uri="{FF2B5EF4-FFF2-40B4-BE49-F238E27FC236}">
                <a16:creationId xmlns:a16="http://schemas.microsoft.com/office/drawing/2014/main" id="{1425ADCD-53AB-9BC3-2FC2-8C4A64B7977D}"/>
              </a:ext>
            </a:extLst>
          </p:cNvPr>
          <p:cNvSpPr txBox="1">
            <a:spLocks/>
          </p:cNvSpPr>
          <p:nvPr/>
        </p:nvSpPr>
        <p:spPr>
          <a:xfrm>
            <a:off x="460374" y="1064176"/>
            <a:ext cx="9797723" cy="339531"/>
          </a:xfrm>
          <a:prstGeom prst="rect">
            <a:avLst/>
          </a:prstGeom>
        </p:spPr>
        <p:txBody>
          <a:bodyPr lIns="0" tIns="0" rIns="0" bIns="0"/>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r>
              <a:rPr lang="sv-SE" dirty="0"/>
              <a:t>Jämförelse Handels målgrupp med totalen</a:t>
            </a:r>
          </a:p>
        </p:txBody>
      </p:sp>
    </p:spTree>
    <p:extLst>
      <p:ext uri="{BB962C8B-B14F-4D97-AF65-F5344CB8AC3E}">
        <p14:creationId xmlns:p14="http://schemas.microsoft.com/office/powerpoint/2010/main" val="1652695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6CC2E4-DBEE-A69F-FDF6-DAA16F2EB619}"/>
              </a:ext>
            </a:extLst>
          </p:cNvPr>
          <p:cNvSpPr>
            <a:spLocks noGrp="1"/>
          </p:cNvSpPr>
          <p:nvPr>
            <p:ph type="body" sz="quarter" idx="22"/>
          </p:nvPr>
        </p:nvSpPr>
        <p:spPr>
          <a:xfrm>
            <a:off x="460374" y="1064176"/>
            <a:ext cx="7677151" cy="307777"/>
          </a:xfrm>
        </p:spPr>
        <p:txBody>
          <a:bodyPr/>
          <a:lstStyle/>
          <a:p>
            <a:r>
              <a:rPr lang="sv-SE" dirty="0"/>
              <a:t>Fördjupning för Handels</a:t>
            </a:r>
          </a:p>
        </p:txBody>
      </p:sp>
      <p:sp>
        <p:nvSpPr>
          <p:cNvPr id="3" name="Slide Number Placeholder 2">
            <a:extLst>
              <a:ext uri="{FF2B5EF4-FFF2-40B4-BE49-F238E27FC236}">
                <a16:creationId xmlns:a16="http://schemas.microsoft.com/office/drawing/2014/main" id="{FC5E2217-ACC1-F33B-FC33-40281A41C843}"/>
              </a:ext>
            </a:extLst>
          </p:cNvPr>
          <p:cNvSpPr>
            <a:spLocks noGrp="1"/>
          </p:cNvSpPr>
          <p:nvPr>
            <p:ph type="sldNum" sz="quarter" idx="16"/>
          </p:nvPr>
        </p:nvSpPr>
        <p:spPr/>
        <p:txBody>
          <a:bodyPr/>
          <a:lstStyle/>
          <a:p>
            <a:fld id="{63DCA5C9-2E11-4C67-86EB-AE1DE127DC64}" type="slidenum">
              <a:rPr lang="en-US" smtClean="0"/>
              <a:pPr/>
              <a:t>14</a:t>
            </a:fld>
            <a:endParaRPr lang="en-US"/>
          </a:p>
        </p:txBody>
      </p:sp>
      <p:sp>
        <p:nvSpPr>
          <p:cNvPr id="4" name="Footer Placeholder 3">
            <a:extLst>
              <a:ext uri="{FF2B5EF4-FFF2-40B4-BE49-F238E27FC236}">
                <a16:creationId xmlns:a16="http://schemas.microsoft.com/office/drawing/2014/main" id="{B62203EB-B49D-120E-2599-652EE90F3D35}"/>
              </a:ext>
            </a:extLst>
          </p:cNvPr>
          <p:cNvSpPr>
            <a:spLocks noGrp="1"/>
          </p:cNvSpPr>
          <p:nvPr>
            <p:ph type="ftr" sz="quarter" idx="23"/>
          </p:nvPr>
        </p:nvSpPr>
        <p:spPr/>
        <p:txBody>
          <a:bodyPr/>
          <a:lstStyle/>
          <a:p>
            <a:r>
              <a:rPr lang="en-US" dirty="0" err="1"/>
              <a:t>Trakasseribarometern</a:t>
            </a:r>
            <a:r>
              <a:rPr lang="en-US" dirty="0"/>
              <a:t> 2024</a:t>
            </a:r>
          </a:p>
        </p:txBody>
      </p:sp>
      <p:sp>
        <p:nvSpPr>
          <p:cNvPr id="5" name="Title 4">
            <a:extLst>
              <a:ext uri="{FF2B5EF4-FFF2-40B4-BE49-F238E27FC236}">
                <a16:creationId xmlns:a16="http://schemas.microsoft.com/office/drawing/2014/main" id="{645B4763-A2BE-E118-F518-C165166D9A67}"/>
              </a:ext>
            </a:extLst>
          </p:cNvPr>
          <p:cNvSpPr>
            <a:spLocks noGrp="1"/>
          </p:cNvSpPr>
          <p:nvPr>
            <p:ph type="title"/>
          </p:nvPr>
        </p:nvSpPr>
        <p:spPr>
          <a:xfrm>
            <a:off x="460374" y="419101"/>
            <a:ext cx="11268076" cy="584775"/>
          </a:xfrm>
        </p:spPr>
        <p:txBody>
          <a:bodyPr/>
          <a:lstStyle/>
          <a:p>
            <a:r>
              <a:rPr lang="sv-SE" dirty="0"/>
              <a:t>Kränkningar och illabehandling </a:t>
            </a:r>
            <a:r>
              <a:rPr lang="sv-SE"/>
              <a:t>inom handeln</a:t>
            </a:r>
            <a:endParaRPr lang="sv-SE" dirty="0">
              <a:highlight>
                <a:srgbClr val="FFFF00"/>
              </a:highlight>
            </a:endParaRPr>
          </a:p>
        </p:txBody>
      </p:sp>
      <p:sp>
        <p:nvSpPr>
          <p:cNvPr id="6" name="Date Placeholder 5">
            <a:extLst>
              <a:ext uri="{FF2B5EF4-FFF2-40B4-BE49-F238E27FC236}">
                <a16:creationId xmlns:a16="http://schemas.microsoft.com/office/drawing/2014/main" id="{7A064531-EE4B-7445-4B80-2B2270E30DB6}"/>
              </a:ext>
            </a:extLst>
          </p:cNvPr>
          <p:cNvSpPr>
            <a:spLocks noGrp="1"/>
          </p:cNvSpPr>
          <p:nvPr>
            <p:ph type="dt" sz="half" idx="24"/>
          </p:nvPr>
        </p:nvSpPr>
        <p:spPr/>
        <p:txBody>
          <a:bodyPr/>
          <a:lstStyle/>
          <a:p>
            <a:r>
              <a:rPr lang="sv-SE"/>
              <a:t>September 2024</a:t>
            </a:r>
            <a:endParaRPr lang="en-US"/>
          </a:p>
        </p:txBody>
      </p:sp>
      <p:sp>
        <p:nvSpPr>
          <p:cNvPr id="7" name="Text Placeholder 6">
            <a:extLst>
              <a:ext uri="{FF2B5EF4-FFF2-40B4-BE49-F238E27FC236}">
                <a16:creationId xmlns:a16="http://schemas.microsoft.com/office/drawing/2014/main" id="{78A73196-0F55-3F71-D9CF-A7F0A537A4E6}"/>
              </a:ext>
            </a:extLst>
          </p:cNvPr>
          <p:cNvSpPr>
            <a:spLocks noGrp="1"/>
          </p:cNvSpPr>
          <p:nvPr>
            <p:ph type="body" sz="quarter" idx="26"/>
          </p:nvPr>
        </p:nvSpPr>
        <p:spPr/>
        <p:txBody>
          <a:bodyPr/>
          <a:lstStyle/>
          <a:p>
            <a:endParaRPr lang="sv-SE"/>
          </a:p>
        </p:txBody>
      </p:sp>
      <p:sp>
        <p:nvSpPr>
          <p:cNvPr id="8" name="Tekstfelt 9">
            <a:extLst>
              <a:ext uri="{FF2B5EF4-FFF2-40B4-BE49-F238E27FC236}">
                <a16:creationId xmlns:a16="http://schemas.microsoft.com/office/drawing/2014/main" id="{1E1BDBC3-A81D-9087-8AEE-478D43F37122}"/>
              </a:ext>
            </a:extLst>
          </p:cNvPr>
          <p:cNvSpPr txBox="1">
            <a:spLocks noChangeAspect="1"/>
          </p:cNvSpPr>
          <p:nvPr/>
        </p:nvSpPr>
        <p:spPr>
          <a:xfrm>
            <a:off x="489109" y="5279486"/>
            <a:ext cx="1968502" cy="507831"/>
          </a:xfrm>
          <a:prstGeom prst="rect">
            <a:avLst/>
          </a:prstGeom>
          <a:noFill/>
        </p:spPr>
        <p:txBody>
          <a:bodyPr wrap="square" lIns="0" tIns="0" rIns="0" bIns="0" anchor="t">
            <a:spAutoFit/>
          </a:bodyPr>
          <a:lstStyle/>
          <a:p>
            <a:r>
              <a:rPr lang="da-DK" sz="1100" b="1" dirty="0" err="1">
                <a:solidFill>
                  <a:schemeClr val="tx2"/>
                </a:solidFill>
                <a:latin typeface="Century Gothic" panose="020B0502020202020204" pitchFamily="34" charset="0"/>
              </a:rPr>
              <a:t>Kvinnor</a:t>
            </a:r>
            <a:r>
              <a:rPr lang="da-DK" sz="1100" b="1" dirty="0">
                <a:solidFill>
                  <a:schemeClr val="tx2"/>
                </a:solidFill>
                <a:latin typeface="Century Gothic" panose="020B0502020202020204" pitchFamily="34" charset="0"/>
              </a:rPr>
              <a:t> </a:t>
            </a:r>
            <a:r>
              <a:rPr lang="da-DK" sz="1100" b="1" dirty="0" err="1">
                <a:solidFill>
                  <a:schemeClr val="tx2"/>
                </a:solidFill>
                <a:latin typeface="Century Gothic" panose="020B0502020202020204" pitchFamily="34" charset="0"/>
              </a:rPr>
              <a:t>inom</a:t>
            </a:r>
            <a:r>
              <a:rPr lang="da-DK" sz="1100" b="1" dirty="0">
                <a:solidFill>
                  <a:schemeClr val="tx2"/>
                </a:solidFill>
                <a:latin typeface="Century Gothic" panose="020B0502020202020204" pitchFamily="34" charset="0"/>
              </a:rPr>
              <a:t> </a:t>
            </a:r>
            <a:r>
              <a:rPr lang="da-DK" sz="1100" b="1" dirty="0" err="1">
                <a:solidFill>
                  <a:schemeClr val="tx2"/>
                </a:solidFill>
                <a:latin typeface="Century Gothic" panose="020B0502020202020204" pitchFamily="34" charset="0"/>
              </a:rPr>
              <a:t>handeln</a:t>
            </a:r>
            <a:r>
              <a:rPr lang="da-DK" sz="1100" b="1" dirty="0">
                <a:solidFill>
                  <a:schemeClr val="tx2"/>
                </a:solidFill>
                <a:latin typeface="Century Gothic" panose="020B0502020202020204" pitchFamily="34" charset="0"/>
              </a:rPr>
              <a:t> </a:t>
            </a:r>
            <a:r>
              <a:rPr lang="en-GB" sz="1100" b="1" dirty="0" err="1">
                <a:solidFill>
                  <a:schemeClr val="tx2"/>
                </a:solidFill>
                <a:latin typeface="Century Gothic" panose="020B0502020202020204" pitchFamily="34" charset="0"/>
              </a:rPr>
              <a:t>som</a:t>
            </a:r>
            <a:r>
              <a:rPr lang="en-GB" sz="1100" b="1" dirty="0">
                <a:solidFill>
                  <a:schemeClr val="tx2"/>
                </a:solidFill>
                <a:latin typeface="Century Gothic" panose="020B0502020202020204" pitchFamily="34" charset="0"/>
              </a:rPr>
              <a:t> </a:t>
            </a:r>
            <a:r>
              <a:rPr lang="en-GB" sz="1100" b="1" dirty="0" err="1">
                <a:solidFill>
                  <a:schemeClr val="tx2"/>
                </a:solidFill>
                <a:latin typeface="Century Gothic" panose="020B0502020202020204" pitchFamily="34" charset="0"/>
              </a:rPr>
              <a:t>utsatts</a:t>
            </a:r>
            <a:r>
              <a:rPr lang="en-GB" sz="1100" b="1" dirty="0">
                <a:solidFill>
                  <a:schemeClr val="tx2"/>
                </a:solidFill>
                <a:latin typeface="Century Gothic" panose="020B0502020202020204" pitchFamily="34" charset="0"/>
              </a:rPr>
              <a:t> </a:t>
            </a:r>
            <a:r>
              <a:rPr lang="en-GB" sz="1100" b="1" dirty="0" err="1">
                <a:solidFill>
                  <a:schemeClr val="tx2"/>
                </a:solidFill>
                <a:latin typeface="Century Gothic" panose="020B0502020202020204" pitchFamily="34" charset="0"/>
              </a:rPr>
              <a:t>av</a:t>
            </a:r>
            <a:r>
              <a:rPr lang="en-GB" sz="1100" b="1" dirty="0">
                <a:solidFill>
                  <a:schemeClr val="tx2"/>
                </a:solidFill>
                <a:latin typeface="Century Gothic" panose="020B0502020202020204" pitchFamily="34" charset="0"/>
              </a:rPr>
              <a:t> </a:t>
            </a:r>
            <a:r>
              <a:rPr lang="en-GB" sz="1100" b="1" dirty="0" err="1">
                <a:solidFill>
                  <a:schemeClr val="tx2"/>
                </a:solidFill>
                <a:latin typeface="Century Gothic" panose="020B0502020202020204" pitchFamily="34" charset="0"/>
              </a:rPr>
              <a:t>tredje</a:t>
            </a:r>
            <a:r>
              <a:rPr lang="en-GB" sz="1100" b="1" dirty="0">
                <a:solidFill>
                  <a:schemeClr val="tx2"/>
                </a:solidFill>
                <a:latin typeface="Century Gothic" panose="020B0502020202020204" pitchFamily="34" charset="0"/>
              </a:rPr>
              <a:t> person </a:t>
            </a:r>
            <a:r>
              <a:rPr lang="en-GB" sz="1100" dirty="0">
                <a:solidFill>
                  <a:schemeClr val="tx2"/>
                </a:solidFill>
                <a:latin typeface="Century Gothic" panose="020B0502020202020204" pitchFamily="34" charset="0"/>
              </a:rPr>
              <a:t>(</a:t>
            </a:r>
            <a:r>
              <a:rPr lang="en-GB" sz="1100" dirty="0" err="1">
                <a:solidFill>
                  <a:schemeClr val="tx2"/>
                </a:solidFill>
                <a:latin typeface="Century Gothic" panose="020B0502020202020204" pitchFamily="34" charset="0"/>
              </a:rPr>
              <a:t>totalen</a:t>
            </a:r>
            <a:r>
              <a:rPr lang="en-GB" sz="1100" dirty="0">
                <a:solidFill>
                  <a:schemeClr val="tx2"/>
                </a:solidFill>
                <a:latin typeface="Century Gothic" panose="020B0502020202020204" pitchFamily="34" charset="0"/>
              </a:rPr>
              <a:t> 55%)</a:t>
            </a:r>
            <a:endParaRPr lang="da-DK" sz="1100" dirty="0">
              <a:solidFill>
                <a:schemeClr val="tx2"/>
              </a:solidFill>
              <a:effectLst/>
              <a:latin typeface="Century Gothic" panose="020B0502020202020204" pitchFamily="34" charset="0"/>
            </a:endParaRPr>
          </a:p>
        </p:txBody>
      </p:sp>
      <p:sp>
        <p:nvSpPr>
          <p:cNvPr id="9" name="Tekstfelt 13">
            <a:extLst>
              <a:ext uri="{FF2B5EF4-FFF2-40B4-BE49-F238E27FC236}">
                <a16:creationId xmlns:a16="http://schemas.microsoft.com/office/drawing/2014/main" id="{222989EF-0F05-64BC-7C68-9E7309EBB946}"/>
              </a:ext>
            </a:extLst>
          </p:cNvPr>
          <p:cNvSpPr txBox="1"/>
          <p:nvPr/>
        </p:nvSpPr>
        <p:spPr>
          <a:xfrm>
            <a:off x="500277" y="4435677"/>
            <a:ext cx="1457325" cy="76944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4400" b="1" i="0" u="none" strike="noStrike" kern="1200" cap="none" spc="0" normalizeH="0" baseline="0" noProof="0" dirty="0">
                <a:ln>
                  <a:noFill/>
                </a:ln>
                <a:solidFill>
                  <a:schemeClr val="accent5"/>
                </a:solidFill>
                <a:effectLst/>
                <a:uLnTx/>
                <a:uFillTx/>
                <a:latin typeface="Georgia" panose="02040502050405020303" pitchFamily="18" charset="0"/>
                <a:ea typeface="+mn-ea"/>
                <a:cs typeface="+mn-cs"/>
              </a:rPr>
              <a:t>63%</a:t>
            </a:r>
          </a:p>
        </p:txBody>
      </p:sp>
      <p:sp>
        <p:nvSpPr>
          <p:cNvPr id="11" name="Tekstfelt 20">
            <a:extLst>
              <a:ext uri="{FF2B5EF4-FFF2-40B4-BE49-F238E27FC236}">
                <a16:creationId xmlns:a16="http://schemas.microsoft.com/office/drawing/2014/main" id="{6B57DA57-8C88-0842-B2D1-35BBA28F2108}"/>
              </a:ext>
            </a:extLst>
          </p:cNvPr>
          <p:cNvSpPr txBox="1"/>
          <p:nvPr/>
        </p:nvSpPr>
        <p:spPr>
          <a:xfrm>
            <a:off x="3035408" y="4435677"/>
            <a:ext cx="1457325" cy="76944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4400" b="1" i="0" u="none" strike="noStrike" kern="1200" cap="none" spc="0" normalizeH="0" baseline="0" noProof="0" dirty="0">
                <a:ln>
                  <a:noFill/>
                </a:ln>
                <a:solidFill>
                  <a:schemeClr val="accent5"/>
                </a:solidFill>
                <a:effectLst/>
                <a:uLnTx/>
                <a:uFillTx/>
                <a:latin typeface="Georgia" panose="02040502050405020303" pitchFamily="18" charset="0"/>
                <a:ea typeface="+mn-ea"/>
                <a:cs typeface="+mn-cs"/>
              </a:rPr>
              <a:t>53%</a:t>
            </a:r>
          </a:p>
        </p:txBody>
      </p:sp>
      <p:sp>
        <p:nvSpPr>
          <p:cNvPr id="15" name="Content Placeholder 1">
            <a:extLst>
              <a:ext uri="{FF2B5EF4-FFF2-40B4-BE49-F238E27FC236}">
                <a16:creationId xmlns:a16="http://schemas.microsoft.com/office/drawing/2014/main" id="{F643CB01-1A24-90C2-3045-9C2EDF12E507}"/>
              </a:ext>
            </a:extLst>
          </p:cNvPr>
          <p:cNvSpPr txBox="1">
            <a:spLocks/>
          </p:cNvSpPr>
          <p:nvPr/>
        </p:nvSpPr>
        <p:spPr>
          <a:xfrm>
            <a:off x="5349875" y="2352675"/>
            <a:ext cx="6378575" cy="4212023"/>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buClrTx/>
              <a:buSzTx/>
              <a:buFont typeface="Arial" panose="020B0604020202020204" pitchFamily="34" charset="0"/>
              <a:buNone/>
              <a:tabLst/>
              <a:defRPr/>
            </a:pPr>
            <a:r>
              <a:rPr lang="sv-SE" sz="1200" b="1" dirty="0">
                <a:solidFill>
                  <a:schemeClr val="tx1"/>
                </a:solidFill>
                <a:ea typeface="Roboto"/>
                <a:cs typeface="Segoe UI"/>
              </a:rPr>
              <a:t>Den som utsätter någon för kränkningar, illabehandling eller trakasserier är oftast en kollega men i vissa sektorer är också tredje person en förekommande förövare. Handeln är en sådan sektor. </a:t>
            </a:r>
          </a:p>
          <a:p>
            <a:pPr marL="0" marR="0" lvl="0" indent="0" algn="l" defTabSz="914400" rtl="0" eaLnBrk="1" fontAlgn="auto" latinLnBrk="0" hangingPunct="1">
              <a:lnSpc>
                <a:spcPct val="100000"/>
              </a:lnSpc>
              <a:spcBef>
                <a:spcPts val="0"/>
              </a:spcBef>
              <a:buClrTx/>
              <a:buSzTx/>
              <a:buFont typeface="Arial" panose="020B0604020202020204" pitchFamily="34" charset="0"/>
              <a:buNone/>
              <a:tabLst/>
              <a:defRPr/>
            </a:pPr>
            <a:r>
              <a:rPr lang="sv-SE" sz="1200" dirty="0">
                <a:solidFill>
                  <a:schemeClr val="tx1"/>
                </a:solidFill>
                <a:ea typeface="Roboto"/>
                <a:cs typeface="Segoe UI"/>
              </a:rPr>
              <a:t>Nästan 6 av 10 inom handeln uppger att de blivit kränkt eller illa behandlade av tredje person, i en arbetssituation och under de senaste 12 månaderna. </a:t>
            </a:r>
          </a:p>
          <a:p>
            <a:pPr marL="0" marR="0" lvl="0" indent="0" algn="l" defTabSz="914400" rtl="0" eaLnBrk="1" fontAlgn="auto" latinLnBrk="0" hangingPunct="1">
              <a:lnSpc>
                <a:spcPct val="100000"/>
              </a:lnSpc>
              <a:spcBef>
                <a:spcPts val="0"/>
              </a:spcBef>
              <a:buClrTx/>
              <a:buSzTx/>
              <a:buFont typeface="Arial" panose="020B0604020202020204" pitchFamily="34" charset="0"/>
              <a:buNone/>
              <a:tabLst/>
              <a:defRPr/>
            </a:pPr>
            <a:r>
              <a:rPr lang="sv-SE" sz="1200" dirty="0">
                <a:solidFill>
                  <a:schemeClr val="tx1"/>
                </a:solidFill>
                <a:ea typeface="Roboto"/>
                <a:cs typeface="Segoe UI"/>
              </a:rPr>
              <a:t>De mer utsatta grupperna återkommer även här:</a:t>
            </a:r>
          </a:p>
          <a:p>
            <a:pPr lvl="2">
              <a:buClrTx/>
              <a:tabLst/>
              <a:defRPr/>
            </a:pPr>
            <a:r>
              <a:rPr lang="sv-SE" sz="1200" b="1" dirty="0">
                <a:solidFill>
                  <a:schemeClr val="tx1"/>
                </a:solidFill>
                <a:ea typeface="Roboto"/>
                <a:cs typeface="Segoe UI"/>
              </a:rPr>
              <a:t>Inom handeln har 63 procent av kvinnorna </a:t>
            </a:r>
            <a:r>
              <a:rPr lang="sv-SE" sz="1200" dirty="0">
                <a:solidFill>
                  <a:schemeClr val="tx1"/>
                </a:solidFill>
                <a:ea typeface="Roboto"/>
                <a:cs typeface="Segoe UI"/>
              </a:rPr>
              <a:t>utsatts av tredje person jämfört med 53 procent av männen. I båda fallen är anställda inom handeln mer utsatta än totalen (kvinnor 55%, män 42%).</a:t>
            </a:r>
          </a:p>
          <a:p>
            <a:pPr lvl="2">
              <a:buClrTx/>
              <a:tabLst/>
              <a:defRPr/>
            </a:pPr>
            <a:r>
              <a:rPr lang="sv-SE" sz="1200" dirty="0">
                <a:solidFill>
                  <a:schemeClr val="tx1"/>
                </a:solidFill>
                <a:ea typeface="Roboto"/>
                <a:cs typeface="Segoe UI"/>
              </a:rPr>
              <a:t>Än högre är andelen </a:t>
            </a:r>
            <a:r>
              <a:rPr lang="sv-SE" sz="1200" b="1" dirty="0">
                <a:solidFill>
                  <a:schemeClr val="tx1"/>
                </a:solidFill>
                <a:ea typeface="Roboto"/>
                <a:cs typeface="Segoe UI"/>
              </a:rPr>
              <a:t>utsatta unga i handeln (70%) </a:t>
            </a:r>
            <a:r>
              <a:rPr lang="sv-SE" sz="1200" dirty="0">
                <a:solidFill>
                  <a:schemeClr val="tx1"/>
                </a:solidFill>
                <a:ea typeface="Roboto"/>
                <a:cs typeface="Segoe UI"/>
              </a:rPr>
              <a:t>18-29 år,</a:t>
            </a:r>
            <a:r>
              <a:rPr lang="sv-SE" sz="1200" b="1" dirty="0">
                <a:solidFill>
                  <a:schemeClr val="tx1"/>
                </a:solidFill>
                <a:ea typeface="Roboto"/>
                <a:cs typeface="Segoe UI"/>
              </a:rPr>
              <a:t> </a:t>
            </a:r>
            <a:r>
              <a:rPr lang="sv-SE" sz="1200" dirty="0">
                <a:solidFill>
                  <a:schemeClr val="tx1"/>
                </a:solidFill>
                <a:ea typeface="Roboto"/>
                <a:cs typeface="Segoe UI"/>
              </a:rPr>
              <a:t>men jämfört med totalen är även de som är äldre i högre grad utsatta (55% för gruppen 30-49 år samt 48% över 50 år).</a:t>
            </a:r>
          </a:p>
          <a:p>
            <a:pPr>
              <a:defRPr/>
            </a:pPr>
            <a:r>
              <a:rPr lang="sv-SE" sz="1200" dirty="0">
                <a:solidFill>
                  <a:schemeClr val="tx1"/>
                </a:solidFill>
                <a:ea typeface="Roboto"/>
                <a:cs typeface="Segoe UI"/>
              </a:rPr>
              <a:t>Alla skillnader mellan handeln och totalen är statistiskt tillförlitliga (signifikanta). </a:t>
            </a:r>
          </a:p>
          <a:p>
            <a:pPr marL="0" marR="0" lvl="0" indent="0" algn="l" defTabSz="914400" rtl="0" eaLnBrk="1" fontAlgn="auto" latinLnBrk="0" hangingPunct="1">
              <a:lnSpc>
                <a:spcPct val="100000"/>
              </a:lnSpc>
              <a:spcBef>
                <a:spcPts val="0"/>
              </a:spcBef>
              <a:buClrTx/>
              <a:buSzTx/>
              <a:buFont typeface="Arial" panose="020B0604020202020204" pitchFamily="34" charset="0"/>
              <a:buNone/>
              <a:tabLst/>
              <a:defRPr/>
            </a:pPr>
            <a:r>
              <a:rPr lang="sv-SE" sz="1200" dirty="0">
                <a:solidFill>
                  <a:schemeClr val="tx1"/>
                </a:solidFill>
                <a:ea typeface="Roboto"/>
                <a:cs typeface="Segoe UI"/>
              </a:rPr>
              <a:t>Det är också en högre andel inom handeln som uppger att de blivit utsatta för </a:t>
            </a:r>
            <a:r>
              <a:rPr lang="sv-SE" sz="1200" b="1" dirty="0">
                <a:solidFill>
                  <a:schemeClr val="tx1"/>
                </a:solidFill>
                <a:ea typeface="Roboto"/>
                <a:cs typeface="Segoe UI"/>
              </a:rPr>
              <a:t>kommentarer om deras fysiska utseende som gjort att de känt obehag (26%)</a:t>
            </a:r>
            <a:r>
              <a:rPr lang="sv-SE" sz="1200" dirty="0">
                <a:solidFill>
                  <a:schemeClr val="tx1"/>
                </a:solidFill>
                <a:ea typeface="Roboto"/>
                <a:cs typeface="Segoe UI"/>
              </a:rPr>
              <a:t>, jämfört med den övriga yrkesverksamma allmänheten (21%). Kvinnorna i handeln är återigen överrepresenterade: 3 av 10 jämfört med 2 av 10 bland männen. </a:t>
            </a:r>
          </a:p>
        </p:txBody>
      </p:sp>
      <p:sp>
        <p:nvSpPr>
          <p:cNvPr id="18" name="Tekstfelt 9">
            <a:extLst>
              <a:ext uri="{FF2B5EF4-FFF2-40B4-BE49-F238E27FC236}">
                <a16:creationId xmlns:a16="http://schemas.microsoft.com/office/drawing/2014/main" id="{5D7AA3B8-5D95-0B0E-2C1E-05A19B7E91CB}"/>
              </a:ext>
            </a:extLst>
          </p:cNvPr>
          <p:cNvSpPr txBox="1">
            <a:spLocks noChangeAspect="1"/>
          </p:cNvSpPr>
          <p:nvPr/>
        </p:nvSpPr>
        <p:spPr>
          <a:xfrm>
            <a:off x="3046578" y="5279486"/>
            <a:ext cx="1957334" cy="507831"/>
          </a:xfrm>
          <a:prstGeom prst="rect">
            <a:avLst/>
          </a:prstGeom>
          <a:noFill/>
        </p:spPr>
        <p:txBody>
          <a:bodyPr wrap="square" lIns="0" tIns="0" rIns="0" bIns="0" anchor="t">
            <a:spAutoFit/>
          </a:bodyPr>
          <a:lstStyle/>
          <a:p>
            <a:r>
              <a:rPr lang="da-DK" sz="1100" b="1" dirty="0" err="1">
                <a:solidFill>
                  <a:schemeClr val="tx2"/>
                </a:solidFill>
                <a:latin typeface="Century Gothic" panose="020B0502020202020204" pitchFamily="34" charset="0"/>
              </a:rPr>
              <a:t>Män</a:t>
            </a:r>
            <a:r>
              <a:rPr lang="da-DK" sz="1100" b="1" dirty="0">
                <a:solidFill>
                  <a:schemeClr val="tx2"/>
                </a:solidFill>
                <a:latin typeface="Century Gothic" panose="020B0502020202020204" pitchFamily="34" charset="0"/>
              </a:rPr>
              <a:t> </a:t>
            </a:r>
            <a:r>
              <a:rPr lang="da-DK" sz="1100" b="1" dirty="0" err="1">
                <a:solidFill>
                  <a:schemeClr val="tx2"/>
                </a:solidFill>
                <a:latin typeface="Century Gothic" panose="020B0502020202020204" pitchFamily="34" charset="0"/>
              </a:rPr>
              <a:t>inom</a:t>
            </a:r>
            <a:r>
              <a:rPr lang="da-DK" sz="1100" b="1" dirty="0">
                <a:solidFill>
                  <a:schemeClr val="tx2"/>
                </a:solidFill>
                <a:latin typeface="Century Gothic" panose="020B0502020202020204" pitchFamily="34" charset="0"/>
              </a:rPr>
              <a:t> </a:t>
            </a:r>
            <a:r>
              <a:rPr lang="da-DK" sz="1100" b="1" dirty="0" err="1">
                <a:solidFill>
                  <a:schemeClr val="tx2"/>
                </a:solidFill>
                <a:latin typeface="Century Gothic" panose="020B0502020202020204" pitchFamily="34" charset="0"/>
              </a:rPr>
              <a:t>handeln</a:t>
            </a:r>
            <a:r>
              <a:rPr lang="da-DK" sz="1100" b="1" dirty="0">
                <a:solidFill>
                  <a:schemeClr val="tx2"/>
                </a:solidFill>
                <a:latin typeface="Century Gothic" panose="020B0502020202020204" pitchFamily="34" charset="0"/>
              </a:rPr>
              <a:t> </a:t>
            </a:r>
            <a:r>
              <a:rPr lang="en-GB" sz="1100" b="1" dirty="0" err="1">
                <a:solidFill>
                  <a:schemeClr val="tx2"/>
                </a:solidFill>
                <a:latin typeface="Century Gothic" panose="020B0502020202020204" pitchFamily="34" charset="0"/>
              </a:rPr>
              <a:t>som</a:t>
            </a:r>
            <a:r>
              <a:rPr lang="en-GB" sz="1100" b="1" dirty="0">
                <a:solidFill>
                  <a:schemeClr val="tx2"/>
                </a:solidFill>
                <a:latin typeface="Century Gothic" panose="020B0502020202020204" pitchFamily="34" charset="0"/>
              </a:rPr>
              <a:t> </a:t>
            </a:r>
            <a:r>
              <a:rPr lang="en-GB" sz="1100" b="1" dirty="0" err="1">
                <a:solidFill>
                  <a:schemeClr val="tx2"/>
                </a:solidFill>
                <a:latin typeface="Century Gothic" panose="020B0502020202020204" pitchFamily="34" charset="0"/>
              </a:rPr>
              <a:t>utsatts</a:t>
            </a:r>
            <a:r>
              <a:rPr lang="en-GB" sz="1100" b="1" dirty="0">
                <a:solidFill>
                  <a:schemeClr val="tx2"/>
                </a:solidFill>
                <a:latin typeface="Century Gothic" panose="020B0502020202020204" pitchFamily="34" charset="0"/>
              </a:rPr>
              <a:t> </a:t>
            </a:r>
            <a:r>
              <a:rPr lang="en-GB" sz="1100" b="1" dirty="0" err="1">
                <a:solidFill>
                  <a:schemeClr val="tx2"/>
                </a:solidFill>
                <a:latin typeface="Century Gothic" panose="020B0502020202020204" pitchFamily="34" charset="0"/>
              </a:rPr>
              <a:t>av</a:t>
            </a:r>
            <a:r>
              <a:rPr lang="en-GB" sz="1100" b="1" dirty="0">
                <a:solidFill>
                  <a:schemeClr val="tx2"/>
                </a:solidFill>
                <a:latin typeface="Century Gothic" panose="020B0502020202020204" pitchFamily="34" charset="0"/>
              </a:rPr>
              <a:t> </a:t>
            </a:r>
            <a:r>
              <a:rPr lang="en-GB" sz="1100" b="1" dirty="0" err="1">
                <a:solidFill>
                  <a:schemeClr val="tx2"/>
                </a:solidFill>
                <a:latin typeface="Century Gothic" panose="020B0502020202020204" pitchFamily="34" charset="0"/>
              </a:rPr>
              <a:t>tredje</a:t>
            </a:r>
            <a:r>
              <a:rPr lang="en-GB" sz="1100" b="1" dirty="0">
                <a:solidFill>
                  <a:schemeClr val="tx2"/>
                </a:solidFill>
                <a:latin typeface="Century Gothic" panose="020B0502020202020204" pitchFamily="34" charset="0"/>
              </a:rPr>
              <a:t> person </a:t>
            </a:r>
            <a:r>
              <a:rPr lang="en-GB" sz="1100" dirty="0">
                <a:solidFill>
                  <a:schemeClr val="tx2"/>
                </a:solidFill>
                <a:latin typeface="Century Gothic" panose="020B0502020202020204" pitchFamily="34" charset="0"/>
              </a:rPr>
              <a:t>(</a:t>
            </a:r>
            <a:r>
              <a:rPr lang="en-GB" sz="1100" dirty="0" err="1">
                <a:solidFill>
                  <a:schemeClr val="tx2"/>
                </a:solidFill>
                <a:latin typeface="Century Gothic" panose="020B0502020202020204" pitchFamily="34" charset="0"/>
              </a:rPr>
              <a:t>totalen</a:t>
            </a:r>
            <a:r>
              <a:rPr lang="en-GB" sz="1100" dirty="0">
                <a:solidFill>
                  <a:schemeClr val="tx2"/>
                </a:solidFill>
                <a:latin typeface="Century Gothic" panose="020B0502020202020204" pitchFamily="34" charset="0"/>
              </a:rPr>
              <a:t> 42%)</a:t>
            </a:r>
            <a:endParaRPr lang="da-DK" sz="1100" b="1" dirty="0">
              <a:solidFill>
                <a:schemeClr val="tx2"/>
              </a:solidFill>
              <a:effectLst/>
              <a:latin typeface="Century Gothic" panose="020B0502020202020204" pitchFamily="34" charset="0"/>
            </a:endParaRPr>
          </a:p>
        </p:txBody>
      </p:sp>
      <p:sp>
        <p:nvSpPr>
          <p:cNvPr id="19" name="Tekstfelt 9">
            <a:extLst>
              <a:ext uri="{FF2B5EF4-FFF2-40B4-BE49-F238E27FC236}">
                <a16:creationId xmlns:a16="http://schemas.microsoft.com/office/drawing/2014/main" id="{652A3C5A-58CC-5165-2456-9E53CFD9F234}"/>
              </a:ext>
            </a:extLst>
          </p:cNvPr>
          <p:cNvSpPr txBox="1">
            <a:spLocks noChangeAspect="1"/>
          </p:cNvSpPr>
          <p:nvPr/>
        </p:nvSpPr>
        <p:spPr>
          <a:xfrm>
            <a:off x="489108" y="3136752"/>
            <a:ext cx="2237065" cy="677108"/>
          </a:xfrm>
          <a:prstGeom prst="rect">
            <a:avLst/>
          </a:prstGeom>
          <a:noFill/>
        </p:spPr>
        <p:txBody>
          <a:bodyPr wrap="square" lIns="0" tIns="0" rIns="0" bIns="0" anchor="t">
            <a:spAutoFit/>
          </a:bodyPr>
          <a:lstStyle/>
          <a:p>
            <a:r>
              <a:rPr lang="da-DK" sz="1100" b="1" dirty="0">
                <a:solidFill>
                  <a:schemeClr val="tx2"/>
                </a:solidFill>
                <a:latin typeface="Century Gothic" panose="020B0502020202020204" pitchFamily="34" charset="0"/>
              </a:rPr>
              <a:t>Av de som </a:t>
            </a:r>
            <a:r>
              <a:rPr lang="da-DK" sz="1100" b="1" dirty="0" err="1">
                <a:solidFill>
                  <a:schemeClr val="tx2"/>
                </a:solidFill>
                <a:latin typeface="Century Gothic" panose="020B0502020202020204" pitchFamily="34" charset="0"/>
              </a:rPr>
              <a:t>arbetar</a:t>
            </a:r>
            <a:r>
              <a:rPr lang="da-DK" sz="1100" b="1" dirty="0">
                <a:solidFill>
                  <a:schemeClr val="tx2"/>
                </a:solidFill>
                <a:latin typeface="Century Gothic" panose="020B0502020202020204" pitchFamily="34" charset="0"/>
              </a:rPr>
              <a:t> </a:t>
            </a:r>
            <a:r>
              <a:rPr lang="da-DK" sz="1100" b="1" dirty="0" err="1">
                <a:solidFill>
                  <a:schemeClr val="tx2"/>
                </a:solidFill>
                <a:latin typeface="Century Gothic" panose="020B0502020202020204" pitchFamily="34" charset="0"/>
              </a:rPr>
              <a:t>inom</a:t>
            </a:r>
            <a:r>
              <a:rPr lang="da-DK" sz="1100" b="1" dirty="0">
                <a:solidFill>
                  <a:schemeClr val="tx2"/>
                </a:solidFill>
                <a:latin typeface="Century Gothic" panose="020B0502020202020204" pitchFamily="34" charset="0"/>
              </a:rPr>
              <a:t> </a:t>
            </a:r>
            <a:r>
              <a:rPr lang="da-DK" sz="1100" b="1" dirty="0" err="1">
                <a:solidFill>
                  <a:schemeClr val="tx2"/>
                </a:solidFill>
                <a:latin typeface="Century Gothic" panose="020B0502020202020204" pitchFamily="34" charset="0"/>
              </a:rPr>
              <a:t>handeln</a:t>
            </a:r>
            <a:r>
              <a:rPr lang="da-DK" sz="1100" b="1" dirty="0">
                <a:solidFill>
                  <a:schemeClr val="tx2"/>
                </a:solidFill>
                <a:latin typeface="Century Gothic" panose="020B0502020202020204" pitchFamily="34" charset="0"/>
              </a:rPr>
              <a:t> </a:t>
            </a:r>
            <a:r>
              <a:rPr lang="da-DK" sz="1100" b="1" dirty="0" err="1">
                <a:solidFill>
                  <a:schemeClr val="tx2"/>
                </a:solidFill>
                <a:latin typeface="Century Gothic" panose="020B0502020202020204" pitchFamily="34" charset="0"/>
              </a:rPr>
              <a:t>och</a:t>
            </a:r>
            <a:r>
              <a:rPr lang="da-DK" sz="1100" b="1" dirty="0">
                <a:solidFill>
                  <a:schemeClr val="tx2"/>
                </a:solidFill>
                <a:latin typeface="Century Gothic" panose="020B0502020202020204" pitchFamily="34" charset="0"/>
              </a:rPr>
              <a:t> </a:t>
            </a:r>
            <a:r>
              <a:rPr lang="sv-SE" sz="1100" b="1" i="0" u="none" strike="noStrike" kern="1200" spc="0" baseline="0" dirty="0">
                <a:solidFill>
                  <a:srgbClr val="000000"/>
                </a:solidFill>
              </a:rPr>
              <a:t>blivit kränkt eller illa behandlad av tredje person </a:t>
            </a:r>
            <a:r>
              <a:rPr lang="en-GB" sz="1100" dirty="0">
                <a:solidFill>
                  <a:schemeClr val="tx2"/>
                </a:solidFill>
                <a:latin typeface="Century Gothic" panose="020B0502020202020204" pitchFamily="34" charset="0"/>
              </a:rPr>
              <a:t>(</a:t>
            </a:r>
            <a:r>
              <a:rPr lang="en-GB" sz="1100" dirty="0" err="1">
                <a:solidFill>
                  <a:schemeClr val="tx2"/>
                </a:solidFill>
                <a:latin typeface="Century Gothic" panose="020B0502020202020204" pitchFamily="34" charset="0"/>
              </a:rPr>
              <a:t>totalen</a:t>
            </a:r>
            <a:r>
              <a:rPr lang="en-GB" sz="1100" dirty="0">
                <a:solidFill>
                  <a:schemeClr val="tx2"/>
                </a:solidFill>
                <a:latin typeface="Century Gothic" panose="020B0502020202020204" pitchFamily="34" charset="0"/>
              </a:rPr>
              <a:t> 47%)</a:t>
            </a:r>
            <a:endParaRPr lang="da-DK" sz="1100" b="1" dirty="0">
              <a:solidFill>
                <a:schemeClr val="tx2"/>
              </a:solidFill>
              <a:effectLst/>
              <a:latin typeface="Century Gothic" panose="020B0502020202020204" pitchFamily="34" charset="0"/>
            </a:endParaRPr>
          </a:p>
        </p:txBody>
      </p:sp>
      <p:sp>
        <p:nvSpPr>
          <p:cNvPr id="20" name="Tekstfelt 13">
            <a:extLst>
              <a:ext uri="{FF2B5EF4-FFF2-40B4-BE49-F238E27FC236}">
                <a16:creationId xmlns:a16="http://schemas.microsoft.com/office/drawing/2014/main" id="{FEDB9FAE-B169-317C-EC2E-C756D60D046F}"/>
              </a:ext>
            </a:extLst>
          </p:cNvPr>
          <p:cNvSpPr txBox="1"/>
          <p:nvPr/>
        </p:nvSpPr>
        <p:spPr>
          <a:xfrm>
            <a:off x="500277" y="2289211"/>
            <a:ext cx="1457325" cy="76944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a-DK" sz="4400" b="1" dirty="0">
                <a:solidFill>
                  <a:schemeClr val="accent1"/>
                </a:solidFill>
                <a:latin typeface="Georgia" panose="02040502050405020303" pitchFamily="18" charset="0"/>
              </a:rPr>
              <a:t>58</a:t>
            </a:r>
            <a:r>
              <a:rPr kumimoji="0" lang="da-DK" sz="4400" b="1" i="0" u="none" strike="noStrike" kern="1200" cap="none" spc="0" normalizeH="0" baseline="0" noProof="0" dirty="0">
                <a:ln>
                  <a:noFill/>
                </a:ln>
                <a:solidFill>
                  <a:schemeClr val="accent1"/>
                </a:solidFill>
                <a:effectLst/>
                <a:uLnTx/>
                <a:uFillTx/>
                <a:latin typeface="Georgia" panose="02040502050405020303" pitchFamily="18" charset="0"/>
                <a:ea typeface="+mn-ea"/>
                <a:cs typeface="+mn-cs"/>
              </a:rPr>
              <a:t>%</a:t>
            </a:r>
          </a:p>
        </p:txBody>
      </p:sp>
    </p:spTree>
    <p:extLst>
      <p:ext uri="{BB962C8B-B14F-4D97-AF65-F5344CB8AC3E}">
        <p14:creationId xmlns:p14="http://schemas.microsoft.com/office/powerpoint/2010/main" val="3165232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1F90F7-CADF-A486-B228-75C9FCF32678}"/>
              </a:ext>
            </a:extLst>
          </p:cNvPr>
          <p:cNvSpPr>
            <a:spLocks noGrp="1"/>
          </p:cNvSpPr>
          <p:nvPr>
            <p:ph type="body" sz="quarter" idx="19"/>
          </p:nvPr>
        </p:nvSpPr>
        <p:spPr/>
        <p:txBody>
          <a:bodyPr/>
          <a:lstStyle/>
          <a:p>
            <a:r>
              <a:rPr lang="sv-SE" dirty="0"/>
              <a:t>Svaren i Trakasseribarometern vittnar om att det finns många förövare och sannolikt ännu fler vittnen till de trakasserier, kränkningar och den illabehandling som sker i det svenska arbetslivet. Vilka är de?</a:t>
            </a:r>
          </a:p>
        </p:txBody>
      </p:sp>
      <p:sp>
        <p:nvSpPr>
          <p:cNvPr id="3" name="Slide Number Placeholder 2">
            <a:extLst>
              <a:ext uri="{FF2B5EF4-FFF2-40B4-BE49-F238E27FC236}">
                <a16:creationId xmlns:a16="http://schemas.microsoft.com/office/drawing/2014/main" id="{DA226A3E-A798-F40E-6EEE-009E836E4FFB}"/>
              </a:ext>
            </a:extLst>
          </p:cNvPr>
          <p:cNvSpPr>
            <a:spLocks noGrp="1"/>
          </p:cNvSpPr>
          <p:nvPr>
            <p:ph type="sldNum" sz="quarter" idx="21"/>
          </p:nvPr>
        </p:nvSpPr>
        <p:spPr/>
        <p:txBody>
          <a:bodyPr/>
          <a:lstStyle/>
          <a:p>
            <a:fld id="{63DCA5C9-2E11-4C67-86EB-AE1DE127DC64}" type="slidenum">
              <a:rPr lang="en-US" smtClean="0"/>
              <a:pPr/>
              <a:t>15</a:t>
            </a:fld>
            <a:endParaRPr lang="en-US"/>
          </a:p>
        </p:txBody>
      </p:sp>
      <p:sp>
        <p:nvSpPr>
          <p:cNvPr id="4" name="Text Placeholder 3">
            <a:extLst>
              <a:ext uri="{FF2B5EF4-FFF2-40B4-BE49-F238E27FC236}">
                <a16:creationId xmlns:a16="http://schemas.microsoft.com/office/drawing/2014/main" id="{CFEFAB7F-B86E-08EA-CC4D-286211268022}"/>
              </a:ext>
            </a:extLst>
          </p:cNvPr>
          <p:cNvSpPr>
            <a:spLocks noGrp="1"/>
          </p:cNvSpPr>
          <p:nvPr>
            <p:ph type="body" sz="quarter" idx="22"/>
          </p:nvPr>
        </p:nvSpPr>
        <p:spPr/>
        <p:txBody>
          <a:bodyPr/>
          <a:lstStyle/>
          <a:p>
            <a:endParaRPr lang="sv-SE"/>
          </a:p>
        </p:txBody>
      </p:sp>
      <p:sp>
        <p:nvSpPr>
          <p:cNvPr id="5" name="Footer Placeholder 4">
            <a:extLst>
              <a:ext uri="{FF2B5EF4-FFF2-40B4-BE49-F238E27FC236}">
                <a16:creationId xmlns:a16="http://schemas.microsoft.com/office/drawing/2014/main" id="{47E9740D-2E84-D6AB-7326-1DBE8010CED6}"/>
              </a:ext>
            </a:extLst>
          </p:cNvPr>
          <p:cNvSpPr>
            <a:spLocks noGrp="1"/>
          </p:cNvSpPr>
          <p:nvPr>
            <p:ph type="ftr" sz="quarter" idx="20"/>
          </p:nvPr>
        </p:nvSpPr>
        <p:spPr/>
        <p:txBody>
          <a:bodyPr/>
          <a:lstStyle/>
          <a:p>
            <a:pPr lvl="8"/>
            <a:r>
              <a:rPr lang="en-US"/>
              <a:t>Trakasseribarometern 2024</a:t>
            </a:r>
            <a:endParaRPr lang="en-US" dirty="0"/>
          </a:p>
        </p:txBody>
      </p:sp>
      <p:sp>
        <p:nvSpPr>
          <p:cNvPr id="6" name="Date Placeholder 5">
            <a:extLst>
              <a:ext uri="{FF2B5EF4-FFF2-40B4-BE49-F238E27FC236}">
                <a16:creationId xmlns:a16="http://schemas.microsoft.com/office/drawing/2014/main" id="{AF19AF85-C383-E872-94A0-ED85EDFD1A4C}"/>
              </a:ext>
            </a:extLst>
          </p:cNvPr>
          <p:cNvSpPr>
            <a:spLocks noGrp="1"/>
          </p:cNvSpPr>
          <p:nvPr>
            <p:ph type="dt" sz="half" idx="23"/>
          </p:nvPr>
        </p:nvSpPr>
        <p:spPr/>
        <p:txBody>
          <a:bodyPr/>
          <a:lstStyle/>
          <a:p>
            <a:r>
              <a:rPr lang="sv-SE"/>
              <a:t>September 2024</a:t>
            </a:r>
            <a:endParaRPr lang="en-US"/>
          </a:p>
        </p:txBody>
      </p:sp>
      <p:sp>
        <p:nvSpPr>
          <p:cNvPr id="7" name="Text Placeholder 6">
            <a:extLst>
              <a:ext uri="{FF2B5EF4-FFF2-40B4-BE49-F238E27FC236}">
                <a16:creationId xmlns:a16="http://schemas.microsoft.com/office/drawing/2014/main" id="{E018C715-05F7-8D24-A7F9-AF053A7E38C2}"/>
              </a:ext>
            </a:extLst>
          </p:cNvPr>
          <p:cNvSpPr>
            <a:spLocks noGrp="1"/>
          </p:cNvSpPr>
          <p:nvPr>
            <p:ph type="body" sz="quarter" idx="28"/>
          </p:nvPr>
        </p:nvSpPr>
        <p:spPr/>
        <p:txBody>
          <a:bodyPr/>
          <a:lstStyle/>
          <a:p>
            <a:r>
              <a:rPr lang="sv-SE" dirty="0"/>
              <a:t>Förövare och åskådare</a:t>
            </a:r>
          </a:p>
        </p:txBody>
      </p:sp>
    </p:spTree>
    <p:extLst>
      <p:ext uri="{BB962C8B-B14F-4D97-AF65-F5344CB8AC3E}">
        <p14:creationId xmlns:p14="http://schemas.microsoft.com/office/powerpoint/2010/main" val="4204441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latshållare för innehåll 16">
            <a:extLst>
              <a:ext uri="{FF2B5EF4-FFF2-40B4-BE49-F238E27FC236}">
                <a16:creationId xmlns:a16="http://schemas.microsoft.com/office/drawing/2014/main" id="{A58EAD8B-F4A7-96D4-414D-ED77B34616D9}"/>
              </a:ext>
            </a:extLst>
          </p:cNvPr>
          <p:cNvGraphicFramePr>
            <a:graphicFrameLocks noGrp="1"/>
          </p:cNvGraphicFramePr>
          <p:nvPr>
            <p:ph sz="quarter" idx="12"/>
            <p:extLst>
              <p:ext uri="{D42A27DB-BD31-4B8C-83A1-F6EECF244321}">
                <p14:modId xmlns:p14="http://schemas.microsoft.com/office/powerpoint/2010/main" val="3543221374"/>
              </p:ext>
            </p:extLst>
          </p:nvPr>
        </p:nvGraphicFramePr>
        <p:xfrm>
          <a:off x="5974124" y="2542542"/>
          <a:ext cx="5425421" cy="3327967"/>
        </p:xfrm>
        <a:graphic>
          <a:graphicData uri="http://schemas.openxmlformats.org/drawingml/2006/chart">
            <c:chart xmlns:c="http://schemas.openxmlformats.org/drawingml/2006/chart" xmlns:r="http://schemas.openxmlformats.org/officeDocument/2006/relationships" r:id="rId2"/>
          </a:graphicData>
        </a:graphic>
      </p:graphicFrame>
      <p:sp>
        <p:nvSpPr>
          <p:cNvPr id="3" name="Platshållare för bildnummer 2">
            <a:extLst>
              <a:ext uri="{FF2B5EF4-FFF2-40B4-BE49-F238E27FC236}">
                <a16:creationId xmlns:a16="http://schemas.microsoft.com/office/drawing/2014/main" id="{A414614C-5629-08D7-7BA1-13C0A7F1F923}"/>
              </a:ext>
            </a:extLst>
          </p:cNvPr>
          <p:cNvSpPr>
            <a:spLocks noGrp="1"/>
          </p:cNvSpPr>
          <p:nvPr>
            <p:ph type="sldNum" sz="quarter" idx="16"/>
          </p:nvPr>
        </p:nvSpPr>
        <p:spPr/>
        <p:txBody>
          <a:bodyPr/>
          <a:lstStyle/>
          <a:p>
            <a:fld id="{63DCA5C9-2E11-4C67-86EB-AE1DE127DC64}" type="slidenum">
              <a:rPr lang="en-US" smtClean="0"/>
              <a:pPr/>
              <a:t>16</a:t>
            </a:fld>
            <a:endParaRPr lang="en-US"/>
          </a:p>
        </p:txBody>
      </p:sp>
      <p:sp>
        <p:nvSpPr>
          <p:cNvPr id="5" name="Platshållare för sidfot 4">
            <a:extLst>
              <a:ext uri="{FF2B5EF4-FFF2-40B4-BE49-F238E27FC236}">
                <a16:creationId xmlns:a16="http://schemas.microsoft.com/office/drawing/2014/main" id="{368A7B55-E450-D9FC-B82D-1E13B56DE8CA}"/>
              </a:ext>
            </a:extLst>
          </p:cNvPr>
          <p:cNvSpPr>
            <a:spLocks noGrp="1"/>
          </p:cNvSpPr>
          <p:nvPr>
            <p:ph type="ftr" sz="quarter" idx="25"/>
          </p:nvPr>
        </p:nvSpPr>
        <p:spPr/>
        <p:txBody>
          <a:bodyPr/>
          <a:lstStyle/>
          <a:p>
            <a:r>
              <a:rPr lang="sv-SE"/>
              <a:t>Trakasseribarometern 2024</a:t>
            </a:r>
          </a:p>
        </p:txBody>
      </p:sp>
      <p:sp>
        <p:nvSpPr>
          <p:cNvPr id="6" name="Rubrik 5">
            <a:extLst>
              <a:ext uri="{FF2B5EF4-FFF2-40B4-BE49-F238E27FC236}">
                <a16:creationId xmlns:a16="http://schemas.microsoft.com/office/drawing/2014/main" id="{5CCA1413-01F3-3EFE-5522-626E6CE86163}"/>
              </a:ext>
            </a:extLst>
          </p:cNvPr>
          <p:cNvSpPr>
            <a:spLocks noGrp="1"/>
          </p:cNvSpPr>
          <p:nvPr>
            <p:ph type="title"/>
          </p:nvPr>
        </p:nvSpPr>
        <p:spPr/>
        <p:txBody>
          <a:bodyPr/>
          <a:lstStyle/>
          <a:p>
            <a:r>
              <a:rPr lang="sv-SE" dirty="0"/>
              <a:t>Åskådarna är många – 1 av 10 känner till en utsatt kollega</a:t>
            </a:r>
          </a:p>
        </p:txBody>
      </p:sp>
      <p:sp>
        <p:nvSpPr>
          <p:cNvPr id="7" name="Platshållare för datum 6">
            <a:extLst>
              <a:ext uri="{FF2B5EF4-FFF2-40B4-BE49-F238E27FC236}">
                <a16:creationId xmlns:a16="http://schemas.microsoft.com/office/drawing/2014/main" id="{EEF2B57E-D17A-60D1-8DBA-C5BC779F6469}"/>
              </a:ext>
            </a:extLst>
          </p:cNvPr>
          <p:cNvSpPr>
            <a:spLocks noGrp="1"/>
          </p:cNvSpPr>
          <p:nvPr>
            <p:ph type="dt" sz="half" idx="26"/>
          </p:nvPr>
        </p:nvSpPr>
        <p:spPr/>
        <p:txBody>
          <a:bodyPr/>
          <a:lstStyle/>
          <a:p>
            <a:r>
              <a:rPr lang="sv-SE"/>
              <a:t>September 2024</a:t>
            </a:r>
            <a:endParaRPr lang="en-US"/>
          </a:p>
        </p:txBody>
      </p:sp>
      <p:sp>
        <p:nvSpPr>
          <p:cNvPr id="8" name="Platshållare för text 7">
            <a:extLst>
              <a:ext uri="{FF2B5EF4-FFF2-40B4-BE49-F238E27FC236}">
                <a16:creationId xmlns:a16="http://schemas.microsoft.com/office/drawing/2014/main" id="{24A737C3-8633-FF9D-2BCA-FCF088250BA8}"/>
              </a:ext>
            </a:extLst>
          </p:cNvPr>
          <p:cNvSpPr>
            <a:spLocks noGrp="1"/>
          </p:cNvSpPr>
          <p:nvPr>
            <p:ph type="body" sz="quarter" idx="27"/>
          </p:nvPr>
        </p:nvSpPr>
        <p:spPr/>
        <p:txBody>
          <a:bodyPr/>
          <a:lstStyle/>
          <a:p>
            <a:endParaRPr lang="sv-SE"/>
          </a:p>
        </p:txBody>
      </p:sp>
      <p:sp>
        <p:nvSpPr>
          <p:cNvPr id="9" name="Platshållare för text 8">
            <a:extLst>
              <a:ext uri="{FF2B5EF4-FFF2-40B4-BE49-F238E27FC236}">
                <a16:creationId xmlns:a16="http://schemas.microsoft.com/office/drawing/2014/main" id="{6B714E53-92B5-8791-2F3F-AB1917E84D86}"/>
              </a:ext>
            </a:extLst>
          </p:cNvPr>
          <p:cNvSpPr>
            <a:spLocks noGrp="1"/>
          </p:cNvSpPr>
          <p:nvPr>
            <p:ph type="body" sz="quarter" idx="22"/>
          </p:nvPr>
        </p:nvSpPr>
        <p:spPr/>
        <p:txBody>
          <a:bodyPr/>
          <a:lstStyle/>
          <a:p>
            <a:endParaRPr lang="sv-SE"/>
          </a:p>
        </p:txBody>
      </p:sp>
      <p:cxnSp>
        <p:nvCxnSpPr>
          <p:cNvPr id="10" name="Straight Connector 18">
            <a:extLst>
              <a:ext uri="{FF2B5EF4-FFF2-40B4-BE49-F238E27FC236}">
                <a16:creationId xmlns:a16="http://schemas.microsoft.com/office/drawing/2014/main" id="{3A8502D0-B1BC-4874-2A5C-A5232EB6DFEC}"/>
              </a:ext>
            </a:extLst>
          </p:cNvPr>
          <p:cNvCxnSpPr>
            <a:cxnSpLocks/>
          </p:cNvCxnSpPr>
          <p:nvPr/>
        </p:nvCxnSpPr>
        <p:spPr>
          <a:xfrm>
            <a:off x="5974127" y="1694678"/>
            <a:ext cx="4889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5A4E0FDF-F47C-242D-08E4-F9A90B8B0832}"/>
              </a:ext>
            </a:extLst>
          </p:cNvPr>
          <p:cNvSpPr txBox="1">
            <a:spLocks/>
          </p:cNvSpPr>
          <p:nvPr/>
        </p:nvSpPr>
        <p:spPr>
          <a:xfrm>
            <a:off x="5974124" y="6268405"/>
            <a:ext cx="4199136"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en-US" sz="800" b="0" dirty="0"/>
              <a:t>Bas</a:t>
            </a:r>
            <a:r>
              <a:rPr lang="sv-SE" sz="800" b="0" dirty="0"/>
              <a:t>: 6684 intervjuer, De som har haft en anställning under de senaste 12 månaderna.</a:t>
            </a:r>
            <a:endParaRPr lang="en-US" sz="800" b="0" dirty="0"/>
          </a:p>
        </p:txBody>
      </p:sp>
      <p:cxnSp>
        <p:nvCxnSpPr>
          <p:cNvPr id="12" name="Straight Connector 22">
            <a:extLst>
              <a:ext uri="{FF2B5EF4-FFF2-40B4-BE49-F238E27FC236}">
                <a16:creationId xmlns:a16="http://schemas.microsoft.com/office/drawing/2014/main" id="{40EE897D-83BF-BD2F-1061-BD28B059A0F6}"/>
              </a:ext>
            </a:extLst>
          </p:cNvPr>
          <p:cNvCxnSpPr>
            <a:cxnSpLocks/>
          </p:cNvCxnSpPr>
          <p:nvPr/>
        </p:nvCxnSpPr>
        <p:spPr>
          <a:xfrm>
            <a:off x="5974126" y="6214683"/>
            <a:ext cx="48895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EEC43C9F-4878-A04D-B688-6876DAD2AAB3}"/>
              </a:ext>
            </a:extLst>
          </p:cNvPr>
          <p:cNvSpPr txBox="1">
            <a:spLocks/>
          </p:cNvSpPr>
          <p:nvPr/>
        </p:nvSpPr>
        <p:spPr>
          <a:xfrm>
            <a:off x="5974124" y="1767747"/>
            <a:ext cx="4889503" cy="308136"/>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1000" b="0" dirty="0"/>
              <a:t>Har du under de senaste 12 månaderna någon gång sett eller hört att någon kollega till dig utsatts för sexuella trakasserier i eller kring sin arbetssituation? </a:t>
            </a:r>
            <a:br>
              <a:rPr lang="sv-SE" sz="1000" b="0" dirty="0"/>
            </a:br>
            <a:endParaRPr lang="sv-SE" sz="1000" b="0" dirty="0"/>
          </a:p>
        </p:txBody>
      </p:sp>
      <p:sp>
        <p:nvSpPr>
          <p:cNvPr id="14" name="Text Placeholder 3">
            <a:extLst>
              <a:ext uri="{FF2B5EF4-FFF2-40B4-BE49-F238E27FC236}">
                <a16:creationId xmlns:a16="http://schemas.microsoft.com/office/drawing/2014/main" id="{B1530607-92E3-31BC-5A8E-FF9D5F04FB6B}"/>
              </a:ext>
            </a:extLst>
          </p:cNvPr>
          <p:cNvSpPr txBox="1">
            <a:spLocks/>
          </p:cNvSpPr>
          <p:nvPr/>
        </p:nvSpPr>
        <p:spPr>
          <a:xfrm>
            <a:off x="5974124" y="2075883"/>
            <a:ext cx="6259916" cy="16686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1000" b="0" dirty="0"/>
              <a:t>Andelar</a:t>
            </a:r>
            <a:r>
              <a:rPr lang="sv-SE" sz="1000" dirty="0"/>
              <a:t> </a:t>
            </a:r>
            <a:r>
              <a:rPr lang="sv-SE" sz="1000" b="0" dirty="0"/>
              <a:t>i %</a:t>
            </a:r>
          </a:p>
        </p:txBody>
      </p:sp>
      <p:sp>
        <p:nvSpPr>
          <p:cNvPr id="15" name="Rectangle 1">
            <a:extLst>
              <a:ext uri="{FF2B5EF4-FFF2-40B4-BE49-F238E27FC236}">
                <a16:creationId xmlns:a16="http://schemas.microsoft.com/office/drawing/2014/main" id="{99836430-D99F-E410-680A-5E47E340D417}"/>
              </a:ext>
            </a:extLst>
          </p:cNvPr>
          <p:cNvSpPr/>
          <p:nvPr/>
        </p:nvSpPr>
        <p:spPr bwMode="auto">
          <a:xfrm>
            <a:off x="475266" y="1689578"/>
            <a:ext cx="3591909" cy="4525103"/>
          </a:xfrm>
          <a:prstGeom prst="rect">
            <a:avLst/>
          </a:prstGeom>
          <a:solidFill>
            <a:schemeClr val="accent4"/>
          </a:solidFill>
          <a:ln>
            <a:noFill/>
          </a:ln>
          <a:effectLst/>
        </p:spPr>
        <p:txBody>
          <a:bodyPr rot="0" spcFirstLastPara="0" vertOverflow="overflow" horzOverflow="overflow" vert="horz" wrap="square" lIns="137160" tIns="0" rIns="137160" bIns="0" numCol="1" spcCol="0" rtlCol="0" fromWordArt="0" anchor="t" anchorCtr="0" forceAA="0" compatLnSpc="1">
            <a:prstTxWarp prst="textNoShape">
              <a:avLst/>
            </a:prstTxWarp>
            <a:noAutofit/>
          </a:bodyPr>
          <a:lstStyle/>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endParaRPr>
          </a:p>
          <a:p>
            <a:pPr marL="0" marR="0" lvl="8" indent="0" algn="l" defTabSz="914400" rtl="0" eaLnBrk="1" fontAlgn="auto" latinLnBrk="0" hangingPunct="1">
              <a:lnSpc>
                <a:spcPct val="100000"/>
              </a:lnSpc>
              <a:spcBef>
                <a:spcPts val="0"/>
              </a:spcBef>
              <a:spcAft>
                <a:spcPts val="600"/>
              </a:spcAft>
              <a:buClr>
                <a:srgbClr val="000000"/>
              </a:buClr>
              <a:buSzPct val="100000"/>
              <a:buFontTx/>
              <a:buNone/>
              <a:tabLst/>
              <a:defRPr/>
            </a:pPr>
            <a:r>
              <a:rPr kumimoji="0" lang="sv-SE" sz="4400" b="0" i="0" u="none" strike="noStrike" kern="1200" cap="none" spc="0" normalizeH="0" baseline="0" noProof="0" dirty="0">
                <a:ln>
                  <a:noFill/>
                </a:ln>
                <a:effectLst/>
                <a:uLnTx/>
                <a:uFillTx/>
                <a:latin typeface="Georgia" panose="02040502050405020303" pitchFamily="18" charset="0"/>
                <a:ea typeface="Roboto" panose="02000000000000000000" pitchFamily="2" charset="0"/>
                <a:cs typeface="Segoe UI" panose="020B0502040204020203" pitchFamily="34" charset="0"/>
              </a:rPr>
              <a:t>En av tio</a:t>
            </a:r>
          </a:p>
          <a:p>
            <a:pPr marL="0" marR="0" lvl="0" indent="0" defTabSz="457200" rtl="0" eaLnBrk="1" fontAlgn="auto" latinLnBrk="0" hangingPunct="1">
              <a:lnSpc>
                <a:spcPct val="100000"/>
              </a:lnSpc>
              <a:spcBef>
                <a:spcPts val="0"/>
              </a:spcBef>
              <a:spcAft>
                <a:spcPts val="0"/>
              </a:spcAft>
              <a:buClrTx/>
              <a:buSzTx/>
              <a:buFontTx/>
              <a:buNone/>
              <a:tabLst/>
              <a:defRPr/>
            </a:pPr>
            <a:endParaRPr lang="en-US" dirty="0">
              <a:solidFill>
                <a:srgbClr val="FFFFFF"/>
              </a:solidFill>
              <a:latin typeface="Century Gothic" panose="02116942222400000000"/>
              <a:ea typeface="Roboto" panose="02000000000000000000" pitchFamily="2" charset="0"/>
              <a:cs typeface="Segoe UI" panose="020B0502040204020203"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a:t>
            </a:r>
            <a:r>
              <a:rPr kumimoji="0" lang="en-US" sz="1800"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har</a:t>
            </a:r>
            <a:r>
              <a:rPr kumimoji="0" lang="en-US" sz="1800"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sett </a:t>
            </a:r>
            <a:r>
              <a:rPr kumimoji="0" lang="en-US" sz="1800"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eller</a:t>
            </a:r>
            <a:r>
              <a:rPr kumimoji="0" lang="en-US" sz="1800"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a:t>
            </a:r>
            <a:r>
              <a:rPr kumimoji="0" lang="en-US" sz="1800"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hört</a:t>
            </a:r>
            <a:r>
              <a:rPr kumimoji="0" lang="en-US" sz="1800"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om </a:t>
            </a:r>
            <a:r>
              <a:rPr kumimoji="0" lang="en-US" sz="1800"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en</a:t>
            </a:r>
            <a:r>
              <a:rPr kumimoji="0" lang="en-US" sz="1800"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a:t>
            </a:r>
            <a:r>
              <a:rPr kumimoji="0" lang="en-US" sz="1800"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kollega</a:t>
            </a:r>
            <a:r>
              <a:rPr kumimoji="0" lang="en-US" sz="1800"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a:t>
            </a:r>
            <a:r>
              <a:rPr kumimoji="0" lang="en-US" sz="1800"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som</a:t>
            </a:r>
            <a:r>
              <a:rPr kumimoji="0" lang="en-US" sz="1800"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a:t>
            </a:r>
            <a:r>
              <a:rPr kumimoji="0" lang="en-US" sz="1800"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utsatts</a:t>
            </a:r>
            <a:r>
              <a:rPr kumimoji="0" lang="en-US" sz="1800"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a:t>
            </a:r>
          </a:p>
          <a:p>
            <a:pPr marL="0" marR="0" lvl="0" indent="0" defTabSz="457200" rtl="0" eaLnBrk="1" fontAlgn="auto" latinLnBrk="0" hangingPunct="1">
              <a:lnSpc>
                <a:spcPct val="100000"/>
              </a:lnSpc>
              <a:spcBef>
                <a:spcPts val="0"/>
              </a:spcBef>
              <a:spcAft>
                <a:spcPts val="0"/>
              </a:spcAft>
              <a:buClrTx/>
              <a:buSzTx/>
              <a:buFontTx/>
              <a:buNone/>
              <a:tabLst/>
              <a:defRPr/>
            </a:pPr>
            <a:endParaRPr lang="en-US" dirty="0">
              <a:solidFill>
                <a:srgbClr val="FFFFFF"/>
              </a:solidFill>
              <a:latin typeface="Century Gothic" panose="02116942222400000000"/>
              <a:ea typeface="Roboto" panose="02000000000000000000" pitchFamily="2" charset="0"/>
              <a:cs typeface="Segoe UI" panose="020B0502040204020203"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Det </a:t>
            </a:r>
            <a:r>
              <a:rPr kumimoji="0" lang="en-US" sz="1800"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är</a:t>
            </a:r>
            <a:r>
              <a:rPr kumimoji="0" lang="en-US" sz="1800"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a:t>
            </a:r>
            <a:r>
              <a:rPr kumimoji="0" lang="en-US" sz="1800"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nästan</a:t>
            </a:r>
            <a:r>
              <a:rPr kumimoji="0" lang="en-US" sz="1800"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a:t>
            </a:r>
            <a:r>
              <a:rPr kumimoji="0" lang="en-US" sz="1800"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fyra</a:t>
            </a:r>
            <a:r>
              <a:rPr kumimoji="0" lang="en-US" sz="1800"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a:t>
            </a:r>
            <a:r>
              <a:rPr kumimoji="0" lang="en-US" sz="1800"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gånger</a:t>
            </a:r>
            <a:r>
              <a:rPr kumimoji="0" lang="en-US" sz="1800"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a:t>
            </a:r>
            <a:r>
              <a:rPr kumimoji="0" lang="en-US" sz="1800"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så</a:t>
            </a:r>
            <a:r>
              <a:rPr kumimoji="0" lang="en-US" sz="1800"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a:t>
            </a:r>
            <a:r>
              <a:rPr kumimoji="0" lang="en-US" sz="1800"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många</a:t>
            </a:r>
            <a:r>
              <a:rPr kumimoji="0" lang="en-US" sz="1800"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a:t>
            </a:r>
            <a:r>
              <a:rPr kumimoji="0" lang="en-US" sz="1800"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som</a:t>
            </a:r>
            <a:r>
              <a:rPr kumimoji="0" lang="en-US" sz="1800"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a:t>
            </a:r>
            <a:r>
              <a:rPr kumimoji="0" lang="en-US" sz="1800"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faktiskt</a:t>
            </a:r>
            <a:r>
              <a:rPr kumimoji="0" lang="en-US" sz="1800"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a:t>
            </a:r>
            <a:r>
              <a:rPr kumimoji="0" lang="en-US" sz="1800"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svarat</a:t>
            </a:r>
            <a:r>
              <a:rPr kumimoji="0" lang="en-US" sz="1800"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ja </a:t>
            </a:r>
            <a:r>
              <a:rPr kumimoji="0" lang="en-US" sz="1800"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på</a:t>
            </a:r>
            <a:r>
              <a:rPr kumimoji="0" lang="en-US" sz="1800"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den </a:t>
            </a:r>
            <a:r>
              <a:rPr kumimoji="0" lang="en-US" sz="1800"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direkta</a:t>
            </a:r>
            <a:r>
              <a:rPr kumimoji="0" lang="en-US" sz="1800"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a:t>
            </a:r>
            <a:r>
              <a:rPr kumimoji="0" lang="en-US" sz="1800"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frågan</a:t>
            </a:r>
            <a:r>
              <a:rPr kumimoji="0" lang="en-US" sz="1800"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om de </a:t>
            </a:r>
            <a:r>
              <a:rPr kumimoji="0" lang="en-US" sz="1800"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utsatts</a:t>
            </a:r>
            <a:r>
              <a:rPr kumimoji="0" lang="en-US" sz="1800"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för </a:t>
            </a:r>
            <a:r>
              <a:rPr kumimoji="0" lang="en-US" sz="1800"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sexuella</a:t>
            </a:r>
            <a:r>
              <a:rPr kumimoji="0" lang="en-US" sz="1800"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a:t>
            </a:r>
            <a:r>
              <a:rPr kumimoji="0" lang="en-US" sz="1800"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trakasserier</a:t>
            </a:r>
            <a:r>
              <a:rPr kumimoji="0" lang="en-US" sz="1800"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a:t>
            </a:r>
          </a:p>
        </p:txBody>
      </p:sp>
    </p:spTree>
    <p:extLst>
      <p:ext uri="{BB962C8B-B14F-4D97-AF65-F5344CB8AC3E}">
        <p14:creationId xmlns:p14="http://schemas.microsoft.com/office/powerpoint/2010/main" val="933368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A414614C-5629-08D7-7BA1-13C0A7F1F923}"/>
              </a:ext>
            </a:extLst>
          </p:cNvPr>
          <p:cNvSpPr>
            <a:spLocks noGrp="1"/>
          </p:cNvSpPr>
          <p:nvPr>
            <p:ph type="sldNum" sz="quarter" idx="16"/>
          </p:nvPr>
        </p:nvSpPr>
        <p:spPr/>
        <p:txBody>
          <a:bodyPr/>
          <a:lstStyle/>
          <a:p>
            <a:fld id="{63DCA5C9-2E11-4C67-86EB-AE1DE127DC64}" type="slidenum">
              <a:rPr lang="en-US" smtClean="0"/>
              <a:pPr/>
              <a:t>17</a:t>
            </a:fld>
            <a:endParaRPr lang="en-US"/>
          </a:p>
        </p:txBody>
      </p:sp>
      <p:sp>
        <p:nvSpPr>
          <p:cNvPr id="5" name="Platshållare för sidfot 4">
            <a:extLst>
              <a:ext uri="{FF2B5EF4-FFF2-40B4-BE49-F238E27FC236}">
                <a16:creationId xmlns:a16="http://schemas.microsoft.com/office/drawing/2014/main" id="{368A7B55-E450-D9FC-B82D-1E13B56DE8CA}"/>
              </a:ext>
            </a:extLst>
          </p:cNvPr>
          <p:cNvSpPr>
            <a:spLocks noGrp="1"/>
          </p:cNvSpPr>
          <p:nvPr>
            <p:ph type="ftr" sz="quarter" idx="25"/>
          </p:nvPr>
        </p:nvSpPr>
        <p:spPr/>
        <p:txBody>
          <a:bodyPr/>
          <a:lstStyle/>
          <a:p>
            <a:r>
              <a:rPr lang="sv-SE" dirty="0"/>
              <a:t>Trakasseribarometern 2024</a:t>
            </a:r>
          </a:p>
        </p:txBody>
      </p:sp>
      <p:sp>
        <p:nvSpPr>
          <p:cNvPr id="6" name="Rubrik 5">
            <a:extLst>
              <a:ext uri="{FF2B5EF4-FFF2-40B4-BE49-F238E27FC236}">
                <a16:creationId xmlns:a16="http://schemas.microsoft.com/office/drawing/2014/main" id="{5CCA1413-01F3-3EFE-5522-626E6CE86163}"/>
              </a:ext>
            </a:extLst>
          </p:cNvPr>
          <p:cNvSpPr>
            <a:spLocks noGrp="1"/>
          </p:cNvSpPr>
          <p:nvPr>
            <p:ph type="title"/>
          </p:nvPr>
        </p:nvSpPr>
        <p:spPr>
          <a:xfrm>
            <a:off x="460374" y="419101"/>
            <a:ext cx="11731626" cy="645075"/>
          </a:xfrm>
        </p:spPr>
        <p:txBody>
          <a:bodyPr/>
          <a:lstStyle/>
          <a:p>
            <a:r>
              <a:rPr lang="sv-SE" dirty="0"/>
              <a:t>Kund lika vanlig förövare som kollega inom handeln</a:t>
            </a:r>
          </a:p>
        </p:txBody>
      </p:sp>
      <p:sp>
        <p:nvSpPr>
          <p:cNvPr id="7" name="Platshållare för datum 6">
            <a:extLst>
              <a:ext uri="{FF2B5EF4-FFF2-40B4-BE49-F238E27FC236}">
                <a16:creationId xmlns:a16="http://schemas.microsoft.com/office/drawing/2014/main" id="{EEF2B57E-D17A-60D1-8DBA-C5BC779F6469}"/>
              </a:ext>
            </a:extLst>
          </p:cNvPr>
          <p:cNvSpPr>
            <a:spLocks noGrp="1"/>
          </p:cNvSpPr>
          <p:nvPr>
            <p:ph type="dt" sz="half" idx="26"/>
          </p:nvPr>
        </p:nvSpPr>
        <p:spPr/>
        <p:txBody>
          <a:bodyPr/>
          <a:lstStyle/>
          <a:p>
            <a:r>
              <a:rPr lang="sv-SE"/>
              <a:t>September 2024</a:t>
            </a:r>
            <a:endParaRPr lang="en-US"/>
          </a:p>
        </p:txBody>
      </p:sp>
      <p:sp>
        <p:nvSpPr>
          <p:cNvPr id="8" name="Platshållare för text 7">
            <a:extLst>
              <a:ext uri="{FF2B5EF4-FFF2-40B4-BE49-F238E27FC236}">
                <a16:creationId xmlns:a16="http://schemas.microsoft.com/office/drawing/2014/main" id="{24A737C3-8633-FF9D-2BCA-FCF088250BA8}"/>
              </a:ext>
            </a:extLst>
          </p:cNvPr>
          <p:cNvSpPr>
            <a:spLocks noGrp="1"/>
          </p:cNvSpPr>
          <p:nvPr>
            <p:ph type="body" sz="quarter" idx="27"/>
          </p:nvPr>
        </p:nvSpPr>
        <p:spPr/>
        <p:txBody>
          <a:bodyPr/>
          <a:lstStyle/>
          <a:p>
            <a:endParaRPr lang="sv-SE"/>
          </a:p>
        </p:txBody>
      </p:sp>
      <p:sp>
        <p:nvSpPr>
          <p:cNvPr id="9" name="Platshållare för text 8">
            <a:extLst>
              <a:ext uri="{FF2B5EF4-FFF2-40B4-BE49-F238E27FC236}">
                <a16:creationId xmlns:a16="http://schemas.microsoft.com/office/drawing/2014/main" id="{6B714E53-92B5-8791-2F3F-AB1917E84D86}"/>
              </a:ext>
            </a:extLst>
          </p:cNvPr>
          <p:cNvSpPr>
            <a:spLocks noGrp="1"/>
          </p:cNvSpPr>
          <p:nvPr>
            <p:ph type="body" sz="quarter" idx="22"/>
          </p:nvPr>
        </p:nvSpPr>
        <p:spPr/>
        <p:txBody>
          <a:bodyPr/>
          <a:lstStyle/>
          <a:p>
            <a:r>
              <a:rPr lang="sv-SE" dirty="0"/>
              <a:t>Fokus Handels</a:t>
            </a:r>
          </a:p>
        </p:txBody>
      </p:sp>
      <p:cxnSp>
        <p:nvCxnSpPr>
          <p:cNvPr id="10" name="Straight Connector 18">
            <a:extLst>
              <a:ext uri="{FF2B5EF4-FFF2-40B4-BE49-F238E27FC236}">
                <a16:creationId xmlns:a16="http://schemas.microsoft.com/office/drawing/2014/main" id="{3A8502D0-B1BC-4874-2A5C-A5232EB6DFEC}"/>
              </a:ext>
            </a:extLst>
          </p:cNvPr>
          <p:cNvCxnSpPr>
            <a:cxnSpLocks/>
          </p:cNvCxnSpPr>
          <p:nvPr/>
        </p:nvCxnSpPr>
        <p:spPr>
          <a:xfrm>
            <a:off x="460375" y="1694678"/>
            <a:ext cx="11268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5A4E0FDF-F47C-242D-08E4-F9A90B8B0832}"/>
              </a:ext>
            </a:extLst>
          </p:cNvPr>
          <p:cNvSpPr txBox="1">
            <a:spLocks/>
          </p:cNvSpPr>
          <p:nvPr/>
        </p:nvSpPr>
        <p:spPr>
          <a:xfrm>
            <a:off x="460372" y="6268404"/>
            <a:ext cx="10579103" cy="18647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en-US" sz="800" b="0" dirty="0"/>
              <a:t>Bas</a:t>
            </a:r>
            <a:r>
              <a:rPr lang="sv-SE" sz="800" b="0" dirty="0"/>
              <a:t>: 1311 intervjuer, De som svarat att de blivit utsatt sexuella trakasserier, grova oönskade beteenden eller diskriminering utifrån diskrimineringsgrunderna under senaste 12 månaderna</a:t>
            </a:r>
            <a:endParaRPr lang="en-US" sz="800" b="0" dirty="0"/>
          </a:p>
        </p:txBody>
      </p:sp>
      <p:cxnSp>
        <p:nvCxnSpPr>
          <p:cNvPr id="12" name="Straight Connector 22">
            <a:extLst>
              <a:ext uri="{FF2B5EF4-FFF2-40B4-BE49-F238E27FC236}">
                <a16:creationId xmlns:a16="http://schemas.microsoft.com/office/drawing/2014/main" id="{40EE897D-83BF-BD2F-1061-BD28B059A0F6}"/>
              </a:ext>
            </a:extLst>
          </p:cNvPr>
          <p:cNvCxnSpPr>
            <a:cxnSpLocks/>
          </p:cNvCxnSpPr>
          <p:nvPr/>
        </p:nvCxnSpPr>
        <p:spPr>
          <a:xfrm>
            <a:off x="460374" y="6214683"/>
            <a:ext cx="112680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EEC43C9F-4878-A04D-B688-6876DAD2AAB3}"/>
              </a:ext>
            </a:extLst>
          </p:cNvPr>
          <p:cNvSpPr txBox="1">
            <a:spLocks/>
          </p:cNvSpPr>
          <p:nvPr/>
        </p:nvSpPr>
        <p:spPr>
          <a:xfrm>
            <a:off x="460372" y="1767746"/>
            <a:ext cx="11268077" cy="190423"/>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1000" b="0" dirty="0">
                <a:solidFill>
                  <a:schemeClr val="tx1">
                    <a:lumMod val="50000"/>
                  </a:schemeClr>
                </a:solidFill>
              </a:rPr>
              <a:t>Vem eller vilka utsatte dig? Flera val möjliga. </a:t>
            </a:r>
            <a:r>
              <a:rPr lang="sv-SE" sz="1000" b="0" dirty="0"/>
              <a:t>Andelar</a:t>
            </a:r>
            <a:r>
              <a:rPr lang="sv-SE" sz="1000" dirty="0"/>
              <a:t> </a:t>
            </a:r>
            <a:r>
              <a:rPr lang="sv-SE" sz="1000" b="0" dirty="0"/>
              <a:t>i %</a:t>
            </a:r>
            <a:br>
              <a:rPr lang="sv-SE" sz="1000" b="0" dirty="0"/>
            </a:br>
            <a:r>
              <a:rPr lang="sv-SE" sz="1000" b="0" dirty="0"/>
              <a:t>Klamrar och bubblor redovisar andel utsatta från arbetskamrat eller tredje person</a:t>
            </a:r>
            <a:endParaRPr lang="sv-SE" sz="1000" b="0" dirty="0">
              <a:solidFill>
                <a:schemeClr val="tx1">
                  <a:lumMod val="50000"/>
                </a:schemeClr>
              </a:solidFill>
            </a:endParaRPr>
          </a:p>
          <a:p>
            <a:pPr lvl="6"/>
            <a:br>
              <a:rPr lang="sv-SE" sz="1000" b="0" dirty="0"/>
            </a:br>
            <a:endParaRPr lang="sv-SE" sz="1100" dirty="0"/>
          </a:p>
        </p:txBody>
      </p:sp>
      <p:graphicFrame>
        <p:nvGraphicFramePr>
          <p:cNvPr id="18" name="Platshållare för innehåll 17">
            <a:extLst>
              <a:ext uri="{FF2B5EF4-FFF2-40B4-BE49-F238E27FC236}">
                <a16:creationId xmlns:a16="http://schemas.microsoft.com/office/drawing/2014/main" id="{950C617B-55CB-C66F-6EB2-29EDC18496BE}"/>
              </a:ext>
            </a:extLst>
          </p:cNvPr>
          <p:cNvGraphicFramePr>
            <a:graphicFrameLocks noGrp="1"/>
          </p:cNvGraphicFramePr>
          <p:nvPr>
            <p:ph sz="quarter" idx="12"/>
            <p:extLst>
              <p:ext uri="{D42A27DB-BD31-4B8C-83A1-F6EECF244321}">
                <p14:modId xmlns:p14="http://schemas.microsoft.com/office/powerpoint/2010/main" val="3674863775"/>
              </p:ext>
            </p:extLst>
          </p:nvPr>
        </p:nvGraphicFramePr>
        <p:xfrm>
          <a:off x="460376" y="2542542"/>
          <a:ext cx="5521324" cy="33279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Platshållare för innehåll 17">
            <a:extLst>
              <a:ext uri="{FF2B5EF4-FFF2-40B4-BE49-F238E27FC236}">
                <a16:creationId xmlns:a16="http://schemas.microsoft.com/office/drawing/2014/main" id="{2C35ECCB-4F3D-9BDA-0127-DF6CBBB49911}"/>
              </a:ext>
            </a:extLst>
          </p:cNvPr>
          <p:cNvGraphicFramePr>
            <a:graphicFrameLocks/>
          </p:cNvGraphicFramePr>
          <p:nvPr>
            <p:extLst>
              <p:ext uri="{D42A27DB-BD31-4B8C-83A1-F6EECF244321}">
                <p14:modId xmlns:p14="http://schemas.microsoft.com/office/powerpoint/2010/main" val="1405213117"/>
              </p:ext>
            </p:extLst>
          </p:nvPr>
        </p:nvGraphicFramePr>
        <p:xfrm>
          <a:off x="6210300" y="2542543"/>
          <a:ext cx="5521324" cy="3327968"/>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ruta 15">
            <a:extLst>
              <a:ext uri="{FF2B5EF4-FFF2-40B4-BE49-F238E27FC236}">
                <a16:creationId xmlns:a16="http://schemas.microsoft.com/office/drawing/2014/main" id="{8295CBA4-10FF-635D-0254-7E6B70412613}"/>
              </a:ext>
            </a:extLst>
          </p:cNvPr>
          <p:cNvSpPr txBox="1"/>
          <p:nvPr/>
        </p:nvSpPr>
        <p:spPr>
          <a:xfrm>
            <a:off x="472418" y="2544991"/>
            <a:ext cx="3496249" cy="215444"/>
          </a:xfrm>
          <a:prstGeom prst="rect">
            <a:avLst/>
          </a:prstGeom>
        </p:spPr>
        <p:txBody>
          <a:bodyPr vert="horz" wrap="square" lIns="0" tIns="0" rIns="0" bIns="0" rtlCol="0">
            <a:spAutoFit/>
          </a:bodyPr>
          <a:lstStyle/>
          <a:p>
            <a:pPr algn="l"/>
            <a:r>
              <a:rPr lang="sv-SE" sz="1400" b="1" dirty="0"/>
              <a:t>Totalt svenska yrkesarbetande</a:t>
            </a:r>
            <a:endParaRPr lang="sv-SE" sz="1600" b="1" dirty="0"/>
          </a:p>
        </p:txBody>
      </p:sp>
      <p:sp>
        <p:nvSpPr>
          <p:cNvPr id="17" name="textruta 16">
            <a:extLst>
              <a:ext uri="{FF2B5EF4-FFF2-40B4-BE49-F238E27FC236}">
                <a16:creationId xmlns:a16="http://schemas.microsoft.com/office/drawing/2014/main" id="{54D690E1-41D3-16A8-5107-3D4477BE5817}"/>
              </a:ext>
            </a:extLst>
          </p:cNvPr>
          <p:cNvSpPr txBox="1"/>
          <p:nvPr/>
        </p:nvSpPr>
        <p:spPr>
          <a:xfrm>
            <a:off x="6210300" y="2544991"/>
            <a:ext cx="3496249" cy="215444"/>
          </a:xfrm>
          <a:prstGeom prst="rect">
            <a:avLst/>
          </a:prstGeom>
        </p:spPr>
        <p:txBody>
          <a:bodyPr vert="horz" wrap="square" lIns="0" tIns="0" rIns="0" bIns="0" rtlCol="0">
            <a:spAutoFit/>
          </a:bodyPr>
          <a:lstStyle/>
          <a:p>
            <a:pPr algn="l"/>
            <a:r>
              <a:rPr lang="sv-SE" sz="1400" b="1" dirty="0"/>
              <a:t>Inom handeln</a:t>
            </a:r>
          </a:p>
        </p:txBody>
      </p:sp>
      <p:sp>
        <p:nvSpPr>
          <p:cNvPr id="31" name="Höger klammerparentes 30">
            <a:extLst>
              <a:ext uri="{FF2B5EF4-FFF2-40B4-BE49-F238E27FC236}">
                <a16:creationId xmlns:a16="http://schemas.microsoft.com/office/drawing/2014/main" id="{B9BFF7D7-A82E-227C-F518-D496653BDF9D}"/>
              </a:ext>
            </a:extLst>
          </p:cNvPr>
          <p:cNvSpPr/>
          <p:nvPr/>
        </p:nvSpPr>
        <p:spPr>
          <a:xfrm>
            <a:off x="4360609" y="2793161"/>
            <a:ext cx="322301" cy="743792"/>
          </a:xfrm>
          <a:prstGeom prst="rightBrace">
            <a:avLst/>
          </a:prstGeom>
          <a:ln>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Ellips 31">
            <a:extLst>
              <a:ext uri="{FF2B5EF4-FFF2-40B4-BE49-F238E27FC236}">
                <a16:creationId xmlns:a16="http://schemas.microsoft.com/office/drawing/2014/main" id="{0B89BFE2-2D96-76C4-4363-B271F64B975D}"/>
              </a:ext>
            </a:extLst>
          </p:cNvPr>
          <p:cNvSpPr/>
          <p:nvPr/>
        </p:nvSpPr>
        <p:spPr bwMode="auto">
          <a:xfrm>
            <a:off x="4787685" y="2725943"/>
            <a:ext cx="900000" cy="900000"/>
          </a:xfrm>
          <a:prstGeom prst="ellipse">
            <a:avLst/>
          </a:prstGeom>
          <a:solidFill>
            <a:schemeClr val="accent5"/>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1600" b="1" dirty="0">
                <a:solidFill>
                  <a:schemeClr val="bg1"/>
                </a:solidFill>
                <a:ea typeface="Roboto" panose="02000000000000000000" pitchFamily="2" charset="0"/>
                <a:cs typeface="Segoe UI" panose="020B0502040204020203" pitchFamily="34" charset="0"/>
              </a:rPr>
              <a:t>63</a:t>
            </a:r>
            <a:r>
              <a:rPr lang="sv-SE" sz="1600" b="1" i="0" dirty="0">
                <a:solidFill>
                  <a:schemeClr val="bg1"/>
                </a:solidFill>
                <a:ea typeface="Roboto" panose="02000000000000000000" pitchFamily="2" charset="0"/>
                <a:cs typeface="Segoe UI" panose="020B0502040204020203" pitchFamily="34" charset="0"/>
              </a:rPr>
              <a:t>%</a:t>
            </a:r>
            <a:endParaRPr lang="en-US" sz="1600" b="1" i="0" dirty="0">
              <a:solidFill>
                <a:schemeClr val="bg1"/>
              </a:solidFill>
              <a:ea typeface="Roboto" panose="02000000000000000000" pitchFamily="2" charset="0"/>
              <a:cs typeface="Segoe UI" panose="020B0502040204020203" pitchFamily="34" charset="0"/>
            </a:endParaRPr>
          </a:p>
        </p:txBody>
      </p:sp>
      <p:sp>
        <p:nvSpPr>
          <p:cNvPr id="33" name="Höger klammerparentes 32">
            <a:extLst>
              <a:ext uri="{FF2B5EF4-FFF2-40B4-BE49-F238E27FC236}">
                <a16:creationId xmlns:a16="http://schemas.microsoft.com/office/drawing/2014/main" id="{0B7607BE-0BE8-39DC-1D88-6F8E1B7F3DB9}"/>
              </a:ext>
            </a:extLst>
          </p:cNvPr>
          <p:cNvSpPr/>
          <p:nvPr/>
        </p:nvSpPr>
        <p:spPr>
          <a:xfrm>
            <a:off x="3348626" y="3701625"/>
            <a:ext cx="430656" cy="1440880"/>
          </a:xfrm>
          <a:prstGeom prst="rightBrace">
            <a:avLst/>
          </a:prstGeom>
          <a:ln>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Ellips 33">
            <a:extLst>
              <a:ext uri="{FF2B5EF4-FFF2-40B4-BE49-F238E27FC236}">
                <a16:creationId xmlns:a16="http://schemas.microsoft.com/office/drawing/2014/main" id="{1EA44683-EC69-0E44-83B3-74B3C88B46F6}"/>
              </a:ext>
            </a:extLst>
          </p:cNvPr>
          <p:cNvSpPr/>
          <p:nvPr/>
        </p:nvSpPr>
        <p:spPr bwMode="auto">
          <a:xfrm>
            <a:off x="3884057" y="3970115"/>
            <a:ext cx="900000" cy="900000"/>
          </a:xfrm>
          <a:prstGeom prst="ellipse">
            <a:avLst/>
          </a:prstGeom>
          <a:solidFill>
            <a:schemeClr val="accent5"/>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1600" b="1" dirty="0">
                <a:solidFill>
                  <a:schemeClr val="bg1"/>
                </a:solidFill>
                <a:ea typeface="Roboto" panose="02000000000000000000" pitchFamily="2" charset="0"/>
                <a:cs typeface="Segoe UI" panose="020B0502040204020203" pitchFamily="34" charset="0"/>
              </a:rPr>
              <a:t>34</a:t>
            </a:r>
            <a:r>
              <a:rPr lang="sv-SE" sz="1600" b="1" i="0" dirty="0">
                <a:solidFill>
                  <a:schemeClr val="bg1"/>
                </a:solidFill>
                <a:latin typeface="+mn-lt"/>
                <a:ea typeface="Roboto" panose="02000000000000000000" pitchFamily="2" charset="0"/>
                <a:cs typeface="Segoe UI" panose="020B0502040204020203" pitchFamily="34" charset="0"/>
              </a:rPr>
              <a:t>%</a:t>
            </a:r>
            <a:endParaRPr lang="en-US" sz="1600" b="1" i="0" dirty="0">
              <a:solidFill>
                <a:schemeClr val="bg1"/>
              </a:solidFill>
              <a:latin typeface="+mn-lt"/>
              <a:ea typeface="Roboto" panose="02000000000000000000" pitchFamily="2" charset="0"/>
              <a:cs typeface="Segoe UI" panose="020B0502040204020203" pitchFamily="34" charset="0"/>
            </a:endParaRPr>
          </a:p>
        </p:txBody>
      </p:sp>
      <p:sp>
        <p:nvSpPr>
          <p:cNvPr id="35" name="Höger klammerparentes 34">
            <a:extLst>
              <a:ext uri="{FF2B5EF4-FFF2-40B4-BE49-F238E27FC236}">
                <a16:creationId xmlns:a16="http://schemas.microsoft.com/office/drawing/2014/main" id="{3E02E48B-79E8-4FCE-0237-6A672AAA3707}"/>
              </a:ext>
            </a:extLst>
          </p:cNvPr>
          <p:cNvSpPr/>
          <p:nvPr/>
        </p:nvSpPr>
        <p:spPr>
          <a:xfrm>
            <a:off x="10062733" y="2810003"/>
            <a:ext cx="257475" cy="727752"/>
          </a:xfrm>
          <a:prstGeom prst="rightBrace">
            <a:avLst/>
          </a:prstGeo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Höger klammerparentes 35">
            <a:extLst>
              <a:ext uri="{FF2B5EF4-FFF2-40B4-BE49-F238E27FC236}">
                <a16:creationId xmlns:a16="http://schemas.microsoft.com/office/drawing/2014/main" id="{25DE10DF-80EA-EB92-A989-FB95F36CBBA1}"/>
              </a:ext>
            </a:extLst>
          </p:cNvPr>
          <p:cNvSpPr/>
          <p:nvPr/>
        </p:nvSpPr>
        <p:spPr>
          <a:xfrm>
            <a:off x="9799811" y="3690017"/>
            <a:ext cx="257475" cy="1440880"/>
          </a:xfrm>
          <a:prstGeom prst="rightBrace">
            <a:avLst/>
          </a:prstGeo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Ellips 36">
            <a:extLst>
              <a:ext uri="{FF2B5EF4-FFF2-40B4-BE49-F238E27FC236}">
                <a16:creationId xmlns:a16="http://schemas.microsoft.com/office/drawing/2014/main" id="{535599C5-C7FE-8363-8797-85C29A043E36}"/>
              </a:ext>
            </a:extLst>
          </p:cNvPr>
          <p:cNvSpPr/>
          <p:nvPr/>
        </p:nvSpPr>
        <p:spPr bwMode="auto">
          <a:xfrm>
            <a:off x="10162061" y="3979257"/>
            <a:ext cx="900000" cy="900000"/>
          </a:xfrm>
          <a:prstGeom prst="ellipse">
            <a:avLst/>
          </a:prstGeom>
          <a:solidFill>
            <a:schemeClr val="accent1"/>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1600" b="1" dirty="0">
                <a:solidFill>
                  <a:schemeClr val="bg1"/>
                </a:solidFill>
                <a:ea typeface="Roboto" panose="02000000000000000000" pitchFamily="2" charset="0"/>
                <a:cs typeface="Segoe UI" panose="020B0502040204020203" pitchFamily="34" charset="0"/>
              </a:rPr>
              <a:t>45</a:t>
            </a:r>
            <a:r>
              <a:rPr lang="sv-SE" sz="1600" b="1" i="0" dirty="0">
                <a:solidFill>
                  <a:schemeClr val="bg1"/>
                </a:solidFill>
                <a:ea typeface="Roboto" panose="02000000000000000000" pitchFamily="2" charset="0"/>
                <a:cs typeface="Segoe UI" panose="020B0502040204020203" pitchFamily="34" charset="0"/>
              </a:rPr>
              <a:t>%</a:t>
            </a:r>
            <a:endParaRPr lang="en-US" sz="1600" b="1" i="0" dirty="0">
              <a:solidFill>
                <a:schemeClr val="bg1"/>
              </a:solidFill>
              <a:ea typeface="Roboto" panose="02000000000000000000" pitchFamily="2" charset="0"/>
              <a:cs typeface="Segoe UI" panose="020B0502040204020203" pitchFamily="34" charset="0"/>
            </a:endParaRPr>
          </a:p>
        </p:txBody>
      </p:sp>
      <p:sp>
        <p:nvSpPr>
          <p:cNvPr id="38" name="Ellips 37">
            <a:extLst>
              <a:ext uri="{FF2B5EF4-FFF2-40B4-BE49-F238E27FC236}">
                <a16:creationId xmlns:a16="http://schemas.microsoft.com/office/drawing/2014/main" id="{2FCDDC9F-3C1E-C822-F914-F1612CE4133E}"/>
              </a:ext>
            </a:extLst>
          </p:cNvPr>
          <p:cNvSpPr/>
          <p:nvPr/>
        </p:nvSpPr>
        <p:spPr bwMode="auto">
          <a:xfrm>
            <a:off x="10424983" y="2735085"/>
            <a:ext cx="900000" cy="900000"/>
          </a:xfrm>
          <a:prstGeom prst="ellipse">
            <a:avLst/>
          </a:prstGeom>
          <a:solidFill>
            <a:schemeClr val="accent1"/>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1600" b="1" dirty="0">
                <a:solidFill>
                  <a:schemeClr val="bg1"/>
                </a:solidFill>
                <a:ea typeface="Roboto" panose="02000000000000000000" pitchFamily="2" charset="0"/>
                <a:cs typeface="Segoe UI" panose="020B0502040204020203" pitchFamily="34" charset="0"/>
              </a:rPr>
              <a:t>46</a:t>
            </a:r>
            <a:r>
              <a:rPr lang="sv-SE" sz="1600" b="1" i="0" dirty="0">
                <a:solidFill>
                  <a:schemeClr val="bg1"/>
                </a:solidFill>
                <a:ea typeface="Roboto" panose="02000000000000000000" pitchFamily="2" charset="0"/>
                <a:cs typeface="Segoe UI" panose="020B0502040204020203" pitchFamily="34" charset="0"/>
              </a:rPr>
              <a:t>%</a:t>
            </a:r>
            <a:endParaRPr lang="en-US" sz="1600" b="1" i="0" dirty="0">
              <a:solidFill>
                <a:schemeClr val="bg1"/>
              </a:solidFill>
              <a:ea typeface="Roboto" panose="02000000000000000000" pitchFamily="2" charset="0"/>
              <a:cs typeface="Segoe UI" panose="020B0502040204020203" pitchFamily="34" charset="0"/>
            </a:endParaRPr>
          </a:p>
        </p:txBody>
      </p:sp>
    </p:spTree>
    <p:extLst>
      <p:ext uri="{BB962C8B-B14F-4D97-AF65-F5344CB8AC3E}">
        <p14:creationId xmlns:p14="http://schemas.microsoft.com/office/powerpoint/2010/main" val="401614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A414614C-5629-08D7-7BA1-13C0A7F1F923}"/>
              </a:ext>
            </a:extLst>
          </p:cNvPr>
          <p:cNvSpPr>
            <a:spLocks noGrp="1"/>
          </p:cNvSpPr>
          <p:nvPr>
            <p:ph type="sldNum" sz="quarter" idx="16"/>
          </p:nvPr>
        </p:nvSpPr>
        <p:spPr/>
        <p:txBody>
          <a:bodyPr/>
          <a:lstStyle/>
          <a:p>
            <a:fld id="{63DCA5C9-2E11-4C67-86EB-AE1DE127DC64}" type="slidenum">
              <a:rPr lang="en-US" smtClean="0"/>
              <a:pPr/>
              <a:t>18</a:t>
            </a:fld>
            <a:endParaRPr lang="en-US"/>
          </a:p>
        </p:txBody>
      </p:sp>
      <p:sp>
        <p:nvSpPr>
          <p:cNvPr id="5" name="Platshållare för sidfot 4">
            <a:extLst>
              <a:ext uri="{FF2B5EF4-FFF2-40B4-BE49-F238E27FC236}">
                <a16:creationId xmlns:a16="http://schemas.microsoft.com/office/drawing/2014/main" id="{368A7B55-E450-D9FC-B82D-1E13B56DE8CA}"/>
              </a:ext>
            </a:extLst>
          </p:cNvPr>
          <p:cNvSpPr>
            <a:spLocks noGrp="1"/>
          </p:cNvSpPr>
          <p:nvPr>
            <p:ph type="ftr" sz="quarter" idx="25"/>
          </p:nvPr>
        </p:nvSpPr>
        <p:spPr/>
        <p:txBody>
          <a:bodyPr/>
          <a:lstStyle/>
          <a:p>
            <a:r>
              <a:rPr lang="sv-SE" dirty="0"/>
              <a:t>Trakasseribarometern 2024</a:t>
            </a:r>
          </a:p>
        </p:txBody>
      </p:sp>
      <p:sp>
        <p:nvSpPr>
          <p:cNvPr id="6" name="Rubrik 5">
            <a:extLst>
              <a:ext uri="{FF2B5EF4-FFF2-40B4-BE49-F238E27FC236}">
                <a16:creationId xmlns:a16="http://schemas.microsoft.com/office/drawing/2014/main" id="{5CCA1413-01F3-3EFE-5522-626E6CE86163}"/>
              </a:ext>
            </a:extLst>
          </p:cNvPr>
          <p:cNvSpPr>
            <a:spLocks noGrp="1"/>
          </p:cNvSpPr>
          <p:nvPr>
            <p:ph type="title"/>
          </p:nvPr>
        </p:nvSpPr>
        <p:spPr/>
        <p:txBody>
          <a:bodyPr/>
          <a:lstStyle/>
          <a:p>
            <a:r>
              <a:rPr lang="sv-SE"/>
              <a:t>Kvinnor trakasseras eller diskrimineras oftare av tredje person</a:t>
            </a:r>
            <a:endParaRPr lang="sv-SE" dirty="0"/>
          </a:p>
        </p:txBody>
      </p:sp>
      <p:sp>
        <p:nvSpPr>
          <p:cNvPr id="7" name="Platshållare för datum 6">
            <a:extLst>
              <a:ext uri="{FF2B5EF4-FFF2-40B4-BE49-F238E27FC236}">
                <a16:creationId xmlns:a16="http://schemas.microsoft.com/office/drawing/2014/main" id="{EEF2B57E-D17A-60D1-8DBA-C5BC779F6469}"/>
              </a:ext>
            </a:extLst>
          </p:cNvPr>
          <p:cNvSpPr>
            <a:spLocks noGrp="1"/>
          </p:cNvSpPr>
          <p:nvPr>
            <p:ph type="dt" sz="half" idx="26"/>
          </p:nvPr>
        </p:nvSpPr>
        <p:spPr/>
        <p:txBody>
          <a:bodyPr/>
          <a:lstStyle/>
          <a:p>
            <a:r>
              <a:rPr lang="sv-SE"/>
              <a:t>September 2024</a:t>
            </a:r>
            <a:endParaRPr lang="en-US"/>
          </a:p>
        </p:txBody>
      </p:sp>
      <p:sp>
        <p:nvSpPr>
          <p:cNvPr id="8" name="Platshållare för text 7">
            <a:extLst>
              <a:ext uri="{FF2B5EF4-FFF2-40B4-BE49-F238E27FC236}">
                <a16:creationId xmlns:a16="http://schemas.microsoft.com/office/drawing/2014/main" id="{24A737C3-8633-FF9D-2BCA-FCF088250BA8}"/>
              </a:ext>
            </a:extLst>
          </p:cNvPr>
          <p:cNvSpPr>
            <a:spLocks noGrp="1"/>
          </p:cNvSpPr>
          <p:nvPr>
            <p:ph type="body" sz="quarter" idx="27"/>
          </p:nvPr>
        </p:nvSpPr>
        <p:spPr/>
        <p:txBody>
          <a:bodyPr/>
          <a:lstStyle/>
          <a:p>
            <a:endParaRPr lang="sv-SE"/>
          </a:p>
        </p:txBody>
      </p:sp>
      <p:sp>
        <p:nvSpPr>
          <p:cNvPr id="9" name="Platshållare för text 8">
            <a:extLst>
              <a:ext uri="{FF2B5EF4-FFF2-40B4-BE49-F238E27FC236}">
                <a16:creationId xmlns:a16="http://schemas.microsoft.com/office/drawing/2014/main" id="{6B714E53-92B5-8791-2F3F-AB1917E84D86}"/>
              </a:ext>
            </a:extLst>
          </p:cNvPr>
          <p:cNvSpPr>
            <a:spLocks noGrp="1"/>
          </p:cNvSpPr>
          <p:nvPr>
            <p:ph type="body" sz="quarter" idx="22"/>
          </p:nvPr>
        </p:nvSpPr>
        <p:spPr/>
        <p:txBody>
          <a:bodyPr/>
          <a:lstStyle/>
          <a:p>
            <a:r>
              <a:rPr lang="sv-SE" dirty="0"/>
              <a:t>Jämförelse på totalnivå</a:t>
            </a:r>
          </a:p>
        </p:txBody>
      </p:sp>
      <p:cxnSp>
        <p:nvCxnSpPr>
          <p:cNvPr id="10" name="Straight Connector 18">
            <a:extLst>
              <a:ext uri="{FF2B5EF4-FFF2-40B4-BE49-F238E27FC236}">
                <a16:creationId xmlns:a16="http://schemas.microsoft.com/office/drawing/2014/main" id="{3A8502D0-B1BC-4874-2A5C-A5232EB6DFEC}"/>
              </a:ext>
            </a:extLst>
          </p:cNvPr>
          <p:cNvCxnSpPr>
            <a:cxnSpLocks/>
          </p:cNvCxnSpPr>
          <p:nvPr/>
        </p:nvCxnSpPr>
        <p:spPr>
          <a:xfrm>
            <a:off x="460375" y="1694678"/>
            <a:ext cx="11268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5A4E0FDF-F47C-242D-08E4-F9A90B8B0832}"/>
              </a:ext>
            </a:extLst>
          </p:cNvPr>
          <p:cNvSpPr txBox="1">
            <a:spLocks/>
          </p:cNvSpPr>
          <p:nvPr/>
        </p:nvSpPr>
        <p:spPr>
          <a:xfrm>
            <a:off x="460372" y="6268404"/>
            <a:ext cx="10579103" cy="18647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en-US" sz="800" b="0" dirty="0"/>
              <a:t>Bas</a:t>
            </a:r>
            <a:r>
              <a:rPr lang="sv-SE" sz="800" b="0" dirty="0"/>
              <a:t>: 1311 intervjuer, De som svarat att de blivit utsatt sexuella trakasserier, grova oönskade beteenden eller diskriminering utifrån diskrimineringsgrunderna under senaste 12 månaderna</a:t>
            </a:r>
            <a:endParaRPr lang="en-US" sz="800" b="0" dirty="0"/>
          </a:p>
        </p:txBody>
      </p:sp>
      <p:cxnSp>
        <p:nvCxnSpPr>
          <p:cNvPr id="12" name="Straight Connector 22">
            <a:extLst>
              <a:ext uri="{FF2B5EF4-FFF2-40B4-BE49-F238E27FC236}">
                <a16:creationId xmlns:a16="http://schemas.microsoft.com/office/drawing/2014/main" id="{40EE897D-83BF-BD2F-1061-BD28B059A0F6}"/>
              </a:ext>
            </a:extLst>
          </p:cNvPr>
          <p:cNvCxnSpPr>
            <a:cxnSpLocks/>
          </p:cNvCxnSpPr>
          <p:nvPr/>
        </p:nvCxnSpPr>
        <p:spPr>
          <a:xfrm>
            <a:off x="460374" y="6214683"/>
            <a:ext cx="112680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8" name="Platshållare för innehåll 17">
            <a:extLst>
              <a:ext uri="{FF2B5EF4-FFF2-40B4-BE49-F238E27FC236}">
                <a16:creationId xmlns:a16="http://schemas.microsoft.com/office/drawing/2014/main" id="{950C617B-55CB-C66F-6EB2-29EDC18496BE}"/>
              </a:ext>
            </a:extLst>
          </p:cNvPr>
          <p:cNvGraphicFramePr>
            <a:graphicFrameLocks noGrp="1"/>
          </p:cNvGraphicFramePr>
          <p:nvPr>
            <p:ph sz="quarter" idx="12"/>
          </p:nvPr>
        </p:nvGraphicFramePr>
        <p:xfrm>
          <a:off x="460376" y="2542542"/>
          <a:ext cx="5521324" cy="33279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Platshållare för innehåll 17">
            <a:extLst>
              <a:ext uri="{FF2B5EF4-FFF2-40B4-BE49-F238E27FC236}">
                <a16:creationId xmlns:a16="http://schemas.microsoft.com/office/drawing/2014/main" id="{2C35ECCB-4F3D-9BDA-0127-DF6CBBB49911}"/>
              </a:ext>
            </a:extLst>
          </p:cNvPr>
          <p:cNvGraphicFramePr>
            <a:graphicFrameLocks/>
          </p:cNvGraphicFramePr>
          <p:nvPr/>
        </p:nvGraphicFramePr>
        <p:xfrm>
          <a:off x="6210300" y="2542543"/>
          <a:ext cx="5521324" cy="3327968"/>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ruta 15">
            <a:extLst>
              <a:ext uri="{FF2B5EF4-FFF2-40B4-BE49-F238E27FC236}">
                <a16:creationId xmlns:a16="http://schemas.microsoft.com/office/drawing/2014/main" id="{8295CBA4-10FF-635D-0254-7E6B70412613}"/>
              </a:ext>
            </a:extLst>
          </p:cNvPr>
          <p:cNvSpPr txBox="1"/>
          <p:nvPr/>
        </p:nvSpPr>
        <p:spPr>
          <a:xfrm>
            <a:off x="472418" y="2544991"/>
            <a:ext cx="3496249" cy="215444"/>
          </a:xfrm>
          <a:prstGeom prst="rect">
            <a:avLst/>
          </a:prstGeom>
        </p:spPr>
        <p:txBody>
          <a:bodyPr vert="horz" wrap="square" lIns="0" tIns="0" rIns="0" bIns="0" rtlCol="0">
            <a:spAutoFit/>
          </a:bodyPr>
          <a:lstStyle/>
          <a:p>
            <a:pPr algn="l"/>
            <a:r>
              <a:rPr lang="sv-SE" sz="1400" b="1" dirty="0"/>
              <a:t>Kvinnor utsätts av …</a:t>
            </a:r>
            <a:endParaRPr lang="sv-SE" sz="1600" b="1" dirty="0"/>
          </a:p>
        </p:txBody>
      </p:sp>
      <p:sp>
        <p:nvSpPr>
          <p:cNvPr id="17" name="textruta 16">
            <a:extLst>
              <a:ext uri="{FF2B5EF4-FFF2-40B4-BE49-F238E27FC236}">
                <a16:creationId xmlns:a16="http://schemas.microsoft.com/office/drawing/2014/main" id="{54D690E1-41D3-16A8-5107-3D4477BE5817}"/>
              </a:ext>
            </a:extLst>
          </p:cNvPr>
          <p:cNvSpPr txBox="1"/>
          <p:nvPr/>
        </p:nvSpPr>
        <p:spPr>
          <a:xfrm>
            <a:off x="6210300" y="2544991"/>
            <a:ext cx="3496249" cy="215444"/>
          </a:xfrm>
          <a:prstGeom prst="rect">
            <a:avLst/>
          </a:prstGeom>
        </p:spPr>
        <p:txBody>
          <a:bodyPr vert="horz" wrap="square" lIns="0" tIns="0" rIns="0" bIns="0" rtlCol="0">
            <a:spAutoFit/>
          </a:bodyPr>
          <a:lstStyle/>
          <a:p>
            <a:pPr algn="l"/>
            <a:r>
              <a:rPr lang="sv-SE" sz="1400" b="1" dirty="0"/>
              <a:t>Män utsätts av …</a:t>
            </a:r>
          </a:p>
        </p:txBody>
      </p:sp>
      <p:sp>
        <p:nvSpPr>
          <p:cNvPr id="31" name="Höger klammerparentes 30">
            <a:extLst>
              <a:ext uri="{FF2B5EF4-FFF2-40B4-BE49-F238E27FC236}">
                <a16:creationId xmlns:a16="http://schemas.microsoft.com/office/drawing/2014/main" id="{B9BFF7D7-A82E-227C-F518-D496653BDF9D}"/>
              </a:ext>
            </a:extLst>
          </p:cNvPr>
          <p:cNvSpPr/>
          <p:nvPr/>
        </p:nvSpPr>
        <p:spPr>
          <a:xfrm>
            <a:off x="4360609" y="2771389"/>
            <a:ext cx="322301" cy="743792"/>
          </a:xfrm>
          <a:prstGeom prst="righ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Ellips 31">
            <a:extLst>
              <a:ext uri="{FF2B5EF4-FFF2-40B4-BE49-F238E27FC236}">
                <a16:creationId xmlns:a16="http://schemas.microsoft.com/office/drawing/2014/main" id="{0B89BFE2-2D96-76C4-4363-B271F64B975D}"/>
              </a:ext>
            </a:extLst>
          </p:cNvPr>
          <p:cNvSpPr/>
          <p:nvPr/>
        </p:nvSpPr>
        <p:spPr bwMode="auto">
          <a:xfrm>
            <a:off x="4911510" y="2725943"/>
            <a:ext cx="900000" cy="900000"/>
          </a:xfrm>
          <a:prstGeom prst="ellipse">
            <a:avLst/>
          </a:prstGeom>
          <a:solidFill>
            <a:schemeClr val="accent2"/>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1600" b="1" dirty="0">
                <a:solidFill>
                  <a:schemeClr val="bg1"/>
                </a:solidFill>
                <a:ea typeface="Roboto" panose="02000000000000000000" pitchFamily="2" charset="0"/>
                <a:cs typeface="Segoe UI" panose="020B0502040204020203" pitchFamily="34" charset="0"/>
              </a:rPr>
              <a:t>63</a:t>
            </a:r>
            <a:r>
              <a:rPr lang="sv-SE" sz="1600" b="1" i="0" dirty="0">
                <a:solidFill>
                  <a:schemeClr val="bg1"/>
                </a:solidFill>
                <a:ea typeface="Roboto" panose="02000000000000000000" pitchFamily="2" charset="0"/>
                <a:cs typeface="Segoe UI" panose="020B0502040204020203" pitchFamily="34" charset="0"/>
              </a:rPr>
              <a:t>%</a:t>
            </a:r>
            <a:endParaRPr lang="en-US" sz="1600" b="1" i="0" dirty="0">
              <a:solidFill>
                <a:schemeClr val="bg1"/>
              </a:solidFill>
              <a:ea typeface="Roboto" panose="02000000000000000000" pitchFamily="2" charset="0"/>
              <a:cs typeface="Segoe UI" panose="020B0502040204020203" pitchFamily="34" charset="0"/>
            </a:endParaRPr>
          </a:p>
        </p:txBody>
      </p:sp>
      <p:sp>
        <p:nvSpPr>
          <p:cNvPr id="33" name="Höger klammerparentes 32">
            <a:extLst>
              <a:ext uri="{FF2B5EF4-FFF2-40B4-BE49-F238E27FC236}">
                <a16:creationId xmlns:a16="http://schemas.microsoft.com/office/drawing/2014/main" id="{0B7607BE-0BE8-39DC-1D88-6F8E1B7F3DB9}"/>
              </a:ext>
            </a:extLst>
          </p:cNvPr>
          <p:cNvSpPr/>
          <p:nvPr/>
        </p:nvSpPr>
        <p:spPr>
          <a:xfrm>
            <a:off x="3348626" y="3701625"/>
            <a:ext cx="430656" cy="1440880"/>
          </a:xfrm>
          <a:prstGeom prst="righ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Ellips 33">
            <a:extLst>
              <a:ext uri="{FF2B5EF4-FFF2-40B4-BE49-F238E27FC236}">
                <a16:creationId xmlns:a16="http://schemas.microsoft.com/office/drawing/2014/main" id="{1EA44683-EC69-0E44-83B3-74B3C88B46F6}"/>
              </a:ext>
            </a:extLst>
          </p:cNvPr>
          <p:cNvSpPr/>
          <p:nvPr/>
        </p:nvSpPr>
        <p:spPr bwMode="auto">
          <a:xfrm>
            <a:off x="4007882" y="3970115"/>
            <a:ext cx="900000" cy="900000"/>
          </a:xfrm>
          <a:prstGeom prst="ellipse">
            <a:avLst/>
          </a:prstGeom>
          <a:solidFill>
            <a:schemeClr val="accent2"/>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1600" b="1" i="0" dirty="0">
                <a:solidFill>
                  <a:schemeClr val="bg1"/>
                </a:solidFill>
                <a:latin typeface="+mn-lt"/>
                <a:ea typeface="Roboto" panose="02000000000000000000" pitchFamily="2" charset="0"/>
                <a:cs typeface="Segoe UI" panose="020B0502040204020203" pitchFamily="34" charset="0"/>
              </a:rPr>
              <a:t>37%</a:t>
            </a:r>
            <a:endParaRPr lang="en-US" sz="1600" b="1" i="0" dirty="0">
              <a:solidFill>
                <a:schemeClr val="bg1"/>
              </a:solidFill>
              <a:latin typeface="+mn-lt"/>
              <a:ea typeface="Roboto" panose="02000000000000000000" pitchFamily="2" charset="0"/>
              <a:cs typeface="Segoe UI" panose="020B0502040204020203" pitchFamily="34" charset="0"/>
            </a:endParaRPr>
          </a:p>
        </p:txBody>
      </p:sp>
      <p:sp>
        <p:nvSpPr>
          <p:cNvPr id="35" name="Höger klammerparentes 34">
            <a:extLst>
              <a:ext uri="{FF2B5EF4-FFF2-40B4-BE49-F238E27FC236}">
                <a16:creationId xmlns:a16="http://schemas.microsoft.com/office/drawing/2014/main" id="{3E02E48B-79E8-4FCE-0237-6A672AAA3707}"/>
              </a:ext>
            </a:extLst>
          </p:cNvPr>
          <p:cNvSpPr/>
          <p:nvPr/>
        </p:nvSpPr>
        <p:spPr>
          <a:xfrm>
            <a:off x="10062733" y="2832197"/>
            <a:ext cx="257475" cy="661593"/>
          </a:xfrm>
          <a:prstGeom prst="rightBrace">
            <a:avLst/>
          </a:prstGeo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Höger klammerparentes 35">
            <a:extLst>
              <a:ext uri="{FF2B5EF4-FFF2-40B4-BE49-F238E27FC236}">
                <a16:creationId xmlns:a16="http://schemas.microsoft.com/office/drawing/2014/main" id="{25DE10DF-80EA-EB92-A989-FB95F36CBBA1}"/>
              </a:ext>
            </a:extLst>
          </p:cNvPr>
          <p:cNvSpPr/>
          <p:nvPr/>
        </p:nvSpPr>
        <p:spPr>
          <a:xfrm>
            <a:off x="8913992" y="3701625"/>
            <a:ext cx="257475" cy="1440880"/>
          </a:xfrm>
          <a:prstGeom prst="rightBrace">
            <a:avLst/>
          </a:prstGeo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Ellips 36">
            <a:extLst>
              <a:ext uri="{FF2B5EF4-FFF2-40B4-BE49-F238E27FC236}">
                <a16:creationId xmlns:a16="http://schemas.microsoft.com/office/drawing/2014/main" id="{535599C5-C7FE-8363-8797-85C29A043E36}"/>
              </a:ext>
            </a:extLst>
          </p:cNvPr>
          <p:cNvSpPr/>
          <p:nvPr/>
        </p:nvSpPr>
        <p:spPr bwMode="auto">
          <a:xfrm>
            <a:off x="9394825" y="3970115"/>
            <a:ext cx="900000" cy="900000"/>
          </a:xfrm>
          <a:prstGeom prst="ellipse">
            <a:avLst/>
          </a:prstGeom>
          <a:solidFill>
            <a:schemeClr val="accent1"/>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1600" b="1" dirty="0">
                <a:solidFill>
                  <a:schemeClr val="bg1"/>
                </a:solidFill>
                <a:ea typeface="Roboto" panose="02000000000000000000" pitchFamily="2" charset="0"/>
                <a:cs typeface="Segoe UI" panose="020B0502040204020203" pitchFamily="34" charset="0"/>
              </a:rPr>
              <a:t>30</a:t>
            </a:r>
            <a:r>
              <a:rPr lang="sv-SE" sz="1600" b="1" i="0" dirty="0">
                <a:solidFill>
                  <a:schemeClr val="bg1"/>
                </a:solidFill>
                <a:ea typeface="Roboto" panose="02000000000000000000" pitchFamily="2" charset="0"/>
                <a:cs typeface="Segoe UI" panose="020B0502040204020203" pitchFamily="34" charset="0"/>
              </a:rPr>
              <a:t>%</a:t>
            </a:r>
            <a:endParaRPr lang="en-US" sz="1600" b="1" i="0" dirty="0">
              <a:solidFill>
                <a:schemeClr val="bg1"/>
              </a:solidFill>
              <a:ea typeface="Roboto" panose="02000000000000000000" pitchFamily="2" charset="0"/>
              <a:cs typeface="Segoe UI" panose="020B0502040204020203" pitchFamily="34" charset="0"/>
            </a:endParaRPr>
          </a:p>
        </p:txBody>
      </p:sp>
      <p:sp>
        <p:nvSpPr>
          <p:cNvPr id="38" name="Ellips 37">
            <a:extLst>
              <a:ext uri="{FF2B5EF4-FFF2-40B4-BE49-F238E27FC236}">
                <a16:creationId xmlns:a16="http://schemas.microsoft.com/office/drawing/2014/main" id="{2FCDDC9F-3C1E-C822-F914-F1612CE4133E}"/>
              </a:ext>
            </a:extLst>
          </p:cNvPr>
          <p:cNvSpPr/>
          <p:nvPr/>
        </p:nvSpPr>
        <p:spPr bwMode="auto">
          <a:xfrm>
            <a:off x="10548808" y="2735085"/>
            <a:ext cx="900000" cy="900000"/>
          </a:xfrm>
          <a:prstGeom prst="ellipse">
            <a:avLst/>
          </a:prstGeom>
          <a:solidFill>
            <a:schemeClr val="accent1"/>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1600" b="1" dirty="0">
                <a:solidFill>
                  <a:schemeClr val="bg1"/>
                </a:solidFill>
                <a:ea typeface="Roboto" panose="02000000000000000000" pitchFamily="2" charset="0"/>
                <a:cs typeface="Segoe UI" panose="020B0502040204020203" pitchFamily="34" charset="0"/>
              </a:rPr>
              <a:t>62</a:t>
            </a:r>
            <a:r>
              <a:rPr lang="sv-SE" sz="1600" b="1" i="0" dirty="0">
                <a:solidFill>
                  <a:schemeClr val="bg1"/>
                </a:solidFill>
                <a:ea typeface="Roboto" panose="02000000000000000000" pitchFamily="2" charset="0"/>
                <a:cs typeface="Segoe UI" panose="020B0502040204020203" pitchFamily="34" charset="0"/>
              </a:rPr>
              <a:t>%</a:t>
            </a:r>
            <a:endParaRPr lang="en-US" sz="1600" b="1" i="0" dirty="0">
              <a:solidFill>
                <a:schemeClr val="bg1"/>
              </a:solidFill>
              <a:ea typeface="Roboto" panose="02000000000000000000" pitchFamily="2" charset="0"/>
              <a:cs typeface="Segoe UI" panose="020B0502040204020203" pitchFamily="34" charset="0"/>
            </a:endParaRPr>
          </a:p>
        </p:txBody>
      </p:sp>
      <p:sp>
        <p:nvSpPr>
          <p:cNvPr id="20" name="Text Placeholder 3">
            <a:extLst>
              <a:ext uri="{FF2B5EF4-FFF2-40B4-BE49-F238E27FC236}">
                <a16:creationId xmlns:a16="http://schemas.microsoft.com/office/drawing/2014/main" id="{93BA78D5-37AF-3B81-2A67-DF24FF987A2C}"/>
              </a:ext>
            </a:extLst>
          </p:cNvPr>
          <p:cNvSpPr txBox="1">
            <a:spLocks/>
          </p:cNvSpPr>
          <p:nvPr/>
        </p:nvSpPr>
        <p:spPr>
          <a:xfrm>
            <a:off x="460372" y="1767746"/>
            <a:ext cx="11268077" cy="32432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1000" b="0" dirty="0">
                <a:solidFill>
                  <a:schemeClr val="tx1">
                    <a:lumMod val="50000"/>
                  </a:schemeClr>
                </a:solidFill>
              </a:rPr>
              <a:t>Vem eller vilka utsatte dig? Flera val möjliga. </a:t>
            </a:r>
            <a:r>
              <a:rPr lang="sv-SE" sz="1000" b="0" dirty="0"/>
              <a:t>Andelar</a:t>
            </a:r>
            <a:r>
              <a:rPr lang="sv-SE" sz="1000" dirty="0"/>
              <a:t> </a:t>
            </a:r>
            <a:r>
              <a:rPr lang="sv-SE" sz="1000" b="0" dirty="0"/>
              <a:t>i %</a:t>
            </a:r>
            <a:br>
              <a:rPr lang="sv-SE" sz="1000" b="0" dirty="0"/>
            </a:br>
            <a:r>
              <a:rPr lang="sv-SE" sz="1000" b="0" dirty="0"/>
              <a:t>Klamrar och bubblor redovisar andel utsatta från arbetskamrat eller tredje person</a:t>
            </a:r>
            <a:endParaRPr lang="sv-SE" sz="1000" b="0" dirty="0">
              <a:solidFill>
                <a:schemeClr val="tx1">
                  <a:lumMod val="50000"/>
                </a:schemeClr>
              </a:solidFill>
            </a:endParaRPr>
          </a:p>
          <a:p>
            <a:pPr lvl="6"/>
            <a:br>
              <a:rPr lang="sv-SE" sz="1000" b="0" dirty="0"/>
            </a:br>
            <a:endParaRPr lang="sv-SE" sz="1100" dirty="0"/>
          </a:p>
        </p:txBody>
      </p:sp>
    </p:spTree>
    <p:extLst>
      <p:ext uri="{BB962C8B-B14F-4D97-AF65-F5344CB8AC3E}">
        <p14:creationId xmlns:p14="http://schemas.microsoft.com/office/powerpoint/2010/main" val="51065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P spid="37" grpId="0" animBg="1"/>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4AAECA-372E-D9C7-6AD6-7ABFEC10ACF7}"/>
              </a:ext>
            </a:extLst>
          </p:cNvPr>
          <p:cNvSpPr>
            <a:spLocks noGrp="1"/>
          </p:cNvSpPr>
          <p:nvPr>
            <p:ph type="body" sz="quarter" idx="22"/>
          </p:nvPr>
        </p:nvSpPr>
        <p:spPr/>
        <p:txBody>
          <a:bodyPr/>
          <a:lstStyle/>
          <a:p>
            <a:r>
              <a:rPr lang="sv-SE" dirty="0"/>
              <a:t>Resultat på totalnivå</a:t>
            </a:r>
          </a:p>
        </p:txBody>
      </p:sp>
      <p:sp>
        <p:nvSpPr>
          <p:cNvPr id="3" name="Slide Number Placeholder 2">
            <a:extLst>
              <a:ext uri="{FF2B5EF4-FFF2-40B4-BE49-F238E27FC236}">
                <a16:creationId xmlns:a16="http://schemas.microsoft.com/office/drawing/2014/main" id="{5E13335B-C6C5-EE9E-A976-5E7A8C9B0F14}"/>
              </a:ext>
            </a:extLst>
          </p:cNvPr>
          <p:cNvSpPr>
            <a:spLocks noGrp="1"/>
          </p:cNvSpPr>
          <p:nvPr>
            <p:ph type="sldNum" sz="quarter" idx="16"/>
          </p:nvPr>
        </p:nvSpPr>
        <p:spPr/>
        <p:txBody>
          <a:bodyPr/>
          <a:lstStyle/>
          <a:p>
            <a:fld id="{63DCA5C9-2E11-4C67-86EB-AE1DE127DC64}" type="slidenum">
              <a:rPr lang="en-US" smtClean="0"/>
              <a:pPr/>
              <a:t>19</a:t>
            </a:fld>
            <a:endParaRPr lang="en-US"/>
          </a:p>
        </p:txBody>
      </p:sp>
      <p:sp>
        <p:nvSpPr>
          <p:cNvPr id="4" name="Footer Placeholder 3">
            <a:extLst>
              <a:ext uri="{FF2B5EF4-FFF2-40B4-BE49-F238E27FC236}">
                <a16:creationId xmlns:a16="http://schemas.microsoft.com/office/drawing/2014/main" id="{ADD7FD98-6C13-8A05-532A-556F9054E59E}"/>
              </a:ext>
            </a:extLst>
          </p:cNvPr>
          <p:cNvSpPr>
            <a:spLocks noGrp="1"/>
          </p:cNvSpPr>
          <p:nvPr>
            <p:ph type="ftr" sz="quarter" idx="23"/>
          </p:nvPr>
        </p:nvSpPr>
        <p:spPr/>
        <p:txBody>
          <a:bodyPr/>
          <a:lstStyle/>
          <a:p>
            <a:r>
              <a:rPr lang="en-US"/>
              <a:t>Trakasseribarometern 2024</a:t>
            </a:r>
            <a:endParaRPr lang="en-US" dirty="0"/>
          </a:p>
        </p:txBody>
      </p:sp>
      <p:sp>
        <p:nvSpPr>
          <p:cNvPr id="5" name="Title 4">
            <a:extLst>
              <a:ext uri="{FF2B5EF4-FFF2-40B4-BE49-F238E27FC236}">
                <a16:creationId xmlns:a16="http://schemas.microsoft.com/office/drawing/2014/main" id="{EF8AFFA8-7B51-EA00-6004-608191C6E159}"/>
              </a:ext>
            </a:extLst>
          </p:cNvPr>
          <p:cNvSpPr>
            <a:spLocks noGrp="1"/>
          </p:cNvSpPr>
          <p:nvPr>
            <p:ph type="title"/>
          </p:nvPr>
        </p:nvSpPr>
        <p:spPr>
          <a:xfrm>
            <a:off x="460374" y="419101"/>
            <a:ext cx="11268076" cy="584775"/>
          </a:xfrm>
        </p:spPr>
        <p:txBody>
          <a:bodyPr/>
          <a:lstStyle/>
          <a:p>
            <a:r>
              <a:rPr lang="sv-SE" dirty="0"/>
              <a:t>Bilden av chefen som aktör skevar – de utsatta berättar inte</a:t>
            </a:r>
          </a:p>
        </p:txBody>
      </p:sp>
      <p:sp>
        <p:nvSpPr>
          <p:cNvPr id="6" name="Date Placeholder 5">
            <a:extLst>
              <a:ext uri="{FF2B5EF4-FFF2-40B4-BE49-F238E27FC236}">
                <a16:creationId xmlns:a16="http://schemas.microsoft.com/office/drawing/2014/main" id="{87820E3C-0BBB-3FD7-3B07-AF0816C06536}"/>
              </a:ext>
            </a:extLst>
          </p:cNvPr>
          <p:cNvSpPr>
            <a:spLocks noGrp="1"/>
          </p:cNvSpPr>
          <p:nvPr>
            <p:ph type="dt" sz="half" idx="24"/>
          </p:nvPr>
        </p:nvSpPr>
        <p:spPr/>
        <p:txBody>
          <a:bodyPr/>
          <a:lstStyle/>
          <a:p>
            <a:r>
              <a:rPr lang="sv-SE"/>
              <a:t>September 2024</a:t>
            </a:r>
            <a:endParaRPr lang="en-US"/>
          </a:p>
        </p:txBody>
      </p:sp>
      <p:sp>
        <p:nvSpPr>
          <p:cNvPr id="7" name="Text Placeholder 6">
            <a:extLst>
              <a:ext uri="{FF2B5EF4-FFF2-40B4-BE49-F238E27FC236}">
                <a16:creationId xmlns:a16="http://schemas.microsoft.com/office/drawing/2014/main" id="{ED698017-AC68-9F95-3F51-16CB590C7B72}"/>
              </a:ext>
            </a:extLst>
          </p:cNvPr>
          <p:cNvSpPr>
            <a:spLocks noGrp="1"/>
          </p:cNvSpPr>
          <p:nvPr>
            <p:ph type="body" sz="quarter" idx="26"/>
          </p:nvPr>
        </p:nvSpPr>
        <p:spPr/>
        <p:txBody>
          <a:bodyPr/>
          <a:lstStyle/>
          <a:p>
            <a:endParaRPr lang="sv-SE"/>
          </a:p>
        </p:txBody>
      </p:sp>
      <p:sp>
        <p:nvSpPr>
          <p:cNvPr id="8" name="Rectangle 7">
            <a:extLst>
              <a:ext uri="{FF2B5EF4-FFF2-40B4-BE49-F238E27FC236}">
                <a16:creationId xmlns:a16="http://schemas.microsoft.com/office/drawing/2014/main" id="{09140D89-8443-6DDD-8C3B-658CA5D889AC}"/>
              </a:ext>
            </a:extLst>
          </p:cNvPr>
          <p:cNvSpPr/>
          <p:nvPr/>
        </p:nvSpPr>
        <p:spPr bwMode="auto">
          <a:xfrm>
            <a:off x="460365" y="1658938"/>
            <a:ext cx="3428463" cy="4751387"/>
          </a:xfrm>
          <a:prstGeom prst="rect">
            <a:avLst/>
          </a:prstGeom>
          <a:solidFill>
            <a:schemeClr val="accent5"/>
          </a:solidFill>
          <a:ln>
            <a:noFill/>
          </a:ln>
          <a:effectLst/>
        </p:spPr>
        <p:txBody>
          <a:bodyPr rot="0" spcFirstLastPara="0" vertOverflow="overflow" horzOverflow="overflow" vert="horz" wrap="square" lIns="137160" tIns="0" rIns="137160" bIns="0" numCol="1" spcCol="0" rtlCol="0" fromWordArt="0" anchor="t" anchorCtr="0" forceAA="0" compatLnSpc="1">
            <a:prstTxWarp prst="textNoShape">
              <a:avLst/>
            </a:prstTxWarp>
            <a:noAutofit/>
          </a:bodyPr>
          <a:lstStyle/>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endParaRPr>
          </a:p>
          <a:p>
            <a:pPr marL="0" marR="0" lvl="8" indent="0" algn="l" defTabSz="914400" rtl="0" eaLnBrk="1" fontAlgn="auto" latinLnBrk="0" hangingPunct="1">
              <a:lnSpc>
                <a:spcPct val="100000"/>
              </a:lnSpc>
              <a:spcBef>
                <a:spcPts val="0"/>
              </a:spcBef>
              <a:spcAft>
                <a:spcPts val="600"/>
              </a:spcAft>
              <a:buClr>
                <a:srgbClr val="000000"/>
              </a:buClr>
              <a:buSzPct val="100000"/>
              <a:buFontTx/>
              <a:buNone/>
              <a:tabLst/>
              <a:defRPr/>
            </a:pPr>
            <a:r>
              <a:rPr kumimoji="0" lang="sv-SE" sz="4400" b="1" i="0" u="none" strike="noStrike" kern="1200" cap="none" spc="0" normalizeH="0" baseline="0" noProof="0" dirty="0">
                <a:ln>
                  <a:noFill/>
                </a:ln>
                <a:effectLst/>
                <a:uLnTx/>
                <a:uFillTx/>
                <a:latin typeface="Georgia" panose="02040502050405020303" pitchFamily="18" charset="0"/>
                <a:ea typeface="Roboto" panose="02000000000000000000" pitchFamily="2" charset="0"/>
                <a:cs typeface="Segoe UI" panose="020B0502040204020203" pitchFamily="34" charset="0"/>
              </a:rPr>
              <a:t>7 av 10</a:t>
            </a:r>
          </a:p>
          <a:p>
            <a:pPr marL="0" marR="0" lvl="0" indent="0" defTabSz="457200" rtl="0" eaLnBrk="1" fontAlgn="auto" latinLnBrk="0" hangingPunct="1">
              <a:lnSpc>
                <a:spcPct val="100000"/>
              </a:lnSpc>
              <a:spcBef>
                <a:spcPts val="0"/>
              </a:spcBef>
              <a:spcAft>
                <a:spcPts val="0"/>
              </a:spcAft>
              <a:buClrTx/>
              <a:buSzTx/>
              <a:buFontTx/>
              <a:buNone/>
              <a:tabLst/>
              <a:defRPr/>
            </a:pPr>
            <a:endParaRPr lang="en-US" dirty="0">
              <a:solidFill>
                <a:srgbClr val="FFFFFF"/>
              </a:solidFill>
              <a:latin typeface="Century Gothic" panose="02116942222400000000"/>
              <a:ea typeface="Roboto" panose="02000000000000000000" pitchFamily="2" charset="0"/>
              <a:cs typeface="Segoe UI" panose="020B0502040204020203"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Sju</a:t>
            </a:r>
            <a:r>
              <a:rPr kumimoji="0" lang="en-US" sz="1800"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av </a:t>
            </a:r>
            <a:r>
              <a:rPr kumimoji="0" lang="en-US" sz="1800"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tio</a:t>
            </a:r>
            <a:r>
              <a:rPr kumimoji="0" lang="en-US" sz="1800"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a:t>
            </a:r>
            <a:r>
              <a:rPr kumimoji="0" lang="en-US" sz="1800"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hyser</a:t>
            </a:r>
            <a:r>
              <a:rPr kumimoji="0" lang="en-US" sz="1800"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a:t>
            </a:r>
            <a:r>
              <a:rPr kumimoji="0" lang="en-US" sz="1800"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förtroende</a:t>
            </a:r>
            <a:r>
              <a:rPr kumimoji="0" lang="en-US" sz="1800"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för </a:t>
            </a:r>
            <a:r>
              <a:rPr kumimoji="0" lang="en-US" sz="1800"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att</a:t>
            </a:r>
            <a:r>
              <a:rPr kumimoji="0" lang="en-US" sz="1800"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a:t>
            </a:r>
            <a:r>
              <a:rPr kumimoji="0" lang="en-US" sz="1800"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ens</a:t>
            </a:r>
            <a:r>
              <a:rPr kumimoji="0" lang="en-US" sz="1800"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a:t>
            </a:r>
            <a:r>
              <a:rPr kumimoji="0" lang="en-US" sz="1800"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närmaste</a:t>
            </a:r>
            <a:r>
              <a:rPr kumimoji="0" lang="en-US" sz="1800"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chef </a:t>
            </a:r>
            <a:r>
              <a:rPr kumimoji="0" lang="en-US" sz="1800"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skulle</a:t>
            </a:r>
            <a:r>
              <a:rPr kumimoji="0" lang="en-US" sz="1800"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a:t>
            </a:r>
            <a:r>
              <a:rPr kumimoji="0" lang="en-US" sz="1800"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hantera</a:t>
            </a:r>
            <a:r>
              <a:rPr kumimoji="0" lang="en-US" sz="1800"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a:t>
            </a:r>
            <a:r>
              <a:rPr kumimoji="0" lang="en-US" sz="1800"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situationen</a:t>
            </a:r>
            <a:r>
              <a:rPr kumimoji="0" lang="en-US" sz="1800"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bra om hen </a:t>
            </a:r>
            <a:r>
              <a:rPr kumimoji="0" lang="en-US" sz="1800"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fick</a:t>
            </a:r>
            <a:r>
              <a:rPr kumimoji="0" lang="en-US" sz="1800"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a:t>
            </a:r>
            <a:r>
              <a:rPr kumimoji="0" lang="sv-SE" sz="1800"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kännedom om fall av trakasserier eller sexuella trakasserier</a:t>
            </a:r>
            <a:r>
              <a:rPr kumimoji="0" lang="en-US" sz="1800"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a:t>
            </a:r>
          </a:p>
          <a:p>
            <a:pPr marL="0" marR="0" lvl="0" indent="0" defTabSz="457200" rtl="0" eaLnBrk="1" fontAlgn="auto" latinLnBrk="0" hangingPunct="1">
              <a:lnSpc>
                <a:spcPct val="100000"/>
              </a:lnSpc>
              <a:spcBef>
                <a:spcPts val="0"/>
              </a:spcBef>
              <a:spcAft>
                <a:spcPts val="0"/>
              </a:spcAft>
              <a:buClrTx/>
              <a:buSzTx/>
              <a:buFontTx/>
              <a:buNone/>
              <a:tabLst/>
              <a:defRPr/>
            </a:pPr>
            <a:endParaRPr lang="en-US" dirty="0">
              <a:solidFill>
                <a:srgbClr val="FFFFFF"/>
              </a:solidFill>
              <a:latin typeface="Century Gothic" panose="02116942222400000000"/>
              <a:ea typeface="Roboto" panose="02000000000000000000" pitchFamily="2" charset="0"/>
              <a:cs typeface="Segoe UI" panose="020B0502040204020203"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Det </a:t>
            </a:r>
            <a:r>
              <a:rPr kumimoji="0" lang="en-US" sz="1800"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är</a:t>
            </a:r>
            <a:r>
              <a:rPr kumimoji="0" lang="en-US" sz="1800"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a:t>
            </a:r>
            <a:r>
              <a:rPr kumimoji="0" lang="en-US" sz="1800"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en</a:t>
            </a:r>
            <a:r>
              <a:rPr kumimoji="0" lang="en-US" sz="1800"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a:t>
            </a:r>
            <a:r>
              <a:rPr kumimoji="0" lang="en-US" sz="1800"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hög</a:t>
            </a:r>
            <a:r>
              <a:rPr kumimoji="0" lang="en-US" sz="1800"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a:t>
            </a:r>
            <a:r>
              <a:rPr kumimoji="0" lang="en-US" sz="1800"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andel</a:t>
            </a:r>
            <a:r>
              <a:rPr kumimoji="0" lang="en-US" sz="1800"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a:t>
            </a:r>
            <a:r>
              <a:rPr kumimoji="0" lang="en-US" sz="1800"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och</a:t>
            </a:r>
            <a:r>
              <a:rPr kumimoji="0" lang="en-US" sz="1800"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ser </a:t>
            </a:r>
            <a:r>
              <a:rPr kumimoji="0" lang="en-US" sz="1800"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liknande</a:t>
            </a:r>
            <a:r>
              <a:rPr kumimoji="0" lang="en-US" sz="1800"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a:t>
            </a:r>
            <a:r>
              <a:rPr kumimoji="0" lang="en-US" sz="1800"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ut</a:t>
            </a:r>
            <a:r>
              <a:rPr kumimoji="0" lang="en-US" sz="1800"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a:t>
            </a:r>
            <a:r>
              <a:rPr kumimoji="0" lang="en-US" sz="1800"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oavsett</a:t>
            </a:r>
            <a:r>
              <a:rPr kumimoji="0" lang="en-US" sz="1800"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a:t>
            </a:r>
            <a:r>
              <a:rPr kumimoji="0" lang="en-US" sz="1800"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ålder</a:t>
            </a:r>
            <a:r>
              <a:rPr kumimoji="0" lang="en-US" sz="1800"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a:t>
            </a:r>
            <a:r>
              <a:rPr kumimoji="0" lang="en-US" sz="1800"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eller</a:t>
            </a:r>
            <a:r>
              <a:rPr kumimoji="0" lang="en-US" sz="1800"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a:t>
            </a:r>
            <a:r>
              <a:rPr kumimoji="0" lang="en-US" sz="1800"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kön</a:t>
            </a:r>
            <a:r>
              <a:rPr kumimoji="0" lang="en-US" sz="1800"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a:t>
            </a:r>
          </a:p>
          <a:p>
            <a:pPr marL="0" marR="0" lvl="0" indent="0" defTabSz="457200" rtl="0" eaLnBrk="1" fontAlgn="auto" latinLnBrk="0" hangingPunct="1">
              <a:lnSpc>
                <a:spcPct val="100000"/>
              </a:lnSpc>
              <a:spcBef>
                <a:spcPts val="0"/>
              </a:spcBef>
              <a:spcAft>
                <a:spcPts val="0"/>
              </a:spcAft>
              <a:buClrTx/>
              <a:buSzTx/>
              <a:buFontTx/>
              <a:buNone/>
              <a:tabLst/>
              <a:defRPr/>
            </a:pPr>
            <a:endParaRPr lang="en-US" dirty="0">
              <a:solidFill>
                <a:srgbClr val="FFFFFF"/>
              </a:solidFill>
              <a:latin typeface="Century Gothic" panose="02116942222400000000"/>
              <a:ea typeface="Roboto" panose="02000000000000000000" pitchFamily="2" charset="0"/>
              <a:cs typeface="Segoe UI" panose="020B0502040204020203" pitchFamily="34" charset="0"/>
            </a:endParaRPr>
          </a:p>
        </p:txBody>
      </p:sp>
      <p:sp>
        <p:nvSpPr>
          <p:cNvPr id="9" name="Text Placeholder 3">
            <a:extLst>
              <a:ext uri="{FF2B5EF4-FFF2-40B4-BE49-F238E27FC236}">
                <a16:creationId xmlns:a16="http://schemas.microsoft.com/office/drawing/2014/main" id="{54037EA9-3123-1C91-A9C9-3A0C0FA0EFE6}"/>
              </a:ext>
            </a:extLst>
          </p:cNvPr>
          <p:cNvSpPr txBox="1">
            <a:spLocks/>
          </p:cNvSpPr>
          <p:nvPr/>
        </p:nvSpPr>
        <p:spPr>
          <a:xfrm>
            <a:off x="4293760" y="2259724"/>
            <a:ext cx="3605640" cy="3915472"/>
          </a:xfrm>
          <a:prstGeom prst="rect">
            <a:avLst/>
          </a:prstGeom>
        </p:spPr>
        <p:txBody>
          <a:bodyPr lIns="0" tIns="0" rIns="0" bIns="0"/>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6" indent="0" algn="l" defTabSz="914400" rtl="0" eaLnBrk="1" fontAlgn="auto" latinLnBrk="0" hangingPunct="1">
              <a:lnSpc>
                <a:spcPct val="100000"/>
              </a:lnSpc>
              <a:spcBef>
                <a:spcPts val="0"/>
              </a:spcBef>
              <a:spcAft>
                <a:spcPts val="600"/>
              </a:spcAft>
              <a:buClr>
                <a:srgbClr val="000000"/>
              </a:buClr>
              <a:buSzPct val="100000"/>
              <a:buFontTx/>
              <a:buNone/>
              <a:tabLst/>
              <a:defRPr/>
            </a:pPr>
            <a:r>
              <a:rPr kumimoji="0" lang="sv-SE" sz="1200" b="1"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t>Varannan väljer att inte berätta alls</a:t>
            </a:r>
          </a:p>
          <a:p>
            <a:pPr marL="0" marR="0" lvl="5" indent="0" algn="l" defTabSz="914400" rtl="0" eaLnBrk="1" fontAlgn="auto" latinLnBrk="0" hangingPunct="1">
              <a:lnSpc>
                <a:spcPct val="100000"/>
              </a:lnSpc>
              <a:spcBef>
                <a:spcPts val="0"/>
              </a:spcBef>
              <a:spcAft>
                <a:spcPts val="600"/>
              </a:spcAft>
              <a:buClr>
                <a:srgbClr val="000000"/>
              </a:buClr>
              <a:buSzPct val="100000"/>
              <a:buFontTx/>
              <a:buNone/>
              <a:tabLst/>
              <a:defRPr/>
            </a:pPr>
            <a:r>
              <a:rPr kumimoji="0" lang="sv-SE" sz="12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t>Samtidigt som</a:t>
            </a:r>
            <a:r>
              <a:rPr lang="sv-SE" sz="1200" dirty="0">
                <a:solidFill>
                  <a:srgbClr val="282626"/>
                </a:solidFill>
                <a:latin typeface="Century Gothic" panose="02116942222400000000"/>
              </a:rPr>
              <a:t> majoriteten hyser förtroende för chefen, väljer de utsatta i högst utsträckning att berätta för ingen eller för en kollega. </a:t>
            </a:r>
          </a:p>
          <a:p>
            <a:pPr lvl="7">
              <a:buClr>
                <a:srgbClr val="000000"/>
              </a:buClr>
              <a:defRPr/>
            </a:pPr>
            <a:r>
              <a:rPr lang="sv-SE" b="1" dirty="0">
                <a:solidFill>
                  <a:srgbClr val="282626"/>
                </a:solidFill>
                <a:latin typeface="Century Gothic" panose="02116942222400000000"/>
              </a:rPr>
              <a:t>Bara 1 av 5 berättar för sin chef </a:t>
            </a:r>
            <a:r>
              <a:rPr lang="sv-SE" dirty="0">
                <a:solidFill>
                  <a:srgbClr val="282626"/>
                </a:solidFill>
                <a:latin typeface="Century Gothic" panose="02116942222400000000"/>
              </a:rPr>
              <a:t>att de utsatts för sexuella trakasserier, grova oönskade beteenden eller annan diskriminering. </a:t>
            </a:r>
          </a:p>
          <a:p>
            <a:pPr lvl="7">
              <a:buClr>
                <a:srgbClr val="000000"/>
              </a:buClr>
              <a:defRPr/>
            </a:pPr>
            <a:r>
              <a:rPr lang="sv-SE" dirty="0">
                <a:solidFill>
                  <a:srgbClr val="282626"/>
                </a:solidFill>
                <a:latin typeface="Century Gothic" panose="02116942222400000000"/>
              </a:rPr>
              <a:t>Ännu färre, </a:t>
            </a:r>
            <a:r>
              <a:rPr lang="sv-SE" b="1" dirty="0">
                <a:solidFill>
                  <a:srgbClr val="282626"/>
                </a:solidFill>
                <a:latin typeface="Century Gothic" panose="02116942222400000000"/>
              </a:rPr>
              <a:t>under 1 av 20 som utsatts, berättar för en fackligt förtroendevald</a:t>
            </a:r>
            <a:r>
              <a:rPr lang="sv-SE" dirty="0">
                <a:solidFill>
                  <a:srgbClr val="282626"/>
                </a:solidFill>
                <a:latin typeface="Century Gothic" panose="02116942222400000000"/>
              </a:rPr>
              <a:t>. </a:t>
            </a:r>
          </a:p>
          <a:p>
            <a:pPr marL="0" marR="0" lvl="5" indent="0" algn="l" defTabSz="914400" rtl="0" eaLnBrk="1" fontAlgn="auto" latinLnBrk="0" hangingPunct="1">
              <a:lnSpc>
                <a:spcPct val="100000"/>
              </a:lnSpc>
              <a:spcBef>
                <a:spcPts val="0"/>
              </a:spcBef>
              <a:spcAft>
                <a:spcPts val="600"/>
              </a:spcAft>
              <a:buClr>
                <a:srgbClr val="000000"/>
              </a:buClr>
              <a:buSzPct val="100000"/>
              <a:buFontTx/>
              <a:buNone/>
              <a:tabLst/>
              <a:defRPr/>
            </a:pPr>
            <a:endParaRPr kumimoji="0" lang="sv-SE" sz="12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sv-SE" sz="12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sv-SE" sz="12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endParaRPr>
          </a:p>
        </p:txBody>
      </p:sp>
      <p:sp>
        <p:nvSpPr>
          <p:cNvPr id="10" name="Text Placeholder 4">
            <a:extLst>
              <a:ext uri="{FF2B5EF4-FFF2-40B4-BE49-F238E27FC236}">
                <a16:creationId xmlns:a16="http://schemas.microsoft.com/office/drawing/2014/main" id="{D06F63C2-41FB-0D9E-6232-1592972E3343}"/>
              </a:ext>
            </a:extLst>
          </p:cNvPr>
          <p:cNvSpPr txBox="1">
            <a:spLocks/>
          </p:cNvSpPr>
          <p:nvPr/>
        </p:nvSpPr>
        <p:spPr>
          <a:xfrm>
            <a:off x="8124825" y="2259724"/>
            <a:ext cx="3605640" cy="3941378"/>
          </a:xfrm>
          <a:prstGeom prst="rect">
            <a:avLst/>
          </a:prstGeom>
        </p:spPr>
        <p:txBody>
          <a:bodyPr lIns="0" tIns="0" rIns="0" bIns="0"/>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6" indent="0" algn="l" defTabSz="914400" rtl="0" eaLnBrk="1" fontAlgn="auto" latinLnBrk="0" hangingPunct="1">
              <a:lnSpc>
                <a:spcPct val="100000"/>
              </a:lnSpc>
              <a:spcBef>
                <a:spcPts val="0"/>
              </a:spcBef>
              <a:spcAft>
                <a:spcPts val="600"/>
              </a:spcAft>
              <a:buClr>
                <a:srgbClr val="000000"/>
              </a:buClr>
              <a:buSzPct val="100000"/>
              <a:buFontTx/>
              <a:buNone/>
              <a:tabLst/>
              <a:defRPr/>
            </a:pPr>
            <a:r>
              <a:rPr kumimoji="0" lang="sv-SE" sz="1200" b="1" i="0" u="none" strike="noStrike" kern="1200" cap="none" spc="0" normalizeH="0" baseline="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t>Varannan chef vidtog åtgärder</a:t>
            </a:r>
          </a:p>
          <a:p>
            <a:pPr marL="0" marR="0" lvl="5" indent="0" algn="l" defTabSz="914400" rtl="0" eaLnBrk="1" fontAlgn="auto" latinLnBrk="0" hangingPunct="1">
              <a:lnSpc>
                <a:spcPct val="100000"/>
              </a:lnSpc>
              <a:spcBef>
                <a:spcPts val="0"/>
              </a:spcBef>
              <a:spcAft>
                <a:spcPts val="600"/>
              </a:spcAft>
              <a:buClr>
                <a:srgbClr val="000000"/>
              </a:buClr>
              <a:buSzPct val="100000"/>
              <a:buFontTx/>
              <a:buNone/>
              <a:tabLst/>
              <a:defRPr/>
            </a:pPr>
            <a:r>
              <a:rPr kumimoji="0" lang="sv-SE" sz="1200" b="0" i="0" u="none" strike="noStrike" kern="1200" cap="none" spc="0" normalizeH="0" baseline="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t>Bland dem som utsatts för sexuella trakasserier och även berättade för sin chef, arbetsledare eller HR vad som hänt, </a:t>
            </a:r>
            <a:r>
              <a:rPr kumimoji="0" lang="sv-SE" sz="1200" b="1" i="0" u="none" strike="noStrike" kern="1200" cap="none" spc="0" normalizeH="0" baseline="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t>upplever bara varannan att arbetsgivaren vidtog åtgärder efteråt</a:t>
            </a:r>
            <a:r>
              <a:rPr kumimoji="0" lang="sv-SE" sz="1200" b="0" i="0" u="none" strike="noStrike" kern="1200" cap="none" spc="0" normalizeH="0" baseline="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t>.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sv-SE" sz="1200" b="0" i="0" u="none" strike="noStrike" kern="1200" cap="none" spc="0" normalizeH="0" baseline="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t>Av dessa var det i sin tur bara varannan som var nöjd med hanteringen efteråt.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sv-SE" sz="1200" b="0" i="0" u="none" strike="noStrike" kern="1200" cap="none" spc="0" normalizeH="0" baseline="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sv-SE" sz="1200" b="0" i="0" u="none" strike="noStrike" kern="1200" cap="none" spc="0" normalizeH="0" baseline="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sv-SE" sz="1200" b="0" i="0" u="none" strike="noStrike" kern="1200" cap="none" spc="0" normalizeH="0" baseline="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endParaRPr>
          </a:p>
        </p:txBody>
      </p:sp>
    </p:spTree>
    <p:extLst>
      <p:ext uri="{BB962C8B-B14F-4D97-AF65-F5344CB8AC3E}">
        <p14:creationId xmlns:p14="http://schemas.microsoft.com/office/powerpoint/2010/main" val="1653012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BCB089E9-622C-AF35-7DAC-41E89367FA7D}"/>
              </a:ext>
            </a:extLst>
          </p:cNvPr>
          <p:cNvSpPr>
            <a:spLocks noGrp="1"/>
          </p:cNvSpPr>
          <p:nvPr>
            <p:ph type="sldNum" sz="quarter" idx="21"/>
          </p:nvPr>
        </p:nvSpPr>
        <p:spPr/>
        <p:txBody>
          <a:bodyPr/>
          <a:lstStyle/>
          <a:p>
            <a:fld id="{63DCA5C9-2E11-4C67-86EB-AE1DE127DC64}" type="slidenum">
              <a:rPr lang="en-US" smtClean="0"/>
              <a:pPr/>
              <a:t>2</a:t>
            </a:fld>
            <a:endParaRPr lang="en-US"/>
          </a:p>
        </p:txBody>
      </p:sp>
      <p:sp>
        <p:nvSpPr>
          <p:cNvPr id="3" name="Rubrik 2">
            <a:extLst>
              <a:ext uri="{FF2B5EF4-FFF2-40B4-BE49-F238E27FC236}">
                <a16:creationId xmlns:a16="http://schemas.microsoft.com/office/drawing/2014/main" id="{4F6830EE-186A-0BB2-E76A-E9403B223614}"/>
              </a:ext>
            </a:extLst>
          </p:cNvPr>
          <p:cNvSpPr>
            <a:spLocks noGrp="1"/>
          </p:cNvSpPr>
          <p:nvPr>
            <p:ph type="title"/>
          </p:nvPr>
        </p:nvSpPr>
        <p:spPr/>
        <p:txBody>
          <a:bodyPr/>
          <a:lstStyle/>
          <a:p>
            <a:r>
              <a:rPr lang="sv-SE" dirty="0"/>
              <a:t>Rapportens struktur</a:t>
            </a:r>
          </a:p>
        </p:txBody>
      </p:sp>
      <p:sp>
        <p:nvSpPr>
          <p:cNvPr id="4" name="Platshållare för text 3">
            <a:extLst>
              <a:ext uri="{FF2B5EF4-FFF2-40B4-BE49-F238E27FC236}">
                <a16:creationId xmlns:a16="http://schemas.microsoft.com/office/drawing/2014/main" id="{183A3468-F639-62F8-F2C1-8F2FDC61AF97}"/>
              </a:ext>
            </a:extLst>
          </p:cNvPr>
          <p:cNvSpPr>
            <a:spLocks noGrp="1"/>
          </p:cNvSpPr>
          <p:nvPr>
            <p:ph type="body" sz="quarter" idx="19"/>
          </p:nvPr>
        </p:nvSpPr>
        <p:spPr>
          <a:xfrm>
            <a:off x="1513681" y="1658938"/>
            <a:ext cx="9164637" cy="4108199"/>
          </a:xfrm>
        </p:spPr>
        <p:txBody>
          <a:bodyPr>
            <a:noAutofit/>
          </a:bodyPr>
          <a:lstStyle/>
          <a:p>
            <a:r>
              <a:rPr lang="sv-SE" dirty="0"/>
              <a:t>Trakasseribarometern</a:t>
            </a:r>
            <a:r>
              <a:rPr lang="sv-AX" dirty="0"/>
              <a:t> </a:t>
            </a:r>
            <a:br>
              <a:rPr lang="en-GB" dirty="0"/>
            </a:br>
            <a:r>
              <a:rPr lang="sv-AX" dirty="0"/>
              <a:t>– syfte och metod</a:t>
            </a:r>
            <a:endParaRPr lang="sv-SE" dirty="0"/>
          </a:p>
          <a:p>
            <a:r>
              <a:rPr lang="sv-SE" dirty="0"/>
              <a:t>Definition av Handels målgrupp</a:t>
            </a:r>
          </a:p>
          <a:p>
            <a:r>
              <a:rPr lang="sv-SE" dirty="0"/>
              <a:t>De som utsätts för sexuella trakasserier</a:t>
            </a:r>
          </a:p>
          <a:p>
            <a:r>
              <a:rPr lang="sv-SE" dirty="0"/>
              <a:t>Attitydkoll: Är detta sexuella trakasserier?</a:t>
            </a:r>
          </a:p>
          <a:p>
            <a:r>
              <a:rPr lang="sv-SE" dirty="0"/>
              <a:t>Kränkningar och illabehandling </a:t>
            </a:r>
          </a:p>
          <a:p>
            <a:r>
              <a:rPr lang="sv-AX" dirty="0"/>
              <a:t>Förövare och åskådare</a:t>
            </a:r>
            <a:endParaRPr lang="sv-SE" dirty="0"/>
          </a:p>
        </p:txBody>
      </p:sp>
      <p:sp>
        <p:nvSpPr>
          <p:cNvPr id="5" name="Platshållare för sidfot 4">
            <a:extLst>
              <a:ext uri="{FF2B5EF4-FFF2-40B4-BE49-F238E27FC236}">
                <a16:creationId xmlns:a16="http://schemas.microsoft.com/office/drawing/2014/main" id="{144EF95B-34BA-122A-208E-6752E88E38A5}"/>
              </a:ext>
            </a:extLst>
          </p:cNvPr>
          <p:cNvSpPr>
            <a:spLocks noGrp="1"/>
          </p:cNvSpPr>
          <p:nvPr>
            <p:ph type="ftr" sz="quarter" idx="20"/>
          </p:nvPr>
        </p:nvSpPr>
        <p:spPr/>
        <p:txBody>
          <a:bodyPr/>
          <a:lstStyle/>
          <a:p>
            <a:pPr lvl="8"/>
            <a:r>
              <a:rPr lang="sv-SE" dirty="0"/>
              <a:t>Trakasseribarometern 2024</a:t>
            </a:r>
          </a:p>
        </p:txBody>
      </p:sp>
      <p:sp>
        <p:nvSpPr>
          <p:cNvPr id="6" name="Platshållare för datum 5">
            <a:extLst>
              <a:ext uri="{FF2B5EF4-FFF2-40B4-BE49-F238E27FC236}">
                <a16:creationId xmlns:a16="http://schemas.microsoft.com/office/drawing/2014/main" id="{EC2D04C2-6A87-237B-D6B4-F20A87498408}"/>
              </a:ext>
            </a:extLst>
          </p:cNvPr>
          <p:cNvSpPr>
            <a:spLocks noGrp="1"/>
          </p:cNvSpPr>
          <p:nvPr>
            <p:ph type="dt" sz="half" idx="22"/>
          </p:nvPr>
        </p:nvSpPr>
        <p:spPr/>
        <p:txBody>
          <a:bodyPr/>
          <a:lstStyle/>
          <a:p>
            <a:r>
              <a:rPr lang="sv-SE"/>
              <a:t>September 2024</a:t>
            </a:r>
            <a:endParaRPr lang="en-US"/>
          </a:p>
        </p:txBody>
      </p:sp>
    </p:spTree>
    <p:extLst>
      <p:ext uri="{BB962C8B-B14F-4D97-AF65-F5344CB8AC3E}">
        <p14:creationId xmlns:p14="http://schemas.microsoft.com/office/powerpoint/2010/main" val="2105890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A414614C-5629-08D7-7BA1-13C0A7F1F923}"/>
              </a:ext>
            </a:extLst>
          </p:cNvPr>
          <p:cNvSpPr>
            <a:spLocks noGrp="1"/>
          </p:cNvSpPr>
          <p:nvPr>
            <p:ph type="sldNum" sz="quarter" idx="16"/>
          </p:nvPr>
        </p:nvSpPr>
        <p:spPr/>
        <p:txBody>
          <a:bodyPr/>
          <a:lstStyle/>
          <a:p>
            <a:fld id="{63DCA5C9-2E11-4C67-86EB-AE1DE127DC64}" type="slidenum">
              <a:rPr lang="en-US" smtClean="0"/>
              <a:pPr/>
              <a:t>20</a:t>
            </a:fld>
            <a:endParaRPr lang="en-US"/>
          </a:p>
        </p:txBody>
      </p:sp>
      <p:sp>
        <p:nvSpPr>
          <p:cNvPr id="5" name="Platshållare för sidfot 4">
            <a:extLst>
              <a:ext uri="{FF2B5EF4-FFF2-40B4-BE49-F238E27FC236}">
                <a16:creationId xmlns:a16="http://schemas.microsoft.com/office/drawing/2014/main" id="{368A7B55-E450-D9FC-B82D-1E13B56DE8CA}"/>
              </a:ext>
            </a:extLst>
          </p:cNvPr>
          <p:cNvSpPr>
            <a:spLocks noGrp="1"/>
          </p:cNvSpPr>
          <p:nvPr>
            <p:ph type="ftr" sz="quarter" idx="25"/>
          </p:nvPr>
        </p:nvSpPr>
        <p:spPr/>
        <p:txBody>
          <a:bodyPr/>
          <a:lstStyle/>
          <a:p>
            <a:r>
              <a:rPr lang="sv-SE" dirty="0"/>
              <a:t>Trakasseribarometern 2024</a:t>
            </a:r>
          </a:p>
        </p:txBody>
      </p:sp>
      <p:sp>
        <p:nvSpPr>
          <p:cNvPr id="6" name="Rubrik 5">
            <a:extLst>
              <a:ext uri="{FF2B5EF4-FFF2-40B4-BE49-F238E27FC236}">
                <a16:creationId xmlns:a16="http://schemas.microsoft.com/office/drawing/2014/main" id="{5CCA1413-01F3-3EFE-5522-626E6CE86163}"/>
              </a:ext>
            </a:extLst>
          </p:cNvPr>
          <p:cNvSpPr>
            <a:spLocks noGrp="1"/>
          </p:cNvSpPr>
          <p:nvPr>
            <p:ph type="title"/>
          </p:nvPr>
        </p:nvSpPr>
        <p:spPr/>
        <p:txBody>
          <a:bodyPr/>
          <a:lstStyle/>
          <a:p>
            <a:r>
              <a:rPr lang="sv-SE"/>
              <a:t>Hälften berättar inte för någon att de utsatts</a:t>
            </a:r>
            <a:endParaRPr lang="sv-SE" dirty="0"/>
          </a:p>
        </p:txBody>
      </p:sp>
      <p:sp>
        <p:nvSpPr>
          <p:cNvPr id="7" name="Platshållare för datum 6">
            <a:extLst>
              <a:ext uri="{FF2B5EF4-FFF2-40B4-BE49-F238E27FC236}">
                <a16:creationId xmlns:a16="http://schemas.microsoft.com/office/drawing/2014/main" id="{EEF2B57E-D17A-60D1-8DBA-C5BC779F6469}"/>
              </a:ext>
            </a:extLst>
          </p:cNvPr>
          <p:cNvSpPr>
            <a:spLocks noGrp="1"/>
          </p:cNvSpPr>
          <p:nvPr>
            <p:ph type="dt" sz="half" idx="26"/>
          </p:nvPr>
        </p:nvSpPr>
        <p:spPr/>
        <p:txBody>
          <a:bodyPr/>
          <a:lstStyle/>
          <a:p>
            <a:r>
              <a:rPr lang="sv-SE"/>
              <a:t>September 2024</a:t>
            </a:r>
            <a:endParaRPr lang="en-US"/>
          </a:p>
        </p:txBody>
      </p:sp>
      <p:sp>
        <p:nvSpPr>
          <p:cNvPr id="8" name="Platshållare för text 7">
            <a:extLst>
              <a:ext uri="{FF2B5EF4-FFF2-40B4-BE49-F238E27FC236}">
                <a16:creationId xmlns:a16="http://schemas.microsoft.com/office/drawing/2014/main" id="{24A737C3-8633-FF9D-2BCA-FCF088250BA8}"/>
              </a:ext>
            </a:extLst>
          </p:cNvPr>
          <p:cNvSpPr>
            <a:spLocks noGrp="1"/>
          </p:cNvSpPr>
          <p:nvPr>
            <p:ph type="body" sz="quarter" idx="27"/>
          </p:nvPr>
        </p:nvSpPr>
        <p:spPr/>
        <p:txBody>
          <a:bodyPr/>
          <a:lstStyle/>
          <a:p>
            <a:endParaRPr lang="sv-SE"/>
          </a:p>
        </p:txBody>
      </p:sp>
      <p:sp>
        <p:nvSpPr>
          <p:cNvPr id="9" name="Platshållare för text 8">
            <a:extLst>
              <a:ext uri="{FF2B5EF4-FFF2-40B4-BE49-F238E27FC236}">
                <a16:creationId xmlns:a16="http://schemas.microsoft.com/office/drawing/2014/main" id="{6B714E53-92B5-8791-2F3F-AB1917E84D86}"/>
              </a:ext>
            </a:extLst>
          </p:cNvPr>
          <p:cNvSpPr>
            <a:spLocks noGrp="1"/>
          </p:cNvSpPr>
          <p:nvPr>
            <p:ph type="body" sz="quarter" idx="22"/>
          </p:nvPr>
        </p:nvSpPr>
        <p:spPr/>
        <p:txBody>
          <a:bodyPr/>
          <a:lstStyle/>
          <a:p>
            <a:r>
              <a:rPr lang="sv-SE" dirty="0"/>
              <a:t>Fokus Handels</a:t>
            </a:r>
          </a:p>
        </p:txBody>
      </p:sp>
      <p:cxnSp>
        <p:nvCxnSpPr>
          <p:cNvPr id="10" name="Straight Connector 18">
            <a:extLst>
              <a:ext uri="{FF2B5EF4-FFF2-40B4-BE49-F238E27FC236}">
                <a16:creationId xmlns:a16="http://schemas.microsoft.com/office/drawing/2014/main" id="{3A8502D0-B1BC-4874-2A5C-A5232EB6DFEC}"/>
              </a:ext>
            </a:extLst>
          </p:cNvPr>
          <p:cNvCxnSpPr>
            <a:cxnSpLocks/>
          </p:cNvCxnSpPr>
          <p:nvPr/>
        </p:nvCxnSpPr>
        <p:spPr>
          <a:xfrm>
            <a:off x="460375" y="1694678"/>
            <a:ext cx="83407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5A4E0FDF-F47C-242D-08E4-F9A90B8B0832}"/>
              </a:ext>
            </a:extLst>
          </p:cNvPr>
          <p:cNvSpPr txBox="1">
            <a:spLocks/>
          </p:cNvSpPr>
          <p:nvPr/>
        </p:nvSpPr>
        <p:spPr>
          <a:xfrm>
            <a:off x="460372" y="6215859"/>
            <a:ext cx="8705853" cy="19042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en-US" sz="800" b="0" dirty="0"/>
              <a:t>Bas</a:t>
            </a:r>
            <a:r>
              <a:rPr lang="sv-SE" sz="800" b="0" dirty="0"/>
              <a:t>: 1311 intervjuer, Har blivit utsatt för sexuella trakasserier, grova oönskade beteenden eller diskriminering utifrån diskrimineringsgrunderna under senaste 12 månaderna</a:t>
            </a:r>
            <a:endParaRPr lang="en-US" sz="800" b="0" dirty="0"/>
          </a:p>
        </p:txBody>
      </p:sp>
      <p:cxnSp>
        <p:nvCxnSpPr>
          <p:cNvPr id="12" name="Straight Connector 22">
            <a:extLst>
              <a:ext uri="{FF2B5EF4-FFF2-40B4-BE49-F238E27FC236}">
                <a16:creationId xmlns:a16="http://schemas.microsoft.com/office/drawing/2014/main" id="{40EE897D-83BF-BD2F-1061-BD28B059A0F6}"/>
              </a:ext>
            </a:extLst>
          </p:cNvPr>
          <p:cNvCxnSpPr>
            <a:cxnSpLocks/>
          </p:cNvCxnSpPr>
          <p:nvPr/>
        </p:nvCxnSpPr>
        <p:spPr>
          <a:xfrm>
            <a:off x="460374" y="6162136"/>
            <a:ext cx="84074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EEC43C9F-4878-A04D-B688-6876DAD2AAB3}"/>
              </a:ext>
            </a:extLst>
          </p:cNvPr>
          <p:cNvSpPr txBox="1">
            <a:spLocks/>
          </p:cNvSpPr>
          <p:nvPr/>
        </p:nvSpPr>
        <p:spPr>
          <a:xfrm>
            <a:off x="460372" y="1767747"/>
            <a:ext cx="8138185" cy="166866"/>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1000" b="0" dirty="0">
                <a:solidFill>
                  <a:schemeClr val="tx1">
                    <a:lumMod val="50000"/>
                  </a:schemeClr>
                </a:solidFill>
              </a:rPr>
              <a:t>Informerade du någon/några av följande om detta?</a:t>
            </a:r>
          </a:p>
          <a:p>
            <a:pPr lvl="6"/>
            <a:br>
              <a:rPr lang="sv-SE" sz="1000" b="0" dirty="0"/>
            </a:br>
            <a:endParaRPr lang="sv-SE" sz="1100" dirty="0"/>
          </a:p>
        </p:txBody>
      </p:sp>
      <p:sp>
        <p:nvSpPr>
          <p:cNvPr id="14" name="Text Placeholder 3">
            <a:extLst>
              <a:ext uri="{FF2B5EF4-FFF2-40B4-BE49-F238E27FC236}">
                <a16:creationId xmlns:a16="http://schemas.microsoft.com/office/drawing/2014/main" id="{B1530607-92E3-31BC-5A8E-FF9D5F04FB6B}"/>
              </a:ext>
            </a:extLst>
          </p:cNvPr>
          <p:cNvSpPr txBox="1">
            <a:spLocks/>
          </p:cNvSpPr>
          <p:nvPr/>
        </p:nvSpPr>
        <p:spPr>
          <a:xfrm>
            <a:off x="460373" y="1960764"/>
            <a:ext cx="6259916" cy="16686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1000" b="0" dirty="0"/>
              <a:t>Andelar</a:t>
            </a:r>
            <a:r>
              <a:rPr lang="sv-SE" sz="1000" dirty="0"/>
              <a:t> </a:t>
            </a:r>
            <a:r>
              <a:rPr lang="sv-SE" sz="1000" b="0" dirty="0"/>
              <a:t>i %</a:t>
            </a:r>
          </a:p>
        </p:txBody>
      </p:sp>
      <p:graphicFrame>
        <p:nvGraphicFramePr>
          <p:cNvPr id="18" name="Platshållare för innehåll 17">
            <a:extLst>
              <a:ext uri="{FF2B5EF4-FFF2-40B4-BE49-F238E27FC236}">
                <a16:creationId xmlns:a16="http://schemas.microsoft.com/office/drawing/2014/main" id="{950C617B-55CB-C66F-6EB2-29EDC18496BE}"/>
              </a:ext>
            </a:extLst>
          </p:cNvPr>
          <p:cNvGraphicFramePr>
            <a:graphicFrameLocks noGrp="1"/>
          </p:cNvGraphicFramePr>
          <p:nvPr>
            <p:ph sz="quarter" idx="12"/>
            <p:extLst>
              <p:ext uri="{D42A27DB-BD31-4B8C-83A1-F6EECF244321}">
                <p14:modId xmlns:p14="http://schemas.microsoft.com/office/powerpoint/2010/main" val="3142042179"/>
              </p:ext>
            </p:extLst>
          </p:nvPr>
        </p:nvGraphicFramePr>
        <p:xfrm>
          <a:off x="460376" y="2685017"/>
          <a:ext cx="4868040" cy="33399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Platshållare för innehåll 17">
            <a:extLst>
              <a:ext uri="{FF2B5EF4-FFF2-40B4-BE49-F238E27FC236}">
                <a16:creationId xmlns:a16="http://schemas.microsoft.com/office/drawing/2014/main" id="{2C35ECCB-4F3D-9BDA-0127-DF6CBBB49911}"/>
              </a:ext>
            </a:extLst>
          </p:cNvPr>
          <p:cNvGraphicFramePr>
            <a:graphicFrameLocks/>
          </p:cNvGraphicFramePr>
          <p:nvPr>
            <p:extLst>
              <p:ext uri="{D42A27DB-BD31-4B8C-83A1-F6EECF244321}">
                <p14:modId xmlns:p14="http://schemas.microsoft.com/office/powerpoint/2010/main" val="2159692495"/>
              </p:ext>
            </p:extLst>
          </p:nvPr>
        </p:nvGraphicFramePr>
        <p:xfrm>
          <a:off x="4696374" y="2685017"/>
          <a:ext cx="4868040" cy="3339974"/>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ruta 15">
            <a:extLst>
              <a:ext uri="{FF2B5EF4-FFF2-40B4-BE49-F238E27FC236}">
                <a16:creationId xmlns:a16="http://schemas.microsoft.com/office/drawing/2014/main" id="{538103E7-BD14-D5C7-6F31-4BEEDCC42C11}"/>
              </a:ext>
            </a:extLst>
          </p:cNvPr>
          <p:cNvSpPr txBox="1"/>
          <p:nvPr/>
        </p:nvSpPr>
        <p:spPr>
          <a:xfrm>
            <a:off x="472418" y="2544991"/>
            <a:ext cx="3496249" cy="215444"/>
          </a:xfrm>
          <a:prstGeom prst="rect">
            <a:avLst/>
          </a:prstGeom>
        </p:spPr>
        <p:txBody>
          <a:bodyPr vert="horz" wrap="square" lIns="0" tIns="0" rIns="0" bIns="0" rtlCol="0">
            <a:spAutoFit/>
          </a:bodyPr>
          <a:lstStyle/>
          <a:p>
            <a:pPr algn="l"/>
            <a:r>
              <a:rPr lang="sv-SE" sz="1400" b="1" dirty="0"/>
              <a:t>Totalt: Vem fick veta om det som skett?</a:t>
            </a:r>
            <a:endParaRPr lang="sv-SE" sz="1600" b="1" dirty="0"/>
          </a:p>
        </p:txBody>
      </p:sp>
      <p:sp>
        <p:nvSpPr>
          <p:cNvPr id="17" name="textruta 16">
            <a:extLst>
              <a:ext uri="{FF2B5EF4-FFF2-40B4-BE49-F238E27FC236}">
                <a16:creationId xmlns:a16="http://schemas.microsoft.com/office/drawing/2014/main" id="{90A73425-E698-A46C-40C6-9C4CFDA69CF4}"/>
              </a:ext>
            </a:extLst>
          </p:cNvPr>
          <p:cNvSpPr txBox="1"/>
          <p:nvPr/>
        </p:nvSpPr>
        <p:spPr>
          <a:xfrm>
            <a:off x="4634843" y="2551414"/>
            <a:ext cx="3963714" cy="215444"/>
          </a:xfrm>
          <a:prstGeom prst="rect">
            <a:avLst/>
          </a:prstGeom>
        </p:spPr>
        <p:txBody>
          <a:bodyPr vert="horz" wrap="square" lIns="0" tIns="0" rIns="0" bIns="0" rtlCol="0">
            <a:spAutoFit/>
          </a:bodyPr>
          <a:lstStyle/>
          <a:p>
            <a:r>
              <a:rPr lang="sv-SE" sz="1400" b="1" dirty="0"/>
              <a:t>Handeln: Vem fick veta om det som skett?</a:t>
            </a:r>
            <a:endParaRPr lang="sv-SE" sz="1600" b="1" dirty="0"/>
          </a:p>
        </p:txBody>
      </p:sp>
      <p:sp>
        <p:nvSpPr>
          <p:cNvPr id="19" name="Text Placeholder 4">
            <a:extLst>
              <a:ext uri="{FF2B5EF4-FFF2-40B4-BE49-F238E27FC236}">
                <a16:creationId xmlns:a16="http://schemas.microsoft.com/office/drawing/2014/main" id="{B5880824-4486-7A64-8E47-C3C4E2B889A1}"/>
              </a:ext>
            </a:extLst>
          </p:cNvPr>
          <p:cNvSpPr txBox="1">
            <a:spLocks/>
          </p:cNvSpPr>
          <p:nvPr/>
        </p:nvSpPr>
        <p:spPr>
          <a:xfrm>
            <a:off x="9394825" y="1658939"/>
            <a:ext cx="2335640" cy="4542163"/>
          </a:xfrm>
          <a:prstGeom prst="rect">
            <a:avLst/>
          </a:prstGeom>
        </p:spPr>
        <p:txBody>
          <a:bodyPr lIns="0" tIns="0" rIns="0" bIns="0"/>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5" indent="0" algn="l" defTabSz="914400" rtl="0" eaLnBrk="1" fontAlgn="auto" latinLnBrk="0" hangingPunct="1">
              <a:lnSpc>
                <a:spcPct val="100000"/>
              </a:lnSpc>
              <a:spcBef>
                <a:spcPts val="0"/>
              </a:spcBef>
              <a:spcAft>
                <a:spcPts val="600"/>
              </a:spcAft>
              <a:buClr>
                <a:srgbClr val="000000"/>
              </a:buClr>
              <a:buSzPct val="100000"/>
              <a:buFontTx/>
              <a:buNone/>
              <a:tabLst/>
              <a:defRPr/>
            </a:pPr>
            <a:r>
              <a:rPr kumimoji="0" lang="sv-SE" sz="1200" b="0" i="0" u="none" strike="noStrike" kern="1200" cap="none" spc="0" normalizeH="0" baseline="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t>Varannan berättar inte för någon att de utsatts för trakasserier på jobbet. </a:t>
            </a:r>
          </a:p>
          <a:p>
            <a:pPr marL="0" marR="0" lvl="5" indent="0" algn="l" defTabSz="914400" rtl="0" eaLnBrk="1" fontAlgn="auto" latinLnBrk="0" hangingPunct="1">
              <a:lnSpc>
                <a:spcPct val="100000"/>
              </a:lnSpc>
              <a:spcBef>
                <a:spcPts val="0"/>
              </a:spcBef>
              <a:spcAft>
                <a:spcPts val="600"/>
              </a:spcAft>
              <a:buClr>
                <a:srgbClr val="000000"/>
              </a:buClr>
              <a:buSzPct val="100000"/>
              <a:buFontTx/>
              <a:buNone/>
              <a:tabLst/>
              <a:defRPr/>
            </a:pPr>
            <a:r>
              <a:rPr kumimoji="0" lang="sv-SE" sz="1200" b="0" i="0" u="none" strike="noStrike" kern="1200" cap="none" spc="0" normalizeH="0" baseline="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t>Var tionde svarar på en direkt fråga att de sett eller hört om en kollega som utsatts för sexuella trakasserier.</a:t>
            </a:r>
          </a:p>
          <a:p>
            <a:pPr marL="0" marR="0" lvl="5" indent="0" algn="l" defTabSz="914400" rtl="0" eaLnBrk="1" fontAlgn="auto" latinLnBrk="0" hangingPunct="1">
              <a:lnSpc>
                <a:spcPct val="100000"/>
              </a:lnSpc>
              <a:spcBef>
                <a:spcPts val="0"/>
              </a:spcBef>
              <a:spcAft>
                <a:spcPts val="600"/>
              </a:spcAft>
              <a:buClr>
                <a:srgbClr val="000000"/>
              </a:buClr>
              <a:buSzPct val="100000"/>
              <a:buFontTx/>
              <a:buNone/>
              <a:tabLst/>
              <a:defRPr/>
            </a:pPr>
            <a:r>
              <a:rPr kumimoji="0" lang="sv-SE" sz="1200" b="0" i="0" u="none" strike="noStrike" kern="1200" cap="none" spc="0" normalizeH="0" baseline="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t>Om målet är en trygg arbetsmiljö måste tystnadskulturen brytas. Den omfattar inte bara den som utsätts, utan också de kollegor och chefer som faktiskt uppmärksammar trakasserierna men inte agerar.</a:t>
            </a:r>
          </a:p>
          <a:p>
            <a:pPr marL="0" marR="0" lvl="5" indent="0" algn="l" defTabSz="914400" rtl="0" eaLnBrk="1" fontAlgn="auto" latinLnBrk="0" hangingPunct="1">
              <a:lnSpc>
                <a:spcPct val="100000"/>
              </a:lnSpc>
              <a:spcBef>
                <a:spcPts val="0"/>
              </a:spcBef>
              <a:spcAft>
                <a:spcPts val="600"/>
              </a:spcAft>
              <a:buClr>
                <a:srgbClr val="000000"/>
              </a:buClr>
              <a:buSzPct val="100000"/>
              <a:buFontTx/>
              <a:buNone/>
              <a:tabLst/>
              <a:defRPr/>
            </a:pPr>
            <a:r>
              <a:rPr kumimoji="0" lang="sv-SE" sz="1200" b="0" i="0" u="none" strike="noStrike" kern="1200" cap="none" spc="0" normalizeH="0" baseline="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t>Tystnaden blir ett gömställe för förövaren.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sv-SE" sz="1400" b="0" i="0" u="none" strike="noStrike" kern="1200" cap="none" spc="0" normalizeH="0" baseline="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endParaRPr>
          </a:p>
        </p:txBody>
      </p:sp>
    </p:spTree>
    <p:extLst>
      <p:ext uri="{BB962C8B-B14F-4D97-AF65-F5344CB8AC3E}">
        <p14:creationId xmlns:p14="http://schemas.microsoft.com/office/powerpoint/2010/main" val="90324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B1F0A3-8008-FCD5-E682-021565583BB2}"/>
              </a:ext>
            </a:extLst>
          </p:cNvPr>
          <p:cNvSpPr>
            <a:spLocks noGrp="1"/>
          </p:cNvSpPr>
          <p:nvPr>
            <p:ph type="title"/>
          </p:nvPr>
        </p:nvSpPr>
        <p:spPr>
          <a:xfrm>
            <a:off x="465138" y="1682319"/>
            <a:ext cx="6376987" cy="2213818"/>
          </a:xfrm>
        </p:spPr>
        <p:txBody>
          <a:bodyPr/>
          <a:lstStyle/>
          <a:p>
            <a:r>
              <a:rPr lang="sv-SE" dirty="0"/>
              <a:t>Detta är en del av Trakasseribarometern 2024</a:t>
            </a:r>
          </a:p>
        </p:txBody>
      </p:sp>
      <p:sp>
        <p:nvSpPr>
          <p:cNvPr id="9" name="Text Placeholder 4">
            <a:extLst>
              <a:ext uri="{FF2B5EF4-FFF2-40B4-BE49-F238E27FC236}">
                <a16:creationId xmlns:a16="http://schemas.microsoft.com/office/drawing/2014/main" id="{7483AD00-A1D7-8294-5769-8F915521E84A}"/>
              </a:ext>
            </a:extLst>
          </p:cNvPr>
          <p:cNvSpPr txBox="1">
            <a:spLocks/>
          </p:cNvSpPr>
          <p:nvPr/>
        </p:nvSpPr>
        <p:spPr>
          <a:xfrm>
            <a:off x="571652" y="4484083"/>
            <a:ext cx="3686312" cy="1139477"/>
          </a:xfrm>
          <a:prstGeom prst="rect">
            <a:avLst/>
          </a:prstGeom>
        </p:spPr>
        <p:txBody>
          <a:bodyPr vert="horz" lIns="0" tIns="91440" rIns="640080" bIns="0" rtlCol="0" anchor="t" anchorCtr="0">
            <a:noAutofit/>
          </a:bodyPr>
          <a:lstStyle>
            <a:lvl1pPr marL="0" indent="0" algn="l" defTabSz="914400" rtl="0" eaLnBrk="1" latinLnBrk="0" hangingPunct="1">
              <a:lnSpc>
                <a:spcPct val="100000"/>
              </a:lnSpc>
              <a:spcBef>
                <a:spcPts val="0"/>
              </a:spcBef>
              <a:spcAft>
                <a:spcPts val="0"/>
              </a:spcAft>
              <a:buFontTx/>
              <a:buNone/>
              <a:defRPr sz="1400" b="0" i="0" kern="1200" cap="none" baseline="0">
                <a:solidFill>
                  <a:schemeClr val="bg2"/>
                </a:solidFill>
                <a:latin typeface="Century Gothic" panose="020B0502020202020204" pitchFamily="34" charset="0"/>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0"/>
              </a:spcAft>
              <a:buClr>
                <a:schemeClr val="accent1"/>
              </a:buClr>
              <a:buFontTx/>
              <a:buNone/>
              <a:tabLst>
                <a:tab pos="280988" algn="l"/>
              </a:tabLst>
              <a:defRPr sz="1800" b="1" i="0" kern="1200" cap="none" baseline="0">
                <a:solidFill>
                  <a:schemeClr val="tx2"/>
                </a:solidFill>
                <a:latin typeface="+mj-lt"/>
                <a:ea typeface="Roboto" panose="02000000000000000000" pitchFamily="2" charset="0"/>
                <a:cs typeface="Segoe UI" panose="020B0502040204020203" pitchFamily="34" charset="0"/>
              </a:defRPr>
            </a:lvl2pPr>
            <a:lvl3pPr marL="0" indent="0" algn="l" defTabSz="292608" rtl="0" eaLnBrk="1" latinLnBrk="0" hangingPunct="1">
              <a:lnSpc>
                <a:spcPct val="100000"/>
              </a:lnSpc>
              <a:spcBef>
                <a:spcPts val="0"/>
              </a:spcBef>
              <a:spcAft>
                <a:spcPts val="0"/>
              </a:spcAft>
              <a:buClr>
                <a:schemeClr val="tx1"/>
              </a:buClr>
              <a:buFontTx/>
              <a:buNone/>
              <a:tabLst>
                <a:tab pos="276225" algn="l"/>
                <a:tab pos="584200" algn="l"/>
              </a:tabLst>
              <a:defRPr sz="1800" b="0" i="0" kern="1200" cap="none" baseline="0">
                <a:solidFill>
                  <a:schemeClr val="tx2"/>
                </a:solidFill>
                <a:latin typeface="+mj-lt"/>
                <a:ea typeface="Roboto" panose="02000000000000000000" pitchFamily="2" charset="0"/>
                <a:cs typeface="Segoe UI" panose="020B0502040204020203" pitchFamily="34" charset="0"/>
              </a:defRPr>
            </a:lvl3pPr>
            <a:lvl4pPr marL="0" marR="0" indent="0" algn="l" defTabSz="292608" rtl="0" eaLnBrk="1" fontAlgn="auto" latinLnBrk="0" hangingPunct="1">
              <a:lnSpc>
                <a:spcPct val="100000"/>
              </a:lnSpc>
              <a:spcBef>
                <a:spcPts val="0"/>
              </a:spcBef>
              <a:spcAft>
                <a:spcPts val="0"/>
              </a:spcAft>
              <a:buClr>
                <a:schemeClr val="tx1"/>
              </a:buClr>
              <a:buSzPct val="100000"/>
              <a:buFontTx/>
              <a:buNone/>
              <a:tabLst/>
              <a:defRPr sz="1800" b="0" i="0" kern="1200" cap="none" baseline="0">
                <a:solidFill>
                  <a:schemeClr val="tx2"/>
                </a:solidFill>
                <a:latin typeface="+mj-lt"/>
                <a:ea typeface="Roboto" panose="02000000000000000000" pitchFamily="2" charset="0"/>
                <a:cs typeface="Segoe UI" panose="020B0502040204020203" pitchFamily="34" charset="0"/>
              </a:defRPr>
            </a:lvl4pPr>
            <a:lvl5pPr marL="0" indent="0" algn="l" defTabSz="292608" rtl="0" eaLnBrk="1" latinLnBrk="0" hangingPunct="1">
              <a:lnSpc>
                <a:spcPct val="100000"/>
              </a:lnSpc>
              <a:spcBef>
                <a:spcPts val="0"/>
              </a:spcBef>
              <a:spcAft>
                <a:spcPts val="0"/>
              </a:spcAft>
              <a:buClr>
                <a:schemeClr val="tx1"/>
              </a:buClr>
              <a:buSzPct val="100000"/>
              <a:buFontTx/>
              <a:buNone/>
              <a:tabLst>
                <a:tab pos="292608" algn="l"/>
                <a:tab pos="585216" algn="l"/>
              </a:tabLst>
              <a:defRPr sz="1800" b="0" i="0" kern="1200" cap="none" baseline="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0"/>
              </a:spcAft>
              <a:buClr>
                <a:schemeClr val="tx1"/>
              </a:buClr>
              <a:buSzPct val="100000"/>
              <a:buFontTx/>
              <a:buNone/>
              <a:tabLst/>
              <a:defRPr sz="1800" b="0" i="0" kern="1200" cap="none" baseline="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0"/>
              </a:spcAft>
              <a:buClr>
                <a:schemeClr val="tx1"/>
              </a:buClr>
              <a:buSzPct val="100000"/>
              <a:buFontTx/>
              <a:buNone/>
              <a:tabLst/>
              <a:defRPr sz="1800" b="0" i="0" kern="1200" cap="none" baseline="0">
                <a:solidFill>
                  <a:schemeClr val="tx2"/>
                </a:solidFill>
                <a:latin typeface="+mn-lt"/>
                <a:ea typeface="Roboto" panose="02000000000000000000" pitchFamily="2" charset="0"/>
                <a:cs typeface="Segoe UI" panose="020B0502040204020203" pitchFamily="34" charset="0"/>
              </a:defRPr>
            </a:lvl7pPr>
            <a:lvl8pPr marL="0" indent="0" algn="l" defTabSz="914400" rtl="0" eaLnBrk="1" latinLnBrk="0" hangingPunct="1">
              <a:lnSpc>
                <a:spcPct val="100000"/>
              </a:lnSpc>
              <a:spcBef>
                <a:spcPts val="0"/>
              </a:spcBef>
              <a:spcAft>
                <a:spcPts val="0"/>
              </a:spcAft>
              <a:buClr>
                <a:schemeClr val="tx1"/>
              </a:buClr>
              <a:buSzPct val="100000"/>
              <a:buFontTx/>
              <a:buNone/>
              <a:tabLst/>
              <a:defRPr sz="1800" b="0" i="0" kern="1200" cap="none" baseline="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0"/>
              </a:spcAft>
              <a:buClr>
                <a:schemeClr val="tx1"/>
              </a:buClr>
              <a:buSzPct val="100000"/>
              <a:buFontTx/>
              <a:buNone/>
              <a:tabLst/>
              <a:defRPr sz="1800" b="0" i="0" kern="1200" cap="none" baseline="0">
                <a:solidFill>
                  <a:schemeClr val="tx2"/>
                </a:solidFill>
                <a:latin typeface="+mn-lt"/>
                <a:ea typeface="Roboto" panose="02000000000000000000" pitchFamily="2" charset="0"/>
                <a:cs typeface="Segoe UI" panose="020B0502040204020203" pitchFamily="34" charset="0"/>
              </a:defRPr>
            </a:lvl9pPr>
          </a:lstStyle>
          <a:p>
            <a:r>
              <a:rPr lang="sv-SE" dirty="0">
                <a:solidFill>
                  <a:schemeClr val="bg1"/>
                </a:solidFill>
                <a:hlinkClick r:id="rId2">
                  <a:extLst>
                    <a:ext uri="{A12FA001-AC4F-418D-AE19-62706E023703}">
                      <ahyp:hlinkClr xmlns:ahyp="http://schemas.microsoft.com/office/drawing/2018/hyperlinkcolor" val="tx"/>
                    </a:ext>
                  </a:extLst>
                </a:hlinkClick>
              </a:rPr>
              <a:t>Den kompletta rapporten</a:t>
            </a:r>
            <a:r>
              <a:rPr lang="sv-SE" dirty="0">
                <a:solidFill>
                  <a:schemeClr val="bg1"/>
                </a:solidFill>
              </a:rPr>
              <a:t> och de tre tidigare finns på vår sajt. Där finns också den finska och norska motsvarigheten, från 2023.</a:t>
            </a:r>
          </a:p>
        </p:txBody>
      </p:sp>
      <p:sp>
        <p:nvSpPr>
          <p:cNvPr id="10" name="Text Placeholder 5">
            <a:extLst>
              <a:ext uri="{FF2B5EF4-FFF2-40B4-BE49-F238E27FC236}">
                <a16:creationId xmlns:a16="http://schemas.microsoft.com/office/drawing/2014/main" id="{EFB51060-83D3-564B-0FE9-A9DD402419A6}"/>
              </a:ext>
            </a:extLst>
          </p:cNvPr>
          <p:cNvSpPr txBox="1">
            <a:spLocks/>
          </p:cNvSpPr>
          <p:nvPr/>
        </p:nvSpPr>
        <p:spPr>
          <a:xfrm>
            <a:off x="571652" y="3896139"/>
            <a:ext cx="2980426" cy="587942"/>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0"/>
              </a:spcBef>
              <a:spcAft>
                <a:spcPts val="0"/>
              </a:spcAft>
              <a:buFontTx/>
              <a:buNone/>
              <a:defRPr sz="1800" b="1" i="0" kern="1200" cap="none" baseline="0">
                <a:solidFill>
                  <a:schemeClr val="bg2"/>
                </a:solidFill>
                <a:latin typeface="Century Gothic" panose="020B0502020202020204" pitchFamily="34" charset="0"/>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0"/>
              </a:spcAft>
              <a:buClr>
                <a:schemeClr val="accent1"/>
              </a:buClr>
              <a:buFontTx/>
              <a:buNone/>
              <a:tabLst>
                <a:tab pos="280988" algn="l"/>
              </a:tabLst>
              <a:defRPr sz="1400" b="0" i="0" kern="1200" cap="none" baseline="0">
                <a:solidFill>
                  <a:schemeClr val="tx2"/>
                </a:solidFill>
                <a:latin typeface="+mj-lt"/>
                <a:ea typeface="Roboto" panose="02000000000000000000" pitchFamily="2" charset="0"/>
                <a:cs typeface="Segoe UI" panose="020B0502040204020203" pitchFamily="34" charset="0"/>
              </a:defRPr>
            </a:lvl2pPr>
            <a:lvl3pPr marL="0" indent="0" algn="l" defTabSz="292608" rtl="0" eaLnBrk="1" latinLnBrk="0" hangingPunct="1">
              <a:lnSpc>
                <a:spcPct val="100000"/>
              </a:lnSpc>
              <a:spcBef>
                <a:spcPts val="0"/>
              </a:spcBef>
              <a:spcAft>
                <a:spcPts val="0"/>
              </a:spcAft>
              <a:buClr>
                <a:schemeClr val="tx1"/>
              </a:buClr>
              <a:buFontTx/>
              <a:buNone/>
              <a:tabLst>
                <a:tab pos="276225" algn="l"/>
                <a:tab pos="584200" algn="l"/>
              </a:tabLst>
              <a:defRPr sz="1400" b="0" i="0" kern="1200" cap="none" baseline="0">
                <a:solidFill>
                  <a:schemeClr val="tx2"/>
                </a:solidFill>
                <a:latin typeface="+mj-lt"/>
                <a:ea typeface="Roboto" panose="02000000000000000000" pitchFamily="2" charset="0"/>
                <a:cs typeface="Segoe UI" panose="020B0502040204020203" pitchFamily="34" charset="0"/>
              </a:defRPr>
            </a:lvl3pPr>
            <a:lvl4pPr marL="0" marR="0" indent="0" algn="l" defTabSz="292608" rtl="0" eaLnBrk="1" fontAlgn="auto" latinLnBrk="0" hangingPunct="1">
              <a:lnSpc>
                <a:spcPct val="100000"/>
              </a:lnSpc>
              <a:spcBef>
                <a:spcPts val="0"/>
              </a:spcBef>
              <a:spcAft>
                <a:spcPts val="0"/>
              </a:spcAft>
              <a:buClr>
                <a:schemeClr val="tx1"/>
              </a:buClr>
              <a:buSzPct val="100000"/>
              <a:buFontTx/>
              <a:buNone/>
              <a:tabLst/>
              <a:defRPr sz="1400" b="0" i="0" kern="1200" cap="none" baseline="0">
                <a:solidFill>
                  <a:schemeClr val="tx2"/>
                </a:solidFill>
                <a:latin typeface="+mj-lt"/>
                <a:ea typeface="Roboto" panose="02000000000000000000" pitchFamily="2" charset="0"/>
                <a:cs typeface="Segoe UI" panose="020B0502040204020203" pitchFamily="34" charset="0"/>
              </a:defRPr>
            </a:lvl4pPr>
            <a:lvl5pPr marL="0" indent="0" algn="l" defTabSz="292608" rtl="0" eaLnBrk="1" latinLnBrk="0" hangingPunct="1">
              <a:lnSpc>
                <a:spcPct val="100000"/>
              </a:lnSpc>
              <a:spcBef>
                <a:spcPts val="0"/>
              </a:spcBef>
              <a:spcAft>
                <a:spcPts val="0"/>
              </a:spcAft>
              <a:buClr>
                <a:schemeClr val="tx1"/>
              </a:buClr>
              <a:buSzPct val="100000"/>
              <a:buFontTx/>
              <a:buNone/>
              <a:tabLst>
                <a:tab pos="292608" algn="l"/>
                <a:tab pos="585216" algn="l"/>
              </a:tabLst>
              <a:defRPr sz="1400" b="0" i="0" kern="1200" cap="none" baseline="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0"/>
              </a:spcAft>
              <a:buClr>
                <a:schemeClr val="tx1"/>
              </a:buClr>
              <a:buSzPct val="100000"/>
              <a:buFontTx/>
              <a:buNone/>
              <a:tabLst/>
              <a:defRPr sz="1400" b="0" i="0" kern="1200" cap="none" baseline="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0"/>
              </a:spcAft>
              <a:buClr>
                <a:schemeClr val="tx1"/>
              </a:buClr>
              <a:buSzPct val="100000"/>
              <a:buFontTx/>
              <a:buNone/>
              <a:tabLst/>
              <a:defRPr sz="1400" b="0" i="0" kern="1200" cap="none" baseline="0">
                <a:solidFill>
                  <a:schemeClr val="tx2"/>
                </a:solidFill>
                <a:latin typeface="+mn-lt"/>
                <a:ea typeface="Roboto" panose="02000000000000000000" pitchFamily="2" charset="0"/>
                <a:cs typeface="Segoe UI" panose="020B0502040204020203" pitchFamily="34" charset="0"/>
              </a:defRPr>
            </a:lvl7pPr>
            <a:lvl8pPr marL="0" indent="0" algn="l" defTabSz="914400" rtl="0" eaLnBrk="1" latinLnBrk="0" hangingPunct="1">
              <a:lnSpc>
                <a:spcPct val="100000"/>
              </a:lnSpc>
              <a:spcBef>
                <a:spcPts val="0"/>
              </a:spcBef>
              <a:spcAft>
                <a:spcPts val="0"/>
              </a:spcAft>
              <a:buClr>
                <a:schemeClr val="tx1"/>
              </a:buClr>
              <a:buSzPct val="100000"/>
              <a:buFontTx/>
              <a:buNone/>
              <a:tabLst/>
              <a:defRPr sz="1400" b="0" i="0" kern="1200" cap="none" baseline="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0"/>
              </a:spcAft>
              <a:buClr>
                <a:schemeClr val="tx1"/>
              </a:buClr>
              <a:buSzPct val="100000"/>
              <a:buFontTx/>
              <a:buNone/>
              <a:tabLst/>
              <a:defRPr sz="1400" b="0" i="0" kern="1200" cap="none" baseline="0">
                <a:solidFill>
                  <a:schemeClr val="tx2"/>
                </a:solidFill>
                <a:latin typeface="+mn-lt"/>
                <a:ea typeface="Roboto" panose="02000000000000000000" pitchFamily="2" charset="0"/>
                <a:cs typeface="Segoe UI" panose="020B0502040204020203" pitchFamily="34" charset="0"/>
              </a:defRPr>
            </a:lvl9pPr>
          </a:lstStyle>
          <a:p>
            <a:r>
              <a:rPr lang="sv-SE"/>
              <a:t>www.veriangroup.com/se</a:t>
            </a:r>
            <a:endParaRPr lang="sv-SE" dirty="0"/>
          </a:p>
        </p:txBody>
      </p:sp>
      <p:sp>
        <p:nvSpPr>
          <p:cNvPr id="11" name="TextBox 23">
            <a:extLst>
              <a:ext uri="{FF2B5EF4-FFF2-40B4-BE49-F238E27FC236}">
                <a16:creationId xmlns:a16="http://schemas.microsoft.com/office/drawing/2014/main" id="{6FEA8A11-B313-31AF-F2D7-CB2B7FD3CAEE}"/>
              </a:ext>
            </a:extLst>
          </p:cNvPr>
          <p:cNvSpPr txBox="1"/>
          <p:nvPr/>
        </p:nvSpPr>
        <p:spPr>
          <a:xfrm>
            <a:off x="5981700" y="6192678"/>
            <a:ext cx="5886450" cy="246221"/>
          </a:xfrm>
          <a:prstGeom prst="rect">
            <a:avLst/>
          </a:prstGeom>
          <a:noFill/>
        </p:spPr>
        <p:txBody>
          <a:bodyPr wrap="square">
            <a:spAutoFit/>
          </a:bodyPr>
          <a:lstStyle/>
          <a:p>
            <a:r>
              <a:rPr lang="en-US" sz="1000" dirty="0"/>
              <a:t>©</a:t>
            </a:r>
            <a:r>
              <a:rPr lang="en-US" sz="1000" b="1" dirty="0"/>
              <a:t> 2024 Verian Group</a:t>
            </a:r>
            <a:r>
              <a:rPr lang="en-US" sz="1000" dirty="0"/>
              <a:t>. All rights reserved. Please see www.veriangroup.com for further details.</a:t>
            </a:r>
            <a:endParaRPr lang="sv-SE" sz="1000" dirty="0"/>
          </a:p>
        </p:txBody>
      </p:sp>
    </p:spTree>
    <p:extLst>
      <p:ext uri="{BB962C8B-B14F-4D97-AF65-F5344CB8AC3E}">
        <p14:creationId xmlns:p14="http://schemas.microsoft.com/office/powerpoint/2010/main" val="604926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B290918F-2AC2-CAC5-0B32-4B159653C7C0}"/>
              </a:ext>
            </a:extLst>
          </p:cNvPr>
          <p:cNvSpPr>
            <a:spLocks noGrp="1"/>
          </p:cNvSpPr>
          <p:nvPr>
            <p:ph type="sldNum" sz="quarter" idx="16"/>
          </p:nvPr>
        </p:nvSpPr>
        <p:spPr/>
        <p:txBody>
          <a:bodyPr/>
          <a:lstStyle/>
          <a:p>
            <a:fld id="{63DCA5C9-2E11-4C67-86EB-AE1DE127DC64}" type="slidenum">
              <a:rPr lang="en-US" smtClean="0"/>
              <a:pPr/>
              <a:t>3</a:t>
            </a:fld>
            <a:endParaRPr lang="en-US"/>
          </a:p>
        </p:txBody>
      </p:sp>
      <p:sp>
        <p:nvSpPr>
          <p:cNvPr id="3" name="Platshållare för text 2">
            <a:extLst>
              <a:ext uri="{FF2B5EF4-FFF2-40B4-BE49-F238E27FC236}">
                <a16:creationId xmlns:a16="http://schemas.microsoft.com/office/drawing/2014/main" id="{F796A604-6ADC-74D5-5669-759CD3B90BBF}"/>
              </a:ext>
            </a:extLst>
          </p:cNvPr>
          <p:cNvSpPr>
            <a:spLocks noGrp="1"/>
          </p:cNvSpPr>
          <p:nvPr>
            <p:ph type="body" sz="quarter" idx="26"/>
          </p:nvPr>
        </p:nvSpPr>
        <p:spPr/>
        <p:txBody>
          <a:bodyPr/>
          <a:lstStyle/>
          <a:p>
            <a:pPr lvl="8"/>
            <a:r>
              <a:rPr lang="sv-SE" sz="4400" dirty="0">
                <a:solidFill>
                  <a:schemeClr val="accent5"/>
                </a:solidFill>
              </a:rPr>
              <a:t>18–65 år</a:t>
            </a:r>
          </a:p>
          <a:p>
            <a:pPr lvl="6">
              <a:spcAft>
                <a:spcPts val="1200"/>
              </a:spcAft>
            </a:pPr>
            <a:r>
              <a:rPr lang="sv-SE" dirty="0"/>
              <a:t>Allmänheten Sverige </a:t>
            </a:r>
          </a:p>
          <a:p>
            <a:pPr lvl="6">
              <a:spcAft>
                <a:spcPts val="1200"/>
              </a:spcAft>
            </a:pPr>
            <a:endParaRPr lang="sv-SE" dirty="0"/>
          </a:p>
          <a:p>
            <a:pPr lvl="8"/>
            <a:r>
              <a:rPr lang="sv-SE" sz="4400" dirty="0">
                <a:solidFill>
                  <a:schemeClr val="accent5"/>
                </a:solidFill>
              </a:rPr>
              <a:t>6 943</a:t>
            </a:r>
          </a:p>
          <a:p>
            <a:pPr lvl="6">
              <a:spcAft>
                <a:spcPts val="1200"/>
              </a:spcAft>
            </a:pPr>
            <a:r>
              <a:rPr lang="sv-SE" dirty="0"/>
              <a:t>Antal webbintervjuer</a:t>
            </a:r>
          </a:p>
          <a:p>
            <a:endParaRPr lang="sv-SE" dirty="0"/>
          </a:p>
          <a:p>
            <a:endParaRPr lang="sv-SE" dirty="0"/>
          </a:p>
        </p:txBody>
      </p:sp>
      <p:sp>
        <p:nvSpPr>
          <p:cNvPr id="4" name="Platshållare för text 3">
            <a:extLst>
              <a:ext uri="{FF2B5EF4-FFF2-40B4-BE49-F238E27FC236}">
                <a16:creationId xmlns:a16="http://schemas.microsoft.com/office/drawing/2014/main" id="{16A387C8-1927-BA11-0718-AE9CFDB506D1}"/>
              </a:ext>
            </a:extLst>
          </p:cNvPr>
          <p:cNvSpPr>
            <a:spLocks noGrp="1"/>
          </p:cNvSpPr>
          <p:nvPr>
            <p:ph type="body" sz="quarter" idx="27"/>
          </p:nvPr>
        </p:nvSpPr>
        <p:spPr>
          <a:xfrm>
            <a:off x="3243942" y="1658938"/>
            <a:ext cx="2652307" cy="4751388"/>
          </a:xfrm>
        </p:spPr>
        <p:txBody>
          <a:bodyPr>
            <a:noAutofit/>
          </a:bodyPr>
          <a:lstStyle/>
          <a:p>
            <a:r>
              <a:rPr lang="sv-SE" sz="1100" b="1" dirty="0"/>
              <a:t>Om undersökningen</a:t>
            </a:r>
            <a:br>
              <a:rPr lang="sv-SE" sz="1100" dirty="0"/>
            </a:br>
            <a:r>
              <a:rPr lang="sv-SE" sz="1100" dirty="0"/>
              <a:t>Verian har samlat in </a:t>
            </a:r>
            <a:r>
              <a:rPr lang="sv-SE" sz="1100" dirty="0" err="1"/>
              <a:t>onlinesvar</a:t>
            </a:r>
            <a:r>
              <a:rPr lang="sv-SE" sz="1100" dirty="0"/>
              <a:t> från allmänheten, 18-65 år, via den slumpmässigt rekryterade </a:t>
            </a:r>
            <a:r>
              <a:rPr lang="sv-SE" sz="1100" dirty="0" err="1"/>
              <a:t>Sifopanelen</a:t>
            </a:r>
            <a:r>
              <a:rPr lang="sv-SE" sz="1100" dirty="0"/>
              <a:t> mellan 26 april och 20 maj </a:t>
            </a:r>
            <a:r>
              <a:rPr lang="sv-SE" sz="1100" dirty="0">
                <a:solidFill>
                  <a:schemeClr val="tx1"/>
                </a:solidFill>
              </a:rPr>
              <a:t>2024.</a:t>
            </a:r>
          </a:p>
          <a:p>
            <a:pPr marL="0" lvl="2" indent="0">
              <a:buNone/>
            </a:pPr>
            <a:r>
              <a:rPr lang="sv-SE" sz="1100" dirty="0"/>
              <a:t>Resultatet har vägts i efterhand på kön, ålder och region för att spegla allmänheten i Sverige.</a:t>
            </a:r>
          </a:p>
          <a:p>
            <a:r>
              <a:rPr lang="sv-SE" sz="1100" dirty="0"/>
              <a:t>Antalet svar för respektive fråga står längst ner på respektive bild.</a:t>
            </a:r>
          </a:p>
          <a:p>
            <a:r>
              <a:rPr lang="sv-SE" sz="1100" dirty="0">
                <a:solidFill>
                  <a:schemeClr val="tx1"/>
                </a:solidFill>
              </a:rPr>
              <a:t>Rapporten redovisar skalfrågor som en sammanslagning av de positiva (4-5 alt. 3-4) respektive de negativa (1-2) andelarna, om inget annat anges. </a:t>
            </a:r>
          </a:p>
          <a:p>
            <a:endParaRPr lang="sv-SE" sz="1100" b="1" dirty="0">
              <a:solidFill>
                <a:schemeClr val="tx1"/>
              </a:solidFill>
            </a:endParaRPr>
          </a:p>
        </p:txBody>
      </p:sp>
      <p:sp>
        <p:nvSpPr>
          <p:cNvPr id="5" name="Platshållare för sidfot 4">
            <a:extLst>
              <a:ext uri="{FF2B5EF4-FFF2-40B4-BE49-F238E27FC236}">
                <a16:creationId xmlns:a16="http://schemas.microsoft.com/office/drawing/2014/main" id="{432D16C1-E8EA-56FD-3066-4C3EC42287D1}"/>
              </a:ext>
            </a:extLst>
          </p:cNvPr>
          <p:cNvSpPr>
            <a:spLocks noGrp="1"/>
          </p:cNvSpPr>
          <p:nvPr>
            <p:ph type="ftr" sz="quarter" idx="28"/>
          </p:nvPr>
        </p:nvSpPr>
        <p:spPr/>
        <p:txBody>
          <a:bodyPr/>
          <a:lstStyle/>
          <a:p>
            <a:r>
              <a:rPr lang="sv-SE"/>
              <a:t>Trakasseribarometern 2024</a:t>
            </a:r>
          </a:p>
        </p:txBody>
      </p:sp>
      <p:sp>
        <p:nvSpPr>
          <p:cNvPr id="6" name="Rubrik 5">
            <a:extLst>
              <a:ext uri="{FF2B5EF4-FFF2-40B4-BE49-F238E27FC236}">
                <a16:creationId xmlns:a16="http://schemas.microsoft.com/office/drawing/2014/main" id="{9DFCA206-1395-CCE3-6613-3BBF5A4395D2}"/>
              </a:ext>
            </a:extLst>
          </p:cNvPr>
          <p:cNvSpPr>
            <a:spLocks noGrp="1"/>
          </p:cNvSpPr>
          <p:nvPr>
            <p:ph type="title"/>
          </p:nvPr>
        </p:nvSpPr>
        <p:spPr/>
        <p:txBody>
          <a:bodyPr/>
          <a:lstStyle/>
          <a:p>
            <a:r>
              <a:rPr lang="sv-SE" dirty="0"/>
              <a:t>Trakasseribarometern 2024, den fjärde rapporten</a:t>
            </a:r>
          </a:p>
        </p:txBody>
      </p:sp>
      <p:sp>
        <p:nvSpPr>
          <p:cNvPr id="7" name="Platshållare för datum 6">
            <a:extLst>
              <a:ext uri="{FF2B5EF4-FFF2-40B4-BE49-F238E27FC236}">
                <a16:creationId xmlns:a16="http://schemas.microsoft.com/office/drawing/2014/main" id="{2D05605E-B040-40C3-F874-57A031F4DC38}"/>
              </a:ext>
            </a:extLst>
          </p:cNvPr>
          <p:cNvSpPr>
            <a:spLocks noGrp="1"/>
          </p:cNvSpPr>
          <p:nvPr>
            <p:ph type="dt" sz="half" idx="29"/>
          </p:nvPr>
        </p:nvSpPr>
        <p:spPr/>
        <p:txBody>
          <a:bodyPr/>
          <a:lstStyle/>
          <a:p>
            <a:r>
              <a:rPr lang="sv-SE"/>
              <a:t>September 2024</a:t>
            </a:r>
            <a:endParaRPr lang="en-US"/>
          </a:p>
        </p:txBody>
      </p:sp>
      <p:sp>
        <p:nvSpPr>
          <p:cNvPr id="9" name="Platshållare för text 8">
            <a:extLst>
              <a:ext uri="{FF2B5EF4-FFF2-40B4-BE49-F238E27FC236}">
                <a16:creationId xmlns:a16="http://schemas.microsoft.com/office/drawing/2014/main" id="{C5CF24B2-879B-54CD-D4A4-42222CA7F442}"/>
              </a:ext>
            </a:extLst>
          </p:cNvPr>
          <p:cNvSpPr>
            <a:spLocks noGrp="1"/>
          </p:cNvSpPr>
          <p:nvPr>
            <p:ph type="body" sz="quarter" idx="31"/>
          </p:nvPr>
        </p:nvSpPr>
        <p:spPr/>
        <p:txBody>
          <a:bodyPr/>
          <a:lstStyle/>
          <a:p>
            <a:endParaRPr lang="sv-SE"/>
          </a:p>
        </p:txBody>
      </p:sp>
      <p:sp>
        <p:nvSpPr>
          <p:cNvPr id="10" name="Platshållare för text 9">
            <a:extLst>
              <a:ext uri="{FF2B5EF4-FFF2-40B4-BE49-F238E27FC236}">
                <a16:creationId xmlns:a16="http://schemas.microsoft.com/office/drawing/2014/main" id="{E845A588-B073-0028-1185-0B40E8524FCE}"/>
              </a:ext>
            </a:extLst>
          </p:cNvPr>
          <p:cNvSpPr>
            <a:spLocks noGrp="1"/>
          </p:cNvSpPr>
          <p:nvPr>
            <p:ph type="body" sz="quarter" idx="22"/>
          </p:nvPr>
        </p:nvSpPr>
        <p:spPr/>
        <p:txBody>
          <a:bodyPr/>
          <a:lstStyle/>
          <a:p>
            <a:r>
              <a:rPr lang="sv-SE" dirty="0"/>
              <a:t>Metod, urval och mätperiod</a:t>
            </a:r>
          </a:p>
        </p:txBody>
      </p:sp>
      <p:sp>
        <p:nvSpPr>
          <p:cNvPr id="13" name="Platshållare för text 3">
            <a:extLst>
              <a:ext uri="{FF2B5EF4-FFF2-40B4-BE49-F238E27FC236}">
                <a16:creationId xmlns:a16="http://schemas.microsoft.com/office/drawing/2014/main" id="{6EFDFF8A-1B3C-DE76-9920-DC89237FD9DF}"/>
              </a:ext>
            </a:extLst>
          </p:cNvPr>
          <p:cNvSpPr txBox="1">
            <a:spLocks/>
          </p:cNvSpPr>
          <p:nvPr/>
        </p:nvSpPr>
        <p:spPr>
          <a:xfrm>
            <a:off x="6155657" y="1658938"/>
            <a:ext cx="2652307" cy="4751388"/>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r>
              <a:rPr lang="sv-SE" sz="1100" b="1" dirty="0"/>
              <a:t>Syfte</a:t>
            </a:r>
            <a:br>
              <a:rPr lang="sv-SE" sz="1100" dirty="0"/>
            </a:br>
            <a:r>
              <a:rPr lang="sv-SE" sz="1100" dirty="0"/>
              <a:t>Trakasseribarometern syftar till att med gemensamma resurser samla, skapa och sprida kunskap om förekomsten av trakasserier.</a:t>
            </a:r>
          </a:p>
          <a:p>
            <a:r>
              <a:rPr lang="sv-SE" sz="1100" dirty="0"/>
              <a:t>Det är ett viktigt arbete för att förstå graden av utsatthet, när trakasserier sker, vem som blir utsatt, av vem, hur det hanteras och vilket stöd anställda och chefer behöver.  </a:t>
            </a:r>
          </a:p>
          <a:p>
            <a:r>
              <a:rPr lang="sv-SE" sz="1100" dirty="0"/>
              <a:t>Insikterna från arbetet utgör ett konstruktivt underlag som ligger till grund för förändring och förbättring, för hela samhället. </a:t>
            </a:r>
          </a:p>
        </p:txBody>
      </p:sp>
      <p:sp>
        <p:nvSpPr>
          <p:cNvPr id="14" name="Platshållare för text 3">
            <a:extLst>
              <a:ext uri="{FF2B5EF4-FFF2-40B4-BE49-F238E27FC236}">
                <a16:creationId xmlns:a16="http://schemas.microsoft.com/office/drawing/2014/main" id="{EFB6C79F-92A6-8ADE-7926-83087E809F39}"/>
              </a:ext>
            </a:extLst>
          </p:cNvPr>
          <p:cNvSpPr txBox="1">
            <a:spLocks/>
          </p:cNvSpPr>
          <p:nvPr/>
        </p:nvSpPr>
        <p:spPr>
          <a:xfrm>
            <a:off x="9067372" y="1658938"/>
            <a:ext cx="2657902" cy="4751388"/>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r>
              <a:rPr lang="sv-SE" sz="1100" b="1" dirty="0"/>
              <a:t>Styrkan i samverkan</a:t>
            </a:r>
            <a:br>
              <a:rPr lang="sv-SE" sz="1100" b="1" dirty="0"/>
            </a:br>
            <a:r>
              <a:rPr lang="sv-SE" sz="1100" dirty="0"/>
              <a:t>2018 tog Verian initiativ till den första Trakasseribarometern i samverkan med några av Sveriges främsta forskare på området. Detta är den fjärde rapporten med följande deltagare </a:t>
            </a:r>
            <a:br>
              <a:rPr lang="sv-SE" sz="1100" dirty="0"/>
            </a:br>
            <a:r>
              <a:rPr lang="sv-SE" sz="1100" dirty="0"/>
              <a:t>(i bokstavsordning):</a:t>
            </a:r>
          </a:p>
          <a:p>
            <a:pPr lvl="2">
              <a:spcAft>
                <a:spcPts val="300"/>
              </a:spcAft>
            </a:pPr>
            <a:r>
              <a:rPr lang="sv-SE" sz="1100" dirty="0"/>
              <a:t>Handels </a:t>
            </a:r>
          </a:p>
          <a:p>
            <a:pPr lvl="2">
              <a:spcAft>
                <a:spcPts val="300"/>
              </a:spcAft>
            </a:pPr>
            <a:r>
              <a:rPr lang="sv-SE" sz="1100" dirty="0"/>
              <a:t>IF Metall</a:t>
            </a:r>
          </a:p>
          <a:p>
            <a:pPr lvl="2">
              <a:spcAft>
                <a:spcPts val="300"/>
              </a:spcAft>
            </a:pPr>
            <a:r>
              <a:rPr lang="sv-SE" sz="1100" dirty="0"/>
              <a:t>Industriarbetsgivarna</a:t>
            </a:r>
          </a:p>
          <a:p>
            <a:pPr lvl="2">
              <a:spcAft>
                <a:spcPts val="300"/>
              </a:spcAft>
            </a:pPr>
            <a:r>
              <a:rPr lang="sv-SE" sz="1100" dirty="0"/>
              <a:t>Kommunal</a:t>
            </a:r>
          </a:p>
          <a:p>
            <a:pPr lvl="2">
              <a:spcAft>
                <a:spcPts val="300"/>
              </a:spcAft>
            </a:pPr>
            <a:r>
              <a:rPr lang="sv-SE" sz="1100" dirty="0"/>
              <a:t>LO</a:t>
            </a:r>
          </a:p>
          <a:p>
            <a:pPr lvl="2">
              <a:spcAft>
                <a:spcPts val="300"/>
              </a:spcAft>
            </a:pPr>
            <a:r>
              <a:rPr lang="sv-SE" sz="1100" dirty="0"/>
              <a:t>Unionen</a:t>
            </a:r>
          </a:p>
          <a:p>
            <a:pPr lvl="2"/>
            <a:r>
              <a:rPr lang="sv-SE" sz="1100" dirty="0"/>
              <a:t>Verian </a:t>
            </a:r>
          </a:p>
          <a:p>
            <a:r>
              <a:rPr lang="sv-SE" sz="1100" dirty="0">
                <a:solidFill>
                  <a:schemeClr val="tx1"/>
                </a:solidFill>
              </a:rPr>
              <a:t>Samt forskarna</a:t>
            </a:r>
          </a:p>
          <a:p>
            <a:pPr lvl="2">
              <a:spcAft>
                <a:spcPts val="300"/>
              </a:spcAft>
            </a:pPr>
            <a:r>
              <a:rPr lang="sv-SE" sz="1100" dirty="0"/>
              <a:t>Fredrik Bondestam, Föreståndare Nationella sekretariatet för genusforskning, Göteborgs universitet</a:t>
            </a:r>
          </a:p>
          <a:p>
            <a:pPr lvl="2">
              <a:spcAft>
                <a:spcPts val="300"/>
              </a:spcAft>
            </a:pPr>
            <a:r>
              <a:rPr lang="sv-SE" sz="1100" dirty="0"/>
              <a:t>Susanna Toivanen, professor i sociologi, Mälardalens universitet</a:t>
            </a:r>
          </a:p>
          <a:p>
            <a:endParaRPr lang="sv-SE" sz="1200" dirty="0"/>
          </a:p>
        </p:txBody>
      </p:sp>
      <p:sp>
        <p:nvSpPr>
          <p:cNvPr id="15" name="Text Placeholder 12">
            <a:extLst>
              <a:ext uri="{FF2B5EF4-FFF2-40B4-BE49-F238E27FC236}">
                <a16:creationId xmlns:a16="http://schemas.microsoft.com/office/drawing/2014/main" id="{B1BA112D-BBF8-779E-F524-E28BE8CE7E60}"/>
              </a:ext>
            </a:extLst>
          </p:cNvPr>
          <p:cNvSpPr txBox="1">
            <a:spLocks/>
          </p:cNvSpPr>
          <p:nvPr/>
        </p:nvSpPr>
        <p:spPr>
          <a:xfrm>
            <a:off x="4714412" y="4890400"/>
            <a:ext cx="3682554" cy="1139477"/>
          </a:xfrm>
          <a:prstGeom prst="rect">
            <a:avLst/>
          </a:prstGeom>
        </p:spPr>
        <p:txBody>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r>
              <a:rPr lang="da-DK" sz="1200" b="1" dirty="0" err="1"/>
              <a:t>Kontakta</a:t>
            </a:r>
            <a:r>
              <a:rPr lang="da-DK" sz="1200" b="1" dirty="0"/>
              <a:t> </a:t>
            </a:r>
            <a:r>
              <a:rPr lang="da-DK" sz="1200" b="1" dirty="0" err="1"/>
              <a:t>gärna</a:t>
            </a:r>
            <a:r>
              <a:rPr lang="da-DK" sz="1200" b="1" dirty="0"/>
              <a:t> mig om </a:t>
            </a:r>
            <a:r>
              <a:rPr lang="da-DK" sz="1200" b="1" dirty="0" err="1"/>
              <a:t>Trakasseribarometern</a:t>
            </a:r>
            <a:endParaRPr lang="da-DK" sz="1200" b="1" dirty="0"/>
          </a:p>
          <a:p>
            <a:r>
              <a:rPr lang="da-DK" sz="1100" b="1" dirty="0"/>
              <a:t>Anton Wallin</a:t>
            </a:r>
            <a:br>
              <a:rPr lang="da-DK" sz="1100" b="1" dirty="0"/>
            </a:br>
            <a:r>
              <a:rPr lang="da-DK" sz="1100" dirty="0" err="1"/>
              <a:t>Projektledare</a:t>
            </a:r>
            <a:br>
              <a:rPr lang="da-DK" sz="1100" dirty="0"/>
            </a:br>
            <a:r>
              <a:rPr lang="da-DK" sz="1100" dirty="0"/>
              <a:t>Telefon: +46 76 536 21 18</a:t>
            </a:r>
            <a:br>
              <a:rPr lang="da-DK" sz="1100" dirty="0"/>
            </a:br>
            <a:r>
              <a:rPr lang="da-DK" sz="1100" dirty="0"/>
              <a:t>E-mail: </a:t>
            </a:r>
            <a:r>
              <a:rPr lang="da-DK" sz="1100" dirty="0">
                <a:hlinkClick r:id="rId3"/>
              </a:rPr>
              <a:t>anton.wallin@veriangroup.com</a:t>
            </a:r>
            <a:r>
              <a:rPr lang="da-DK" sz="1100" dirty="0"/>
              <a:t> </a:t>
            </a:r>
          </a:p>
        </p:txBody>
      </p:sp>
      <p:pic>
        <p:nvPicPr>
          <p:cNvPr id="16" name="Billede 7">
            <a:extLst>
              <a:ext uri="{FF2B5EF4-FFF2-40B4-BE49-F238E27FC236}">
                <a16:creationId xmlns:a16="http://schemas.microsoft.com/office/drawing/2014/main" id="{47727E29-3FBD-5089-C3E1-D926052AE3BA}"/>
              </a:ext>
            </a:extLst>
          </p:cNvPr>
          <p:cNvPicPr>
            <a:picLocks noChangeAspect="1"/>
          </p:cNvPicPr>
          <p:nvPr/>
        </p:nvPicPr>
        <p:blipFill rotWithShape="1">
          <a:blip r:embed="rId4">
            <a:extLst>
              <a:ext uri="{28A0092B-C50C-407E-A947-70E740481C1C}">
                <a14:useLocalDpi xmlns:a14="http://schemas.microsoft.com/office/drawing/2010/main" val="0"/>
              </a:ext>
            </a:extLst>
          </a:blip>
          <a:srcRect l="27138" t="6256" r="21853" b="17273"/>
          <a:stretch/>
        </p:blipFill>
        <p:spPr>
          <a:xfrm>
            <a:off x="3243942" y="4804327"/>
            <a:ext cx="1320800" cy="1320800"/>
          </a:xfrm>
          <a:prstGeom prst="flowChartConnector">
            <a:avLst/>
          </a:prstGeom>
        </p:spPr>
      </p:pic>
    </p:spTree>
    <p:extLst>
      <p:ext uri="{BB962C8B-B14F-4D97-AF65-F5344CB8AC3E}">
        <p14:creationId xmlns:p14="http://schemas.microsoft.com/office/powerpoint/2010/main" val="2708377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B290918F-2AC2-CAC5-0B32-4B159653C7C0}"/>
              </a:ext>
            </a:extLst>
          </p:cNvPr>
          <p:cNvSpPr>
            <a:spLocks noGrp="1"/>
          </p:cNvSpPr>
          <p:nvPr>
            <p:ph type="sldNum" sz="quarter" idx="16"/>
          </p:nvPr>
        </p:nvSpPr>
        <p:spPr/>
        <p:txBody>
          <a:bodyPr/>
          <a:lstStyle/>
          <a:p>
            <a:fld id="{63DCA5C9-2E11-4C67-86EB-AE1DE127DC64}" type="slidenum">
              <a:rPr lang="en-US" smtClean="0"/>
              <a:pPr/>
              <a:t>4</a:t>
            </a:fld>
            <a:endParaRPr lang="en-US"/>
          </a:p>
        </p:txBody>
      </p:sp>
      <p:sp>
        <p:nvSpPr>
          <p:cNvPr id="3" name="Platshållare för text 2">
            <a:extLst>
              <a:ext uri="{FF2B5EF4-FFF2-40B4-BE49-F238E27FC236}">
                <a16:creationId xmlns:a16="http://schemas.microsoft.com/office/drawing/2014/main" id="{F796A604-6ADC-74D5-5669-759CD3B90BBF}"/>
              </a:ext>
            </a:extLst>
          </p:cNvPr>
          <p:cNvSpPr>
            <a:spLocks noGrp="1"/>
          </p:cNvSpPr>
          <p:nvPr>
            <p:ph type="body" sz="quarter" idx="26"/>
          </p:nvPr>
        </p:nvSpPr>
        <p:spPr/>
        <p:txBody>
          <a:bodyPr/>
          <a:lstStyle/>
          <a:p>
            <a:pPr lvl="8"/>
            <a:r>
              <a:rPr lang="sv-SE" sz="4400" dirty="0">
                <a:solidFill>
                  <a:schemeClr val="accent5"/>
                </a:solidFill>
              </a:rPr>
              <a:t>357</a:t>
            </a:r>
          </a:p>
          <a:p>
            <a:pPr lvl="6">
              <a:spcAft>
                <a:spcPts val="1200"/>
              </a:spcAft>
            </a:pPr>
            <a:r>
              <a:rPr lang="sv-SE" dirty="0"/>
              <a:t>Antal intervjuer med anställda inom handel</a:t>
            </a:r>
          </a:p>
          <a:p>
            <a:pPr lvl="8"/>
            <a:r>
              <a:rPr lang="sv-SE" sz="4400" dirty="0">
                <a:solidFill>
                  <a:schemeClr val="accent5"/>
                </a:solidFill>
              </a:rPr>
              <a:t>31%</a:t>
            </a:r>
          </a:p>
          <a:p>
            <a:pPr lvl="6">
              <a:spcAft>
                <a:spcPts val="1200"/>
              </a:spcAft>
            </a:pPr>
            <a:r>
              <a:rPr lang="sv-SE" dirty="0"/>
              <a:t>Av de intervjuade är medlemmar i Handels</a:t>
            </a:r>
          </a:p>
          <a:p>
            <a:pPr lvl="8"/>
            <a:r>
              <a:rPr lang="sv-SE" sz="4400" dirty="0">
                <a:solidFill>
                  <a:schemeClr val="accent5"/>
                </a:solidFill>
              </a:rPr>
              <a:t>77 %</a:t>
            </a:r>
          </a:p>
          <a:p>
            <a:pPr lvl="6">
              <a:spcAft>
                <a:spcPts val="1200"/>
              </a:spcAft>
            </a:pPr>
            <a:r>
              <a:rPr lang="sv-SE" dirty="0"/>
              <a:t>Inom handeln har ett fysiskt kontaktyrke</a:t>
            </a:r>
          </a:p>
        </p:txBody>
      </p:sp>
      <p:sp>
        <p:nvSpPr>
          <p:cNvPr id="4" name="Platshållare för text 3">
            <a:extLst>
              <a:ext uri="{FF2B5EF4-FFF2-40B4-BE49-F238E27FC236}">
                <a16:creationId xmlns:a16="http://schemas.microsoft.com/office/drawing/2014/main" id="{16A387C8-1927-BA11-0718-AE9CFDB506D1}"/>
              </a:ext>
            </a:extLst>
          </p:cNvPr>
          <p:cNvSpPr>
            <a:spLocks noGrp="1"/>
          </p:cNvSpPr>
          <p:nvPr>
            <p:ph type="body" sz="quarter" idx="27"/>
          </p:nvPr>
        </p:nvSpPr>
        <p:spPr>
          <a:xfrm>
            <a:off x="3016249" y="1658938"/>
            <a:ext cx="3210379" cy="4751388"/>
          </a:xfrm>
        </p:spPr>
        <p:txBody>
          <a:bodyPr>
            <a:noAutofit/>
          </a:bodyPr>
          <a:lstStyle/>
          <a:p>
            <a:r>
              <a:rPr lang="sv-SE" sz="1100" b="1" dirty="0">
                <a:solidFill>
                  <a:schemeClr val="tx1"/>
                </a:solidFill>
              </a:rPr>
              <a:t>Fokus: Handels</a:t>
            </a:r>
            <a:br>
              <a:rPr lang="sv-SE" sz="1100" b="1" dirty="0">
                <a:solidFill>
                  <a:schemeClr val="tx1"/>
                </a:solidFill>
              </a:rPr>
            </a:br>
            <a:r>
              <a:rPr lang="sv-SE" sz="1100" dirty="0">
                <a:solidFill>
                  <a:schemeClr val="tx1"/>
                </a:solidFill>
              </a:rPr>
              <a:t>Handels är Sveriges tredje största LO-förbund med drygt 152 000 medlemmar. </a:t>
            </a:r>
          </a:p>
          <a:p>
            <a:r>
              <a:rPr lang="sv-SE" sz="1100" dirty="0">
                <a:solidFill>
                  <a:schemeClr val="tx1"/>
                </a:solidFill>
              </a:rPr>
              <a:t>Omkring 70 procent av Handels medlemmar är kvinnor, nästan en tredjedel av medlemmarna är under 30 år och nära hälften är under 35.</a:t>
            </a:r>
          </a:p>
          <a:p>
            <a:r>
              <a:rPr lang="sv-SE" sz="1100" dirty="0">
                <a:solidFill>
                  <a:schemeClr val="tx1">
                    <a:lumMod val="50000"/>
                  </a:schemeClr>
                </a:solidFill>
              </a:rPr>
              <a:t>Den här partsrapporten redovisar resultat ur Trakasseribarometern 2024 med fokus på Handels målgrupp. Totalt utgör de 7 procent av den yrkesverksamma allmänheten. </a:t>
            </a:r>
          </a:p>
          <a:p>
            <a:r>
              <a:rPr lang="sv-SE" sz="1100" dirty="0">
                <a:solidFill>
                  <a:schemeClr val="tx1">
                    <a:lumMod val="50000"/>
                  </a:schemeClr>
                </a:solidFill>
              </a:rPr>
              <a:t>I rapporten redovisar vi de generella mönstren för Handels målgrupp och jämför dem med den yrkesverksamma allmänheten i stort.</a:t>
            </a:r>
          </a:p>
          <a:p>
            <a:endParaRPr lang="sv-SE" sz="1100" dirty="0">
              <a:solidFill>
                <a:schemeClr val="tx1">
                  <a:lumMod val="50000"/>
                </a:schemeClr>
              </a:solidFill>
            </a:endParaRPr>
          </a:p>
          <a:p>
            <a:r>
              <a:rPr lang="sv-SE" sz="1100" dirty="0">
                <a:solidFill>
                  <a:schemeClr val="tx1">
                    <a:lumMod val="50000"/>
                  </a:schemeClr>
                </a:solidFill>
              </a:rPr>
              <a:t>Trakasseribarometern är en gemensam satsning från akademin, näringsliv och organisationer för att skapa kunskap för ett tryggt och  inkluderande arbetsliv. </a:t>
            </a:r>
          </a:p>
          <a:p>
            <a:r>
              <a:rPr lang="sv-SE" sz="1100" dirty="0">
                <a:solidFill>
                  <a:schemeClr val="tx1">
                    <a:lumMod val="50000"/>
                  </a:schemeClr>
                </a:solidFill>
              </a:rPr>
              <a:t>Här finns </a:t>
            </a:r>
            <a:r>
              <a:rPr lang="sv-SE" sz="1100" dirty="0">
                <a:solidFill>
                  <a:schemeClr val="tx1">
                    <a:lumMod val="50000"/>
                  </a:schemeClr>
                </a:solidFill>
                <a:hlinkClick r:id="rId3"/>
              </a:rPr>
              <a:t>den fullständiga rapporten</a:t>
            </a:r>
            <a:r>
              <a:rPr lang="sv-SE" sz="1100" dirty="0">
                <a:solidFill>
                  <a:schemeClr val="tx1">
                    <a:lumMod val="50000"/>
                  </a:schemeClr>
                </a:solidFill>
              </a:rPr>
              <a:t> av Trakasseribarometern 2024.</a:t>
            </a:r>
          </a:p>
          <a:p>
            <a:br>
              <a:rPr lang="sv-SE" sz="1100" dirty="0">
                <a:solidFill>
                  <a:schemeClr val="tx1">
                    <a:lumMod val="50000"/>
                  </a:schemeClr>
                </a:solidFill>
              </a:rPr>
            </a:br>
            <a:endParaRPr lang="sv-SE" sz="1100" dirty="0">
              <a:solidFill>
                <a:schemeClr val="tx1">
                  <a:lumMod val="50000"/>
                </a:schemeClr>
              </a:solidFill>
            </a:endParaRPr>
          </a:p>
          <a:p>
            <a:endParaRPr lang="sv-SE" sz="1100" dirty="0">
              <a:solidFill>
                <a:schemeClr val="tx1"/>
              </a:solidFill>
            </a:endParaRPr>
          </a:p>
          <a:p>
            <a:endParaRPr lang="sv-SE" sz="1100" b="1" dirty="0">
              <a:solidFill>
                <a:schemeClr val="tx1"/>
              </a:solidFill>
            </a:endParaRPr>
          </a:p>
          <a:p>
            <a:endParaRPr lang="sv-SE" sz="1100" b="1" dirty="0">
              <a:solidFill>
                <a:schemeClr val="tx1"/>
              </a:solidFill>
            </a:endParaRPr>
          </a:p>
        </p:txBody>
      </p:sp>
      <p:sp>
        <p:nvSpPr>
          <p:cNvPr id="5" name="Platshållare för sidfot 4">
            <a:extLst>
              <a:ext uri="{FF2B5EF4-FFF2-40B4-BE49-F238E27FC236}">
                <a16:creationId xmlns:a16="http://schemas.microsoft.com/office/drawing/2014/main" id="{432D16C1-E8EA-56FD-3066-4C3EC42287D1}"/>
              </a:ext>
            </a:extLst>
          </p:cNvPr>
          <p:cNvSpPr>
            <a:spLocks noGrp="1"/>
          </p:cNvSpPr>
          <p:nvPr>
            <p:ph type="ftr" sz="quarter" idx="28"/>
          </p:nvPr>
        </p:nvSpPr>
        <p:spPr/>
        <p:txBody>
          <a:bodyPr/>
          <a:lstStyle/>
          <a:p>
            <a:r>
              <a:rPr lang="sv-SE"/>
              <a:t>Trakasseribarometern 2024</a:t>
            </a:r>
          </a:p>
        </p:txBody>
      </p:sp>
      <p:sp>
        <p:nvSpPr>
          <p:cNvPr id="6" name="Rubrik 5">
            <a:extLst>
              <a:ext uri="{FF2B5EF4-FFF2-40B4-BE49-F238E27FC236}">
                <a16:creationId xmlns:a16="http://schemas.microsoft.com/office/drawing/2014/main" id="{9DFCA206-1395-CCE3-6613-3BBF5A4395D2}"/>
              </a:ext>
            </a:extLst>
          </p:cNvPr>
          <p:cNvSpPr>
            <a:spLocks noGrp="1"/>
          </p:cNvSpPr>
          <p:nvPr>
            <p:ph type="title"/>
          </p:nvPr>
        </p:nvSpPr>
        <p:spPr/>
        <p:txBody>
          <a:bodyPr/>
          <a:lstStyle/>
          <a:p>
            <a:r>
              <a:rPr lang="sv-SE" dirty="0"/>
              <a:t>Fördjupning Handels: 7 av 10 är kvinnor, var tredje under 30</a:t>
            </a:r>
          </a:p>
        </p:txBody>
      </p:sp>
      <p:sp>
        <p:nvSpPr>
          <p:cNvPr id="7" name="Platshållare för datum 6">
            <a:extLst>
              <a:ext uri="{FF2B5EF4-FFF2-40B4-BE49-F238E27FC236}">
                <a16:creationId xmlns:a16="http://schemas.microsoft.com/office/drawing/2014/main" id="{2D05605E-B040-40C3-F874-57A031F4DC38}"/>
              </a:ext>
            </a:extLst>
          </p:cNvPr>
          <p:cNvSpPr>
            <a:spLocks noGrp="1"/>
          </p:cNvSpPr>
          <p:nvPr>
            <p:ph type="dt" sz="half" idx="29"/>
          </p:nvPr>
        </p:nvSpPr>
        <p:spPr/>
        <p:txBody>
          <a:bodyPr/>
          <a:lstStyle/>
          <a:p>
            <a:r>
              <a:rPr lang="sv-SE"/>
              <a:t>September 2024</a:t>
            </a:r>
            <a:endParaRPr lang="en-US"/>
          </a:p>
        </p:txBody>
      </p:sp>
      <p:sp>
        <p:nvSpPr>
          <p:cNvPr id="9" name="Platshållare för text 8">
            <a:extLst>
              <a:ext uri="{FF2B5EF4-FFF2-40B4-BE49-F238E27FC236}">
                <a16:creationId xmlns:a16="http://schemas.microsoft.com/office/drawing/2014/main" id="{C5CF24B2-879B-54CD-D4A4-42222CA7F442}"/>
              </a:ext>
            </a:extLst>
          </p:cNvPr>
          <p:cNvSpPr>
            <a:spLocks noGrp="1"/>
          </p:cNvSpPr>
          <p:nvPr>
            <p:ph type="body" sz="quarter" idx="31"/>
          </p:nvPr>
        </p:nvSpPr>
        <p:spPr/>
        <p:txBody>
          <a:bodyPr/>
          <a:lstStyle/>
          <a:p>
            <a:endParaRPr lang="sv-SE"/>
          </a:p>
        </p:txBody>
      </p:sp>
      <p:sp>
        <p:nvSpPr>
          <p:cNvPr id="10" name="Platshållare för text 9">
            <a:extLst>
              <a:ext uri="{FF2B5EF4-FFF2-40B4-BE49-F238E27FC236}">
                <a16:creationId xmlns:a16="http://schemas.microsoft.com/office/drawing/2014/main" id="{E845A588-B073-0028-1185-0B40E8524FCE}"/>
              </a:ext>
            </a:extLst>
          </p:cNvPr>
          <p:cNvSpPr>
            <a:spLocks noGrp="1"/>
          </p:cNvSpPr>
          <p:nvPr>
            <p:ph type="body" sz="quarter" idx="22"/>
          </p:nvPr>
        </p:nvSpPr>
        <p:spPr/>
        <p:txBody>
          <a:bodyPr/>
          <a:lstStyle/>
          <a:p>
            <a:r>
              <a:rPr lang="sv-SE" dirty="0"/>
              <a:t>Trakasseribarometern 2024, den fjärde rapporten</a:t>
            </a:r>
          </a:p>
        </p:txBody>
      </p:sp>
      <p:sp>
        <p:nvSpPr>
          <p:cNvPr id="19" name="Platshållare för text 3">
            <a:extLst>
              <a:ext uri="{FF2B5EF4-FFF2-40B4-BE49-F238E27FC236}">
                <a16:creationId xmlns:a16="http://schemas.microsoft.com/office/drawing/2014/main" id="{4EDD8365-4BB0-FB4D-7D12-77271E7DDC6D}"/>
              </a:ext>
            </a:extLst>
          </p:cNvPr>
          <p:cNvSpPr txBox="1">
            <a:spLocks/>
          </p:cNvSpPr>
          <p:nvPr/>
        </p:nvSpPr>
        <p:spPr>
          <a:xfrm>
            <a:off x="6864242" y="1658938"/>
            <a:ext cx="3210379" cy="475138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r>
              <a:rPr lang="sv-SE" sz="1100" b="1" dirty="0">
                <a:solidFill>
                  <a:schemeClr val="tx1"/>
                </a:solidFill>
              </a:rPr>
              <a:t>Definition av målgruppen i undersökningen</a:t>
            </a:r>
            <a:br>
              <a:rPr lang="sv-SE" sz="1100" b="1" dirty="0">
                <a:solidFill>
                  <a:schemeClr val="tx1"/>
                </a:solidFill>
              </a:rPr>
            </a:br>
            <a:r>
              <a:rPr lang="sv-SE" sz="1100" dirty="0">
                <a:solidFill>
                  <a:schemeClr val="tx1"/>
                </a:solidFill>
              </a:rPr>
              <a:t>Samtliga som har svarat något av följande ingår i Handels målgrupp:</a:t>
            </a:r>
          </a:p>
          <a:p>
            <a:pPr lvl="2">
              <a:spcAft>
                <a:spcPts val="300"/>
              </a:spcAft>
            </a:pPr>
            <a:r>
              <a:rPr lang="sv-SE" sz="1100" dirty="0">
                <a:solidFill>
                  <a:schemeClr val="tx1"/>
                </a:solidFill>
              </a:rPr>
              <a:t>Arbetar inom handeln</a:t>
            </a:r>
          </a:p>
          <a:p>
            <a:pPr lvl="2">
              <a:spcAft>
                <a:spcPts val="300"/>
              </a:spcAft>
            </a:pPr>
            <a:r>
              <a:rPr lang="sv-SE" sz="1100" dirty="0">
                <a:solidFill>
                  <a:schemeClr val="tx1"/>
                </a:solidFill>
              </a:rPr>
              <a:t>Är medlem i Handels</a:t>
            </a:r>
          </a:p>
          <a:p>
            <a:pPr lvl="2">
              <a:spcAft>
                <a:spcPts val="300"/>
              </a:spcAft>
            </a:pPr>
            <a:r>
              <a:rPr lang="sv-SE" sz="1100" dirty="0">
                <a:solidFill>
                  <a:schemeClr val="tx1"/>
                </a:solidFill>
              </a:rPr>
              <a:t>Handels är ett fackförbund som skulle passa för ens yrke</a:t>
            </a:r>
          </a:p>
          <a:p>
            <a:endParaRPr lang="sv-SE" sz="1100" b="1" dirty="0">
              <a:solidFill>
                <a:schemeClr val="tx1"/>
              </a:solidFill>
            </a:endParaRPr>
          </a:p>
          <a:p>
            <a:r>
              <a:rPr lang="sv-SE" sz="1100" b="1" dirty="0">
                <a:solidFill>
                  <a:schemeClr val="tx1"/>
                </a:solidFill>
              </a:rPr>
              <a:t>Målgruppen i siffror (%)</a:t>
            </a:r>
            <a:br>
              <a:rPr lang="sv-SE" sz="1100" b="1" dirty="0">
                <a:solidFill>
                  <a:schemeClr val="tx1"/>
                </a:solidFill>
              </a:rPr>
            </a:br>
            <a:endParaRPr lang="sv-SE" sz="1100" b="1" dirty="0">
              <a:solidFill>
                <a:schemeClr val="tx1"/>
              </a:solidFill>
            </a:endParaRPr>
          </a:p>
          <a:p>
            <a:endParaRPr lang="sv-SE" sz="1100" b="1" dirty="0">
              <a:solidFill>
                <a:schemeClr val="tx1"/>
              </a:solidFill>
            </a:endParaRPr>
          </a:p>
        </p:txBody>
      </p:sp>
      <p:graphicFrame>
        <p:nvGraphicFramePr>
          <p:cNvPr id="11" name="Platshållare för innehåll 8">
            <a:extLst>
              <a:ext uri="{FF2B5EF4-FFF2-40B4-BE49-F238E27FC236}">
                <a16:creationId xmlns:a16="http://schemas.microsoft.com/office/drawing/2014/main" id="{BFC30131-525D-0635-92BC-59B370EE1299}"/>
              </a:ext>
            </a:extLst>
          </p:cNvPr>
          <p:cNvGraphicFramePr>
            <a:graphicFrameLocks/>
          </p:cNvGraphicFramePr>
          <p:nvPr>
            <p:extLst>
              <p:ext uri="{D42A27DB-BD31-4B8C-83A1-F6EECF244321}">
                <p14:modId xmlns:p14="http://schemas.microsoft.com/office/powerpoint/2010/main" val="3406650568"/>
              </p:ext>
            </p:extLst>
          </p:nvPr>
        </p:nvGraphicFramePr>
        <p:xfrm>
          <a:off x="6696075" y="3101076"/>
          <a:ext cx="4079017" cy="22288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4657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1F90F7-CADF-A486-B228-75C9FCF32678}"/>
              </a:ext>
            </a:extLst>
          </p:cNvPr>
          <p:cNvSpPr>
            <a:spLocks noGrp="1"/>
          </p:cNvSpPr>
          <p:nvPr>
            <p:ph type="body" sz="quarter" idx="19"/>
          </p:nvPr>
        </p:nvSpPr>
        <p:spPr/>
        <p:txBody>
          <a:bodyPr/>
          <a:lstStyle/>
          <a:p>
            <a:r>
              <a:rPr lang="sv-SE" dirty="0"/>
              <a:t>Var sjunde yrkesarbetande har utsatts för sexuella trakasserier under de senaste 12 månaderna. Andelen är inte densamma när vi tittar på olika undergrupper, som unga, visstidsanställda eller de med utländsk härkomst. </a:t>
            </a:r>
          </a:p>
        </p:txBody>
      </p:sp>
      <p:sp>
        <p:nvSpPr>
          <p:cNvPr id="3" name="Slide Number Placeholder 2">
            <a:extLst>
              <a:ext uri="{FF2B5EF4-FFF2-40B4-BE49-F238E27FC236}">
                <a16:creationId xmlns:a16="http://schemas.microsoft.com/office/drawing/2014/main" id="{DA226A3E-A798-F40E-6EEE-009E836E4FFB}"/>
              </a:ext>
            </a:extLst>
          </p:cNvPr>
          <p:cNvSpPr>
            <a:spLocks noGrp="1"/>
          </p:cNvSpPr>
          <p:nvPr>
            <p:ph type="sldNum" sz="quarter" idx="21"/>
          </p:nvPr>
        </p:nvSpPr>
        <p:spPr/>
        <p:txBody>
          <a:bodyPr/>
          <a:lstStyle/>
          <a:p>
            <a:fld id="{63DCA5C9-2E11-4C67-86EB-AE1DE127DC64}" type="slidenum">
              <a:rPr lang="en-US" smtClean="0"/>
              <a:pPr/>
              <a:t>5</a:t>
            </a:fld>
            <a:endParaRPr lang="en-US"/>
          </a:p>
        </p:txBody>
      </p:sp>
      <p:sp>
        <p:nvSpPr>
          <p:cNvPr id="4" name="Text Placeholder 3">
            <a:extLst>
              <a:ext uri="{FF2B5EF4-FFF2-40B4-BE49-F238E27FC236}">
                <a16:creationId xmlns:a16="http://schemas.microsoft.com/office/drawing/2014/main" id="{CFEFAB7F-B86E-08EA-CC4D-286211268022}"/>
              </a:ext>
            </a:extLst>
          </p:cNvPr>
          <p:cNvSpPr>
            <a:spLocks noGrp="1"/>
          </p:cNvSpPr>
          <p:nvPr>
            <p:ph type="body" sz="quarter" idx="22"/>
          </p:nvPr>
        </p:nvSpPr>
        <p:spPr/>
        <p:txBody>
          <a:bodyPr/>
          <a:lstStyle/>
          <a:p>
            <a:endParaRPr lang="sv-SE"/>
          </a:p>
        </p:txBody>
      </p:sp>
      <p:sp>
        <p:nvSpPr>
          <p:cNvPr id="5" name="Footer Placeholder 4">
            <a:extLst>
              <a:ext uri="{FF2B5EF4-FFF2-40B4-BE49-F238E27FC236}">
                <a16:creationId xmlns:a16="http://schemas.microsoft.com/office/drawing/2014/main" id="{47E9740D-2E84-D6AB-7326-1DBE8010CED6}"/>
              </a:ext>
            </a:extLst>
          </p:cNvPr>
          <p:cNvSpPr>
            <a:spLocks noGrp="1"/>
          </p:cNvSpPr>
          <p:nvPr>
            <p:ph type="ftr" sz="quarter" idx="20"/>
          </p:nvPr>
        </p:nvSpPr>
        <p:spPr/>
        <p:txBody>
          <a:bodyPr/>
          <a:lstStyle/>
          <a:p>
            <a:pPr lvl="8"/>
            <a:r>
              <a:rPr lang="en-US"/>
              <a:t>Trakasseribarometern 2024</a:t>
            </a:r>
            <a:endParaRPr lang="en-US" dirty="0"/>
          </a:p>
        </p:txBody>
      </p:sp>
      <p:sp>
        <p:nvSpPr>
          <p:cNvPr id="6" name="Date Placeholder 5">
            <a:extLst>
              <a:ext uri="{FF2B5EF4-FFF2-40B4-BE49-F238E27FC236}">
                <a16:creationId xmlns:a16="http://schemas.microsoft.com/office/drawing/2014/main" id="{AF19AF85-C383-E872-94A0-ED85EDFD1A4C}"/>
              </a:ext>
            </a:extLst>
          </p:cNvPr>
          <p:cNvSpPr>
            <a:spLocks noGrp="1"/>
          </p:cNvSpPr>
          <p:nvPr>
            <p:ph type="dt" sz="half" idx="23"/>
          </p:nvPr>
        </p:nvSpPr>
        <p:spPr/>
        <p:txBody>
          <a:bodyPr/>
          <a:lstStyle/>
          <a:p>
            <a:r>
              <a:rPr lang="sv-SE"/>
              <a:t>September 2024</a:t>
            </a:r>
            <a:endParaRPr lang="en-US"/>
          </a:p>
        </p:txBody>
      </p:sp>
      <p:sp>
        <p:nvSpPr>
          <p:cNvPr id="7" name="Text Placeholder 6">
            <a:extLst>
              <a:ext uri="{FF2B5EF4-FFF2-40B4-BE49-F238E27FC236}">
                <a16:creationId xmlns:a16="http://schemas.microsoft.com/office/drawing/2014/main" id="{E018C715-05F7-8D24-A7F9-AF053A7E38C2}"/>
              </a:ext>
            </a:extLst>
          </p:cNvPr>
          <p:cNvSpPr>
            <a:spLocks noGrp="1"/>
          </p:cNvSpPr>
          <p:nvPr>
            <p:ph type="body" sz="quarter" idx="28"/>
          </p:nvPr>
        </p:nvSpPr>
        <p:spPr/>
        <p:txBody>
          <a:bodyPr/>
          <a:lstStyle/>
          <a:p>
            <a:r>
              <a:rPr lang="sv-SE" dirty="0"/>
              <a:t>De som utsatts för sexuella trakasserier</a:t>
            </a:r>
          </a:p>
        </p:txBody>
      </p:sp>
    </p:spTree>
    <p:extLst>
      <p:ext uri="{BB962C8B-B14F-4D97-AF65-F5344CB8AC3E}">
        <p14:creationId xmlns:p14="http://schemas.microsoft.com/office/powerpoint/2010/main" val="2638761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6CC2E4-DBEE-A69F-FDF6-DAA16F2EB619}"/>
              </a:ext>
            </a:extLst>
          </p:cNvPr>
          <p:cNvSpPr>
            <a:spLocks noGrp="1"/>
          </p:cNvSpPr>
          <p:nvPr>
            <p:ph type="body" sz="quarter" idx="22"/>
          </p:nvPr>
        </p:nvSpPr>
        <p:spPr>
          <a:xfrm>
            <a:off x="460374" y="1064176"/>
            <a:ext cx="9797723" cy="615553"/>
          </a:xfrm>
        </p:spPr>
        <p:txBody>
          <a:bodyPr/>
          <a:lstStyle/>
          <a:p>
            <a:r>
              <a:rPr lang="sv-SE" dirty="0"/>
              <a:t>Fördjupning för Handels: Utsatt för sexuella trakasserier senaste 12 månaderna</a:t>
            </a:r>
          </a:p>
        </p:txBody>
      </p:sp>
      <p:sp>
        <p:nvSpPr>
          <p:cNvPr id="3" name="Slide Number Placeholder 2">
            <a:extLst>
              <a:ext uri="{FF2B5EF4-FFF2-40B4-BE49-F238E27FC236}">
                <a16:creationId xmlns:a16="http://schemas.microsoft.com/office/drawing/2014/main" id="{FC5E2217-ACC1-F33B-FC33-40281A41C843}"/>
              </a:ext>
            </a:extLst>
          </p:cNvPr>
          <p:cNvSpPr>
            <a:spLocks noGrp="1"/>
          </p:cNvSpPr>
          <p:nvPr>
            <p:ph type="sldNum" sz="quarter" idx="16"/>
          </p:nvPr>
        </p:nvSpPr>
        <p:spPr/>
        <p:txBody>
          <a:bodyPr/>
          <a:lstStyle/>
          <a:p>
            <a:fld id="{63DCA5C9-2E11-4C67-86EB-AE1DE127DC64}" type="slidenum">
              <a:rPr lang="en-US" smtClean="0"/>
              <a:pPr/>
              <a:t>6</a:t>
            </a:fld>
            <a:endParaRPr lang="en-US"/>
          </a:p>
        </p:txBody>
      </p:sp>
      <p:sp>
        <p:nvSpPr>
          <p:cNvPr id="4" name="Footer Placeholder 3">
            <a:extLst>
              <a:ext uri="{FF2B5EF4-FFF2-40B4-BE49-F238E27FC236}">
                <a16:creationId xmlns:a16="http://schemas.microsoft.com/office/drawing/2014/main" id="{B62203EB-B49D-120E-2599-652EE90F3D35}"/>
              </a:ext>
            </a:extLst>
          </p:cNvPr>
          <p:cNvSpPr>
            <a:spLocks noGrp="1"/>
          </p:cNvSpPr>
          <p:nvPr>
            <p:ph type="ftr" sz="quarter" idx="23"/>
          </p:nvPr>
        </p:nvSpPr>
        <p:spPr/>
        <p:txBody>
          <a:bodyPr/>
          <a:lstStyle/>
          <a:p>
            <a:r>
              <a:rPr lang="en-US" dirty="0" err="1"/>
              <a:t>Trakasseribarometern</a:t>
            </a:r>
            <a:r>
              <a:rPr lang="en-US" dirty="0"/>
              <a:t> 2024</a:t>
            </a:r>
          </a:p>
        </p:txBody>
      </p:sp>
      <p:sp>
        <p:nvSpPr>
          <p:cNvPr id="5" name="Title 4">
            <a:extLst>
              <a:ext uri="{FF2B5EF4-FFF2-40B4-BE49-F238E27FC236}">
                <a16:creationId xmlns:a16="http://schemas.microsoft.com/office/drawing/2014/main" id="{645B4763-A2BE-E118-F518-C165166D9A67}"/>
              </a:ext>
            </a:extLst>
          </p:cNvPr>
          <p:cNvSpPr>
            <a:spLocks noGrp="1"/>
          </p:cNvSpPr>
          <p:nvPr>
            <p:ph type="title"/>
          </p:nvPr>
        </p:nvSpPr>
        <p:spPr>
          <a:xfrm>
            <a:off x="460374" y="419101"/>
            <a:ext cx="11268076" cy="584775"/>
          </a:xfrm>
        </p:spPr>
        <p:txBody>
          <a:bodyPr/>
          <a:lstStyle/>
          <a:p>
            <a:r>
              <a:rPr lang="sv-SE" dirty="0"/>
              <a:t>Högre utsatthet för sexuella trakasserier i Handels målgrupp</a:t>
            </a:r>
          </a:p>
        </p:txBody>
      </p:sp>
      <p:sp>
        <p:nvSpPr>
          <p:cNvPr id="6" name="Date Placeholder 5">
            <a:extLst>
              <a:ext uri="{FF2B5EF4-FFF2-40B4-BE49-F238E27FC236}">
                <a16:creationId xmlns:a16="http://schemas.microsoft.com/office/drawing/2014/main" id="{7A064531-EE4B-7445-4B80-2B2270E30DB6}"/>
              </a:ext>
            </a:extLst>
          </p:cNvPr>
          <p:cNvSpPr>
            <a:spLocks noGrp="1"/>
          </p:cNvSpPr>
          <p:nvPr>
            <p:ph type="dt" sz="half" idx="24"/>
          </p:nvPr>
        </p:nvSpPr>
        <p:spPr/>
        <p:txBody>
          <a:bodyPr/>
          <a:lstStyle/>
          <a:p>
            <a:r>
              <a:rPr lang="sv-SE"/>
              <a:t>September 2024</a:t>
            </a:r>
            <a:endParaRPr lang="en-US"/>
          </a:p>
        </p:txBody>
      </p:sp>
      <p:sp>
        <p:nvSpPr>
          <p:cNvPr id="7" name="Text Placeholder 6">
            <a:extLst>
              <a:ext uri="{FF2B5EF4-FFF2-40B4-BE49-F238E27FC236}">
                <a16:creationId xmlns:a16="http://schemas.microsoft.com/office/drawing/2014/main" id="{78A73196-0F55-3F71-D9CF-A7F0A537A4E6}"/>
              </a:ext>
            </a:extLst>
          </p:cNvPr>
          <p:cNvSpPr>
            <a:spLocks noGrp="1"/>
          </p:cNvSpPr>
          <p:nvPr>
            <p:ph type="body" sz="quarter" idx="26"/>
          </p:nvPr>
        </p:nvSpPr>
        <p:spPr/>
        <p:txBody>
          <a:bodyPr/>
          <a:lstStyle/>
          <a:p>
            <a:endParaRPr lang="sv-SE"/>
          </a:p>
        </p:txBody>
      </p:sp>
      <p:sp>
        <p:nvSpPr>
          <p:cNvPr id="15" name="Content Placeholder 1">
            <a:extLst>
              <a:ext uri="{FF2B5EF4-FFF2-40B4-BE49-F238E27FC236}">
                <a16:creationId xmlns:a16="http://schemas.microsoft.com/office/drawing/2014/main" id="{F643CB01-1A24-90C2-3045-9C2EDF12E507}"/>
              </a:ext>
            </a:extLst>
          </p:cNvPr>
          <p:cNvSpPr txBox="1">
            <a:spLocks/>
          </p:cNvSpPr>
          <p:nvPr/>
        </p:nvSpPr>
        <p:spPr>
          <a:xfrm>
            <a:off x="460374" y="4671192"/>
            <a:ext cx="5278274" cy="1645526"/>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lvl="2" indent="-1800">
              <a:buNone/>
            </a:pPr>
            <a:r>
              <a:rPr lang="sv-SE" sz="1200" b="1" dirty="0"/>
              <a:t>Handels målgrupp är i högre grad utsatt för sexuella trakasserier än totalen</a:t>
            </a:r>
            <a:r>
              <a:rPr lang="sv-SE" sz="1200" dirty="0"/>
              <a:t>. Det hänger ihop med flera faktorer:</a:t>
            </a:r>
          </a:p>
          <a:p>
            <a:pPr lvl="2">
              <a:spcAft>
                <a:spcPts val="300"/>
              </a:spcAft>
            </a:pPr>
            <a:r>
              <a:rPr lang="sv-SE" sz="1200" dirty="0"/>
              <a:t>Var tredje Handels-svar (35%) är från en person som är 18-29 år. Det är väsentligen fler unga än i hela undersökningen, där bara var fjärde tillhör de yngsta (24%). </a:t>
            </a:r>
          </a:p>
          <a:p>
            <a:pPr lvl="2">
              <a:spcAft>
                <a:spcPts val="300"/>
              </a:spcAft>
            </a:pPr>
            <a:r>
              <a:rPr lang="sv-SE" sz="1200" dirty="0"/>
              <a:t>Handels målgrupp sticker också ut eftersom de i större utsträckning är kvinnor (54% jämfört med totalen 49%). </a:t>
            </a:r>
          </a:p>
          <a:p>
            <a:pPr marL="0" lvl="2" indent="-1800">
              <a:buNone/>
            </a:pPr>
            <a:r>
              <a:rPr lang="sv-SE" sz="1200" dirty="0"/>
              <a:t>Att vara ung och kvinna innebär i sig en </a:t>
            </a:r>
            <a:r>
              <a:rPr lang="sv-SE" sz="1200" b="1" dirty="0"/>
              <a:t>ökad risk för utsatthet</a:t>
            </a:r>
            <a:r>
              <a:rPr lang="sv-SE" sz="1200" dirty="0"/>
              <a:t>. </a:t>
            </a:r>
            <a:endParaRPr lang="sv-SE" sz="800" dirty="0"/>
          </a:p>
        </p:txBody>
      </p:sp>
      <p:graphicFrame>
        <p:nvGraphicFramePr>
          <p:cNvPr id="10" name="Tabell 14">
            <a:extLst>
              <a:ext uri="{FF2B5EF4-FFF2-40B4-BE49-F238E27FC236}">
                <a16:creationId xmlns:a16="http://schemas.microsoft.com/office/drawing/2014/main" id="{4D1D99DD-78D7-4170-C071-CA946F0EB4D3}"/>
              </a:ext>
            </a:extLst>
          </p:cNvPr>
          <p:cNvGraphicFramePr>
            <a:graphicFrameLocks noGrp="1"/>
          </p:cNvGraphicFramePr>
          <p:nvPr>
            <p:extLst>
              <p:ext uri="{D42A27DB-BD31-4B8C-83A1-F6EECF244321}">
                <p14:modId xmlns:p14="http://schemas.microsoft.com/office/powerpoint/2010/main" val="803955976"/>
              </p:ext>
            </p:extLst>
          </p:nvPr>
        </p:nvGraphicFramePr>
        <p:xfrm>
          <a:off x="359837" y="2843022"/>
          <a:ext cx="1485896" cy="804662"/>
        </p:xfrm>
        <a:graphic>
          <a:graphicData uri="http://schemas.openxmlformats.org/drawingml/2006/table">
            <a:tbl>
              <a:tblPr firstRow="1" bandRow="1">
                <a:tableStyleId>{2D5ABB26-0587-4C30-8999-92F81FD0307C}</a:tableStyleId>
              </a:tblPr>
              <a:tblGrid>
                <a:gridCol w="1485896">
                  <a:extLst>
                    <a:ext uri="{9D8B030D-6E8A-4147-A177-3AD203B41FA5}">
                      <a16:colId xmlns:a16="http://schemas.microsoft.com/office/drawing/2014/main" val="971405914"/>
                    </a:ext>
                  </a:extLst>
                </a:gridCol>
              </a:tblGrid>
              <a:tr h="804662">
                <a:tc>
                  <a:txBody>
                    <a:bodyPr/>
                    <a:lstStyle/>
                    <a:p>
                      <a:pPr algn="l"/>
                      <a:r>
                        <a:rPr lang="sv-SE" sz="1800" b="1" dirty="0">
                          <a:solidFill>
                            <a:schemeClr val="tx1"/>
                          </a:solidFill>
                        </a:rPr>
                        <a:t>2024 alla</a:t>
                      </a:r>
                    </a:p>
                  </a:txBody>
                  <a:tcPr marL="121706" marR="121706" anchor="ctr"/>
                </a:tc>
                <a:extLst>
                  <a:ext uri="{0D108BD9-81ED-4DB2-BD59-A6C34878D82A}">
                    <a16:rowId xmlns:a16="http://schemas.microsoft.com/office/drawing/2014/main" val="3715575088"/>
                  </a:ext>
                </a:extLst>
              </a:tr>
            </a:tbl>
          </a:graphicData>
        </a:graphic>
      </p:graphicFrame>
      <p:sp>
        <p:nvSpPr>
          <p:cNvPr id="18" name="Oval 27">
            <a:extLst>
              <a:ext uri="{FF2B5EF4-FFF2-40B4-BE49-F238E27FC236}">
                <a16:creationId xmlns:a16="http://schemas.microsoft.com/office/drawing/2014/main" id="{3AA563CF-E971-6E2B-4FFC-E2035A379425}"/>
              </a:ext>
            </a:extLst>
          </p:cNvPr>
          <p:cNvSpPr/>
          <p:nvPr/>
        </p:nvSpPr>
        <p:spPr bwMode="auto">
          <a:xfrm>
            <a:off x="1726613" y="2844394"/>
            <a:ext cx="716501" cy="702566"/>
          </a:xfrm>
          <a:prstGeom prst="ellipse">
            <a:avLst/>
          </a:prstGeom>
          <a:solidFill>
            <a:schemeClr val="accent5"/>
          </a:solidFill>
          <a:ln w="19050">
            <a:solidFill>
              <a:schemeClr val="bg1"/>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2000" b="1" dirty="0">
                <a:solidFill>
                  <a:schemeClr val="bg2"/>
                </a:solidFill>
                <a:ea typeface="Roboto" panose="02000000000000000000" pitchFamily="2" charset="0"/>
                <a:cs typeface="Segoe UI" panose="020B0502040204020203" pitchFamily="34" charset="0"/>
              </a:rPr>
              <a:t>14</a:t>
            </a:r>
            <a:r>
              <a:rPr lang="sv-SE" sz="2000" b="1" i="0" dirty="0">
                <a:solidFill>
                  <a:schemeClr val="bg2"/>
                </a:solidFill>
                <a:ea typeface="Roboto" panose="02000000000000000000" pitchFamily="2" charset="0"/>
                <a:cs typeface="Segoe UI" panose="020B0502040204020203" pitchFamily="34" charset="0"/>
              </a:rPr>
              <a:t>%</a:t>
            </a:r>
          </a:p>
        </p:txBody>
      </p:sp>
      <p:graphicFrame>
        <p:nvGraphicFramePr>
          <p:cNvPr id="19" name="Tabell 19">
            <a:extLst>
              <a:ext uri="{FF2B5EF4-FFF2-40B4-BE49-F238E27FC236}">
                <a16:creationId xmlns:a16="http://schemas.microsoft.com/office/drawing/2014/main" id="{587B6E62-B041-3BC6-D147-3CD8A7FF47F6}"/>
              </a:ext>
            </a:extLst>
          </p:cNvPr>
          <p:cNvGraphicFramePr>
            <a:graphicFrameLocks noGrp="1"/>
          </p:cNvGraphicFramePr>
          <p:nvPr>
            <p:extLst>
              <p:ext uri="{D42A27DB-BD31-4B8C-83A1-F6EECF244321}">
                <p14:modId xmlns:p14="http://schemas.microsoft.com/office/powerpoint/2010/main" val="721744388"/>
              </p:ext>
            </p:extLst>
          </p:nvPr>
        </p:nvGraphicFramePr>
        <p:xfrm>
          <a:off x="1203157" y="2290035"/>
          <a:ext cx="10627890" cy="459215"/>
        </p:xfrm>
        <a:graphic>
          <a:graphicData uri="http://schemas.openxmlformats.org/drawingml/2006/table">
            <a:tbl>
              <a:tblPr firstRow="1" bandRow="1">
                <a:tableStyleId>{2D5ABB26-0587-4C30-8999-92F81FD0307C}</a:tableStyleId>
              </a:tblPr>
              <a:tblGrid>
                <a:gridCol w="1771315">
                  <a:extLst>
                    <a:ext uri="{9D8B030D-6E8A-4147-A177-3AD203B41FA5}">
                      <a16:colId xmlns:a16="http://schemas.microsoft.com/office/drawing/2014/main" val="3021955589"/>
                    </a:ext>
                  </a:extLst>
                </a:gridCol>
                <a:gridCol w="1771315">
                  <a:extLst>
                    <a:ext uri="{9D8B030D-6E8A-4147-A177-3AD203B41FA5}">
                      <a16:colId xmlns:a16="http://schemas.microsoft.com/office/drawing/2014/main" val="3681663194"/>
                    </a:ext>
                  </a:extLst>
                </a:gridCol>
                <a:gridCol w="1771315">
                  <a:extLst>
                    <a:ext uri="{9D8B030D-6E8A-4147-A177-3AD203B41FA5}">
                      <a16:colId xmlns:a16="http://schemas.microsoft.com/office/drawing/2014/main" val="44113523"/>
                    </a:ext>
                  </a:extLst>
                </a:gridCol>
                <a:gridCol w="1771315">
                  <a:extLst>
                    <a:ext uri="{9D8B030D-6E8A-4147-A177-3AD203B41FA5}">
                      <a16:colId xmlns:a16="http://schemas.microsoft.com/office/drawing/2014/main" val="2583796181"/>
                    </a:ext>
                  </a:extLst>
                </a:gridCol>
                <a:gridCol w="1771315">
                  <a:extLst>
                    <a:ext uri="{9D8B030D-6E8A-4147-A177-3AD203B41FA5}">
                      <a16:colId xmlns:a16="http://schemas.microsoft.com/office/drawing/2014/main" val="1954279147"/>
                    </a:ext>
                  </a:extLst>
                </a:gridCol>
                <a:gridCol w="1771315">
                  <a:extLst>
                    <a:ext uri="{9D8B030D-6E8A-4147-A177-3AD203B41FA5}">
                      <a16:colId xmlns:a16="http://schemas.microsoft.com/office/drawing/2014/main" val="1171659945"/>
                    </a:ext>
                  </a:extLst>
                </a:gridCol>
              </a:tblGrid>
              <a:tr h="459215">
                <a:tc>
                  <a:txBody>
                    <a:bodyPr/>
                    <a:lstStyle/>
                    <a:p>
                      <a:pPr algn="ctr"/>
                      <a:r>
                        <a:rPr lang="sv-SE" sz="1600" b="1" dirty="0">
                          <a:solidFill>
                            <a:schemeClr val="tx1"/>
                          </a:solidFill>
                        </a:rPr>
                        <a:t>Total</a:t>
                      </a:r>
                    </a:p>
                  </a:txBody>
                  <a:tcPr anchor="ctr"/>
                </a:tc>
                <a:tc>
                  <a:txBody>
                    <a:bodyPr/>
                    <a:lstStyle/>
                    <a:p>
                      <a:pPr algn="ctr"/>
                      <a:r>
                        <a:rPr lang="sv-SE" sz="1600" b="1" dirty="0">
                          <a:solidFill>
                            <a:schemeClr val="tx1"/>
                          </a:solidFill>
                        </a:rPr>
                        <a:t>Kvinnor</a:t>
                      </a:r>
                    </a:p>
                  </a:txBody>
                  <a:tcPr anchor="ctr"/>
                </a:tc>
                <a:tc>
                  <a:txBody>
                    <a:bodyPr/>
                    <a:lstStyle/>
                    <a:p>
                      <a:pPr algn="ctr"/>
                      <a:r>
                        <a:rPr lang="sv-SE" sz="1600" b="1" dirty="0">
                          <a:solidFill>
                            <a:schemeClr val="tx1"/>
                          </a:solidFill>
                        </a:rPr>
                        <a:t>Män</a:t>
                      </a:r>
                    </a:p>
                  </a:txBody>
                  <a:tcPr anchor="ctr"/>
                </a:tc>
                <a:tc>
                  <a:txBody>
                    <a:bodyPr/>
                    <a:lstStyle/>
                    <a:p>
                      <a:pPr algn="ctr"/>
                      <a:r>
                        <a:rPr lang="sv-SE" sz="1600" b="1" dirty="0">
                          <a:solidFill>
                            <a:schemeClr val="tx1"/>
                          </a:solidFill>
                        </a:rPr>
                        <a:t>18-29 år</a:t>
                      </a:r>
                    </a:p>
                  </a:txBody>
                  <a:tcPr anchor="ctr"/>
                </a:tc>
                <a:tc>
                  <a:txBody>
                    <a:bodyPr/>
                    <a:lstStyle/>
                    <a:p>
                      <a:pPr algn="ctr"/>
                      <a:r>
                        <a:rPr lang="sv-SE" sz="1600" b="1" dirty="0">
                          <a:solidFill>
                            <a:schemeClr val="tx1"/>
                          </a:solidFill>
                        </a:rPr>
                        <a:t>30-49 år</a:t>
                      </a:r>
                    </a:p>
                  </a:txBody>
                  <a:tcPr anchor="ctr"/>
                </a:tc>
                <a:tc>
                  <a:txBody>
                    <a:bodyPr/>
                    <a:lstStyle/>
                    <a:p>
                      <a:pPr algn="ctr"/>
                      <a:r>
                        <a:rPr lang="sv-SE" sz="1600" b="1" dirty="0">
                          <a:solidFill>
                            <a:schemeClr val="tx1"/>
                          </a:solidFill>
                        </a:rPr>
                        <a:t>50+ år</a:t>
                      </a:r>
                    </a:p>
                  </a:txBody>
                  <a:tcPr anchor="ctr"/>
                </a:tc>
                <a:extLst>
                  <a:ext uri="{0D108BD9-81ED-4DB2-BD59-A6C34878D82A}">
                    <a16:rowId xmlns:a16="http://schemas.microsoft.com/office/drawing/2014/main" val="4055681155"/>
                  </a:ext>
                </a:extLst>
              </a:tr>
            </a:tbl>
          </a:graphicData>
        </a:graphic>
      </p:graphicFrame>
      <p:sp>
        <p:nvSpPr>
          <p:cNvPr id="20" name="Oval 27">
            <a:extLst>
              <a:ext uri="{FF2B5EF4-FFF2-40B4-BE49-F238E27FC236}">
                <a16:creationId xmlns:a16="http://schemas.microsoft.com/office/drawing/2014/main" id="{F1C40D02-5E1C-6AEF-95AC-4E402635C61E}"/>
              </a:ext>
            </a:extLst>
          </p:cNvPr>
          <p:cNvSpPr/>
          <p:nvPr/>
        </p:nvSpPr>
        <p:spPr bwMode="auto">
          <a:xfrm>
            <a:off x="3494314" y="2846335"/>
            <a:ext cx="716501" cy="702566"/>
          </a:xfrm>
          <a:prstGeom prst="ellipse">
            <a:avLst/>
          </a:prstGeom>
          <a:solidFill>
            <a:schemeClr val="accent5"/>
          </a:solidFill>
          <a:ln w="19050">
            <a:solidFill>
              <a:schemeClr val="bg1"/>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2000" b="1" i="0" dirty="0">
                <a:solidFill>
                  <a:schemeClr val="bg2"/>
                </a:solidFill>
                <a:ea typeface="Roboto" panose="02000000000000000000" pitchFamily="2" charset="0"/>
                <a:cs typeface="Segoe UI" panose="020B0502040204020203" pitchFamily="34" charset="0"/>
              </a:rPr>
              <a:t>15%</a:t>
            </a:r>
          </a:p>
        </p:txBody>
      </p:sp>
      <p:sp>
        <p:nvSpPr>
          <p:cNvPr id="21" name="Oval 27">
            <a:extLst>
              <a:ext uri="{FF2B5EF4-FFF2-40B4-BE49-F238E27FC236}">
                <a16:creationId xmlns:a16="http://schemas.microsoft.com/office/drawing/2014/main" id="{CD8CB611-0872-24F8-E1F6-189CEC66C358}"/>
              </a:ext>
            </a:extLst>
          </p:cNvPr>
          <p:cNvSpPr/>
          <p:nvPr/>
        </p:nvSpPr>
        <p:spPr bwMode="auto">
          <a:xfrm>
            <a:off x="5265199" y="2844394"/>
            <a:ext cx="716501" cy="702566"/>
          </a:xfrm>
          <a:prstGeom prst="ellipse">
            <a:avLst/>
          </a:prstGeom>
          <a:solidFill>
            <a:schemeClr val="accent5"/>
          </a:solidFill>
          <a:ln w="19050">
            <a:solidFill>
              <a:schemeClr val="bg1"/>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2000" b="1" i="0">
                <a:solidFill>
                  <a:schemeClr val="bg2"/>
                </a:solidFill>
                <a:ea typeface="Roboto" panose="02000000000000000000" pitchFamily="2" charset="0"/>
                <a:cs typeface="Segoe UI" panose="020B0502040204020203" pitchFamily="34" charset="0"/>
              </a:rPr>
              <a:t>13%</a:t>
            </a:r>
            <a:endParaRPr lang="sv-SE" sz="2000" b="1" i="0" dirty="0">
              <a:solidFill>
                <a:schemeClr val="bg2"/>
              </a:solidFill>
              <a:ea typeface="Roboto" panose="02000000000000000000" pitchFamily="2" charset="0"/>
              <a:cs typeface="Segoe UI" panose="020B0502040204020203" pitchFamily="34" charset="0"/>
            </a:endParaRPr>
          </a:p>
        </p:txBody>
      </p:sp>
      <p:sp>
        <p:nvSpPr>
          <p:cNvPr id="22" name="Oval 27">
            <a:extLst>
              <a:ext uri="{FF2B5EF4-FFF2-40B4-BE49-F238E27FC236}">
                <a16:creationId xmlns:a16="http://schemas.microsoft.com/office/drawing/2014/main" id="{BABADE8D-14EA-45E8-4D54-37E6A080F973}"/>
              </a:ext>
            </a:extLst>
          </p:cNvPr>
          <p:cNvSpPr/>
          <p:nvPr/>
        </p:nvSpPr>
        <p:spPr bwMode="auto">
          <a:xfrm>
            <a:off x="7036082" y="2844394"/>
            <a:ext cx="716501" cy="702566"/>
          </a:xfrm>
          <a:prstGeom prst="ellipse">
            <a:avLst/>
          </a:prstGeom>
          <a:solidFill>
            <a:schemeClr val="accent5"/>
          </a:solidFill>
          <a:ln w="19050">
            <a:solidFill>
              <a:schemeClr val="bg1"/>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2000" b="1" i="0">
                <a:solidFill>
                  <a:schemeClr val="bg2"/>
                </a:solidFill>
                <a:ea typeface="Roboto" panose="02000000000000000000" pitchFamily="2" charset="0"/>
                <a:cs typeface="Segoe UI" panose="020B0502040204020203" pitchFamily="34" charset="0"/>
              </a:rPr>
              <a:t>21%</a:t>
            </a:r>
            <a:endParaRPr lang="sv-SE" sz="2000" b="1" i="0" dirty="0">
              <a:solidFill>
                <a:schemeClr val="bg2"/>
              </a:solidFill>
              <a:ea typeface="Roboto" panose="02000000000000000000" pitchFamily="2" charset="0"/>
              <a:cs typeface="Segoe UI" panose="020B0502040204020203" pitchFamily="34" charset="0"/>
            </a:endParaRPr>
          </a:p>
        </p:txBody>
      </p:sp>
      <p:sp>
        <p:nvSpPr>
          <p:cNvPr id="23" name="Oval 27">
            <a:extLst>
              <a:ext uri="{FF2B5EF4-FFF2-40B4-BE49-F238E27FC236}">
                <a16:creationId xmlns:a16="http://schemas.microsoft.com/office/drawing/2014/main" id="{40EDCC61-F1C7-841C-C06F-3B7EFEDA5D5D}"/>
              </a:ext>
            </a:extLst>
          </p:cNvPr>
          <p:cNvSpPr/>
          <p:nvPr/>
        </p:nvSpPr>
        <p:spPr bwMode="auto">
          <a:xfrm>
            <a:off x="8807974" y="2844394"/>
            <a:ext cx="716501" cy="702566"/>
          </a:xfrm>
          <a:prstGeom prst="ellipse">
            <a:avLst/>
          </a:prstGeom>
          <a:solidFill>
            <a:schemeClr val="accent5"/>
          </a:solidFill>
          <a:ln w="19050">
            <a:solidFill>
              <a:schemeClr val="bg1"/>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2000" b="1" i="0">
                <a:solidFill>
                  <a:schemeClr val="bg2"/>
                </a:solidFill>
                <a:ea typeface="Roboto" panose="02000000000000000000" pitchFamily="2" charset="0"/>
                <a:cs typeface="Segoe UI" panose="020B0502040204020203" pitchFamily="34" charset="0"/>
              </a:rPr>
              <a:t>13%</a:t>
            </a:r>
            <a:endParaRPr lang="sv-SE" sz="2000" b="1" i="0" dirty="0">
              <a:solidFill>
                <a:schemeClr val="bg2"/>
              </a:solidFill>
              <a:ea typeface="Roboto" panose="02000000000000000000" pitchFamily="2" charset="0"/>
              <a:cs typeface="Segoe UI" panose="020B0502040204020203" pitchFamily="34" charset="0"/>
            </a:endParaRPr>
          </a:p>
        </p:txBody>
      </p:sp>
      <p:sp>
        <p:nvSpPr>
          <p:cNvPr id="24" name="Oval 27">
            <a:extLst>
              <a:ext uri="{FF2B5EF4-FFF2-40B4-BE49-F238E27FC236}">
                <a16:creationId xmlns:a16="http://schemas.microsoft.com/office/drawing/2014/main" id="{C9468F56-9AC9-8212-1198-9E98C3D93111}"/>
              </a:ext>
            </a:extLst>
          </p:cNvPr>
          <p:cNvSpPr/>
          <p:nvPr/>
        </p:nvSpPr>
        <p:spPr bwMode="auto">
          <a:xfrm>
            <a:off x="10579864" y="2844394"/>
            <a:ext cx="716501" cy="702566"/>
          </a:xfrm>
          <a:prstGeom prst="ellipse">
            <a:avLst/>
          </a:prstGeom>
          <a:solidFill>
            <a:schemeClr val="accent5"/>
          </a:solidFill>
          <a:ln w="19050">
            <a:solidFill>
              <a:schemeClr val="bg1"/>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2000" b="1" i="0">
                <a:solidFill>
                  <a:schemeClr val="bg2"/>
                </a:solidFill>
                <a:ea typeface="Roboto" panose="02000000000000000000" pitchFamily="2" charset="0"/>
                <a:cs typeface="Segoe UI" panose="020B0502040204020203" pitchFamily="34" charset="0"/>
              </a:rPr>
              <a:t>9%</a:t>
            </a:r>
            <a:endParaRPr lang="sv-SE" sz="2000" b="1" i="0" dirty="0">
              <a:solidFill>
                <a:schemeClr val="bg2"/>
              </a:solidFill>
              <a:ea typeface="Roboto" panose="02000000000000000000" pitchFamily="2" charset="0"/>
              <a:cs typeface="Segoe UI" panose="020B0502040204020203" pitchFamily="34" charset="0"/>
            </a:endParaRPr>
          </a:p>
        </p:txBody>
      </p:sp>
      <p:graphicFrame>
        <p:nvGraphicFramePr>
          <p:cNvPr id="25" name="Tabell 14">
            <a:extLst>
              <a:ext uri="{FF2B5EF4-FFF2-40B4-BE49-F238E27FC236}">
                <a16:creationId xmlns:a16="http://schemas.microsoft.com/office/drawing/2014/main" id="{8B67AC23-9216-4FD4-AA0B-4FF9E6F51106}"/>
              </a:ext>
            </a:extLst>
          </p:cNvPr>
          <p:cNvGraphicFramePr>
            <a:graphicFrameLocks noGrp="1"/>
          </p:cNvGraphicFramePr>
          <p:nvPr>
            <p:extLst>
              <p:ext uri="{D42A27DB-BD31-4B8C-83A1-F6EECF244321}">
                <p14:modId xmlns:p14="http://schemas.microsoft.com/office/powerpoint/2010/main" val="3926211550"/>
              </p:ext>
            </p:extLst>
          </p:nvPr>
        </p:nvGraphicFramePr>
        <p:xfrm>
          <a:off x="402757" y="3564788"/>
          <a:ext cx="1161111" cy="804662"/>
        </p:xfrm>
        <a:graphic>
          <a:graphicData uri="http://schemas.openxmlformats.org/drawingml/2006/table">
            <a:tbl>
              <a:tblPr firstRow="1" bandRow="1">
                <a:tableStyleId>{2D5ABB26-0587-4C30-8999-92F81FD0307C}</a:tableStyleId>
              </a:tblPr>
              <a:tblGrid>
                <a:gridCol w="1161111">
                  <a:extLst>
                    <a:ext uri="{9D8B030D-6E8A-4147-A177-3AD203B41FA5}">
                      <a16:colId xmlns:a16="http://schemas.microsoft.com/office/drawing/2014/main" val="971405914"/>
                    </a:ext>
                  </a:extLst>
                </a:gridCol>
              </a:tblGrid>
              <a:tr h="804662">
                <a:tc>
                  <a:txBody>
                    <a:bodyPr/>
                    <a:lstStyle/>
                    <a:p>
                      <a:pPr algn="l"/>
                      <a:r>
                        <a:rPr lang="sv-SE" sz="1800" b="1" dirty="0">
                          <a:solidFill>
                            <a:schemeClr val="tx1"/>
                          </a:solidFill>
                        </a:rPr>
                        <a:t>Handels</a:t>
                      </a:r>
                    </a:p>
                  </a:txBody>
                  <a:tcPr marL="121706" marR="121706" anchor="ctr"/>
                </a:tc>
                <a:extLst>
                  <a:ext uri="{0D108BD9-81ED-4DB2-BD59-A6C34878D82A}">
                    <a16:rowId xmlns:a16="http://schemas.microsoft.com/office/drawing/2014/main" val="3715575088"/>
                  </a:ext>
                </a:extLst>
              </a:tr>
            </a:tbl>
          </a:graphicData>
        </a:graphic>
      </p:graphicFrame>
      <p:sp>
        <p:nvSpPr>
          <p:cNvPr id="26" name="Oval 27">
            <a:extLst>
              <a:ext uri="{FF2B5EF4-FFF2-40B4-BE49-F238E27FC236}">
                <a16:creationId xmlns:a16="http://schemas.microsoft.com/office/drawing/2014/main" id="{70B047C6-5580-68B9-48EC-3170A355B647}"/>
              </a:ext>
            </a:extLst>
          </p:cNvPr>
          <p:cNvSpPr/>
          <p:nvPr/>
        </p:nvSpPr>
        <p:spPr bwMode="auto">
          <a:xfrm>
            <a:off x="1726613" y="3594983"/>
            <a:ext cx="716501" cy="702566"/>
          </a:xfrm>
          <a:prstGeom prst="ellipse">
            <a:avLst/>
          </a:prstGeom>
          <a:solidFill>
            <a:schemeClr val="accent1"/>
          </a:solidFill>
          <a:ln w="19050">
            <a:solidFill>
              <a:schemeClr val="bg1"/>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2000" b="1" i="0" dirty="0">
                <a:ea typeface="Roboto" panose="02000000000000000000" pitchFamily="2" charset="0"/>
                <a:cs typeface="Segoe UI" panose="020B0502040204020203" pitchFamily="34" charset="0"/>
              </a:rPr>
              <a:t>20%</a:t>
            </a:r>
          </a:p>
        </p:txBody>
      </p:sp>
      <p:sp>
        <p:nvSpPr>
          <p:cNvPr id="27" name="Oval 27">
            <a:extLst>
              <a:ext uri="{FF2B5EF4-FFF2-40B4-BE49-F238E27FC236}">
                <a16:creationId xmlns:a16="http://schemas.microsoft.com/office/drawing/2014/main" id="{094BCFBF-3CA9-8D25-5DDC-053ADB9E2406}"/>
              </a:ext>
            </a:extLst>
          </p:cNvPr>
          <p:cNvSpPr/>
          <p:nvPr/>
        </p:nvSpPr>
        <p:spPr bwMode="auto">
          <a:xfrm>
            <a:off x="3494313" y="3588944"/>
            <a:ext cx="716501" cy="702566"/>
          </a:xfrm>
          <a:prstGeom prst="ellipse">
            <a:avLst/>
          </a:prstGeom>
          <a:solidFill>
            <a:schemeClr val="accent1"/>
          </a:solidFill>
          <a:ln w="19050">
            <a:solidFill>
              <a:schemeClr val="bg1"/>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2000" b="1" dirty="0">
                <a:ea typeface="Roboto" panose="02000000000000000000" pitchFamily="2" charset="0"/>
                <a:cs typeface="Segoe UI" panose="020B0502040204020203" pitchFamily="34" charset="0"/>
              </a:rPr>
              <a:t>23</a:t>
            </a:r>
            <a:r>
              <a:rPr lang="sv-SE" sz="2000" b="1" i="0" dirty="0">
                <a:ea typeface="Roboto" panose="02000000000000000000" pitchFamily="2" charset="0"/>
                <a:cs typeface="Segoe UI" panose="020B0502040204020203" pitchFamily="34" charset="0"/>
              </a:rPr>
              <a:t>%</a:t>
            </a:r>
          </a:p>
        </p:txBody>
      </p:sp>
      <p:sp>
        <p:nvSpPr>
          <p:cNvPr id="28" name="Oval 27">
            <a:extLst>
              <a:ext uri="{FF2B5EF4-FFF2-40B4-BE49-F238E27FC236}">
                <a16:creationId xmlns:a16="http://schemas.microsoft.com/office/drawing/2014/main" id="{02C04B8B-80A3-EBE1-DCF3-86CC79A1A062}"/>
              </a:ext>
            </a:extLst>
          </p:cNvPr>
          <p:cNvSpPr/>
          <p:nvPr/>
        </p:nvSpPr>
        <p:spPr bwMode="auto">
          <a:xfrm>
            <a:off x="5262013" y="3582905"/>
            <a:ext cx="716501" cy="702566"/>
          </a:xfrm>
          <a:prstGeom prst="ellipse">
            <a:avLst/>
          </a:prstGeom>
          <a:solidFill>
            <a:schemeClr val="accent1"/>
          </a:solidFill>
          <a:ln w="19050">
            <a:solidFill>
              <a:schemeClr val="bg1"/>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2000" b="1" i="0" dirty="0">
                <a:ea typeface="Roboto" panose="02000000000000000000" pitchFamily="2" charset="0"/>
                <a:cs typeface="Segoe UI" panose="020B0502040204020203" pitchFamily="34" charset="0"/>
              </a:rPr>
              <a:t>1</a:t>
            </a:r>
            <a:r>
              <a:rPr lang="sv-SE" sz="2000" b="1" dirty="0">
                <a:ea typeface="Roboto" panose="02000000000000000000" pitchFamily="2" charset="0"/>
                <a:cs typeface="Segoe UI" panose="020B0502040204020203" pitchFamily="34" charset="0"/>
              </a:rPr>
              <a:t>6</a:t>
            </a:r>
            <a:r>
              <a:rPr lang="sv-SE" sz="2000" b="1" i="0" dirty="0">
                <a:ea typeface="Roboto" panose="02000000000000000000" pitchFamily="2" charset="0"/>
                <a:cs typeface="Segoe UI" panose="020B0502040204020203" pitchFamily="34" charset="0"/>
              </a:rPr>
              <a:t>%</a:t>
            </a:r>
          </a:p>
        </p:txBody>
      </p:sp>
      <p:sp>
        <p:nvSpPr>
          <p:cNvPr id="29" name="Oval 28">
            <a:extLst>
              <a:ext uri="{FF2B5EF4-FFF2-40B4-BE49-F238E27FC236}">
                <a16:creationId xmlns:a16="http://schemas.microsoft.com/office/drawing/2014/main" id="{D5A68A1E-4333-9C72-7586-FCE43CFF0B31}"/>
              </a:ext>
            </a:extLst>
          </p:cNvPr>
          <p:cNvSpPr/>
          <p:nvPr/>
        </p:nvSpPr>
        <p:spPr bwMode="auto">
          <a:xfrm>
            <a:off x="7029713" y="3576866"/>
            <a:ext cx="716501" cy="702566"/>
          </a:xfrm>
          <a:prstGeom prst="ellipse">
            <a:avLst/>
          </a:prstGeom>
          <a:solidFill>
            <a:schemeClr val="accent1"/>
          </a:solidFill>
          <a:ln w="19050">
            <a:solidFill>
              <a:schemeClr val="bg1"/>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2000" b="1" i="0" dirty="0">
                <a:ea typeface="Roboto" panose="02000000000000000000" pitchFamily="2" charset="0"/>
                <a:cs typeface="Segoe UI" panose="020B0502040204020203" pitchFamily="34" charset="0"/>
              </a:rPr>
              <a:t>31%</a:t>
            </a:r>
          </a:p>
        </p:txBody>
      </p:sp>
      <p:sp>
        <p:nvSpPr>
          <p:cNvPr id="30" name="Oval 29">
            <a:extLst>
              <a:ext uri="{FF2B5EF4-FFF2-40B4-BE49-F238E27FC236}">
                <a16:creationId xmlns:a16="http://schemas.microsoft.com/office/drawing/2014/main" id="{E5BDCC7E-316B-1429-F688-3E403DA46293}"/>
              </a:ext>
            </a:extLst>
          </p:cNvPr>
          <p:cNvSpPr/>
          <p:nvPr/>
        </p:nvSpPr>
        <p:spPr bwMode="auto">
          <a:xfrm>
            <a:off x="8797413" y="3570827"/>
            <a:ext cx="716501" cy="702566"/>
          </a:xfrm>
          <a:prstGeom prst="ellipse">
            <a:avLst/>
          </a:prstGeom>
          <a:solidFill>
            <a:schemeClr val="accent1"/>
          </a:solidFill>
          <a:ln w="19050">
            <a:solidFill>
              <a:schemeClr val="bg1"/>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2000" b="1" i="0" dirty="0">
                <a:ea typeface="Roboto" panose="02000000000000000000" pitchFamily="2" charset="0"/>
                <a:cs typeface="Segoe UI" panose="020B0502040204020203" pitchFamily="34" charset="0"/>
              </a:rPr>
              <a:t>17%</a:t>
            </a:r>
          </a:p>
        </p:txBody>
      </p:sp>
      <p:sp>
        <p:nvSpPr>
          <p:cNvPr id="31" name="Oval 30">
            <a:extLst>
              <a:ext uri="{FF2B5EF4-FFF2-40B4-BE49-F238E27FC236}">
                <a16:creationId xmlns:a16="http://schemas.microsoft.com/office/drawing/2014/main" id="{5239A2BF-F974-68CE-95C7-B4736C4C65FA}"/>
              </a:ext>
            </a:extLst>
          </p:cNvPr>
          <p:cNvSpPr/>
          <p:nvPr/>
        </p:nvSpPr>
        <p:spPr bwMode="auto">
          <a:xfrm>
            <a:off x="10565113" y="3564788"/>
            <a:ext cx="716501" cy="702566"/>
          </a:xfrm>
          <a:prstGeom prst="ellipse">
            <a:avLst/>
          </a:prstGeom>
          <a:solidFill>
            <a:schemeClr val="accent1"/>
          </a:solidFill>
          <a:ln w="19050">
            <a:solidFill>
              <a:schemeClr val="bg1"/>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2000" b="1" i="0" dirty="0">
                <a:ea typeface="Roboto" panose="02000000000000000000" pitchFamily="2" charset="0"/>
                <a:cs typeface="Segoe UI" panose="020B0502040204020203" pitchFamily="34" charset="0"/>
              </a:rPr>
              <a:t>8%</a:t>
            </a:r>
          </a:p>
        </p:txBody>
      </p:sp>
      <p:sp>
        <p:nvSpPr>
          <p:cNvPr id="32" name="Content Placeholder 1">
            <a:extLst>
              <a:ext uri="{FF2B5EF4-FFF2-40B4-BE49-F238E27FC236}">
                <a16:creationId xmlns:a16="http://schemas.microsoft.com/office/drawing/2014/main" id="{8CCE584A-35CD-3177-9887-DCBD075C13CD}"/>
              </a:ext>
            </a:extLst>
          </p:cNvPr>
          <p:cNvSpPr txBox="1">
            <a:spLocks/>
          </p:cNvSpPr>
          <p:nvPr/>
        </p:nvSpPr>
        <p:spPr>
          <a:xfrm>
            <a:off x="6453355" y="4648946"/>
            <a:ext cx="5275096" cy="1645526"/>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srgbClr val="000000"/>
                </a:solidFill>
                <a:effectLst/>
                <a:uLnTx/>
                <a:uFillTx/>
                <a:ea typeface="Roboto"/>
                <a:cs typeface="Segoe UI"/>
              </a:rPr>
              <a:t>I ytterligare ett avseende </a:t>
            </a:r>
            <a:r>
              <a:rPr lang="sv-SE" sz="1200" dirty="0">
                <a:solidFill>
                  <a:srgbClr val="000000"/>
                </a:solidFill>
                <a:ea typeface="Roboto"/>
                <a:cs typeface="Segoe UI"/>
              </a:rPr>
              <a:t>sticker Handels målgrupp ut: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1" dirty="0">
                <a:solidFill>
                  <a:srgbClr val="000000"/>
                </a:solidFill>
                <a:ea typeface="Roboto"/>
                <a:cs typeface="Segoe UI"/>
              </a:rPr>
              <a:t>E</a:t>
            </a:r>
            <a:r>
              <a:rPr kumimoji="0" lang="sv-SE" sz="1200" b="1" i="0" u="none" strike="noStrike" kern="1200" cap="none" spc="0" normalizeH="0" baseline="0" noProof="0" dirty="0">
                <a:ln>
                  <a:noFill/>
                </a:ln>
                <a:solidFill>
                  <a:srgbClr val="000000"/>
                </a:solidFill>
                <a:effectLst/>
                <a:uLnTx/>
                <a:uFillTx/>
                <a:ea typeface="Roboto"/>
                <a:cs typeface="Segoe UI"/>
              </a:rPr>
              <a:t>n av fyra som arbetar på en kvinnodominerad arbetsplats inom handeln har utsatts för sexuella trakasserier </a:t>
            </a:r>
            <a:r>
              <a:rPr kumimoji="0" lang="sv-SE" sz="1200" b="0" i="0" u="none" strike="noStrike" kern="1200" cap="none" spc="0" normalizeH="0" baseline="0" noProof="0" dirty="0">
                <a:ln>
                  <a:noFill/>
                </a:ln>
                <a:solidFill>
                  <a:srgbClr val="000000"/>
                </a:solidFill>
                <a:effectLst/>
                <a:uLnTx/>
                <a:uFillTx/>
                <a:ea typeface="Roboto"/>
                <a:cs typeface="Segoe UI"/>
              </a:rPr>
              <a:t>de senaste 12 månaderna. På arbetsplatser där det är en jämn könsfördelning bland de anställda är andelen som utsatts 14%. I den övriga yrkesverksamma allmänheten finns det ingen skillnad i utsatthet i förhållande till andel män eller kvinnor på arbetsplatsen</a:t>
            </a:r>
            <a:r>
              <a:rPr lang="sv-SE" sz="1200" dirty="0">
                <a:solidFill>
                  <a:srgbClr val="000000"/>
                </a:solidFill>
                <a:ea typeface="Roboto"/>
                <a:cs typeface="Segoe UI"/>
              </a:rPr>
              <a:t>. </a:t>
            </a:r>
            <a:endParaRPr kumimoji="0" lang="sv-SE" sz="1200" b="0" i="0" u="none" strike="noStrike" kern="1200" cap="none" spc="0" normalizeH="0" baseline="0" noProof="0" dirty="0">
              <a:ln>
                <a:noFill/>
              </a:ln>
              <a:solidFill>
                <a:srgbClr val="000000"/>
              </a:solidFill>
              <a:effectLst/>
              <a:uLnTx/>
              <a:uFillTx/>
              <a:ea typeface="Roboto"/>
              <a:cs typeface="Segoe UI"/>
            </a:endParaRPr>
          </a:p>
        </p:txBody>
      </p:sp>
    </p:spTree>
    <p:extLst>
      <p:ext uri="{BB962C8B-B14F-4D97-AF65-F5344CB8AC3E}">
        <p14:creationId xmlns:p14="http://schemas.microsoft.com/office/powerpoint/2010/main" val="2767374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Platshållare för innehåll 10">
            <a:extLst>
              <a:ext uri="{FF2B5EF4-FFF2-40B4-BE49-F238E27FC236}">
                <a16:creationId xmlns:a16="http://schemas.microsoft.com/office/drawing/2014/main" id="{71B9C727-1273-2DA0-EB52-3F8C22A2C882}"/>
              </a:ext>
            </a:extLst>
          </p:cNvPr>
          <p:cNvGraphicFramePr>
            <a:graphicFrameLocks noGrp="1"/>
          </p:cNvGraphicFramePr>
          <p:nvPr>
            <p:ph sz="quarter" idx="12"/>
          </p:nvPr>
        </p:nvGraphicFramePr>
        <p:xfrm>
          <a:off x="4124776" y="2421201"/>
          <a:ext cx="6608536" cy="3766116"/>
        </p:xfrm>
        <a:graphic>
          <a:graphicData uri="http://schemas.openxmlformats.org/drawingml/2006/chart">
            <c:chart xmlns:c="http://schemas.openxmlformats.org/drawingml/2006/chart" xmlns:r="http://schemas.openxmlformats.org/officeDocument/2006/relationships" r:id="rId3"/>
          </a:graphicData>
        </a:graphic>
      </p:graphicFrame>
      <p:sp>
        <p:nvSpPr>
          <p:cNvPr id="3" name="Platshållare för bildnummer 2">
            <a:extLst>
              <a:ext uri="{FF2B5EF4-FFF2-40B4-BE49-F238E27FC236}">
                <a16:creationId xmlns:a16="http://schemas.microsoft.com/office/drawing/2014/main" id="{AB46BF3D-9ECE-C02B-5875-F0BDDBDE1BE3}"/>
              </a:ext>
            </a:extLst>
          </p:cNvPr>
          <p:cNvSpPr>
            <a:spLocks noGrp="1"/>
          </p:cNvSpPr>
          <p:nvPr>
            <p:ph type="sldNum" sz="quarter" idx="16"/>
          </p:nvPr>
        </p:nvSpPr>
        <p:spPr/>
        <p:txBody>
          <a:bodyPr/>
          <a:lstStyle/>
          <a:p>
            <a:fld id="{63DCA5C9-2E11-4C67-86EB-AE1DE127DC64}" type="slidenum">
              <a:rPr lang="en-US" smtClean="0"/>
              <a:pPr/>
              <a:t>7</a:t>
            </a:fld>
            <a:endParaRPr lang="en-US"/>
          </a:p>
        </p:txBody>
      </p:sp>
      <p:sp>
        <p:nvSpPr>
          <p:cNvPr id="4" name="Platshållare för sidfot 3">
            <a:extLst>
              <a:ext uri="{FF2B5EF4-FFF2-40B4-BE49-F238E27FC236}">
                <a16:creationId xmlns:a16="http://schemas.microsoft.com/office/drawing/2014/main" id="{CC3AC3DF-44F1-8EA8-D118-54F0BDDDD5B9}"/>
              </a:ext>
            </a:extLst>
          </p:cNvPr>
          <p:cNvSpPr>
            <a:spLocks noGrp="1"/>
          </p:cNvSpPr>
          <p:nvPr>
            <p:ph type="ftr" sz="quarter" idx="23"/>
          </p:nvPr>
        </p:nvSpPr>
        <p:spPr/>
        <p:txBody>
          <a:bodyPr/>
          <a:lstStyle/>
          <a:p>
            <a:r>
              <a:rPr lang="sv-SE"/>
              <a:t>Trakasseribarometern 2024</a:t>
            </a:r>
          </a:p>
        </p:txBody>
      </p:sp>
      <p:sp>
        <p:nvSpPr>
          <p:cNvPr id="5" name="Rubrik 4">
            <a:extLst>
              <a:ext uri="{FF2B5EF4-FFF2-40B4-BE49-F238E27FC236}">
                <a16:creationId xmlns:a16="http://schemas.microsoft.com/office/drawing/2014/main" id="{A813DF03-B830-D88D-A77F-4E7E3EA3CC22}"/>
              </a:ext>
            </a:extLst>
          </p:cNvPr>
          <p:cNvSpPr>
            <a:spLocks noGrp="1"/>
          </p:cNvSpPr>
          <p:nvPr>
            <p:ph type="title"/>
          </p:nvPr>
        </p:nvSpPr>
        <p:spPr>
          <a:xfrm>
            <a:off x="460365" y="419101"/>
            <a:ext cx="11268076" cy="645075"/>
          </a:xfrm>
        </p:spPr>
        <p:txBody>
          <a:bodyPr/>
          <a:lstStyle/>
          <a:p>
            <a:r>
              <a:rPr lang="sv-SE"/>
              <a:t>Dessa löper större risk att utsättas för sexuella trakasserier</a:t>
            </a:r>
            <a:endParaRPr lang="sv-SE" dirty="0"/>
          </a:p>
        </p:txBody>
      </p:sp>
      <p:sp>
        <p:nvSpPr>
          <p:cNvPr id="6" name="Platshållare för datum 5">
            <a:extLst>
              <a:ext uri="{FF2B5EF4-FFF2-40B4-BE49-F238E27FC236}">
                <a16:creationId xmlns:a16="http://schemas.microsoft.com/office/drawing/2014/main" id="{E43117CC-3499-36EE-D4A4-D9DA21937BF5}"/>
              </a:ext>
            </a:extLst>
          </p:cNvPr>
          <p:cNvSpPr>
            <a:spLocks noGrp="1"/>
          </p:cNvSpPr>
          <p:nvPr>
            <p:ph type="dt" sz="half" idx="24"/>
          </p:nvPr>
        </p:nvSpPr>
        <p:spPr/>
        <p:txBody>
          <a:bodyPr/>
          <a:lstStyle/>
          <a:p>
            <a:r>
              <a:rPr lang="sv-SE"/>
              <a:t>September 2024</a:t>
            </a:r>
            <a:endParaRPr lang="en-US"/>
          </a:p>
        </p:txBody>
      </p:sp>
      <p:sp>
        <p:nvSpPr>
          <p:cNvPr id="7" name="Platshållare för text 6">
            <a:extLst>
              <a:ext uri="{FF2B5EF4-FFF2-40B4-BE49-F238E27FC236}">
                <a16:creationId xmlns:a16="http://schemas.microsoft.com/office/drawing/2014/main" id="{EF913CF1-FBB5-328F-5E6C-3AEBC36B77B3}"/>
              </a:ext>
            </a:extLst>
          </p:cNvPr>
          <p:cNvSpPr>
            <a:spLocks noGrp="1"/>
          </p:cNvSpPr>
          <p:nvPr>
            <p:ph type="body" sz="quarter" idx="26"/>
          </p:nvPr>
        </p:nvSpPr>
        <p:spPr/>
        <p:txBody>
          <a:bodyPr/>
          <a:lstStyle/>
          <a:p>
            <a:endParaRPr lang="sv-SE"/>
          </a:p>
        </p:txBody>
      </p:sp>
      <p:sp>
        <p:nvSpPr>
          <p:cNvPr id="8" name="Platshållare för text 7">
            <a:extLst>
              <a:ext uri="{FF2B5EF4-FFF2-40B4-BE49-F238E27FC236}">
                <a16:creationId xmlns:a16="http://schemas.microsoft.com/office/drawing/2014/main" id="{FC777E43-3242-4587-B4F4-A08128784BB6}"/>
              </a:ext>
            </a:extLst>
          </p:cNvPr>
          <p:cNvSpPr>
            <a:spLocks noGrp="1"/>
          </p:cNvSpPr>
          <p:nvPr>
            <p:ph type="body" sz="quarter" idx="22"/>
          </p:nvPr>
        </p:nvSpPr>
        <p:spPr>
          <a:xfrm>
            <a:off x="460365" y="1064176"/>
            <a:ext cx="7677151" cy="421722"/>
          </a:xfrm>
        </p:spPr>
        <p:txBody>
          <a:bodyPr/>
          <a:lstStyle/>
          <a:p>
            <a:r>
              <a:rPr lang="sv-SE" dirty="0"/>
              <a:t>Riskgrupper</a:t>
            </a:r>
          </a:p>
        </p:txBody>
      </p:sp>
      <p:cxnSp>
        <p:nvCxnSpPr>
          <p:cNvPr id="12" name="Straight Connector 18">
            <a:extLst>
              <a:ext uri="{FF2B5EF4-FFF2-40B4-BE49-F238E27FC236}">
                <a16:creationId xmlns:a16="http://schemas.microsoft.com/office/drawing/2014/main" id="{CE48BB9C-4FC6-707A-199E-F235798BB159}"/>
              </a:ext>
            </a:extLst>
          </p:cNvPr>
          <p:cNvCxnSpPr>
            <a:cxnSpLocks/>
          </p:cNvCxnSpPr>
          <p:nvPr/>
        </p:nvCxnSpPr>
        <p:spPr>
          <a:xfrm flipV="1">
            <a:off x="4298950" y="1694677"/>
            <a:ext cx="422456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6EF2B6E4-2CF9-2685-2B55-5B62895D2EF4}"/>
              </a:ext>
            </a:extLst>
          </p:cNvPr>
          <p:cNvSpPr txBox="1">
            <a:spLocks/>
          </p:cNvSpPr>
          <p:nvPr/>
        </p:nvSpPr>
        <p:spPr>
          <a:xfrm>
            <a:off x="4315055" y="6268405"/>
            <a:ext cx="7439027"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en-US" sz="800" b="0"/>
              <a:t>Bas alla</a:t>
            </a:r>
            <a:r>
              <a:rPr lang="sv-SE" sz="800" b="0"/>
              <a:t>: 6731 </a:t>
            </a:r>
            <a:r>
              <a:rPr lang="sv-SE" sz="800" b="0" dirty="0"/>
              <a:t>intervjuer</a:t>
            </a:r>
            <a:endParaRPr lang="en-US" sz="800" b="0" dirty="0"/>
          </a:p>
        </p:txBody>
      </p:sp>
      <p:cxnSp>
        <p:nvCxnSpPr>
          <p:cNvPr id="14" name="Straight Connector 22">
            <a:extLst>
              <a:ext uri="{FF2B5EF4-FFF2-40B4-BE49-F238E27FC236}">
                <a16:creationId xmlns:a16="http://schemas.microsoft.com/office/drawing/2014/main" id="{8DBC9AEC-DE1A-2B20-D788-B5DFAF7AAA1E}"/>
              </a:ext>
            </a:extLst>
          </p:cNvPr>
          <p:cNvCxnSpPr>
            <a:cxnSpLocks/>
          </p:cNvCxnSpPr>
          <p:nvPr/>
        </p:nvCxnSpPr>
        <p:spPr>
          <a:xfrm flipV="1">
            <a:off x="4298950" y="6187317"/>
            <a:ext cx="4344307" cy="273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3">
            <a:extLst>
              <a:ext uri="{FF2B5EF4-FFF2-40B4-BE49-F238E27FC236}">
                <a16:creationId xmlns:a16="http://schemas.microsoft.com/office/drawing/2014/main" id="{08D135F2-52C9-1002-B387-D68663B6E67D}"/>
              </a:ext>
            </a:extLst>
          </p:cNvPr>
          <p:cNvSpPr txBox="1">
            <a:spLocks/>
          </p:cNvSpPr>
          <p:nvPr/>
        </p:nvSpPr>
        <p:spPr>
          <a:xfrm>
            <a:off x="4298949" y="1767746"/>
            <a:ext cx="4136597" cy="42172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1000" b="0" dirty="0"/>
              <a:t>Andel som uppger att de blivit utsatta för sexuella trakasserier explicit och/eller något som kan betraktas som sexuella trakasserier i en arbetssituation under de senaste 12 månaderna</a:t>
            </a:r>
          </a:p>
          <a:p>
            <a:pPr lvl="6"/>
            <a:br>
              <a:rPr lang="sv-SE" sz="1000" b="0" dirty="0"/>
            </a:br>
            <a:endParaRPr lang="sv-SE" sz="1000" dirty="0"/>
          </a:p>
        </p:txBody>
      </p:sp>
      <p:sp>
        <p:nvSpPr>
          <p:cNvPr id="16" name="Text Placeholder 3">
            <a:extLst>
              <a:ext uri="{FF2B5EF4-FFF2-40B4-BE49-F238E27FC236}">
                <a16:creationId xmlns:a16="http://schemas.microsoft.com/office/drawing/2014/main" id="{2B7B5BBE-E58A-9211-47F0-AB3316E89D7A}"/>
              </a:ext>
            </a:extLst>
          </p:cNvPr>
          <p:cNvSpPr txBox="1">
            <a:spLocks/>
          </p:cNvSpPr>
          <p:nvPr/>
        </p:nvSpPr>
        <p:spPr>
          <a:xfrm>
            <a:off x="4298949" y="2313051"/>
            <a:ext cx="2421342" cy="17733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1000" b="0" dirty="0"/>
              <a:t>Andelar</a:t>
            </a:r>
            <a:r>
              <a:rPr lang="sv-SE" sz="1000" dirty="0"/>
              <a:t> </a:t>
            </a:r>
            <a:r>
              <a:rPr lang="sv-SE" sz="1000" b="0" dirty="0"/>
              <a:t>i %</a:t>
            </a:r>
          </a:p>
        </p:txBody>
      </p:sp>
      <p:sp>
        <p:nvSpPr>
          <p:cNvPr id="19" name="Rectangle 1">
            <a:extLst>
              <a:ext uri="{FF2B5EF4-FFF2-40B4-BE49-F238E27FC236}">
                <a16:creationId xmlns:a16="http://schemas.microsoft.com/office/drawing/2014/main" id="{FBC1AFCC-B37C-F5E6-1F85-F20AFFE668E5}"/>
              </a:ext>
            </a:extLst>
          </p:cNvPr>
          <p:cNvSpPr/>
          <p:nvPr/>
        </p:nvSpPr>
        <p:spPr bwMode="auto">
          <a:xfrm>
            <a:off x="460365" y="1694677"/>
            <a:ext cx="3606810" cy="4520003"/>
          </a:xfrm>
          <a:prstGeom prst="rect">
            <a:avLst/>
          </a:prstGeom>
          <a:solidFill>
            <a:schemeClr val="accent5"/>
          </a:solidFill>
          <a:ln>
            <a:noFill/>
          </a:ln>
          <a:effectLst/>
        </p:spPr>
        <p:txBody>
          <a:bodyPr rot="0" spcFirstLastPara="0" vertOverflow="overflow" horzOverflow="overflow" vert="horz" wrap="square" lIns="137160" tIns="0" rIns="137160" bIns="0" numCol="1" spcCol="0" rtlCol="0" fromWordArt="0" anchor="t" anchorCtr="0" forceAA="0" compatLnSpc="1">
            <a:prstTxWarp prst="textNoShape">
              <a:avLst/>
            </a:prstTxWarp>
            <a:noAutofit/>
          </a:bodyPr>
          <a:lstStyle/>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endParaRPr>
          </a:p>
          <a:p>
            <a:pPr marL="0" marR="0" lvl="8" indent="0" algn="l" defTabSz="914400" rtl="0" eaLnBrk="1" fontAlgn="auto" latinLnBrk="0" hangingPunct="1">
              <a:lnSpc>
                <a:spcPct val="100000"/>
              </a:lnSpc>
              <a:spcBef>
                <a:spcPts val="0"/>
              </a:spcBef>
              <a:spcAft>
                <a:spcPts val="600"/>
              </a:spcAft>
              <a:buClr>
                <a:srgbClr val="000000"/>
              </a:buClr>
              <a:buSzPct val="100000"/>
              <a:buFontTx/>
              <a:buNone/>
              <a:tabLst/>
              <a:defRPr/>
            </a:pPr>
            <a:r>
              <a:rPr kumimoji="0" lang="sv-SE" sz="4400" b="0" i="0" u="none" strike="noStrike" kern="1200" cap="none" spc="0" normalizeH="0" baseline="0" noProof="0" dirty="0">
                <a:ln>
                  <a:noFill/>
                </a:ln>
                <a:solidFill>
                  <a:schemeClr val="bg1"/>
                </a:solidFill>
                <a:effectLst/>
                <a:uLnTx/>
                <a:uFillTx/>
                <a:latin typeface="Georgia" panose="02040502050405020303" pitchFamily="18" charset="0"/>
                <a:ea typeface="Roboto" panose="02000000000000000000" pitchFamily="2" charset="0"/>
                <a:cs typeface="Segoe UI" panose="020B0502040204020203" pitchFamily="34" charset="0"/>
              </a:rPr>
              <a:t>En av fem …</a:t>
            </a:r>
          </a:p>
          <a:p>
            <a:pPr marL="180000" marR="0" lvl="0" indent="-180000"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Mellan 18-29 </a:t>
            </a:r>
            <a:r>
              <a:rPr kumimoji="0" lang="en-US"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år</a:t>
            </a:r>
            <a:r>
              <a:rPr kumimoji="0" lang="en-US"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a:t>
            </a:r>
          </a:p>
          <a:p>
            <a:pPr marL="180000" marR="0" lvl="0" indent="-180000"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Utländsk</a:t>
            </a:r>
            <a:r>
              <a:rPr kumimoji="0" lang="en-US"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a:t>
            </a:r>
            <a:r>
              <a:rPr kumimoji="0" lang="en-US"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bakgrund</a:t>
            </a:r>
            <a:endParaRPr kumimoji="0" lang="en-US"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endParaRPr>
          </a:p>
          <a:p>
            <a:pPr marL="180000" marR="0" lvl="0" indent="-180000"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Tidsbegränsad</a:t>
            </a:r>
            <a:r>
              <a:rPr kumimoji="0" lang="en-US"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a:t>
            </a:r>
            <a:r>
              <a:rPr kumimoji="0" lang="en-US"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anställning</a:t>
            </a:r>
            <a:endParaRPr kumimoji="0" lang="en-US"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endParaRPr>
          </a:p>
          <a:p>
            <a:pPr marL="180000" marR="0" lvl="0" indent="-180000"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Upplevd</a:t>
            </a:r>
            <a:r>
              <a:rPr kumimoji="0" lang="en-US"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a:t>
            </a:r>
            <a:r>
              <a:rPr kumimoji="0" lang="en-US"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funktionsnedsättning</a:t>
            </a:r>
            <a:endParaRPr kumimoji="0" lang="en-US"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endParaRPr>
          </a:p>
          <a:p>
            <a:pPr marL="180000" marR="0" lvl="0" indent="-180000"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Annan </a:t>
            </a:r>
            <a:r>
              <a:rPr kumimoji="0" lang="en-US"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än</a:t>
            </a:r>
            <a:r>
              <a:rPr kumimoji="0" lang="en-US"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a:t>
            </a:r>
            <a:r>
              <a:rPr kumimoji="0" lang="en-US"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heterosexuell</a:t>
            </a:r>
            <a:endParaRPr kumimoji="0" lang="en-US"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endParaRPr>
          </a:p>
          <a:p>
            <a:pPr marL="180000" marR="0" lvl="0" indent="-1800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FFFFFF"/>
              </a:solidFill>
              <a:latin typeface="Century Gothic" panose="02116942222400000000"/>
              <a:ea typeface="Roboto" panose="02000000000000000000" pitchFamily="2" charset="0"/>
              <a:cs typeface="Segoe UI" panose="020B0502040204020203" pitchFamily="34" charset="0"/>
            </a:endParaRPr>
          </a:p>
          <a:p>
            <a:pPr marR="0" lvl="0" defTabSz="457200" rtl="0" eaLnBrk="1" fontAlgn="auto" latinLnBrk="0" hangingPunct="1">
              <a:lnSpc>
                <a:spcPct val="100000"/>
              </a:lnSpc>
              <a:spcBef>
                <a:spcPts val="0"/>
              </a:spcBef>
              <a:spcAft>
                <a:spcPts val="0"/>
              </a:spcAft>
              <a:buClrTx/>
              <a:buSzTx/>
              <a:tabLst/>
              <a:defRPr/>
            </a:pPr>
            <a:r>
              <a:rPr kumimoji="0" lang="en-US"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a:t>
            </a:r>
            <a:r>
              <a:rPr kumimoji="0" lang="en-US"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har</a:t>
            </a:r>
            <a:r>
              <a:rPr kumimoji="0" lang="en-US"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a:t>
            </a:r>
            <a:r>
              <a:rPr kumimoji="0" lang="en-US"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utsatts</a:t>
            </a:r>
            <a:r>
              <a:rPr kumimoji="0" lang="en-US"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för </a:t>
            </a:r>
            <a:r>
              <a:rPr kumimoji="0" lang="en-US"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sexuella</a:t>
            </a:r>
            <a:r>
              <a:rPr kumimoji="0" lang="en-US"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a:t>
            </a:r>
            <a:r>
              <a:rPr kumimoji="0" lang="en-US"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trakasserier</a:t>
            </a:r>
            <a:r>
              <a:rPr kumimoji="0" lang="en-US"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de </a:t>
            </a:r>
            <a:r>
              <a:rPr kumimoji="0" lang="en-US"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senaste</a:t>
            </a:r>
            <a:r>
              <a:rPr kumimoji="0" lang="en-US"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12 </a:t>
            </a:r>
            <a:r>
              <a:rPr kumimoji="0" lang="en-US" b="0" i="0" u="none" strike="noStrike" kern="1200" cap="none" spc="0" normalizeH="0" baseline="0" noProof="0" dirty="0" err="1">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månaderna</a:t>
            </a:r>
            <a:r>
              <a:rPr kumimoji="0" lang="en-US"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rPr>
              <a:t>. </a:t>
            </a:r>
          </a:p>
        </p:txBody>
      </p:sp>
      <p:sp>
        <p:nvSpPr>
          <p:cNvPr id="17" name="Content Placeholder 3">
            <a:extLst>
              <a:ext uri="{FF2B5EF4-FFF2-40B4-BE49-F238E27FC236}">
                <a16:creationId xmlns:a16="http://schemas.microsoft.com/office/drawing/2014/main" id="{8BDC2EAB-FDE9-4122-2240-D3BD4D51E411}"/>
              </a:ext>
            </a:extLst>
          </p:cNvPr>
          <p:cNvSpPr txBox="1">
            <a:spLocks/>
          </p:cNvSpPr>
          <p:nvPr/>
        </p:nvSpPr>
        <p:spPr>
          <a:xfrm>
            <a:off x="8809105" y="1694677"/>
            <a:ext cx="2944977" cy="4573727"/>
          </a:xfrm>
          <a:prstGeom prst="rect">
            <a:avLst/>
          </a:prstGeom>
        </p:spPr>
        <p:txBody>
          <a:bodyPr lIns="0" tIns="0" rIns="0" bIns="0"/>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lvl="2" indent="-1800">
              <a:buNone/>
            </a:pPr>
            <a:r>
              <a:rPr lang="sv-SE" sz="1200" dirty="0"/>
              <a:t>Generellt beskriver de som tillhör riskgrupperna inom handeln en högre risk för utsatthet än totalen. </a:t>
            </a:r>
          </a:p>
          <a:p>
            <a:pPr lvl="2"/>
            <a:r>
              <a:rPr lang="sv-SE" sz="1200" dirty="0"/>
              <a:t>3 av 10 unga (18-29 år: 31%)</a:t>
            </a:r>
          </a:p>
          <a:p>
            <a:pPr lvl="2"/>
            <a:r>
              <a:rPr lang="sv-SE" sz="1200" dirty="0"/>
              <a:t>3 av 10 med upplevd funktionsnedsättning (28%)</a:t>
            </a:r>
          </a:p>
          <a:p>
            <a:pPr lvl="2"/>
            <a:r>
              <a:rPr lang="sv-SE" sz="1200" dirty="0"/>
              <a:t>Men också chefer inom handeln – 3 av 10 (31%) – svarar att de utsatts för sexuella trakasserier. </a:t>
            </a:r>
          </a:p>
          <a:p>
            <a:pPr marL="0" lvl="2" indent="0">
              <a:buNone/>
            </a:pPr>
            <a:r>
              <a:rPr lang="sv-SE" sz="1200" dirty="0"/>
              <a:t>Den enda riskgrupp där andelen utsatta är lägre inom handeln, är de med en annan sexuell läggning än heterosexuella.</a:t>
            </a:r>
          </a:p>
        </p:txBody>
      </p:sp>
    </p:spTree>
    <p:extLst>
      <p:ext uri="{BB962C8B-B14F-4D97-AF65-F5344CB8AC3E}">
        <p14:creationId xmlns:p14="http://schemas.microsoft.com/office/powerpoint/2010/main" val="840231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A5FE25-D5AF-2EB1-9995-9D60288060F6}"/>
              </a:ext>
            </a:extLst>
          </p:cNvPr>
          <p:cNvSpPr>
            <a:spLocks noGrp="1"/>
          </p:cNvSpPr>
          <p:nvPr>
            <p:ph type="sldNum" sz="quarter" idx="16"/>
          </p:nvPr>
        </p:nvSpPr>
        <p:spPr/>
        <p:txBody>
          <a:bodyPr/>
          <a:lstStyle/>
          <a:p>
            <a:fld id="{63DCA5C9-2E11-4C67-86EB-AE1DE127DC64}" type="slidenum">
              <a:rPr lang="en-US" smtClean="0"/>
              <a:pPr/>
              <a:t>8</a:t>
            </a:fld>
            <a:endParaRPr lang="en-US"/>
          </a:p>
        </p:txBody>
      </p:sp>
      <p:sp>
        <p:nvSpPr>
          <p:cNvPr id="3" name="Footer Placeholder 2">
            <a:extLst>
              <a:ext uri="{FF2B5EF4-FFF2-40B4-BE49-F238E27FC236}">
                <a16:creationId xmlns:a16="http://schemas.microsoft.com/office/drawing/2014/main" id="{6A9C840A-1130-EC78-D34B-9E4AD454043A}"/>
              </a:ext>
            </a:extLst>
          </p:cNvPr>
          <p:cNvSpPr>
            <a:spLocks noGrp="1"/>
          </p:cNvSpPr>
          <p:nvPr>
            <p:ph type="ftr" sz="quarter" idx="25"/>
          </p:nvPr>
        </p:nvSpPr>
        <p:spPr/>
        <p:txBody>
          <a:bodyPr/>
          <a:lstStyle/>
          <a:p>
            <a:r>
              <a:rPr lang="en-US" dirty="0" err="1"/>
              <a:t>Trakasseribarometern</a:t>
            </a:r>
            <a:r>
              <a:rPr lang="en-US" dirty="0"/>
              <a:t> 2024</a:t>
            </a:r>
          </a:p>
        </p:txBody>
      </p:sp>
      <p:sp>
        <p:nvSpPr>
          <p:cNvPr id="4" name="Content Placeholder 3">
            <a:extLst>
              <a:ext uri="{FF2B5EF4-FFF2-40B4-BE49-F238E27FC236}">
                <a16:creationId xmlns:a16="http://schemas.microsoft.com/office/drawing/2014/main" id="{771E53F5-1AE6-ADEE-94B4-7DE5E9BACC8F}"/>
              </a:ext>
            </a:extLst>
          </p:cNvPr>
          <p:cNvSpPr>
            <a:spLocks noGrp="1"/>
          </p:cNvSpPr>
          <p:nvPr>
            <p:ph sz="quarter" idx="29"/>
          </p:nvPr>
        </p:nvSpPr>
        <p:spPr>
          <a:xfrm>
            <a:off x="460375" y="1658938"/>
            <a:ext cx="3468392" cy="4751388"/>
          </a:xfrm>
        </p:spPr>
        <p:txBody>
          <a:bodyPr/>
          <a:lstStyle/>
          <a:p>
            <a:r>
              <a:rPr lang="sv-SE" sz="1200" dirty="0"/>
              <a:t>Vi baserar nyckeltalet utsatthet för sexuella trakasserier på svaren från dessa två frågor:</a:t>
            </a:r>
          </a:p>
          <a:p>
            <a:pPr marL="180000" lvl="2" indent="-180000">
              <a:buNone/>
            </a:pPr>
            <a:r>
              <a:rPr lang="sv-SE" sz="1200" b="1" dirty="0"/>
              <a:t>1.</a:t>
            </a:r>
            <a:r>
              <a:rPr lang="sv-SE" sz="1200" dirty="0"/>
              <a:t> De som </a:t>
            </a:r>
            <a:r>
              <a:rPr lang="sv-SE" sz="1200" b="1" dirty="0"/>
              <a:t>blivit utsatta för sexuella trakasserier och känt igen det som sådant</a:t>
            </a:r>
            <a:r>
              <a:rPr lang="sv-SE" sz="1200" dirty="0"/>
              <a:t>. </a:t>
            </a:r>
          </a:p>
          <a:p>
            <a:pPr marL="180000" lvl="2" indent="-180000">
              <a:buNone/>
            </a:pPr>
            <a:r>
              <a:rPr lang="sv-SE" sz="1200" b="1" dirty="0"/>
              <a:t>2.</a:t>
            </a:r>
            <a:r>
              <a:rPr lang="sv-SE" sz="1200" dirty="0"/>
              <a:t> De som </a:t>
            </a:r>
            <a:r>
              <a:rPr lang="sv-SE" sz="1200" b="1" dirty="0"/>
              <a:t>utsatts för något av de grova oönskade beteenden men inte känt igen det som sexuella trakasserier </a:t>
            </a:r>
            <a:r>
              <a:rPr lang="sv-SE" sz="1200" dirty="0"/>
              <a:t>(listas här till höger).</a:t>
            </a:r>
          </a:p>
          <a:p>
            <a:pPr marL="0" lvl="2" indent="0" defTabSz="914400">
              <a:buNone/>
            </a:pPr>
            <a:r>
              <a:rPr lang="sv-SE" sz="1200" dirty="0"/>
              <a:t>De som har utsatts för både 1 och 2 ovan räknas givetvis bara en gång. </a:t>
            </a:r>
          </a:p>
          <a:p>
            <a:pPr marL="0" lvl="2" indent="0" defTabSz="914400">
              <a:buNone/>
            </a:pPr>
            <a:r>
              <a:rPr kumimoji="0" lang="sv-SE" sz="1200" b="0" i="0" u="none" strike="noStrike" kern="1200" cap="none" spc="0" normalizeH="0" baseline="0" noProof="0" dirty="0">
                <a:ln>
                  <a:noFill/>
                </a:ln>
                <a:solidFill>
                  <a:srgbClr val="282626"/>
                </a:solidFill>
                <a:effectLst/>
                <a:uLnTx/>
                <a:uFillTx/>
                <a:ea typeface="Roboto" panose="02000000000000000000" pitchFamily="2" charset="0"/>
                <a:cs typeface="Segoe UI" panose="020B0502040204020203" pitchFamily="34" charset="0"/>
              </a:rPr>
              <a:t>Detta gör vi för att förstå graden av utsatthet till fullo. Om vi enbart nöjt oss med svaren från dem som själva identifierat att de faktiskt utsatt för sexuella trakasserier, skulle bilden av nuläget skeva. </a:t>
            </a:r>
          </a:p>
          <a:p>
            <a:pPr marL="0" lvl="2" indent="0" defTabSz="914400">
              <a:buNone/>
            </a:pPr>
            <a:endParaRPr lang="sv-SE" sz="1200" dirty="0"/>
          </a:p>
          <a:p>
            <a:pPr marL="0" lvl="2" indent="0" defTabSz="914400">
              <a:buNone/>
            </a:pPr>
            <a:endParaRPr lang="sv-SE" sz="1200" dirty="0"/>
          </a:p>
          <a:p>
            <a:pPr marL="0" lvl="2" indent="0" defTabSz="914400">
              <a:buNone/>
            </a:pPr>
            <a:endParaRPr lang="sv-SE" sz="1200" dirty="0"/>
          </a:p>
          <a:p>
            <a:pPr marL="0" lvl="2" indent="0" defTabSz="914400">
              <a:buNone/>
            </a:pPr>
            <a:endParaRPr lang="sv-SE" sz="1200" dirty="0"/>
          </a:p>
          <a:p>
            <a:pPr marL="0" lvl="2" indent="0" defTabSz="914400">
              <a:buNone/>
            </a:pPr>
            <a:endParaRPr lang="sv-SE" sz="1200" dirty="0"/>
          </a:p>
          <a:p>
            <a:pPr marL="0" lvl="2" indent="0" defTabSz="914400">
              <a:buNone/>
            </a:pPr>
            <a:endParaRPr lang="sv-SE" sz="1200" dirty="0"/>
          </a:p>
        </p:txBody>
      </p:sp>
      <p:sp>
        <p:nvSpPr>
          <p:cNvPr id="7" name="Title 6">
            <a:extLst>
              <a:ext uri="{FF2B5EF4-FFF2-40B4-BE49-F238E27FC236}">
                <a16:creationId xmlns:a16="http://schemas.microsoft.com/office/drawing/2014/main" id="{5A0D3831-1D2E-9A5C-4BF7-9335EEED9B95}"/>
              </a:ext>
            </a:extLst>
          </p:cNvPr>
          <p:cNvSpPr>
            <a:spLocks noGrp="1"/>
          </p:cNvSpPr>
          <p:nvPr>
            <p:ph type="title"/>
          </p:nvPr>
        </p:nvSpPr>
        <p:spPr/>
        <p:txBody>
          <a:bodyPr/>
          <a:lstStyle/>
          <a:p>
            <a:r>
              <a:rPr lang="sv-SE" dirty="0"/>
              <a:t>Definition: Utsatt för sexuella trakasserier</a:t>
            </a:r>
          </a:p>
        </p:txBody>
      </p:sp>
      <p:sp>
        <p:nvSpPr>
          <p:cNvPr id="8" name="Date Placeholder 7">
            <a:extLst>
              <a:ext uri="{FF2B5EF4-FFF2-40B4-BE49-F238E27FC236}">
                <a16:creationId xmlns:a16="http://schemas.microsoft.com/office/drawing/2014/main" id="{C2CD32A6-2382-C860-2310-F24202B45375}"/>
              </a:ext>
            </a:extLst>
          </p:cNvPr>
          <p:cNvSpPr>
            <a:spLocks noGrp="1"/>
          </p:cNvSpPr>
          <p:nvPr>
            <p:ph type="dt" sz="half" idx="31"/>
          </p:nvPr>
        </p:nvSpPr>
        <p:spPr/>
        <p:txBody>
          <a:bodyPr/>
          <a:lstStyle/>
          <a:p>
            <a:r>
              <a:rPr lang="sv-SE"/>
              <a:t>September 2024</a:t>
            </a:r>
            <a:endParaRPr lang="en-US"/>
          </a:p>
        </p:txBody>
      </p:sp>
      <p:sp>
        <p:nvSpPr>
          <p:cNvPr id="9" name="Text Placeholder 8">
            <a:extLst>
              <a:ext uri="{FF2B5EF4-FFF2-40B4-BE49-F238E27FC236}">
                <a16:creationId xmlns:a16="http://schemas.microsoft.com/office/drawing/2014/main" id="{7DC1D509-14ED-AC0D-DB6D-7607E72F5F07}"/>
              </a:ext>
            </a:extLst>
          </p:cNvPr>
          <p:cNvSpPr>
            <a:spLocks noGrp="1"/>
          </p:cNvSpPr>
          <p:nvPr>
            <p:ph type="body" sz="quarter" idx="26"/>
          </p:nvPr>
        </p:nvSpPr>
        <p:spPr/>
        <p:txBody>
          <a:bodyPr/>
          <a:lstStyle/>
          <a:p>
            <a:endParaRPr lang="sv-SE"/>
          </a:p>
        </p:txBody>
      </p:sp>
      <p:sp>
        <p:nvSpPr>
          <p:cNvPr id="23" name="Rectangle 1">
            <a:extLst>
              <a:ext uri="{FF2B5EF4-FFF2-40B4-BE49-F238E27FC236}">
                <a16:creationId xmlns:a16="http://schemas.microsoft.com/office/drawing/2014/main" id="{60604072-3701-9EBB-36FF-EB442CC7C122}"/>
              </a:ext>
            </a:extLst>
          </p:cNvPr>
          <p:cNvSpPr/>
          <p:nvPr/>
        </p:nvSpPr>
        <p:spPr bwMode="auto">
          <a:xfrm>
            <a:off x="8121638" y="1064175"/>
            <a:ext cx="4070361" cy="5346150"/>
          </a:xfrm>
          <a:prstGeom prst="rect">
            <a:avLst/>
          </a:prstGeom>
          <a:solidFill>
            <a:schemeClr val="accent3"/>
          </a:solidFill>
          <a:ln>
            <a:noFill/>
          </a:ln>
          <a:effectLst/>
        </p:spPr>
        <p:txBody>
          <a:bodyPr rot="0" spcFirstLastPara="0" vertOverflow="overflow" horzOverflow="overflow" vert="horz" wrap="square" lIns="137160" tIns="0" rIns="137160" bIns="0" numCol="1" spcCol="0" rtlCol="0" fromWordArt="0" anchor="t" anchorCtr="0" forceAA="0" compatLnSpc="1">
            <a:prstTxWarp prst="textNoShape">
              <a:avLst/>
            </a:prstTxWarp>
            <a:noAutofit/>
          </a:bodyPr>
          <a:lstStyle/>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endParaRPr>
          </a:p>
        </p:txBody>
      </p:sp>
      <p:sp>
        <p:nvSpPr>
          <p:cNvPr id="11" name="Content Placeholder 4">
            <a:extLst>
              <a:ext uri="{FF2B5EF4-FFF2-40B4-BE49-F238E27FC236}">
                <a16:creationId xmlns:a16="http://schemas.microsoft.com/office/drawing/2014/main" id="{BBA2928C-CDB3-69ED-F061-74DB1ECC202D}"/>
              </a:ext>
            </a:extLst>
          </p:cNvPr>
          <p:cNvSpPr txBox="1">
            <a:spLocks/>
          </p:cNvSpPr>
          <p:nvPr/>
        </p:nvSpPr>
        <p:spPr>
          <a:xfrm>
            <a:off x="8263234" y="1192916"/>
            <a:ext cx="3465216" cy="530392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sv-SE" sz="1400" b="1" dirty="0">
                <a:solidFill>
                  <a:srgbClr val="282626"/>
                </a:solidFill>
                <a:latin typeface="Century Gothic" panose="02116942222400000000"/>
              </a:rPr>
              <a:t>Grova oönskade beteenden</a:t>
            </a:r>
            <a:endParaRPr lang="sv-SE" sz="1200" b="1" dirty="0"/>
          </a:p>
          <a:p>
            <a:pPr lvl="2">
              <a:spcAft>
                <a:spcPts val="300"/>
              </a:spcAft>
            </a:pPr>
            <a:r>
              <a:rPr lang="sv-SE" sz="1250" dirty="0"/>
              <a:t>Ovälkommen </a:t>
            </a:r>
            <a:r>
              <a:rPr lang="sv-SE" sz="1250" b="1" dirty="0"/>
              <a:t>beröring av sexuell art </a:t>
            </a:r>
            <a:r>
              <a:rPr lang="sv-SE" sz="1250" dirty="0"/>
              <a:t>som upplevts kränkande</a:t>
            </a:r>
          </a:p>
          <a:p>
            <a:pPr lvl="2">
              <a:spcAft>
                <a:spcPts val="300"/>
              </a:spcAft>
            </a:pPr>
            <a:r>
              <a:rPr lang="sv-SE" sz="1250" dirty="0"/>
              <a:t>Trots att du redan har </a:t>
            </a:r>
            <a:r>
              <a:rPr lang="sv-SE" sz="1250" b="1" dirty="0"/>
              <a:t>sagt nej, fått </a:t>
            </a:r>
            <a:r>
              <a:rPr lang="sv-SE" sz="1250" b="1" dirty="0" err="1"/>
              <a:t>uppre-pade</a:t>
            </a:r>
            <a:r>
              <a:rPr lang="sv-SE" sz="1250" b="1" dirty="0"/>
              <a:t> förslag om att träffas </a:t>
            </a:r>
            <a:r>
              <a:rPr lang="sv-SE" sz="1250" dirty="0"/>
              <a:t>på ett sätt som inte upplevts vara av ren vänskaplighet</a:t>
            </a:r>
          </a:p>
          <a:p>
            <a:pPr lvl="2">
              <a:spcAft>
                <a:spcPts val="300"/>
              </a:spcAft>
            </a:pPr>
            <a:r>
              <a:rPr lang="sv-SE" sz="1250" b="1" dirty="0"/>
              <a:t>Olämpliga närmanden </a:t>
            </a:r>
            <a:r>
              <a:rPr lang="sv-SE" sz="1250" dirty="0"/>
              <a:t>av kollega i sociala nätverk såsom </a:t>
            </a:r>
            <a:r>
              <a:rPr lang="sv-SE" sz="1250" b="1" dirty="0"/>
              <a:t>chattar och Facebook</a:t>
            </a:r>
          </a:p>
          <a:p>
            <a:pPr lvl="2">
              <a:spcAft>
                <a:spcPts val="300"/>
              </a:spcAft>
            </a:pPr>
            <a:r>
              <a:rPr lang="sv-SE" sz="1250" b="1" dirty="0"/>
              <a:t>Ovälkomna mejl eller sms </a:t>
            </a:r>
            <a:r>
              <a:rPr lang="sv-SE" sz="1250" dirty="0"/>
              <a:t>från kollega av sexuell art som upplevts stötande</a:t>
            </a:r>
          </a:p>
          <a:p>
            <a:pPr lvl="2">
              <a:spcAft>
                <a:spcPts val="300"/>
              </a:spcAft>
            </a:pPr>
            <a:r>
              <a:rPr lang="sv-SE" sz="1250" dirty="0"/>
              <a:t>Någon som, på ett sätt som du upplevt sexuellt stötande, </a:t>
            </a:r>
            <a:r>
              <a:rPr lang="sv-SE" sz="1250" b="1" dirty="0"/>
              <a:t>visat delar av sin kropp </a:t>
            </a:r>
            <a:r>
              <a:rPr lang="sv-SE" sz="1250" dirty="0"/>
              <a:t>för dig</a:t>
            </a:r>
          </a:p>
          <a:p>
            <a:pPr lvl="2">
              <a:spcAft>
                <a:spcPts val="300"/>
              </a:spcAft>
            </a:pPr>
            <a:r>
              <a:rPr lang="sv-SE" sz="1250" b="1" dirty="0"/>
              <a:t>Sexuella inviter för att du ska få fördelar </a:t>
            </a:r>
            <a:r>
              <a:rPr lang="sv-SE" sz="1250" dirty="0"/>
              <a:t>i ditt arbete</a:t>
            </a:r>
          </a:p>
          <a:p>
            <a:pPr lvl="2">
              <a:spcAft>
                <a:spcPts val="300"/>
              </a:spcAft>
            </a:pPr>
            <a:r>
              <a:rPr lang="sv-SE" sz="1250" dirty="0"/>
              <a:t>Någon som </a:t>
            </a:r>
            <a:r>
              <a:rPr lang="sv-SE" sz="1250" b="1" dirty="0"/>
              <a:t>försökt</a:t>
            </a:r>
            <a:r>
              <a:rPr lang="sv-SE" sz="1250" dirty="0"/>
              <a:t> </a:t>
            </a:r>
            <a:r>
              <a:rPr lang="sv-SE" sz="1250" b="1" dirty="0"/>
              <a:t>tvinga till sig en sexuell handling</a:t>
            </a:r>
            <a:r>
              <a:rPr lang="sv-SE" sz="1250" dirty="0"/>
              <a:t> med dig</a:t>
            </a:r>
          </a:p>
          <a:p>
            <a:pPr lvl="2">
              <a:spcAft>
                <a:spcPts val="300"/>
              </a:spcAft>
            </a:pPr>
            <a:r>
              <a:rPr lang="sv-SE" sz="1250" dirty="0"/>
              <a:t>Någon som försökt tvinga till sig en sexuell handling med dig </a:t>
            </a:r>
            <a:r>
              <a:rPr lang="sv-SE" sz="1250" b="1" dirty="0"/>
              <a:t>när du endera sovit eller varit påverkad</a:t>
            </a:r>
            <a:r>
              <a:rPr lang="sv-SE" sz="1250" dirty="0"/>
              <a:t> av alkohol/droger</a:t>
            </a:r>
          </a:p>
          <a:p>
            <a:pPr lvl="2">
              <a:spcAft>
                <a:spcPts val="300"/>
              </a:spcAft>
            </a:pPr>
            <a:r>
              <a:rPr lang="sv-SE" sz="1250" dirty="0"/>
              <a:t>Någon som </a:t>
            </a:r>
            <a:r>
              <a:rPr lang="sv-SE" sz="1250" b="1" dirty="0"/>
              <a:t>tvingat till sig en sexuell handling </a:t>
            </a:r>
            <a:r>
              <a:rPr lang="sv-SE" sz="1250" dirty="0"/>
              <a:t>med dig</a:t>
            </a:r>
          </a:p>
          <a:p>
            <a:pPr lvl="2">
              <a:spcAft>
                <a:spcPts val="300"/>
              </a:spcAft>
            </a:pPr>
            <a:r>
              <a:rPr lang="sv-SE" sz="1250" dirty="0"/>
              <a:t>Någon som </a:t>
            </a:r>
            <a:r>
              <a:rPr lang="sv-SE" sz="1250" b="1" dirty="0"/>
              <a:t>visar bilder av sexuell natur </a:t>
            </a:r>
            <a:r>
              <a:rPr lang="sv-SE" sz="1250" dirty="0"/>
              <a:t>på ett sätt som varit oönskat</a:t>
            </a:r>
          </a:p>
          <a:p>
            <a:pPr marL="0" lvl="2" indent="0">
              <a:spcAft>
                <a:spcPts val="300"/>
              </a:spcAft>
              <a:buNone/>
            </a:pPr>
            <a:endParaRPr lang="sv-SE" sz="1250" dirty="0"/>
          </a:p>
        </p:txBody>
      </p:sp>
      <p:grpSp>
        <p:nvGrpSpPr>
          <p:cNvPr id="35" name="Group 34">
            <a:extLst>
              <a:ext uri="{FF2B5EF4-FFF2-40B4-BE49-F238E27FC236}">
                <a16:creationId xmlns:a16="http://schemas.microsoft.com/office/drawing/2014/main" id="{FC363F2A-9763-9F92-30AE-599D6F25A1D2}"/>
              </a:ext>
            </a:extLst>
          </p:cNvPr>
          <p:cNvGrpSpPr/>
          <p:nvPr/>
        </p:nvGrpSpPr>
        <p:grpSpPr>
          <a:xfrm>
            <a:off x="3652567" y="1712645"/>
            <a:ext cx="4502852" cy="3395348"/>
            <a:chOff x="3652567" y="2627051"/>
            <a:chExt cx="4502852" cy="3395348"/>
          </a:xfrm>
        </p:grpSpPr>
        <p:sp>
          <p:nvSpPr>
            <p:cNvPr id="20" name="TextBox 19">
              <a:extLst>
                <a:ext uri="{FF2B5EF4-FFF2-40B4-BE49-F238E27FC236}">
                  <a16:creationId xmlns:a16="http://schemas.microsoft.com/office/drawing/2014/main" id="{65D3F526-DCEE-2438-B90F-A6A43841C314}"/>
                </a:ext>
              </a:extLst>
            </p:cNvPr>
            <p:cNvSpPr txBox="1"/>
            <p:nvPr/>
          </p:nvSpPr>
          <p:spPr>
            <a:xfrm>
              <a:off x="5913210" y="5348237"/>
              <a:ext cx="2013919" cy="461665"/>
            </a:xfrm>
            <a:prstGeom prst="rect">
              <a:avLst/>
            </a:prstGeom>
            <a:noFill/>
          </p:spPr>
          <p:txBody>
            <a:bodyPr wrap="square">
              <a:spAutoFit/>
            </a:bodyPr>
            <a:lstStyle/>
            <a:p>
              <a:pPr marL="0" marR="0" lvl="2" indent="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None/>
                <a:tabLst>
                  <a:tab pos="276225" algn="l"/>
                  <a:tab pos="584200" algn="l"/>
                </a:tabLst>
                <a:defRPr/>
              </a:pPr>
              <a:r>
                <a:rPr lang="sv-SE" sz="1200" b="1" dirty="0">
                  <a:solidFill>
                    <a:srgbClr val="282626"/>
                  </a:solidFill>
                  <a:latin typeface="Century Gothic" panose="02116942222400000000"/>
                  <a:ea typeface="Roboto" panose="02000000000000000000" pitchFamily="2" charset="0"/>
                  <a:cs typeface="Segoe UI" panose="020B0502040204020203" pitchFamily="34" charset="0"/>
                </a:rPr>
                <a:t>2</a:t>
              </a:r>
              <a:r>
                <a:rPr kumimoji="0" lang="sv-SE" sz="1200" b="1"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t>.</a:t>
              </a:r>
              <a:r>
                <a:rPr kumimoji="0" lang="sv-SE" sz="12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t> Jag har utsatts för ett grovt oönskat beteende</a:t>
              </a:r>
            </a:p>
          </p:txBody>
        </p:sp>
        <p:sp>
          <p:nvSpPr>
            <p:cNvPr id="24" name="TextBox 23">
              <a:extLst>
                <a:ext uri="{FF2B5EF4-FFF2-40B4-BE49-F238E27FC236}">
                  <a16:creationId xmlns:a16="http://schemas.microsoft.com/office/drawing/2014/main" id="{0EAD2AD2-8F9E-A601-6210-D880EDEB1666}"/>
                </a:ext>
              </a:extLst>
            </p:cNvPr>
            <p:cNvSpPr txBox="1"/>
            <p:nvPr/>
          </p:nvSpPr>
          <p:spPr>
            <a:xfrm>
              <a:off x="4196381" y="5352062"/>
              <a:ext cx="1785319" cy="461665"/>
            </a:xfrm>
            <a:prstGeom prst="rect">
              <a:avLst/>
            </a:prstGeom>
            <a:noFill/>
          </p:spPr>
          <p:txBody>
            <a:bodyPr wrap="square">
              <a:spAutoFit/>
            </a:bodyPr>
            <a:lstStyle/>
            <a:p>
              <a:pPr marL="0" lvl="2" indent="0" defTabSz="914400">
                <a:buNone/>
              </a:pPr>
              <a:r>
                <a:rPr lang="sv-SE" sz="1200" b="1" dirty="0"/>
                <a:t>1.</a:t>
              </a:r>
              <a:r>
                <a:rPr lang="sv-SE" sz="1200" dirty="0"/>
                <a:t> Jag har utsatts för sexuella trakasserier</a:t>
              </a:r>
            </a:p>
          </p:txBody>
        </p:sp>
        <p:graphicFrame>
          <p:nvGraphicFramePr>
            <p:cNvPr id="27" name="Chart 26">
              <a:extLst>
                <a:ext uri="{FF2B5EF4-FFF2-40B4-BE49-F238E27FC236}">
                  <a16:creationId xmlns:a16="http://schemas.microsoft.com/office/drawing/2014/main" id="{41870680-1681-9C99-54E0-D0F519C93E98}"/>
                </a:ext>
              </a:extLst>
            </p:cNvPr>
            <p:cNvGraphicFramePr/>
            <p:nvPr>
              <p:extLst>
                <p:ext uri="{D42A27DB-BD31-4B8C-83A1-F6EECF244321}">
                  <p14:modId xmlns:p14="http://schemas.microsoft.com/office/powerpoint/2010/main" val="2620876729"/>
                </p:ext>
              </p:extLst>
            </p:nvPr>
          </p:nvGraphicFramePr>
          <p:xfrm>
            <a:off x="3652567" y="3516695"/>
            <a:ext cx="4502852" cy="1957344"/>
          </p:xfrm>
          <a:graphic>
            <a:graphicData uri="http://schemas.openxmlformats.org/drawingml/2006/chart">
              <c:chart xmlns:c="http://schemas.openxmlformats.org/drawingml/2006/chart" xmlns:r="http://schemas.openxmlformats.org/officeDocument/2006/relationships" r:id="rId2"/>
            </a:graphicData>
          </a:graphic>
        </p:graphicFrame>
        <p:sp>
          <p:nvSpPr>
            <p:cNvPr id="29" name="TextBox 28">
              <a:extLst>
                <a:ext uri="{FF2B5EF4-FFF2-40B4-BE49-F238E27FC236}">
                  <a16:creationId xmlns:a16="http://schemas.microsoft.com/office/drawing/2014/main" id="{6C0F5569-1A14-09A6-3D94-670B1FA3534D}"/>
                </a:ext>
              </a:extLst>
            </p:cNvPr>
            <p:cNvSpPr txBox="1"/>
            <p:nvPr/>
          </p:nvSpPr>
          <p:spPr>
            <a:xfrm>
              <a:off x="4266268" y="2852201"/>
              <a:ext cx="3390275" cy="369332"/>
            </a:xfrm>
            <a:prstGeom prst="rect">
              <a:avLst/>
            </a:prstGeom>
            <a:noFill/>
          </p:spPr>
          <p:txBody>
            <a:bodyPr wrap="square" lIns="0" tIns="0" rIns="0" bIns="0">
              <a:spAutoFit/>
            </a:bodyPr>
            <a:lstStyle/>
            <a:p>
              <a:r>
                <a:rPr lang="sv-SE" sz="1200" dirty="0"/>
                <a:t>Totalt har var sjunde, 14%, utsatts för sexuella trakasserier de senaste 12 månaderna</a:t>
              </a:r>
            </a:p>
          </p:txBody>
        </p:sp>
        <p:cxnSp>
          <p:nvCxnSpPr>
            <p:cNvPr id="30" name="Straight Connector 18">
              <a:extLst>
                <a:ext uri="{FF2B5EF4-FFF2-40B4-BE49-F238E27FC236}">
                  <a16:creationId xmlns:a16="http://schemas.microsoft.com/office/drawing/2014/main" id="{FDEC1F21-508F-1C9C-34FF-CE104C65444A}"/>
                </a:ext>
              </a:extLst>
            </p:cNvPr>
            <p:cNvCxnSpPr>
              <a:cxnSpLocks/>
            </p:cNvCxnSpPr>
            <p:nvPr/>
          </p:nvCxnSpPr>
          <p:spPr>
            <a:xfrm>
              <a:off x="4196381" y="2627051"/>
              <a:ext cx="36185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18">
              <a:extLst>
                <a:ext uri="{FF2B5EF4-FFF2-40B4-BE49-F238E27FC236}">
                  <a16:creationId xmlns:a16="http://schemas.microsoft.com/office/drawing/2014/main" id="{8E2B5824-1064-F17A-2255-078B95B126D3}"/>
                </a:ext>
              </a:extLst>
            </p:cNvPr>
            <p:cNvCxnSpPr>
              <a:cxnSpLocks/>
            </p:cNvCxnSpPr>
            <p:nvPr/>
          </p:nvCxnSpPr>
          <p:spPr>
            <a:xfrm>
              <a:off x="4196381" y="6022399"/>
              <a:ext cx="36185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75498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5E81D5-E9DE-EA5C-E6F8-020A81130E03}"/>
              </a:ext>
            </a:extLst>
          </p:cNvPr>
          <p:cNvSpPr>
            <a:spLocks noGrp="1"/>
          </p:cNvSpPr>
          <p:nvPr>
            <p:ph type="sldNum" sz="quarter" idx="16"/>
          </p:nvPr>
        </p:nvSpPr>
        <p:spPr/>
        <p:txBody>
          <a:bodyPr/>
          <a:lstStyle/>
          <a:p>
            <a:fld id="{63DCA5C9-2E11-4C67-86EB-AE1DE127DC64}" type="slidenum">
              <a:rPr lang="en-US" smtClean="0"/>
              <a:pPr/>
              <a:t>9</a:t>
            </a:fld>
            <a:endParaRPr lang="en-US"/>
          </a:p>
        </p:txBody>
      </p:sp>
      <p:sp>
        <p:nvSpPr>
          <p:cNvPr id="4" name="Footer Placeholder 3">
            <a:extLst>
              <a:ext uri="{FF2B5EF4-FFF2-40B4-BE49-F238E27FC236}">
                <a16:creationId xmlns:a16="http://schemas.microsoft.com/office/drawing/2014/main" id="{6E6FB419-CA30-7946-8954-1EDF81DB134A}"/>
              </a:ext>
            </a:extLst>
          </p:cNvPr>
          <p:cNvSpPr>
            <a:spLocks noGrp="1"/>
          </p:cNvSpPr>
          <p:nvPr>
            <p:ph type="ftr" sz="quarter" idx="23"/>
          </p:nvPr>
        </p:nvSpPr>
        <p:spPr/>
        <p:txBody>
          <a:bodyPr/>
          <a:lstStyle/>
          <a:p>
            <a:r>
              <a:rPr lang="en-US"/>
              <a:t>Trakasseribarometern 2024</a:t>
            </a:r>
            <a:endParaRPr lang="en-US" dirty="0"/>
          </a:p>
        </p:txBody>
      </p:sp>
      <p:sp>
        <p:nvSpPr>
          <p:cNvPr id="5" name="Title 4">
            <a:extLst>
              <a:ext uri="{FF2B5EF4-FFF2-40B4-BE49-F238E27FC236}">
                <a16:creationId xmlns:a16="http://schemas.microsoft.com/office/drawing/2014/main" id="{71991434-09EC-D2E4-D521-F94650268A7F}"/>
              </a:ext>
            </a:extLst>
          </p:cNvPr>
          <p:cNvSpPr>
            <a:spLocks noGrp="1"/>
          </p:cNvSpPr>
          <p:nvPr>
            <p:ph type="title"/>
          </p:nvPr>
        </p:nvSpPr>
        <p:spPr>
          <a:xfrm>
            <a:off x="460374" y="419101"/>
            <a:ext cx="11268076" cy="645075"/>
          </a:xfrm>
        </p:spPr>
        <p:txBody>
          <a:bodyPr/>
          <a:lstStyle/>
          <a:p>
            <a:r>
              <a:rPr lang="sv-SE" dirty="0"/>
              <a:t>Grova oönskade beteenden som är sexuella trakasserier</a:t>
            </a:r>
          </a:p>
        </p:txBody>
      </p:sp>
      <p:sp>
        <p:nvSpPr>
          <p:cNvPr id="6" name="Date Placeholder 5">
            <a:extLst>
              <a:ext uri="{FF2B5EF4-FFF2-40B4-BE49-F238E27FC236}">
                <a16:creationId xmlns:a16="http://schemas.microsoft.com/office/drawing/2014/main" id="{81248EB0-4C06-468B-F60F-282C6C4C82D5}"/>
              </a:ext>
            </a:extLst>
          </p:cNvPr>
          <p:cNvSpPr>
            <a:spLocks noGrp="1"/>
          </p:cNvSpPr>
          <p:nvPr>
            <p:ph type="dt" sz="half" idx="24"/>
          </p:nvPr>
        </p:nvSpPr>
        <p:spPr/>
        <p:txBody>
          <a:bodyPr/>
          <a:lstStyle/>
          <a:p>
            <a:r>
              <a:rPr lang="sv-SE"/>
              <a:t>September 2024</a:t>
            </a:r>
            <a:endParaRPr lang="en-US"/>
          </a:p>
        </p:txBody>
      </p:sp>
      <p:sp>
        <p:nvSpPr>
          <p:cNvPr id="22" name="Text Placeholder 21">
            <a:extLst>
              <a:ext uri="{FF2B5EF4-FFF2-40B4-BE49-F238E27FC236}">
                <a16:creationId xmlns:a16="http://schemas.microsoft.com/office/drawing/2014/main" id="{FCC2D1E4-AE01-C636-6347-A61ED35F188E}"/>
              </a:ext>
            </a:extLst>
          </p:cNvPr>
          <p:cNvSpPr>
            <a:spLocks noGrp="1"/>
          </p:cNvSpPr>
          <p:nvPr>
            <p:ph type="body" sz="quarter" idx="26"/>
          </p:nvPr>
        </p:nvSpPr>
        <p:spPr/>
        <p:txBody>
          <a:bodyPr/>
          <a:lstStyle/>
          <a:p>
            <a:endParaRPr lang="sv-SE"/>
          </a:p>
        </p:txBody>
      </p:sp>
      <p:graphicFrame>
        <p:nvGraphicFramePr>
          <p:cNvPr id="21" name="Table 20">
            <a:extLst>
              <a:ext uri="{FF2B5EF4-FFF2-40B4-BE49-F238E27FC236}">
                <a16:creationId xmlns:a16="http://schemas.microsoft.com/office/drawing/2014/main" id="{6F66F6C5-BC06-B86B-EA6B-7686327FBF16}"/>
              </a:ext>
            </a:extLst>
          </p:cNvPr>
          <p:cNvGraphicFramePr>
            <a:graphicFrameLocks noGrp="1"/>
          </p:cNvGraphicFramePr>
          <p:nvPr>
            <p:extLst>
              <p:ext uri="{D42A27DB-BD31-4B8C-83A1-F6EECF244321}">
                <p14:modId xmlns:p14="http://schemas.microsoft.com/office/powerpoint/2010/main" val="3915642650"/>
              </p:ext>
            </p:extLst>
          </p:nvPr>
        </p:nvGraphicFramePr>
        <p:xfrm>
          <a:off x="460374" y="2911833"/>
          <a:ext cx="11268075" cy="927586"/>
        </p:xfrm>
        <a:graphic>
          <a:graphicData uri="http://schemas.openxmlformats.org/drawingml/2006/table">
            <a:tbl>
              <a:tblPr>
                <a:tableStyleId>{D03447BB-5D67-496B-8E87-E561075AD55C}</a:tableStyleId>
              </a:tblPr>
              <a:tblGrid>
                <a:gridCol w="2253615">
                  <a:extLst>
                    <a:ext uri="{9D8B030D-6E8A-4147-A177-3AD203B41FA5}">
                      <a16:colId xmlns:a16="http://schemas.microsoft.com/office/drawing/2014/main" val="1512501190"/>
                    </a:ext>
                  </a:extLst>
                </a:gridCol>
                <a:gridCol w="2253615">
                  <a:extLst>
                    <a:ext uri="{9D8B030D-6E8A-4147-A177-3AD203B41FA5}">
                      <a16:colId xmlns:a16="http://schemas.microsoft.com/office/drawing/2014/main" val="3875765968"/>
                    </a:ext>
                  </a:extLst>
                </a:gridCol>
                <a:gridCol w="2253615">
                  <a:extLst>
                    <a:ext uri="{9D8B030D-6E8A-4147-A177-3AD203B41FA5}">
                      <a16:colId xmlns:a16="http://schemas.microsoft.com/office/drawing/2014/main" val="4067282129"/>
                    </a:ext>
                  </a:extLst>
                </a:gridCol>
                <a:gridCol w="2253615">
                  <a:extLst>
                    <a:ext uri="{9D8B030D-6E8A-4147-A177-3AD203B41FA5}">
                      <a16:colId xmlns:a16="http://schemas.microsoft.com/office/drawing/2014/main" val="3085659153"/>
                    </a:ext>
                  </a:extLst>
                </a:gridCol>
                <a:gridCol w="2253615">
                  <a:extLst>
                    <a:ext uri="{9D8B030D-6E8A-4147-A177-3AD203B41FA5}">
                      <a16:colId xmlns:a16="http://schemas.microsoft.com/office/drawing/2014/main" val="2685039326"/>
                    </a:ext>
                  </a:extLst>
                </a:gridCol>
              </a:tblGrid>
              <a:tr h="9275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000000"/>
                          </a:solidFill>
                          <a:effectLst/>
                          <a:uLnTx/>
                          <a:uFillTx/>
                          <a:latin typeface="+mn-lt"/>
                          <a:ea typeface="+mn-ea"/>
                          <a:cs typeface="+mn-cs"/>
                        </a:rPr>
                        <a:t>Ovälkommen beröring av sexuell art </a:t>
                      </a:r>
                      <a:r>
                        <a:rPr kumimoji="0" lang="sv-SE" sz="1100" b="0" i="0" u="none" strike="noStrike" kern="1200" cap="none" spc="0" normalizeH="0" baseline="0" noProof="0" dirty="0">
                          <a:ln>
                            <a:noFill/>
                          </a:ln>
                          <a:solidFill>
                            <a:srgbClr val="000000"/>
                          </a:solidFill>
                          <a:effectLst/>
                          <a:uLnTx/>
                          <a:uFillTx/>
                          <a:latin typeface="+mn-lt"/>
                          <a:ea typeface="+mn-ea"/>
                          <a:cs typeface="+mn-cs"/>
                        </a:rPr>
                        <a:t>som upplevts kränkande</a:t>
                      </a:r>
                    </a:p>
                  </a:txBody>
                  <a:tcPr marT="28388" marB="28388">
                    <a:lnR w="76200" cap="flat" cmpd="sng" algn="ctr">
                      <a:solidFill>
                        <a:schemeClr val="bg1"/>
                      </a:solidFill>
                      <a:prstDash val="solid"/>
                      <a:round/>
                      <a:headEnd type="none" w="med" len="med"/>
                      <a:tailEnd type="none" w="med" len="med"/>
                    </a:ln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mn-lt"/>
                          <a:ea typeface="+mn-ea"/>
                          <a:cs typeface="+mn-cs"/>
                        </a:rPr>
                        <a:t>Trots att du redan har </a:t>
                      </a:r>
                      <a:r>
                        <a:rPr kumimoji="0" lang="sv-SE" sz="1100" b="1" i="0" u="none" strike="noStrike" kern="1200" cap="none" spc="0" normalizeH="0" baseline="0" noProof="0" dirty="0">
                          <a:ln>
                            <a:noFill/>
                          </a:ln>
                          <a:solidFill>
                            <a:srgbClr val="000000"/>
                          </a:solidFill>
                          <a:effectLst/>
                          <a:uLnTx/>
                          <a:uFillTx/>
                          <a:latin typeface="+mn-lt"/>
                          <a:ea typeface="+mn-ea"/>
                          <a:cs typeface="+mn-cs"/>
                        </a:rPr>
                        <a:t>sagt nej, fått upprepade förslag om att träffas </a:t>
                      </a:r>
                      <a:r>
                        <a:rPr kumimoji="0" lang="sv-SE" sz="1100" b="0" i="0" u="none" strike="noStrike" kern="1200" cap="none" spc="0" normalizeH="0" baseline="0" noProof="0" dirty="0">
                          <a:ln>
                            <a:noFill/>
                          </a:ln>
                          <a:solidFill>
                            <a:srgbClr val="000000"/>
                          </a:solidFill>
                          <a:effectLst/>
                          <a:uLnTx/>
                          <a:uFillTx/>
                          <a:latin typeface="+mn-lt"/>
                          <a:ea typeface="+mn-ea"/>
                          <a:cs typeface="+mn-cs"/>
                        </a:rPr>
                        <a:t>på ett sätt som inte upplevts vara av ren vänskaplighet</a:t>
                      </a:r>
                    </a:p>
                  </a:txBody>
                  <a:tcPr marT="28388" marB="28388">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000000"/>
                          </a:solidFill>
                          <a:effectLst/>
                          <a:uLnTx/>
                          <a:uFillTx/>
                          <a:latin typeface="+mn-lt"/>
                          <a:ea typeface="+mn-ea"/>
                          <a:cs typeface="+mn-cs"/>
                        </a:rPr>
                        <a:t>Olämpliga närmanden av kollega/-or i sociala nätverk </a:t>
                      </a:r>
                      <a:r>
                        <a:rPr kumimoji="0" lang="sv-SE" sz="1100" b="0" i="0" u="none" strike="noStrike" kern="1200" cap="none" spc="0" normalizeH="0" baseline="0" noProof="0" dirty="0">
                          <a:ln>
                            <a:noFill/>
                          </a:ln>
                          <a:solidFill>
                            <a:srgbClr val="000000"/>
                          </a:solidFill>
                          <a:effectLst/>
                          <a:uLnTx/>
                          <a:uFillTx/>
                          <a:latin typeface="+mn-lt"/>
                          <a:ea typeface="+mn-ea"/>
                          <a:cs typeface="+mn-cs"/>
                        </a:rPr>
                        <a:t>såsom chattar och Facebook</a:t>
                      </a:r>
                    </a:p>
                  </a:txBody>
                  <a:tcPr marT="28388" marB="28388">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000000"/>
                          </a:solidFill>
                          <a:effectLst/>
                          <a:uLnTx/>
                          <a:uFillTx/>
                          <a:latin typeface="+mn-lt"/>
                          <a:ea typeface="+mn-ea"/>
                          <a:cs typeface="+mn-cs"/>
                        </a:rPr>
                        <a:t>Ovälkomna mejl/sms från kollega/-or av sexuell art </a:t>
                      </a:r>
                      <a:r>
                        <a:rPr kumimoji="0" lang="sv-SE" sz="1100" b="0" i="0" u="none" strike="noStrike" kern="1200" cap="none" spc="0" normalizeH="0" baseline="0" noProof="0" dirty="0">
                          <a:ln>
                            <a:noFill/>
                          </a:ln>
                          <a:solidFill>
                            <a:srgbClr val="000000"/>
                          </a:solidFill>
                          <a:effectLst/>
                          <a:uLnTx/>
                          <a:uFillTx/>
                          <a:latin typeface="+mn-lt"/>
                          <a:ea typeface="+mn-ea"/>
                          <a:cs typeface="+mn-cs"/>
                        </a:rPr>
                        <a:t>som upplevts stötande</a:t>
                      </a:r>
                    </a:p>
                  </a:txBody>
                  <a:tcPr marT="28388" marB="28388">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mn-lt"/>
                          <a:ea typeface="+mn-ea"/>
                          <a:cs typeface="+mn-cs"/>
                        </a:rPr>
                        <a:t>Någon som, på ett sätt som </a:t>
                      </a:r>
                      <a:r>
                        <a:rPr kumimoji="0" lang="sv-SE" sz="1100" b="1" i="0" u="none" strike="noStrike" kern="1200" cap="none" spc="0" normalizeH="0" baseline="0" noProof="0" dirty="0">
                          <a:ln>
                            <a:noFill/>
                          </a:ln>
                          <a:solidFill>
                            <a:srgbClr val="000000"/>
                          </a:solidFill>
                          <a:effectLst/>
                          <a:uLnTx/>
                          <a:uFillTx/>
                          <a:latin typeface="+mn-lt"/>
                          <a:ea typeface="+mn-ea"/>
                          <a:cs typeface="+mn-cs"/>
                        </a:rPr>
                        <a:t>du upplevt sexuellt stötande, visat delar av sin kropp </a:t>
                      </a:r>
                      <a:r>
                        <a:rPr kumimoji="0" lang="sv-SE" sz="1100" b="0" i="0" u="none" strike="noStrike" kern="1200" cap="none" spc="0" normalizeH="0" baseline="0" noProof="0" dirty="0">
                          <a:ln>
                            <a:noFill/>
                          </a:ln>
                          <a:solidFill>
                            <a:srgbClr val="000000"/>
                          </a:solidFill>
                          <a:effectLst/>
                          <a:uLnTx/>
                          <a:uFillTx/>
                          <a:latin typeface="+mn-lt"/>
                          <a:ea typeface="+mn-ea"/>
                          <a:cs typeface="+mn-cs"/>
                        </a:rPr>
                        <a:t>för dig</a:t>
                      </a:r>
                    </a:p>
                  </a:txBody>
                  <a:tcPr marT="28388" marB="28388">
                    <a:lnL w="76200" cap="flat" cmpd="sng" algn="ctr">
                      <a:solidFill>
                        <a:schemeClr val="bg1"/>
                      </a:solidFill>
                      <a:prstDash val="solid"/>
                      <a:round/>
                      <a:headEnd type="none" w="med" len="med"/>
                      <a:tailEnd type="none" w="med" len="med"/>
                    </a:lnL>
                    <a:solidFill>
                      <a:schemeClr val="bg2"/>
                    </a:solidFill>
                  </a:tcPr>
                </a:tc>
                <a:extLst>
                  <a:ext uri="{0D108BD9-81ED-4DB2-BD59-A6C34878D82A}">
                    <a16:rowId xmlns:a16="http://schemas.microsoft.com/office/drawing/2014/main" val="2048615151"/>
                  </a:ext>
                </a:extLst>
              </a:tr>
            </a:tbl>
          </a:graphicData>
        </a:graphic>
      </p:graphicFrame>
      <p:graphicFrame>
        <p:nvGraphicFramePr>
          <p:cNvPr id="23" name="Table 22">
            <a:extLst>
              <a:ext uri="{FF2B5EF4-FFF2-40B4-BE49-F238E27FC236}">
                <a16:creationId xmlns:a16="http://schemas.microsoft.com/office/drawing/2014/main" id="{AF27F3C1-43B1-55EE-5A53-0B23075B0D81}"/>
              </a:ext>
            </a:extLst>
          </p:cNvPr>
          <p:cNvGraphicFramePr>
            <a:graphicFrameLocks noGrp="1"/>
          </p:cNvGraphicFramePr>
          <p:nvPr>
            <p:extLst>
              <p:ext uri="{D42A27DB-BD31-4B8C-83A1-F6EECF244321}">
                <p14:modId xmlns:p14="http://schemas.microsoft.com/office/powerpoint/2010/main" val="528363451"/>
              </p:ext>
            </p:extLst>
          </p:nvPr>
        </p:nvGraphicFramePr>
        <p:xfrm>
          <a:off x="461962" y="5122101"/>
          <a:ext cx="11268075" cy="907042"/>
        </p:xfrm>
        <a:graphic>
          <a:graphicData uri="http://schemas.openxmlformats.org/drawingml/2006/table">
            <a:tbl>
              <a:tblPr>
                <a:tableStyleId>{D03447BB-5D67-496B-8E87-E561075AD55C}</a:tableStyleId>
              </a:tblPr>
              <a:tblGrid>
                <a:gridCol w="2253615">
                  <a:extLst>
                    <a:ext uri="{9D8B030D-6E8A-4147-A177-3AD203B41FA5}">
                      <a16:colId xmlns:a16="http://schemas.microsoft.com/office/drawing/2014/main" val="767564100"/>
                    </a:ext>
                  </a:extLst>
                </a:gridCol>
                <a:gridCol w="2253615">
                  <a:extLst>
                    <a:ext uri="{9D8B030D-6E8A-4147-A177-3AD203B41FA5}">
                      <a16:colId xmlns:a16="http://schemas.microsoft.com/office/drawing/2014/main" val="1674809708"/>
                    </a:ext>
                  </a:extLst>
                </a:gridCol>
                <a:gridCol w="2253615">
                  <a:extLst>
                    <a:ext uri="{9D8B030D-6E8A-4147-A177-3AD203B41FA5}">
                      <a16:colId xmlns:a16="http://schemas.microsoft.com/office/drawing/2014/main" val="3635491850"/>
                    </a:ext>
                  </a:extLst>
                </a:gridCol>
                <a:gridCol w="2253615">
                  <a:extLst>
                    <a:ext uri="{9D8B030D-6E8A-4147-A177-3AD203B41FA5}">
                      <a16:colId xmlns:a16="http://schemas.microsoft.com/office/drawing/2014/main" val="1982535471"/>
                    </a:ext>
                  </a:extLst>
                </a:gridCol>
                <a:gridCol w="2253615">
                  <a:extLst>
                    <a:ext uri="{9D8B030D-6E8A-4147-A177-3AD203B41FA5}">
                      <a16:colId xmlns:a16="http://schemas.microsoft.com/office/drawing/2014/main" val="1011716032"/>
                    </a:ext>
                  </a:extLst>
                </a:gridCol>
              </a:tblGrid>
              <a:tr h="9070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mn-lt"/>
                          <a:ea typeface="+mn-ea"/>
                          <a:cs typeface="+mn-cs"/>
                        </a:rPr>
                        <a:t>Någon som </a:t>
                      </a:r>
                      <a:r>
                        <a:rPr kumimoji="0" lang="sv-SE" sz="1100" b="1" i="0" u="none" strike="noStrike" kern="1200" cap="none" spc="0" normalizeH="0" baseline="0" noProof="0" dirty="0">
                          <a:ln>
                            <a:noFill/>
                          </a:ln>
                          <a:solidFill>
                            <a:srgbClr val="000000"/>
                          </a:solidFill>
                          <a:effectLst/>
                          <a:uLnTx/>
                          <a:uFillTx/>
                          <a:latin typeface="+mn-lt"/>
                          <a:ea typeface="+mn-ea"/>
                          <a:cs typeface="+mn-cs"/>
                        </a:rPr>
                        <a:t>visar bilder av sexuell natur </a:t>
                      </a:r>
                      <a:r>
                        <a:rPr kumimoji="0" lang="sv-SE" sz="1100" b="0" i="0" u="none" strike="noStrike" kern="1200" cap="none" spc="0" normalizeH="0" baseline="0" noProof="0" dirty="0">
                          <a:ln>
                            <a:noFill/>
                          </a:ln>
                          <a:solidFill>
                            <a:srgbClr val="000000"/>
                          </a:solidFill>
                          <a:effectLst/>
                          <a:uLnTx/>
                          <a:uFillTx/>
                          <a:latin typeface="+mn-lt"/>
                          <a:ea typeface="+mn-ea"/>
                          <a:cs typeface="+mn-cs"/>
                        </a:rPr>
                        <a:t>på ett sätt som varit oönskat</a:t>
                      </a:r>
                    </a:p>
                    <a:p>
                      <a:endParaRPr lang="sv-SE" sz="1100" dirty="0"/>
                    </a:p>
                  </a:txBody>
                  <a:tcPr marT="28388" marB="28388">
                    <a:lnR w="76200" cap="flat" cmpd="sng" algn="ctr">
                      <a:solidFill>
                        <a:schemeClr val="bg1"/>
                      </a:solidFill>
                      <a:prstDash val="solid"/>
                      <a:round/>
                      <a:headEnd type="none" w="med" len="med"/>
                      <a:tailEnd type="none" w="med" len="med"/>
                    </a:ln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000000"/>
                          </a:solidFill>
                          <a:effectLst/>
                          <a:uLnTx/>
                          <a:uFillTx/>
                          <a:latin typeface="+mn-lt"/>
                          <a:ea typeface="+mn-ea"/>
                          <a:cs typeface="+mn-cs"/>
                        </a:rPr>
                        <a:t>Sexuella inviter </a:t>
                      </a:r>
                      <a:r>
                        <a:rPr kumimoji="0" lang="sv-SE" sz="1100" b="0" i="0" u="none" strike="noStrike" kern="1200" cap="none" spc="0" normalizeH="0" baseline="0" noProof="0" dirty="0">
                          <a:ln>
                            <a:noFill/>
                          </a:ln>
                          <a:solidFill>
                            <a:srgbClr val="000000"/>
                          </a:solidFill>
                          <a:effectLst/>
                          <a:uLnTx/>
                          <a:uFillTx/>
                          <a:latin typeface="+mn-lt"/>
                          <a:ea typeface="+mn-ea"/>
                          <a:cs typeface="+mn-cs"/>
                        </a:rPr>
                        <a:t>för att du ska få </a:t>
                      </a:r>
                      <a:r>
                        <a:rPr kumimoji="0" lang="sv-SE" sz="1100" b="1" i="0" u="none" strike="noStrike" kern="1200" cap="none" spc="0" normalizeH="0" baseline="0" noProof="0" dirty="0">
                          <a:ln>
                            <a:noFill/>
                          </a:ln>
                          <a:solidFill>
                            <a:srgbClr val="000000"/>
                          </a:solidFill>
                          <a:effectLst/>
                          <a:uLnTx/>
                          <a:uFillTx/>
                          <a:latin typeface="+mn-lt"/>
                          <a:ea typeface="+mn-ea"/>
                          <a:cs typeface="+mn-cs"/>
                        </a:rPr>
                        <a:t>fördelar i ditt arbete</a:t>
                      </a:r>
                    </a:p>
                    <a:p>
                      <a:endParaRPr lang="sv-SE" sz="1100" dirty="0"/>
                    </a:p>
                  </a:txBody>
                  <a:tcPr marT="28388" marB="28388">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mn-lt"/>
                          <a:ea typeface="+mn-ea"/>
                          <a:cs typeface="+mn-cs"/>
                        </a:rPr>
                        <a:t>Någon som </a:t>
                      </a:r>
                      <a:r>
                        <a:rPr kumimoji="0" lang="sv-SE" sz="1100" b="1" i="0" u="none" strike="noStrike" kern="1200" cap="none" spc="0" normalizeH="0" baseline="0" noProof="0" dirty="0">
                          <a:ln>
                            <a:noFill/>
                          </a:ln>
                          <a:solidFill>
                            <a:srgbClr val="000000"/>
                          </a:solidFill>
                          <a:effectLst/>
                          <a:uLnTx/>
                          <a:uFillTx/>
                          <a:latin typeface="+mn-lt"/>
                          <a:ea typeface="+mn-ea"/>
                          <a:cs typeface="+mn-cs"/>
                        </a:rPr>
                        <a:t>försökt tvinga till sig en sexuell handling </a:t>
                      </a:r>
                      <a:r>
                        <a:rPr kumimoji="0" lang="sv-SE" sz="1100" b="0" i="0" u="none" strike="noStrike" kern="1200" cap="none" spc="0" normalizeH="0" baseline="0" noProof="0" dirty="0">
                          <a:ln>
                            <a:noFill/>
                          </a:ln>
                          <a:solidFill>
                            <a:srgbClr val="000000"/>
                          </a:solidFill>
                          <a:effectLst/>
                          <a:uLnTx/>
                          <a:uFillTx/>
                          <a:latin typeface="+mn-lt"/>
                          <a:ea typeface="+mn-ea"/>
                          <a:cs typeface="+mn-cs"/>
                        </a:rPr>
                        <a:t>med dig</a:t>
                      </a:r>
                    </a:p>
                    <a:p>
                      <a:endParaRPr lang="sv-SE" sz="1100" dirty="0"/>
                    </a:p>
                  </a:txBody>
                  <a:tcPr marT="28388" marB="28388">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mn-lt"/>
                          <a:ea typeface="+mn-ea"/>
                          <a:cs typeface="+mn-cs"/>
                        </a:rPr>
                        <a:t>Någon som </a:t>
                      </a:r>
                      <a:r>
                        <a:rPr kumimoji="0" lang="sv-SE" sz="1100" b="1" i="0" u="none" strike="noStrike" kern="1200" cap="none" spc="0" normalizeH="0" baseline="0" noProof="0" dirty="0">
                          <a:ln>
                            <a:noFill/>
                          </a:ln>
                          <a:solidFill>
                            <a:srgbClr val="000000"/>
                          </a:solidFill>
                          <a:effectLst/>
                          <a:uLnTx/>
                          <a:uFillTx/>
                          <a:latin typeface="+mn-lt"/>
                          <a:ea typeface="+mn-ea"/>
                          <a:cs typeface="+mn-cs"/>
                        </a:rPr>
                        <a:t>försökt tvinga till sig en sexuell handling med dig när du endera sovit eller varit påverkad </a:t>
                      </a:r>
                      <a:r>
                        <a:rPr kumimoji="0" lang="sv-SE" sz="1100" b="0" i="0" u="none" strike="noStrike" kern="1200" cap="none" spc="0" normalizeH="0" baseline="0" noProof="0" dirty="0">
                          <a:ln>
                            <a:noFill/>
                          </a:ln>
                          <a:solidFill>
                            <a:srgbClr val="000000"/>
                          </a:solidFill>
                          <a:effectLst/>
                          <a:uLnTx/>
                          <a:uFillTx/>
                          <a:latin typeface="+mn-lt"/>
                          <a:ea typeface="+mn-ea"/>
                          <a:cs typeface="+mn-cs"/>
                        </a:rPr>
                        <a:t>av alkohol eller droger</a:t>
                      </a:r>
                      <a:endParaRPr lang="sv-SE" sz="1100" dirty="0"/>
                    </a:p>
                  </a:txBody>
                  <a:tcPr marT="28388" marB="28388">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mn-lt"/>
                          <a:ea typeface="+mn-ea"/>
                          <a:cs typeface="+mn-cs"/>
                        </a:rPr>
                        <a:t>Någon som </a:t>
                      </a:r>
                      <a:r>
                        <a:rPr kumimoji="0" lang="sv-SE" sz="1100" b="1" i="0" u="none" strike="noStrike" kern="1200" cap="none" spc="0" normalizeH="0" baseline="0" noProof="0" dirty="0">
                          <a:ln>
                            <a:noFill/>
                          </a:ln>
                          <a:solidFill>
                            <a:srgbClr val="000000"/>
                          </a:solidFill>
                          <a:effectLst/>
                          <a:uLnTx/>
                          <a:uFillTx/>
                          <a:latin typeface="+mn-lt"/>
                          <a:ea typeface="+mn-ea"/>
                          <a:cs typeface="+mn-cs"/>
                        </a:rPr>
                        <a:t>tvingat till sig en sexuell handling </a:t>
                      </a:r>
                      <a:r>
                        <a:rPr kumimoji="0" lang="sv-SE" sz="1100" b="0" i="0" u="none" strike="noStrike" kern="1200" cap="none" spc="0" normalizeH="0" baseline="0" noProof="0" dirty="0">
                          <a:ln>
                            <a:noFill/>
                          </a:ln>
                          <a:solidFill>
                            <a:srgbClr val="000000"/>
                          </a:solidFill>
                          <a:effectLst/>
                          <a:uLnTx/>
                          <a:uFillTx/>
                          <a:latin typeface="+mn-lt"/>
                          <a:ea typeface="+mn-ea"/>
                          <a:cs typeface="+mn-cs"/>
                        </a:rPr>
                        <a:t>med dig</a:t>
                      </a:r>
                    </a:p>
                    <a:p>
                      <a:endParaRPr lang="sv-SE" sz="1100" dirty="0"/>
                    </a:p>
                  </a:txBody>
                  <a:tcPr marT="28388" marB="28388">
                    <a:lnL w="76200" cap="flat" cmpd="sng" algn="ctr">
                      <a:solidFill>
                        <a:schemeClr val="bg1"/>
                      </a:solidFill>
                      <a:prstDash val="solid"/>
                      <a:round/>
                      <a:headEnd type="none" w="med" len="med"/>
                      <a:tailEnd type="none" w="med" len="med"/>
                    </a:lnL>
                    <a:solidFill>
                      <a:schemeClr val="bg2"/>
                    </a:solidFill>
                  </a:tcPr>
                </a:tc>
                <a:extLst>
                  <a:ext uri="{0D108BD9-81ED-4DB2-BD59-A6C34878D82A}">
                    <a16:rowId xmlns:a16="http://schemas.microsoft.com/office/drawing/2014/main" val="2048615151"/>
                  </a:ext>
                </a:extLst>
              </a:tr>
            </a:tbl>
          </a:graphicData>
        </a:graphic>
      </p:graphicFrame>
      <p:sp>
        <p:nvSpPr>
          <p:cNvPr id="25" name="Oval 27">
            <a:extLst>
              <a:ext uri="{FF2B5EF4-FFF2-40B4-BE49-F238E27FC236}">
                <a16:creationId xmlns:a16="http://schemas.microsoft.com/office/drawing/2014/main" id="{55B11C12-3641-CBF0-C837-FAF1F109906E}"/>
              </a:ext>
            </a:extLst>
          </p:cNvPr>
          <p:cNvSpPr/>
          <p:nvPr/>
        </p:nvSpPr>
        <p:spPr bwMode="auto">
          <a:xfrm>
            <a:off x="1644106" y="2035482"/>
            <a:ext cx="716501" cy="702566"/>
          </a:xfrm>
          <a:prstGeom prst="ellipse">
            <a:avLst/>
          </a:prstGeom>
          <a:solidFill>
            <a:schemeClr val="accent5"/>
          </a:solidFill>
          <a:ln w="19050">
            <a:solidFill>
              <a:schemeClr val="bg1"/>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2000" b="1" i="0" dirty="0">
                <a:solidFill>
                  <a:schemeClr val="bg2"/>
                </a:solidFill>
                <a:ea typeface="Roboto" panose="02000000000000000000" pitchFamily="2" charset="0"/>
                <a:cs typeface="Segoe UI" panose="020B0502040204020203" pitchFamily="34" charset="0"/>
              </a:rPr>
              <a:t>6%</a:t>
            </a:r>
          </a:p>
        </p:txBody>
      </p:sp>
      <p:sp>
        <p:nvSpPr>
          <p:cNvPr id="26" name="Oval 27">
            <a:extLst>
              <a:ext uri="{FF2B5EF4-FFF2-40B4-BE49-F238E27FC236}">
                <a16:creationId xmlns:a16="http://schemas.microsoft.com/office/drawing/2014/main" id="{8921745D-A842-0892-AF2A-E27F282FD272}"/>
              </a:ext>
            </a:extLst>
          </p:cNvPr>
          <p:cNvSpPr/>
          <p:nvPr/>
        </p:nvSpPr>
        <p:spPr bwMode="auto">
          <a:xfrm>
            <a:off x="952085" y="1400630"/>
            <a:ext cx="716501" cy="702566"/>
          </a:xfrm>
          <a:prstGeom prst="ellipse">
            <a:avLst/>
          </a:prstGeom>
          <a:solidFill>
            <a:schemeClr val="accent1"/>
          </a:solidFill>
          <a:ln w="19050">
            <a:solidFill>
              <a:schemeClr val="bg1"/>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2000" b="1" i="0" dirty="0">
                <a:ea typeface="Roboto" panose="02000000000000000000" pitchFamily="2" charset="0"/>
                <a:cs typeface="Segoe UI" panose="020B0502040204020203" pitchFamily="34" charset="0"/>
              </a:rPr>
              <a:t>10%</a:t>
            </a:r>
          </a:p>
        </p:txBody>
      </p:sp>
      <p:graphicFrame>
        <p:nvGraphicFramePr>
          <p:cNvPr id="27" name="Tabell 14">
            <a:extLst>
              <a:ext uri="{FF2B5EF4-FFF2-40B4-BE49-F238E27FC236}">
                <a16:creationId xmlns:a16="http://schemas.microsoft.com/office/drawing/2014/main" id="{25BE51CA-7021-1E32-A029-FED1C4868864}"/>
              </a:ext>
            </a:extLst>
          </p:cNvPr>
          <p:cNvGraphicFramePr>
            <a:graphicFrameLocks noGrp="1"/>
          </p:cNvGraphicFramePr>
          <p:nvPr>
            <p:extLst>
              <p:ext uri="{D42A27DB-BD31-4B8C-83A1-F6EECF244321}">
                <p14:modId xmlns:p14="http://schemas.microsoft.com/office/powerpoint/2010/main" val="4136683241"/>
              </p:ext>
            </p:extLst>
          </p:nvPr>
        </p:nvGraphicFramePr>
        <p:xfrm>
          <a:off x="792565" y="2421594"/>
          <a:ext cx="1274036" cy="426142"/>
        </p:xfrm>
        <a:graphic>
          <a:graphicData uri="http://schemas.openxmlformats.org/drawingml/2006/table">
            <a:tbl>
              <a:tblPr firstRow="1" bandRow="1">
                <a:tableStyleId>{2D5ABB26-0587-4C30-8999-92F81FD0307C}</a:tableStyleId>
              </a:tblPr>
              <a:tblGrid>
                <a:gridCol w="1274036">
                  <a:extLst>
                    <a:ext uri="{9D8B030D-6E8A-4147-A177-3AD203B41FA5}">
                      <a16:colId xmlns:a16="http://schemas.microsoft.com/office/drawing/2014/main" val="971405914"/>
                    </a:ext>
                  </a:extLst>
                </a:gridCol>
              </a:tblGrid>
              <a:tr h="426142">
                <a:tc>
                  <a:txBody>
                    <a:bodyPr/>
                    <a:lstStyle/>
                    <a:p>
                      <a:pPr algn="l"/>
                      <a:r>
                        <a:rPr lang="sv-SE" sz="1400" b="0" dirty="0">
                          <a:solidFill>
                            <a:schemeClr val="tx1"/>
                          </a:solidFill>
                        </a:rPr>
                        <a:t>2024 alla</a:t>
                      </a:r>
                    </a:p>
                  </a:txBody>
                  <a:tcPr marL="147265" marR="147265" anchor="ctr"/>
                </a:tc>
                <a:extLst>
                  <a:ext uri="{0D108BD9-81ED-4DB2-BD59-A6C34878D82A}">
                    <a16:rowId xmlns:a16="http://schemas.microsoft.com/office/drawing/2014/main" val="3715575088"/>
                  </a:ext>
                </a:extLst>
              </a:tr>
            </a:tbl>
          </a:graphicData>
        </a:graphic>
      </p:graphicFrame>
      <p:graphicFrame>
        <p:nvGraphicFramePr>
          <p:cNvPr id="28" name="Tabell 14">
            <a:extLst>
              <a:ext uri="{FF2B5EF4-FFF2-40B4-BE49-F238E27FC236}">
                <a16:creationId xmlns:a16="http://schemas.microsoft.com/office/drawing/2014/main" id="{903AE707-7BBB-2621-5D73-3BFD5379D12F}"/>
              </a:ext>
            </a:extLst>
          </p:cNvPr>
          <p:cNvGraphicFramePr>
            <a:graphicFrameLocks noGrp="1"/>
          </p:cNvGraphicFramePr>
          <p:nvPr>
            <p:extLst>
              <p:ext uri="{D42A27DB-BD31-4B8C-83A1-F6EECF244321}">
                <p14:modId xmlns:p14="http://schemas.microsoft.com/office/powerpoint/2010/main" val="2761693214"/>
              </p:ext>
            </p:extLst>
          </p:nvPr>
        </p:nvGraphicFramePr>
        <p:xfrm>
          <a:off x="337586" y="1978131"/>
          <a:ext cx="1144772" cy="345885"/>
        </p:xfrm>
        <a:graphic>
          <a:graphicData uri="http://schemas.openxmlformats.org/drawingml/2006/table">
            <a:tbl>
              <a:tblPr firstRow="1" bandRow="1">
                <a:tableStyleId>{2D5ABB26-0587-4C30-8999-92F81FD0307C}</a:tableStyleId>
              </a:tblPr>
              <a:tblGrid>
                <a:gridCol w="1144772">
                  <a:extLst>
                    <a:ext uri="{9D8B030D-6E8A-4147-A177-3AD203B41FA5}">
                      <a16:colId xmlns:a16="http://schemas.microsoft.com/office/drawing/2014/main" val="971405914"/>
                    </a:ext>
                  </a:extLst>
                </a:gridCol>
              </a:tblGrid>
              <a:tr h="345885">
                <a:tc>
                  <a:txBody>
                    <a:bodyPr/>
                    <a:lstStyle/>
                    <a:p>
                      <a:pPr algn="l"/>
                      <a:r>
                        <a:rPr lang="sv-SE" sz="1400" b="0" kern="1200" dirty="0">
                          <a:solidFill>
                            <a:schemeClr val="tx1"/>
                          </a:solidFill>
                          <a:latin typeface="+mn-lt"/>
                          <a:ea typeface="+mn-ea"/>
                          <a:cs typeface="+mn-cs"/>
                        </a:rPr>
                        <a:t>Handels</a:t>
                      </a:r>
                    </a:p>
                  </a:txBody>
                  <a:tcPr marL="121706" marR="121706" anchor="ctr"/>
                </a:tc>
                <a:extLst>
                  <a:ext uri="{0D108BD9-81ED-4DB2-BD59-A6C34878D82A}">
                    <a16:rowId xmlns:a16="http://schemas.microsoft.com/office/drawing/2014/main" val="3715575088"/>
                  </a:ext>
                </a:extLst>
              </a:tr>
            </a:tbl>
          </a:graphicData>
        </a:graphic>
      </p:graphicFrame>
      <p:sp>
        <p:nvSpPr>
          <p:cNvPr id="29" name="Oval 27">
            <a:extLst>
              <a:ext uri="{FF2B5EF4-FFF2-40B4-BE49-F238E27FC236}">
                <a16:creationId xmlns:a16="http://schemas.microsoft.com/office/drawing/2014/main" id="{3062BADB-6C6D-6542-06FF-430DF194EE4F}"/>
              </a:ext>
            </a:extLst>
          </p:cNvPr>
          <p:cNvSpPr/>
          <p:nvPr/>
        </p:nvSpPr>
        <p:spPr bwMode="auto">
          <a:xfrm>
            <a:off x="3828876" y="2100798"/>
            <a:ext cx="716501" cy="702566"/>
          </a:xfrm>
          <a:prstGeom prst="ellipse">
            <a:avLst/>
          </a:prstGeom>
          <a:solidFill>
            <a:schemeClr val="accent5"/>
          </a:solidFill>
          <a:ln w="19050">
            <a:solidFill>
              <a:schemeClr val="bg1"/>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2000" b="1" i="0" dirty="0">
                <a:solidFill>
                  <a:schemeClr val="bg2"/>
                </a:solidFill>
                <a:ea typeface="Roboto" panose="02000000000000000000" pitchFamily="2" charset="0"/>
                <a:cs typeface="Segoe UI" panose="020B0502040204020203" pitchFamily="34" charset="0"/>
              </a:rPr>
              <a:t>5%</a:t>
            </a:r>
          </a:p>
        </p:txBody>
      </p:sp>
      <p:sp>
        <p:nvSpPr>
          <p:cNvPr id="30" name="Oval 27">
            <a:extLst>
              <a:ext uri="{FF2B5EF4-FFF2-40B4-BE49-F238E27FC236}">
                <a16:creationId xmlns:a16="http://schemas.microsoft.com/office/drawing/2014/main" id="{EACBE6DA-F10C-DA51-8994-39C3C10127D1}"/>
              </a:ext>
            </a:extLst>
          </p:cNvPr>
          <p:cNvSpPr/>
          <p:nvPr/>
        </p:nvSpPr>
        <p:spPr bwMode="auto">
          <a:xfrm>
            <a:off x="3234669" y="1435884"/>
            <a:ext cx="716501" cy="702566"/>
          </a:xfrm>
          <a:prstGeom prst="ellipse">
            <a:avLst/>
          </a:prstGeom>
          <a:solidFill>
            <a:schemeClr val="accent1"/>
          </a:solidFill>
          <a:ln w="19050">
            <a:solidFill>
              <a:schemeClr val="bg1"/>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2000" b="1" i="0" dirty="0">
                <a:ea typeface="Roboto" panose="02000000000000000000" pitchFamily="2" charset="0"/>
                <a:cs typeface="Segoe UI" panose="020B0502040204020203" pitchFamily="34" charset="0"/>
              </a:rPr>
              <a:t>9%</a:t>
            </a:r>
          </a:p>
        </p:txBody>
      </p:sp>
      <p:sp>
        <p:nvSpPr>
          <p:cNvPr id="31" name="Oval 27">
            <a:extLst>
              <a:ext uri="{FF2B5EF4-FFF2-40B4-BE49-F238E27FC236}">
                <a16:creationId xmlns:a16="http://schemas.microsoft.com/office/drawing/2014/main" id="{E41C94CF-1C8C-A374-0A99-217EF2982F79}"/>
              </a:ext>
            </a:extLst>
          </p:cNvPr>
          <p:cNvSpPr/>
          <p:nvPr/>
        </p:nvSpPr>
        <p:spPr bwMode="auto">
          <a:xfrm>
            <a:off x="6069501" y="2053503"/>
            <a:ext cx="716501" cy="702566"/>
          </a:xfrm>
          <a:prstGeom prst="ellipse">
            <a:avLst/>
          </a:prstGeom>
          <a:solidFill>
            <a:schemeClr val="accent5"/>
          </a:solidFill>
          <a:ln w="19050">
            <a:solidFill>
              <a:schemeClr val="bg1"/>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2000" b="1" i="0" dirty="0">
                <a:solidFill>
                  <a:schemeClr val="bg2"/>
                </a:solidFill>
                <a:ea typeface="Roboto" panose="02000000000000000000" pitchFamily="2" charset="0"/>
                <a:cs typeface="Segoe UI" panose="020B0502040204020203" pitchFamily="34" charset="0"/>
              </a:rPr>
              <a:t>6%</a:t>
            </a:r>
          </a:p>
        </p:txBody>
      </p:sp>
      <p:sp>
        <p:nvSpPr>
          <p:cNvPr id="32" name="Oval 27">
            <a:extLst>
              <a:ext uri="{FF2B5EF4-FFF2-40B4-BE49-F238E27FC236}">
                <a16:creationId xmlns:a16="http://schemas.microsoft.com/office/drawing/2014/main" id="{98160722-4E57-AAC4-52F5-D518B38C9A44}"/>
              </a:ext>
            </a:extLst>
          </p:cNvPr>
          <p:cNvSpPr/>
          <p:nvPr/>
        </p:nvSpPr>
        <p:spPr bwMode="auto">
          <a:xfrm>
            <a:off x="5396918" y="1400630"/>
            <a:ext cx="716501" cy="702566"/>
          </a:xfrm>
          <a:prstGeom prst="ellipse">
            <a:avLst/>
          </a:prstGeom>
          <a:solidFill>
            <a:schemeClr val="accent1"/>
          </a:solidFill>
          <a:ln w="19050">
            <a:solidFill>
              <a:schemeClr val="bg1"/>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2000" b="1" i="0" dirty="0">
                <a:ea typeface="Roboto" panose="02000000000000000000" pitchFamily="2" charset="0"/>
                <a:cs typeface="Segoe UI" panose="020B0502040204020203" pitchFamily="34" charset="0"/>
              </a:rPr>
              <a:t>9%</a:t>
            </a:r>
          </a:p>
        </p:txBody>
      </p:sp>
      <p:sp>
        <p:nvSpPr>
          <p:cNvPr id="33" name="Oval 27">
            <a:extLst>
              <a:ext uri="{FF2B5EF4-FFF2-40B4-BE49-F238E27FC236}">
                <a16:creationId xmlns:a16="http://schemas.microsoft.com/office/drawing/2014/main" id="{BBBBEA2D-8819-7515-C251-D40DEEA3BB0D}"/>
              </a:ext>
            </a:extLst>
          </p:cNvPr>
          <p:cNvSpPr/>
          <p:nvPr/>
        </p:nvSpPr>
        <p:spPr bwMode="auto">
          <a:xfrm>
            <a:off x="8410519" y="2177328"/>
            <a:ext cx="716501" cy="702566"/>
          </a:xfrm>
          <a:prstGeom prst="ellipse">
            <a:avLst/>
          </a:prstGeom>
          <a:solidFill>
            <a:schemeClr val="accent5"/>
          </a:solidFill>
          <a:ln w="19050">
            <a:solidFill>
              <a:schemeClr val="bg1"/>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2000" b="1" i="0" dirty="0">
                <a:solidFill>
                  <a:schemeClr val="bg2"/>
                </a:solidFill>
                <a:ea typeface="Roboto" panose="02000000000000000000" pitchFamily="2" charset="0"/>
                <a:cs typeface="Segoe UI" panose="020B0502040204020203" pitchFamily="34" charset="0"/>
              </a:rPr>
              <a:t>3%</a:t>
            </a:r>
          </a:p>
        </p:txBody>
      </p:sp>
      <p:sp>
        <p:nvSpPr>
          <p:cNvPr id="34" name="Oval 27">
            <a:extLst>
              <a:ext uri="{FF2B5EF4-FFF2-40B4-BE49-F238E27FC236}">
                <a16:creationId xmlns:a16="http://schemas.microsoft.com/office/drawing/2014/main" id="{0CAC148C-0026-53B7-C07C-0DA6CDB21317}"/>
              </a:ext>
            </a:extLst>
          </p:cNvPr>
          <p:cNvSpPr/>
          <p:nvPr/>
        </p:nvSpPr>
        <p:spPr bwMode="auto">
          <a:xfrm>
            <a:off x="7686376" y="2053503"/>
            <a:ext cx="716501" cy="702566"/>
          </a:xfrm>
          <a:prstGeom prst="ellipse">
            <a:avLst/>
          </a:prstGeom>
          <a:solidFill>
            <a:schemeClr val="accent1"/>
          </a:solidFill>
          <a:ln w="19050">
            <a:solidFill>
              <a:schemeClr val="bg1"/>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2000" b="1" i="0" dirty="0">
                <a:ea typeface="Roboto" panose="02000000000000000000" pitchFamily="2" charset="0"/>
                <a:cs typeface="Segoe UI" panose="020B0502040204020203" pitchFamily="34" charset="0"/>
              </a:rPr>
              <a:t>5%</a:t>
            </a:r>
          </a:p>
        </p:txBody>
      </p:sp>
      <p:sp>
        <p:nvSpPr>
          <p:cNvPr id="35" name="Oval 27">
            <a:extLst>
              <a:ext uri="{FF2B5EF4-FFF2-40B4-BE49-F238E27FC236}">
                <a16:creationId xmlns:a16="http://schemas.microsoft.com/office/drawing/2014/main" id="{A6424910-CBFD-4968-B8DD-19D280D29C68}"/>
              </a:ext>
            </a:extLst>
          </p:cNvPr>
          <p:cNvSpPr/>
          <p:nvPr/>
        </p:nvSpPr>
        <p:spPr bwMode="auto">
          <a:xfrm>
            <a:off x="10560022" y="2129988"/>
            <a:ext cx="716501" cy="702566"/>
          </a:xfrm>
          <a:prstGeom prst="ellipse">
            <a:avLst/>
          </a:prstGeom>
          <a:solidFill>
            <a:schemeClr val="accent5"/>
          </a:solidFill>
          <a:ln w="19050">
            <a:solidFill>
              <a:schemeClr val="bg1"/>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2000" b="1" dirty="0">
                <a:solidFill>
                  <a:schemeClr val="bg2"/>
                </a:solidFill>
                <a:ea typeface="Roboto" panose="02000000000000000000" pitchFamily="2" charset="0"/>
                <a:cs typeface="Segoe UI" panose="020B0502040204020203" pitchFamily="34" charset="0"/>
              </a:rPr>
              <a:t>4</a:t>
            </a:r>
            <a:r>
              <a:rPr lang="sv-SE" sz="2000" b="1" i="0" dirty="0">
                <a:solidFill>
                  <a:schemeClr val="bg2"/>
                </a:solidFill>
                <a:ea typeface="Roboto" panose="02000000000000000000" pitchFamily="2" charset="0"/>
                <a:cs typeface="Segoe UI" panose="020B0502040204020203" pitchFamily="34" charset="0"/>
              </a:rPr>
              <a:t>%</a:t>
            </a:r>
          </a:p>
        </p:txBody>
      </p:sp>
      <p:sp>
        <p:nvSpPr>
          <p:cNvPr id="36" name="Oval 27">
            <a:extLst>
              <a:ext uri="{FF2B5EF4-FFF2-40B4-BE49-F238E27FC236}">
                <a16:creationId xmlns:a16="http://schemas.microsoft.com/office/drawing/2014/main" id="{5C96FB12-5BB2-F7DD-62FA-4E888E19BF9B}"/>
              </a:ext>
            </a:extLst>
          </p:cNvPr>
          <p:cNvSpPr/>
          <p:nvPr/>
        </p:nvSpPr>
        <p:spPr bwMode="auto">
          <a:xfrm>
            <a:off x="9835879" y="2053503"/>
            <a:ext cx="716501" cy="702566"/>
          </a:xfrm>
          <a:prstGeom prst="ellipse">
            <a:avLst/>
          </a:prstGeom>
          <a:solidFill>
            <a:schemeClr val="accent1"/>
          </a:solidFill>
          <a:ln w="19050">
            <a:solidFill>
              <a:schemeClr val="bg1"/>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2000" b="1" i="0" dirty="0">
                <a:ea typeface="Roboto" panose="02000000000000000000" pitchFamily="2" charset="0"/>
                <a:cs typeface="Segoe UI" panose="020B0502040204020203" pitchFamily="34" charset="0"/>
              </a:rPr>
              <a:t>6%</a:t>
            </a:r>
          </a:p>
        </p:txBody>
      </p:sp>
      <p:sp>
        <p:nvSpPr>
          <p:cNvPr id="37" name="Oval 27">
            <a:extLst>
              <a:ext uri="{FF2B5EF4-FFF2-40B4-BE49-F238E27FC236}">
                <a16:creationId xmlns:a16="http://schemas.microsoft.com/office/drawing/2014/main" id="{B3D1C48C-A71C-C40C-983B-303D35F87379}"/>
              </a:ext>
            </a:extLst>
          </p:cNvPr>
          <p:cNvSpPr/>
          <p:nvPr/>
        </p:nvSpPr>
        <p:spPr bwMode="auto">
          <a:xfrm>
            <a:off x="1644105" y="4272614"/>
            <a:ext cx="716501" cy="702566"/>
          </a:xfrm>
          <a:prstGeom prst="ellipse">
            <a:avLst/>
          </a:prstGeom>
          <a:solidFill>
            <a:schemeClr val="accent5"/>
          </a:solidFill>
          <a:ln w="19050">
            <a:solidFill>
              <a:schemeClr val="bg1"/>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2000" b="1" dirty="0">
                <a:solidFill>
                  <a:schemeClr val="bg2"/>
                </a:solidFill>
                <a:ea typeface="Roboto" panose="02000000000000000000" pitchFamily="2" charset="0"/>
                <a:cs typeface="Segoe UI" panose="020B0502040204020203" pitchFamily="34" charset="0"/>
              </a:rPr>
              <a:t>4</a:t>
            </a:r>
            <a:r>
              <a:rPr lang="sv-SE" sz="2000" b="1" i="0" dirty="0">
                <a:solidFill>
                  <a:schemeClr val="bg2"/>
                </a:solidFill>
                <a:ea typeface="Roboto" panose="02000000000000000000" pitchFamily="2" charset="0"/>
                <a:cs typeface="Segoe UI" panose="020B0502040204020203" pitchFamily="34" charset="0"/>
              </a:rPr>
              <a:t>%</a:t>
            </a:r>
          </a:p>
        </p:txBody>
      </p:sp>
      <p:sp>
        <p:nvSpPr>
          <p:cNvPr id="38" name="Oval 27">
            <a:extLst>
              <a:ext uri="{FF2B5EF4-FFF2-40B4-BE49-F238E27FC236}">
                <a16:creationId xmlns:a16="http://schemas.microsoft.com/office/drawing/2014/main" id="{72BF4DB0-D883-1D98-7D62-88C6BEE5757A}"/>
              </a:ext>
            </a:extLst>
          </p:cNvPr>
          <p:cNvSpPr/>
          <p:nvPr/>
        </p:nvSpPr>
        <p:spPr bwMode="auto">
          <a:xfrm>
            <a:off x="952085" y="3935174"/>
            <a:ext cx="716501" cy="702566"/>
          </a:xfrm>
          <a:prstGeom prst="ellipse">
            <a:avLst/>
          </a:prstGeom>
          <a:solidFill>
            <a:schemeClr val="accent1"/>
          </a:solidFill>
          <a:ln w="19050">
            <a:solidFill>
              <a:schemeClr val="bg1"/>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2000" b="1" i="0" dirty="0">
                <a:ea typeface="Roboto" panose="02000000000000000000" pitchFamily="2" charset="0"/>
                <a:cs typeface="Segoe UI" panose="020B0502040204020203" pitchFamily="34" charset="0"/>
              </a:rPr>
              <a:t>7%</a:t>
            </a:r>
          </a:p>
        </p:txBody>
      </p:sp>
      <p:sp>
        <p:nvSpPr>
          <p:cNvPr id="39" name="Oval 27">
            <a:extLst>
              <a:ext uri="{FF2B5EF4-FFF2-40B4-BE49-F238E27FC236}">
                <a16:creationId xmlns:a16="http://schemas.microsoft.com/office/drawing/2014/main" id="{EBD42978-A70D-9517-7886-93ADAF5F48BA}"/>
              </a:ext>
            </a:extLst>
          </p:cNvPr>
          <p:cNvSpPr/>
          <p:nvPr/>
        </p:nvSpPr>
        <p:spPr bwMode="auto">
          <a:xfrm>
            <a:off x="3952421" y="4348814"/>
            <a:ext cx="716501" cy="702566"/>
          </a:xfrm>
          <a:prstGeom prst="ellipse">
            <a:avLst/>
          </a:prstGeom>
          <a:solidFill>
            <a:schemeClr val="accent5"/>
          </a:solidFill>
          <a:ln w="19050">
            <a:solidFill>
              <a:schemeClr val="bg1"/>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2000" b="1" i="0" dirty="0">
                <a:solidFill>
                  <a:schemeClr val="bg2"/>
                </a:solidFill>
                <a:ea typeface="Roboto" panose="02000000000000000000" pitchFamily="2" charset="0"/>
                <a:cs typeface="Segoe UI" panose="020B0502040204020203" pitchFamily="34" charset="0"/>
              </a:rPr>
              <a:t>2%</a:t>
            </a:r>
          </a:p>
        </p:txBody>
      </p:sp>
      <p:sp>
        <p:nvSpPr>
          <p:cNvPr id="40" name="Oval 27">
            <a:extLst>
              <a:ext uri="{FF2B5EF4-FFF2-40B4-BE49-F238E27FC236}">
                <a16:creationId xmlns:a16="http://schemas.microsoft.com/office/drawing/2014/main" id="{8AD0A529-91CF-9B39-3C4B-57199FC9BB08}"/>
              </a:ext>
            </a:extLst>
          </p:cNvPr>
          <p:cNvSpPr/>
          <p:nvPr/>
        </p:nvSpPr>
        <p:spPr bwMode="auto">
          <a:xfrm>
            <a:off x="3234669" y="4291664"/>
            <a:ext cx="716501" cy="702566"/>
          </a:xfrm>
          <a:prstGeom prst="ellipse">
            <a:avLst/>
          </a:prstGeom>
          <a:solidFill>
            <a:schemeClr val="accent1"/>
          </a:solidFill>
          <a:ln w="19050">
            <a:solidFill>
              <a:schemeClr val="bg1"/>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2000" b="1" i="0" dirty="0">
                <a:ea typeface="Roboto" panose="02000000000000000000" pitchFamily="2" charset="0"/>
                <a:cs typeface="Segoe UI" panose="020B0502040204020203" pitchFamily="34" charset="0"/>
              </a:rPr>
              <a:t>3%</a:t>
            </a:r>
          </a:p>
        </p:txBody>
      </p:sp>
      <p:sp>
        <p:nvSpPr>
          <p:cNvPr id="41" name="Oval 27">
            <a:extLst>
              <a:ext uri="{FF2B5EF4-FFF2-40B4-BE49-F238E27FC236}">
                <a16:creationId xmlns:a16="http://schemas.microsoft.com/office/drawing/2014/main" id="{EE18DDC9-480C-68A8-0484-5A458607CAA6}"/>
              </a:ext>
            </a:extLst>
          </p:cNvPr>
          <p:cNvSpPr/>
          <p:nvPr/>
        </p:nvSpPr>
        <p:spPr bwMode="auto">
          <a:xfrm>
            <a:off x="6120974" y="4348814"/>
            <a:ext cx="716501" cy="702566"/>
          </a:xfrm>
          <a:prstGeom prst="ellipse">
            <a:avLst/>
          </a:prstGeom>
          <a:solidFill>
            <a:schemeClr val="accent5"/>
          </a:solidFill>
          <a:ln w="19050">
            <a:solidFill>
              <a:schemeClr val="bg1"/>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2000" b="1" i="0" dirty="0">
                <a:solidFill>
                  <a:schemeClr val="bg2"/>
                </a:solidFill>
                <a:ea typeface="Roboto" panose="02000000000000000000" pitchFamily="2" charset="0"/>
                <a:cs typeface="Segoe UI" panose="020B0502040204020203" pitchFamily="34" charset="0"/>
              </a:rPr>
              <a:t>2%</a:t>
            </a:r>
          </a:p>
        </p:txBody>
      </p:sp>
      <p:sp>
        <p:nvSpPr>
          <p:cNvPr id="42" name="Oval 27">
            <a:extLst>
              <a:ext uri="{FF2B5EF4-FFF2-40B4-BE49-F238E27FC236}">
                <a16:creationId xmlns:a16="http://schemas.microsoft.com/office/drawing/2014/main" id="{699359D4-76EF-FA35-9027-66B35B96703C}"/>
              </a:ext>
            </a:extLst>
          </p:cNvPr>
          <p:cNvSpPr/>
          <p:nvPr/>
        </p:nvSpPr>
        <p:spPr bwMode="auto">
          <a:xfrm>
            <a:off x="5396918" y="4272614"/>
            <a:ext cx="716501" cy="702566"/>
          </a:xfrm>
          <a:prstGeom prst="ellipse">
            <a:avLst/>
          </a:prstGeom>
          <a:solidFill>
            <a:schemeClr val="accent1"/>
          </a:solidFill>
          <a:ln w="19050">
            <a:solidFill>
              <a:schemeClr val="bg1"/>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2000" b="1" i="0" dirty="0">
                <a:ea typeface="Roboto" panose="02000000000000000000" pitchFamily="2" charset="0"/>
                <a:cs typeface="Segoe UI" panose="020B0502040204020203" pitchFamily="34" charset="0"/>
              </a:rPr>
              <a:t>4%</a:t>
            </a:r>
          </a:p>
        </p:txBody>
      </p:sp>
      <p:sp>
        <p:nvSpPr>
          <p:cNvPr id="43" name="Oval 27">
            <a:extLst>
              <a:ext uri="{FF2B5EF4-FFF2-40B4-BE49-F238E27FC236}">
                <a16:creationId xmlns:a16="http://schemas.microsoft.com/office/drawing/2014/main" id="{AD5CB427-DF1E-1694-95A9-B6620B67F345}"/>
              </a:ext>
            </a:extLst>
          </p:cNvPr>
          <p:cNvSpPr/>
          <p:nvPr/>
        </p:nvSpPr>
        <p:spPr bwMode="auto">
          <a:xfrm>
            <a:off x="8410519" y="4348814"/>
            <a:ext cx="716501" cy="702566"/>
          </a:xfrm>
          <a:prstGeom prst="ellipse">
            <a:avLst/>
          </a:prstGeom>
          <a:solidFill>
            <a:schemeClr val="accent5"/>
          </a:solidFill>
          <a:ln w="19050">
            <a:solidFill>
              <a:schemeClr val="bg1"/>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2000" b="1" i="0" dirty="0">
                <a:solidFill>
                  <a:schemeClr val="bg2"/>
                </a:solidFill>
                <a:ea typeface="Roboto" panose="02000000000000000000" pitchFamily="2" charset="0"/>
                <a:cs typeface="Segoe UI" panose="020B0502040204020203" pitchFamily="34" charset="0"/>
              </a:rPr>
              <a:t>2%</a:t>
            </a:r>
          </a:p>
        </p:txBody>
      </p:sp>
      <p:sp>
        <p:nvSpPr>
          <p:cNvPr id="44" name="Oval 27">
            <a:extLst>
              <a:ext uri="{FF2B5EF4-FFF2-40B4-BE49-F238E27FC236}">
                <a16:creationId xmlns:a16="http://schemas.microsoft.com/office/drawing/2014/main" id="{DA0BFEAF-37AC-8874-6428-BF7A6369BFDD}"/>
              </a:ext>
            </a:extLst>
          </p:cNvPr>
          <p:cNvSpPr/>
          <p:nvPr/>
        </p:nvSpPr>
        <p:spPr bwMode="auto">
          <a:xfrm>
            <a:off x="7686376" y="4272614"/>
            <a:ext cx="716501" cy="702566"/>
          </a:xfrm>
          <a:prstGeom prst="ellipse">
            <a:avLst/>
          </a:prstGeom>
          <a:solidFill>
            <a:schemeClr val="accent1"/>
          </a:solidFill>
          <a:ln w="19050">
            <a:solidFill>
              <a:schemeClr val="bg1"/>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2000" b="1" i="0" dirty="0">
                <a:ea typeface="Roboto" panose="02000000000000000000" pitchFamily="2" charset="0"/>
                <a:cs typeface="Segoe UI" panose="020B0502040204020203" pitchFamily="34" charset="0"/>
              </a:rPr>
              <a:t>5%</a:t>
            </a:r>
          </a:p>
        </p:txBody>
      </p:sp>
      <p:sp>
        <p:nvSpPr>
          <p:cNvPr id="45" name="Oval 27">
            <a:extLst>
              <a:ext uri="{FF2B5EF4-FFF2-40B4-BE49-F238E27FC236}">
                <a16:creationId xmlns:a16="http://schemas.microsoft.com/office/drawing/2014/main" id="{E2816C27-FDAD-6335-E2D0-A47273A30941}"/>
              </a:ext>
            </a:extLst>
          </p:cNvPr>
          <p:cNvSpPr/>
          <p:nvPr/>
        </p:nvSpPr>
        <p:spPr bwMode="auto">
          <a:xfrm>
            <a:off x="10560022" y="4348814"/>
            <a:ext cx="716501" cy="702566"/>
          </a:xfrm>
          <a:prstGeom prst="ellipse">
            <a:avLst/>
          </a:prstGeom>
          <a:solidFill>
            <a:schemeClr val="accent5"/>
          </a:solidFill>
          <a:ln w="19050">
            <a:solidFill>
              <a:schemeClr val="bg1"/>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2000" b="1" i="0" dirty="0">
                <a:solidFill>
                  <a:schemeClr val="bg2"/>
                </a:solidFill>
                <a:ea typeface="Roboto" panose="02000000000000000000" pitchFamily="2" charset="0"/>
                <a:cs typeface="Segoe UI" panose="020B0502040204020203" pitchFamily="34" charset="0"/>
              </a:rPr>
              <a:t>2%</a:t>
            </a:r>
          </a:p>
        </p:txBody>
      </p:sp>
      <p:sp>
        <p:nvSpPr>
          <p:cNvPr id="46" name="Oval 27">
            <a:extLst>
              <a:ext uri="{FF2B5EF4-FFF2-40B4-BE49-F238E27FC236}">
                <a16:creationId xmlns:a16="http://schemas.microsoft.com/office/drawing/2014/main" id="{4F37551E-996C-FE3D-70EB-79B8ED5C62DB}"/>
              </a:ext>
            </a:extLst>
          </p:cNvPr>
          <p:cNvSpPr/>
          <p:nvPr/>
        </p:nvSpPr>
        <p:spPr bwMode="auto">
          <a:xfrm>
            <a:off x="9652083" y="4272614"/>
            <a:ext cx="716501" cy="702566"/>
          </a:xfrm>
          <a:prstGeom prst="ellipse">
            <a:avLst/>
          </a:prstGeom>
          <a:solidFill>
            <a:schemeClr val="accent1"/>
          </a:solidFill>
          <a:ln w="19050">
            <a:solidFill>
              <a:schemeClr val="bg1"/>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2000" b="1" i="0" dirty="0">
                <a:ea typeface="Roboto" panose="02000000000000000000" pitchFamily="2" charset="0"/>
                <a:cs typeface="Segoe UI" panose="020B0502040204020203" pitchFamily="34" charset="0"/>
              </a:rPr>
              <a:t>4%</a:t>
            </a:r>
          </a:p>
        </p:txBody>
      </p:sp>
      <p:sp>
        <p:nvSpPr>
          <p:cNvPr id="7" name="Text Placeholder 3">
            <a:extLst>
              <a:ext uri="{FF2B5EF4-FFF2-40B4-BE49-F238E27FC236}">
                <a16:creationId xmlns:a16="http://schemas.microsoft.com/office/drawing/2014/main" id="{748BF90B-E45E-8229-5960-A7F762E6B1D8}"/>
              </a:ext>
            </a:extLst>
          </p:cNvPr>
          <p:cNvSpPr txBox="1">
            <a:spLocks/>
          </p:cNvSpPr>
          <p:nvPr/>
        </p:nvSpPr>
        <p:spPr>
          <a:xfrm>
            <a:off x="512652" y="6238792"/>
            <a:ext cx="10917700" cy="177286"/>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1000" b="0" dirty="0"/>
              <a:t>Har du de senaste 12 månaderna i och kring din arbetssituation varit med om något av följande och, om så är fallet, hur ofta ...? </a:t>
            </a:r>
          </a:p>
        </p:txBody>
      </p:sp>
      <p:cxnSp>
        <p:nvCxnSpPr>
          <p:cNvPr id="8" name="Straight Connector 18">
            <a:extLst>
              <a:ext uri="{FF2B5EF4-FFF2-40B4-BE49-F238E27FC236}">
                <a16:creationId xmlns:a16="http://schemas.microsoft.com/office/drawing/2014/main" id="{53757E76-3AEE-96DB-6B9C-75006182FD58}"/>
              </a:ext>
            </a:extLst>
          </p:cNvPr>
          <p:cNvCxnSpPr>
            <a:cxnSpLocks/>
          </p:cNvCxnSpPr>
          <p:nvPr/>
        </p:nvCxnSpPr>
        <p:spPr>
          <a:xfrm>
            <a:off x="475526" y="6200463"/>
            <a:ext cx="112638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1">
            <a:extLst>
              <a:ext uri="{FF2B5EF4-FFF2-40B4-BE49-F238E27FC236}">
                <a16:creationId xmlns:a16="http://schemas.microsoft.com/office/drawing/2014/main" id="{30D1D320-C925-302A-30B1-A1BE5530E5FB}"/>
              </a:ext>
            </a:extLst>
          </p:cNvPr>
          <p:cNvSpPr txBox="1">
            <a:spLocks/>
          </p:cNvSpPr>
          <p:nvPr/>
        </p:nvSpPr>
        <p:spPr>
          <a:xfrm>
            <a:off x="460374" y="1064176"/>
            <a:ext cx="9797723" cy="615553"/>
          </a:xfrm>
          <a:prstGeom prst="rect">
            <a:avLst/>
          </a:prstGeom>
        </p:spPr>
        <p:txBody>
          <a:bodyPr lIns="0" tIns="0" rIns="0" bIns="0"/>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r>
              <a:rPr lang="sv-SE" dirty="0"/>
              <a:t>Jämförelse Handels målgrupp med totalen</a:t>
            </a:r>
          </a:p>
        </p:txBody>
      </p:sp>
    </p:spTree>
    <p:extLst>
      <p:ext uri="{BB962C8B-B14F-4D97-AF65-F5344CB8AC3E}">
        <p14:creationId xmlns:p14="http://schemas.microsoft.com/office/powerpoint/2010/main" val="3794375009"/>
      </p:ext>
    </p:extLst>
  </p:cSld>
  <p:clrMapOvr>
    <a:masterClrMapping/>
  </p:clrMapOvr>
</p:sld>
</file>

<file path=ppt/theme/theme1.xml><?xml version="1.0" encoding="utf-8"?>
<a:theme xmlns:a="http://schemas.openxmlformats.org/drawingml/2006/main" name="Cover slides">
  <a:themeElements>
    <a:clrScheme name="Verian">
      <a:dk1>
        <a:srgbClr val="000000"/>
      </a:dk1>
      <a:lt1>
        <a:srgbClr val="FFFFFF"/>
      </a:lt1>
      <a:dk2>
        <a:srgbClr val="282626"/>
      </a:dk2>
      <a:lt2>
        <a:srgbClr val="F9EEE3"/>
      </a:lt2>
      <a:accent1>
        <a:srgbClr val="FF7D04"/>
      </a:accent1>
      <a:accent2>
        <a:srgbClr val="20BAAF"/>
      </a:accent2>
      <a:accent3>
        <a:srgbClr val="D3C8BD"/>
      </a:accent3>
      <a:accent4>
        <a:srgbClr val="BAB0AB"/>
      </a:accent4>
      <a:accent5>
        <a:srgbClr val="9C9090"/>
      </a:accent5>
      <a:accent6>
        <a:srgbClr val="736868"/>
      </a:accent6>
      <a:hlink>
        <a:srgbClr val="282626"/>
      </a:hlink>
      <a:folHlink>
        <a:srgbClr val="954F72"/>
      </a:folHlink>
    </a:clrScheme>
    <a:fontScheme name="Verian">
      <a:majorFont>
        <a:latin typeface="Georgia" panose="226354523400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1169422224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defPPr algn="ctr">
          <a:defRPr sz="1800" b="0" i="0" dirty="0" smtClean="0">
            <a:solidFill>
              <a:schemeClr val="bg1"/>
            </a:solidFill>
            <a:latin typeface="+mn-lt"/>
            <a:ea typeface="Roboto" panose="02000000000000000000" pitchFamily="2" charset="0"/>
            <a:cs typeface="Segoe UI" panose="020B0502040204020203" pitchFamily="34" charset="0"/>
          </a:defRPr>
        </a:defPPr>
      </a:lstStyle>
    </a:spDef>
    <a:txDef>
      <a:spPr>
        <a:noFill/>
      </a:spPr>
      <a:bodyPr wrap="square" lIns="0" tIns="0" rIns="0" bIns="0" rtlCol="0">
        <a:normAutofit/>
      </a:bodyPr>
      <a:lstStyle>
        <a:defPPr marL="0" indent="-3657600" algn="l">
          <a:spcAft>
            <a:spcPts val="600"/>
          </a:spcAft>
          <a:defRPr sz="1800" b="0" i="0" dirty="0" smtClean="0">
            <a:solidFill>
              <a:schemeClr val="tx2"/>
            </a:solidFill>
            <a:latin typeface="+mn-lt"/>
            <a:ea typeface="Roboto" panose="02000000000000000000" pitchFamily="2" charset="0"/>
            <a:cs typeface="Segoe UI" panose="020B0502040204020203" pitchFamily="34" charset="0"/>
          </a:defRPr>
        </a:defPPr>
      </a:lstStyle>
    </a:txDef>
  </a:objectDefaults>
  <a:extraClrSchemeLst/>
  <a:extLst>
    <a:ext uri="{05A4C25C-085E-4340-85A3-A5531E510DB2}">
      <thm15:themeFamily xmlns:thm15="http://schemas.microsoft.com/office/thememl/2012/main" name="Rapportskal 1" id="{5CBF444F-C729-438F-AEA2-BE2058849086}" vid="{4EB6649D-8134-4D11-A493-D7FCF98D48D5}"/>
    </a:ext>
  </a:extLst>
</a:theme>
</file>

<file path=ppt/theme/theme2.xml><?xml version="1.0" encoding="utf-8"?>
<a:theme xmlns:a="http://schemas.openxmlformats.org/drawingml/2006/main" name="Content slides">
  <a:themeElements>
    <a:clrScheme name="Verian">
      <a:dk1>
        <a:srgbClr val="000000"/>
      </a:dk1>
      <a:lt1>
        <a:srgbClr val="FFFFFF"/>
      </a:lt1>
      <a:dk2>
        <a:srgbClr val="282626"/>
      </a:dk2>
      <a:lt2>
        <a:srgbClr val="F9EEE3"/>
      </a:lt2>
      <a:accent1>
        <a:srgbClr val="FF7D04"/>
      </a:accent1>
      <a:accent2>
        <a:srgbClr val="20BAAF"/>
      </a:accent2>
      <a:accent3>
        <a:srgbClr val="D3C8BD"/>
      </a:accent3>
      <a:accent4>
        <a:srgbClr val="BAB0AB"/>
      </a:accent4>
      <a:accent5>
        <a:srgbClr val="9C9090"/>
      </a:accent5>
      <a:accent6>
        <a:srgbClr val="736868"/>
      </a:accent6>
      <a:hlink>
        <a:srgbClr val="282626"/>
      </a:hlink>
      <a:folHlink>
        <a:srgbClr val="954F72"/>
      </a:folHlink>
    </a:clrScheme>
    <a:fontScheme name="Verian">
      <a:majorFont>
        <a:latin typeface="Georgia" panose="226354523400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1169422224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defPPr algn="ctr">
          <a:defRPr sz="1800" b="0" i="0" dirty="0" smtClean="0">
            <a:solidFill>
              <a:schemeClr val="bg1"/>
            </a:solidFill>
            <a:latin typeface="+mn-lt"/>
            <a:ea typeface="Roboto" panose="02000000000000000000" pitchFamily="2" charset="0"/>
            <a:cs typeface="Segoe UI" panose="020B0502040204020203" pitchFamily="34" charset="0"/>
          </a:defRPr>
        </a:defPPr>
      </a:lstStyle>
    </a:spDef>
    <a:txDef>
      <a:spPr/>
      <a:bodyPr vert="horz" lIns="0" tIns="0" rIns="0" bIns="0" rtlCol="0">
        <a:spAutoFit/>
      </a:bodyPr>
      <a:lstStyle>
        <a:defPPr algn="l">
          <a:defRPr smtClean="0"/>
        </a:defPPr>
      </a:lstStyle>
    </a:txDef>
  </a:objectDefaults>
  <a:extraClrSchemeLst/>
  <a:extLst>
    <a:ext uri="{05A4C25C-085E-4340-85A3-A5531E510DB2}">
      <thm15:themeFamily xmlns:thm15="http://schemas.microsoft.com/office/thememl/2012/main" name="Rapportskal 1" id="{5CBF444F-C729-438F-AEA2-BE2058849086}" vid="{232FCB86-812A-4EE9-AE63-B4312DCD11FA}"/>
    </a:ext>
  </a:extLst>
</a:theme>
</file>

<file path=ppt/theme/theme3.xml><?xml version="1.0" encoding="utf-8"?>
<a:theme xmlns:a="http://schemas.openxmlformats.org/drawingml/2006/main" name="Master elements">
  <a:themeElements>
    <a:clrScheme name="Verian">
      <a:dk1>
        <a:srgbClr val="000000"/>
      </a:dk1>
      <a:lt1>
        <a:srgbClr val="FFFFFF"/>
      </a:lt1>
      <a:dk2>
        <a:srgbClr val="282626"/>
      </a:dk2>
      <a:lt2>
        <a:srgbClr val="F9EEE3"/>
      </a:lt2>
      <a:accent1>
        <a:srgbClr val="FF7D04"/>
      </a:accent1>
      <a:accent2>
        <a:srgbClr val="20BAAF"/>
      </a:accent2>
      <a:accent3>
        <a:srgbClr val="D3C8BD"/>
      </a:accent3>
      <a:accent4>
        <a:srgbClr val="BAB0AB"/>
      </a:accent4>
      <a:accent5>
        <a:srgbClr val="9C9090"/>
      </a:accent5>
      <a:accent6>
        <a:srgbClr val="736868"/>
      </a:accent6>
      <a:hlink>
        <a:srgbClr val="282626"/>
      </a:hlink>
      <a:folHlink>
        <a:srgbClr val="954F72"/>
      </a:folHlink>
    </a:clrScheme>
    <a:fontScheme name="Verian">
      <a:majorFont>
        <a:latin typeface="Georgia" panose="226354523400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1169422224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defPPr algn="ctr">
          <a:defRPr sz="1800" b="0" i="0" dirty="0" smtClean="0">
            <a:solidFill>
              <a:schemeClr val="bg1"/>
            </a:solidFill>
            <a:latin typeface="+mn-lt"/>
            <a:ea typeface="Roboto" panose="02000000000000000000" pitchFamily="2" charset="0"/>
            <a:cs typeface="Segoe UI" panose="020B0502040204020203" pitchFamily="34" charset="0"/>
          </a:defRPr>
        </a:defPPr>
      </a:lstStyle>
    </a:spDef>
    <a:txDef>
      <a:spPr>
        <a:noFill/>
      </a:spPr>
      <a:bodyPr wrap="square" lIns="0" tIns="0" rIns="0" bIns="0" rtlCol="0">
        <a:normAutofit/>
      </a:bodyPr>
      <a:lstStyle>
        <a:defPPr marL="0" indent="-3657600" algn="l">
          <a:spcAft>
            <a:spcPts val="600"/>
          </a:spcAft>
          <a:defRPr sz="1800" b="0" i="0" dirty="0" smtClean="0">
            <a:solidFill>
              <a:schemeClr val="tx2"/>
            </a:solidFill>
            <a:latin typeface="+mn-lt"/>
            <a:ea typeface="Roboto" panose="02000000000000000000" pitchFamily="2" charset="0"/>
            <a:cs typeface="Segoe UI" panose="020B0502040204020203" pitchFamily="34" charset="0"/>
          </a:defRPr>
        </a:defPPr>
      </a:lstStyle>
    </a:txDef>
  </a:objectDefaults>
  <a:extraClrSchemeLst/>
  <a:extLst>
    <a:ext uri="{05A4C25C-085E-4340-85A3-A5531E510DB2}">
      <thm15:themeFamily xmlns:thm15="http://schemas.microsoft.com/office/thememl/2012/main" name="Rapportskal 1" id="{5CBF444F-C729-438F-AEA2-BE2058849086}" vid="{FCBD62C1-B490-4B73-B4A8-68D181504FE4}"/>
    </a:ext>
  </a:extLst>
</a:theme>
</file>

<file path=ppt/theme/theme4.xml><?xml version="1.0" encoding="utf-8"?>
<a:theme xmlns:a="http://schemas.openxmlformats.org/drawingml/2006/main" name="1_Content slides">
  <a:themeElements>
    <a:clrScheme name="Verian">
      <a:dk1>
        <a:srgbClr val="000000"/>
      </a:dk1>
      <a:lt1>
        <a:srgbClr val="FFFFFF"/>
      </a:lt1>
      <a:dk2>
        <a:srgbClr val="282626"/>
      </a:dk2>
      <a:lt2>
        <a:srgbClr val="F9EEE3"/>
      </a:lt2>
      <a:accent1>
        <a:srgbClr val="FF7D04"/>
      </a:accent1>
      <a:accent2>
        <a:srgbClr val="20BAAF"/>
      </a:accent2>
      <a:accent3>
        <a:srgbClr val="D3C8BD"/>
      </a:accent3>
      <a:accent4>
        <a:srgbClr val="BAB0AB"/>
      </a:accent4>
      <a:accent5>
        <a:srgbClr val="9C9090"/>
      </a:accent5>
      <a:accent6>
        <a:srgbClr val="736868"/>
      </a:accent6>
      <a:hlink>
        <a:srgbClr val="282626"/>
      </a:hlink>
      <a:folHlink>
        <a:srgbClr val="954F72"/>
      </a:folHlink>
    </a:clrScheme>
    <a:fontScheme name="Verian">
      <a:majorFont>
        <a:latin typeface="Georgia" panose="226354523400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1169422224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defPPr algn="ctr">
          <a:defRPr sz="1800" b="0" i="0" dirty="0" smtClean="0">
            <a:solidFill>
              <a:schemeClr val="bg1"/>
            </a:solidFill>
            <a:latin typeface="+mn-lt"/>
            <a:ea typeface="Roboto" panose="02000000000000000000" pitchFamily="2" charset="0"/>
            <a:cs typeface="Segoe UI" panose="020B0502040204020203" pitchFamily="34" charset="0"/>
          </a:defRPr>
        </a:defPPr>
      </a:lstStyle>
    </a:spDef>
    <a:txDef>
      <a:spPr/>
      <a:bodyPr vert="horz" lIns="0" tIns="0" rIns="0" bIns="0" rtlCol="0">
        <a:spAutoFit/>
      </a:bodyPr>
      <a:lstStyle>
        <a:defPPr algn="l">
          <a:defRPr smtClean="0"/>
        </a:defPPr>
      </a:lstStyle>
    </a:txDef>
  </a:objectDefaults>
  <a:extraClrSchemeLst/>
  <a:extLst>
    <a:ext uri="{05A4C25C-085E-4340-85A3-A5531E510DB2}">
      <thm15:themeFamily xmlns:thm15="http://schemas.microsoft.com/office/thememl/2012/main" name="Presentation2" id="{14C38A5D-AE07-46FE-85EF-447D24DAD257}" vid="{BCF40753-2B45-4D86-BB76-3E531FC7BB1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199615A7836A40B26C1164EAD1F968" ma:contentTypeVersion="6" ma:contentTypeDescription="Create a new document." ma:contentTypeScope="" ma:versionID="a8e7da8d3383e77aaeb93d54866ef807">
  <xsd:schema xmlns:xsd="http://www.w3.org/2001/XMLSchema" xmlns:xs="http://www.w3.org/2001/XMLSchema" xmlns:p="http://schemas.microsoft.com/office/2006/metadata/properties" xmlns:ns2="202e4749-6224-4d1a-ba25-19679c3a6e65" xmlns:ns3="0327fbaf-975b-4e1e-90cf-bd7fc371166f" xmlns:ns4="3fd2a2c0-764c-4b99-899b-8cea6b31f8d6" targetNamespace="http://schemas.microsoft.com/office/2006/metadata/properties" ma:root="true" ma:fieldsID="28382e912386eab9b535a84bbfc7a44a" ns2:_="" ns3:_="" ns4:_="">
    <xsd:import namespace="202e4749-6224-4d1a-ba25-19679c3a6e65"/>
    <xsd:import namespace="0327fbaf-975b-4e1e-90cf-bd7fc371166f"/>
    <xsd:import namespace="3fd2a2c0-764c-4b99-899b-8cea6b31f8d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lcf76f155ced4ddcb4097134ff3c332f" minOccurs="0"/>
                <xsd:element ref="ns4:TaxCatchAll" minOccurs="0"/>
                <xsd:element ref="ns3:MediaServiceOCR"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2e4749-6224-4d1a-ba25-19679c3a6e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27fbaf-975b-4e1e-90cf-bd7fc371166f" elementFormDefault="qualified">
    <xsd:import namespace="http://schemas.microsoft.com/office/2006/documentManagement/types"/>
    <xsd:import namespace="http://schemas.microsoft.com/office/infopath/2007/PartnerControls"/>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41be98-d9ca-4af1-9b61-9963f450c58e"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fd2a2c0-764c-4b99-899b-8cea6b31f8d6"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51d0b138-16c5-4bc9-9b59-9518825134b2}" ma:internalName="TaxCatchAll" ma:showField="CatchAllData" ma:web="3fd2a2c0-764c-4b99-899b-8cea6b31f8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fd2a2c0-764c-4b99-899b-8cea6b31f8d6" xsi:nil="true"/>
    <lcf76f155ced4ddcb4097134ff3c332f xmlns="0327fbaf-975b-4e1e-90cf-bd7fc371166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6053A9-37A9-4366-B1B0-D5842B6190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2e4749-6224-4d1a-ba25-19679c3a6e65"/>
    <ds:schemaRef ds:uri="0327fbaf-975b-4e1e-90cf-bd7fc371166f"/>
    <ds:schemaRef ds:uri="3fd2a2c0-764c-4b99-899b-8cea6b31f8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F607C6-A57A-4B03-A83A-45F6327B7BA6}">
  <ds:schemaRefs>
    <ds:schemaRef ds:uri="82cb74b0-8933-4284-8b5a-9868f4cc0cc9"/>
    <ds:schemaRef ds:uri="a3043bd0-9ce6-4919-bf86-66f3ed4fc49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29e2180b-cf40-4eb9-b2b3-b35f1f023e10"/>
    <ds:schemaRef ds:uri="a2114265-2988-4ac6-b995-9284c8ee1c92"/>
    <ds:schemaRef ds:uri="3fd2a2c0-764c-4b99-899b-8cea6b31f8d6"/>
    <ds:schemaRef ds:uri="0327fbaf-975b-4e1e-90cf-bd7fc371166f"/>
  </ds:schemaRefs>
</ds:datastoreItem>
</file>

<file path=customXml/itemProps3.xml><?xml version="1.0" encoding="utf-8"?>
<ds:datastoreItem xmlns:ds="http://schemas.openxmlformats.org/officeDocument/2006/customXml" ds:itemID="{B4EE1DD2-7369-4637-890C-945791B462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8007</TotalTime>
  <Words>2947</Words>
  <Application>Microsoft Office PowerPoint</Application>
  <PresentationFormat>Widescreen</PresentationFormat>
  <Paragraphs>375</Paragraphs>
  <Slides>21</Slides>
  <Notes>8</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21</vt:i4>
      </vt:variant>
    </vt:vector>
  </HeadingPairs>
  <TitlesOfParts>
    <vt:vector size="29" baseType="lpstr">
      <vt:lpstr>Arial</vt:lpstr>
      <vt:lpstr>Century Gothic</vt:lpstr>
      <vt:lpstr>Georgia</vt:lpstr>
      <vt:lpstr>Roboto</vt:lpstr>
      <vt:lpstr>Cover slides</vt:lpstr>
      <vt:lpstr>Content slides</vt:lpstr>
      <vt:lpstr>Master elements</vt:lpstr>
      <vt:lpstr>1_Content slides</vt:lpstr>
      <vt:lpstr>PowerPoint Presentation</vt:lpstr>
      <vt:lpstr>Rapportens struktur</vt:lpstr>
      <vt:lpstr>Trakasseribarometern 2024, den fjärde rapporten</vt:lpstr>
      <vt:lpstr>Fördjupning Handels: 7 av 10 är kvinnor, var tredje under 30</vt:lpstr>
      <vt:lpstr>PowerPoint Presentation</vt:lpstr>
      <vt:lpstr>Högre utsatthet för sexuella trakasserier i Handels målgrupp</vt:lpstr>
      <vt:lpstr>Dessa löper större risk att utsättas för sexuella trakasserier</vt:lpstr>
      <vt:lpstr>Definition: Utsatt för sexuella trakasserier</vt:lpstr>
      <vt:lpstr>Grova oönskade beteenden som är sexuella trakasserier</vt:lpstr>
      <vt:lpstr>PowerPoint Presentation</vt:lpstr>
      <vt:lpstr>Attityder: Är detta sexuella trakasserier, tycker du? </vt:lpstr>
      <vt:lpstr>PowerPoint Presentation</vt:lpstr>
      <vt:lpstr>Kränkningar och illabehandling</vt:lpstr>
      <vt:lpstr>Kränkningar och illabehandling inom handeln</vt:lpstr>
      <vt:lpstr>PowerPoint Presentation</vt:lpstr>
      <vt:lpstr>Åskådarna är många – 1 av 10 känner till en utsatt kollega</vt:lpstr>
      <vt:lpstr>Kund lika vanlig förövare som kollega inom handeln</vt:lpstr>
      <vt:lpstr>Kvinnor trakasseras eller diskrimineras oftare av tredje person</vt:lpstr>
      <vt:lpstr>Bilden av chefen som aktör skevar – de utsatta berättar inte</vt:lpstr>
      <vt:lpstr>Hälften berättar inte för någon att de utsatts</vt:lpstr>
      <vt:lpstr>Detta är en del av Trakasseribarometern 2024</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subject>Partsrapport Trakasseribarometern 2024</dc:subject>
  <dc:creator>Sonja von Lochow</dc:creator>
  <cp:keywords/>
  <dc:description/>
  <cp:lastModifiedBy>Sonja von Lochow</cp:lastModifiedBy>
  <cp:revision>191</cp:revision>
  <dcterms:created xsi:type="dcterms:W3CDTF">2024-04-16T07:49:49Z</dcterms:created>
  <dcterms:modified xsi:type="dcterms:W3CDTF">2024-09-25T08:34:26Z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0x010100AA199615A7836A40B26C1164EAD1F968</vt:lpwstr>
  </property>
  <property fmtid="{D5CDD505-2E9C-101B-9397-08002B2CF9AE}" pid="3" name="MediaServiceImageTags">
    <vt:lpwstr/>
  </property>
  <property fmtid="{D5CDD505-2E9C-101B-9397-08002B2CF9AE}" pid="4" name="MSIP_Label_3741da7a-79c1-417c-b408-16c0bfe99fca_Enabled">
    <vt:lpwstr>true</vt:lpwstr>
  </property>
  <property fmtid="{D5CDD505-2E9C-101B-9397-08002B2CF9AE}" pid="5" name="MSIP_Label_3741da7a-79c1-417c-b408-16c0bfe99fca_SetDate">
    <vt:lpwstr>2023-09-14T15:11:27Z</vt:lpwstr>
  </property>
  <property fmtid="{D5CDD505-2E9C-101B-9397-08002B2CF9AE}" pid="6" name="MSIP_Label_3741da7a-79c1-417c-b408-16c0bfe99fca_Method">
    <vt:lpwstr>Standard</vt:lpwstr>
  </property>
  <property fmtid="{D5CDD505-2E9C-101B-9397-08002B2CF9AE}" pid="7" name="MSIP_Label_3741da7a-79c1-417c-b408-16c0bfe99fca_Name">
    <vt:lpwstr>Internal Only - Amber</vt:lpwstr>
  </property>
  <property fmtid="{D5CDD505-2E9C-101B-9397-08002B2CF9AE}" pid="8" name="MSIP_Label_3741da7a-79c1-417c-b408-16c0bfe99fca_SiteId">
    <vt:lpwstr>1e355c04-e0a4-42ed-8e2d-7351591f0ef1</vt:lpwstr>
  </property>
  <property fmtid="{D5CDD505-2E9C-101B-9397-08002B2CF9AE}" pid="9" name="MSIP_Label_3741da7a-79c1-417c-b408-16c0bfe99fca_ActionId">
    <vt:lpwstr>867cb716-2a5b-486d-bdd8-8cc5054f2796</vt:lpwstr>
  </property>
  <property fmtid="{D5CDD505-2E9C-101B-9397-08002B2CF9AE}" pid="10" name="MSIP_Label_3741da7a-79c1-417c-b408-16c0bfe99fca_ContentBits">
    <vt:lpwstr>0</vt:lpwstr>
  </property>
</Properties>
</file>